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7" r:id="rId3"/>
    <p:sldId id="258" r:id="rId4"/>
    <p:sldId id="286" r:id="rId5"/>
    <p:sldId id="287" r:id="rId6"/>
    <p:sldId id="288" r:id="rId7"/>
    <p:sldId id="259" r:id="rId8"/>
    <p:sldId id="289" r:id="rId9"/>
    <p:sldId id="261" r:id="rId10"/>
    <p:sldId id="290" r:id="rId11"/>
    <p:sldId id="262" r:id="rId12"/>
    <p:sldId id="291" r:id="rId13"/>
    <p:sldId id="292" r:id="rId14"/>
    <p:sldId id="293" r:id="rId15"/>
    <p:sldId id="294" r:id="rId16"/>
    <p:sldId id="269" r:id="rId17"/>
    <p:sldId id="295" r:id="rId18"/>
    <p:sldId id="296" r:id="rId19"/>
    <p:sldId id="297" r:id="rId20"/>
    <p:sldId id="298" r:id="rId21"/>
    <p:sldId id="285" r:id="rId22"/>
    <p:sldId id="273" r:id="rId23"/>
    <p:sldId id="277" r:id="rId24"/>
    <p:sldId id="299" r:id="rId25"/>
    <p:sldId id="278" r:id="rId26"/>
    <p:sldId id="300" r:id="rId27"/>
    <p:sldId id="275" r:id="rId28"/>
    <p:sldId id="279"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FF66"/>
    <a:srgbClr val="FF66FF"/>
    <a:srgbClr val="66FFCC"/>
    <a:srgbClr val="9933FF"/>
    <a:srgbClr val="FF9933"/>
    <a:srgbClr val="CCFFFF"/>
    <a:srgbClr val="0070C0"/>
    <a:srgbClr val="FF66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49"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ruong" userId="d7e92862ce1c7546" providerId="LiveId" clId="{23747F9A-CB46-4153-8C7B-325494EE6721}"/>
    <pc:docChg chg="custSel modMainMaster">
      <pc:chgData name="Pham Truong" userId="d7e92862ce1c7546" providerId="LiveId" clId="{23747F9A-CB46-4153-8C7B-325494EE6721}" dt="2023-03-09T00:40:37.626" v="1" actId="478"/>
      <pc:docMkLst>
        <pc:docMk/>
      </pc:docMkLst>
      <pc:sldMasterChg chg="delSp mod">
        <pc:chgData name="Pham Truong" userId="d7e92862ce1c7546" providerId="LiveId" clId="{23747F9A-CB46-4153-8C7B-325494EE6721}" dt="2023-03-09T00:40:26.278" v="0" actId="478"/>
        <pc:sldMasterMkLst>
          <pc:docMk/>
          <pc:sldMasterMk cId="2576172129" sldId="2147483648"/>
        </pc:sldMasterMkLst>
        <pc:picChg chg="del">
          <ac:chgData name="Pham Truong" userId="d7e92862ce1c7546" providerId="LiveId" clId="{23747F9A-CB46-4153-8C7B-325494EE6721}" dt="2023-03-09T00:40:26.278" v="0" actId="478"/>
          <ac:picMkLst>
            <pc:docMk/>
            <pc:sldMasterMk cId="2576172129" sldId="2147483648"/>
            <ac:picMk id="7" creationId="{87F6E9B6-700A-B0BC-405C-CC3F966A40FA}"/>
          </ac:picMkLst>
        </pc:picChg>
      </pc:sldMasterChg>
      <pc:sldMasterChg chg="modSldLayout">
        <pc:chgData name="Pham Truong" userId="d7e92862ce1c7546" providerId="LiveId" clId="{23747F9A-CB46-4153-8C7B-325494EE6721}" dt="2023-03-09T00:40:37.626" v="1" actId="478"/>
        <pc:sldMasterMkLst>
          <pc:docMk/>
          <pc:sldMasterMk cId="3635608353" sldId="2147483660"/>
        </pc:sldMasterMkLst>
        <pc:sldLayoutChg chg="delSp mod">
          <pc:chgData name="Pham Truong" userId="d7e92862ce1c7546" providerId="LiveId" clId="{23747F9A-CB46-4153-8C7B-325494EE6721}" dt="2023-03-09T00:40:37.626" v="1" actId="478"/>
          <pc:sldLayoutMkLst>
            <pc:docMk/>
            <pc:sldMasterMk cId="3635608353" sldId="2147483660"/>
            <pc:sldLayoutMk cId="2181589204" sldId="2147483661"/>
          </pc:sldLayoutMkLst>
          <pc:picChg chg="del">
            <ac:chgData name="Pham Truong" userId="d7e92862ce1c7546" providerId="LiveId" clId="{23747F9A-CB46-4153-8C7B-325494EE6721}" dt="2023-03-09T00:40:37.626" v="1" actId="478"/>
            <ac:picMkLst>
              <pc:docMk/>
              <pc:sldMasterMk cId="3635608353" sldId="2147483660"/>
              <pc:sldLayoutMk cId="2181589204" sldId="2147483661"/>
              <ac:picMk id="12" creationId="{C05A5AA8-C6D4-DC9E-0C86-A6699098C02F}"/>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1608A-7AEC-4A48-B3A6-C0BB041CB59F}" type="datetimeFigureOut">
              <a:rPr lang="vi-VN" smtClean="0"/>
              <a:t>09/03/2023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31C51-7696-4558-A176-1B1DCECAA92A}" type="slidenum">
              <a:rPr lang="vi-VN" smtClean="0"/>
              <a:t>‹#›</a:t>
            </a:fld>
            <a:endParaRPr lang="vi-VN"/>
          </a:p>
        </p:txBody>
      </p:sp>
    </p:spTree>
    <p:extLst>
      <p:ext uri="{BB962C8B-B14F-4D97-AF65-F5344CB8AC3E}">
        <p14:creationId xmlns:p14="http://schemas.microsoft.com/office/powerpoint/2010/main" val="177977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631C51-7696-4558-A176-1B1DCECAA92A}" type="slidenum">
              <a:rPr lang="vi-VN" smtClean="0"/>
              <a:t>6</a:t>
            </a:fld>
            <a:endParaRPr lang="vi-VN"/>
          </a:p>
        </p:txBody>
      </p:sp>
    </p:spTree>
    <p:extLst>
      <p:ext uri="{BB962C8B-B14F-4D97-AF65-F5344CB8AC3E}">
        <p14:creationId xmlns:p14="http://schemas.microsoft.com/office/powerpoint/2010/main" val="193025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631C51-7696-4558-A176-1B1DCECAA92A}" type="slidenum">
              <a:rPr lang="vi-VN" smtClean="0"/>
              <a:t>11</a:t>
            </a:fld>
            <a:endParaRPr lang="vi-VN"/>
          </a:p>
        </p:txBody>
      </p:sp>
    </p:spTree>
    <p:extLst>
      <p:ext uri="{BB962C8B-B14F-4D97-AF65-F5344CB8AC3E}">
        <p14:creationId xmlns:p14="http://schemas.microsoft.com/office/powerpoint/2010/main" val="139269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631C51-7696-4558-A176-1B1DCECAA92A}" type="slidenum">
              <a:rPr lang="vi-VN" smtClean="0"/>
              <a:t>14</a:t>
            </a:fld>
            <a:endParaRPr lang="vi-VN"/>
          </a:p>
        </p:txBody>
      </p:sp>
    </p:spTree>
    <p:extLst>
      <p:ext uri="{BB962C8B-B14F-4D97-AF65-F5344CB8AC3E}">
        <p14:creationId xmlns:p14="http://schemas.microsoft.com/office/powerpoint/2010/main" val="336672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631C51-7696-4558-A176-1B1DCECAA92A}" type="slidenum">
              <a:rPr lang="vi-VN" smtClean="0"/>
              <a:t>24</a:t>
            </a:fld>
            <a:endParaRPr lang="vi-VN"/>
          </a:p>
        </p:txBody>
      </p:sp>
    </p:spTree>
    <p:extLst>
      <p:ext uri="{BB962C8B-B14F-4D97-AF65-F5344CB8AC3E}">
        <p14:creationId xmlns:p14="http://schemas.microsoft.com/office/powerpoint/2010/main" val="7098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63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401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33739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181589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53475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4530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84002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32239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4209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1531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15868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76595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128038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693712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3/9/2023</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21471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5144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60372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1022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85967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4925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8936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09/03/2023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1004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09/03/2023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2576172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3/9/2023</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3635608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42.png"/><Relationship Id="rId5" Type="http://schemas.openxmlformats.org/officeDocument/2006/relationships/image" Target="../media/image31.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20.png"/><Relationship Id="rId9" Type="http://schemas.openxmlformats.org/officeDocument/2006/relationships/image" Target="../media/image40.png"/><Relationship Id="rId14"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27.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29.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1.jp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hdphoto" Target="../media/hdphoto5.wdp"/><Relationship Id="rId7" Type="http://schemas.openxmlformats.org/officeDocument/2006/relationships/image" Target="../media/image56.jpe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59.png"/><Relationship Id="rId5" Type="http://schemas.openxmlformats.org/officeDocument/2006/relationships/image" Target="../media/image55.png"/><Relationship Id="rId10" Type="http://schemas.microsoft.com/office/2007/relationships/hdphoto" Target="../media/hdphoto9.wdp"/><Relationship Id="rId4" Type="http://schemas.openxmlformats.org/officeDocument/2006/relationships/image" Target="../media/image10.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0.png"/><Relationship Id="rId7" Type="http://schemas.openxmlformats.org/officeDocument/2006/relationships/image" Target="../media/image64.png"/><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8.png"/><Relationship Id="rId4" Type="http://schemas.microsoft.com/office/2007/relationships/hdphoto" Target="../media/hdphoto5.wdp"/><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9.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8.emf"/><Relationship Id="rId5" Type="http://schemas.microsoft.com/office/2007/relationships/hdphoto" Target="../media/hdphoto5.wdp"/><Relationship Id="rId10" Type="http://schemas.microsoft.com/office/2007/relationships/hdphoto" Target="../media/hdphoto6.wdp"/><Relationship Id="rId4" Type="http://schemas.openxmlformats.org/officeDocument/2006/relationships/image" Target="../media/image15.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8.png"/><Relationship Id="rId5" Type="http://schemas.microsoft.com/office/2007/relationships/hdphoto" Target="../media/hdphoto5.wdp"/><Relationship Id="rId15" Type="http://schemas.microsoft.com/office/2007/relationships/hdphoto" Target="../media/hdphoto6.wdp"/><Relationship Id="rId10" Type="http://schemas.openxmlformats.org/officeDocument/2006/relationships/image" Target="../media/image27.svg"/><Relationship Id="rId4" Type="http://schemas.openxmlformats.org/officeDocument/2006/relationships/image" Target="../media/image15.png"/><Relationship Id="rId9" Type="http://schemas.openxmlformats.org/officeDocument/2006/relationships/image" Target="../media/image26.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6.png"/><Relationship Id="rId18" Type="http://schemas.openxmlformats.org/officeDocument/2006/relationships/image" Target="../media/image9.png"/><Relationship Id="rId3" Type="http://schemas.openxmlformats.org/officeDocument/2006/relationships/audio" Target="../media/audio5.wav"/><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23.png"/><Relationship Id="rId2" Type="http://schemas.openxmlformats.org/officeDocument/2006/relationships/audio" Target="../media/audio4.wav"/><Relationship Id="rId16" Type="http://schemas.openxmlformats.org/officeDocument/2006/relationships/image" Target="../media/image22.sv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8.png"/><Relationship Id="rId5" Type="http://schemas.microsoft.com/office/2007/relationships/hdphoto" Target="../media/hdphoto5.wdp"/><Relationship Id="rId15" Type="http://schemas.openxmlformats.org/officeDocument/2006/relationships/image" Target="../media/image21.png"/><Relationship Id="rId10" Type="http://schemas.openxmlformats.org/officeDocument/2006/relationships/image" Target="../media/image27.svg"/><Relationship Id="rId19"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6.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850E6-0481-CC74-E369-9BDD2EF59AE0}"/>
              </a:ext>
            </a:extLst>
          </p:cNvPr>
          <p:cNvPicPr>
            <a:picLocks noChangeAspect="1"/>
          </p:cNvPicPr>
          <p:nvPr/>
        </p:nvPicPr>
        <p:blipFill>
          <a:blip r:embed="rId2"/>
          <a:stretch>
            <a:fillRect/>
          </a:stretch>
        </p:blipFill>
        <p:spPr>
          <a:xfrm>
            <a:off x="0" y="-40464"/>
            <a:ext cx="12192000" cy="6898464"/>
          </a:xfrm>
          <a:prstGeom prst="rect">
            <a:avLst/>
          </a:prstGeom>
        </p:spPr>
      </p:pic>
      <p:pic>
        <p:nvPicPr>
          <p:cNvPr id="8206" name="Picture 14">
            <a:extLst>
              <a:ext uri="{FF2B5EF4-FFF2-40B4-BE49-F238E27FC236}">
                <a16:creationId xmlns:a16="http://schemas.microsoft.com/office/drawing/2014/main" id="{E736DCD1-4B79-4E4D-EDD1-FE34A2E683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0839">
            <a:off x="8579979" y="251006"/>
            <a:ext cx="681237" cy="6812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1E3D89D-2FF6-2EB8-C774-66559907741F}"/>
              </a:ext>
            </a:extLst>
          </p:cNvPr>
          <p:cNvGrpSpPr/>
          <p:nvPr/>
        </p:nvGrpSpPr>
        <p:grpSpPr>
          <a:xfrm>
            <a:off x="2598604" y="36143"/>
            <a:ext cx="7469080" cy="4514623"/>
            <a:chOff x="2133914" y="36143"/>
            <a:chExt cx="7469080" cy="4514623"/>
          </a:xfrm>
        </p:grpSpPr>
        <p:pic>
          <p:nvPicPr>
            <p:cNvPr id="7" name="Picture 6">
              <a:extLst>
                <a:ext uri="{FF2B5EF4-FFF2-40B4-BE49-F238E27FC236}">
                  <a16:creationId xmlns:a16="http://schemas.microsoft.com/office/drawing/2014/main" id="{23949BA5-80E1-92E9-5C86-55A8CD869C61}"/>
                </a:ext>
              </a:extLst>
            </p:cNvPr>
            <p:cNvPicPr>
              <a:picLocks noChangeAspect="1"/>
            </p:cNvPicPr>
            <p:nvPr/>
          </p:nvPicPr>
          <p:blipFill>
            <a:blip r:embed="rId5"/>
            <a:stretch>
              <a:fillRect/>
            </a:stretch>
          </p:blipFill>
          <p:spPr>
            <a:xfrm>
              <a:off x="2133914" y="834899"/>
              <a:ext cx="7469080" cy="3715867"/>
            </a:xfrm>
            <a:prstGeom prst="rect">
              <a:avLst/>
            </a:prstGeom>
          </p:spPr>
        </p:pic>
        <p:sp>
          <p:nvSpPr>
            <p:cNvPr id="9" name="TextBox 8">
              <a:extLst>
                <a:ext uri="{FF2B5EF4-FFF2-40B4-BE49-F238E27FC236}">
                  <a16:creationId xmlns:a16="http://schemas.microsoft.com/office/drawing/2014/main" id="{68B1A1D9-75DA-84FE-31FA-590C508F8523}"/>
                </a:ext>
              </a:extLst>
            </p:cNvPr>
            <p:cNvSpPr txBox="1"/>
            <p:nvPr/>
          </p:nvSpPr>
          <p:spPr>
            <a:xfrm>
              <a:off x="4477553" y="1696072"/>
              <a:ext cx="2696294" cy="830997"/>
            </a:xfrm>
            <a:prstGeom prst="rect">
              <a:avLst/>
            </a:prstGeom>
            <a:noFill/>
          </p:spPr>
          <p:txBody>
            <a:bodyPr wrap="square" rtlCol="0">
              <a:spAutoFit/>
            </a:bodyPr>
            <a:lstStyle/>
            <a:p>
              <a:r>
                <a:rPr lang="en-US" sz="4800" dirty="0" err="1">
                  <a:ln>
                    <a:solidFill>
                      <a:srgbClr val="00B050"/>
                    </a:solidFill>
                  </a:ln>
                  <a:solidFill>
                    <a:srgbClr val="66FFCC"/>
                  </a:solidFill>
                  <a:latin typeface="LNTH-LuoLuoNotangYuanTi 1" pitchFamily="2" charset="-128"/>
                  <a:ea typeface="LNTH-LuoLuoNotangYuanTi 1" pitchFamily="2" charset="-128"/>
                  <a:cs typeface="LNTH-LuoLuoNotangYuanTi 1" pitchFamily="2" charset="-128"/>
                </a:rPr>
                <a:t>Tiếng</a:t>
              </a:r>
              <a:r>
                <a:rPr lang="en-US" sz="4800" dirty="0">
                  <a:ln>
                    <a:solidFill>
                      <a:srgbClr val="00B050"/>
                    </a:solidFill>
                  </a:ln>
                  <a:solidFill>
                    <a:srgbClr val="66FFCC"/>
                  </a:solidFill>
                  <a:latin typeface="LNTH-LuoLuoNotangYuanTi 1" pitchFamily="2" charset="-128"/>
                  <a:ea typeface="LNTH-LuoLuoNotangYuanTi 1" pitchFamily="2" charset="-128"/>
                  <a:cs typeface="LNTH-LuoLuoNotangYuanTi 1" pitchFamily="2" charset="-128"/>
                </a:rPr>
                <a:t> </a:t>
              </a:r>
              <a:r>
                <a:rPr lang="en-US" sz="4800" dirty="0" err="1">
                  <a:ln>
                    <a:solidFill>
                      <a:srgbClr val="00B050"/>
                    </a:solidFill>
                  </a:ln>
                  <a:solidFill>
                    <a:srgbClr val="66FFCC"/>
                  </a:solidFill>
                  <a:latin typeface="LNTH-LuoLuoNotangYuanTi 1" pitchFamily="2" charset="-128"/>
                  <a:ea typeface="LNTH-LuoLuoNotangYuanTi 1" pitchFamily="2" charset="-128"/>
                  <a:cs typeface="LNTH-LuoLuoNotangYuanTi 1" pitchFamily="2" charset="-128"/>
                </a:rPr>
                <a:t>Việt</a:t>
              </a:r>
              <a:endParaRPr lang="vi-VN" sz="4800" dirty="0">
                <a:ln>
                  <a:solidFill>
                    <a:srgbClr val="00B050"/>
                  </a:solidFill>
                </a:ln>
                <a:solidFill>
                  <a:srgbClr val="66FFCC"/>
                </a:solidFill>
                <a:latin typeface="LNTH-LuoLuoNotangYuanTi 1" pitchFamily="2" charset="-128"/>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8F06E67C-A209-72FD-53A7-D95A9003E38E}"/>
                </a:ext>
              </a:extLst>
            </p:cNvPr>
            <p:cNvSpPr txBox="1"/>
            <p:nvPr/>
          </p:nvSpPr>
          <p:spPr>
            <a:xfrm>
              <a:off x="5061169" y="2361489"/>
              <a:ext cx="1979721" cy="769441"/>
            </a:xfrm>
            <a:prstGeom prst="rect">
              <a:avLst/>
            </a:prstGeom>
            <a:noFill/>
          </p:spPr>
          <p:txBody>
            <a:bodyPr wrap="square" rtlCol="0">
              <a:spAutoFit/>
            </a:bodyPr>
            <a:lstStyle/>
            <a:p>
              <a:r>
                <a:rPr lang="en-US" sz="4400" dirty="0" err="1">
                  <a:solidFill>
                    <a:srgbClr val="FFC000"/>
                  </a:solidFill>
                  <a:latin typeface="#9Slide05 SVNClementine" panose="020F0502020204030203" pitchFamily="34" charset="0"/>
                </a:rPr>
                <a:t>Chủ</a:t>
              </a:r>
              <a:r>
                <a:rPr lang="en-US" sz="4400" dirty="0">
                  <a:solidFill>
                    <a:srgbClr val="FFC000"/>
                  </a:solidFill>
                  <a:latin typeface="#9Slide05 SVNClementine" panose="020F0502020204030203" pitchFamily="34" charset="0"/>
                </a:rPr>
                <a:t> </a:t>
              </a:r>
              <a:r>
                <a:rPr lang="en-US" sz="4400" dirty="0" err="1">
                  <a:solidFill>
                    <a:srgbClr val="FFC000"/>
                  </a:solidFill>
                  <a:latin typeface="#9Slide05 SVNClementine" panose="020F0502020204030203" pitchFamily="34" charset="0"/>
                </a:rPr>
                <a:t>đề</a:t>
              </a:r>
              <a:endParaRPr lang="vi-VN" sz="4400" dirty="0">
                <a:solidFill>
                  <a:srgbClr val="FFC000"/>
                </a:solidFill>
              </a:endParaRPr>
            </a:p>
          </p:txBody>
        </p:sp>
        <p:sp>
          <p:nvSpPr>
            <p:cNvPr id="11" name="TextBox 10">
              <a:extLst>
                <a:ext uri="{FF2B5EF4-FFF2-40B4-BE49-F238E27FC236}">
                  <a16:creationId xmlns:a16="http://schemas.microsoft.com/office/drawing/2014/main" id="{DD47CA9B-BC18-D5FA-2C00-185D51C3BE34}"/>
                </a:ext>
              </a:extLst>
            </p:cNvPr>
            <p:cNvSpPr txBox="1"/>
            <p:nvPr/>
          </p:nvSpPr>
          <p:spPr>
            <a:xfrm>
              <a:off x="2725052" y="2951946"/>
              <a:ext cx="6531836" cy="954107"/>
            </a:xfrm>
            <a:prstGeom prst="rect">
              <a:avLst/>
            </a:prstGeom>
            <a:noFill/>
          </p:spPr>
          <p:txBody>
            <a:bodyPr wrap="square" rtlCol="0">
              <a:spAutoFit/>
            </a:bodyPr>
            <a:lstStyle/>
            <a:p>
              <a:r>
                <a:rPr lang="en-US" sz="5600" b="1" dirty="0">
                  <a:ln w="19050">
                    <a:solidFill>
                      <a:srgbClr val="0070C0"/>
                    </a:solidFill>
                    <a:prstDash val="solid"/>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ĐẤT NƯỚC MẾN YÊU</a:t>
              </a:r>
              <a:endParaRPr lang="vi-VN" sz="5600" b="1" dirty="0">
                <a:ln w="19050">
                  <a:solidFill>
                    <a:srgbClr val="0070C0"/>
                  </a:solidFill>
                  <a:prstDash val="solid"/>
                </a:ln>
                <a:blipFill dpi="0" rotWithShape="1">
                  <a:blip r:embed="rId6">
                    <a:extLst>
                      <a:ext uri="{28A0092B-C50C-407E-A947-70E740481C1C}">
                        <a14:useLocalDpi xmlns:a14="http://schemas.microsoft.com/office/drawing/2010/main" val="0"/>
                      </a:ext>
                    </a:extLst>
                  </a:blip>
                  <a:srcRect/>
                  <a:stretch>
                    <a:fillRect/>
                  </a:stretch>
                </a:blipFill>
              </a:endParaRPr>
            </a:p>
          </p:txBody>
        </p:sp>
        <p:pic>
          <p:nvPicPr>
            <p:cNvPr id="8194" name="Picture 2">
              <a:extLst>
                <a:ext uri="{FF2B5EF4-FFF2-40B4-BE49-F238E27FC236}">
                  <a16:creationId xmlns:a16="http://schemas.microsoft.com/office/drawing/2014/main" id="{CF4E9CB9-5148-00B8-7BDE-8F347B03B6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3440" y="36143"/>
              <a:ext cx="1098166" cy="1098166"/>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436D949-8B75-AC09-8460-73A8BA1AB9D6}"/>
              </a:ext>
            </a:extLst>
          </p:cNvPr>
          <p:cNvPicPr>
            <a:picLocks noChangeAspect="1"/>
          </p:cNvPicPr>
          <p:nvPr/>
        </p:nvPicPr>
        <p:blipFill>
          <a:blip r:embed="rId8"/>
          <a:stretch>
            <a:fillRect/>
          </a:stretch>
        </p:blipFill>
        <p:spPr>
          <a:xfrm rot="473510">
            <a:off x="6455184" y="3945288"/>
            <a:ext cx="5014328" cy="2825121"/>
          </a:xfrm>
          <a:prstGeom prst="ellipse">
            <a:avLst/>
          </a:prstGeom>
          <a:ln>
            <a:noFill/>
          </a:ln>
          <a:effectLst>
            <a:softEdge rad="112500"/>
          </a:effectLst>
        </p:spPr>
      </p:pic>
      <p:pic>
        <p:nvPicPr>
          <p:cNvPr id="12" name="Picture 11">
            <a:extLst>
              <a:ext uri="{FF2B5EF4-FFF2-40B4-BE49-F238E27FC236}">
                <a16:creationId xmlns:a16="http://schemas.microsoft.com/office/drawing/2014/main" id="{282417D8-3E79-B65D-36D5-AAE69DC013EC}"/>
              </a:ext>
            </a:extLst>
          </p:cNvPr>
          <p:cNvPicPr>
            <a:picLocks noChangeAspect="1"/>
          </p:cNvPicPr>
          <p:nvPr/>
        </p:nvPicPr>
        <p:blipFill rotWithShape="1">
          <a:blip r:embed="rId9"/>
          <a:srcRect l="3678" r="1529"/>
          <a:stretch/>
        </p:blipFill>
        <p:spPr>
          <a:xfrm rot="21118441">
            <a:off x="-18303" y="3735193"/>
            <a:ext cx="4944926" cy="2934304"/>
          </a:xfrm>
          <a:prstGeom prst="ellipse">
            <a:avLst/>
          </a:prstGeom>
          <a:ln>
            <a:noFill/>
          </a:ln>
          <a:effectLst>
            <a:softEdge rad="112500"/>
          </a:effectLst>
        </p:spPr>
      </p:pic>
      <p:pic>
        <p:nvPicPr>
          <p:cNvPr id="18" name="Picture 17">
            <a:extLst>
              <a:ext uri="{FF2B5EF4-FFF2-40B4-BE49-F238E27FC236}">
                <a16:creationId xmlns:a16="http://schemas.microsoft.com/office/drawing/2014/main" id="{A49475C9-5B38-5E05-35FF-2A62E4F2BE6F}"/>
              </a:ext>
            </a:extLst>
          </p:cNvPr>
          <p:cNvPicPr>
            <a:picLocks noChangeAspect="1"/>
          </p:cNvPicPr>
          <p:nvPr/>
        </p:nvPicPr>
        <p:blipFill>
          <a:blip r:embed="rId10"/>
          <a:stretch>
            <a:fillRect/>
          </a:stretch>
        </p:blipFill>
        <p:spPr>
          <a:xfrm>
            <a:off x="181444" y="492998"/>
            <a:ext cx="2898821" cy="2427243"/>
          </a:xfrm>
          <a:prstGeom prst="rect">
            <a:avLst/>
          </a:prstGeom>
          <a:effectLst>
            <a:outerShdw blurRad="76200" dir="18900000" sy="23000" kx="-1200000" algn="bl" rotWithShape="0">
              <a:prstClr val="black">
                <a:alpha val="20000"/>
              </a:prstClr>
            </a:outerShdw>
          </a:effectLst>
        </p:spPr>
      </p:pic>
      <p:pic>
        <p:nvPicPr>
          <p:cNvPr id="19" name="Picture 18">
            <a:extLst>
              <a:ext uri="{FF2B5EF4-FFF2-40B4-BE49-F238E27FC236}">
                <a16:creationId xmlns:a16="http://schemas.microsoft.com/office/drawing/2014/main" id="{43A2C724-279C-25F3-A899-2422BEF80A1E}"/>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9375912" y="492998"/>
            <a:ext cx="2667227" cy="224843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7091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1+#ppt_w/2"/>
                                          </p:val>
                                        </p:tav>
                                        <p:tav tm="100000">
                                          <p:val>
                                            <p:strVal val="#ppt_x"/>
                                          </p:val>
                                        </p:tav>
                                      </p:tavLst>
                                    </p:anim>
                                    <p:anim calcmode="lin" valueType="num">
                                      <p:cBhvr additive="base">
                                        <p:cTn id="12" dur="1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500"/>
                                        <p:tgtEl>
                                          <p:spTgt spid="12"/>
                                        </p:tgtEl>
                                      </p:cBhvr>
                                    </p:animEffect>
                                    <p:anim calcmode="lin" valueType="num">
                                      <p:cBhvr>
                                        <p:cTn id="17" dur="1500" fill="hold"/>
                                        <p:tgtEl>
                                          <p:spTgt spid="12"/>
                                        </p:tgtEl>
                                        <p:attrNameLst>
                                          <p:attrName>ppt_x</p:attrName>
                                        </p:attrNameLst>
                                      </p:cBhvr>
                                      <p:tavLst>
                                        <p:tav tm="0">
                                          <p:val>
                                            <p:strVal val="#ppt_x"/>
                                          </p:val>
                                        </p:tav>
                                        <p:tav tm="100000">
                                          <p:val>
                                            <p:strVal val="#ppt_x"/>
                                          </p:val>
                                        </p:tav>
                                      </p:tavLst>
                                    </p:anim>
                                    <p:anim calcmode="lin" valueType="num">
                                      <p:cBhvr>
                                        <p:cTn id="18" dur="1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anim calcmode="lin" valueType="num">
                                      <p:cBhvr>
                                        <p:cTn id="22" dur="1500" fill="hold"/>
                                        <p:tgtEl>
                                          <p:spTgt spid="4"/>
                                        </p:tgtEl>
                                        <p:attrNameLst>
                                          <p:attrName>ppt_x</p:attrName>
                                        </p:attrNameLst>
                                      </p:cBhvr>
                                      <p:tavLst>
                                        <p:tav tm="0">
                                          <p:val>
                                            <p:strVal val="#ppt_x"/>
                                          </p:val>
                                        </p:tav>
                                        <p:tav tm="100000">
                                          <p:val>
                                            <p:strVal val="#ppt_x"/>
                                          </p:val>
                                        </p:tav>
                                      </p:tavLst>
                                    </p:anim>
                                    <p:anim calcmode="lin" valueType="num">
                                      <p:cBhvr>
                                        <p:cTn id="23" dur="15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32" presetClass="emph" presetSubtype="0" repeatCount="indefinite" fill="hold" nodeType="afterEffect">
                                  <p:stCondLst>
                                    <p:cond delay="0"/>
                                  </p:stCondLst>
                                  <p:childTnLst>
                                    <p:animRot by="120000">
                                      <p:cBhvr>
                                        <p:cTn id="26" dur="100" fill="hold">
                                          <p:stCondLst>
                                            <p:cond delay="0"/>
                                          </p:stCondLst>
                                        </p:cTn>
                                        <p:tgtEl>
                                          <p:spTgt spid="8"/>
                                        </p:tgtEl>
                                        <p:attrNameLst>
                                          <p:attrName>r</p:attrName>
                                        </p:attrNameLst>
                                      </p:cBhvr>
                                    </p:animRot>
                                    <p:animRot by="-240000">
                                      <p:cBhvr>
                                        <p:cTn id="27" dur="200" fill="hold">
                                          <p:stCondLst>
                                            <p:cond delay="200"/>
                                          </p:stCondLst>
                                        </p:cTn>
                                        <p:tgtEl>
                                          <p:spTgt spid="8"/>
                                        </p:tgtEl>
                                        <p:attrNameLst>
                                          <p:attrName>r</p:attrName>
                                        </p:attrNameLst>
                                      </p:cBhvr>
                                    </p:animRot>
                                    <p:animRot by="240000">
                                      <p:cBhvr>
                                        <p:cTn id="28" dur="200" fill="hold">
                                          <p:stCondLst>
                                            <p:cond delay="400"/>
                                          </p:stCondLst>
                                        </p:cTn>
                                        <p:tgtEl>
                                          <p:spTgt spid="8"/>
                                        </p:tgtEl>
                                        <p:attrNameLst>
                                          <p:attrName>r</p:attrName>
                                        </p:attrNameLst>
                                      </p:cBhvr>
                                    </p:animRot>
                                    <p:animRot by="-240000">
                                      <p:cBhvr>
                                        <p:cTn id="29" dur="200" fill="hold">
                                          <p:stCondLst>
                                            <p:cond delay="600"/>
                                          </p:stCondLst>
                                        </p:cTn>
                                        <p:tgtEl>
                                          <p:spTgt spid="8"/>
                                        </p:tgtEl>
                                        <p:attrNameLst>
                                          <p:attrName>r</p:attrName>
                                        </p:attrNameLst>
                                      </p:cBhvr>
                                    </p:animRot>
                                    <p:animRot by="120000">
                                      <p:cBhvr>
                                        <p:cTn id="3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569660"/>
            </a:xfrm>
            <a:prstGeom prst="rect">
              <a:avLst/>
            </a:prstGeom>
            <a:noFill/>
          </p:spPr>
          <p:txBody>
            <a:bodyPr wrap="square" rtlCol="0">
              <a:spAutoFit/>
            </a:bodyPr>
            <a:lstStyle/>
            <a:p>
              <a:pPr algn="just"/>
              <a:r>
                <a:rPr lang="en-US" sz="3200" dirty="0"/>
                <a:t>Các nhóm từ này có nghĩa giống nhau </a:t>
              </a:r>
              <a:r>
                <a:rPr lang="vi-VN" sz="3200" dirty="0">
                  <a:latin typeface="Calibri" panose="020F0502020204030204" pitchFamily="34" charset="0"/>
                  <a:cs typeface="Calibri" panose="020F0502020204030204" pitchFamily="34" charset="0"/>
                </a:rPr>
                <a:t>nhưng tùy theo ngữ cảnh sử dụng cần lựa chọn từ phù hợp.</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28" name="Group 1027">
            <a:extLst>
              <a:ext uri="{FF2B5EF4-FFF2-40B4-BE49-F238E27FC236}">
                <a16:creationId xmlns:a16="http://schemas.microsoft.com/office/drawing/2014/main" id="{6636F9C9-64E9-BF90-B885-DA29132124F3}"/>
              </a:ext>
            </a:extLst>
          </p:cNvPr>
          <p:cNvGrpSpPr/>
          <p:nvPr/>
        </p:nvGrpSpPr>
        <p:grpSpPr>
          <a:xfrm>
            <a:off x="6741546" y="3921861"/>
            <a:ext cx="2595246" cy="1163536"/>
            <a:chOff x="4891317" y="2938228"/>
            <a:chExt cx="2595246" cy="1163536"/>
          </a:xfrm>
        </p:grpSpPr>
        <p:pic>
          <p:nvPicPr>
            <p:cNvPr id="37" name="Picture 9">
              <a:extLst>
                <a:ext uri="{FF2B5EF4-FFF2-40B4-BE49-F238E27FC236}">
                  <a16:creationId xmlns:a16="http://schemas.microsoft.com/office/drawing/2014/main" id="{F684CED8-3B0E-98C4-21D8-A60C815782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38509" y="2938228"/>
              <a:ext cx="2368586" cy="1163536"/>
            </a:xfrm>
            <a:prstGeom prst="rect">
              <a:avLst/>
            </a:prstGeom>
          </p:spPr>
        </p:pic>
        <p:sp>
          <p:nvSpPr>
            <p:cNvPr id="38" name="TextBox 37">
              <a:extLst>
                <a:ext uri="{FF2B5EF4-FFF2-40B4-BE49-F238E27FC236}">
                  <a16:creationId xmlns:a16="http://schemas.microsoft.com/office/drawing/2014/main" id="{807CB6EE-FFE2-80F4-B454-846E909E536B}"/>
                </a:ext>
              </a:extLst>
            </p:cNvPr>
            <p:cNvSpPr txBox="1"/>
            <p:nvPr/>
          </p:nvSpPr>
          <p:spPr>
            <a:xfrm>
              <a:off x="4891317" y="3227608"/>
              <a:ext cx="2330426" cy="584775"/>
            </a:xfrm>
            <a:prstGeom prst="rect">
              <a:avLst/>
            </a:prstGeom>
            <a:noFill/>
          </p:spPr>
          <p:txBody>
            <a:bodyPr wrap="square" rtlCol="0">
              <a:spAutoFit/>
            </a:bodyPr>
            <a:lstStyle/>
            <a:p>
              <a:r>
                <a:rPr lang="en-US" sz="3200" dirty="0"/>
                <a:t>mến thương</a:t>
              </a:r>
              <a:endParaRPr lang="vi-VN" sz="3200" dirty="0"/>
            </a:p>
          </p:txBody>
        </p:sp>
        <p:pic>
          <p:nvPicPr>
            <p:cNvPr id="45" name="Picture 2">
              <a:extLst>
                <a:ext uri="{FF2B5EF4-FFF2-40B4-BE49-F238E27FC236}">
                  <a16:creationId xmlns:a16="http://schemas.microsoft.com/office/drawing/2014/main" id="{378A890B-7139-2523-E9BE-3DD4A61ED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4924" y="3388698"/>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619CDEA5-1B03-0FD8-81F2-FEBFF1C7C101}"/>
              </a:ext>
            </a:extLst>
          </p:cNvPr>
          <p:cNvGrpSpPr/>
          <p:nvPr/>
        </p:nvGrpSpPr>
        <p:grpSpPr>
          <a:xfrm>
            <a:off x="2303448" y="1517668"/>
            <a:ext cx="2356094" cy="1163536"/>
            <a:chOff x="2367516" y="398934"/>
            <a:chExt cx="2356094" cy="1163536"/>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50227" cy="1163536"/>
              <a:chOff x="2673383" y="398934"/>
              <a:chExt cx="2050227" cy="1163536"/>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59024" y="686671"/>
                <a:ext cx="1864586" cy="584775"/>
              </a:xfrm>
              <a:prstGeom prst="rect">
                <a:avLst/>
              </a:prstGeom>
              <a:noFill/>
            </p:spPr>
            <p:txBody>
              <a:bodyPr wrap="square" rtlCol="0">
                <a:spAutoFit/>
              </a:bodyPr>
              <a:lstStyle/>
              <a:p>
                <a:r>
                  <a:rPr lang="en-US" sz="3200" dirty="0"/>
                  <a:t>Tổ quốc</a:t>
                </a:r>
                <a:endParaRPr lang="vi-VN" sz="3200" dirty="0"/>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4593749" y="1517668"/>
            <a:ext cx="2192214"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r>
                  <a:rPr lang="en-US" sz="3200" dirty="0"/>
                  <a:t>mến yêu</a:t>
                </a:r>
                <a:endParaRPr lang="vi-VN" sz="3200" dirty="0"/>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FACE7000-51BB-609C-49DC-1A7570461DD1}"/>
              </a:ext>
            </a:extLst>
          </p:cNvPr>
          <p:cNvGrpSpPr/>
          <p:nvPr/>
        </p:nvGrpSpPr>
        <p:grpSpPr>
          <a:xfrm>
            <a:off x="7061933" y="1517668"/>
            <a:ext cx="2073088" cy="1163536"/>
            <a:chOff x="7126001" y="398934"/>
            <a:chExt cx="2073088" cy="1163536"/>
          </a:xfrm>
        </p:grpSpPr>
        <p:grpSp>
          <p:nvGrpSpPr>
            <p:cNvPr id="17" name="Group 16">
              <a:extLst>
                <a:ext uri="{FF2B5EF4-FFF2-40B4-BE49-F238E27FC236}">
                  <a16:creationId xmlns:a16="http://schemas.microsoft.com/office/drawing/2014/main" id="{BB838126-B3C6-992A-19FC-5CE95E354037}"/>
                </a:ext>
              </a:extLst>
            </p:cNvPr>
            <p:cNvGrpSpPr/>
            <p:nvPr/>
          </p:nvGrpSpPr>
          <p:grpSpPr>
            <a:xfrm>
              <a:off x="7364492" y="398934"/>
              <a:ext cx="1834597" cy="1163536"/>
              <a:chOff x="2673383" y="398934"/>
              <a:chExt cx="1941379" cy="1163536"/>
            </a:xfrm>
          </p:grpSpPr>
          <p:pic>
            <p:nvPicPr>
              <p:cNvPr id="18" name="Picture 9">
                <a:extLst>
                  <a:ext uri="{FF2B5EF4-FFF2-40B4-BE49-F238E27FC236}">
                    <a16:creationId xmlns:a16="http://schemas.microsoft.com/office/drawing/2014/main" id="{62142811-4F89-C553-C121-654D2A1EE3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3383" y="398934"/>
                <a:ext cx="1864586" cy="1163536"/>
              </a:xfrm>
              <a:prstGeom prst="rect">
                <a:avLst/>
              </a:prstGeom>
            </p:spPr>
          </p:pic>
          <p:sp>
            <p:nvSpPr>
              <p:cNvPr id="19" name="TextBox 18">
                <a:extLst>
                  <a:ext uri="{FF2B5EF4-FFF2-40B4-BE49-F238E27FC236}">
                    <a16:creationId xmlns:a16="http://schemas.microsoft.com/office/drawing/2014/main" id="{3D762FEC-01B9-E665-C60B-F34EEC54ECC5}"/>
                  </a:ext>
                </a:extLst>
              </p:cNvPr>
              <p:cNvSpPr txBox="1"/>
              <p:nvPr/>
            </p:nvSpPr>
            <p:spPr>
              <a:xfrm>
                <a:off x="2946623" y="693949"/>
                <a:ext cx="1668139" cy="584775"/>
              </a:xfrm>
              <a:prstGeom prst="rect">
                <a:avLst/>
              </a:prstGeom>
              <a:noFill/>
            </p:spPr>
            <p:txBody>
              <a:bodyPr wrap="square" rtlCol="0">
                <a:spAutoFit/>
              </a:bodyPr>
              <a:lstStyle/>
              <a:p>
                <a:r>
                  <a:rPr lang="en-US" sz="3200" dirty="0"/>
                  <a:t>bảo vệ</a:t>
                </a:r>
                <a:endParaRPr lang="vi-VN" sz="3200" dirty="0"/>
              </a:p>
            </p:txBody>
          </p:sp>
        </p:grpSp>
        <p:pic>
          <p:nvPicPr>
            <p:cNvPr id="51" name="Picture 2">
              <a:extLst>
                <a:ext uri="{FF2B5EF4-FFF2-40B4-BE49-F238E27FC236}">
                  <a16:creationId xmlns:a16="http://schemas.microsoft.com/office/drawing/2014/main" id="{C6AFF56C-03DE-C3D1-85F8-BEE7EAB48A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6001" y="52021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2B795A7-CA38-2FDB-E0A0-B1E1A2612B8B}"/>
              </a:ext>
            </a:extLst>
          </p:cNvPr>
          <p:cNvGrpSpPr/>
          <p:nvPr/>
        </p:nvGrpSpPr>
        <p:grpSpPr>
          <a:xfrm>
            <a:off x="2823708" y="2679561"/>
            <a:ext cx="2528718" cy="1174801"/>
            <a:chOff x="2499839" y="1694963"/>
            <a:chExt cx="2528718" cy="1174801"/>
          </a:xfrm>
        </p:grpSpPr>
        <p:grpSp>
          <p:nvGrpSpPr>
            <p:cNvPr id="24" name="Group 23">
              <a:extLst>
                <a:ext uri="{FF2B5EF4-FFF2-40B4-BE49-F238E27FC236}">
                  <a16:creationId xmlns:a16="http://schemas.microsoft.com/office/drawing/2014/main" id="{ABEFCD30-3073-D84F-DE08-49D1251C221C}"/>
                </a:ext>
              </a:extLst>
            </p:cNvPr>
            <p:cNvGrpSpPr/>
            <p:nvPr/>
          </p:nvGrpSpPr>
          <p:grpSpPr>
            <a:xfrm>
              <a:off x="2561454" y="1694963"/>
              <a:ext cx="2467103" cy="1163536"/>
              <a:chOff x="234025" y="398823"/>
              <a:chExt cx="2467103" cy="1163536"/>
            </a:xfrm>
          </p:grpSpPr>
          <p:pic>
            <p:nvPicPr>
              <p:cNvPr id="25" name="Picture 9">
                <a:extLst>
                  <a:ext uri="{FF2B5EF4-FFF2-40B4-BE49-F238E27FC236}">
                    <a16:creationId xmlns:a16="http://schemas.microsoft.com/office/drawing/2014/main" id="{06C46E2D-0646-F3D3-A52A-6A24FF5F4F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4025" y="398823"/>
                <a:ext cx="2275178" cy="1163536"/>
              </a:xfrm>
              <a:prstGeom prst="rect">
                <a:avLst/>
              </a:prstGeom>
            </p:spPr>
          </p:pic>
          <p:sp>
            <p:nvSpPr>
              <p:cNvPr id="26" name="TextBox 25">
                <a:extLst>
                  <a:ext uri="{FF2B5EF4-FFF2-40B4-BE49-F238E27FC236}">
                    <a16:creationId xmlns:a16="http://schemas.microsoft.com/office/drawing/2014/main" id="{1A581543-8DDB-0D8D-40F7-6CB50E269DDA}"/>
                  </a:ext>
                </a:extLst>
              </p:cNvPr>
              <p:cNvSpPr txBox="1"/>
              <p:nvPr/>
            </p:nvSpPr>
            <p:spPr>
              <a:xfrm>
                <a:off x="523139" y="678477"/>
                <a:ext cx="2177989" cy="584775"/>
              </a:xfrm>
              <a:prstGeom prst="rect">
                <a:avLst/>
              </a:prstGeom>
              <a:noFill/>
            </p:spPr>
            <p:txBody>
              <a:bodyPr wrap="square" rtlCol="0">
                <a:spAutoFit/>
              </a:bodyPr>
              <a:lstStyle/>
              <a:p>
                <a:r>
                  <a:rPr lang="en-US" sz="3200" dirty="0"/>
                  <a:t>giang sơn</a:t>
                </a:r>
                <a:endParaRPr lang="vi-VN" sz="3200" dirty="0"/>
              </a:p>
            </p:txBody>
          </p:sp>
        </p:grpSp>
        <p:pic>
          <p:nvPicPr>
            <p:cNvPr id="54" name="Picture 2">
              <a:extLst>
                <a:ext uri="{FF2B5EF4-FFF2-40B4-BE49-F238E27FC236}">
                  <a16:creationId xmlns:a16="http://schemas.microsoft.com/office/drawing/2014/main" id="{1EF81E19-A437-88E3-9E24-7EDAA1EDB1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457C9B38-C6E5-91C0-9FD7-B0609829A4F6}"/>
              </a:ext>
            </a:extLst>
          </p:cNvPr>
          <p:cNvGrpSpPr/>
          <p:nvPr/>
        </p:nvGrpSpPr>
        <p:grpSpPr>
          <a:xfrm>
            <a:off x="7982751" y="2679561"/>
            <a:ext cx="2095405" cy="1165217"/>
            <a:chOff x="7658882" y="1694963"/>
            <a:chExt cx="2095405" cy="1165217"/>
          </a:xfrm>
        </p:grpSpPr>
        <p:grpSp>
          <p:nvGrpSpPr>
            <p:cNvPr id="30" name="Group 29">
              <a:extLst>
                <a:ext uri="{FF2B5EF4-FFF2-40B4-BE49-F238E27FC236}">
                  <a16:creationId xmlns:a16="http://schemas.microsoft.com/office/drawing/2014/main" id="{B6A303C6-6854-ECFE-04BA-6C4D38A6C88F}"/>
                </a:ext>
              </a:extLst>
            </p:cNvPr>
            <p:cNvGrpSpPr/>
            <p:nvPr/>
          </p:nvGrpSpPr>
          <p:grpSpPr>
            <a:xfrm>
              <a:off x="7658882" y="1694963"/>
              <a:ext cx="1911934" cy="1163536"/>
              <a:chOff x="613711" y="398823"/>
              <a:chExt cx="1911934" cy="1163536"/>
            </a:xfrm>
          </p:grpSpPr>
          <p:pic>
            <p:nvPicPr>
              <p:cNvPr id="31" name="Picture 9">
                <a:extLst>
                  <a:ext uri="{FF2B5EF4-FFF2-40B4-BE49-F238E27FC236}">
                    <a16:creationId xmlns:a16="http://schemas.microsoft.com/office/drawing/2014/main" id="{C0601F29-41A0-253B-8406-355F6ED4B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711" y="398823"/>
                <a:ext cx="1864586" cy="1163536"/>
              </a:xfrm>
              <a:prstGeom prst="rect">
                <a:avLst/>
              </a:prstGeom>
            </p:spPr>
          </p:pic>
          <p:sp>
            <p:nvSpPr>
              <p:cNvPr id="32" name="TextBox 31">
                <a:extLst>
                  <a:ext uri="{FF2B5EF4-FFF2-40B4-BE49-F238E27FC236}">
                    <a16:creationId xmlns:a16="http://schemas.microsoft.com/office/drawing/2014/main" id="{AE1CED4D-82BB-2BF7-D081-E0E7A424630C}"/>
                  </a:ext>
                </a:extLst>
              </p:cNvPr>
              <p:cNvSpPr txBox="1"/>
              <p:nvPr/>
            </p:nvSpPr>
            <p:spPr>
              <a:xfrm>
                <a:off x="892154" y="688203"/>
                <a:ext cx="1633491" cy="584775"/>
              </a:xfrm>
              <a:prstGeom prst="rect">
                <a:avLst/>
              </a:prstGeom>
              <a:noFill/>
            </p:spPr>
            <p:txBody>
              <a:bodyPr wrap="square" rtlCol="0">
                <a:spAutoFit/>
              </a:bodyPr>
              <a:lstStyle/>
              <a:p>
                <a:r>
                  <a:rPr lang="en-US" sz="3200" dirty="0"/>
                  <a:t>gìn giữ</a:t>
                </a:r>
                <a:endParaRPr lang="vi-VN" sz="3200" dirty="0"/>
              </a:p>
            </p:txBody>
          </p:sp>
        </p:grpSp>
        <p:pic>
          <p:nvPicPr>
            <p:cNvPr id="57" name="Picture 2">
              <a:extLst>
                <a:ext uri="{FF2B5EF4-FFF2-40B4-BE49-F238E27FC236}">
                  <a16:creationId xmlns:a16="http://schemas.microsoft.com/office/drawing/2014/main" id="{F371B3B6-6195-3A03-EF2E-38CBE0DB5A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2648" y="2398541"/>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9222A17B-CAF9-DF8F-A6CF-1BEC9B4BAC82}"/>
              </a:ext>
            </a:extLst>
          </p:cNvPr>
          <p:cNvGrpSpPr/>
          <p:nvPr/>
        </p:nvGrpSpPr>
        <p:grpSpPr>
          <a:xfrm>
            <a:off x="5561419" y="2679672"/>
            <a:ext cx="2083981" cy="1163536"/>
            <a:chOff x="5237550" y="1695074"/>
            <a:chExt cx="2083981" cy="1163536"/>
          </a:xfrm>
        </p:grpSpPr>
        <p:grpSp>
          <p:nvGrpSpPr>
            <p:cNvPr id="27" name="Group 26">
              <a:extLst>
                <a:ext uri="{FF2B5EF4-FFF2-40B4-BE49-F238E27FC236}">
                  <a16:creationId xmlns:a16="http://schemas.microsoft.com/office/drawing/2014/main" id="{1C8EC25D-C159-7752-1BD2-DF61C3DD7D2C}"/>
                </a:ext>
              </a:extLst>
            </p:cNvPr>
            <p:cNvGrpSpPr/>
            <p:nvPr/>
          </p:nvGrpSpPr>
          <p:grpSpPr>
            <a:xfrm>
              <a:off x="5237550" y="1695074"/>
              <a:ext cx="1910805" cy="1163536"/>
              <a:chOff x="345954" y="398934"/>
              <a:chExt cx="1910805" cy="1163536"/>
            </a:xfrm>
          </p:grpSpPr>
          <p:pic>
            <p:nvPicPr>
              <p:cNvPr id="28" name="Picture 9">
                <a:extLst>
                  <a:ext uri="{FF2B5EF4-FFF2-40B4-BE49-F238E27FC236}">
                    <a16:creationId xmlns:a16="http://schemas.microsoft.com/office/drawing/2014/main" id="{CACB6D2F-B050-6D6B-3B6D-54136DE25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5954" y="398934"/>
                <a:ext cx="1864586" cy="1163536"/>
              </a:xfrm>
              <a:prstGeom prst="rect">
                <a:avLst/>
              </a:prstGeom>
            </p:spPr>
          </p:pic>
          <p:sp>
            <p:nvSpPr>
              <p:cNvPr id="29" name="TextBox 28">
                <a:extLst>
                  <a:ext uri="{FF2B5EF4-FFF2-40B4-BE49-F238E27FC236}">
                    <a16:creationId xmlns:a16="http://schemas.microsoft.com/office/drawing/2014/main" id="{71FBB372-39FD-4EEB-44EF-36754E5AE1E9}"/>
                  </a:ext>
                </a:extLst>
              </p:cNvPr>
              <p:cNvSpPr txBox="1"/>
              <p:nvPr/>
            </p:nvSpPr>
            <p:spPr>
              <a:xfrm>
                <a:off x="392173" y="688314"/>
                <a:ext cx="1864586" cy="584775"/>
              </a:xfrm>
              <a:prstGeom prst="rect">
                <a:avLst/>
              </a:prstGeom>
              <a:noFill/>
            </p:spPr>
            <p:txBody>
              <a:bodyPr wrap="square" rtlCol="0">
                <a:spAutoFit/>
              </a:bodyPr>
              <a:lstStyle/>
              <a:p>
                <a:r>
                  <a:rPr lang="en-US" sz="3200" dirty="0"/>
                  <a:t>bảo quản</a:t>
                </a:r>
                <a:endParaRPr lang="vi-VN" sz="3200" dirty="0"/>
              </a:p>
            </p:txBody>
          </p:sp>
        </p:grpSp>
        <p:pic>
          <p:nvPicPr>
            <p:cNvPr id="58" name="Picture 2">
              <a:extLst>
                <a:ext uri="{FF2B5EF4-FFF2-40B4-BE49-F238E27FC236}">
                  <a16:creationId xmlns:a16="http://schemas.microsoft.com/office/drawing/2014/main" id="{7BFFD43A-7337-F2FB-3F09-52240090B2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892" y="1981371"/>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80E882C9-BD95-0499-55D8-89F2B3A4385B}"/>
              </a:ext>
            </a:extLst>
          </p:cNvPr>
          <p:cNvGrpSpPr/>
          <p:nvPr/>
        </p:nvGrpSpPr>
        <p:grpSpPr>
          <a:xfrm>
            <a:off x="4545422" y="3921861"/>
            <a:ext cx="1978496" cy="1163536"/>
            <a:chOff x="2695193" y="2938228"/>
            <a:chExt cx="1978496" cy="1163536"/>
          </a:xfrm>
        </p:grpSpPr>
        <p:pic>
          <p:nvPicPr>
            <p:cNvPr id="39" name="Picture 9">
              <a:extLst>
                <a:ext uri="{FF2B5EF4-FFF2-40B4-BE49-F238E27FC236}">
                  <a16:creationId xmlns:a16="http://schemas.microsoft.com/office/drawing/2014/main" id="{4AAACF33-8ABB-4574-74FF-E8B856DB88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5193" y="2938228"/>
              <a:ext cx="1864586" cy="1163536"/>
            </a:xfrm>
            <a:prstGeom prst="rect">
              <a:avLst/>
            </a:prstGeom>
          </p:spPr>
        </p:pic>
        <p:sp>
          <p:nvSpPr>
            <p:cNvPr id="40" name="TextBox 39">
              <a:extLst>
                <a:ext uri="{FF2B5EF4-FFF2-40B4-BE49-F238E27FC236}">
                  <a16:creationId xmlns:a16="http://schemas.microsoft.com/office/drawing/2014/main" id="{A60C57B5-F66A-F9EA-C762-C2CCB685D3EE}"/>
                </a:ext>
              </a:extLst>
            </p:cNvPr>
            <p:cNvSpPr txBox="1"/>
            <p:nvPr/>
          </p:nvSpPr>
          <p:spPr>
            <a:xfrm>
              <a:off x="2781562" y="3227608"/>
              <a:ext cx="1765285" cy="584775"/>
            </a:xfrm>
            <a:prstGeom prst="rect">
              <a:avLst/>
            </a:prstGeom>
            <a:noFill/>
          </p:spPr>
          <p:txBody>
            <a:bodyPr wrap="square" rtlCol="0">
              <a:spAutoFit/>
            </a:bodyPr>
            <a:lstStyle/>
            <a:p>
              <a:r>
                <a:rPr lang="en-US" sz="3200" dirty="0"/>
                <a:t>non sông</a:t>
              </a:r>
              <a:endParaRPr lang="vi-VN" sz="3200" dirty="0"/>
            </a:p>
          </p:txBody>
        </p:sp>
        <p:pic>
          <p:nvPicPr>
            <p:cNvPr id="62" name="Picture 2">
              <a:extLst>
                <a:ext uri="{FF2B5EF4-FFF2-40B4-BE49-F238E27FC236}">
                  <a16:creationId xmlns:a16="http://schemas.microsoft.com/office/drawing/2014/main" id="{F54B1E42-2FCD-1129-CB5F-0B0691DEDB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2050" y="302535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4" name="Group 1023">
            <a:extLst>
              <a:ext uri="{FF2B5EF4-FFF2-40B4-BE49-F238E27FC236}">
                <a16:creationId xmlns:a16="http://schemas.microsoft.com/office/drawing/2014/main" id="{C4A65101-5D10-E7A4-9329-3DDAD91EA0DD}"/>
              </a:ext>
            </a:extLst>
          </p:cNvPr>
          <p:cNvGrpSpPr/>
          <p:nvPr/>
        </p:nvGrpSpPr>
        <p:grpSpPr>
          <a:xfrm>
            <a:off x="2412452" y="3921861"/>
            <a:ext cx="1934525" cy="1163536"/>
            <a:chOff x="562223" y="2938228"/>
            <a:chExt cx="1934525" cy="1163536"/>
          </a:xfrm>
        </p:grpSpPr>
        <p:pic>
          <p:nvPicPr>
            <p:cNvPr id="41" name="Picture 9">
              <a:extLst>
                <a:ext uri="{FF2B5EF4-FFF2-40B4-BE49-F238E27FC236}">
                  <a16:creationId xmlns:a16="http://schemas.microsoft.com/office/drawing/2014/main" id="{3BCE4E42-8A1E-42C7-6DA7-E902E8EF16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2223" y="2938228"/>
              <a:ext cx="1728433" cy="1163536"/>
            </a:xfrm>
            <a:prstGeom prst="rect">
              <a:avLst/>
            </a:prstGeom>
          </p:spPr>
        </p:pic>
        <p:sp>
          <p:nvSpPr>
            <p:cNvPr id="42" name="TextBox 41">
              <a:extLst>
                <a:ext uri="{FF2B5EF4-FFF2-40B4-BE49-F238E27FC236}">
                  <a16:creationId xmlns:a16="http://schemas.microsoft.com/office/drawing/2014/main" id="{00BC5FE7-4B27-B895-9E85-AB2E717324E2}"/>
                </a:ext>
              </a:extLst>
            </p:cNvPr>
            <p:cNvSpPr txBox="1"/>
            <p:nvPr/>
          </p:nvSpPr>
          <p:spPr>
            <a:xfrm>
              <a:off x="661386" y="3227608"/>
              <a:ext cx="1765285" cy="584775"/>
            </a:xfrm>
            <a:prstGeom prst="rect">
              <a:avLst/>
            </a:prstGeom>
            <a:noFill/>
          </p:spPr>
          <p:txBody>
            <a:bodyPr wrap="square" rtlCol="0">
              <a:spAutoFit/>
            </a:bodyPr>
            <a:lstStyle/>
            <a:p>
              <a:r>
                <a:rPr lang="en-US" sz="3200" dirty="0" err="1"/>
                <a:t>yêu</a:t>
              </a:r>
              <a:r>
                <a:rPr lang="en-US" sz="3200" dirty="0"/>
                <a:t> </a:t>
              </a:r>
              <a:r>
                <a:rPr lang="en-US" sz="3200" dirty="0" err="1"/>
                <a:t>quý</a:t>
              </a:r>
              <a:endParaRPr lang="vi-VN" sz="3200" dirty="0"/>
            </a:p>
          </p:txBody>
        </p:sp>
        <p:pic>
          <p:nvPicPr>
            <p:cNvPr id="63" name="Picture 2">
              <a:extLst>
                <a:ext uri="{FF2B5EF4-FFF2-40B4-BE49-F238E27FC236}">
                  <a16:creationId xmlns:a16="http://schemas.microsoft.com/office/drawing/2014/main" id="{FE9F3675-B6A3-F4AD-8FA9-54C692979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5109" y="3640124"/>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r>
                <a:rPr lang="en-US" sz="3600" dirty="0">
                  <a:solidFill>
                    <a:srgbClr val="0070C0"/>
                  </a:solidFill>
                </a:rPr>
                <a:t>3. Tìm những từ ngữ có thể ghép được với nhau trong bài tập 2:</a:t>
              </a:r>
              <a:endParaRPr lang="vi-VN" sz="3600" dirty="0">
                <a:solidFill>
                  <a:srgbClr val="0070C0"/>
                </a:solidFill>
              </a:endParaRPr>
            </a:p>
          </p:txBody>
        </p:sp>
      </p:grpSp>
      <p:pic>
        <p:nvPicPr>
          <p:cNvPr id="48" name="Graphic 47">
            <a:extLst>
              <a:ext uri="{FF2B5EF4-FFF2-40B4-BE49-F238E27FC236}">
                <a16:creationId xmlns:a16="http://schemas.microsoft.com/office/drawing/2014/main" id="{AAFFABDF-65FB-42E1-B288-617584AF3A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7792" y="5366083"/>
            <a:ext cx="6178171" cy="1217889"/>
          </a:xfrm>
          <a:prstGeom prst="rect">
            <a:avLst/>
          </a:prstGeom>
        </p:spPr>
      </p:pic>
      <p:sp>
        <p:nvSpPr>
          <p:cNvPr id="53" name="TextBox 52">
            <a:extLst>
              <a:ext uri="{FF2B5EF4-FFF2-40B4-BE49-F238E27FC236}">
                <a16:creationId xmlns:a16="http://schemas.microsoft.com/office/drawing/2014/main" id="{89D61317-EB90-2D80-249D-F1075C86702A}"/>
              </a:ext>
            </a:extLst>
          </p:cNvPr>
          <p:cNvSpPr txBox="1"/>
          <p:nvPr/>
        </p:nvSpPr>
        <p:spPr>
          <a:xfrm>
            <a:off x="344889" y="5521945"/>
            <a:ext cx="6717044" cy="938719"/>
          </a:xfrm>
          <a:prstGeom prst="rect">
            <a:avLst/>
          </a:prstGeom>
          <a:noFill/>
        </p:spPr>
        <p:txBody>
          <a:bodyPr wrap="square" rtlCol="0">
            <a:spAutoFit/>
          </a:bodyPr>
          <a:lstStyle/>
          <a:p>
            <a:pPr algn="ctr"/>
            <a:r>
              <a:rPr lang="en-US" sz="5500" dirty="0">
                <a:latin typeface="Calibri" panose="020F0502020204030204" pitchFamily="34" charset="0"/>
                <a:cs typeface="Calibri" panose="020F0502020204030204" pitchFamily="34" charset="0"/>
              </a:rPr>
              <a:t>M: bảo vệ Tổ quốc</a:t>
            </a:r>
            <a:endParaRPr lang="vi-VN" sz="5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124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46" y="636369"/>
            <a:ext cx="6735499" cy="6735499"/>
          </a:xfrm>
          <a:prstGeom prst="rect">
            <a:avLst/>
          </a:prstGeom>
        </p:spPr>
      </p:pic>
      <p:pic>
        <p:nvPicPr>
          <p:cNvPr id="33" name="Picture 32">
            <a:extLst>
              <a:ext uri="{FF2B5EF4-FFF2-40B4-BE49-F238E27FC236}">
                <a16:creationId xmlns:a16="http://schemas.microsoft.com/office/drawing/2014/main" id="{336C4645-84EC-AD9D-FE89-790EA45A40C9}"/>
              </a:ext>
            </a:extLst>
          </p:cNvPr>
          <p:cNvPicPr>
            <a:picLocks noChangeAspect="1"/>
          </p:cNvPicPr>
          <p:nvPr/>
        </p:nvPicPr>
        <p:blipFill>
          <a:blip r:embed="rId5"/>
          <a:stretch>
            <a:fillRect/>
          </a:stretch>
        </p:blipFill>
        <p:spPr>
          <a:xfrm>
            <a:off x="7744156" y="2207177"/>
            <a:ext cx="3997364" cy="3041385"/>
          </a:xfrm>
          <a:prstGeom prst="rect">
            <a:avLst/>
          </a:prstGeom>
        </p:spPr>
      </p:pic>
      <p:cxnSp>
        <p:nvCxnSpPr>
          <p:cNvPr id="34" name="Connector: Curved 33">
            <a:extLst>
              <a:ext uri="{FF2B5EF4-FFF2-40B4-BE49-F238E27FC236}">
                <a16:creationId xmlns:a16="http://schemas.microsoft.com/office/drawing/2014/main" id="{86B31D15-5173-1FB8-33F9-5D9DB6BA516D}"/>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grpSp>
        <p:nvGrpSpPr>
          <p:cNvPr id="35" name="Group 34">
            <a:extLst>
              <a:ext uri="{FF2B5EF4-FFF2-40B4-BE49-F238E27FC236}">
                <a16:creationId xmlns:a16="http://schemas.microsoft.com/office/drawing/2014/main" id="{57FBB919-4B5E-BACB-FEEC-0D3B98F2C2B0}"/>
              </a:ext>
            </a:extLst>
          </p:cNvPr>
          <p:cNvGrpSpPr/>
          <p:nvPr/>
        </p:nvGrpSpPr>
        <p:grpSpPr>
          <a:xfrm>
            <a:off x="5560385" y="-165130"/>
            <a:ext cx="5488542" cy="2377087"/>
            <a:chOff x="6787848" y="-13322"/>
            <a:chExt cx="5488542" cy="2377087"/>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6"/>
            <a:stretch>
              <a:fillRect/>
            </a:stretch>
          </p:blipFill>
          <p:spPr>
            <a:xfrm>
              <a:off x="6787848" y="-13322"/>
              <a:ext cx="5488542" cy="2377087"/>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7777636" y="662596"/>
              <a:ext cx="35089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Kĩ  thuật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Khăn trải bàn</a:t>
              </a:r>
            </a:p>
          </p:txBody>
        </p:sp>
      </p:grpSp>
      <p:grpSp>
        <p:nvGrpSpPr>
          <p:cNvPr id="41" name="Group 40">
            <a:extLst>
              <a:ext uri="{FF2B5EF4-FFF2-40B4-BE49-F238E27FC236}">
                <a16:creationId xmlns:a16="http://schemas.microsoft.com/office/drawing/2014/main" id="{D874FE93-474D-5E94-0BA7-3F4D082EC962}"/>
              </a:ext>
            </a:extLst>
          </p:cNvPr>
          <p:cNvGrpSpPr/>
          <p:nvPr/>
        </p:nvGrpSpPr>
        <p:grpSpPr>
          <a:xfrm>
            <a:off x="63629" y="2089861"/>
            <a:ext cx="2013307" cy="1441968"/>
            <a:chOff x="100306" y="1330883"/>
            <a:chExt cx="2013307" cy="1441968"/>
          </a:xfrm>
        </p:grpSpPr>
        <p:pic>
          <p:nvPicPr>
            <p:cNvPr id="42" name="Picture 41" descr="Shape&#10;&#10;Description automatically generated">
              <a:extLst>
                <a:ext uri="{FF2B5EF4-FFF2-40B4-BE49-F238E27FC236}">
                  <a16:creationId xmlns:a16="http://schemas.microsoft.com/office/drawing/2014/main" id="{B77190AD-8C56-A103-445E-25F3D20AB4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67" y="1330883"/>
              <a:ext cx="1992546" cy="1441968"/>
            </a:xfrm>
            <a:prstGeom prst="rect">
              <a:avLst/>
            </a:prstGeom>
          </p:spPr>
        </p:pic>
        <p:sp>
          <p:nvSpPr>
            <p:cNvPr id="43" name="TextBox 42">
              <a:extLst>
                <a:ext uri="{FF2B5EF4-FFF2-40B4-BE49-F238E27FC236}">
                  <a16:creationId xmlns:a16="http://schemas.microsoft.com/office/drawing/2014/main" id="{53D66DF6-B363-52A5-E2C8-0C5B3338408F}"/>
                </a:ext>
              </a:extLst>
            </p:cNvPr>
            <p:cNvSpPr txBox="1"/>
            <p:nvPr/>
          </p:nvSpPr>
          <p:spPr>
            <a:xfrm>
              <a:off x="100306" y="1636368"/>
              <a:ext cx="19925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VN-Poky’s"/>
                  <a:ea typeface="+mn-ea"/>
                  <a:cs typeface="+mn-cs"/>
                </a:rPr>
                <a:t>Chia sẻ trong nhóm nhỏ</a:t>
              </a:r>
            </a:p>
          </p:txBody>
        </p:sp>
      </p:grpSp>
      <p:pic>
        <p:nvPicPr>
          <p:cNvPr id="24" name="Picture 23">
            <a:extLst>
              <a:ext uri="{FF2B5EF4-FFF2-40B4-BE49-F238E27FC236}">
                <a16:creationId xmlns:a16="http://schemas.microsoft.com/office/drawing/2014/main" id="{EC03FD6F-6835-57AC-D28F-F4FCAEFE23FC}"/>
              </a:ext>
            </a:extLst>
          </p:cNvPr>
          <p:cNvPicPr>
            <a:picLocks noChangeAspect="1"/>
          </p:cNvPicPr>
          <p:nvPr/>
        </p:nvPicPr>
        <p:blipFill>
          <a:blip r:embed="rId8"/>
          <a:stretch>
            <a:fillRect/>
          </a:stretch>
        </p:blipFill>
        <p:spPr>
          <a:xfrm>
            <a:off x="832488" y="198736"/>
            <a:ext cx="2821717" cy="1419158"/>
          </a:xfrm>
          <a:prstGeom prst="rect">
            <a:avLst/>
          </a:prstGeom>
        </p:spPr>
      </p:pic>
    </p:spTree>
    <p:extLst>
      <p:ext uri="{BB962C8B-B14F-4D97-AF65-F5344CB8AC3E}">
        <p14:creationId xmlns:p14="http://schemas.microsoft.com/office/powerpoint/2010/main" val="2173561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3076518" y="1758046"/>
            <a:ext cx="5848464" cy="1631216"/>
          </a:xfrm>
          <a:prstGeom prst="rect">
            <a:avLst/>
          </a:prstGeom>
          <a:noFill/>
        </p:spPr>
        <p:txBody>
          <a:bodyPr wrap="square" rtlCol="0">
            <a:spAutoFit/>
          </a:bodyPr>
          <a:lstStyle/>
          <a:p>
            <a:pPr algn="ctr"/>
            <a:r>
              <a:rPr lang="en-US"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Trình bày trước nhóm, lớp</a:t>
            </a:r>
            <a:endParaRPr lang="vi-VN"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Praise" pitchFamily="2" charset="-93"/>
            </a:endParaRPr>
          </a:p>
        </p:txBody>
      </p:sp>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4"/>
          <a:stretch>
            <a:fillRect/>
          </a:stretch>
        </p:blipFill>
        <p:spPr>
          <a:xfrm>
            <a:off x="-2614" y="3133"/>
            <a:ext cx="12194613" cy="6861527"/>
          </a:xfrm>
          <a:prstGeom prst="rect">
            <a:avLst/>
          </a:prstGeom>
        </p:spPr>
      </p:pic>
      <p:grpSp>
        <p:nvGrpSpPr>
          <p:cNvPr id="2" name="Group 1">
            <a:extLst>
              <a:ext uri="{FF2B5EF4-FFF2-40B4-BE49-F238E27FC236}">
                <a16:creationId xmlns:a16="http://schemas.microsoft.com/office/drawing/2014/main" id="{3E3D749B-E146-EF88-036F-BF002E7043CB}"/>
              </a:ext>
            </a:extLst>
          </p:cNvPr>
          <p:cNvGrpSpPr/>
          <p:nvPr/>
        </p:nvGrpSpPr>
        <p:grpSpPr>
          <a:xfrm>
            <a:off x="500166" y="1117978"/>
            <a:ext cx="5084068" cy="1217889"/>
            <a:chOff x="-9148" y="382603"/>
            <a:chExt cx="6717044" cy="1217889"/>
          </a:xfrm>
        </p:grpSpPr>
        <p:pic>
          <p:nvPicPr>
            <p:cNvPr id="48" name="Graphic 47">
              <a:extLst>
                <a:ext uri="{FF2B5EF4-FFF2-40B4-BE49-F238E27FC236}">
                  <a16:creationId xmlns:a16="http://schemas.microsoft.com/office/drawing/2014/main" id="{AAFFABDF-65FB-42E1-B288-617584AF3A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289" y="382603"/>
              <a:ext cx="6178171" cy="1217889"/>
            </a:xfrm>
            <a:prstGeom prst="rect">
              <a:avLst/>
            </a:prstGeom>
          </p:spPr>
        </p:pic>
        <p:sp>
          <p:nvSpPr>
            <p:cNvPr id="53" name="TextBox 52">
              <a:extLst>
                <a:ext uri="{FF2B5EF4-FFF2-40B4-BE49-F238E27FC236}">
                  <a16:creationId xmlns:a16="http://schemas.microsoft.com/office/drawing/2014/main" id="{89D61317-EB90-2D80-249D-F1075C86702A}"/>
                </a:ext>
              </a:extLst>
            </p:cNvPr>
            <p:cNvSpPr txBox="1"/>
            <p:nvPr/>
          </p:nvSpPr>
          <p:spPr>
            <a:xfrm>
              <a:off x="-9148" y="522187"/>
              <a:ext cx="6717044" cy="861774"/>
            </a:xfrm>
            <a:prstGeom prst="rect">
              <a:avLst/>
            </a:prstGeom>
            <a:noFill/>
          </p:spPr>
          <p:txBody>
            <a:bodyPr wrap="square" rtlCol="0">
              <a:spAutoFit/>
            </a:bodyPr>
            <a:lstStyle/>
            <a:p>
              <a:pPr algn="ctr"/>
              <a:r>
                <a:rPr lang="en-US" sz="5000" dirty="0">
                  <a:latin typeface="Calibri" panose="020F0502020204030204" pitchFamily="34" charset="0"/>
                  <a:cs typeface="Calibri" panose="020F0502020204030204" pitchFamily="34" charset="0"/>
                </a:rPr>
                <a:t>giữ gìn non sông</a:t>
              </a:r>
              <a:endParaRPr lang="vi-VN" sz="5000" dirty="0">
                <a:latin typeface="Calibri" panose="020F0502020204030204" pitchFamily="34" charset="0"/>
                <a:cs typeface="Calibri" panose="020F0502020204030204" pitchFamily="34" charset="0"/>
              </a:endParaRPr>
            </a:p>
          </p:txBody>
        </p:sp>
      </p:grpSp>
      <p:grpSp>
        <p:nvGrpSpPr>
          <p:cNvPr id="65" name="Group 64">
            <a:extLst>
              <a:ext uri="{FF2B5EF4-FFF2-40B4-BE49-F238E27FC236}">
                <a16:creationId xmlns:a16="http://schemas.microsoft.com/office/drawing/2014/main" id="{7A3A64A8-2F90-2440-49AB-673740178803}"/>
              </a:ext>
            </a:extLst>
          </p:cNvPr>
          <p:cNvGrpSpPr/>
          <p:nvPr/>
        </p:nvGrpSpPr>
        <p:grpSpPr>
          <a:xfrm>
            <a:off x="6096000" y="1117978"/>
            <a:ext cx="5084068" cy="1217889"/>
            <a:chOff x="-9148" y="382603"/>
            <a:chExt cx="6717044" cy="1217889"/>
          </a:xfrm>
        </p:grpSpPr>
        <p:pic>
          <p:nvPicPr>
            <p:cNvPr id="66" name="Graphic 65">
              <a:extLst>
                <a:ext uri="{FF2B5EF4-FFF2-40B4-BE49-F238E27FC236}">
                  <a16:creationId xmlns:a16="http://schemas.microsoft.com/office/drawing/2014/main" id="{2483E86F-4D1F-E0CF-8B3D-1D45A87E39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289" y="382603"/>
              <a:ext cx="6178171" cy="1217889"/>
            </a:xfrm>
            <a:prstGeom prst="rect">
              <a:avLst/>
            </a:prstGeom>
          </p:spPr>
        </p:pic>
        <p:sp>
          <p:nvSpPr>
            <p:cNvPr id="67" name="TextBox 66">
              <a:extLst>
                <a:ext uri="{FF2B5EF4-FFF2-40B4-BE49-F238E27FC236}">
                  <a16:creationId xmlns:a16="http://schemas.microsoft.com/office/drawing/2014/main" id="{C8F88190-59B5-F788-E833-105E19CBA597}"/>
                </a:ext>
              </a:extLst>
            </p:cNvPr>
            <p:cNvSpPr txBox="1"/>
            <p:nvPr/>
          </p:nvSpPr>
          <p:spPr>
            <a:xfrm>
              <a:off x="-9148" y="522187"/>
              <a:ext cx="6717044" cy="861774"/>
            </a:xfrm>
            <a:prstGeom prst="rect">
              <a:avLst/>
            </a:prstGeom>
            <a:noFill/>
          </p:spPr>
          <p:txBody>
            <a:bodyPr wrap="square" rtlCol="0">
              <a:spAutoFit/>
            </a:bodyPr>
            <a:lstStyle/>
            <a:p>
              <a:pPr algn="ctr"/>
              <a:r>
                <a:rPr lang="en-US" sz="5000" dirty="0">
                  <a:latin typeface="Calibri" panose="020F0502020204030204" pitchFamily="34" charset="0"/>
                  <a:cs typeface="Calibri" panose="020F0502020204030204" pitchFamily="34" charset="0"/>
                </a:rPr>
                <a:t>bảo vệ nước nhà</a:t>
              </a:r>
              <a:endParaRPr lang="vi-VN" sz="5000" dirty="0">
                <a:latin typeface="Calibri" panose="020F0502020204030204" pitchFamily="34" charset="0"/>
                <a:cs typeface="Calibri" panose="020F0502020204030204" pitchFamily="34" charset="0"/>
              </a:endParaRPr>
            </a:p>
          </p:txBody>
        </p:sp>
      </p:grpSp>
      <p:grpSp>
        <p:nvGrpSpPr>
          <p:cNvPr id="68" name="Group 67">
            <a:extLst>
              <a:ext uri="{FF2B5EF4-FFF2-40B4-BE49-F238E27FC236}">
                <a16:creationId xmlns:a16="http://schemas.microsoft.com/office/drawing/2014/main" id="{9FF1A63D-EF9B-DAA4-076E-AF21CEF7A040}"/>
              </a:ext>
            </a:extLst>
          </p:cNvPr>
          <p:cNvGrpSpPr/>
          <p:nvPr/>
        </p:nvGrpSpPr>
        <p:grpSpPr>
          <a:xfrm>
            <a:off x="500166" y="2684171"/>
            <a:ext cx="5084068" cy="1217889"/>
            <a:chOff x="-9148" y="382603"/>
            <a:chExt cx="6717044" cy="1217889"/>
          </a:xfrm>
        </p:grpSpPr>
        <p:pic>
          <p:nvPicPr>
            <p:cNvPr id="69" name="Graphic 68">
              <a:extLst>
                <a:ext uri="{FF2B5EF4-FFF2-40B4-BE49-F238E27FC236}">
                  <a16:creationId xmlns:a16="http://schemas.microsoft.com/office/drawing/2014/main" id="{CB08A83B-C05A-86E8-0963-AEB6F3D02C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0289" y="382603"/>
              <a:ext cx="6178171" cy="1217889"/>
            </a:xfrm>
            <a:prstGeom prst="rect">
              <a:avLst/>
            </a:prstGeom>
          </p:spPr>
        </p:pic>
        <p:sp>
          <p:nvSpPr>
            <p:cNvPr id="70" name="TextBox 69">
              <a:extLst>
                <a:ext uri="{FF2B5EF4-FFF2-40B4-BE49-F238E27FC236}">
                  <a16:creationId xmlns:a16="http://schemas.microsoft.com/office/drawing/2014/main" id="{661D1AB3-E19E-4A3A-9392-78CDCE572A5E}"/>
                </a:ext>
              </a:extLst>
            </p:cNvPr>
            <p:cNvSpPr txBox="1"/>
            <p:nvPr/>
          </p:nvSpPr>
          <p:spPr>
            <a:xfrm>
              <a:off x="-9148" y="522187"/>
              <a:ext cx="6717044" cy="861774"/>
            </a:xfrm>
            <a:prstGeom prst="rect">
              <a:avLst/>
            </a:prstGeom>
            <a:noFill/>
          </p:spPr>
          <p:txBody>
            <a:bodyPr wrap="square" rtlCol="0">
              <a:spAutoFit/>
            </a:bodyPr>
            <a:lstStyle/>
            <a:p>
              <a:pPr algn="ctr"/>
              <a:r>
                <a:rPr lang="en-US" sz="5000" dirty="0">
                  <a:latin typeface="Calibri" panose="020F0502020204030204" pitchFamily="34" charset="0"/>
                  <a:cs typeface="Calibri" panose="020F0502020204030204" pitchFamily="34" charset="0"/>
                </a:rPr>
                <a:t>Tổ quốc mến yêu</a:t>
              </a:r>
              <a:endParaRPr lang="vi-VN" sz="5000" dirty="0">
                <a:latin typeface="Calibri" panose="020F0502020204030204" pitchFamily="34" charset="0"/>
                <a:cs typeface="Calibri" panose="020F0502020204030204" pitchFamily="34" charset="0"/>
              </a:endParaRPr>
            </a:p>
          </p:txBody>
        </p:sp>
      </p:grpSp>
      <p:grpSp>
        <p:nvGrpSpPr>
          <p:cNvPr id="71" name="Group 70">
            <a:extLst>
              <a:ext uri="{FF2B5EF4-FFF2-40B4-BE49-F238E27FC236}">
                <a16:creationId xmlns:a16="http://schemas.microsoft.com/office/drawing/2014/main" id="{FD4B0CD0-E270-96D1-3529-C27FC2F5C9F4}"/>
              </a:ext>
            </a:extLst>
          </p:cNvPr>
          <p:cNvGrpSpPr/>
          <p:nvPr/>
        </p:nvGrpSpPr>
        <p:grpSpPr>
          <a:xfrm>
            <a:off x="6085706" y="2705435"/>
            <a:ext cx="5084068" cy="1217889"/>
            <a:chOff x="-9148" y="382603"/>
            <a:chExt cx="6717044" cy="1217889"/>
          </a:xfrm>
        </p:grpSpPr>
        <p:pic>
          <p:nvPicPr>
            <p:cNvPr id="72" name="Graphic 71">
              <a:extLst>
                <a:ext uri="{FF2B5EF4-FFF2-40B4-BE49-F238E27FC236}">
                  <a16:creationId xmlns:a16="http://schemas.microsoft.com/office/drawing/2014/main" id="{40C870D9-EC72-DC3A-A61F-ECDB19E099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0289" y="382603"/>
              <a:ext cx="6178171" cy="1217889"/>
            </a:xfrm>
            <a:prstGeom prst="rect">
              <a:avLst/>
            </a:prstGeom>
          </p:spPr>
        </p:pic>
        <p:sp>
          <p:nvSpPr>
            <p:cNvPr id="73" name="TextBox 72">
              <a:extLst>
                <a:ext uri="{FF2B5EF4-FFF2-40B4-BE49-F238E27FC236}">
                  <a16:creationId xmlns:a16="http://schemas.microsoft.com/office/drawing/2014/main" id="{8F138BC5-5ADA-C5EB-A4E1-1496CE059A98}"/>
                </a:ext>
              </a:extLst>
            </p:cNvPr>
            <p:cNvSpPr txBox="1"/>
            <p:nvPr/>
          </p:nvSpPr>
          <p:spPr>
            <a:xfrm>
              <a:off x="-9148" y="522187"/>
              <a:ext cx="6717044" cy="861774"/>
            </a:xfrm>
            <a:prstGeom prst="rect">
              <a:avLst/>
            </a:prstGeom>
            <a:noFill/>
          </p:spPr>
          <p:txBody>
            <a:bodyPr wrap="square" rtlCol="0">
              <a:spAutoFit/>
            </a:bodyPr>
            <a:lstStyle/>
            <a:p>
              <a:pPr algn="ctr"/>
              <a:r>
                <a:rPr lang="en-US" sz="5000" dirty="0">
                  <a:latin typeface="Calibri" panose="020F0502020204030204" pitchFamily="34" charset="0"/>
                  <a:cs typeface="Calibri" panose="020F0502020204030204" pitchFamily="34" charset="0"/>
                </a:rPr>
                <a:t>non sông yêu quý</a:t>
              </a:r>
              <a:endParaRPr lang="vi-VN" sz="5000" dirty="0">
                <a:latin typeface="Calibri" panose="020F0502020204030204" pitchFamily="34" charset="0"/>
                <a:cs typeface="Calibri" panose="020F0502020204030204" pitchFamily="34" charset="0"/>
              </a:endParaRPr>
            </a:p>
          </p:txBody>
        </p:sp>
      </p:grpSp>
      <p:grpSp>
        <p:nvGrpSpPr>
          <p:cNvPr id="74" name="Group 73">
            <a:extLst>
              <a:ext uri="{FF2B5EF4-FFF2-40B4-BE49-F238E27FC236}">
                <a16:creationId xmlns:a16="http://schemas.microsoft.com/office/drawing/2014/main" id="{982E8600-20B3-9847-8491-C695F0271D0D}"/>
              </a:ext>
            </a:extLst>
          </p:cNvPr>
          <p:cNvGrpSpPr/>
          <p:nvPr/>
        </p:nvGrpSpPr>
        <p:grpSpPr>
          <a:xfrm>
            <a:off x="6096000" y="4215945"/>
            <a:ext cx="5084068" cy="1217889"/>
            <a:chOff x="-9148" y="382603"/>
            <a:chExt cx="6717044" cy="1217889"/>
          </a:xfrm>
        </p:grpSpPr>
        <p:pic>
          <p:nvPicPr>
            <p:cNvPr id="75" name="Graphic 74">
              <a:extLst>
                <a:ext uri="{FF2B5EF4-FFF2-40B4-BE49-F238E27FC236}">
                  <a16:creationId xmlns:a16="http://schemas.microsoft.com/office/drawing/2014/main" id="{B2FD813C-D6EE-E676-7B39-52C02E6565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0289" y="382603"/>
              <a:ext cx="6178171" cy="1217889"/>
            </a:xfrm>
            <a:prstGeom prst="rect">
              <a:avLst/>
            </a:prstGeom>
          </p:spPr>
        </p:pic>
        <p:sp>
          <p:nvSpPr>
            <p:cNvPr id="76" name="TextBox 75">
              <a:extLst>
                <a:ext uri="{FF2B5EF4-FFF2-40B4-BE49-F238E27FC236}">
                  <a16:creationId xmlns:a16="http://schemas.microsoft.com/office/drawing/2014/main" id="{D06565FF-06BB-25A1-1934-65A8AB625734}"/>
                </a:ext>
              </a:extLst>
            </p:cNvPr>
            <p:cNvSpPr txBox="1"/>
            <p:nvPr/>
          </p:nvSpPr>
          <p:spPr>
            <a:xfrm>
              <a:off x="-9148" y="522187"/>
              <a:ext cx="6717044" cy="861774"/>
            </a:xfrm>
            <a:prstGeom prst="rect">
              <a:avLst/>
            </a:prstGeom>
            <a:noFill/>
          </p:spPr>
          <p:txBody>
            <a:bodyPr wrap="square" rtlCol="0">
              <a:spAutoFit/>
            </a:bodyPr>
            <a:lstStyle/>
            <a:p>
              <a:pPr algn="ctr"/>
              <a:r>
                <a:rPr lang="en-US" sz="5000" dirty="0">
                  <a:latin typeface="Calibri" panose="020F0502020204030204" pitchFamily="34" charset="0"/>
                  <a:cs typeface="Calibri" panose="020F0502020204030204" pitchFamily="34" charset="0"/>
                </a:rPr>
                <a:t>yêu quý Tổ quốc</a:t>
              </a:r>
              <a:endParaRPr lang="vi-VN" sz="5000" dirty="0">
                <a:latin typeface="Calibri" panose="020F0502020204030204" pitchFamily="34" charset="0"/>
                <a:cs typeface="Calibri" panose="020F0502020204030204" pitchFamily="34" charset="0"/>
              </a:endParaRPr>
            </a:p>
          </p:txBody>
        </p:sp>
      </p:grpSp>
      <p:grpSp>
        <p:nvGrpSpPr>
          <p:cNvPr id="77" name="Group 76">
            <a:extLst>
              <a:ext uri="{FF2B5EF4-FFF2-40B4-BE49-F238E27FC236}">
                <a16:creationId xmlns:a16="http://schemas.microsoft.com/office/drawing/2014/main" id="{4770B7AF-B194-0259-610E-575E826E7376}"/>
              </a:ext>
            </a:extLst>
          </p:cNvPr>
          <p:cNvGrpSpPr/>
          <p:nvPr/>
        </p:nvGrpSpPr>
        <p:grpSpPr>
          <a:xfrm>
            <a:off x="500166" y="4255006"/>
            <a:ext cx="5084068" cy="1217889"/>
            <a:chOff x="-9148" y="382603"/>
            <a:chExt cx="6717044" cy="1217889"/>
          </a:xfrm>
        </p:grpSpPr>
        <p:pic>
          <p:nvPicPr>
            <p:cNvPr id="78" name="Graphic 77">
              <a:extLst>
                <a:ext uri="{FF2B5EF4-FFF2-40B4-BE49-F238E27FC236}">
                  <a16:creationId xmlns:a16="http://schemas.microsoft.com/office/drawing/2014/main" id="{0B8E56F7-BDB0-DA5B-C11E-C2CBBDF6FB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0289" y="382603"/>
              <a:ext cx="6178171" cy="1217889"/>
            </a:xfrm>
            <a:prstGeom prst="rect">
              <a:avLst/>
            </a:prstGeom>
          </p:spPr>
        </p:pic>
        <p:sp>
          <p:nvSpPr>
            <p:cNvPr id="79" name="TextBox 78">
              <a:extLst>
                <a:ext uri="{FF2B5EF4-FFF2-40B4-BE49-F238E27FC236}">
                  <a16:creationId xmlns:a16="http://schemas.microsoft.com/office/drawing/2014/main" id="{19093332-7054-384F-F3D1-6D4CDCFA52EE}"/>
                </a:ext>
              </a:extLst>
            </p:cNvPr>
            <p:cNvSpPr txBox="1"/>
            <p:nvPr/>
          </p:nvSpPr>
          <p:spPr>
            <a:xfrm>
              <a:off x="-9148" y="522187"/>
              <a:ext cx="6717044" cy="861774"/>
            </a:xfrm>
            <a:prstGeom prst="rect">
              <a:avLst/>
            </a:prstGeom>
            <a:noFill/>
          </p:spPr>
          <p:txBody>
            <a:bodyPr wrap="square" rtlCol="0">
              <a:spAutoFit/>
            </a:bodyPr>
            <a:lstStyle/>
            <a:p>
              <a:pPr algn="ctr"/>
              <a:r>
                <a:rPr lang="en-US" sz="5000" dirty="0">
                  <a:latin typeface="Calibri" panose="020F0502020204030204" pitchFamily="34" charset="0"/>
                  <a:cs typeface="Calibri" panose="020F0502020204030204" pitchFamily="34" charset="0"/>
                </a:rPr>
                <a:t>yêu quý nước nhà</a:t>
              </a:r>
              <a:endParaRPr lang="vi-VN" sz="5000" dirty="0">
                <a:latin typeface="Calibri" panose="020F0502020204030204" pitchFamily="34" charset="0"/>
                <a:cs typeface="Calibri" panose="020F0502020204030204" pitchFamily="34" charset="0"/>
              </a:endParaRPr>
            </a:p>
          </p:txBody>
        </p:sp>
      </p:grpSp>
      <p:pic>
        <p:nvPicPr>
          <p:cNvPr id="80" name="Picture 79">
            <a:extLst>
              <a:ext uri="{FF2B5EF4-FFF2-40B4-BE49-F238E27FC236}">
                <a16:creationId xmlns:a16="http://schemas.microsoft.com/office/drawing/2014/main" id="{70728C1A-8C64-2C67-6180-8C6E00CF9949}"/>
              </a:ext>
            </a:extLst>
          </p:cNvPr>
          <p:cNvPicPr>
            <a:picLocks noChangeAspect="1"/>
          </p:cNvPicPr>
          <p:nvPr/>
        </p:nvPicPr>
        <p:blipFill>
          <a:blip r:embed="rId17"/>
          <a:stretch>
            <a:fillRect/>
          </a:stretch>
        </p:blipFill>
        <p:spPr>
          <a:xfrm>
            <a:off x="296232" y="812414"/>
            <a:ext cx="819598" cy="806089"/>
          </a:xfrm>
          <a:prstGeom prst="rect">
            <a:avLst/>
          </a:prstGeom>
        </p:spPr>
      </p:pic>
      <p:pic>
        <p:nvPicPr>
          <p:cNvPr id="81" name="Picture 80">
            <a:extLst>
              <a:ext uri="{FF2B5EF4-FFF2-40B4-BE49-F238E27FC236}">
                <a16:creationId xmlns:a16="http://schemas.microsoft.com/office/drawing/2014/main" id="{A4041C32-DE3A-A922-6203-96A71F652224}"/>
              </a:ext>
            </a:extLst>
          </p:cNvPr>
          <p:cNvPicPr>
            <a:picLocks noChangeAspect="1"/>
          </p:cNvPicPr>
          <p:nvPr/>
        </p:nvPicPr>
        <p:blipFill>
          <a:blip r:embed="rId17"/>
          <a:stretch>
            <a:fillRect/>
          </a:stretch>
        </p:blipFill>
        <p:spPr>
          <a:xfrm>
            <a:off x="294301" y="2377970"/>
            <a:ext cx="819598" cy="806089"/>
          </a:xfrm>
          <a:prstGeom prst="rect">
            <a:avLst/>
          </a:prstGeom>
        </p:spPr>
      </p:pic>
      <p:pic>
        <p:nvPicPr>
          <p:cNvPr id="82" name="Picture 81">
            <a:extLst>
              <a:ext uri="{FF2B5EF4-FFF2-40B4-BE49-F238E27FC236}">
                <a16:creationId xmlns:a16="http://schemas.microsoft.com/office/drawing/2014/main" id="{570ABEDF-164D-6777-406B-69BC7583A712}"/>
              </a:ext>
            </a:extLst>
          </p:cNvPr>
          <p:cNvPicPr>
            <a:picLocks noChangeAspect="1"/>
          </p:cNvPicPr>
          <p:nvPr/>
        </p:nvPicPr>
        <p:blipFill>
          <a:blip r:embed="rId17"/>
          <a:stretch>
            <a:fillRect/>
          </a:stretch>
        </p:blipFill>
        <p:spPr>
          <a:xfrm>
            <a:off x="292370" y="3943526"/>
            <a:ext cx="819598" cy="806089"/>
          </a:xfrm>
          <a:prstGeom prst="rect">
            <a:avLst/>
          </a:prstGeom>
        </p:spPr>
      </p:pic>
      <p:pic>
        <p:nvPicPr>
          <p:cNvPr id="83" name="Picture 82">
            <a:extLst>
              <a:ext uri="{FF2B5EF4-FFF2-40B4-BE49-F238E27FC236}">
                <a16:creationId xmlns:a16="http://schemas.microsoft.com/office/drawing/2014/main" id="{4A495A0E-A135-999F-78B1-4FDD6C16122F}"/>
              </a:ext>
            </a:extLst>
          </p:cNvPr>
          <p:cNvPicPr>
            <a:picLocks noChangeAspect="1"/>
          </p:cNvPicPr>
          <p:nvPr/>
        </p:nvPicPr>
        <p:blipFill>
          <a:blip r:embed="rId17"/>
          <a:stretch>
            <a:fillRect/>
          </a:stretch>
        </p:blipFill>
        <p:spPr>
          <a:xfrm>
            <a:off x="5879841" y="753423"/>
            <a:ext cx="819598" cy="806089"/>
          </a:xfrm>
          <a:prstGeom prst="rect">
            <a:avLst/>
          </a:prstGeom>
        </p:spPr>
      </p:pic>
      <p:pic>
        <p:nvPicPr>
          <p:cNvPr id="84" name="Picture 83">
            <a:extLst>
              <a:ext uri="{FF2B5EF4-FFF2-40B4-BE49-F238E27FC236}">
                <a16:creationId xmlns:a16="http://schemas.microsoft.com/office/drawing/2014/main" id="{C2614AAC-2261-A845-62A4-94028D94FC09}"/>
              </a:ext>
            </a:extLst>
          </p:cNvPr>
          <p:cNvPicPr>
            <a:picLocks noChangeAspect="1"/>
          </p:cNvPicPr>
          <p:nvPr/>
        </p:nvPicPr>
        <p:blipFill>
          <a:blip r:embed="rId17"/>
          <a:stretch>
            <a:fillRect/>
          </a:stretch>
        </p:blipFill>
        <p:spPr>
          <a:xfrm>
            <a:off x="5879841" y="2365027"/>
            <a:ext cx="819598" cy="806089"/>
          </a:xfrm>
          <a:prstGeom prst="rect">
            <a:avLst/>
          </a:prstGeom>
        </p:spPr>
      </p:pic>
      <p:pic>
        <p:nvPicPr>
          <p:cNvPr id="85" name="Picture 84">
            <a:extLst>
              <a:ext uri="{FF2B5EF4-FFF2-40B4-BE49-F238E27FC236}">
                <a16:creationId xmlns:a16="http://schemas.microsoft.com/office/drawing/2014/main" id="{9A64CC00-E6B1-9265-C8D5-8F9FE926710A}"/>
              </a:ext>
            </a:extLst>
          </p:cNvPr>
          <p:cNvPicPr>
            <a:picLocks noChangeAspect="1"/>
          </p:cNvPicPr>
          <p:nvPr/>
        </p:nvPicPr>
        <p:blipFill>
          <a:blip r:embed="rId17"/>
          <a:stretch>
            <a:fillRect/>
          </a:stretch>
        </p:blipFill>
        <p:spPr>
          <a:xfrm>
            <a:off x="5892066" y="4020499"/>
            <a:ext cx="819598" cy="806089"/>
          </a:xfrm>
          <a:prstGeom prst="rect">
            <a:avLst/>
          </a:prstGeom>
        </p:spPr>
      </p:pic>
    </p:spTree>
    <p:extLst>
      <p:ext uri="{BB962C8B-B14F-4D97-AF65-F5344CB8AC3E}">
        <p14:creationId xmlns:p14="http://schemas.microsoft.com/office/powerpoint/2010/main" val="2220349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250" fill="hold"/>
                                        <p:tgtEl>
                                          <p:spTgt spid="68"/>
                                        </p:tgtEl>
                                        <p:attrNameLst>
                                          <p:attrName>ppt_x</p:attrName>
                                        </p:attrNameLst>
                                      </p:cBhvr>
                                      <p:tavLst>
                                        <p:tav tm="0">
                                          <p:val>
                                            <p:strVal val="#ppt_x"/>
                                          </p:val>
                                        </p:tav>
                                        <p:tav tm="100000">
                                          <p:val>
                                            <p:strVal val="#ppt_x"/>
                                          </p:val>
                                        </p:tav>
                                      </p:tavLst>
                                    </p:anim>
                                    <p:anim calcmode="lin" valueType="num">
                                      <p:cBhvr additive="base">
                                        <p:cTn id="18" dur="1250" fill="hold"/>
                                        <p:tgtEl>
                                          <p:spTgt spid="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9" fill="hold">
                            <p:stCondLst>
                              <p:cond delay="3750"/>
                            </p:stCondLst>
                            <p:childTnLst>
                              <p:par>
                                <p:cTn id="20" presetID="2" presetClass="entr" presetSubtype="4"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1250" fill="hold"/>
                                        <p:tgtEl>
                                          <p:spTgt spid="71"/>
                                        </p:tgtEl>
                                        <p:attrNameLst>
                                          <p:attrName>ppt_x</p:attrName>
                                        </p:attrNameLst>
                                      </p:cBhvr>
                                      <p:tavLst>
                                        <p:tav tm="0">
                                          <p:val>
                                            <p:strVal val="#ppt_x"/>
                                          </p:val>
                                        </p:tav>
                                        <p:tav tm="100000">
                                          <p:val>
                                            <p:strVal val="#ppt_x"/>
                                          </p:val>
                                        </p:tav>
                                      </p:tavLst>
                                    </p:anim>
                                    <p:anim calcmode="lin" valueType="num">
                                      <p:cBhvr additive="base">
                                        <p:cTn id="23" dur="1250" fill="hold"/>
                                        <p:tgtEl>
                                          <p:spTgt spid="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 presetClass="entr" presetSubtype="4" fill="hold" nodeType="afterEffect">
                                  <p:stCondLst>
                                    <p:cond delay="0"/>
                                  </p:stCondLst>
                                  <p:childTnLst>
                                    <p:set>
                                      <p:cBhvr>
                                        <p:cTn id="26" dur="1" fill="hold">
                                          <p:stCondLst>
                                            <p:cond delay="0"/>
                                          </p:stCondLst>
                                        </p:cTn>
                                        <p:tgtEl>
                                          <p:spTgt spid="77"/>
                                        </p:tgtEl>
                                        <p:attrNameLst>
                                          <p:attrName>style.visibility</p:attrName>
                                        </p:attrNameLst>
                                      </p:cBhvr>
                                      <p:to>
                                        <p:strVal val="visible"/>
                                      </p:to>
                                    </p:set>
                                    <p:anim calcmode="lin" valueType="num">
                                      <p:cBhvr additive="base">
                                        <p:cTn id="27" dur="1250" fill="hold"/>
                                        <p:tgtEl>
                                          <p:spTgt spid="77"/>
                                        </p:tgtEl>
                                        <p:attrNameLst>
                                          <p:attrName>ppt_x</p:attrName>
                                        </p:attrNameLst>
                                      </p:cBhvr>
                                      <p:tavLst>
                                        <p:tav tm="0">
                                          <p:val>
                                            <p:strVal val="#ppt_x"/>
                                          </p:val>
                                        </p:tav>
                                        <p:tav tm="100000">
                                          <p:val>
                                            <p:strVal val="#ppt_x"/>
                                          </p:val>
                                        </p:tav>
                                      </p:tavLst>
                                    </p:anim>
                                    <p:anim calcmode="lin" valueType="num">
                                      <p:cBhvr additive="base">
                                        <p:cTn id="28" dur="125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9" fill="hold">
                            <p:stCondLst>
                              <p:cond delay="6250"/>
                            </p:stCondLst>
                            <p:childTnLst>
                              <p:par>
                                <p:cTn id="30" presetID="2" presetClass="entr" presetSubtype="4" fill="hold" nodeType="afterEffect">
                                  <p:stCondLst>
                                    <p:cond delay="0"/>
                                  </p:stCondLst>
                                  <p:childTnLst>
                                    <p:set>
                                      <p:cBhvr>
                                        <p:cTn id="31" dur="1" fill="hold">
                                          <p:stCondLst>
                                            <p:cond delay="0"/>
                                          </p:stCondLst>
                                        </p:cTn>
                                        <p:tgtEl>
                                          <p:spTgt spid="74"/>
                                        </p:tgtEl>
                                        <p:attrNameLst>
                                          <p:attrName>style.visibility</p:attrName>
                                        </p:attrNameLst>
                                      </p:cBhvr>
                                      <p:to>
                                        <p:strVal val="visible"/>
                                      </p:to>
                                    </p:set>
                                    <p:anim calcmode="lin" valueType="num">
                                      <p:cBhvr additive="base">
                                        <p:cTn id="32" dur="1250" fill="hold"/>
                                        <p:tgtEl>
                                          <p:spTgt spid="74"/>
                                        </p:tgtEl>
                                        <p:attrNameLst>
                                          <p:attrName>ppt_x</p:attrName>
                                        </p:attrNameLst>
                                      </p:cBhvr>
                                      <p:tavLst>
                                        <p:tav tm="0">
                                          <p:val>
                                            <p:strVal val="#ppt_x"/>
                                          </p:val>
                                        </p:tav>
                                        <p:tav tm="100000">
                                          <p:val>
                                            <p:strVal val="#ppt_x"/>
                                          </p:val>
                                        </p:tav>
                                      </p:tavLst>
                                    </p:anim>
                                    <p:anim calcmode="lin" valueType="num">
                                      <p:cBhvr additive="base">
                                        <p:cTn id="33" dur="125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4" presetID="37"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1000"/>
                                        <p:tgtEl>
                                          <p:spTgt spid="80"/>
                                        </p:tgtEl>
                                      </p:cBhvr>
                                    </p:animEffect>
                                    <p:anim calcmode="lin" valueType="num">
                                      <p:cBhvr>
                                        <p:cTn id="37" dur="1000" fill="hold"/>
                                        <p:tgtEl>
                                          <p:spTgt spid="80"/>
                                        </p:tgtEl>
                                        <p:attrNameLst>
                                          <p:attrName>ppt_x</p:attrName>
                                        </p:attrNameLst>
                                      </p:cBhvr>
                                      <p:tavLst>
                                        <p:tav tm="0">
                                          <p:val>
                                            <p:strVal val="#ppt_x"/>
                                          </p:val>
                                        </p:tav>
                                        <p:tav tm="100000">
                                          <p:val>
                                            <p:strVal val="#ppt_x"/>
                                          </p:val>
                                        </p:tav>
                                      </p:tavLst>
                                    </p:anim>
                                    <p:anim calcmode="lin" valueType="num">
                                      <p:cBhvr>
                                        <p:cTn id="38" dur="900" decel="100000" fill="hold"/>
                                        <p:tgtEl>
                                          <p:spTgt spid="8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1000"/>
                                        <p:tgtEl>
                                          <p:spTgt spid="81"/>
                                        </p:tgtEl>
                                      </p:cBhvr>
                                    </p:animEffect>
                                    <p:anim calcmode="lin" valueType="num">
                                      <p:cBhvr>
                                        <p:cTn id="43" dur="1000" fill="hold"/>
                                        <p:tgtEl>
                                          <p:spTgt spid="81"/>
                                        </p:tgtEl>
                                        <p:attrNameLst>
                                          <p:attrName>ppt_x</p:attrName>
                                        </p:attrNameLst>
                                      </p:cBhvr>
                                      <p:tavLst>
                                        <p:tav tm="0">
                                          <p:val>
                                            <p:strVal val="#ppt_x"/>
                                          </p:val>
                                        </p:tav>
                                        <p:tav tm="100000">
                                          <p:val>
                                            <p:strVal val="#ppt_x"/>
                                          </p:val>
                                        </p:tav>
                                      </p:tavLst>
                                    </p:anim>
                                    <p:anim calcmode="lin" valueType="num">
                                      <p:cBhvr>
                                        <p:cTn id="44" dur="900" decel="100000" fill="hold"/>
                                        <p:tgtEl>
                                          <p:spTgt spid="8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fade">
                                      <p:cBhvr>
                                        <p:cTn id="48" dur="1000"/>
                                        <p:tgtEl>
                                          <p:spTgt spid="82"/>
                                        </p:tgtEl>
                                      </p:cBhvr>
                                    </p:animEffect>
                                    <p:anim calcmode="lin" valueType="num">
                                      <p:cBhvr>
                                        <p:cTn id="49" dur="1000" fill="hold"/>
                                        <p:tgtEl>
                                          <p:spTgt spid="82"/>
                                        </p:tgtEl>
                                        <p:attrNameLst>
                                          <p:attrName>ppt_x</p:attrName>
                                        </p:attrNameLst>
                                      </p:cBhvr>
                                      <p:tavLst>
                                        <p:tav tm="0">
                                          <p:val>
                                            <p:strVal val="#ppt_x"/>
                                          </p:val>
                                        </p:tav>
                                        <p:tav tm="100000">
                                          <p:val>
                                            <p:strVal val="#ppt_x"/>
                                          </p:val>
                                        </p:tav>
                                      </p:tavLst>
                                    </p:anim>
                                    <p:anim calcmode="lin" valueType="num">
                                      <p:cBhvr>
                                        <p:cTn id="50" dur="900" decel="100000" fill="hold"/>
                                        <p:tgtEl>
                                          <p:spTgt spid="82"/>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1000"/>
                                        <p:tgtEl>
                                          <p:spTgt spid="83"/>
                                        </p:tgtEl>
                                      </p:cBhvr>
                                    </p:animEffect>
                                    <p:anim calcmode="lin" valueType="num">
                                      <p:cBhvr>
                                        <p:cTn id="55" dur="1000" fill="hold"/>
                                        <p:tgtEl>
                                          <p:spTgt spid="83"/>
                                        </p:tgtEl>
                                        <p:attrNameLst>
                                          <p:attrName>ppt_x</p:attrName>
                                        </p:attrNameLst>
                                      </p:cBhvr>
                                      <p:tavLst>
                                        <p:tav tm="0">
                                          <p:val>
                                            <p:strVal val="#ppt_x"/>
                                          </p:val>
                                        </p:tav>
                                        <p:tav tm="100000">
                                          <p:val>
                                            <p:strVal val="#ppt_x"/>
                                          </p:val>
                                        </p:tav>
                                      </p:tavLst>
                                    </p:anim>
                                    <p:anim calcmode="lin" valueType="num">
                                      <p:cBhvr>
                                        <p:cTn id="56" dur="900" decel="100000" fill="hold"/>
                                        <p:tgtEl>
                                          <p:spTgt spid="83"/>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par>
                                <p:cTn id="58" presetID="37" presetClass="entr" presetSubtype="0"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1000"/>
                                        <p:tgtEl>
                                          <p:spTgt spid="84"/>
                                        </p:tgtEl>
                                      </p:cBhvr>
                                    </p:animEffect>
                                    <p:anim calcmode="lin" valueType="num">
                                      <p:cBhvr>
                                        <p:cTn id="61" dur="1000" fill="hold"/>
                                        <p:tgtEl>
                                          <p:spTgt spid="84"/>
                                        </p:tgtEl>
                                        <p:attrNameLst>
                                          <p:attrName>ppt_x</p:attrName>
                                        </p:attrNameLst>
                                      </p:cBhvr>
                                      <p:tavLst>
                                        <p:tav tm="0">
                                          <p:val>
                                            <p:strVal val="#ppt_x"/>
                                          </p:val>
                                        </p:tav>
                                        <p:tav tm="100000">
                                          <p:val>
                                            <p:strVal val="#ppt_x"/>
                                          </p:val>
                                        </p:tav>
                                      </p:tavLst>
                                    </p:anim>
                                    <p:anim calcmode="lin" valueType="num">
                                      <p:cBhvr>
                                        <p:cTn id="62" dur="900" decel="100000" fill="hold"/>
                                        <p:tgtEl>
                                          <p:spTgt spid="84"/>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64" presetID="37" presetClass="entr" presetSubtype="0" fill="hold"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fade">
                                      <p:cBhvr>
                                        <p:cTn id="66" dur="1000"/>
                                        <p:tgtEl>
                                          <p:spTgt spid="85"/>
                                        </p:tgtEl>
                                      </p:cBhvr>
                                    </p:animEffect>
                                    <p:anim calcmode="lin" valueType="num">
                                      <p:cBhvr>
                                        <p:cTn id="67" dur="1000" fill="hold"/>
                                        <p:tgtEl>
                                          <p:spTgt spid="85"/>
                                        </p:tgtEl>
                                        <p:attrNameLst>
                                          <p:attrName>ppt_x</p:attrName>
                                        </p:attrNameLst>
                                      </p:cBhvr>
                                      <p:tavLst>
                                        <p:tav tm="0">
                                          <p:val>
                                            <p:strVal val="#ppt_x"/>
                                          </p:val>
                                        </p:tav>
                                        <p:tav tm="100000">
                                          <p:val>
                                            <p:strVal val="#ppt_x"/>
                                          </p:val>
                                        </p:tav>
                                      </p:tavLst>
                                    </p:anim>
                                    <p:anim calcmode="lin" valueType="num">
                                      <p:cBhvr>
                                        <p:cTn id="68" dur="900" decel="100000" fill="hold"/>
                                        <p:tgtEl>
                                          <p:spTgt spid="85"/>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r>
                <a:rPr lang="en-US" sz="4000" dirty="0">
                  <a:solidFill>
                    <a:srgbClr val="0070C0"/>
                  </a:solidFill>
                </a:rPr>
                <a:t>4. Đặt 1-2 câu về:</a:t>
              </a:r>
              <a:endParaRPr lang="vi-VN" sz="4000" dirty="0">
                <a:solidFill>
                  <a:srgbClr val="0070C0"/>
                </a:solidFill>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r>
                <a:rPr lang="en-US" sz="4000" dirty="0">
                  <a:latin typeface="Calibri (Body)"/>
                </a:rPr>
                <a:t>a. Hoạt động bảo vệ Tổ quốc</a:t>
              </a:r>
              <a:endParaRPr lang="vi-VN" sz="4000" b="1" i="1" dirty="0">
                <a:latin typeface="Calibri (Body)"/>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789897"/>
            <a:ext cx="10361681" cy="646331"/>
          </a:xfrm>
          <a:prstGeom prst="rect">
            <a:avLst/>
          </a:prstGeom>
          <a:noFill/>
        </p:spPr>
        <p:txBody>
          <a:bodyPr wrap="square" rtlCol="0">
            <a:spAutoFit/>
          </a:bodyPr>
          <a:lstStyle/>
          <a:p>
            <a:r>
              <a:rPr lang="en-US" sz="3600" dirty="0">
                <a:latin typeface="Calibri (Body)"/>
              </a:rPr>
              <a:t>Các chú bộ đội luôn cầm chắc tay súng bảo vệ Tổ quốc. </a:t>
            </a:r>
            <a:endParaRPr lang="vi-VN" sz="3600" b="1" i="1" dirty="0">
              <a:latin typeface="Calibri (Body)"/>
            </a:endParaRPr>
          </a:p>
        </p:txBody>
      </p:sp>
      <p:sp>
        <p:nvSpPr>
          <p:cNvPr id="16" name="TextBox 15">
            <a:extLst>
              <a:ext uri="{FF2B5EF4-FFF2-40B4-BE49-F238E27FC236}">
                <a16:creationId xmlns:a16="http://schemas.microsoft.com/office/drawing/2014/main" id="{C0E9FDFC-32A0-D2A9-63A0-3FAA9D88B487}"/>
              </a:ext>
            </a:extLst>
          </p:cNvPr>
          <p:cNvSpPr txBox="1"/>
          <p:nvPr/>
        </p:nvSpPr>
        <p:spPr>
          <a:xfrm>
            <a:off x="1141605" y="4784466"/>
            <a:ext cx="5833092" cy="646331"/>
          </a:xfrm>
          <a:prstGeom prst="rect">
            <a:avLst/>
          </a:prstGeom>
          <a:noFill/>
        </p:spPr>
        <p:txBody>
          <a:bodyPr wrap="square" rtlCol="0">
            <a:spAutoFit/>
          </a:bodyPr>
          <a:lstStyle/>
          <a:p>
            <a:r>
              <a:rPr lang="en-US" sz="3600" dirty="0">
                <a:latin typeface="Calibri (Body)"/>
              </a:rPr>
              <a:t>Em rất yêu bãi biển quê mình. </a:t>
            </a:r>
            <a:endParaRPr lang="vi-VN" sz="3600" b="1" i="1" dirty="0">
              <a:latin typeface="Calibri (Body)"/>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37433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r>
                <a:rPr lang="en-US" sz="4000" dirty="0">
                  <a:latin typeface="Calibri (Body)"/>
                </a:rPr>
                <a:t>b. Tình cảm đối với quê hương, đất nước</a:t>
              </a:r>
              <a:endParaRPr lang="vi-VN" sz="4000" b="1" i="1" dirty="0">
                <a:latin typeface="Calibri (Body)"/>
              </a:endParaRPr>
            </a:p>
          </p:txBody>
        </p:sp>
      </p:gr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10"/>
          <a:stretch>
            <a:fillRect/>
          </a:stretch>
        </p:blipFill>
        <p:spPr>
          <a:xfrm>
            <a:off x="564416" y="2836859"/>
            <a:ext cx="509729" cy="501327"/>
          </a:xfrm>
          <a:prstGeom prst="rect">
            <a:avLst/>
          </a:prstGeom>
        </p:spPr>
      </p:pic>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10"/>
          <a:stretch>
            <a:fillRect/>
          </a:stretch>
        </p:blipFill>
        <p:spPr>
          <a:xfrm>
            <a:off x="624461" y="4852829"/>
            <a:ext cx="509729" cy="501327"/>
          </a:xfrm>
          <a:prstGeom prst="rect">
            <a:avLst/>
          </a:prstGeom>
        </p:spPr>
      </p:pic>
      <p:pic>
        <p:nvPicPr>
          <p:cNvPr id="3" name="Picture 2">
            <a:extLst>
              <a:ext uri="{FF2B5EF4-FFF2-40B4-BE49-F238E27FC236}">
                <a16:creationId xmlns:a16="http://schemas.microsoft.com/office/drawing/2014/main" id="{1402808D-4EC1-5229-03DB-D6861B4072F6}"/>
              </a:ext>
            </a:extLst>
          </p:cNvPr>
          <p:cNvPicPr>
            <a:picLocks noChangeAspect="1"/>
          </p:cNvPicPr>
          <p:nvPr/>
        </p:nvPicPr>
        <p:blipFill>
          <a:blip r:embed="rId11"/>
          <a:stretch>
            <a:fillRect/>
          </a:stretch>
        </p:blipFill>
        <p:spPr>
          <a:xfrm>
            <a:off x="7492414" y="4528258"/>
            <a:ext cx="3399611" cy="2147644"/>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ppt_x"/>
                                          </p:val>
                                        </p:tav>
                                        <p:tav tm="100000">
                                          <p:val>
                                            <p:strVal val="#ppt_x"/>
                                          </p:val>
                                        </p:tav>
                                      </p:tavLst>
                                    </p:anim>
                                    <p:anim calcmode="lin" valueType="num">
                                      <p:cBhvr additive="base">
                                        <p:cTn id="25"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750" fill="hold"/>
                                        <p:tgtEl>
                                          <p:spTgt spid="22"/>
                                        </p:tgtEl>
                                        <p:attrNameLst>
                                          <p:attrName>ppt_x</p:attrName>
                                        </p:attrNameLst>
                                      </p:cBhvr>
                                      <p:tavLst>
                                        <p:tav tm="0">
                                          <p:val>
                                            <p:strVal val="#ppt_x"/>
                                          </p:val>
                                        </p:tav>
                                        <p:tav tm="100000">
                                          <p:val>
                                            <p:strVal val="#ppt_x"/>
                                          </p:val>
                                        </p:tav>
                                      </p:tavLst>
                                    </p:anim>
                                    <p:anim calcmode="lin" valueType="num">
                                      <p:cBhvr additive="base">
                                        <p:cTn id="30"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1" fill="hold">
                            <p:stCondLst>
                              <p:cond delay="425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750" fill="hold"/>
                                        <p:tgtEl>
                                          <p:spTgt spid="16"/>
                                        </p:tgtEl>
                                        <p:attrNameLst>
                                          <p:attrName>ppt_x</p:attrName>
                                        </p:attrNameLst>
                                      </p:cBhvr>
                                      <p:tavLst>
                                        <p:tav tm="0">
                                          <p:val>
                                            <p:strVal val="#ppt_x"/>
                                          </p:val>
                                        </p:tav>
                                        <p:tav tm="100000">
                                          <p:val>
                                            <p:strVal val="#ppt_x"/>
                                          </p:val>
                                        </p:tav>
                                      </p:tavLst>
                                    </p:anim>
                                    <p:anim calcmode="lin" valueType="num">
                                      <p:cBhvr additive="base">
                                        <p:cTn id="35"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750"/>
                                        <p:tgtEl>
                                          <p:spTgt spid="3"/>
                                        </p:tgtEl>
                                      </p:cBhvr>
                                    </p:animEffect>
                                    <p:anim calcmode="lin" valueType="num">
                                      <p:cBhvr>
                                        <p:cTn id="40" dur="750" fill="hold"/>
                                        <p:tgtEl>
                                          <p:spTgt spid="3"/>
                                        </p:tgtEl>
                                        <p:attrNameLst>
                                          <p:attrName>ppt_x</p:attrName>
                                        </p:attrNameLst>
                                      </p:cBhvr>
                                      <p:tavLst>
                                        <p:tav tm="0">
                                          <p:val>
                                            <p:strVal val="#ppt_x"/>
                                          </p:val>
                                        </p:tav>
                                        <p:tav tm="100000">
                                          <p:val>
                                            <p:strVal val="#ppt_x"/>
                                          </p:val>
                                        </p:tav>
                                      </p:tavLst>
                                    </p:anim>
                                    <p:anim calcmode="lin" valueType="num">
                                      <p:cBhvr>
                                        <p:cTn id="41"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3076518" y="1758046"/>
            <a:ext cx="5848464" cy="1631216"/>
          </a:xfrm>
          <a:prstGeom prst="rect">
            <a:avLst/>
          </a:prstGeom>
          <a:noFill/>
        </p:spPr>
        <p:txBody>
          <a:bodyPr wrap="square" rtlCol="0">
            <a:spAutoFit/>
          </a:bodyPr>
          <a:lstStyle/>
          <a:p>
            <a:pPr algn="ctr"/>
            <a:r>
              <a:rPr lang="en-US"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Trình bày trước nhóm, lớp</a:t>
            </a:r>
            <a:endParaRPr lang="vi-VN"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Praise" pitchFamily="2" charset="-93"/>
            </a:endParaRPr>
          </a:p>
        </p:txBody>
      </p:sp>
    </p:spTree>
    <p:extLst>
      <p:ext uri="{BB962C8B-B14F-4D97-AF65-F5344CB8AC3E}">
        <p14:creationId xmlns:p14="http://schemas.microsoft.com/office/powerpoint/2010/main" val="193767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r>
                <a:rPr lang="en-US" sz="4000" dirty="0">
                  <a:solidFill>
                    <a:srgbClr val="0070C0"/>
                  </a:solidFill>
                </a:rPr>
                <a:t>4. Đặt 1-2 câu về:</a:t>
              </a:r>
              <a:endParaRPr lang="vi-VN" sz="4000" dirty="0">
                <a:solidFill>
                  <a:srgbClr val="0070C0"/>
                </a:solidFill>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r>
                <a:rPr lang="en-US" sz="4000" dirty="0">
                  <a:latin typeface="Calibri (Body)"/>
                </a:rPr>
                <a:t>a. Hoạt động bảo vệ Tổ quốc</a:t>
              </a:r>
              <a:endParaRPr lang="vi-VN" sz="4000" b="1" i="1" dirty="0">
                <a:latin typeface="Calibri (Body)"/>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789897"/>
            <a:ext cx="10361681" cy="646331"/>
          </a:xfrm>
          <a:prstGeom prst="rect">
            <a:avLst/>
          </a:prstGeom>
          <a:noFill/>
        </p:spPr>
        <p:txBody>
          <a:bodyPr wrap="square" rtlCol="0">
            <a:spAutoFit/>
          </a:bodyPr>
          <a:lstStyle/>
          <a:p>
            <a:r>
              <a:rPr lang="en-US" sz="3600" dirty="0">
                <a:latin typeface="Calibri (Body)"/>
              </a:rPr>
              <a:t>Các chú bộ đội luôn cầm chắc tay súng bảo vệ Tổ quốc. </a:t>
            </a:r>
            <a:endParaRPr lang="vi-VN" sz="3600" b="1" i="1" dirty="0">
              <a:latin typeface="Calibri (Body)"/>
            </a:endParaRPr>
          </a:p>
        </p:txBody>
      </p:sp>
      <p:sp>
        <p:nvSpPr>
          <p:cNvPr id="16" name="TextBox 15">
            <a:extLst>
              <a:ext uri="{FF2B5EF4-FFF2-40B4-BE49-F238E27FC236}">
                <a16:creationId xmlns:a16="http://schemas.microsoft.com/office/drawing/2014/main" id="{C0E9FDFC-32A0-D2A9-63A0-3FAA9D88B487}"/>
              </a:ext>
            </a:extLst>
          </p:cNvPr>
          <p:cNvSpPr txBox="1"/>
          <p:nvPr/>
        </p:nvSpPr>
        <p:spPr>
          <a:xfrm>
            <a:off x="1141605" y="4784466"/>
            <a:ext cx="5833092" cy="646331"/>
          </a:xfrm>
          <a:prstGeom prst="rect">
            <a:avLst/>
          </a:prstGeom>
          <a:noFill/>
        </p:spPr>
        <p:txBody>
          <a:bodyPr wrap="square" rtlCol="0">
            <a:spAutoFit/>
          </a:bodyPr>
          <a:lstStyle/>
          <a:p>
            <a:r>
              <a:rPr lang="en-US" sz="3600" dirty="0">
                <a:latin typeface="Calibri (Body)"/>
              </a:rPr>
              <a:t>Em rất yêu bãi biển quê mình. </a:t>
            </a:r>
            <a:endParaRPr lang="vi-VN" sz="3600" b="1" i="1" dirty="0">
              <a:latin typeface="Calibri (Body)"/>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37433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r>
                <a:rPr lang="en-US" sz="4000" dirty="0">
                  <a:latin typeface="Calibri (Body)"/>
                </a:rPr>
                <a:t>b. Tình cảm đối với quê hương, đất nước</a:t>
              </a:r>
              <a:endParaRPr lang="vi-VN" sz="4000" b="1" i="1" dirty="0">
                <a:latin typeface="Calibri (Body)"/>
              </a:endParaRPr>
            </a:p>
          </p:txBody>
        </p:sp>
      </p:gr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10"/>
          <a:stretch>
            <a:fillRect/>
          </a:stretch>
        </p:blipFill>
        <p:spPr>
          <a:xfrm>
            <a:off x="564416" y="2836859"/>
            <a:ext cx="509729" cy="501327"/>
          </a:xfrm>
          <a:prstGeom prst="rect">
            <a:avLst/>
          </a:prstGeom>
        </p:spPr>
      </p:pic>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10"/>
          <a:stretch>
            <a:fillRect/>
          </a:stretch>
        </p:blipFill>
        <p:spPr>
          <a:xfrm>
            <a:off x="624461" y="4852829"/>
            <a:ext cx="509729" cy="501327"/>
          </a:xfrm>
          <a:prstGeom prst="rect">
            <a:avLst/>
          </a:prstGeom>
        </p:spPr>
      </p:pic>
      <p:pic>
        <p:nvPicPr>
          <p:cNvPr id="3" name="Picture 2">
            <a:extLst>
              <a:ext uri="{FF2B5EF4-FFF2-40B4-BE49-F238E27FC236}">
                <a16:creationId xmlns:a16="http://schemas.microsoft.com/office/drawing/2014/main" id="{1402808D-4EC1-5229-03DB-D6861B4072F6}"/>
              </a:ext>
            </a:extLst>
          </p:cNvPr>
          <p:cNvPicPr>
            <a:picLocks noChangeAspect="1"/>
          </p:cNvPicPr>
          <p:nvPr/>
        </p:nvPicPr>
        <p:blipFill>
          <a:blip r:embed="rId11"/>
          <a:stretch>
            <a:fillRect/>
          </a:stretch>
        </p:blipFill>
        <p:spPr>
          <a:xfrm>
            <a:off x="7492414" y="45282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ppt_x"/>
                                          </p:val>
                                        </p:tav>
                                        <p:tav tm="100000">
                                          <p:val>
                                            <p:strVal val="#ppt_x"/>
                                          </p:val>
                                        </p:tav>
                                      </p:tavLst>
                                    </p:anim>
                                    <p:anim calcmode="lin" valueType="num">
                                      <p:cBhvr additive="base">
                                        <p:cTn id="25"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750" fill="hold"/>
                                        <p:tgtEl>
                                          <p:spTgt spid="22"/>
                                        </p:tgtEl>
                                        <p:attrNameLst>
                                          <p:attrName>ppt_x</p:attrName>
                                        </p:attrNameLst>
                                      </p:cBhvr>
                                      <p:tavLst>
                                        <p:tav tm="0">
                                          <p:val>
                                            <p:strVal val="#ppt_x"/>
                                          </p:val>
                                        </p:tav>
                                        <p:tav tm="100000">
                                          <p:val>
                                            <p:strVal val="#ppt_x"/>
                                          </p:val>
                                        </p:tav>
                                      </p:tavLst>
                                    </p:anim>
                                    <p:anim calcmode="lin" valueType="num">
                                      <p:cBhvr additive="base">
                                        <p:cTn id="30"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1" fill="hold">
                            <p:stCondLst>
                              <p:cond delay="425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750" fill="hold"/>
                                        <p:tgtEl>
                                          <p:spTgt spid="16"/>
                                        </p:tgtEl>
                                        <p:attrNameLst>
                                          <p:attrName>ppt_x</p:attrName>
                                        </p:attrNameLst>
                                      </p:cBhvr>
                                      <p:tavLst>
                                        <p:tav tm="0">
                                          <p:val>
                                            <p:strVal val="#ppt_x"/>
                                          </p:val>
                                        </p:tav>
                                        <p:tav tm="100000">
                                          <p:val>
                                            <p:strVal val="#ppt_x"/>
                                          </p:val>
                                        </p:tav>
                                      </p:tavLst>
                                    </p:anim>
                                    <p:anim calcmode="lin" valueType="num">
                                      <p:cBhvr additive="base">
                                        <p:cTn id="35"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750"/>
                                        <p:tgtEl>
                                          <p:spTgt spid="3"/>
                                        </p:tgtEl>
                                      </p:cBhvr>
                                    </p:animEffect>
                                    <p:anim calcmode="lin" valueType="num">
                                      <p:cBhvr>
                                        <p:cTn id="40" dur="750" fill="hold"/>
                                        <p:tgtEl>
                                          <p:spTgt spid="3"/>
                                        </p:tgtEl>
                                        <p:attrNameLst>
                                          <p:attrName>ppt_x</p:attrName>
                                        </p:attrNameLst>
                                      </p:cBhvr>
                                      <p:tavLst>
                                        <p:tav tm="0">
                                          <p:val>
                                            <p:strVal val="#ppt_x"/>
                                          </p:val>
                                        </p:tav>
                                        <p:tav tm="100000">
                                          <p:val>
                                            <p:strVal val="#ppt_x"/>
                                          </p:val>
                                        </p:tav>
                                      </p:tavLst>
                                    </p:anim>
                                    <p:anim calcmode="lin" valueType="num">
                                      <p:cBhvr>
                                        <p:cTn id="41"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r>
                <a:rPr lang="en-US" sz="4000" dirty="0">
                  <a:solidFill>
                    <a:srgbClr val="0070C0"/>
                  </a:solidFill>
                </a:rPr>
                <a:t>4. Đặt 1-2 câu về:</a:t>
              </a:r>
              <a:endParaRPr lang="vi-VN" sz="4000" dirty="0">
                <a:solidFill>
                  <a:srgbClr val="0070C0"/>
                </a:solidFill>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r>
                <a:rPr lang="en-US" sz="4000" dirty="0">
                  <a:latin typeface="Calibri (Body)"/>
                </a:rPr>
                <a:t>a. Hoạt động bảo vệ Tổ quốc</a:t>
              </a:r>
              <a:endParaRPr lang="vi-VN" sz="4000" b="1" i="1" dirty="0">
                <a:latin typeface="Calibri (Body)"/>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r>
              <a:rPr lang="en-US" sz="3600" dirty="0">
                <a:latin typeface="Calibri (Body)"/>
              </a:rPr>
              <a:t>Các chú bộ đội luôn cầm chắc tay súng bảo vệ Tổ quốc. </a:t>
            </a:r>
            <a:endParaRPr lang="vi-VN" sz="3600" b="1" i="1" dirty="0">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r>
              <a:rPr lang="en-US" sz="3600" dirty="0">
                <a:latin typeface="Calibri (Body)"/>
              </a:rPr>
              <a:t>Các thế hệ cha ông đã rất vất vả để gìn giữ non sông. </a:t>
            </a:r>
            <a:endParaRPr lang="vi-VN" sz="3600" b="1" i="1" dirty="0">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r>
              <a:rPr lang="en-US" sz="3600" dirty="0">
                <a:latin typeface="Calibri (Body)"/>
              </a:rPr>
              <a:t>Bảo vệ Tổ quốc là trách nhiệm của mỗi người dân. </a:t>
            </a:r>
            <a:endParaRPr lang="vi-VN" sz="3600" b="1" i="1" dirty="0">
              <a:latin typeface="Calibri (Body)"/>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ppt_x"/>
                                          </p:val>
                                        </p:tav>
                                        <p:tav tm="100000">
                                          <p:val>
                                            <p:strVal val="#ppt_x"/>
                                          </p:val>
                                        </p:tav>
                                      </p:tavLst>
                                    </p:anim>
                                    <p:anim calcmode="lin" valueType="num">
                                      <p:cBhvr additive="base">
                                        <p:cTn id="25"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750" fill="hold"/>
                                        <p:tgtEl>
                                          <p:spTgt spid="25"/>
                                        </p:tgtEl>
                                        <p:attrNameLst>
                                          <p:attrName>ppt_x</p:attrName>
                                        </p:attrNameLst>
                                      </p:cBhvr>
                                      <p:tavLst>
                                        <p:tav tm="0">
                                          <p:val>
                                            <p:strVal val="#ppt_x"/>
                                          </p:val>
                                        </p:tav>
                                        <p:tav tm="100000">
                                          <p:val>
                                            <p:strVal val="#ppt_x"/>
                                          </p:val>
                                        </p:tav>
                                      </p:tavLst>
                                    </p:anim>
                                    <p:anim calcmode="lin" valueType="num">
                                      <p:cBhvr additive="base">
                                        <p:cTn id="30"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1" fill="hold">
                            <p:stCondLst>
                              <p:cond delay="4250"/>
                            </p:stCondLst>
                            <p:childTnLst>
                              <p:par>
                                <p:cTn id="32" presetID="2" presetClass="entr" presetSubtype="4"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750" fill="hold"/>
                                        <p:tgtEl>
                                          <p:spTgt spid="27"/>
                                        </p:tgtEl>
                                        <p:attrNameLst>
                                          <p:attrName>ppt_x</p:attrName>
                                        </p:attrNameLst>
                                      </p:cBhvr>
                                      <p:tavLst>
                                        <p:tav tm="0">
                                          <p:val>
                                            <p:strVal val="#ppt_x"/>
                                          </p:val>
                                        </p:tav>
                                        <p:tav tm="100000">
                                          <p:val>
                                            <p:strVal val="#ppt_x"/>
                                          </p:val>
                                        </p:tav>
                                      </p:tavLst>
                                    </p:anim>
                                    <p:anim calcmode="lin" valueType="num">
                                      <p:cBhvr additive="base">
                                        <p:cTn id="35"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r>
                <a:rPr lang="en-US" sz="4000" dirty="0">
                  <a:solidFill>
                    <a:srgbClr val="0070C0"/>
                  </a:solidFill>
                </a:rPr>
                <a:t>4. Đặt 1-2 câu về:</a:t>
              </a:r>
              <a:endParaRPr lang="vi-VN" sz="4000" dirty="0">
                <a:solidFill>
                  <a:srgbClr val="0070C0"/>
                </a:solidFill>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6" y="2948967"/>
            <a:ext cx="5833092" cy="646331"/>
          </a:xfrm>
          <a:prstGeom prst="rect">
            <a:avLst/>
          </a:prstGeom>
          <a:noFill/>
        </p:spPr>
        <p:txBody>
          <a:bodyPr wrap="square" rtlCol="0">
            <a:spAutoFit/>
          </a:bodyPr>
          <a:lstStyle/>
          <a:p>
            <a:r>
              <a:rPr lang="en-US" sz="3600" dirty="0">
                <a:latin typeface="Calibri (Body)"/>
              </a:rPr>
              <a:t>Em rất yêu bãi biển quê mình. </a:t>
            </a:r>
            <a:endParaRPr lang="vi-VN" sz="3600" b="1" i="1" dirty="0">
              <a:latin typeface="Calibri (Body)"/>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r>
                <a:rPr lang="en-US" sz="4000" dirty="0">
                  <a:latin typeface="Calibri (Body)"/>
                </a:rPr>
                <a:t>b. Tình cảm đối với quê hương, đất nước</a:t>
              </a:r>
              <a:endParaRPr lang="vi-VN" sz="4000" b="1" i="1" dirty="0">
                <a:latin typeface="Calibri (Body)"/>
              </a:endParaRP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6" y="3604170"/>
            <a:ext cx="9555424" cy="646331"/>
          </a:xfrm>
          <a:prstGeom prst="rect">
            <a:avLst/>
          </a:prstGeom>
          <a:noFill/>
        </p:spPr>
        <p:txBody>
          <a:bodyPr wrap="square" rtlCol="0">
            <a:spAutoFit/>
          </a:bodyPr>
          <a:lstStyle/>
          <a:p>
            <a:r>
              <a:rPr lang="en-US" sz="3600" dirty="0">
                <a:latin typeface="Calibri (Body)"/>
              </a:rPr>
              <a:t>Quê hương là nơi thân yêu nhất của mỗi người. </a:t>
            </a:r>
            <a:endParaRPr lang="vi-VN" sz="3600" b="1" i="1" dirty="0">
              <a:latin typeface="Calibri (Body)"/>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r>
              <a:rPr lang="en-US" sz="3600" dirty="0">
                <a:latin typeface="Calibri (Body)"/>
              </a:rPr>
              <a:t>Ai cũng yêu quý quê hương mình. </a:t>
            </a:r>
            <a:endParaRPr lang="vi-VN" sz="3600" b="1" i="1" dirty="0">
              <a:latin typeface="Calibri (Body)"/>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ppt_x"/>
                                          </p:val>
                                        </p:tav>
                                        <p:tav tm="100000">
                                          <p:val>
                                            <p:strVal val="#ppt_x"/>
                                          </p:val>
                                        </p:tav>
                                      </p:tavLst>
                                    </p:anim>
                                    <p:anim calcmode="lin" valueType="num">
                                      <p:cBhvr additive="base">
                                        <p:cTn id="20"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ppt_x"/>
                                          </p:val>
                                        </p:tav>
                                        <p:tav tm="100000">
                                          <p:val>
                                            <p:strVal val="#ppt_x"/>
                                          </p:val>
                                        </p:tav>
                                      </p:tavLst>
                                    </p:anim>
                                    <p:anim calcmode="lin" valueType="num">
                                      <p:cBhvr additive="base">
                                        <p:cTn id="25"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ppt_x"/>
                                          </p:val>
                                        </p:tav>
                                        <p:tav tm="100000">
                                          <p:val>
                                            <p:strVal val="#ppt_x"/>
                                          </p:val>
                                        </p:tav>
                                      </p:tavLst>
                                    </p:anim>
                                    <p:anim calcmode="lin" valueType="num">
                                      <p:cBhvr additive="base">
                                        <p:cTn id="3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1" fill="hold">
                            <p:stCondLst>
                              <p:cond delay="4250"/>
                            </p:stCondLst>
                            <p:childTnLst>
                              <p:par>
                                <p:cTn id="32" presetID="2" presetClass="entr" presetSubtype="4"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750" fill="hold"/>
                                        <p:tgtEl>
                                          <p:spTgt spid="26"/>
                                        </p:tgtEl>
                                        <p:attrNameLst>
                                          <p:attrName>ppt_x</p:attrName>
                                        </p:attrNameLst>
                                      </p:cBhvr>
                                      <p:tavLst>
                                        <p:tav tm="0">
                                          <p:val>
                                            <p:strVal val="#ppt_x"/>
                                          </p:val>
                                        </p:tav>
                                        <p:tav tm="100000">
                                          <p:val>
                                            <p:strVal val="#ppt_x"/>
                                          </p:val>
                                        </p:tav>
                                      </p:tavLst>
                                    </p:anim>
                                    <p:anim calcmode="lin" valueType="num">
                                      <p:cBhvr additive="base">
                                        <p:cTn id="35"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26795" y="127048"/>
            <a:ext cx="2820545" cy="1418568"/>
          </a:xfrm>
          <a:prstGeom prst="rect">
            <a:avLst/>
          </a:prstGeom>
        </p:spPr>
      </p:pic>
      <p:sp>
        <p:nvSpPr>
          <p:cNvPr id="9" name="TextBox 8">
            <a:extLst>
              <a:ext uri="{FF2B5EF4-FFF2-40B4-BE49-F238E27FC236}">
                <a16:creationId xmlns:a16="http://schemas.microsoft.com/office/drawing/2014/main" id="{68B1A1D9-75DA-84FE-31FA-590C508F8523}"/>
              </a:ext>
            </a:extLst>
          </p:cNvPr>
          <p:cNvSpPr txBox="1"/>
          <p:nvPr/>
        </p:nvSpPr>
        <p:spPr>
          <a:xfrm>
            <a:off x="4872105" y="1827791"/>
            <a:ext cx="2447787" cy="769441"/>
          </a:xfrm>
          <a:prstGeom prst="rect">
            <a:avLst/>
          </a:prstGeom>
          <a:noFill/>
        </p:spPr>
        <p:txBody>
          <a:bodyPr wrap="square" rtlCol="0">
            <a:spAutoFit/>
          </a:bodyPr>
          <a:lstStyle/>
          <a:p>
            <a:r>
              <a:rPr lang="en-US" sz="4400" dirty="0" err="1">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Tiếng</a:t>
            </a:r>
            <a:r>
              <a:rPr lang="en-US" sz="4400" dirty="0">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 </a:t>
            </a:r>
            <a:r>
              <a:rPr lang="en-US" sz="4400" dirty="0" err="1">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Việt</a:t>
            </a:r>
            <a:endParaRPr lang="vi-VN" sz="4400" dirty="0">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8F06E67C-A209-72FD-53A7-D95A9003E38E}"/>
              </a:ext>
            </a:extLst>
          </p:cNvPr>
          <p:cNvSpPr txBox="1"/>
          <p:nvPr/>
        </p:nvSpPr>
        <p:spPr>
          <a:xfrm>
            <a:off x="4124548" y="2567567"/>
            <a:ext cx="4159503" cy="646331"/>
          </a:xfrm>
          <a:prstGeom prst="rect">
            <a:avLst/>
          </a:prstGeom>
          <a:noFill/>
        </p:spPr>
        <p:txBody>
          <a:bodyPr wrap="square" rtlCol="0">
            <a:spAutoFit/>
          </a:bodyPr>
          <a:lstStyle/>
          <a:p>
            <a:r>
              <a:rPr lang="en-US" sz="3600" dirty="0">
                <a:solidFill>
                  <a:srgbClr val="FF9933"/>
                </a:solidFill>
                <a:latin typeface="#9Slide05 SVNClementine" panose="020F0502020204030203" pitchFamily="34" charset="0"/>
              </a:rPr>
              <a:t>Chủ đề: </a:t>
            </a:r>
            <a:r>
              <a:rPr lang="en-US" sz="3600" dirty="0">
                <a:solidFill>
                  <a:srgbClr val="FF9933"/>
                </a:solidFill>
                <a:latin typeface="#9Slide07 SVNBeachwood Sans" pitchFamily="2" charset="0"/>
              </a:rPr>
              <a:t>Đất nước mến yêu</a:t>
            </a:r>
            <a:endParaRPr lang="vi-VN" sz="3600" dirty="0">
              <a:solidFill>
                <a:srgbClr val="FF9933"/>
              </a:solidFill>
            </a:endParaRPr>
          </a:p>
        </p:txBody>
      </p:sp>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3425177" y="1294959"/>
            <a:ext cx="5341645" cy="646331"/>
          </a:xfrm>
          <a:prstGeom prst="rect">
            <a:avLst/>
          </a:prstGeom>
          <a:noFill/>
        </p:spPr>
        <p:txBody>
          <a:bodyPr wrap="square">
            <a:spAutoFit/>
          </a:bodyPr>
          <a:lstStyle/>
          <a:p>
            <a:pPr algn="ctr"/>
            <a:r>
              <a:rPr lang="en-US" sz="3600" b="1" dirty="0" err="1">
                <a:solidFill>
                  <a:srgbClr val="0070C0"/>
                </a:solidFill>
                <a:latin typeface="UTM Edwardian" panose="02040603050506020204" pitchFamily="18" charset="0"/>
              </a:rPr>
              <a:t>Thứ</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ngày</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tháng</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năm</a:t>
            </a:r>
            <a:r>
              <a:rPr lang="en-US" sz="3600" b="1" dirty="0">
                <a:solidFill>
                  <a:srgbClr val="0070C0"/>
                </a:solidFill>
                <a:latin typeface="UTM Edwardian" panose="02040603050506020204" pitchFamily="18" charset="0"/>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744727" y="3169710"/>
            <a:ext cx="2477316" cy="584775"/>
          </a:xfrm>
          <a:prstGeom prst="rect">
            <a:avLst/>
          </a:prstGeom>
          <a:noFill/>
        </p:spPr>
        <p:txBody>
          <a:bodyPr wrap="square">
            <a:spAutoFit/>
          </a:bodyPr>
          <a:lstStyle/>
          <a:p>
            <a:pPr algn="ctr"/>
            <a:r>
              <a:rPr lang="en-US" sz="3200" b="1" dirty="0">
                <a:solidFill>
                  <a:srgbClr val="00B050"/>
                </a:solidFill>
                <a:latin typeface="UTM Duepuntozero" panose="02040603050506020204" pitchFamily="18" charset="0"/>
              </a:rPr>
              <a:t>Bài 1 – Tiết 4</a:t>
            </a:r>
          </a:p>
        </p:txBody>
      </p:sp>
      <p:sp>
        <p:nvSpPr>
          <p:cNvPr id="13" name="TextBox 12">
            <a:extLst>
              <a:ext uri="{FF2B5EF4-FFF2-40B4-BE49-F238E27FC236}">
                <a16:creationId xmlns:a16="http://schemas.microsoft.com/office/drawing/2014/main" id="{56C89317-7AE8-3961-8264-C71C0EB6A06B}"/>
              </a:ext>
            </a:extLst>
          </p:cNvPr>
          <p:cNvSpPr txBox="1"/>
          <p:nvPr/>
        </p:nvSpPr>
        <p:spPr>
          <a:xfrm>
            <a:off x="1692063" y="3736983"/>
            <a:ext cx="8582644" cy="1538883"/>
          </a:xfrm>
          <a:prstGeom prst="rect">
            <a:avLst/>
          </a:prstGeom>
          <a:noFill/>
        </p:spPr>
        <p:txBody>
          <a:bodyPr wrap="square">
            <a:spAutoFit/>
          </a:bodyPr>
          <a:lstStyle/>
          <a:p>
            <a:pPr algn="ct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MỞ RỘNG VỐN TỪ: </a:t>
            </a:r>
          </a:p>
          <a:p>
            <a:pPr algn="ctr"/>
            <a:r>
              <a:rPr lang="en-US" sz="5000" b="1">
                <a:ln w="9525">
                  <a:solidFill>
                    <a:schemeClr val="bg1"/>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12700" dist="38100" dir="2700000" algn="tl" rotWithShape="0">
                    <a:srgbClr val="FFA3A3"/>
                  </a:outerShdw>
                </a:effectLst>
                <a:latin typeface="UTM Duepuntozero" panose="02040603050506020204" pitchFamily="18" charset="0"/>
              </a:rPr>
              <a:t>QUÊ HƯƠNG, </a:t>
            </a:r>
            <a:r>
              <a:rPr lang="en-US" sz="5000" b="1" dirty="0">
                <a:ln w="9525">
                  <a:solidFill>
                    <a:schemeClr val="bg1"/>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12700" dist="38100" dir="2700000" algn="tl" rotWithShape="0">
                    <a:srgbClr val="FFA3A3"/>
                  </a:outerShdw>
                </a:effectLst>
                <a:latin typeface="UTM Duepuntozero" panose="02040603050506020204" pitchFamily="18" charset="0"/>
              </a:rPr>
              <a:t>ĐẤT NƯỚC</a:t>
            </a:r>
          </a:p>
        </p:txBody>
      </p:sp>
      <p:pic>
        <p:nvPicPr>
          <p:cNvPr id="16" name="Picture 2">
            <a:extLst>
              <a:ext uri="{FF2B5EF4-FFF2-40B4-BE49-F238E27FC236}">
                <a16:creationId xmlns:a16="http://schemas.microsoft.com/office/drawing/2014/main" id="{31632464-0605-0D43-25DA-AFE08E67FA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58960">
            <a:off x="5186640" y="237622"/>
            <a:ext cx="1098166" cy="1098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A5B04B6C-11CE-B83B-6ECD-4864D82FE59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373935" y="188741"/>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3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0" fill="hold">
                            <p:stCondLst>
                              <p:cond delay="2750"/>
                            </p:stCondLst>
                            <p:childTnLst>
                              <p:par>
                                <p:cTn id="31" presetID="37"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7" fill="hold">
                            <p:stCondLst>
                              <p:cond delay="3750"/>
                            </p:stCondLst>
                            <p:childTnLst>
                              <p:par>
                                <p:cTn id="38" presetID="37"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900" decel="100000" fill="hold"/>
                                        <p:tgtEl>
                                          <p:spTgt spid="1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4" fill="hold">
                            <p:stCondLst>
                              <p:cond delay="4750"/>
                            </p:stCondLst>
                            <p:childTnLst>
                              <p:par>
                                <p:cTn id="45" presetID="53" presetClass="entr" presetSubtype="16"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5250"/>
                            </p:stCondLst>
                            <p:childTnLst>
                              <p:par>
                                <p:cTn id="51" presetID="26" presetClass="emph" presetSubtype="0" fill="hold" grpId="1" nodeType="after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P spid="12"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4B5390C3-2170-5DFB-A156-D8F614070BE8}"/>
              </a:ext>
            </a:extLst>
          </p:cNvPr>
          <p:cNvGrpSpPr/>
          <p:nvPr/>
        </p:nvGrpSpPr>
        <p:grpSpPr>
          <a:xfrm>
            <a:off x="2232561" y="632941"/>
            <a:ext cx="8048602" cy="3046988"/>
            <a:chOff x="2841423" y="-272739"/>
            <a:chExt cx="8048602" cy="3046988"/>
          </a:xfrm>
        </p:grpSpPr>
        <p:sp>
          <p:nvSpPr>
            <p:cNvPr id="6" name="TextBox 5">
              <a:extLst>
                <a:ext uri="{FF2B5EF4-FFF2-40B4-BE49-F238E27FC236}">
                  <a16:creationId xmlns:a16="http://schemas.microsoft.com/office/drawing/2014/main" id="{EADD2D3D-F249-74FC-72D9-9CE2268FFB30}"/>
                </a:ext>
              </a:extLst>
            </p:cNvPr>
            <p:cNvSpPr txBox="1"/>
            <p:nvPr/>
          </p:nvSpPr>
          <p:spPr>
            <a:xfrm>
              <a:off x="2978120" y="-272739"/>
              <a:ext cx="7775208" cy="3046988"/>
            </a:xfrm>
            <a:prstGeom prst="rect">
              <a:avLst/>
            </a:prstGeom>
            <a:noFill/>
          </p:spPr>
          <p:txBody>
            <a:bodyPr wrap="square">
              <a:spAutoFit/>
            </a:bodyPr>
            <a:lstStyle/>
            <a:p>
              <a:pPr algn="ctr"/>
              <a:endParaRPr lang="en-US" sz="9600" b="1" dirty="0">
                <a:ln w="136525">
                  <a:solidFill>
                    <a:schemeClr val="bg1"/>
                  </a:solidFill>
                  <a:prstDash val="solid"/>
                </a:ln>
                <a:solidFill>
                  <a:schemeClr val="bg1"/>
                </a:solidFill>
                <a:effectLst>
                  <a:outerShdw blurRad="50800" dist="50800" dir="5400000" algn="ctr" rotWithShape="0">
                    <a:srgbClr val="00B0F0"/>
                  </a:outerShdw>
                </a:effectLst>
                <a:latin typeface="SVN-Hole Hearted" panose="020B0A06020104020203" pitchFamily="34" charset="0"/>
                <a:cs typeface="Calibri" panose="020F0502020204030204" pitchFamily="34" charset="0"/>
                <a:sym typeface="Arial"/>
              </a:endParaRPr>
            </a:p>
            <a:p>
              <a:pPr algn="ctr"/>
              <a:r>
                <a:rPr lang="en-US" sz="9600" b="1" dirty="0" err="1">
                  <a:ln w="136525">
                    <a:solidFill>
                      <a:schemeClr val="bg1"/>
                    </a:solidFill>
                    <a:prstDash val="solid"/>
                  </a:ln>
                  <a:solidFill>
                    <a:schemeClr val="bg1"/>
                  </a:solidFill>
                  <a:effectLst>
                    <a:outerShdw blurRad="50800" dist="50800" dir="5400000" algn="ctr" rotWithShape="0">
                      <a:srgbClr val="00B0F0"/>
                    </a:outerShdw>
                  </a:effectLst>
                  <a:latin typeface="SVN-Hole Hearted" panose="020B0A06020104020203" pitchFamily="34" charset="0"/>
                  <a:cs typeface="Calibri" panose="020F0502020204030204" pitchFamily="34" charset="0"/>
                  <a:sym typeface="Arial"/>
                </a:rPr>
                <a:t>Vận</a:t>
              </a:r>
              <a:r>
                <a:rPr lang="en-US" sz="9600" b="1" dirty="0">
                  <a:ln w="136525">
                    <a:solidFill>
                      <a:schemeClr val="bg1"/>
                    </a:solidFill>
                    <a:prstDash val="solid"/>
                  </a:ln>
                  <a:solidFill>
                    <a:schemeClr val="bg1"/>
                  </a:solidFill>
                  <a:effectLst>
                    <a:outerShdw blurRad="50800" dist="50800" dir="5400000" algn="ctr" rotWithShape="0">
                      <a:srgbClr val="00B0F0"/>
                    </a:outerShdw>
                  </a:effectLst>
                  <a:latin typeface="SVN-Hole Hearted" panose="020B0A06020104020203" pitchFamily="34" charset="0"/>
                  <a:cs typeface="Calibri" panose="020F0502020204030204" pitchFamily="34" charset="0"/>
                  <a:sym typeface="Arial"/>
                </a:rPr>
                <a:t> </a:t>
              </a:r>
              <a:r>
                <a:rPr lang="en-US" sz="9600" b="1" dirty="0" err="1">
                  <a:ln w="136525">
                    <a:solidFill>
                      <a:schemeClr val="bg1"/>
                    </a:solidFill>
                    <a:prstDash val="solid"/>
                  </a:ln>
                  <a:solidFill>
                    <a:schemeClr val="bg1"/>
                  </a:solidFill>
                  <a:effectLst>
                    <a:outerShdw blurRad="50800" dist="50800" dir="5400000" algn="ctr" rotWithShape="0">
                      <a:srgbClr val="00B0F0"/>
                    </a:outerShdw>
                  </a:effectLst>
                  <a:latin typeface="SVN-Hole Hearted" panose="020B0A06020104020203" pitchFamily="34" charset="0"/>
                  <a:cs typeface="Calibri" panose="020F0502020204030204" pitchFamily="34" charset="0"/>
                  <a:sym typeface="Arial"/>
                </a:rPr>
                <a:t>dụng</a:t>
              </a:r>
              <a:endParaRPr lang="vi-VN" sz="9600" b="1" dirty="0">
                <a:ln w="136525">
                  <a:solidFill>
                    <a:schemeClr val="bg1"/>
                  </a:solidFill>
                  <a:prstDash val="solid"/>
                </a:ln>
                <a:solidFill>
                  <a:schemeClr val="bg1"/>
                </a:solidFill>
                <a:effectLst>
                  <a:outerShdw blurRad="50800" dist="50800" dir="5400000" algn="ctr" rotWithShape="0">
                    <a:srgbClr val="00B0F0"/>
                  </a:outerShdw>
                </a:effectLst>
                <a:cs typeface="Calibri" panose="020F0502020204030204" pitchFamily="34" charset="0"/>
                <a:sym typeface="Arial"/>
              </a:endParaRPr>
            </a:p>
          </p:txBody>
        </p:sp>
        <p:sp>
          <p:nvSpPr>
            <p:cNvPr id="7" name="TextBox 6">
              <a:extLst>
                <a:ext uri="{FF2B5EF4-FFF2-40B4-BE49-F238E27FC236}">
                  <a16:creationId xmlns:a16="http://schemas.microsoft.com/office/drawing/2014/main" id="{9AE3F40B-9583-98C8-1959-BB271C19A039}"/>
                </a:ext>
              </a:extLst>
            </p:cNvPr>
            <p:cNvSpPr txBox="1"/>
            <p:nvPr/>
          </p:nvSpPr>
          <p:spPr>
            <a:xfrm>
              <a:off x="2841423" y="1061647"/>
              <a:ext cx="8048602" cy="1569660"/>
            </a:xfrm>
            <a:prstGeom prst="rect">
              <a:avLst/>
            </a:prstGeom>
            <a:noFill/>
          </p:spPr>
          <p:txBody>
            <a:bodyPr wrap="square">
              <a:spAutoFit/>
            </a:bodyPr>
            <a:lstStyle/>
            <a:p>
              <a:pPr algn="ctr"/>
              <a:r>
                <a:rPr lang="en-US" sz="9600" b="1" dirty="0" err="1">
                  <a:ln w="12700">
                    <a:solidFill>
                      <a:srgbClr val="184671"/>
                    </a:solidFill>
                    <a:prstDash val="solid"/>
                  </a:ln>
                  <a:solidFill>
                    <a:srgbClr val="CCFFFF"/>
                  </a:solidFill>
                  <a:latin typeface="SVN-Hole Hearted" panose="020B0A06020104020203" pitchFamily="34" charset="0"/>
                  <a:cs typeface="Calibri" panose="020F0502020204030204" pitchFamily="34" charset="0"/>
                  <a:sym typeface="Arial"/>
                </a:rPr>
                <a:t>Vận</a:t>
              </a:r>
              <a:r>
                <a:rPr lang="en-US" sz="9600" b="1" dirty="0">
                  <a:ln w="12700">
                    <a:solidFill>
                      <a:srgbClr val="184671"/>
                    </a:solidFill>
                    <a:prstDash val="solid"/>
                  </a:ln>
                  <a:solidFill>
                    <a:srgbClr val="CCFFFF"/>
                  </a:solidFill>
                  <a:latin typeface="SVN-Hole Hearted" panose="020B0A06020104020203" pitchFamily="34" charset="0"/>
                  <a:cs typeface="Calibri" panose="020F0502020204030204" pitchFamily="34" charset="0"/>
                  <a:sym typeface="Arial"/>
                </a:rPr>
                <a:t> </a:t>
              </a:r>
              <a:r>
                <a:rPr lang="en-US" sz="9600" b="1" dirty="0" err="1">
                  <a:ln w="12700">
                    <a:solidFill>
                      <a:srgbClr val="184671"/>
                    </a:solidFill>
                    <a:prstDash val="solid"/>
                  </a:ln>
                  <a:solidFill>
                    <a:srgbClr val="CCFFFF"/>
                  </a:solidFill>
                  <a:latin typeface="SVN-Hole Hearted" panose="020B0A06020104020203" pitchFamily="34" charset="0"/>
                  <a:cs typeface="Calibri" panose="020F0502020204030204" pitchFamily="34" charset="0"/>
                  <a:sym typeface="Arial"/>
                </a:rPr>
                <a:t>dụng</a:t>
              </a:r>
              <a:endParaRPr lang="vi-VN" sz="9600" b="1" dirty="0">
                <a:ln w="12700">
                  <a:solidFill>
                    <a:srgbClr val="184671"/>
                  </a:solidFill>
                  <a:prstDash val="solid"/>
                </a:ln>
                <a:solidFill>
                  <a:srgbClr val="CCFFFF"/>
                </a:solidFill>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E5734930-E56F-B862-BB8B-049DDCE2ACD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9164024" y="4033647"/>
            <a:ext cx="3027976" cy="2552537"/>
          </a:xfrm>
          <a:prstGeom prst="rect">
            <a:avLst/>
          </a:prstGeom>
          <a:effectLst>
            <a:outerShdw blurRad="76200" dir="18900000" sy="23000" kx="-1200000" algn="bl" rotWithShape="0">
              <a:prstClr val="black">
                <a:alpha val="20000"/>
              </a:prstClr>
            </a:outerShdw>
          </a:effectLst>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5"/>
          <a:stretch>
            <a:fillRect/>
          </a:stretch>
        </p:blipFill>
        <p:spPr>
          <a:xfrm>
            <a:off x="256299" y="4066163"/>
            <a:ext cx="3061563" cy="2563510"/>
          </a:xfrm>
          <a:prstGeom prst="rect">
            <a:avLst/>
          </a:prstGeom>
          <a:effectLst>
            <a:outerShdw blurRad="76200" dir="18900000" sy="23000" kx="-1200000" algn="bl" rotWithShape="0">
              <a:prstClr val="black">
                <a:alpha val="20000"/>
              </a:prstClr>
            </a:outerShdw>
          </a:effectLst>
        </p:spPr>
      </p:pic>
      <p:pic>
        <p:nvPicPr>
          <p:cNvPr id="2" name="Picture 16">
            <a:extLst>
              <a:ext uri="{FF2B5EF4-FFF2-40B4-BE49-F238E27FC236}">
                <a16:creationId xmlns:a16="http://schemas.microsoft.com/office/drawing/2014/main" id="{2E44E5AA-8E78-2198-E1B7-6E3378C60BA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5574170" y="486008"/>
            <a:ext cx="1043661" cy="104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75" fill="hold">
                                          <p:stCondLst>
                                            <p:cond delay="0"/>
                                          </p:stCondLst>
                                        </p:cTn>
                                        <p:tgtEl>
                                          <p:spTgt spid="9"/>
                                        </p:tgtEl>
                                        <p:attrNameLst>
                                          <p:attrName>r</p:attrName>
                                        </p:attrNameLst>
                                      </p:cBhvr>
                                    </p:animRot>
                                    <p:animRot by="-240000">
                                      <p:cBhvr>
                                        <p:cTn id="19" dur="350" fill="hold">
                                          <p:stCondLst>
                                            <p:cond delay="350"/>
                                          </p:stCondLst>
                                        </p:cTn>
                                        <p:tgtEl>
                                          <p:spTgt spid="9"/>
                                        </p:tgtEl>
                                        <p:attrNameLst>
                                          <p:attrName>r</p:attrName>
                                        </p:attrNameLst>
                                      </p:cBhvr>
                                    </p:animRot>
                                    <p:animRot by="240000">
                                      <p:cBhvr>
                                        <p:cTn id="20" dur="350" fill="hold">
                                          <p:stCondLst>
                                            <p:cond delay="700"/>
                                          </p:stCondLst>
                                        </p:cTn>
                                        <p:tgtEl>
                                          <p:spTgt spid="9"/>
                                        </p:tgtEl>
                                        <p:attrNameLst>
                                          <p:attrName>r</p:attrName>
                                        </p:attrNameLst>
                                      </p:cBhvr>
                                    </p:animRot>
                                    <p:animRot by="-240000">
                                      <p:cBhvr>
                                        <p:cTn id="21" dur="350" fill="hold">
                                          <p:stCondLst>
                                            <p:cond delay="1050"/>
                                          </p:stCondLst>
                                        </p:cTn>
                                        <p:tgtEl>
                                          <p:spTgt spid="9"/>
                                        </p:tgtEl>
                                        <p:attrNameLst>
                                          <p:attrName>r</p:attrName>
                                        </p:attrNameLst>
                                      </p:cBhvr>
                                    </p:animRot>
                                    <p:animRot by="120000">
                                      <p:cBhvr>
                                        <p:cTn id="22" dur="350" fill="hold">
                                          <p:stCondLst>
                                            <p:cond delay="1400"/>
                                          </p:stCondLst>
                                        </p:cTn>
                                        <p:tgtEl>
                                          <p:spTgt spid="9"/>
                                        </p:tgtEl>
                                        <p:attrNameLst>
                                          <p:attrName>r</p:attrName>
                                        </p:attrNameLst>
                                      </p:cBhvr>
                                    </p:animRot>
                                  </p:childTnLst>
                                </p:cTn>
                              </p:par>
                              <p:par>
                                <p:cTn id="23" presetID="32" presetClass="emph" presetSubtype="0" fill="hold" nodeType="withEffect">
                                  <p:stCondLst>
                                    <p:cond delay="0"/>
                                  </p:stCondLst>
                                  <p:childTnLst>
                                    <p:animRot by="120000">
                                      <p:cBhvr>
                                        <p:cTn id="24" dur="175" fill="hold">
                                          <p:stCondLst>
                                            <p:cond delay="0"/>
                                          </p:stCondLst>
                                        </p:cTn>
                                        <p:tgtEl>
                                          <p:spTgt spid="8"/>
                                        </p:tgtEl>
                                        <p:attrNameLst>
                                          <p:attrName>r</p:attrName>
                                        </p:attrNameLst>
                                      </p:cBhvr>
                                    </p:animRot>
                                    <p:animRot by="-240000">
                                      <p:cBhvr>
                                        <p:cTn id="25" dur="350" fill="hold">
                                          <p:stCondLst>
                                            <p:cond delay="350"/>
                                          </p:stCondLst>
                                        </p:cTn>
                                        <p:tgtEl>
                                          <p:spTgt spid="8"/>
                                        </p:tgtEl>
                                        <p:attrNameLst>
                                          <p:attrName>r</p:attrName>
                                        </p:attrNameLst>
                                      </p:cBhvr>
                                    </p:animRot>
                                    <p:animRot by="240000">
                                      <p:cBhvr>
                                        <p:cTn id="26" dur="350" fill="hold">
                                          <p:stCondLst>
                                            <p:cond delay="700"/>
                                          </p:stCondLst>
                                        </p:cTn>
                                        <p:tgtEl>
                                          <p:spTgt spid="8"/>
                                        </p:tgtEl>
                                        <p:attrNameLst>
                                          <p:attrName>r</p:attrName>
                                        </p:attrNameLst>
                                      </p:cBhvr>
                                    </p:animRot>
                                    <p:animRot by="-240000">
                                      <p:cBhvr>
                                        <p:cTn id="27" dur="350" fill="hold">
                                          <p:stCondLst>
                                            <p:cond delay="1050"/>
                                          </p:stCondLst>
                                        </p:cTn>
                                        <p:tgtEl>
                                          <p:spTgt spid="8"/>
                                        </p:tgtEl>
                                        <p:attrNameLst>
                                          <p:attrName>r</p:attrName>
                                        </p:attrNameLst>
                                      </p:cBhvr>
                                    </p:animRot>
                                    <p:animRot by="120000">
                                      <p:cBhvr>
                                        <p:cTn id="28" dur="350" fill="hold">
                                          <p:stCondLst>
                                            <p:cond delay="1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C4C5A8BC-EAF7-BFA5-1341-33E2D3E4D9FE}"/>
              </a:ext>
            </a:extLst>
          </p:cNvPr>
          <p:cNvPicPr>
            <a:picLocks noChangeAspect="1"/>
          </p:cNvPicPr>
          <p:nvPr/>
        </p:nvPicPr>
        <p:blipFill>
          <a:blip r:embed="rId4"/>
          <a:stretch>
            <a:fillRect/>
          </a:stretch>
        </p:blipFill>
        <p:spPr>
          <a:xfrm>
            <a:off x="9377390" y="246237"/>
            <a:ext cx="2644393" cy="1329974"/>
          </a:xfrm>
          <a:prstGeom prst="rect">
            <a:avLst/>
          </a:prstGeom>
        </p:spPr>
      </p:pic>
      <p:grpSp>
        <p:nvGrpSpPr>
          <p:cNvPr id="4" name="Group 3">
            <a:extLst>
              <a:ext uri="{FF2B5EF4-FFF2-40B4-BE49-F238E27FC236}">
                <a16:creationId xmlns:a16="http://schemas.microsoft.com/office/drawing/2014/main" id="{FC9A22B7-602E-D239-BFEB-1D703101FE0D}"/>
              </a:ext>
            </a:extLst>
          </p:cNvPr>
          <p:cNvGrpSpPr/>
          <p:nvPr/>
        </p:nvGrpSpPr>
        <p:grpSpPr>
          <a:xfrm>
            <a:off x="1059738" y="1276018"/>
            <a:ext cx="10072523" cy="4305962"/>
            <a:chOff x="1001244" y="1149006"/>
            <a:chExt cx="10072523" cy="4305962"/>
          </a:xfrm>
        </p:grpSpPr>
        <p:grpSp>
          <p:nvGrpSpPr>
            <p:cNvPr id="31" name="Group 30">
              <a:extLst>
                <a:ext uri="{FF2B5EF4-FFF2-40B4-BE49-F238E27FC236}">
                  <a16:creationId xmlns:a16="http://schemas.microsoft.com/office/drawing/2014/main" id="{4002CA0F-6260-5580-6369-B649550730A7}"/>
                </a:ext>
              </a:extLst>
            </p:cNvPr>
            <p:cNvGrpSpPr/>
            <p:nvPr/>
          </p:nvGrpSpPr>
          <p:grpSpPr>
            <a:xfrm>
              <a:off x="1001244" y="1149006"/>
              <a:ext cx="10001139" cy="4305962"/>
              <a:chOff x="1001244" y="1149006"/>
              <a:chExt cx="10001139" cy="4305962"/>
            </a:xfrm>
          </p:grpSpPr>
          <p:sp>
            <p:nvSpPr>
              <p:cNvPr id="28" name="TextBox 27">
                <a:extLst>
                  <a:ext uri="{FF2B5EF4-FFF2-40B4-BE49-F238E27FC236}">
                    <a16:creationId xmlns:a16="http://schemas.microsoft.com/office/drawing/2014/main" id="{DFA5B92B-2323-70EC-4CD6-6439F8A4E5D9}"/>
                  </a:ext>
                </a:extLst>
              </p:cNvPr>
              <p:cNvSpPr txBox="1"/>
              <p:nvPr/>
            </p:nvSpPr>
            <p:spPr>
              <a:xfrm>
                <a:off x="1001244" y="4808637"/>
                <a:ext cx="10001139" cy="646331"/>
              </a:xfrm>
              <a:prstGeom prst="rect">
                <a:avLst/>
              </a:prstGeom>
              <a:noFill/>
            </p:spPr>
            <p:txBody>
              <a:bodyPr wrap="square" rtlCol="0">
                <a:spAutoFit/>
              </a:bodyPr>
              <a:lstStyle/>
              <a:p>
                <a:r>
                  <a:rPr lang="en-US" sz="3600" dirty="0">
                    <a:solidFill>
                      <a:srgbClr val="FF6600"/>
                    </a:solidFill>
                  </a:rPr>
                  <a:t>2.</a:t>
                </a:r>
                <a:r>
                  <a:rPr lang="en-US" sz="3600" dirty="0">
                    <a:solidFill>
                      <a:srgbClr val="FF5050"/>
                    </a:solidFill>
                  </a:rPr>
                  <a:t> </a:t>
                </a:r>
                <a:r>
                  <a:rPr lang="en-US" sz="3600" dirty="0"/>
                  <a:t>Nói 1-2 câu về đường phố, trường học em biết.</a:t>
                </a:r>
                <a:endParaRPr lang="vi-VN" sz="3600" dirty="0"/>
              </a:p>
            </p:txBody>
          </p:sp>
          <p:sp>
            <p:nvSpPr>
              <p:cNvPr id="8" name="TextBox 7">
                <a:extLst>
                  <a:ext uri="{FF2B5EF4-FFF2-40B4-BE49-F238E27FC236}">
                    <a16:creationId xmlns:a16="http://schemas.microsoft.com/office/drawing/2014/main" id="{24DB3E2F-65BC-36C8-959E-D08A1F2E35BD}"/>
                  </a:ext>
                </a:extLst>
              </p:cNvPr>
              <p:cNvSpPr txBox="1"/>
              <p:nvPr/>
            </p:nvSpPr>
            <p:spPr>
              <a:xfrm>
                <a:off x="1001245" y="1149006"/>
                <a:ext cx="8942856" cy="1200329"/>
              </a:xfrm>
              <a:prstGeom prst="rect">
                <a:avLst/>
              </a:prstGeom>
              <a:noFill/>
            </p:spPr>
            <p:txBody>
              <a:bodyPr wrap="square" rtlCol="0">
                <a:spAutoFit/>
              </a:bodyPr>
              <a:lstStyle/>
              <a:p>
                <a:r>
                  <a:rPr lang="en-US" sz="3600" dirty="0">
                    <a:solidFill>
                      <a:srgbClr val="FF6600"/>
                    </a:solidFill>
                  </a:rPr>
                  <a:t>1. </a:t>
                </a:r>
                <a:r>
                  <a:rPr lang="en-US" sz="3600" dirty="0"/>
                  <a:t>Thể kể các đường phố, trường học,... mang tên nhân vật lịch sử.</a:t>
                </a:r>
                <a:endParaRPr lang="vi-VN" sz="3600" dirty="0"/>
              </a:p>
            </p:txBody>
          </p:sp>
        </p:grpSp>
        <p:pic>
          <p:nvPicPr>
            <p:cNvPr id="3" name="Picture 2">
              <a:extLst>
                <a:ext uri="{FF2B5EF4-FFF2-40B4-BE49-F238E27FC236}">
                  <a16:creationId xmlns:a16="http://schemas.microsoft.com/office/drawing/2014/main" id="{ED6F4FFD-765F-4AD8-B16B-CE40BF5E3C33}"/>
                </a:ext>
              </a:extLst>
            </p:cNvPr>
            <p:cNvPicPr>
              <a:picLocks noChangeAspect="1"/>
            </p:cNvPicPr>
            <p:nvPr/>
          </p:nvPicPr>
          <p:blipFill>
            <a:blip r:embed="rId5"/>
            <a:stretch>
              <a:fillRect/>
            </a:stretch>
          </p:blipFill>
          <p:spPr>
            <a:xfrm>
              <a:off x="1072627" y="2289098"/>
              <a:ext cx="10001140" cy="2374655"/>
            </a:xfrm>
            <a:prstGeom prst="rect">
              <a:avLst/>
            </a:prstGeom>
          </p:spPr>
        </p:pic>
      </p:grpSp>
    </p:spTree>
    <p:extLst>
      <p:ext uri="{BB962C8B-B14F-4D97-AF65-F5344CB8AC3E}">
        <p14:creationId xmlns:p14="http://schemas.microsoft.com/office/powerpoint/2010/main" val="40125967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500" fill="hold"/>
                                        <p:tgtEl>
                                          <p:spTgt spid="30"/>
                                        </p:tgtEl>
                                        <p:attrNameLst>
                                          <p:attrName>ppt_x</p:attrName>
                                        </p:attrNameLst>
                                      </p:cBhvr>
                                      <p:tavLst>
                                        <p:tav tm="0">
                                          <p:val>
                                            <p:strVal val="#ppt_x"/>
                                          </p:val>
                                        </p:tav>
                                        <p:tav tm="100000">
                                          <p:val>
                                            <p:strVal val="#ppt_x"/>
                                          </p:val>
                                        </p:tav>
                                      </p:tavLst>
                                    </p:anim>
                                    <p:anim calcmode="lin" valueType="num">
                                      <p:cBhvr additive="base">
                                        <p:cTn id="11" dur="500" fill="hold"/>
                                        <p:tgtEl>
                                          <p:spTgt spid="3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3010020" y="1470682"/>
            <a:ext cx="6171959" cy="1631216"/>
          </a:xfrm>
          <a:prstGeom prst="rect">
            <a:avLst/>
          </a:prstGeom>
          <a:noFill/>
        </p:spPr>
        <p:txBody>
          <a:bodyPr wrap="square">
            <a:spAutoFit/>
          </a:bodyPr>
          <a:lstStyle/>
          <a:p>
            <a:pPr algn="ctr"/>
            <a:r>
              <a:rPr lang="en-US"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Với bài tập 1, học sinh thi kể theo nhóm 4</a:t>
            </a:r>
            <a:endParaRPr lang="vi-VN"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361950" y="246237"/>
            <a:ext cx="11258550" cy="6365525"/>
          </a:xfrm>
          <a:custGeom>
            <a:avLst/>
            <a:gdLst>
              <a:gd name="connsiteX0" fmla="*/ 0 w 11258550"/>
              <a:gd name="connsiteY0" fmla="*/ 595812 h 6365525"/>
              <a:gd name="connsiteX1" fmla="*/ 586092 w 11258550"/>
              <a:gd name="connsiteY1" fmla="*/ 0 h 6365525"/>
              <a:gd name="connsiteX2" fmla="*/ 10672456 w 11258550"/>
              <a:gd name="connsiteY2" fmla="*/ 0 h 6365525"/>
              <a:gd name="connsiteX3" fmla="*/ 11258550 w 11258550"/>
              <a:gd name="connsiteY3" fmla="*/ 595812 h 6365525"/>
              <a:gd name="connsiteX4" fmla="*/ 11258550 w 11258550"/>
              <a:gd name="connsiteY4" fmla="*/ 5769710 h 6365525"/>
              <a:gd name="connsiteX5" fmla="*/ 10672456 w 11258550"/>
              <a:gd name="connsiteY5" fmla="*/ 6365525 h 6365525"/>
              <a:gd name="connsiteX6" fmla="*/ 586092 w 11258550"/>
              <a:gd name="connsiteY6" fmla="*/ 6365525 h 6365525"/>
              <a:gd name="connsiteX7" fmla="*/ 0 w 11258550"/>
              <a:gd name="connsiteY7" fmla="*/ 5769710 h 6365525"/>
              <a:gd name="connsiteX8" fmla="*/ 0 w 11258550"/>
              <a:gd name="connsiteY8" fmla="*/ 595812 h 6365525"/>
              <a:gd name="connsiteX0" fmla="*/ 0 w 11258550"/>
              <a:gd name="connsiteY0" fmla="*/ 595812 h 6365525"/>
              <a:gd name="connsiteX1" fmla="*/ 586092 w 11258550"/>
              <a:gd name="connsiteY1" fmla="*/ 0 h 6365525"/>
              <a:gd name="connsiteX2" fmla="*/ 10672456 w 11258550"/>
              <a:gd name="connsiteY2" fmla="*/ 0 h 6365525"/>
              <a:gd name="connsiteX3" fmla="*/ 11258550 w 11258550"/>
              <a:gd name="connsiteY3" fmla="*/ 595812 h 6365525"/>
              <a:gd name="connsiteX4" fmla="*/ 11258550 w 11258550"/>
              <a:gd name="connsiteY4" fmla="*/ 5769710 h 6365525"/>
              <a:gd name="connsiteX5" fmla="*/ 10672456 w 11258550"/>
              <a:gd name="connsiteY5" fmla="*/ 6365525 h 6365525"/>
              <a:gd name="connsiteX6" fmla="*/ 586092 w 11258550"/>
              <a:gd name="connsiteY6" fmla="*/ 6365525 h 6365525"/>
              <a:gd name="connsiteX7" fmla="*/ 0 w 11258550"/>
              <a:gd name="connsiteY7" fmla="*/ 5769710 h 6365525"/>
              <a:gd name="connsiteX8" fmla="*/ 0 w 11258550"/>
              <a:gd name="connsiteY8" fmla="*/ 595812 h 6365525"/>
              <a:gd name="connsiteX0" fmla="*/ 0 w 11258550"/>
              <a:gd name="connsiteY0" fmla="*/ 595812 h 6365525"/>
              <a:gd name="connsiteX1" fmla="*/ 586092 w 11258550"/>
              <a:gd name="connsiteY1" fmla="*/ 0 h 6365525"/>
              <a:gd name="connsiteX2" fmla="*/ 10672456 w 11258550"/>
              <a:gd name="connsiteY2" fmla="*/ 0 h 6365525"/>
              <a:gd name="connsiteX3" fmla="*/ 11258550 w 11258550"/>
              <a:gd name="connsiteY3" fmla="*/ 595812 h 6365525"/>
              <a:gd name="connsiteX4" fmla="*/ 11258550 w 11258550"/>
              <a:gd name="connsiteY4" fmla="*/ 5769710 h 6365525"/>
              <a:gd name="connsiteX5" fmla="*/ 10672456 w 11258550"/>
              <a:gd name="connsiteY5" fmla="*/ 6365525 h 6365525"/>
              <a:gd name="connsiteX6" fmla="*/ 586092 w 11258550"/>
              <a:gd name="connsiteY6" fmla="*/ 6365525 h 6365525"/>
              <a:gd name="connsiteX7" fmla="*/ 0 w 11258550"/>
              <a:gd name="connsiteY7" fmla="*/ 5769710 h 6365525"/>
              <a:gd name="connsiteX8" fmla="*/ 0 w 11258550"/>
              <a:gd name="connsiteY8" fmla="*/ 595812 h 636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8550" h="6365525" fill="none" extrusionOk="0">
                <a:moveTo>
                  <a:pt x="0" y="595812"/>
                </a:moveTo>
                <a:cubicBezTo>
                  <a:pt x="-56077" y="257381"/>
                  <a:pt x="322075" y="51062"/>
                  <a:pt x="586092" y="0"/>
                </a:cubicBezTo>
                <a:cubicBezTo>
                  <a:pt x="5717121" y="479033"/>
                  <a:pt x="8561357" y="596061"/>
                  <a:pt x="10672456" y="0"/>
                </a:cubicBezTo>
                <a:cubicBezTo>
                  <a:pt x="11053777" y="95798"/>
                  <a:pt x="11304265" y="327113"/>
                  <a:pt x="11258550" y="595812"/>
                </a:cubicBezTo>
                <a:cubicBezTo>
                  <a:pt x="11209874" y="1738112"/>
                  <a:pt x="11363336" y="4896412"/>
                  <a:pt x="11258550" y="5769710"/>
                </a:cubicBezTo>
                <a:cubicBezTo>
                  <a:pt x="11170567" y="6114848"/>
                  <a:pt x="10899976" y="6297497"/>
                  <a:pt x="10672456" y="6365525"/>
                </a:cubicBezTo>
                <a:cubicBezTo>
                  <a:pt x="6758081" y="6490791"/>
                  <a:pt x="3095736" y="6245747"/>
                  <a:pt x="586092" y="6365525"/>
                </a:cubicBezTo>
                <a:cubicBezTo>
                  <a:pt x="272574" y="6218737"/>
                  <a:pt x="-57293" y="6134066"/>
                  <a:pt x="0" y="5769710"/>
                </a:cubicBezTo>
                <a:cubicBezTo>
                  <a:pt x="-35087" y="5313866"/>
                  <a:pt x="151531" y="1415857"/>
                  <a:pt x="0" y="595812"/>
                </a:cubicBezTo>
                <a:close/>
              </a:path>
              <a:path w="11258550" h="6365525" stroke="0" extrusionOk="0">
                <a:moveTo>
                  <a:pt x="0" y="595812"/>
                </a:moveTo>
                <a:cubicBezTo>
                  <a:pt x="-50067" y="289009"/>
                  <a:pt x="296639" y="-33647"/>
                  <a:pt x="586092" y="0"/>
                </a:cubicBezTo>
                <a:cubicBezTo>
                  <a:pt x="1241133" y="815639"/>
                  <a:pt x="6265146" y="-38894"/>
                  <a:pt x="10672456" y="0"/>
                </a:cubicBezTo>
                <a:cubicBezTo>
                  <a:pt x="10974211" y="91478"/>
                  <a:pt x="11201811" y="339579"/>
                  <a:pt x="11258550" y="595812"/>
                </a:cubicBezTo>
                <a:cubicBezTo>
                  <a:pt x="11352811" y="1062536"/>
                  <a:pt x="11152705" y="3962535"/>
                  <a:pt x="11258550" y="5769710"/>
                </a:cubicBezTo>
                <a:cubicBezTo>
                  <a:pt x="11326382" y="6153091"/>
                  <a:pt x="10978990" y="6423858"/>
                  <a:pt x="10672456" y="6365525"/>
                </a:cubicBezTo>
                <a:cubicBezTo>
                  <a:pt x="6256727" y="6833106"/>
                  <a:pt x="3373667" y="5668390"/>
                  <a:pt x="586092" y="6365525"/>
                </a:cubicBezTo>
                <a:cubicBezTo>
                  <a:pt x="368367" y="6341903"/>
                  <a:pt x="-5179" y="6039957"/>
                  <a:pt x="0" y="5769710"/>
                </a:cubicBezTo>
                <a:cubicBezTo>
                  <a:pt x="233258" y="5313730"/>
                  <a:pt x="-75927" y="2375181"/>
                  <a:pt x="0" y="595812"/>
                </a:cubicBezTo>
                <a:close/>
              </a:path>
              <a:path w="11258550" h="6365525" fill="none" stroke="0" extrusionOk="0">
                <a:moveTo>
                  <a:pt x="0" y="595812"/>
                </a:moveTo>
                <a:cubicBezTo>
                  <a:pt x="-86365" y="233499"/>
                  <a:pt x="205432" y="-27444"/>
                  <a:pt x="586092" y="0"/>
                </a:cubicBezTo>
                <a:cubicBezTo>
                  <a:pt x="5937537" y="45830"/>
                  <a:pt x="8679426" y="-319282"/>
                  <a:pt x="10672456" y="0"/>
                </a:cubicBezTo>
                <a:cubicBezTo>
                  <a:pt x="10956758" y="42017"/>
                  <a:pt x="11266769" y="343528"/>
                  <a:pt x="11258550" y="595812"/>
                </a:cubicBezTo>
                <a:cubicBezTo>
                  <a:pt x="10975562" y="1888802"/>
                  <a:pt x="11374377" y="5091875"/>
                  <a:pt x="11258550" y="5769710"/>
                </a:cubicBezTo>
                <a:cubicBezTo>
                  <a:pt x="11253210" y="6101819"/>
                  <a:pt x="10946590" y="6350573"/>
                  <a:pt x="10672456" y="6365525"/>
                </a:cubicBezTo>
                <a:cubicBezTo>
                  <a:pt x="7166585" y="6538688"/>
                  <a:pt x="3044792" y="6489560"/>
                  <a:pt x="586092" y="6365525"/>
                </a:cubicBezTo>
                <a:cubicBezTo>
                  <a:pt x="286575" y="6299176"/>
                  <a:pt x="8491" y="6185264"/>
                  <a:pt x="0" y="5769710"/>
                </a:cubicBezTo>
                <a:cubicBezTo>
                  <a:pt x="169258" y="5204062"/>
                  <a:pt x="121779" y="1384843"/>
                  <a:pt x="0" y="595812"/>
                </a:cubicBezTo>
                <a:close/>
              </a:path>
              <a:path w="11258550" h="6365525" fill="none" stroke="0" extrusionOk="0">
                <a:moveTo>
                  <a:pt x="0" y="595812"/>
                </a:moveTo>
                <a:cubicBezTo>
                  <a:pt x="-90582" y="232934"/>
                  <a:pt x="268778" y="36022"/>
                  <a:pt x="586092" y="0"/>
                </a:cubicBezTo>
                <a:cubicBezTo>
                  <a:pt x="5667165" y="258902"/>
                  <a:pt x="8348975" y="281816"/>
                  <a:pt x="10672456" y="0"/>
                </a:cubicBezTo>
                <a:cubicBezTo>
                  <a:pt x="10988316" y="89830"/>
                  <a:pt x="11282390" y="368567"/>
                  <a:pt x="11258550" y="595812"/>
                </a:cubicBezTo>
                <a:cubicBezTo>
                  <a:pt x="11074974" y="1764403"/>
                  <a:pt x="11477818" y="4977972"/>
                  <a:pt x="11258550" y="5769710"/>
                </a:cubicBezTo>
                <a:cubicBezTo>
                  <a:pt x="11204002" y="6114939"/>
                  <a:pt x="10951164" y="6297972"/>
                  <a:pt x="10672456" y="6365525"/>
                </a:cubicBezTo>
                <a:cubicBezTo>
                  <a:pt x="6799392" y="6474850"/>
                  <a:pt x="2823508" y="6638546"/>
                  <a:pt x="586092" y="6365525"/>
                </a:cubicBezTo>
                <a:cubicBezTo>
                  <a:pt x="268821" y="6240973"/>
                  <a:pt x="-46180" y="6132183"/>
                  <a:pt x="0" y="5769710"/>
                </a:cubicBezTo>
                <a:cubicBezTo>
                  <a:pt x="155219" y="5263188"/>
                  <a:pt x="90490" y="1350645"/>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C4C5A8BC-EAF7-BFA5-1341-33E2D3E4D9FE}"/>
              </a:ext>
            </a:extLst>
          </p:cNvPr>
          <p:cNvPicPr>
            <a:picLocks noChangeAspect="1"/>
          </p:cNvPicPr>
          <p:nvPr/>
        </p:nvPicPr>
        <p:blipFill>
          <a:blip r:embed="rId4"/>
          <a:stretch>
            <a:fillRect/>
          </a:stretch>
        </p:blipFill>
        <p:spPr>
          <a:xfrm>
            <a:off x="9377390" y="246237"/>
            <a:ext cx="2644393" cy="1329974"/>
          </a:xfrm>
          <a:prstGeom prst="rect">
            <a:avLst/>
          </a:prstGeom>
        </p:spPr>
      </p:pic>
      <p:pic>
        <p:nvPicPr>
          <p:cNvPr id="1026" name="Picture 2" descr="Tiểu học Lê Văn Tám, Đồng Nai bị phong tỏa vì có học sinh là F1">
            <a:extLst>
              <a:ext uri="{FF2B5EF4-FFF2-40B4-BE49-F238E27FC236}">
                <a16:creationId xmlns:a16="http://schemas.microsoft.com/office/drawing/2014/main" id="{8DA2EFFF-63C3-773C-1D39-4D33A18445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6709" y="590608"/>
            <a:ext cx="3451586" cy="25886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Đánh giá trường THPT Võ Thị Sáu - Quận Bình Thạnh, Hồ Chí Minh có tốt không?">
            <a:extLst>
              <a:ext uri="{FF2B5EF4-FFF2-40B4-BE49-F238E27FC236}">
                <a16:creationId xmlns:a16="http://schemas.microsoft.com/office/drawing/2014/main" id="{3409F705-C184-9F00-2909-CF498937B1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6222" y="992657"/>
            <a:ext cx="3451586" cy="2456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Trường THCS Chu Văn An - 36 Dương Văn An ở Tp. Huế, Huế | Album ảnh |  Trường THCS Chu Văn An | Foody.vn">
            <a:extLst>
              <a:ext uri="{FF2B5EF4-FFF2-40B4-BE49-F238E27FC236}">
                <a16:creationId xmlns:a16="http://schemas.microsoft.com/office/drawing/2014/main" id="{E8EED796-787B-FFFA-9FA6-035BFEA555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07" r="9057"/>
          <a:stretch/>
        </p:blipFill>
        <p:spPr bwMode="auto">
          <a:xfrm>
            <a:off x="7775735" y="1475296"/>
            <a:ext cx="3609513" cy="2618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ải Phòng quảng bá văn hóa, du lịch qua biển tên các tuyến phố gắn mã QR">
            <a:extLst>
              <a:ext uri="{FF2B5EF4-FFF2-40B4-BE49-F238E27FC236}">
                <a16:creationId xmlns:a16="http://schemas.microsoft.com/office/drawing/2014/main" id="{21421421-23F7-38AA-7E92-F89C18234F0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8421" r="10501"/>
          <a:stretch/>
        </p:blipFill>
        <p:spPr bwMode="auto">
          <a:xfrm>
            <a:off x="765416" y="3754494"/>
            <a:ext cx="3609514" cy="2499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264D1CE-94C9-0436-9E8E-13D73F3A46D7}"/>
              </a:ext>
            </a:extLst>
          </p:cNvPr>
          <p:cNvPicPr>
            <a:picLocks noChangeAspect="1"/>
          </p:cNvPicPr>
          <p:nvPr/>
        </p:nvPicPr>
        <p:blipFill rotWithShape="1">
          <a:blip r:embed="rId11"/>
          <a:srcRect r="21381" b="17629"/>
          <a:stretch/>
        </p:blipFill>
        <p:spPr>
          <a:xfrm>
            <a:off x="4750903" y="3802209"/>
            <a:ext cx="3246811" cy="2456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6535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500" fill="hold"/>
                                        <p:tgtEl>
                                          <p:spTgt spid="30"/>
                                        </p:tgtEl>
                                        <p:attrNameLst>
                                          <p:attrName>ppt_x</p:attrName>
                                        </p:attrNameLst>
                                      </p:cBhvr>
                                      <p:tavLst>
                                        <p:tav tm="0">
                                          <p:val>
                                            <p:strVal val="#ppt_x"/>
                                          </p:val>
                                        </p:tav>
                                        <p:tav tm="100000">
                                          <p:val>
                                            <p:strVal val="#ppt_x"/>
                                          </p:val>
                                        </p:tav>
                                      </p:tavLst>
                                    </p:anim>
                                    <p:anim calcmode="lin" valueType="num">
                                      <p:cBhvr additive="base">
                                        <p:cTn id="11" dur="500" fill="hold"/>
                                        <p:tgtEl>
                                          <p:spTgt spid="3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000" fill="hold"/>
                                        <p:tgtEl>
                                          <p:spTgt spid="1026"/>
                                        </p:tgtEl>
                                        <p:attrNameLst>
                                          <p:attrName>ppt_x</p:attrName>
                                        </p:attrNameLst>
                                      </p:cBhvr>
                                      <p:tavLst>
                                        <p:tav tm="0">
                                          <p:val>
                                            <p:strVal val="#ppt_x"/>
                                          </p:val>
                                        </p:tav>
                                        <p:tav tm="100000">
                                          <p:val>
                                            <p:strVal val="#ppt_x"/>
                                          </p:val>
                                        </p:tav>
                                      </p:tavLst>
                                    </p:anim>
                                    <p:anim calcmode="lin" valueType="num">
                                      <p:cBhvr additive="base">
                                        <p:cTn id="16" dur="1000" fill="hold"/>
                                        <p:tgtEl>
                                          <p:spTgt spid="102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1000" fill="hold"/>
                                        <p:tgtEl>
                                          <p:spTgt spid="1028"/>
                                        </p:tgtEl>
                                        <p:attrNameLst>
                                          <p:attrName>ppt_x</p:attrName>
                                        </p:attrNameLst>
                                      </p:cBhvr>
                                      <p:tavLst>
                                        <p:tav tm="0">
                                          <p:val>
                                            <p:strVal val="#ppt_x"/>
                                          </p:val>
                                        </p:tav>
                                        <p:tav tm="100000">
                                          <p:val>
                                            <p:strVal val="#ppt_x"/>
                                          </p:val>
                                        </p:tav>
                                      </p:tavLst>
                                    </p:anim>
                                    <p:anim calcmode="lin" valueType="num">
                                      <p:cBhvr additive="base">
                                        <p:cTn id="21" dur="1000" fill="hold"/>
                                        <p:tgtEl>
                                          <p:spTgt spid="1028"/>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1000" fill="hold"/>
                                        <p:tgtEl>
                                          <p:spTgt spid="1030"/>
                                        </p:tgtEl>
                                        <p:attrNameLst>
                                          <p:attrName>ppt_x</p:attrName>
                                        </p:attrNameLst>
                                      </p:cBhvr>
                                      <p:tavLst>
                                        <p:tav tm="0">
                                          <p:val>
                                            <p:strVal val="#ppt_x"/>
                                          </p:val>
                                        </p:tav>
                                        <p:tav tm="100000">
                                          <p:val>
                                            <p:strVal val="#ppt_x"/>
                                          </p:val>
                                        </p:tav>
                                      </p:tavLst>
                                    </p:anim>
                                    <p:anim calcmode="lin" valueType="num">
                                      <p:cBhvr additive="base">
                                        <p:cTn id="26" dur="1000" fill="hold"/>
                                        <p:tgtEl>
                                          <p:spTgt spid="1030"/>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032"/>
                                        </p:tgtEl>
                                        <p:attrNameLst>
                                          <p:attrName>style.visibility</p:attrName>
                                        </p:attrNameLst>
                                      </p:cBhvr>
                                      <p:to>
                                        <p:strVal val="visible"/>
                                      </p:to>
                                    </p:set>
                                    <p:anim calcmode="lin" valueType="num">
                                      <p:cBhvr additive="base">
                                        <p:cTn id="30" dur="1000" fill="hold"/>
                                        <p:tgtEl>
                                          <p:spTgt spid="1032"/>
                                        </p:tgtEl>
                                        <p:attrNameLst>
                                          <p:attrName>ppt_x</p:attrName>
                                        </p:attrNameLst>
                                      </p:cBhvr>
                                      <p:tavLst>
                                        <p:tav tm="0">
                                          <p:val>
                                            <p:strVal val="#ppt_x"/>
                                          </p:val>
                                        </p:tav>
                                        <p:tav tm="100000">
                                          <p:val>
                                            <p:strVal val="#ppt_x"/>
                                          </p:val>
                                        </p:tav>
                                      </p:tavLst>
                                    </p:anim>
                                    <p:anim calcmode="lin" valueType="num">
                                      <p:cBhvr additive="base">
                                        <p:cTn id="31" dur="1000" fill="hold"/>
                                        <p:tgtEl>
                                          <p:spTgt spid="1032"/>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0D69-C85E-F9FC-9D59-DD9265D4A966}"/>
              </a:ext>
            </a:extLst>
          </p:cNvPr>
          <p:cNvPicPr>
            <a:picLocks noChangeAspect="1"/>
          </p:cNvPicPr>
          <p:nvPr/>
        </p:nvPicPr>
        <p:blipFill>
          <a:blip r:embed="rId4"/>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BC19D7-EF71-945D-11BF-AD7E300F2788}"/>
              </a:ext>
            </a:extLst>
          </p:cNvPr>
          <p:cNvGrpSpPr/>
          <p:nvPr/>
        </p:nvGrpSpPr>
        <p:grpSpPr>
          <a:xfrm>
            <a:off x="2592356" y="-357674"/>
            <a:ext cx="7007290" cy="3462824"/>
            <a:chOff x="2722736" y="-357674"/>
            <a:chExt cx="7165911" cy="3462824"/>
          </a:xfrm>
        </p:grpSpPr>
        <p:pic>
          <p:nvPicPr>
            <p:cNvPr id="6" name="Picture 9">
              <a:extLst>
                <a:ext uri="{FF2B5EF4-FFF2-40B4-BE49-F238E27FC236}">
                  <a16:creationId xmlns:a16="http://schemas.microsoft.com/office/drawing/2014/main" id="{80BC4C1B-183B-E3A5-2429-B65E2CECCE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id="{1080AD6B-298D-F7A8-A678-3986A185793C}"/>
                </a:ext>
              </a:extLst>
            </p:cNvPr>
            <p:cNvSpPr txBox="1"/>
            <p:nvPr/>
          </p:nvSpPr>
          <p:spPr>
            <a:xfrm>
              <a:off x="3613901" y="274915"/>
              <a:ext cx="5383577" cy="923330"/>
            </a:xfrm>
            <a:prstGeom prst="rect">
              <a:avLst/>
            </a:prstGeom>
            <a:noFill/>
          </p:spPr>
          <p:txBody>
            <a:bodyPr wrap="square" rtlCol="0">
              <a:spAutoFit/>
            </a:bodyPr>
            <a:lstStyle/>
            <a:p>
              <a:pPr algn="ctr"/>
              <a:endParaRPr lang="vi-VN"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Praise" pitchFamily="2" charset="-93"/>
              </a:endParaRPr>
            </a:p>
          </p:txBody>
        </p:sp>
      </p:grpSp>
      <p:sp>
        <p:nvSpPr>
          <p:cNvPr id="9" name="TextBox 8">
            <a:extLst>
              <a:ext uri="{FF2B5EF4-FFF2-40B4-BE49-F238E27FC236}">
                <a16:creationId xmlns:a16="http://schemas.microsoft.com/office/drawing/2014/main" id="{E5DC6B09-76B6-F1AF-96AB-4D69E115638D}"/>
              </a:ext>
            </a:extLst>
          </p:cNvPr>
          <p:cNvSpPr txBox="1"/>
          <p:nvPr/>
        </p:nvSpPr>
        <p:spPr>
          <a:xfrm>
            <a:off x="3335823" y="347485"/>
            <a:ext cx="5520352" cy="1138773"/>
          </a:xfrm>
          <a:prstGeom prst="rect">
            <a:avLst/>
          </a:prstGeom>
          <a:noFill/>
        </p:spPr>
        <p:txBody>
          <a:bodyPr wrap="square" rtlCol="0">
            <a:spAutoFit/>
          </a:bodyPr>
          <a:lstStyle/>
          <a:p>
            <a:pPr algn="ctr"/>
            <a:r>
              <a:rPr lang="en-US" sz="3400" dirty="0">
                <a:solidFill>
                  <a:srgbClr val="FF6600"/>
                </a:solidFill>
              </a:rPr>
              <a:t>2.</a:t>
            </a:r>
            <a:r>
              <a:rPr lang="en-US" sz="3400" dirty="0">
                <a:solidFill>
                  <a:srgbClr val="FF5050"/>
                </a:solidFill>
              </a:rPr>
              <a:t> </a:t>
            </a:r>
            <a:r>
              <a:rPr lang="en-US" sz="3400" dirty="0"/>
              <a:t>Nói 1-2 câu về đường phố, trường học em biết.</a:t>
            </a:r>
            <a:endParaRPr lang="vi-VN" sz="3400" dirty="0"/>
          </a:p>
        </p:txBody>
      </p:sp>
      <p:sp>
        <p:nvSpPr>
          <p:cNvPr id="10" name="TextBox 9">
            <a:extLst>
              <a:ext uri="{FF2B5EF4-FFF2-40B4-BE49-F238E27FC236}">
                <a16:creationId xmlns:a16="http://schemas.microsoft.com/office/drawing/2014/main" id="{17479DC9-3D03-A6B6-9363-9DB49A76276F}"/>
              </a:ext>
            </a:extLst>
          </p:cNvPr>
          <p:cNvSpPr txBox="1"/>
          <p:nvPr/>
        </p:nvSpPr>
        <p:spPr>
          <a:xfrm>
            <a:off x="3010019" y="1446308"/>
            <a:ext cx="6171959" cy="707886"/>
          </a:xfrm>
          <a:prstGeom prst="rect">
            <a:avLst/>
          </a:prstGeom>
          <a:noFill/>
        </p:spPr>
        <p:txBody>
          <a:bodyPr wrap="square">
            <a:spAutoFit/>
          </a:bodyPr>
          <a:lstStyle/>
          <a:p>
            <a:pPr algn="ctr"/>
            <a:r>
              <a:rPr lang="en-US" sz="4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Trao đổi, trình bày trước lớp</a:t>
            </a:r>
            <a:endParaRPr lang="vi-VN" sz="4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5850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5" presetID="26" presetClass="emph" presetSubtype="0" fill="hold" grpId="0" nodeType="with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AF7B388-5AA0-88FF-2895-7E1BD75143F0}"/>
              </a:ext>
            </a:extLst>
          </p:cNvPr>
          <p:cNvSpPr/>
          <p:nvPr/>
        </p:nvSpPr>
        <p:spPr>
          <a:xfrm>
            <a:off x="643632" y="186571"/>
            <a:ext cx="9091212"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9" name="TextBox 18">
            <a:extLst>
              <a:ext uri="{FF2B5EF4-FFF2-40B4-BE49-F238E27FC236}">
                <a16:creationId xmlns:a16="http://schemas.microsoft.com/office/drawing/2014/main" id="{B1E6D4E7-B184-0915-76AD-6CDF5D0C6EE7}"/>
              </a:ext>
            </a:extLst>
          </p:cNvPr>
          <p:cNvSpPr txBox="1"/>
          <p:nvPr/>
        </p:nvSpPr>
        <p:spPr>
          <a:xfrm>
            <a:off x="575648" y="282489"/>
            <a:ext cx="9159196" cy="615553"/>
          </a:xfrm>
          <a:prstGeom prst="rect">
            <a:avLst/>
          </a:prstGeom>
          <a:noFill/>
        </p:spPr>
        <p:txBody>
          <a:bodyPr wrap="square" rtlCol="0">
            <a:spAutoFit/>
          </a:bodyPr>
          <a:lstStyle/>
          <a:p>
            <a:pPr algn="ctr"/>
            <a:r>
              <a:rPr lang="en-US" sz="3400" dirty="0">
                <a:solidFill>
                  <a:srgbClr val="FF6600"/>
                </a:solidFill>
              </a:rPr>
              <a:t>2.</a:t>
            </a:r>
            <a:r>
              <a:rPr lang="en-US" sz="3400" dirty="0">
                <a:solidFill>
                  <a:srgbClr val="FF5050"/>
                </a:solidFill>
              </a:rPr>
              <a:t> </a:t>
            </a:r>
            <a:r>
              <a:rPr lang="en-US" sz="3400" dirty="0"/>
              <a:t>Nói 1-2 câu về đường phố, trường học em biết.</a:t>
            </a:r>
            <a:endParaRPr lang="vi-VN" sz="3400" dirty="0"/>
          </a:p>
        </p:txBody>
      </p:sp>
      <p:sp>
        <p:nvSpPr>
          <p:cNvPr id="26" name="TextBox 25">
            <a:extLst>
              <a:ext uri="{FF2B5EF4-FFF2-40B4-BE49-F238E27FC236}">
                <a16:creationId xmlns:a16="http://schemas.microsoft.com/office/drawing/2014/main" id="{EF573283-6EA3-0DA3-5C2D-A96C796ADD17}"/>
              </a:ext>
            </a:extLst>
          </p:cNvPr>
          <p:cNvSpPr txBox="1"/>
          <p:nvPr/>
        </p:nvSpPr>
        <p:spPr>
          <a:xfrm>
            <a:off x="1559479" y="1833055"/>
            <a:ext cx="9384291" cy="954107"/>
          </a:xfrm>
          <a:prstGeom prst="rect">
            <a:avLst/>
          </a:prstGeom>
          <a:noFill/>
        </p:spPr>
        <p:txBody>
          <a:bodyPr wrap="square">
            <a:spAutoFit/>
          </a:bodyPr>
          <a:lstStyle/>
          <a:p>
            <a:r>
              <a:rPr lang="vi-VN" sz="2800" b="0" i="0" dirty="0">
                <a:solidFill>
                  <a:srgbClr val="333333"/>
                </a:solidFill>
                <a:effectLst/>
                <a:latin typeface="Calibri" panose="020F0502020204030204" pitchFamily="34" charset="0"/>
                <a:cs typeface="Calibri" panose="020F0502020204030204" pitchFamily="34" charset="0"/>
              </a:rPr>
              <a:t>Ngôi trường Tiểu học Võ Thị Sáu của em rất đẹp. Trường</a:t>
            </a:r>
            <a:r>
              <a:rPr lang="en-US" sz="2800" b="0" i="0" dirty="0">
                <a:solidFill>
                  <a:srgbClr val="333333"/>
                </a:solidFill>
                <a:effectLst/>
                <a:latin typeface="Calibri" panose="020F0502020204030204" pitchFamily="34" charset="0"/>
                <a:cs typeface="Calibri" panose="020F0502020204030204" pitchFamily="34" charset="0"/>
              </a:rPr>
              <a:t> học</a:t>
            </a:r>
            <a:r>
              <a:rPr lang="vi-VN" sz="2800" b="0" i="0" dirty="0">
                <a:solidFill>
                  <a:srgbClr val="333333"/>
                </a:solidFill>
                <a:effectLst/>
                <a:latin typeface="Calibri" panose="020F0502020204030204" pitchFamily="34" charset="0"/>
                <a:cs typeface="Calibri" panose="020F0502020204030204" pitchFamily="34" charset="0"/>
              </a:rPr>
              <a:t> rộng rãi</a:t>
            </a:r>
            <a:r>
              <a:rPr lang="en-US" sz="2800" dirty="0">
                <a:solidFill>
                  <a:srgbClr val="333333"/>
                </a:solidFill>
                <a:latin typeface="Calibri" panose="020F0502020204030204" pitchFamily="34" charset="0"/>
                <a:cs typeface="Calibri" panose="020F0502020204030204" pitchFamily="34" charset="0"/>
              </a:rPr>
              <a:t> và </a:t>
            </a:r>
            <a:r>
              <a:rPr lang="vi-VN" sz="2800" b="0" i="0" dirty="0">
                <a:solidFill>
                  <a:srgbClr val="333333"/>
                </a:solidFill>
                <a:effectLst/>
                <a:latin typeface="Calibri" panose="020F0502020204030204" pitchFamily="34" charset="0"/>
                <a:cs typeface="Calibri" panose="020F0502020204030204" pitchFamily="34" charset="0"/>
              </a:rPr>
              <a:t>có</a:t>
            </a:r>
            <a:r>
              <a:rPr lang="en-US" sz="2800" b="0" i="0" dirty="0">
                <a:solidFill>
                  <a:srgbClr val="333333"/>
                </a:solidFill>
                <a:effectLst/>
                <a:latin typeface="Calibri" panose="020F0502020204030204" pitchFamily="34" charset="0"/>
                <a:cs typeface="Calibri" panose="020F0502020204030204" pitchFamily="34" charset="0"/>
              </a:rPr>
              <a:t> đến</a:t>
            </a:r>
            <a:r>
              <a:rPr lang="vi-VN" sz="2800" b="0" i="0" dirty="0">
                <a:solidFill>
                  <a:srgbClr val="333333"/>
                </a:solidFill>
                <a:effectLst/>
                <a:latin typeface="Calibri" panose="020F0502020204030204" pitchFamily="34" charset="0"/>
                <a:cs typeface="Calibri" panose="020F0502020204030204" pitchFamily="34" charset="0"/>
              </a:rPr>
              <a:t> ba dãy nhà. </a:t>
            </a:r>
            <a:endParaRPr lang="en-US" sz="28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4163ABB8-20D5-768E-3003-4106D8C487B2}"/>
              </a:ext>
            </a:extLst>
          </p:cNvPr>
          <p:cNvPicPr>
            <a:picLocks noChangeAspect="1"/>
          </p:cNvPicPr>
          <p:nvPr/>
        </p:nvPicPr>
        <p:blipFill>
          <a:blip r:embed="rId6"/>
          <a:stretch>
            <a:fillRect/>
          </a:stretch>
        </p:blipFill>
        <p:spPr>
          <a:xfrm>
            <a:off x="1049751" y="1833055"/>
            <a:ext cx="509729" cy="501327"/>
          </a:xfrm>
          <a:prstGeom prst="rect">
            <a:avLst/>
          </a:prstGeom>
        </p:spPr>
      </p:pic>
      <p:pic>
        <p:nvPicPr>
          <p:cNvPr id="28" name="Picture 27">
            <a:extLst>
              <a:ext uri="{FF2B5EF4-FFF2-40B4-BE49-F238E27FC236}">
                <a16:creationId xmlns:a16="http://schemas.microsoft.com/office/drawing/2014/main" id="{00E5BF02-9225-9616-D644-FFF3A2B70618}"/>
              </a:ext>
            </a:extLst>
          </p:cNvPr>
          <p:cNvPicPr>
            <a:picLocks noChangeAspect="1"/>
          </p:cNvPicPr>
          <p:nvPr/>
        </p:nvPicPr>
        <p:blipFill>
          <a:blip r:embed="rId6"/>
          <a:stretch>
            <a:fillRect/>
          </a:stretch>
        </p:blipFill>
        <p:spPr>
          <a:xfrm>
            <a:off x="1049751" y="3047757"/>
            <a:ext cx="509729" cy="501327"/>
          </a:xfrm>
          <a:prstGeom prst="rect">
            <a:avLst/>
          </a:prstGeom>
        </p:spPr>
      </p:pic>
      <p:sp>
        <p:nvSpPr>
          <p:cNvPr id="29" name="TextBox 28">
            <a:extLst>
              <a:ext uri="{FF2B5EF4-FFF2-40B4-BE49-F238E27FC236}">
                <a16:creationId xmlns:a16="http://schemas.microsoft.com/office/drawing/2014/main" id="{33D84EE8-B2A6-C3FD-FECF-06109131F4E8}"/>
              </a:ext>
            </a:extLst>
          </p:cNvPr>
          <p:cNvSpPr txBox="1"/>
          <p:nvPr/>
        </p:nvSpPr>
        <p:spPr>
          <a:xfrm>
            <a:off x="1559479" y="2973733"/>
            <a:ext cx="9582769" cy="1815882"/>
          </a:xfrm>
          <a:prstGeom prst="rect">
            <a:avLst/>
          </a:prstGeom>
          <a:noFill/>
        </p:spPr>
        <p:txBody>
          <a:bodyPr wrap="square">
            <a:spAutoFit/>
          </a:bodyPr>
          <a:lstStyle/>
          <a:p>
            <a:pPr algn="just"/>
            <a:r>
              <a:rPr lang="vi-VN" sz="2800" b="0" i="0" dirty="0">
                <a:solidFill>
                  <a:srgbClr val="333333"/>
                </a:solidFill>
                <a:effectLst/>
                <a:latin typeface="Calibri" panose="020F0502020204030204" pitchFamily="34" charset="0"/>
                <a:cs typeface="Calibri" panose="020F0502020204030204" pitchFamily="34" charset="0"/>
              </a:rPr>
              <a:t>Ngôi trường em đang học nằm trên đường mang tên nhà thơ, nhà văn, nhà khoa học nổi tiếng Nguyễn Trãi. Đường Nguyễn Trãi rất dài, xuất phát từ trung tâm thành phố thuộc Quận 1, kéo dài và kết thúc ở Quận 5. </a:t>
            </a:r>
            <a:endParaRPr lang="en-US" sz="2800" dirty="0">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86BD283A-2C20-211B-F9C8-BDCCE7048B9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8951997" y="4566526"/>
            <a:ext cx="2496966" cy="2104903"/>
          </a:xfrm>
          <a:prstGeom prst="rect">
            <a:avLst/>
          </a:prstGeom>
          <a:effectLst>
            <a:outerShdw blurRad="76200" dir="18900000" sy="23000" kx="-1200000" algn="bl" rotWithShape="0">
              <a:prstClr val="black">
                <a:alpha val="20000"/>
              </a:prstClr>
            </a:outerShdw>
          </a:effectLst>
        </p:spPr>
      </p:pic>
      <p:pic>
        <p:nvPicPr>
          <p:cNvPr id="31" name="Picture 30">
            <a:extLst>
              <a:ext uri="{FF2B5EF4-FFF2-40B4-BE49-F238E27FC236}">
                <a16:creationId xmlns:a16="http://schemas.microsoft.com/office/drawing/2014/main" id="{B50D2388-5B83-F207-9095-5C82D81BA32B}"/>
              </a:ext>
            </a:extLst>
          </p:cNvPr>
          <p:cNvPicPr>
            <a:picLocks noChangeAspect="1"/>
          </p:cNvPicPr>
          <p:nvPr/>
        </p:nvPicPr>
        <p:blipFill>
          <a:blip r:embed="rId9"/>
          <a:stretch>
            <a:fillRect/>
          </a:stretch>
        </p:blipFill>
        <p:spPr>
          <a:xfrm>
            <a:off x="5628660" y="4566526"/>
            <a:ext cx="2513855" cy="2104903"/>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5483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32" presetClass="emph" presetSubtype="0" fill="hold" nodeType="withEffect">
                                  <p:stCondLst>
                                    <p:cond delay="0"/>
                                  </p:stCondLst>
                                  <p:childTnLst>
                                    <p:animRot by="120000">
                                      <p:cBhvr>
                                        <p:cTn id="11" dur="175" fill="hold">
                                          <p:stCondLst>
                                            <p:cond delay="0"/>
                                          </p:stCondLst>
                                        </p:cTn>
                                        <p:tgtEl>
                                          <p:spTgt spid="31"/>
                                        </p:tgtEl>
                                        <p:attrNameLst>
                                          <p:attrName>r</p:attrName>
                                        </p:attrNameLst>
                                      </p:cBhvr>
                                    </p:animRot>
                                    <p:animRot by="-240000">
                                      <p:cBhvr>
                                        <p:cTn id="12" dur="350" fill="hold">
                                          <p:stCondLst>
                                            <p:cond delay="350"/>
                                          </p:stCondLst>
                                        </p:cTn>
                                        <p:tgtEl>
                                          <p:spTgt spid="31"/>
                                        </p:tgtEl>
                                        <p:attrNameLst>
                                          <p:attrName>r</p:attrName>
                                        </p:attrNameLst>
                                      </p:cBhvr>
                                    </p:animRot>
                                    <p:animRot by="240000">
                                      <p:cBhvr>
                                        <p:cTn id="13" dur="350" fill="hold">
                                          <p:stCondLst>
                                            <p:cond delay="700"/>
                                          </p:stCondLst>
                                        </p:cTn>
                                        <p:tgtEl>
                                          <p:spTgt spid="31"/>
                                        </p:tgtEl>
                                        <p:attrNameLst>
                                          <p:attrName>r</p:attrName>
                                        </p:attrNameLst>
                                      </p:cBhvr>
                                    </p:animRot>
                                    <p:animRot by="-240000">
                                      <p:cBhvr>
                                        <p:cTn id="14" dur="350" fill="hold">
                                          <p:stCondLst>
                                            <p:cond delay="1050"/>
                                          </p:stCondLst>
                                        </p:cTn>
                                        <p:tgtEl>
                                          <p:spTgt spid="31"/>
                                        </p:tgtEl>
                                        <p:attrNameLst>
                                          <p:attrName>r</p:attrName>
                                        </p:attrNameLst>
                                      </p:cBhvr>
                                    </p:animRot>
                                    <p:animRot by="120000">
                                      <p:cBhvr>
                                        <p:cTn id="15" dur="350" fill="hold">
                                          <p:stCondLst>
                                            <p:cond delay="1400"/>
                                          </p:stCondLst>
                                        </p:cTn>
                                        <p:tgtEl>
                                          <p:spTgt spid="31"/>
                                        </p:tgtEl>
                                        <p:attrNameLst>
                                          <p:attrName>r</p:attrName>
                                        </p:attrNameLst>
                                      </p:cBhvr>
                                    </p:animRot>
                                  </p:childTnLst>
                                </p:cTn>
                              </p:par>
                              <p:par>
                                <p:cTn id="16" presetID="32" presetClass="emph" presetSubtype="0" fill="hold" nodeType="withEffect">
                                  <p:stCondLst>
                                    <p:cond delay="0"/>
                                  </p:stCondLst>
                                  <p:childTnLst>
                                    <p:animRot by="120000">
                                      <p:cBhvr>
                                        <p:cTn id="17" dur="175" fill="hold">
                                          <p:stCondLst>
                                            <p:cond delay="0"/>
                                          </p:stCondLst>
                                        </p:cTn>
                                        <p:tgtEl>
                                          <p:spTgt spid="30"/>
                                        </p:tgtEl>
                                        <p:attrNameLst>
                                          <p:attrName>r</p:attrName>
                                        </p:attrNameLst>
                                      </p:cBhvr>
                                    </p:animRot>
                                    <p:animRot by="-240000">
                                      <p:cBhvr>
                                        <p:cTn id="18" dur="350" fill="hold">
                                          <p:stCondLst>
                                            <p:cond delay="350"/>
                                          </p:stCondLst>
                                        </p:cTn>
                                        <p:tgtEl>
                                          <p:spTgt spid="30"/>
                                        </p:tgtEl>
                                        <p:attrNameLst>
                                          <p:attrName>r</p:attrName>
                                        </p:attrNameLst>
                                      </p:cBhvr>
                                    </p:animRot>
                                    <p:animRot by="240000">
                                      <p:cBhvr>
                                        <p:cTn id="19" dur="350" fill="hold">
                                          <p:stCondLst>
                                            <p:cond delay="700"/>
                                          </p:stCondLst>
                                        </p:cTn>
                                        <p:tgtEl>
                                          <p:spTgt spid="30"/>
                                        </p:tgtEl>
                                        <p:attrNameLst>
                                          <p:attrName>r</p:attrName>
                                        </p:attrNameLst>
                                      </p:cBhvr>
                                    </p:animRot>
                                    <p:animRot by="-240000">
                                      <p:cBhvr>
                                        <p:cTn id="20" dur="350" fill="hold">
                                          <p:stCondLst>
                                            <p:cond delay="1050"/>
                                          </p:stCondLst>
                                        </p:cTn>
                                        <p:tgtEl>
                                          <p:spTgt spid="30"/>
                                        </p:tgtEl>
                                        <p:attrNameLst>
                                          <p:attrName>r</p:attrName>
                                        </p:attrNameLst>
                                      </p:cBhvr>
                                    </p:animRot>
                                    <p:animRot by="120000">
                                      <p:cBhvr>
                                        <p:cTn id="21" dur="350" fill="hold">
                                          <p:stCondLst>
                                            <p:cond delay="14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20E6F7C-4BE2-E70D-E0B6-A531704EB979}"/>
              </a:ext>
            </a:extLst>
          </p:cNvPr>
          <p:cNvSpPr txBox="1"/>
          <p:nvPr/>
        </p:nvSpPr>
        <p:spPr>
          <a:xfrm>
            <a:off x="4125853" y="767999"/>
            <a:ext cx="3940294" cy="1200329"/>
          </a:xfrm>
          <a:prstGeom prst="rect">
            <a:avLst/>
          </a:prstGeom>
          <a:noFill/>
        </p:spPr>
        <p:txBody>
          <a:bodyPr wrap="square" rtlCol="0">
            <a:spAutoFit/>
          </a:bodyPr>
          <a:lstStyle/>
          <a:p>
            <a:pPr algn="ctr"/>
            <a:r>
              <a:rPr lang="en-US" sz="7200" dirty="0" err="1">
                <a:ln>
                  <a:solidFill>
                    <a:srgbClr val="002060"/>
                  </a:solidFill>
                </a:ln>
                <a:solidFill>
                  <a:srgbClr val="66FFFF"/>
                </a:solidFill>
                <a:latin typeface="UVN Banh Mi" pitchFamily="2" charset="0"/>
              </a:rPr>
              <a:t>D</a:t>
            </a:r>
            <a:r>
              <a:rPr lang="en-US" sz="7200" dirty="0" err="1">
                <a:ln>
                  <a:solidFill>
                    <a:srgbClr val="002060"/>
                  </a:solidFill>
                </a:ln>
                <a:solidFill>
                  <a:srgbClr val="FFFF66"/>
                </a:solidFill>
                <a:latin typeface="UVN Banh Mi" pitchFamily="2" charset="0"/>
              </a:rPr>
              <a:t>ặ</a:t>
            </a:r>
            <a:r>
              <a:rPr lang="en-US" sz="7200" dirty="0" err="1">
                <a:ln>
                  <a:solidFill>
                    <a:srgbClr val="002060"/>
                  </a:solidFill>
                </a:ln>
                <a:solidFill>
                  <a:srgbClr val="66FFCC"/>
                </a:solidFill>
                <a:latin typeface="UVN Banh Mi" pitchFamily="2" charset="0"/>
              </a:rPr>
              <a:t>n</a:t>
            </a:r>
            <a:r>
              <a:rPr lang="en-US" sz="7200" dirty="0">
                <a:ln>
                  <a:solidFill>
                    <a:srgbClr val="002060"/>
                  </a:solidFill>
                </a:ln>
                <a:solidFill>
                  <a:srgbClr val="FFFF66"/>
                </a:solidFill>
                <a:latin typeface="UVN Banh Mi" pitchFamily="2" charset="0"/>
              </a:rPr>
              <a:t> </a:t>
            </a:r>
            <a:r>
              <a:rPr lang="en-US" sz="7200" dirty="0" err="1">
                <a:ln>
                  <a:solidFill>
                    <a:srgbClr val="002060"/>
                  </a:solidFill>
                </a:ln>
                <a:solidFill>
                  <a:srgbClr val="FFFF66"/>
                </a:solidFill>
                <a:latin typeface="UVN Banh Mi" pitchFamily="2" charset="0"/>
              </a:rPr>
              <a:t>d</a:t>
            </a:r>
            <a:r>
              <a:rPr lang="en-US" sz="7200" dirty="0" err="1">
                <a:ln>
                  <a:solidFill>
                    <a:srgbClr val="002060"/>
                  </a:solidFill>
                </a:ln>
                <a:solidFill>
                  <a:srgbClr val="CC99FF"/>
                </a:solidFill>
                <a:latin typeface="UVN Banh Mi" pitchFamily="2" charset="0"/>
              </a:rPr>
              <a:t>ò</a:t>
            </a:r>
            <a:endParaRPr lang="vi-VN" sz="7200" dirty="0">
              <a:ln>
                <a:solidFill>
                  <a:srgbClr val="002060"/>
                </a:solidFill>
              </a:ln>
              <a:solidFill>
                <a:srgbClr val="CC99FF"/>
              </a:solidFill>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4" presetClass="emph" presetSubtype="0" fill="hold" grpId="1" nodeType="afterEffect">
                                  <p:stCondLst>
                                    <p:cond delay="0"/>
                                  </p:stCondLst>
                                  <p:iterate type="lt">
                                    <p:tmPct val="10000"/>
                                  </p:iterate>
                                  <p:childTnLst>
                                    <p:animMotion origin="layout" path="M 0 2.96296E-6 L 0 -0.07223 " pathEditMode="relative" rAng="0" ptsTypes="AA">
                                      <p:cBhvr>
                                        <p:cTn id="14" dur="250" accel="50000" decel="50000" autoRev="1" fill="hold">
                                          <p:stCondLst>
                                            <p:cond delay="0"/>
                                          </p:stCondLst>
                                        </p:cTn>
                                        <p:tgtEl>
                                          <p:spTgt spid="8"/>
                                        </p:tgtEl>
                                        <p:attrNameLst>
                                          <p:attrName>ppt_x</p:attrName>
                                          <p:attrName>ppt_y</p:attrName>
                                        </p:attrNameLst>
                                      </p:cBhvr>
                                      <p:rCtr x="0" y="-3611"/>
                                    </p:animMotion>
                                    <p:animRot by="1500000">
                                      <p:cBhvr>
                                        <p:cTn id="15" dur="125" fill="hold">
                                          <p:stCondLst>
                                            <p:cond delay="0"/>
                                          </p:stCondLst>
                                        </p:cTn>
                                        <p:tgtEl>
                                          <p:spTgt spid="8"/>
                                        </p:tgtEl>
                                        <p:attrNameLst>
                                          <p:attrName>r</p:attrName>
                                        </p:attrNameLst>
                                      </p:cBhvr>
                                    </p:animRot>
                                    <p:animRot by="-1500000">
                                      <p:cBhvr>
                                        <p:cTn id="16" dur="125" fill="hold">
                                          <p:stCondLst>
                                            <p:cond delay="125"/>
                                          </p:stCondLst>
                                        </p:cTn>
                                        <p:tgtEl>
                                          <p:spTgt spid="8"/>
                                        </p:tgtEl>
                                        <p:attrNameLst>
                                          <p:attrName>r</p:attrName>
                                        </p:attrNameLst>
                                      </p:cBhvr>
                                    </p:animRot>
                                    <p:animRot by="-1500000">
                                      <p:cBhvr>
                                        <p:cTn id="17" dur="125" fill="hold">
                                          <p:stCondLst>
                                            <p:cond delay="250"/>
                                          </p:stCondLst>
                                        </p:cTn>
                                        <p:tgtEl>
                                          <p:spTgt spid="8"/>
                                        </p:tgtEl>
                                        <p:attrNameLst>
                                          <p:attrName>r</p:attrName>
                                        </p:attrNameLst>
                                      </p:cBhvr>
                                    </p:animRot>
                                    <p:animRot by="1500000">
                                      <p:cBhvr>
                                        <p:cTn id="18" dur="125" fill="hold">
                                          <p:stCondLst>
                                            <p:cond delay="375"/>
                                          </p:stCondLst>
                                        </p:cTn>
                                        <p:tgtEl>
                                          <p:spTgt spid="8"/>
                                        </p:tgtEl>
                                        <p:attrNameLst>
                                          <p:attrName>r</p:attrName>
                                        </p:attrNameLst>
                                      </p:cBhvr>
                                    </p:animRot>
                                  </p:childTnLst>
                                </p:cTn>
                              </p:par>
                            </p:childTnLst>
                          </p:cTn>
                        </p:par>
                        <p:par>
                          <p:cTn id="19" fill="hold">
                            <p:stCondLst>
                              <p:cond delay="1200"/>
                            </p:stCondLst>
                            <p:childTnLst>
                              <p:par>
                                <p:cTn id="20" presetID="14" presetClass="entr" presetSubtype="1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37"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900" decel="100000" fill="hold"/>
                                        <p:tgtEl>
                                          <p:spTgt spid="11"/>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DDB32C6-3B7A-55FF-B23F-F540A0D6295D}"/>
              </a:ext>
            </a:extLst>
          </p:cNvPr>
          <p:cNvGrpSpPr/>
          <p:nvPr/>
        </p:nvGrpSpPr>
        <p:grpSpPr>
          <a:xfrm>
            <a:off x="3414389" y="1624288"/>
            <a:ext cx="5363222" cy="2554545"/>
            <a:chOff x="4124044" y="1905824"/>
            <a:chExt cx="4331002" cy="2554545"/>
          </a:xfrm>
        </p:grpSpPr>
        <p:sp>
          <p:nvSpPr>
            <p:cNvPr id="16" name="TextBox 15">
              <a:extLst>
                <a:ext uri="{FF2B5EF4-FFF2-40B4-BE49-F238E27FC236}">
                  <a16:creationId xmlns:a16="http://schemas.microsoft.com/office/drawing/2014/main" id="{21C59AAE-96B1-9AA9-812E-0066A9EC94C7}"/>
                </a:ext>
              </a:extLst>
            </p:cNvPr>
            <p:cNvSpPr txBox="1"/>
            <p:nvPr/>
          </p:nvSpPr>
          <p:spPr>
            <a:xfrm>
              <a:off x="4124044" y="1905824"/>
              <a:ext cx="4331002" cy="2554545"/>
            </a:xfrm>
            <a:prstGeom prst="rect">
              <a:avLst/>
            </a:prstGeom>
            <a:noFill/>
          </p:spPr>
          <p:txBody>
            <a:bodyPr wrap="square" rtlCol="0">
              <a:spAutoFit/>
            </a:bodyPr>
            <a:lstStyle/>
            <a:p>
              <a:r>
                <a:rPr lang="en-US" sz="8000" dirty="0">
                  <a:ln w="158750">
                    <a:solidFill>
                      <a:schemeClr val="bg1"/>
                    </a:solidFill>
                  </a:ln>
                  <a:solidFill>
                    <a:schemeClr val="bg1"/>
                  </a:solidFill>
                  <a:effectLst>
                    <a:outerShdw blurRad="50800" dist="50800" dir="5400000" algn="ctr" rotWithShape="0">
                      <a:srgbClr val="66FFCC"/>
                    </a:outerShdw>
                  </a:effectLst>
                  <a:latin typeface="LNTH-LuoLuoNotangYuanTi 1" pitchFamily="2" charset="-128"/>
                  <a:ea typeface="LNTH-LuoLuoNotangYuanTi 1" pitchFamily="2" charset="-128"/>
                  <a:cs typeface="LNTH-LuoLuoNotangYuanTi 1" pitchFamily="2" charset="-128"/>
                </a:rPr>
                <a:t>TẠM BIỆT VÀ HẸN GẶP LẠI</a:t>
              </a:r>
              <a:endParaRPr lang="vi-VN" sz="8000" dirty="0">
                <a:ln w="158750">
                  <a:solidFill>
                    <a:schemeClr val="bg1"/>
                  </a:solidFill>
                </a:ln>
                <a:solidFill>
                  <a:schemeClr val="bg1"/>
                </a:solidFill>
                <a:effectLst>
                  <a:outerShdw blurRad="50800" dist="50800" dir="5400000" algn="ctr" rotWithShape="0">
                    <a:srgbClr val="66FFCC"/>
                  </a:outerShdw>
                </a:effectLst>
                <a:latin typeface="LNTH-LuoLuoNotangYuanTi 1" pitchFamily="2" charset="-128"/>
                <a:ea typeface="LNTH-LuoLuoNotangYuanTi 1" pitchFamily="2" charset="-128"/>
                <a:cs typeface="LNTH-LuoLuoNotangYuanTi 1" pitchFamily="2" charset="-128"/>
              </a:endParaRPr>
            </a:p>
          </p:txBody>
        </p:sp>
        <p:sp>
          <p:nvSpPr>
            <p:cNvPr id="9" name="TextBox 8">
              <a:extLst>
                <a:ext uri="{FF2B5EF4-FFF2-40B4-BE49-F238E27FC236}">
                  <a16:creationId xmlns:a16="http://schemas.microsoft.com/office/drawing/2014/main" id="{68B1A1D9-75DA-84FE-31FA-590C508F8523}"/>
                </a:ext>
              </a:extLst>
            </p:cNvPr>
            <p:cNvSpPr txBox="1"/>
            <p:nvPr/>
          </p:nvSpPr>
          <p:spPr>
            <a:xfrm>
              <a:off x="4124044" y="1905824"/>
              <a:ext cx="4331002" cy="2554545"/>
            </a:xfrm>
            <a:prstGeom prst="rect">
              <a:avLst/>
            </a:prstGeom>
            <a:noFill/>
          </p:spPr>
          <p:txBody>
            <a:bodyPr wrap="square" rtlCol="0">
              <a:spAutoFit/>
            </a:bodyPr>
            <a:lstStyle/>
            <a:p>
              <a:r>
                <a:rPr lang="en-US" sz="8000" dirty="0">
                  <a:ln>
                    <a:solidFill>
                      <a:srgbClr val="00B050"/>
                    </a:solidFill>
                  </a:ln>
                  <a:solidFill>
                    <a:srgbClr val="66FFCC"/>
                  </a:solidFill>
                  <a:latin typeface="LNTH-LuoLuoNotangYuanTi 1" pitchFamily="2" charset="-128"/>
                  <a:ea typeface="LNTH-LuoLuoNotangYuanTi 1" pitchFamily="2" charset="-128"/>
                  <a:cs typeface="LNTH-LuoLuoNotangYuanTi 1" pitchFamily="2" charset="-128"/>
                </a:rPr>
                <a:t>TẠM BIỆT VÀ HẸN GẶP LẠI</a:t>
              </a:r>
              <a:endParaRPr lang="vi-VN" sz="8000" dirty="0">
                <a:ln>
                  <a:solidFill>
                    <a:srgbClr val="00B050"/>
                  </a:solidFill>
                </a:ln>
                <a:solidFill>
                  <a:srgbClr val="66FFCC"/>
                </a:solidFill>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143705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par>
                              <p:cTn id="42" fill="hold">
                                <p:stCondLst>
                                  <p:cond delay="2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3"/>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par>
                              <p:cTn id="48" fill="hold">
                                <p:stCondLst>
                                  <p:cond delay="3000"/>
                                </p:stCondLst>
                                <p:childTnLst>
                                  <p:par>
                                    <p:cTn id="49" presetID="6" presetClass="emph" presetSubtype="0" repeatCount="indefinite" decel="12000" autoRev="1" fill="hold" nodeType="afterEffect">
                                      <p:stCondLst>
                                        <p:cond delay="0"/>
                                      </p:stCondLst>
                                      <p:childTnLst>
                                        <p:animScale>
                                          <p:cBhvr>
                                            <p:cTn id="50" dur="1750" fill="hold"/>
                                            <p:tgtEl>
                                              <p:spTgt spid="17"/>
                                            </p:tgtEl>
                                          </p:cBhvr>
                                          <p:by x="105000" y="105000"/>
                                        </p:animScale>
                                      </p:childTnLst>
                                    </p:cTn>
                                  </p:par>
                                  <p:par>
                                    <p:cTn id="51" presetID="32" presetClass="emph" presetSubtype="0" fill="hold" nodeType="withEffect">
                                      <p:stCondLst>
                                        <p:cond delay="0"/>
                                      </p:stCondLst>
                                      <p:childTnLst>
                                        <p:animRot by="120000">
                                          <p:cBhvr>
                                            <p:cTn id="52" dur="250" fill="hold">
                                              <p:stCondLst>
                                                <p:cond delay="0"/>
                                              </p:stCondLst>
                                            </p:cTn>
                                            <p:tgtEl>
                                              <p:spTgt spid="17"/>
                                            </p:tgtEl>
                                            <p:attrNameLst>
                                              <p:attrName>r</p:attrName>
                                            </p:attrNameLst>
                                          </p:cBhvr>
                                        </p:animRot>
                                        <p:animRot by="-240000">
                                          <p:cBhvr>
                                            <p:cTn id="53" dur="500" fill="hold">
                                              <p:stCondLst>
                                                <p:cond delay="500"/>
                                              </p:stCondLst>
                                            </p:cTn>
                                            <p:tgtEl>
                                              <p:spTgt spid="17"/>
                                            </p:tgtEl>
                                            <p:attrNameLst>
                                              <p:attrName>r</p:attrName>
                                            </p:attrNameLst>
                                          </p:cBhvr>
                                        </p:animRot>
                                        <p:animRot by="240000">
                                          <p:cBhvr>
                                            <p:cTn id="54" dur="500" fill="hold">
                                              <p:stCondLst>
                                                <p:cond delay="1000"/>
                                              </p:stCondLst>
                                            </p:cTn>
                                            <p:tgtEl>
                                              <p:spTgt spid="17"/>
                                            </p:tgtEl>
                                            <p:attrNameLst>
                                              <p:attrName>r</p:attrName>
                                            </p:attrNameLst>
                                          </p:cBhvr>
                                        </p:animRot>
                                        <p:animRot by="-240000">
                                          <p:cBhvr>
                                            <p:cTn id="55" dur="500" fill="hold">
                                              <p:stCondLst>
                                                <p:cond delay="1500"/>
                                              </p:stCondLst>
                                            </p:cTn>
                                            <p:tgtEl>
                                              <p:spTgt spid="17"/>
                                            </p:tgtEl>
                                            <p:attrNameLst>
                                              <p:attrName>r</p:attrName>
                                            </p:attrNameLst>
                                          </p:cBhvr>
                                        </p:animRot>
                                        <p:animRot by="120000">
                                          <p:cBhvr>
                                            <p:cTn id="56" dur="500" fill="hold">
                                              <p:stCondLst>
                                                <p:cond delay="20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par>
                              <p:cTn id="42" fill="hold">
                                <p:stCondLst>
                                  <p:cond delay="2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3"/>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par>
                              <p:cTn id="48" fill="hold">
                                <p:stCondLst>
                                  <p:cond delay="3000"/>
                                </p:stCondLst>
                                <p:childTnLst>
                                  <p:par>
                                    <p:cTn id="49" presetID="6" presetClass="emph" presetSubtype="0" repeatCount="indefinite" decel="12000" autoRev="1" fill="hold" nodeType="afterEffect">
                                      <p:stCondLst>
                                        <p:cond delay="0"/>
                                      </p:stCondLst>
                                      <p:childTnLst>
                                        <p:animScale>
                                          <p:cBhvr>
                                            <p:cTn id="50" dur="1750" fill="hold"/>
                                            <p:tgtEl>
                                              <p:spTgt spid="17"/>
                                            </p:tgtEl>
                                          </p:cBhvr>
                                          <p:by x="105000" y="105000"/>
                                        </p:animScale>
                                      </p:childTnLst>
                                    </p:cTn>
                                  </p:par>
                                  <p:par>
                                    <p:cTn id="51" presetID="32" presetClass="emph" presetSubtype="0" fill="hold" nodeType="withEffect">
                                      <p:stCondLst>
                                        <p:cond delay="0"/>
                                      </p:stCondLst>
                                      <p:childTnLst>
                                        <p:animRot by="120000">
                                          <p:cBhvr>
                                            <p:cTn id="52" dur="250" fill="hold">
                                              <p:stCondLst>
                                                <p:cond delay="0"/>
                                              </p:stCondLst>
                                            </p:cTn>
                                            <p:tgtEl>
                                              <p:spTgt spid="17"/>
                                            </p:tgtEl>
                                            <p:attrNameLst>
                                              <p:attrName>r</p:attrName>
                                            </p:attrNameLst>
                                          </p:cBhvr>
                                        </p:animRot>
                                        <p:animRot by="-240000">
                                          <p:cBhvr>
                                            <p:cTn id="53" dur="500" fill="hold">
                                              <p:stCondLst>
                                                <p:cond delay="500"/>
                                              </p:stCondLst>
                                            </p:cTn>
                                            <p:tgtEl>
                                              <p:spTgt spid="17"/>
                                            </p:tgtEl>
                                            <p:attrNameLst>
                                              <p:attrName>r</p:attrName>
                                            </p:attrNameLst>
                                          </p:cBhvr>
                                        </p:animRot>
                                        <p:animRot by="240000">
                                          <p:cBhvr>
                                            <p:cTn id="54" dur="500" fill="hold">
                                              <p:stCondLst>
                                                <p:cond delay="1000"/>
                                              </p:stCondLst>
                                            </p:cTn>
                                            <p:tgtEl>
                                              <p:spTgt spid="17"/>
                                            </p:tgtEl>
                                            <p:attrNameLst>
                                              <p:attrName>r</p:attrName>
                                            </p:attrNameLst>
                                          </p:cBhvr>
                                        </p:animRot>
                                        <p:animRot by="-240000">
                                          <p:cBhvr>
                                            <p:cTn id="55" dur="500" fill="hold">
                                              <p:stCondLst>
                                                <p:cond delay="1500"/>
                                              </p:stCondLst>
                                            </p:cTn>
                                            <p:tgtEl>
                                              <p:spTgt spid="17"/>
                                            </p:tgtEl>
                                            <p:attrNameLst>
                                              <p:attrName>r</p:attrName>
                                            </p:attrNameLst>
                                          </p:cBhvr>
                                        </p:animRot>
                                        <p:animRot by="120000">
                                          <p:cBhvr>
                                            <p:cTn id="56" dur="500" fill="hold">
                                              <p:stCondLst>
                                                <p:cond delay="20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r>
                <a:rPr lang="en-US" sz="3600" dirty="0">
                  <a:solidFill>
                    <a:srgbClr val="0070C0"/>
                  </a:solidFill>
                </a:rPr>
                <a:t>1. Tìm 1-2 cặp từ ngữ có nghĩa giống nhau trong đoạn văn, đoạn thơ sau:</a:t>
              </a:r>
              <a:endParaRPr lang="vi-VN" sz="3600" dirty="0">
                <a:solidFill>
                  <a:srgbClr val="0070C0"/>
                </a:solidFill>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483531"/>
            <a:ext cx="11377835" cy="5297257"/>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97EEBDD1-0D82-FACD-ACE7-D957B1DAFDA1}"/>
              </a:ext>
            </a:extLst>
          </p:cNvPr>
          <p:cNvSpPr txBox="1"/>
          <p:nvPr/>
        </p:nvSpPr>
        <p:spPr>
          <a:xfrm>
            <a:off x="1875478" y="2152912"/>
            <a:ext cx="9562017" cy="1431161"/>
          </a:xfrm>
          <a:prstGeom prst="rect">
            <a:avLst/>
          </a:prstGeom>
          <a:noFill/>
        </p:spPr>
        <p:txBody>
          <a:bodyPr wrap="square" rtlCol="0">
            <a:spAutoFit/>
          </a:bodyPr>
          <a:lstStyle/>
          <a:p>
            <a:pPr algn="just"/>
            <a:r>
              <a:rPr lang="en-US" sz="2900" dirty="0"/>
              <a:t>a. Đất nước ta sạch bóng quân thù. Hai Bà Trưng trở thành hai vị anh hùng đầu tiên được lưu danh trong lịch sử nước nhà. </a:t>
            </a:r>
          </a:p>
          <a:p>
            <a:pPr algn="just"/>
            <a:r>
              <a:rPr lang="en-US" sz="2900" i="1" dirty="0"/>
              <a:t>                                                                   </a:t>
            </a:r>
            <a:r>
              <a:rPr lang="en-US" sz="2600" i="1" dirty="0"/>
              <a:t>Theo </a:t>
            </a:r>
            <a:r>
              <a:rPr lang="en-US" sz="2600" dirty="0"/>
              <a:t>Văn Lang                                    </a:t>
            </a:r>
            <a:endParaRPr lang="vi-VN" sz="2600" dirty="0"/>
          </a:p>
        </p:txBody>
      </p:sp>
      <p:sp>
        <p:nvSpPr>
          <p:cNvPr id="9" name="TextBox 8">
            <a:extLst>
              <a:ext uri="{FF2B5EF4-FFF2-40B4-BE49-F238E27FC236}">
                <a16:creationId xmlns:a16="http://schemas.microsoft.com/office/drawing/2014/main" id="{1327DC0E-BFC1-91C2-8215-F71DE3F2830C}"/>
              </a:ext>
            </a:extLst>
          </p:cNvPr>
          <p:cNvSpPr txBox="1"/>
          <p:nvPr/>
        </p:nvSpPr>
        <p:spPr>
          <a:xfrm>
            <a:off x="1875478" y="3584073"/>
            <a:ext cx="6180863" cy="2769989"/>
          </a:xfrm>
          <a:prstGeom prst="rect">
            <a:avLst/>
          </a:prstGeom>
          <a:noFill/>
        </p:spPr>
        <p:txBody>
          <a:bodyPr wrap="square" rtlCol="0">
            <a:spAutoFit/>
          </a:bodyPr>
          <a:lstStyle/>
          <a:p>
            <a:pPr algn="just"/>
            <a:r>
              <a:rPr lang="en-US" sz="2900" dirty="0"/>
              <a:t>b. Con tàu như mũi tên</a:t>
            </a:r>
          </a:p>
          <a:p>
            <a:pPr algn="just"/>
            <a:r>
              <a:rPr lang="en-US" sz="2900" dirty="0"/>
              <a:t>    Đang lao về phía trước</a:t>
            </a:r>
          </a:p>
          <a:p>
            <a:pPr algn="just"/>
            <a:r>
              <a:rPr lang="en-US" sz="2900" dirty="0"/>
              <a:t>    Em muốn con tàu này</a:t>
            </a:r>
          </a:p>
          <a:p>
            <a:pPr algn="just"/>
            <a:r>
              <a:rPr lang="en-US" sz="2900" dirty="0"/>
              <a:t>    Đưa em đi khắp nước</a:t>
            </a:r>
          </a:p>
          <a:p>
            <a:pPr algn="just"/>
            <a:r>
              <a:rPr lang="en-US" sz="2900" dirty="0"/>
              <a:t>    Ơi Tổ quốc! Tổ quốc!</a:t>
            </a:r>
          </a:p>
          <a:p>
            <a:pPr algn="just"/>
            <a:r>
              <a:rPr lang="en-US" sz="2900" dirty="0"/>
              <a:t>                          </a:t>
            </a:r>
            <a:r>
              <a:rPr lang="en-US" sz="2600" dirty="0"/>
              <a:t>Trần Đăng Khoa</a:t>
            </a:r>
            <a:endParaRPr lang="vi-VN" sz="2600" dirty="0"/>
          </a:p>
        </p:txBody>
      </p:sp>
      <p:grpSp>
        <p:nvGrpSpPr>
          <p:cNvPr id="16" name="Group 15">
            <a:extLst>
              <a:ext uri="{FF2B5EF4-FFF2-40B4-BE49-F238E27FC236}">
                <a16:creationId xmlns:a16="http://schemas.microsoft.com/office/drawing/2014/main" id="{4C6BB670-3A2B-93BA-1235-36F5470E32B7}"/>
              </a:ext>
            </a:extLst>
          </p:cNvPr>
          <p:cNvGrpSpPr/>
          <p:nvPr/>
        </p:nvGrpSpPr>
        <p:grpSpPr>
          <a:xfrm>
            <a:off x="6807935" y="3613348"/>
            <a:ext cx="4179855" cy="2635558"/>
            <a:chOff x="3955420" y="4581371"/>
            <a:chExt cx="4179855" cy="2635558"/>
          </a:xfrm>
        </p:grpSpPr>
        <p:pic>
          <p:nvPicPr>
            <p:cNvPr id="17" name="Picture 16">
              <a:extLst>
                <a:ext uri="{FF2B5EF4-FFF2-40B4-BE49-F238E27FC236}">
                  <a16:creationId xmlns:a16="http://schemas.microsoft.com/office/drawing/2014/main" id="{741B8690-652A-048E-3C9C-2042EA9C45D0}"/>
                </a:ext>
              </a:extLst>
            </p:cNvPr>
            <p:cNvPicPr>
              <a:picLocks noChangeAspect="1"/>
            </p:cNvPicPr>
            <p:nvPr/>
          </p:nvPicPr>
          <p:blipFill>
            <a:blip r:embed="rId10"/>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2D36C380-153B-FBBF-65D2-A9B679EBC65E}"/>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D0108995-5313-FF7D-366D-F6B777A90307}"/>
                </a:ext>
              </a:extLst>
            </p:cNvPr>
            <p:cNvSpPr txBox="1"/>
            <p:nvPr/>
          </p:nvSpPr>
          <p:spPr>
            <a:xfrm>
              <a:off x="3955420" y="6246730"/>
              <a:ext cx="4175231" cy="769441"/>
            </a:xfrm>
            <a:prstGeom prst="rect">
              <a:avLst/>
            </a:prstGeom>
            <a:noFill/>
          </p:spPr>
          <p:txBody>
            <a:bodyPr wrap="square">
              <a:spAutoFit/>
            </a:bodyPr>
            <a:lstStyle/>
            <a:p>
              <a:pPr algn="ct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Thảo</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luận</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nhóm</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đôi</a:t>
              </a:r>
              <a:endPar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endParaRPr>
            </a:p>
          </p:txBody>
        </p:sp>
      </p:gr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4381387" y="1674674"/>
            <a:ext cx="3885536" cy="1754326"/>
          </a:xfrm>
          <a:prstGeom prst="rect">
            <a:avLst/>
          </a:prstGeom>
          <a:noFill/>
        </p:spPr>
        <p:txBody>
          <a:bodyPr wrap="square" rtlCol="0">
            <a:spAutoFit/>
          </a:bodyPr>
          <a:lstStyle/>
          <a:p>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Trình</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bày</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trước</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lớp</a:t>
            </a:r>
            <a:endParaRPr lang="vi-VN"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Praise" pitchFamily="2" charset="-93"/>
            </a:endParaRPr>
          </a:p>
        </p:txBody>
      </p:sp>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r>
                <a:rPr lang="en-US" sz="3600" dirty="0">
                  <a:solidFill>
                    <a:srgbClr val="0070C0"/>
                  </a:solidFill>
                </a:rPr>
                <a:t>1. Tìm 1-2 cặp từ ngữ có nghĩa giống nhau trong đoạn văn, đoạn thơ sau:</a:t>
              </a:r>
              <a:endParaRPr lang="vi-VN" sz="3600" dirty="0">
                <a:solidFill>
                  <a:srgbClr val="0070C0"/>
                </a:solidFill>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6"/>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483531"/>
            <a:ext cx="11377835" cy="5297257"/>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97EEBDD1-0D82-FACD-ACE7-D957B1DAFDA1}"/>
              </a:ext>
            </a:extLst>
          </p:cNvPr>
          <p:cNvSpPr txBox="1"/>
          <p:nvPr/>
        </p:nvSpPr>
        <p:spPr>
          <a:xfrm>
            <a:off x="1875478" y="2152912"/>
            <a:ext cx="9562017" cy="1431161"/>
          </a:xfrm>
          <a:prstGeom prst="rect">
            <a:avLst/>
          </a:prstGeom>
          <a:noFill/>
        </p:spPr>
        <p:txBody>
          <a:bodyPr wrap="square" rtlCol="0">
            <a:spAutoFit/>
          </a:bodyPr>
          <a:lstStyle/>
          <a:p>
            <a:pPr algn="just"/>
            <a:r>
              <a:rPr lang="en-US" sz="2900" dirty="0"/>
              <a:t>a. Đất nước ta sạch bóng quân thù. Hai Bà Trưng trở thành hai vị anh hùng đầu tiên được lưu danh trong lịch sử nước nhà. </a:t>
            </a:r>
          </a:p>
          <a:p>
            <a:pPr algn="just"/>
            <a:r>
              <a:rPr lang="en-US" sz="2900" i="1" dirty="0"/>
              <a:t>                                                                   </a:t>
            </a:r>
            <a:r>
              <a:rPr lang="en-US" sz="2600" i="1" dirty="0"/>
              <a:t>Theo </a:t>
            </a:r>
            <a:r>
              <a:rPr lang="en-US" sz="2600" dirty="0"/>
              <a:t>Văn Lang                                    </a:t>
            </a:r>
            <a:endParaRPr lang="vi-VN" sz="2600" dirty="0"/>
          </a:p>
        </p:txBody>
      </p:sp>
      <p:sp>
        <p:nvSpPr>
          <p:cNvPr id="9" name="TextBox 8">
            <a:extLst>
              <a:ext uri="{FF2B5EF4-FFF2-40B4-BE49-F238E27FC236}">
                <a16:creationId xmlns:a16="http://schemas.microsoft.com/office/drawing/2014/main" id="{1327DC0E-BFC1-91C2-8215-F71DE3F2830C}"/>
              </a:ext>
            </a:extLst>
          </p:cNvPr>
          <p:cNvSpPr txBox="1"/>
          <p:nvPr/>
        </p:nvSpPr>
        <p:spPr>
          <a:xfrm>
            <a:off x="1875478" y="3584073"/>
            <a:ext cx="6180863" cy="2769989"/>
          </a:xfrm>
          <a:prstGeom prst="rect">
            <a:avLst/>
          </a:prstGeom>
          <a:noFill/>
        </p:spPr>
        <p:txBody>
          <a:bodyPr wrap="square" rtlCol="0">
            <a:spAutoFit/>
          </a:bodyPr>
          <a:lstStyle/>
          <a:p>
            <a:pPr algn="just"/>
            <a:r>
              <a:rPr lang="en-US" sz="2900" dirty="0"/>
              <a:t>b. Con tàu như mũi tên</a:t>
            </a:r>
          </a:p>
          <a:p>
            <a:pPr algn="just"/>
            <a:r>
              <a:rPr lang="en-US" sz="2900" dirty="0"/>
              <a:t>    Đang lao về phía trước</a:t>
            </a:r>
          </a:p>
          <a:p>
            <a:pPr algn="just"/>
            <a:r>
              <a:rPr lang="en-US" sz="2900" dirty="0"/>
              <a:t>    Em muốn con tàu này</a:t>
            </a:r>
          </a:p>
          <a:p>
            <a:pPr algn="just"/>
            <a:r>
              <a:rPr lang="en-US" sz="2900" dirty="0"/>
              <a:t>    Đưa em đi khắp nước</a:t>
            </a:r>
          </a:p>
          <a:p>
            <a:pPr algn="just"/>
            <a:r>
              <a:rPr lang="en-US" sz="2900" dirty="0"/>
              <a:t>    Ơi Tổ quốc! Tổ quốc!</a:t>
            </a:r>
          </a:p>
          <a:p>
            <a:pPr algn="just"/>
            <a:r>
              <a:rPr lang="en-US" sz="2900" dirty="0"/>
              <a:t>                          </a:t>
            </a:r>
            <a:r>
              <a:rPr lang="en-US" sz="2600" dirty="0"/>
              <a:t>Trần Đăng Khoa</a:t>
            </a:r>
            <a:endParaRPr lang="vi-VN" sz="2600" dirty="0"/>
          </a:p>
        </p:txBody>
      </p:sp>
      <p:sp>
        <p:nvSpPr>
          <p:cNvPr id="25" name="TextBox 24">
            <a:extLst>
              <a:ext uri="{FF2B5EF4-FFF2-40B4-BE49-F238E27FC236}">
                <a16:creationId xmlns:a16="http://schemas.microsoft.com/office/drawing/2014/main" id="{E5381096-CCA4-79E8-19A5-33CFD446FACF}"/>
              </a:ext>
            </a:extLst>
          </p:cNvPr>
          <p:cNvSpPr txBox="1"/>
          <p:nvPr/>
        </p:nvSpPr>
        <p:spPr>
          <a:xfrm>
            <a:off x="2227881" y="2147872"/>
            <a:ext cx="1729404" cy="538609"/>
          </a:xfrm>
          <a:prstGeom prst="rect">
            <a:avLst/>
          </a:prstGeom>
          <a:noFill/>
        </p:spPr>
        <p:txBody>
          <a:bodyPr wrap="square">
            <a:spAutoFit/>
          </a:bodyPr>
          <a:lstStyle/>
          <a:p>
            <a:r>
              <a:rPr kumimoji="0" lang="en-US" sz="2900" b="1" i="0" u="none" strike="noStrike" kern="1200" cap="none" spc="0" normalizeH="0" baseline="0" noProof="0" dirty="0">
                <a:ln>
                  <a:noFill/>
                </a:ln>
                <a:effectLst/>
                <a:highlight>
                  <a:srgbClr val="FFFF00"/>
                </a:highlight>
                <a:uLnTx/>
                <a:uFillTx/>
                <a:latin typeface="Calibri" panose="020F0502020204030204"/>
                <a:ea typeface="+mn-ea"/>
                <a:cs typeface="+mn-cs"/>
              </a:rPr>
              <a:t>Đất nước </a:t>
            </a:r>
            <a:endParaRPr lang="en-US" b="1" dirty="0">
              <a:highlight>
                <a:srgbClr val="FFFF00"/>
              </a:highlight>
            </a:endParaRPr>
          </a:p>
        </p:txBody>
      </p:sp>
      <p:sp>
        <p:nvSpPr>
          <p:cNvPr id="26" name="TextBox 25">
            <a:extLst>
              <a:ext uri="{FF2B5EF4-FFF2-40B4-BE49-F238E27FC236}">
                <a16:creationId xmlns:a16="http://schemas.microsoft.com/office/drawing/2014/main" id="{B949CEA5-D10E-D4A9-629B-25BF54489C63}"/>
              </a:ext>
            </a:extLst>
          </p:cNvPr>
          <p:cNvSpPr txBox="1"/>
          <p:nvPr/>
        </p:nvSpPr>
        <p:spPr>
          <a:xfrm>
            <a:off x="9208705" y="2594993"/>
            <a:ext cx="1729404" cy="538609"/>
          </a:xfrm>
          <a:prstGeom prst="rect">
            <a:avLst/>
          </a:prstGeom>
          <a:noFill/>
        </p:spPr>
        <p:txBody>
          <a:bodyPr wrap="square">
            <a:spAutoFit/>
          </a:bodyPr>
          <a:lstStyle/>
          <a:p>
            <a:r>
              <a:rPr lang="en-US" sz="2900" b="1" dirty="0">
                <a:highlight>
                  <a:srgbClr val="FFFF00"/>
                </a:highlight>
                <a:latin typeface="Calibri" panose="020F0502020204030204"/>
              </a:rPr>
              <a:t>nước nhà</a:t>
            </a:r>
            <a:endParaRPr lang="en-US" b="1" dirty="0">
              <a:highlight>
                <a:srgbClr val="FFFF00"/>
              </a:highlight>
            </a:endParaRPr>
          </a:p>
        </p:txBody>
      </p:sp>
      <p:sp>
        <p:nvSpPr>
          <p:cNvPr id="27" name="TextBox 26">
            <a:extLst>
              <a:ext uri="{FF2B5EF4-FFF2-40B4-BE49-F238E27FC236}">
                <a16:creationId xmlns:a16="http://schemas.microsoft.com/office/drawing/2014/main" id="{F5D9E3ED-29AE-3026-D82B-4BA368290A44}"/>
              </a:ext>
            </a:extLst>
          </p:cNvPr>
          <p:cNvSpPr txBox="1"/>
          <p:nvPr/>
        </p:nvSpPr>
        <p:spPr>
          <a:xfrm>
            <a:off x="4606038" y="4913126"/>
            <a:ext cx="1143833" cy="538609"/>
          </a:xfrm>
          <a:prstGeom prst="rect">
            <a:avLst/>
          </a:prstGeom>
          <a:noFill/>
        </p:spPr>
        <p:txBody>
          <a:bodyPr wrap="square">
            <a:spAutoFit/>
          </a:bodyPr>
          <a:lstStyle/>
          <a:p>
            <a:r>
              <a:rPr kumimoji="0" lang="en-US" sz="2900" b="1" i="0" u="none" strike="noStrike" kern="1200" cap="none" spc="0" normalizeH="0" baseline="0" noProof="0" dirty="0">
                <a:ln>
                  <a:noFill/>
                </a:ln>
                <a:effectLst/>
                <a:highlight>
                  <a:srgbClr val="FFFF00"/>
                </a:highlight>
                <a:uLnTx/>
                <a:uFillTx/>
                <a:latin typeface="Calibri" panose="020F0502020204030204"/>
                <a:ea typeface="+mn-ea"/>
                <a:cs typeface="+mn-cs"/>
              </a:rPr>
              <a:t>nước </a:t>
            </a:r>
            <a:endParaRPr lang="en-US" b="1" dirty="0">
              <a:highlight>
                <a:srgbClr val="FFFF00"/>
              </a:highlight>
            </a:endParaRPr>
          </a:p>
        </p:txBody>
      </p:sp>
      <p:sp>
        <p:nvSpPr>
          <p:cNvPr id="28" name="TextBox 27">
            <a:extLst>
              <a:ext uri="{FF2B5EF4-FFF2-40B4-BE49-F238E27FC236}">
                <a16:creationId xmlns:a16="http://schemas.microsoft.com/office/drawing/2014/main" id="{FB57F7C9-6AAC-11A4-DFFA-8B5C1C7FEDDC}"/>
              </a:ext>
            </a:extLst>
          </p:cNvPr>
          <p:cNvSpPr txBox="1"/>
          <p:nvPr/>
        </p:nvSpPr>
        <p:spPr>
          <a:xfrm>
            <a:off x="2600614" y="5374469"/>
            <a:ext cx="1462381" cy="538609"/>
          </a:xfrm>
          <a:prstGeom prst="rect">
            <a:avLst/>
          </a:prstGeom>
          <a:noFill/>
        </p:spPr>
        <p:txBody>
          <a:bodyPr wrap="square">
            <a:spAutoFit/>
          </a:bodyPr>
          <a:lstStyle/>
          <a:p>
            <a:r>
              <a:rPr lang="en-US" sz="2900" b="1" dirty="0">
                <a:highlight>
                  <a:srgbClr val="FFFF00"/>
                </a:highlight>
                <a:latin typeface="Calibri" panose="020F0502020204030204"/>
              </a:rPr>
              <a:t>Tổ quốc</a:t>
            </a:r>
            <a:r>
              <a:rPr kumimoji="0" lang="en-US" sz="2900" b="1" i="0" u="none" strike="noStrike" kern="1200" cap="none" spc="0" normalizeH="0" baseline="0" noProof="0" dirty="0">
                <a:ln>
                  <a:noFill/>
                </a:ln>
                <a:effectLst/>
                <a:highlight>
                  <a:srgbClr val="FFFF00"/>
                </a:highlight>
                <a:uLnTx/>
                <a:uFillTx/>
                <a:latin typeface="Calibri" panose="020F0502020204030204"/>
                <a:ea typeface="+mn-ea"/>
                <a:cs typeface="+mn-cs"/>
              </a:rPr>
              <a:t> </a:t>
            </a:r>
            <a:endParaRPr lang="en-US" b="1" dirty="0">
              <a:highlight>
                <a:srgbClr val="FFFF00"/>
              </a:highlight>
            </a:endParaRPr>
          </a:p>
        </p:txBody>
      </p:sp>
      <p:pic>
        <p:nvPicPr>
          <p:cNvPr id="21" name="Picture 20">
            <a:extLst>
              <a:ext uri="{FF2B5EF4-FFF2-40B4-BE49-F238E27FC236}">
                <a16:creationId xmlns:a16="http://schemas.microsoft.com/office/drawing/2014/main" id="{F534E9A4-5767-6EAC-FB2E-5D97FAA8B89B}"/>
              </a:ext>
            </a:extLst>
          </p:cNvPr>
          <p:cNvPicPr>
            <a:picLocks noChangeAspect="1"/>
          </p:cNvPicPr>
          <p:nvPr/>
        </p:nvPicPr>
        <p:blipFill>
          <a:blip r:embed="rId11"/>
          <a:stretch>
            <a:fillRect/>
          </a:stretch>
        </p:blipFill>
        <p:spPr>
          <a:xfrm>
            <a:off x="9545628" y="4079742"/>
            <a:ext cx="2118542" cy="2769989"/>
          </a:xfrm>
          <a:prstGeom prst="rect">
            <a:avLst/>
          </a:prstGeom>
        </p:spPr>
      </p:pic>
      <p:pic>
        <p:nvPicPr>
          <p:cNvPr id="22" name="Picture 21">
            <a:extLst>
              <a:ext uri="{FF2B5EF4-FFF2-40B4-BE49-F238E27FC236}">
                <a16:creationId xmlns:a16="http://schemas.microsoft.com/office/drawing/2014/main" id="{57489DE2-9A12-42A8-E65F-30DA9C054ACF}"/>
              </a:ext>
            </a:extLst>
          </p:cNvPr>
          <p:cNvPicPr>
            <a:picLocks noChangeAspect="1"/>
          </p:cNvPicPr>
          <p:nvPr/>
        </p:nvPicPr>
        <p:blipFill>
          <a:blip r:embed="rId12"/>
          <a:stretch>
            <a:fillRect/>
          </a:stretch>
        </p:blipFill>
        <p:spPr>
          <a:xfrm>
            <a:off x="7671899" y="4103128"/>
            <a:ext cx="1873729" cy="2769989"/>
          </a:xfrm>
          <a:prstGeom prst="rect">
            <a:avLst/>
          </a:prstGeom>
        </p:spPr>
      </p:pic>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37"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900" decel="100000" fill="hold"/>
                                        <p:tgtEl>
                                          <p:spTgt spid="21"/>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par>
                                <p:cTn id="37" presetID="37"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900" decel="100000" fill="hold"/>
                                        <p:tgtEl>
                                          <p:spTgt spid="2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28" name="Group 1027">
            <a:extLst>
              <a:ext uri="{FF2B5EF4-FFF2-40B4-BE49-F238E27FC236}">
                <a16:creationId xmlns:a16="http://schemas.microsoft.com/office/drawing/2014/main" id="{6636F9C9-64E9-BF90-B885-DA29132124F3}"/>
              </a:ext>
            </a:extLst>
          </p:cNvPr>
          <p:cNvGrpSpPr/>
          <p:nvPr/>
        </p:nvGrpSpPr>
        <p:grpSpPr>
          <a:xfrm>
            <a:off x="6718686" y="3908151"/>
            <a:ext cx="2595246" cy="1163536"/>
            <a:chOff x="4891317" y="2938228"/>
            <a:chExt cx="2595246" cy="1163536"/>
          </a:xfrm>
        </p:grpSpPr>
        <p:pic>
          <p:nvPicPr>
            <p:cNvPr id="37" name="Picture 9">
              <a:extLst>
                <a:ext uri="{FF2B5EF4-FFF2-40B4-BE49-F238E27FC236}">
                  <a16:creationId xmlns:a16="http://schemas.microsoft.com/office/drawing/2014/main" id="{F684CED8-3B0E-98C4-21D8-A60C815782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38509" y="2938228"/>
              <a:ext cx="2368586" cy="1163536"/>
            </a:xfrm>
            <a:prstGeom prst="rect">
              <a:avLst/>
            </a:prstGeom>
          </p:spPr>
        </p:pic>
        <p:sp>
          <p:nvSpPr>
            <p:cNvPr id="38" name="TextBox 37">
              <a:extLst>
                <a:ext uri="{FF2B5EF4-FFF2-40B4-BE49-F238E27FC236}">
                  <a16:creationId xmlns:a16="http://schemas.microsoft.com/office/drawing/2014/main" id="{807CB6EE-FFE2-80F4-B454-846E909E536B}"/>
                </a:ext>
              </a:extLst>
            </p:cNvPr>
            <p:cNvSpPr txBox="1"/>
            <p:nvPr/>
          </p:nvSpPr>
          <p:spPr>
            <a:xfrm>
              <a:off x="4891317" y="3227608"/>
              <a:ext cx="2330426" cy="584775"/>
            </a:xfrm>
            <a:prstGeom prst="rect">
              <a:avLst/>
            </a:prstGeom>
            <a:noFill/>
          </p:spPr>
          <p:txBody>
            <a:bodyPr wrap="square" rtlCol="0">
              <a:spAutoFit/>
            </a:bodyPr>
            <a:lstStyle/>
            <a:p>
              <a:r>
                <a:rPr lang="en-US" sz="3200" dirty="0"/>
                <a:t>mến thương</a:t>
              </a:r>
              <a:endParaRPr lang="vi-VN" sz="3200" dirty="0"/>
            </a:p>
          </p:txBody>
        </p:sp>
        <p:pic>
          <p:nvPicPr>
            <p:cNvPr id="45" name="Picture 2">
              <a:extLst>
                <a:ext uri="{FF2B5EF4-FFF2-40B4-BE49-F238E27FC236}">
                  <a16:creationId xmlns:a16="http://schemas.microsoft.com/office/drawing/2014/main" id="{378A890B-7139-2523-E9BE-3DD4A61ED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4924" y="3388698"/>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619CDEA5-1B03-0FD8-81F2-FEBFF1C7C101}"/>
              </a:ext>
            </a:extLst>
          </p:cNvPr>
          <p:cNvGrpSpPr/>
          <p:nvPr/>
        </p:nvGrpSpPr>
        <p:grpSpPr>
          <a:xfrm>
            <a:off x="2280588" y="1503958"/>
            <a:ext cx="2356094" cy="1163536"/>
            <a:chOff x="2367516" y="398934"/>
            <a:chExt cx="2356094" cy="1163536"/>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50227" cy="1163536"/>
              <a:chOff x="2673383" y="398934"/>
              <a:chExt cx="2050227" cy="1163536"/>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59024" y="686671"/>
                <a:ext cx="1864586" cy="584775"/>
              </a:xfrm>
              <a:prstGeom prst="rect">
                <a:avLst/>
              </a:prstGeom>
              <a:noFill/>
            </p:spPr>
            <p:txBody>
              <a:bodyPr wrap="square" rtlCol="0">
                <a:spAutoFit/>
              </a:bodyPr>
              <a:lstStyle/>
              <a:p>
                <a:r>
                  <a:rPr lang="en-US" sz="3200" dirty="0"/>
                  <a:t>Tổ quốc</a:t>
                </a:r>
                <a:endParaRPr lang="vi-VN" sz="3200" dirty="0"/>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4570889" y="1503958"/>
            <a:ext cx="2192214"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r>
                  <a:rPr lang="en-US" sz="3200" dirty="0"/>
                  <a:t>mến yêu</a:t>
                </a:r>
                <a:endParaRPr lang="vi-VN" sz="3200" dirty="0"/>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FACE7000-51BB-609C-49DC-1A7570461DD1}"/>
              </a:ext>
            </a:extLst>
          </p:cNvPr>
          <p:cNvGrpSpPr/>
          <p:nvPr/>
        </p:nvGrpSpPr>
        <p:grpSpPr>
          <a:xfrm>
            <a:off x="7039073" y="1503958"/>
            <a:ext cx="2073088" cy="1163536"/>
            <a:chOff x="7126001" y="398934"/>
            <a:chExt cx="2073088" cy="1163536"/>
          </a:xfrm>
        </p:grpSpPr>
        <p:grpSp>
          <p:nvGrpSpPr>
            <p:cNvPr id="17" name="Group 16">
              <a:extLst>
                <a:ext uri="{FF2B5EF4-FFF2-40B4-BE49-F238E27FC236}">
                  <a16:creationId xmlns:a16="http://schemas.microsoft.com/office/drawing/2014/main" id="{BB838126-B3C6-992A-19FC-5CE95E354037}"/>
                </a:ext>
              </a:extLst>
            </p:cNvPr>
            <p:cNvGrpSpPr/>
            <p:nvPr/>
          </p:nvGrpSpPr>
          <p:grpSpPr>
            <a:xfrm>
              <a:off x="7364492" y="398934"/>
              <a:ext cx="1834597" cy="1163536"/>
              <a:chOff x="2673383" y="398934"/>
              <a:chExt cx="1941379" cy="1163536"/>
            </a:xfrm>
          </p:grpSpPr>
          <p:pic>
            <p:nvPicPr>
              <p:cNvPr id="18" name="Picture 9">
                <a:extLst>
                  <a:ext uri="{FF2B5EF4-FFF2-40B4-BE49-F238E27FC236}">
                    <a16:creationId xmlns:a16="http://schemas.microsoft.com/office/drawing/2014/main" id="{62142811-4F89-C553-C121-654D2A1EE3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3383" y="398934"/>
                <a:ext cx="1864586" cy="1163536"/>
              </a:xfrm>
              <a:prstGeom prst="rect">
                <a:avLst/>
              </a:prstGeom>
            </p:spPr>
          </p:pic>
          <p:sp>
            <p:nvSpPr>
              <p:cNvPr id="19" name="TextBox 18">
                <a:extLst>
                  <a:ext uri="{FF2B5EF4-FFF2-40B4-BE49-F238E27FC236}">
                    <a16:creationId xmlns:a16="http://schemas.microsoft.com/office/drawing/2014/main" id="{3D762FEC-01B9-E665-C60B-F34EEC54ECC5}"/>
                  </a:ext>
                </a:extLst>
              </p:cNvPr>
              <p:cNvSpPr txBox="1"/>
              <p:nvPr/>
            </p:nvSpPr>
            <p:spPr>
              <a:xfrm>
                <a:off x="2946623" y="693949"/>
                <a:ext cx="1668139" cy="584775"/>
              </a:xfrm>
              <a:prstGeom prst="rect">
                <a:avLst/>
              </a:prstGeom>
              <a:noFill/>
            </p:spPr>
            <p:txBody>
              <a:bodyPr wrap="square" rtlCol="0">
                <a:spAutoFit/>
              </a:bodyPr>
              <a:lstStyle/>
              <a:p>
                <a:r>
                  <a:rPr lang="en-US" sz="3200" dirty="0"/>
                  <a:t>bảo vệ</a:t>
                </a:r>
                <a:endParaRPr lang="vi-VN" sz="3200" dirty="0"/>
              </a:p>
            </p:txBody>
          </p:sp>
        </p:grpSp>
        <p:pic>
          <p:nvPicPr>
            <p:cNvPr id="51" name="Picture 2">
              <a:extLst>
                <a:ext uri="{FF2B5EF4-FFF2-40B4-BE49-F238E27FC236}">
                  <a16:creationId xmlns:a16="http://schemas.microsoft.com/office/drawing/2014/main" id="{C6AFF56C-03DE-C3D1-85F8-BEE7EAB48A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6001" y="52021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2B795A7-CA38-2FDB-E0A0-B1E1A2612B8B}"/>
              </a:ext>
            </a:extLst>
          </p:cNvPr>
          <p:cNvGrpSpPr/>
          <p:nvPr/>
        </p:nvGrpSpPr>
        <p:grpSpPr>
          <a:xfrm>
            <a:off x="2800848" y="2665851"/>
            <a:ext cx="2528718" cy="1174801"/>
            <a:chOff x="2499839" y="1694963"/>
            <a:chExt cx="2528718" cy="1174801"/>
          </a:xfrm>
        </p:grpSpPr>
        <p:grpSp>
          <p:nvGrpSpPr>
            <p:cNvPr id="24" name="Group 23">
              <a:extLst>
                <a:ext uri="{FF2B5EF4-FFF2-40B4-BE49-F238E27FC236}">
                  <a16:creationId xmlns:a16="http://schemas.microsoft.com/office/drawing/2014/main" id="{ABEFCD30-3073-D84F-DE08-49D1251C221C}"/>
                </a:ext>
              </a:extLst>
            </p:cNvPr>
            <p:cNvGrpSpPr/>
            <p:nvPr/>
          </p:nvGrpSpPr>
          <p:grpSpPr>
            <a:xfrm>
              <a:off x="2561454" y="1694963"/>
              <a:ext cx="2467103" cy="1163536"/>
              <a:chOff x="234025" y="398823"/>
              <a:chExt cx="2467103" cy="1163536"/>
            </a:xfrm>
          </p:grpSpPr>
          <p:pic>
            <p:nvPicPr>
              <p:cNvPr id="25" name="Picture 9">
                <a:extLst>
                  <a:ext uri="{FF2B5EF4-FFF2-40B4-BE49-F238E27FC236}">
                    <a16:creationId xmlns:a16="http://schemas.microsoft.com/office/drawing/2014/main" id="{06C46E2D-0646-F3D3-A52A-6A24FF5F4F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4025" y="398823"/>
                <a:ext cx="2275178" cy="1163536"/>
              </a:xfrm>
              <a:prstGeom prst="rect">
                <a:avLst/>
              </a:prstGeom>
            </p:spPr>
          </p:pic>
          <p:sp>
            <p:nvSpPr>
              <p:cNvPr id="26" name="TextBox 25">
                <a:extLst>
                  <a:ext uri="{FF2B5EF4-FFF2-40B4-BE49-F238E27FC236}">
                    <a16:creationId xmlns:a16="http://schemas.microsoft.com/office/drawing/2014/main" id="{1A581543-8DDB-0D8D-40F7-6CB50E269DDA}"/>
                  </a:ext>
                </a:extLst>
              </p:cNvPr>
              <p:cNvSpPr txBox="1"/>
              <p:nvPr/>
            </p:nvSpPr>
            <p:spPr>
              <a:xfrm>
                <a:off x="523139" y="678477"/>
                <a:ext cx="2177989" cy="584775"/>
              </a:xfrm>
              <a:prstGeom prst="rect">
                <a:avLst/>
              </a:prstGeom>
              <a:noFill/>
            </p:spPr>
            <p:txBody>
              <a:bodyPr wrap="square" rtlCol="0">
                <a:spAutoFit/>
              </a:bodyPr>
              <a:lstStyle/>
              <a:p>
                <a:r>
                  <a:rPr lang="en-US" sz="3200" dirty="0"/>
                  <a:t>giang sơn</a:t>
                </a:r>
                <a:endParaRPr lang="vi-VN" sz="3200" dirty="0"/>
              </a:p>
            </p:txBody>
          </p:sp>
        </p:grpSp>
        <p:pic>
          <p:nvPicPr>
            <p:cNvPr id="54" name="Picture 2">
              <a:extLst>
                <a:ext uri="{FF2B5EF4-FFF2-40B4-BE49-F238E27FC236}">
                  <a16:creationId xmlns:a16="http://schemas.microsoft.com/office/drawing/2014/main" id="{1EF81E19-A437-88E3-9E24-7EDAA1EDB1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457C9B38-C6E5-91C0-9FD7-B0609829A4F6}"/>
              </a:ext>
            </a:extLst>
          </p:cNvPr>
          <p:cNvGrpSpPr/>
          <p:nvPr/>
        </p:nvGrpSpPr>
        <p:grpSpPr>
          <a:xfrm>
            <a:off x="7959891" y="2665851"/>
            <a:ext cx="2095405" cy="1165217"/>
            <a:chOff x="7658882" y="1694963"/>
            <a:chExt cx="2095405" cy="1165217"/>
          </a:xfrm>
        </p:grpSpPr>
        <p:grpSp>
          <p:nvGrpSpPr>
            <p:cNvPr id="30" name="Group 29">
              <a:extLst>
                <a:ext uri="{FF2B5EF4-FFF2-40B4-BE49-F238E27FC236}">
                  <a16:creationId xmlns:a16="http://schemas.microsoft.com/office/drawing/2014/main" id="{B6A303C6-6854-ECFE-04BA-6C4D38A6C88F}"/>
                </a:ext>
              </a:extLst>
            </p:cNvPr>
            <p:cNvGrpSpPr/>
            <p:nvPr/>
          </p:nvGrpSpPr>
          <p:grpSpPr>
            <a:xfrm>
              <a:off x="7658882" y="1694963"/>
              <a:ext cx="1911934" cy="1163536"/>
              <a:chOff x="613711" y="398823"/>
              <a:chExt cx="1911934" cy="1163536"/>
            </a:xfrm>
          </p:grpSpPr>
          <p:pic>
            <p:nvPicPr>
              <p:cNvPr id="31" name="Picture 9">
                <a:extLst>
                  <a:ext uri="{FF2B5EF4-FFF2-40B4-BE49-F238E27FC236}">
                    <a16:creationId xmlns:a16="http://schemas.microsoft.com/office/drawing/2014/main" id="{C0601F29-41A0-253B-8406-355F6ED4B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711" y="398823"/>
                <a:ext cx="1864586" cy="1163536"/>
              </a:xfrm>
              <a:prstGeom prst="rect">
                <a:avLst/>
              </a:prstGeom>
            </p:spPr>
          </p:pic>
          <p:sp>
            <p:nvSpPr>
              <p:cNvPr id="32" name="TextBox 31">
                <a:extLst>
                  <a:ext uri="{FF2B5EF4-FFF2-40B4-BE49-F238E27FC236}">
                    <a16:creationId xmlns:a16="http://schemas.microsoft.com/office/drawing/2014/main" id="{AE1CED4D-82BB-2BF7-D081-E0E7A424630C}"/>
                  </a:ext>
                </a:extLst>
              </p:cNvPr>
              <p:cNvSpPr txBox="1"/>
              <p:nvPr/>
            </p:nvSpPr>
            <p:spPr>
              <a:xfrm>
                <a:off x="892154" y="688203"/>
                <a:ext cx="1633491" cy="584775"/>
              </a:xfrm>
              <a:prstGeom prst="rect">
                <a:avLst/>
              </a:prstGeom>
              <a:noFill/>
            </p:spPr>
            <p:txBody>
              <a:bodyPr wrap="square" rtlCol="0">
                <a:spAutoFit/>
              </a:bodyPr>
              <a:lstStyle/>
              <a:p>
                <a:r>
                  <a:rPr lang="en-US" sz="3200" dirty="0"/>
                  <a:t>gìn giữ</a:t>
                </a:r>
                <a:endParaRPr lang="vi-VN" sz="3200" dirty="0"/>
              </a:p>
            </p:txBody>
          </p:sp>
        </p:grpSp>
        <p:pic>
          <p:nvPicPr>
            <p:cNvPr id="57" name="Picture 2">
              <a:extLst>
                <a:ext uri="{FF2B5EF4-FFF2-40B4-BE49-F238E27FC236}">
                  <a16:creationId xmlns:a16="http://schemas.microsoft.com/office/drawing/2014/main" id="{F371B3B6-6195-3A03-EF2E-38CBE0DB5A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2648" y="2398541"/>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9222A17B-CAF9-DF8F-A6CF-1BEC9B4BAC82}"/>
              </a:ext>
            </a:extLst>
          </p:cNvPr>
          <p:cNvGrpSpPr/>
          <p:nvPr/>
        </p:nvGrpSpPr>
        <p:grpSpPr>
          <a:xfrm>
            <a:off x="5538559" y="2665962"/>
            <a:ext cx="2083981" cy="1163536"/>
            <a:chOff x="5237550" y="1695074"/>
            <a:chExt cx="2083981" cy="1163536"/>
          </a:xfrm>
        </p:grpSpPr>
        <p:grpSp>
          <p:nvGrpSpPr>
            <p:cNvPr id="27" name="Group 26">
              <a:extLst>
                <a:ext uri="{FF2B5EF4-FFF2-40B4-BE49-F238E27FC236}">
                  <a16:creationId xmlns:a16="http://schemas.microsoft.com/office/drawing/2014/main" id="{1C8EC25D-C159-7752-1BD2-DF61C3DD7D2C}"/>
                </a:ext>
              </a:extLst>
            </p:cNvPr>
            <p:cNvGrpSpPr/>
            <p:nvPr/>
          </p:nvGrpSpPr>
          <p:grpSpPr>
            <a:xfrm>
              <a:off x="5237550" y="1695074"/>
              <a:ext cx="1910805" cy="1163536"/>
              <a:chOff x="345954" y="398934"/>
              <a:chExt cx="1910805" cy="1163536"/>
            </a:xfrm>
          </p:grpSpPr>
          <p:pic>
            <p:nvPicPr>
              <p:cNvPr id="28" name="Picture 9">
                <a:extLst>
                  <a:ext uri="{FF2B5EF4-FFF2-40B4-BE49-F238E27FC236}">
                    <a16:creationId xmlns:a16="http://schemas.microsoft.com/office/drawing/2014/main" id="{CACB6D2F-B050-6D6B-3B6D-54136DE25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5954" y="398934"/>
                <a:ext cx="1864586" cy="1163536"/>
              </a:xfrm>
              <a:prstGeom prst="rect">
                <a:avLst/>
              </a:prstGeom>
            </p:spPr>
          </p:pic>
          <p:sp>
            <p:nvSpPr>
              <p:cNvPr id="29" name="TextBox 28">
                <a:extLst>
                  <a:ext uri="{FF2B5EF4-FFF2-40B4-BE49-F238E27FC236}">
                    <a16:creationId xmlns:a16="http://schemas.microsoft.com/office/drawing/2014/main" id="{71FBB372-39FD-4EEB-44EF-36754E5AE1E9}"/>
                  </a:ext>
                </a:extLst>
              </p:cNvPr>
              <p:cNvSpPr txBox="1"/>
              <p:nvPr/>
            </p:nvSpPr>
            <p:spPr>
              <a:xfrm>
                <a:off x="392173" y="688314"/>
                <a:ext cx="1864586" cy="584775"/>
              </a:xfrm>
              <a:prstGeom prst="rect">
                <a:avLst/>
              </a:prstGeom>
              <a:noFill/>
            </p:spPr>
            <p:txBody>
              <a:bodyPr wrap="square" rtlCol="0">
                <a:spAutoFit/>
              </a:bodyPr>
              <a:lstStyle/>
              <a:p>
                <a:r>
                  <a:rPr lang="en-US" sz="3200" dirty="0"/>
                  <a:t>bảo quản</a:t>
                </a:r>
                <a:endParaRPr lang="vi-VN" sz="3200" dirty="0"/>
              </a:p>
            </p:txBody>
          </p:sp>
        </p:grpSp>
        <p:pic>
          <p:nvPicPr>
            <p:cNvPr id="58" name="Picture 2">
              <a:extLst>
                <a:ext uri="{FF2B5EF4-FFF2-40B4-BE49-F238E27FC236}">
                  <a16:creationId xmlns:a16="http://schemas.microsoft.com/office/drawing/2014/main" id="{7BFFD43A-7337-F2FB-3F09-52240090B2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892" y="1981371"/>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80E882C9-BD95-0499-55D8-89F2B3A4385B}"/>
              </a:ext>
            </a:extLst>
          </p:cNvPr>
          <p:cNvGrpSpPr/>
          <p:nvPr/>
        </p:nvGrpSpPr>
        <p:grpSpPr>
          <a:xfrm>
            <a:off x="4522562" y="3908151"/>
            <a:ext cx="1978496" cy="1163536"/>
            <a:chOff x="2695193" y="2938228"/>
            <a:chExt cx="1978496" cy="1163536"/>
          </a:xfrm>
        </p:grpSpPr>
        <p:pic>
          <p:nvPicPr>
            <p:cNvPr id="39" name="Picture 9">
              <a:extLst>
                <a:ext uri="{FF2B5EF4-FFF2-40B4-BE49-F238E27FC236}">
                  <a16:creationId xmlns:a16="http://schemas.microsoft.com/office/drawing/2014/main" id="{4AAACF33-8ABB-4574-74FF-E8B856DB88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95193" y="2938228"/>
              <a:ext cx="1864586" cy="1163536"/>
            </a:xfrm>
            <a:prstGeom prst="rect">
              <a:avLst/>
            </a:prstGeom>
          </p:spPr>
        </p:pic>
        <p:sp>
          <p:nvSpPr>
            <p:cNvPr id="40" name="TextBox 39">
              <a:extLst>
                <a:ext uri="{FF2B5EF4-FFF2-40B4-BE49-F238E27FC236}">
                  <a16:creationId xmlns:a16="http://schemas.microsoft.com/office/drawing/2014/main" id="{A60C57B5-F66A-F9EA-C762-C2CCB685D3EE}"/>
                </a:ext>
              </a:extLst>
            </p:cNvPr>
            <p:cNvSpPr txBox="1"/>
            <p:nvPr/>
          </p:nvSpPr>
          <p:spPr>
            <a:xfrm>
              <a:off x="2781562" y="3227608"/>
              <a:ext cx="1765285" cy="584775"/>
            </a:xfrm>
            <a:prstGeom prst="rect">
              <a:avLst/>
            </a:prstGeom>
            <a:noFill/>
          </p:spPr>
          <p:txBody>
            <a:bodyPr wrap="square" rtlCol="0">
              <a:spAutoFit/>
            </a:bodyPr>
            <a:lstStyle/>
            <a:p>
              <a:r>
                <a:rPr lang="en-US" sz="3200" dirty="0"/>
                <a:t>non sông</a:t>
              </a:r>
              <a:endParaRPr lang="vi-VN" sz="3200" dirty="0"/>
            </a:p>
          </p:txBody>
        </p:sp>
        <p:pic>
          <p:nvPicPr>
            <p:cNvPr id="62" name="Picture 2">
              <a:extLst>
                <a:ext uri="{FF2B5EF4-FFF2-40B4-BE49-F238E27FC236}">
                  <a16:creationId xmlns:a16="http://schemas.microsoft.com/office/drawing/2014/main" id="{F54B1E42-2FCD-1129-CB5F-0B0691DEDB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2050" y="302535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4" name="Group 1023">
            <a:extLst>
              <a:ext uri="{FF2B5EF4-FFF2-40B4-BE49-F238E27FC236}">
                <a16:creationId xmlns:a16="http://schemas.microsoft.com/office/drawing/2014/main" id="{C4A65101-5D10-E7A4-9329-3DDAD91EA0DD}"/>
              </a:ext>
            </a:extLst>
          </p:cNvPr>
          <p:cNvGrpSpPr/>
          <p:nvPr/>
        </p:nvGrpSpPr>
        <p:grpSpPr>
          <a:xfrm>
            <a:off x="2389592" y="3908151"/>
            <a:ext cx="1934525" cy="1163536"/>
            <a:chOff x="562223" y="2938228"/>
            <a:chExt cx="1934525" cy="1163536"/>
          </a:xfrm>
        </p:grpSpPr>
        <p:pic>
          <p:nvPicPr>
            <p:cNvPr id="41" name="Picture 9">
              <a:extLst>
                <a:ext uri="{FF2B5EF4-FFF2-40B4-BE49-F238E27FC236}">
                  <a16:creationId xmlns:a16="http://schemas.microsoft.com/office/drawing/2014/main" id="{3BCE4E42-8A1E-42C7-6DA7-E902E8EF16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2223" y="2938228"/>
              <a:ext cx="1728433" cy="1163536"/>
            </a:xfrm>
            <a:prstGeom prst="rect">
              <a:avLst/>
            </a:prstGeom>
          </p:spPr>
        </p:pic>
        <p:sp>
          <p:nvSpPr>
            <p:cNvPr id="42" name="TextBox 41">
              <a:extLst>
                <a:ext uri="{FF2B5EF4-FFF2-40B4-BE49-F238E27FC236}">
                  <a16:creationId xmlns:a16="http://schemas.microsoft.com/office/drawing/2014/main" id="{00BC5FE7-4B27-B895-9E85-AB2E717324E2}"/>
                </a:ext>
              </a:extLst>
            </p:cNvPr>
            <p:cNvSpPr txBox="1"/>
            <p:nvPr/>
          </p:nvSpPr>
          <p:spPr>
            <a:xfrm>
              <a:off x="661386" y="3227608"/>
              <a:ext cx="1765285" cy="584775"/>
            </a:xfrm>
            <a:prstGeom prst="rect">
              <a:avLst/>
            </a:prstGeom>
            <a:noFill/>
          </p:spPr>
          <p:txBody>
            <a:bodyPr wrap="square" rtlCol="0">
              <a:spAutoFit/>
            </a:bodyPr>
            <a:lstStyle/>
            <a:p>
              <a:r>
                <a:rPr lang="en-US" sz="3200" dirty="0" err="1"/>
                <a:t>yêu</a:t>
              </a:r>
              <a:r>
                <a:rPr lang="en-US" sz="3200" dirty="0"/>
                <a:t> </a:t>
              </a:r>
              <a:r>
                <a:rPr lang="en-US" sz="3200" dirty="0" err="1"/>
                <a:t>quý</a:t>
              </a:r>
              <a:endParaRPr lang="vi-VN" sz="3200" dirty="0"/>
            </a:p>
          </p:txBody>
        </p:sp>
        <p:pic>
          <p:nvPicPr>
            <p:cNvPr id="63" name="Picture 2">
              <a:extLst>
                <a:ext uri="{FF2B5EF4-FFF2-40B4-BE49-F238E27FC236}">
                  <a16:creationId xmlns:a16="http://schemas.microsoft.com/office/drawing/2014/main" id="{FE9F3675-B6A3-F4AD-8FA9-54C692979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5109" y="3640124"/>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r>
                <a:rPr lang="en-US" sz="3600" dirty="0">
                  <a:solidFill>
                    <a:srgbClr val="0070C0"/>
                  </a:solidFill>
                </a:rPr>
                <a:t>2. Xếp các từ ngữ dưới đây vào nhóm thích hợp:</a:t>
              </a:r>
              <a:endParaRPr lang="vi-VN" sz="3600" dirty="0">
                <a:solidFill>
                  <a:srgbClr val="0070C0"/>
                </a:solidFill>
              </a:endParaRPr>
            </a:p>
          </p:txBody>
        </p:sp>
      </p:grpSp>
    </p:spTree>
    <p:extLst>
      <p:ext uri="{BB962C8B-B14F-4D97-AF65-F5344CB8AC3E}">
        <p14:creationId xmlns:p14="http://schemas.microsoft.com/office/powerpoint/2010/main" val="2666354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6"/>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762668" y="1016727"/>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r>
                <a:rPr lang="en-US" sz="4000" dirty="0">
                  <a:latin typeface="Calibri (Body)"/>
                </a:rPr>
                <a:t>a. Từ có nghĩa giống với </a:t>
              </a:r>
              <a:r>
                <a:rPr lang="en-US" sz="4000" b="1" i="1" dirty="0">
                  <a:latin typeface="Calibri (Body)"/>
                </a:rPr>
                <a:t>đất nước</a:t>
              </a:r>
              <a:endParaRPr lang="vi-VN" sz="4000" b="1" i="1" dirty="0">
                <a:latin typeface="Calibri (Body)"/>
              </a:endParaRPr>
            </a:p>
          </p:txBody>
        </p:sp>
      </p:grpSp>
      <p:grpSp>
        <p:nvGrpSpPr>
          <p:cNvPr id="2" name="Group 1">
            <a:extLst>
              <a:ext uri="{FF2B5EF4-FFF2-40B4-BE49-F238E27FC236}">
                <a16:creationId xmlns:a16="http://schemas.microsoft.com/office/drawing/2014/main" id="{8642B692-BF6B-1901-3305-327B3CC4EFD7}"/>
              </a:ext>
            </a:extLst>
          </p:cNvPr>
          <p:cNvGrpSpPr/>
          <p:nvPr/>
        </p:nvGrpSpPr>
        <p:grpSpPr>
          <a:xfrm>
            <a:off x="762668" y="2416248"/>
            <a:ext cx="8377029" cy="922866"/>
            <a:chOff x="762668" y="2416248"/>
            <a:chExt cx="8377029" cy="922866"/>
          </a:xfrm>
        </p:grpSpPr>
        <p:pic>
          <p:nvPicPr>
            <p:cNvPr id="15" name="Picture 2">
              <a:extLst>
                <a:ext uri="{FF2B5EF4-FFF2-40B4-BE49-F238E27FC236}">
                  <a16:creationId xmlns:a16="http://schemas.microsoft.com/office/drawing/2014/main" id="{207DD569-CD9B-133C-D12E-69B3DE93108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2668" y="2416248"/>
              <a:ext cx="8377029" cy="922866"/>
            </a:xfrm>
            <a:prstGeom prst="rect">
              <a:avLst/>
            </a:prstGeom>
          </p:spPr>
        </p:pic>
        <p:sp>
          <p:nvSpPr>
            <p:cNvPr id="27" name="TextBox 26">
              <a:extLst>
                <a:ext uri="{FF2B5EF4-FFF2-40B4-BE49-F238E27FC236}">
                  <a16:creationId xmlns:a16="http://schemas.microsoft.com/office/drawing/2014/main" id="{E0C9D310-816D-104F-27A0-4DEDA9E1FC8E}"/>
                </a:ext>
              </a:extLst>
            </p:cNvPr>
            <p:cNvSpPr txBox="1"/>
            <p:nvPr/>
          </p:nvSpPr>
          <p:spPr>
            <a:xfrm>
              <a:off x="1125529" y="2470098"/>
              <a:ext cx="7124149" cy="707886"/>
            </a:xfrm>
            <a:prstGeom prst="rect">
              <a:avLst/>
            </a:prstGeom>
            <a:noFill/>
          </p:spPr>
          <p:txBody>
            <a:bodyPr wrap="square" rtlCol="0">
              <a:spAutoFit/>
            </a:bodyPr>
            <a:lstStyle/>
            <a:p>
              <a:r>
                <a:rPr lang="en-US" sz="4000" dirty="0">
                  <a:latin typeface="Calibri (Body)"/>
                </a:rPr>
                <a:t>b. Từ có nghĩa giống với </a:t>
              </a:r>
              <a:r>
                <a:rPr lang="en-US" sz="4000" b="1" i="1" dirty="0">
                  <a:latin typeface="Calibri (Body)"/>
                </a:rPr>
                <a:t>giữ gìn</a:t>
              </a:r>
              <a:endParaRPr lang="vi-VN" sz="4000" b="1" i="1" dirty="0">
                <a:latin typeface="Calibri (Body)"/>
              </a:endParaRPr>
            </a:p>
          </p:txBody>
        </p:sp>
      </p:grpSp>
      <p:grpSp>
        <p:nvGrpSpPr>
          <p:cNvPr id="3" name="Group 2">
            <a:extLst>
              <a:ext uri="{FF2B5EF4-FFF2-40B4-BE49-F238E27FC236}">
                <a16:creationId xmlns:a16="http://schemas.microsoft.com/office/drawing/2014/main" id="{838EA7A6-BFF9-6964-B05D-8762489B76CC}"/>
              </a:ext>
            </a:extLst>
          </p:cNvPr>
          <p:cNvGrpSpPr/>
          <p:nvPr/>
        </p:nvGrpSpPr>
        <p:grpSpPr>
          <a:xfrm>
            <a:off x="778745" y="3815769"/>
            <a:ext cx="8377029" cy="922866"/>
            <a:chOff x="778745" y="3815769"/>
            <a:chExt cx="8377029"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8745" y="3815769"/>
              <a:ext cx="8377029"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24122" y="3917051"/>
              <a:ext cx="7124149" cy="707886"/>
            </a:xfrm>
            <a:prstGeom prst="rect">
              <a:avLst/>
            </a:prstGeom>
            <a:noFill/>
          </p:spPr>
          <p:txBody>
            <a:bodyPr wrap="square" rtlCol="0">
              <a:spAutoFit/>
            </a:bodyPr>
            <a:lstStyle/>
            <a:p>
              <a:r>
                <a:rPr lang="en-US" sz="4000" dirty="0">
                  <a:latin typeface="Calibri (Body)"/>
                </a:rPr>
                <a:t>c. Từ có nghĩa giống với </a:t>
              </a:r>
              <a:r>
                <a:rPr lang="en-US" sz="4000" b="1" i="1" dirty="0">
                  <a:latin typeface="Calibri (Body)"/>
                </a:rPr>
                <a:t>yêu mến</a:t>
              </a:r>
              <a:endParaRPr lang="vi-VN" sz="4000" b="1" i="1" dirty="0">
                <a:latin typeface="Calibri (Body)"/>
              </a:endParaRPr>
            </a:p>
          </p:txBody>
        </p:sp>
      </p:grpSp>
      <p:grpSp>
        <p:nvGrpSpPr>
          <p:cNvPr id="4" name="Group 3">
            <a:extLst>
              <a:ext uri="{FF2B5EF4-FFF2-40B4-BE49-F238E27FC236}">
                <a16:creationId xmlns:a16="http://schemas.microsoft.com/office/drawing/2014/main" id="{ADE9FF43-D7EF-E47B-0B0F-7DCD85735F6F}"/>
              </a:ext>
            </a:extLst>
          </p:cNvPr>
          <p:cNvGrpSpPr/>
          <p:nvPr/>
        </p:nvGrpSpPr>
        <p:grpSpPr>
          <a:xfrm>
            <a:off x="5216238" y="4192384"/>
            <a:ext cx="6700187" cy="2562665"/>
            <a:chOff x="5216238" y="4192384"/>
            <a:chExt cx="6700187" cy="2562665"/>
          </a:xfrm>
        </p:grpSpPr>
        <p:sp>
          <p:nvSpPr>
            <p:cNvPr id="31" name="Plaque 30">
              <a:extLst>
                <a:ext uri="{FF2B5EF4-FFF2-40B4-BE49-F238E27FC236}">
                  <a16:creationId xmlns:a16="http://schemas.microsoft.com/office/drawing/2014/main" id="{F185B82A-63DA-5E16-CA99-96EAE6FBAF20}"/>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9E749345-A84E-DD93-64E1-9BEB500D5E90}"/>
                </a:ext>
              </a:extLst>
            </p:cNvPr>
            <p:cNvSpPr txBox="1"/>
            <p:nvPr/>
          </p:nvSpPr>
          <p:spPr>
            <a:xfrm>
              <a:off x="5216238" y="5308499"/>
              <a:ext cx="4175231" cy="1446550"/>
            </a:xfrm>
            <a:prstGeom prst="rect">
              <a:avLst/>
            </a:prstGeom>
            <a:noFill/>
          </p:spPr>
          <p:txBody>
            <a:bodyPr wrap="square">
              <a:spAutoFit/>
            </a:bodyPr>
            <a:lstStyle/>
            <a:p>
              <a:pPr algn="ct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Viết câu trả lời vào VBT</a:t>
              </a:r>
            </a:p>
          </p:txBody>
        </p:sp>
        <p:pic>
          <p:nvPicPr>
            <p:cNvPr id="33" name="Picture 12">
              <a:extLst>
                <a:ext uri="{FF2B5EF4-FFF2-40B4-BE49-F238E27FC236}">
                  <a16:creationId xmlns:a16="http://schemas.microsoft.com/office/drawing/2014/main" id="{D0E9D7C9-AD77-A386-5DD0-AE2155E290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415204">
              <a:off x="9075030" y="4192384"/>
              <a:ext cx="2841395" cy="2373268"/>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7" fill="hold">
                            <p:stCondLst>
                              <p:cond delay="3000"/>
                            </p:stCondLst>
                            <p:childTnLst>
                              <p:par>
                                <p:cTn id="28" presetID="37"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900" decel="100000" fill="hold"/>
                                        <p:tgtEl>
                                          <p:spTgt spid="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4" fill="hold">
                            <p:stCondLst>
                              <p:cond delay="4000"/>
                            </p:stCondLst>
                            <p:childTnLst>
                              <p:par>
                                <p:cTn id="35" presetID="2" presetClass="entr" presetSubtype="2"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3076518" y="1758046"/>
            <a:ext cx="5848464" cy="1631216"/>
          </a:xfrm>
          <a:prstGeom prst="rect">
            <a:avLst/>
          </a:prstGeom>
          <a:noFill/>
        </p:spPr>
        <p:txBody>
          <a:bodyPr wrap="square" rtlCol="0">
            <a:spAutoFit/>
          </a:bodyPr>
          <a:lstStyle/>
          <a:p>
            <a:pPr algn="ctr"/>
            <a:r>
              <a:rPr lang="en-US"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Trình bày trước nhóm, lớp</a:t>
            </a:r>
            <a:endParaRPr lang="vi-VN" sz="5000" b="1" dirty="0">
              <a:ln w="6600">
                <a:solidFill>
                  <a:schemeClr val="accent5">
                    <a:lumMod val="75000"/>
                  </a:schemeClr>
                </a:solidFill>
                <a:prstDash val="solid"/>
              </a:ln>
              <a:solidFill>
                <a:srgbClr val="FFFFFF"/>
              </a:solidFill>
              <a:effectLst>
                <a:outerShdw dist="38100" dir="2700000" algn="tl" rotWithShape="0">
                  <a:srgbClr val="0066FF"/>
                </a:outerShdw>
              </a:effectLst>
              <a:latin typeface="Praise" pitchFamily="2" charset="-93"/>
            </a:endParaRPr>
          </a:p>
        </p:txBody>
      </p:sp>
    </p:spTree>
    <p:extLst>
      <p:ext uri="{BB962C8B-B14F-4D97-AF65-F5344CB8AC3E}">
        <p14:creationId xmlns:p14="http://schemas.microsoft.com/office/powerpoint/2010/main" val="283625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6"/>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177735" y="558438"/>
            <a:ext cx="7601994" cy="2699112"/>
            <a:chOff x="938422" y="2634671"/>
            <a:chExt cx="6235574" cy="741548"/>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8422" y="2634671"/>
              <a:ext cx="6235574" cy="741548"/>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144715" y="2703924"/>
              <a:ext cx="5137574" cy="173344"/>
            </a:xfrm>
            <a:prstGeom prst="rect">
              <a:avLst/>
            </a:prstGeom>
            <a:noFill/>
          </p:spPr>
          <p:txBody>
            <a:bodyPr wrap="square" rtlCol="0">
              <a:spAutoFit/>
            </a:bodyPr>
            <a:lstStyle/>
            <a:p>
              <a:r>
                <a:rPr lang="en-US" sz="3500" dirty="0">
                  <a:latin typeface="Calibri (Body)"/>
                </a:rPr>
                <a:t>a. </a:t>
              </a:r>
              <a:r>
                <a:rPr lang="en-US" sz="3500" u="sng" dirty="0">
                  <a:latin typeface="Calibri (Body)"/>
                </a:rPr>
                <a:t>Từ có nghĩa giống với </a:t>
              </a:r>
              <a:r>
                <a:rPr lang="en-US" sz="3500" b="1" i="1" u="sng" dirty="0">
                  <a:latin typeface="Calibri (Body)"/>
                </a:rPr>
                <a:t>đất nước</a:t>
              </a:r>
              <a:endParaRPr lang="vi-VN" sz="3500" b="1" i="1" u="sng" dirty="0">
                <a:latin typeface="Calibri (Body)"/>
              </a:endParaRPr>
            </a:p>
          </p:txBody>
        </p:sp>
      </p:grpSp>
      <p:grpSp>
        <p:nvGrpSpPr>
          <p:cNvPr id="2" name="Group 1">
            <a:extLst>
              <a:ext uri="{FF2B5EF4-FFF2-40B4-BE49-F238E27FC236}">
                <a16:creationId xmlns:a16="http://schemas.microsoft.com/office/drawing/2014/main" id="{8642B692-BF6B-1901-3305-327B3CC4EFD7}"/>
              </a:ext>
            </a:extLst>
          </p:cNvPr>
          <p:cNvGrpSpPr/>
          <p:nvPr/>
        </p:nvGrpSpPr>
        <p:grpSpPr>
          <a:xfrm>
            <a:off x="177735" y="3459804"/>
            <a:ext cx="7442265" cy="2921945"/>
            <a:chOff x="762668" y="2416248"/>
            <a:chExt cx="8377029" cy="836383"/>
          </a:xfrm>
        </p:grpSpPr>
        <p:pic>
          <p:nvPicPr>
            <p:cNvPr id="15" name="Picture 2">
              <a:extLst>
                <a:ext uri="{FF2B5EF4-FFF2-40B4-BE49-F238E27FC236}">
                  <a16:creationId xmlns:a16="http://schemas.microsoft.com/office/drawing/2014/main" id="{207DD569-CD9B-133C-D12E-69B3DE93108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2668" y="2416248"/>
              <a:ext cx="8377029" cy="836383"/>
            </a:xfrm>
            <a:prstGeom prst="rect">
              <a:avLst/>
            </a:prstGeom>
          </p:spPr>
        </p:pic>
        <p:sp>
          <p:nvSpPr>
            <p:cNvPr id="27" name="TextBox 26">
              <a:extLst>
                <a:ext uri="{FF2B5EF4-FFF2-40B4-BE49-F238E27FC236}">
                  <a16:creationId xmlns:a16="http://schemas.microsoft.com/office/drawing/2014/main" id="{E0C9D310-816D-104F-27A0-4DEDA9E1FC8E}"/>
                </a:ext>
              </a:extLst>
            </p:cNvPr>
            <p:cNvSpPr txBox="1"/>
            <p:nvPr/>
          </p:nvSpPr>
          <p:spPr>
            <a:xfrm>
              <a:off x="1068812" y="2486538"/>
              <a:ext cx="7124149" cy="180602"/>
            </a:xfrm>
            <a:prstGeom prst="rect">
              <a:avLst/>
            </a:prstGeom>
            <a:noFill/>
          </p:spPr>
          <p:txBody>
            <a:bodyPr wrap="square" rtlCol="0">
              <a:spAutoFit/>
            </a:bodyPr>
            <a:lstStyle/>
            <a:p>
              <a:r>
                <a:rPr lang="en-US" sz="3500" dirty="0">
                  <a:latin typeface="Calibri (Body)"/>
                </a:rPr>
                <a:t>b. </a:t>
              </a:r>
              <a:r>
                <a:rPr lang="en-US" sz="3500" u="sng" dirty="0">
                  <a:latin typeface="Calibri (Body)"/>
                </a:rPr>
                <a:t>Từ có nghĩa giống với </a:t>
              </a:r>
              <a:r>
                <a:rPr lang="en-US" sz="3500" b="1" i="1" u="sng" dirty="0">
                  <a:latin typeface="Calibri (Body)"/>
                </a:rPr>
                <a:t>giữ gìn</a:t>
              </a:r>
              <a:endParaRPr lang="vi-VN" sz="3500" b="1" i="1" u="sng" dirty="0">
                <a:latin typeface="Calibri (Body)"/>
              </a:endParaRPr>
            </a:p>
          </p:txBody>
        </p:sp>
      </p:grpSp>
      <p:grpSp>
        <p:nvGrpSpPr>
          <p:cNvPr id="3" name="Group 2">
            <a:extLst>
              <a:ext uri="{FF2B5EF4-FFF2-40B4-BE49-F238E27FC236}">
                <a16:creationId xmlns:a16="http://schemas.microsoft.com/office/drawing/2014/main" id="{838EA7A6-BFF9-6964-B05D-8762489B76CC}"/>
              </a:ext>
            </a:extLst>
          </p:cNvPr>
          <p:cNvGrpSpPr/>
          <p:nvPr/>
        </p:nvGrpSpPr>
        <p:grpSpPr>
          <a:xfrm>
            <a:off x="7746051" y="816345"/>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8" cy="204351"/>
            </a:xfrm>
            <a:prstGeom prst="rect">
              <a:avLst/>
            </a:prstGeom>
            <a:noFill/>
          </p:spPr>
          <p:txBody>
            <a:bodyPr wrap="square" rtlCol="0">
              <a:spAutoFit/>
            </a:bodyPr>
            <a:lstStyle/>
            <a:p>
              <a:pPr algn="ctr"/>
              <a:r>
                <a:rPr lang="en-US" sz="3500" dirty="0">
                  <a:latin typeface="Calibri (Body)"/>
                </a:rPr>
                <a:t>c. </a:t>
              </a:r>
              <a:r>
                <a:rPr lang="en-US" sz="3500" u="sng" dirty="0">
                  <a:latin typeface="Calibri (Body)"/>
                </a:rPr>
                <a:t>Từ có nghĩa giống với </a:t>
              </a:r>
              <a:r>
                <a:rPr lang="en-US" sz="3500" b="1" i="1" u="sng" dirty="0">
                  <a:latin typeface="Calibri (Body)"/>
                </a:rPr>
                <a:t>yêu mến</a:t>
              </a:r>
              <a:endParaRPr lang="vi-VN" sz="3500" b="1" i="1" u="sng" dirty="0">
                <a:latin typeface="Calibri (Body)"/>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190012" y="5710382"/>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986A2EF-47C8-4CFC-3696-FBF78FBDE43E}"/>
              </a:ext>
            </a:extLst>
          </p:cNvPr>
          <p:cNvGrpSpPr/>
          <p:nvPr/>
        </p:nvGrpSpPr>
        <p:grpSpPr>
          <a:xfrm>
            <a:off x="449717" y="1426297"/>
            <a:ext cx="2356094" cy="1163536"/>
            <a:chOff x="2367516" y="398934"/>
            <a:chExt cx="2356094" cy="1163536"/>
          </a:xfrm>
        </p:grpSpPr>
        <p:grpSp>
          <p:nvGrpSpPr>
            <p:cNvPr id="20" name="Group 19">
              <a:extLst>
                <a:ext uri="{FF2B5EF4-FFF2-40B4-BE49-F238E27FC236}">
                  <a16:creationId xmlns:a16="http://schemas.microsoft.com/office/drawing/2014/main" id="{252F9AC6-C9E9-1CAD-3E54-90D3CD3DB0A3}"/>
                </a:ext>
              </a:extLst>
            </p:cNvPr>
            <p:cNvGrpSpPr/>
            <p:nvPr/>
          </p:nvGrpSpPr>
          <p:grpSpPr>
            <a:xfrm>
              <a:off x="2673383" y="398934"/>
              <a:ext cx="2050227" cy="1163536"/>
              <a:chOff x="2673383" y="398934"/>
              <a:chExt cx="2050227" cy="1163536"/>
            </a:xfrm>
          </p:grpSpPr>
          <p:pic>
            <p:nvPicPr>
              <p:cNvPr id="22" name="Picture 9">
                <a:extLst>
                  <a:ext uri="{FF2B5EF4-FFF2-40B4-BE49-F238E27FC236}">
                    <a16:creationId xmlns:a16="http://schemas.microsoft.com/office/drawing/2014/main" id="{40937D03-A79E-2BE9-10F4-4E3586259DF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73383" y="398934"/>
                <a:ext cx="1864586" cy="1163536"/>
              </a:xfrm>
              <a:prstGeom prst="rect">
                <a:avLst/>
              </a:prstGeom>
            </p:spPr>
          </p:pic>
          <p:sp>
            <p:nvSpPr>
              <p:cNvPr id="24" name="TextBox 23">
                <a:extLst>
                  <a:ext uri="{FF2B5EF4-FFF2-40B4-BE49-F238E27FC236}">
                    <a16:creationId xmlns:a16="http://schemas.microsoft.com/office/drawing/2014/main" id="{10AFE888-09A4-0860-BEDB-689D0CC9B15F}"/>
                  </a:ext>
                </a:extLst>
              </p:cNvPr>
              <p:cNvSpPr txBox="1"/>
              <p:nvPr/>
            </p:nvSpPr>
            <p:spPr>
              <a:xfrm>
                <a:off x="2859024" y="686671"/>
                <a:ext cx="1864586" cy="584775"/>
              </a:xfrm>
              <a:prstGeom prst="rect">
                <a:avLst/>
              </a:prstGeom>
              <a:noFill/>
            </p:spPr>
            <p:txBody>
              <a:bodyPr wrap="square" rtlCol="0">
                <a:spAutoFit/>
              </a:bodyPr>
              <a:lstStyle/>
              <a:p>
                <a:r>
                  <a:rPr lang="en-US" sz="3200" dirty="0"/>
                  <a:t>Tổ quốc</a:t>
                </a:r>
                <a:endParaRPr lang="vi-VN" sz="3200" dirty="0"/>
              </a:p>
            </p:txBody>
          </p:sp>
        </p:grpSp>
        <p:pic>
          <p:nvPicPr>
            <p:cNvPr id="21" name="Picture 2">
              <a:extLst>
                <a:ext uri="{FF2B5EF4-FFF2-40B4-BE49-F238E27FC236}">
                  <a16:creationId xmlns:a16="http://schemas.microsoft.com/office/drawing/2014/main" id="{F855487F-1A15-5939-1E6B-ACC554672DD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A778222-F3B9-5C7E-B956-08EDDCE3D7AE}"/>
              </a:ext>
            </a:extLst>
          </p:cNvPr>
          <p:cNvGrpSpPr/>
          <p:nvPr/>
        </p:nvGrpSpPr>
        <p:grpSpPr>
          <a:xfrm>
            <a:off x="2841601" y="1449321"/>
            <a:ext cx="2528718" cy="1174801"/>
            <a:chOff x="2499839" y="1694963"/>
            <a:chExt cx="2528718" cy="1174801"/>
          </a:xfrm>
        </p:grpSpPr>
        <p:grpSp>
          <p:nvGrpSpPr>
            <p:cNvPr id="26" name="Group 25">
              <a:extLst>
                <a:ext uri="{FF2B5EF4-FFF2-40B4-BE49-F238E27FC236}">
                  <a16:creationId xmlns:a16="http://schemas.microsoft.com/office/drawing/2014/main" id="{3BDA08BD-E296-E665-E9CD-A3616E50F40A}"/>
                </a:ext>
              </a:extLst>
            </p:cNvPr>
            <p:cNvGrpSpPr/>
            <p:nvPr/>
          </p:nvGrpSpPr>
          <p:grpSpPr>
            <a:xfrm>
              <a:off x="2561454" y="1694963"/>
              <a:ext cx="2467103" cy="1163536"/>
              <a:chOff x="234025" y="398823"/>
              <a:chExt cx="2467103" cy="1163536"/>
            </a:xfrm>
          </p:grpSpPr>
          <p:pic>
            <p:nvPicPr>
              <p:cNvPr id="30" name="Picture 9">
                <a:extLst>
                  <a:ext uri="{FF2B5EF4-FFF2-40B4-BE49-F238E27FC236}">
                    <a16:creationId xmlns:a16="http://schemas.microsoft.com/office/drawing/2014/main" id="{E00C7D0A-D78E-1367-3007-AEBF977BA32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34025" y="398823"/>
                <a:ext cx="2275178" cy="1163536"/>
              </a:xfrm>
              <a:prstGeom prst="rect">
                <a:avLst/>
              </a:prstGeom>
            </p:spPr>
          </p:pic>
          <p:sp>
            <p:nvSpPr>
              <p:cNvPr id="35" name="TextBox 34">
                <a:extLst>
                  <a:ext uri="{FF2B5EF4-FFF2-40B4-BE49-F238E27FC236}">
                    <a16:creationId xmlns:a16="http://schemas.microsoft.com/office/drawing/2014/main" id="{9E849A1B-467A-A2B9-47D1-30E6801944B1}"/>
                  </a:ext>
                </a:extLst>
              </p:cNvPr>
              <p:cNvSpPr txBox="1"/>
              <p:nvPr/>
            </p:nvSpPr>
            <p:spPr>
              <a:xfrm>
                <a:off x="523139" y="678477"/>
                <a:ext cx="2177989" cy="584775"/>
              </a:xfrm>
              <a:prstGeom prst="rect">
                <a:avLst/>
              </a:prstGeom>
              <a:noFill/>
            </p:spPr>
            <p:txBody>
              <a:bodyPr wrap="square" rtlCol="0">
                <a:spAutoFit/>
              </a:bodyPr>
              <a:lstStyle/>
              <a:p>
                <a:r>
                  <a:rPr lang="en-US" sz="3200" dirty="0"/>
                  <a:t>giang sơn</a:t>
                </a:r>
                <a:endParaRPr lang="vi-VN" sz="3200" dirty="0"/>
              </a:p>
            </p:txBody>
          </p:sp>
        </p:grpSp>
        <p:pic>
          <p:nvPicPr>
            <p:cNvPr id="29" name="Picture 2">
              <a:extLst>
                <a:ext uri="{FF2B5EF4-FFF2-40B4-BE49-F238E27FC236}">
                  <a16:creationId xmlns:a16="http://schemas.microsoft.com/office/drawing/2014/main" id="{81FD1020-C70D-0880-547D-18109017209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28806DD8-62E5-738E-ED5C-8F012B7BE6FE}"/>
              </a:ext>
            </a:extLst>
          </p:cNvPr>
          <p:cNvGrpSpPr/>
          <p:nvPr/>
        </p:nvGrpSpPr>
        <p:grpSpPr>
          <a:xfrm>
            <a:off x="5390986" y="1480206"/>
            <a:ext cx="1978496" cy="1163536"/>
            <a:chOff x="2695193" y="2938228"/>
            <a:chExt cx="1978496" cy="1163536"/>
          </a:xfrm>
        </p:grpSpPr>
        <p:pic>
          <p:nvPicPr>
            <p:cNvPr id="37" name="Picture 9">
              <a:extLst>
                <a:ext uri="{FF2B5EF4-FFF2-40B4-BE49-F238E27FC236}">
                  <a16:creationId xmlns:a16="http://schemas.microsoft.com/office/drawing/2014/main" id="{E075E6DB-8CED-C44F-5EAC-3D79682CADF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95193" y="2938228"/>
              <a:ext cx="1864586" cy="1163536"/>
            </a:xfrm>
            <a:prstGeom prst="rect">
              <a:avLst/>
            </a:prstGeom>
          </p:spPr>
        </p:pic>
        <p:sp>
          <p:nvSpPr>
            <p:cNvPr id="38" name="TextBox 37">
              <a:extLst>
                <a:ext uri="{FF2B5EF4-FFF2-40B4-BE49-F238E27FC236}">
                  <a16:creationId xmlns:a16="http://schemas.microsoft.com/office/drawing/2014/main" id="{E5BDD5EF-0F59-453C-BC8F-A4EF93A669C1}"/>
                </a:ext>
              </a:extLst>
            </p:cNvPr>
            <p:cNvSpPr txBox="1"/>
            <p:nvPr/>
          </p:nvSpPr>
          <p:spPr>
            <a:xfrm>
              <a:off x="2781562" y="3227608"/>
              <a:ext cx="1765285" cy="584775"/>
            </a:xfrm>
            <a:prstGeom prst="rect">
              <a:avLst/>
            </a:prstGeom>
            <a:noFill/>
          </p:spPr>
          <p:txBody>
            <a:bodyPr wrap="square" rtlCol="0">
              <a:spAutoFit/>
            </a:bodyPr>
            <a:lstStyle/>
            <a:p>
              <a:r>
                <a:rPr lang="en-US" sz="3200" dirty="0"/>
                <a:t>non sông</a:t>
              </a:r>
              <a:endParaRPr lang="vi-VN" sz="3200" dirty="0"/>
            </a:p>
          </p:txBody>
        </p:sp>
        <p:pic>
          <p:nvPicPr>
            <p:cNvPr id="39" name="Picture 2">
              <a:extLst>
                <a:ext uri="{FF2B5EF4-FFF2-40B4-BE49-F238E27FC236}">
                  <a16:creationId xmlns:a16="http://schemas.microsoft.com/office/drawing/2014/main" id="{09F7EE54-236E-C610-842F-A8EEC2FF5BB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12050" y="302535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A5248F29-F60B-C495-2E10-97AC4BEBD2F7}"/>
              </a:ext>
            </a:extLst>
          </p:cNvPr>
          <p:cNvGrpSpPr/>
          <p:nvPr/>
        </p:nvGrpSpPr>
        <p:grpSpPr>
          <a:xfrm>
            <a:off x="5028457" y="4572578"/>
            <a:ext cx="2073088" cy="1163536"/>
            <a:chOff x="7126001" y="398934"/>
            <a:chExt cx="2073088" cy="1163536"/>
          </a:xfrm>
        </p:grpSpPr>
        <p:grpSp>
          <p:nvGrpSpPr>
            <p:cNvPr id="41" name="Group 40">
              <a:extLst>
                <a:ext uri="{FF2B5EF4-FFF2-40B4-BE49-F238E27FC236}">
                  <a16:creationId xmlns:a16="http://schemas.microsoft.com/office/drawing/2014/main" id="{26E42436-5ADF-C174-55FE-6615941AB574}"/>
                </a:ext>
              </a:extLst>
            </p:cNvPr>
            <p:cNvGrpSpPr/>
            <p:nvPr/>
          </p:nvGrpSpPr>
          <p:grpSpPr>
            <a:xfrm>
              <a:off x="7364492" y="398934"/>
              <a:ext cx="1834597" cy="1163536"/>
              <a:chOff x="2673383" y="398934"/>
              <a:chExt cx="1941379" cy="1163536"/>
            </a:xfrm>
          </p:grpSpPr>
          <p:pic>
            <p:nvPicPr>
              <p:cNvPr id="43" name="Picture 9">
                <a:extLst>
                  <a:ext uri="{FF2B5EF4-FFF2-40B4-BE49-F238E27FC236}">
                    <a16:creationId xmlns:a16="http://schemas.microsoft.com/office/drawing/2014/main" id="{9CB49405-E256-13B0-6F5C-1E8201811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73383" y="398934"/>
                <a:ext cx="1864586" cy="1163536"/>
              </a:xfrm>
              <a:prstGeom prst="rect">
                <a:avLst/>
              </a:prstGeom>
            </p:spPr>
          </p:pic>
          <p:sp>
            <p:nvSpPr>
              <p:cNvPr id="44" name="TextBox 43">
                <a:extLst>
                  <a:ext uri="{FF2B5EF4-FFF2-40B4-BE49-F238E27FC236}">
                    <a16:creationId xmlns:a16="http://schemas.microsoft.com/office/drawing/2014/main" id="{9FE0D344-6F1B-5D4A-BB82-1B0DEBAD9D92}"/>
                  </a:ext>
                </a:extLst>
              </p:cNvPr>
              <p:cNvSpPr txBox="1"/>
              <p:nvPr/>
            </p:nvSpPr>
            <p:spPr>
              <a:xfrm>
                <a:off x="2946623" y="693949"/>
                <a:ext cx="1668139" cy="584775"/>
              </a:xfrm>
              <a:prstGeom prst="rect">
                <a:avLst/>
              </a:prstGeom>
              <a:noFill/>
            </p:spPr>
            <p:txBody>
              <a:bodyPr wrap="square" rtlCol="0">
                <a:spAutoFit/>
              </a:bodyPr>
              <a:lstStyle/>
              <a:p>
                <a:r>
                  <a:rPr lang="en-US" sz="3200" dirty="0"/>
                  <a:t>bảo vệ</a:t>
                </a:r>
                <a:endParaRPr lang="vi-VN" sz="3200" dirty="0"/>
              </a:p>
            </p:txBody>
          </p:sp>
        </p:grpSp>
        <p:pic>
          <p:nvPicPr>
            <p:cNvPr id="42" name="Picture 2">
              <a:extLst>
                <a:ext uri="{FF2B5EF4-FFF2-40B4-BE49-F238E27FC236}">
                  <a16:creationId xmlns:a16="http://schemas.microsoft.com/office/drawing/2014/main" id="{A89BFF74-6943-06EF-13B3-D3B11786109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26001" y="52021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EDB60A93-5B49-D407-FB0E-B9A23F410F9F}"/>
              </a:ext>
            </a:extLst>
          </p:cNvPr>
          <p:cNvGrpSpPr/>
          <p:nvPr/>
        </p:nvGrpSpPr>
        <p:grpSpPr>
          <a:xfrm>
            <a:off x="2900765" y="4515582"/>
            <a:ext cx="2095405" cy="1165217"/>
            <a:chOff x="7658882" y="1694963"/>
            <a:chExt cx="2095405" cy="1165217"/>
          </a:xfrm>
        </p:grpSpPr>
        <p:grpSp>
          <p:nvGrpSpPr>
            <p:cNvPr id="46" name="Group 45">
              <a:extLst>
                <a:ext uri="{FF2B5EF4-FFF2-40B4-BE49-F238E27FC236}">
                  <a16:creationId xmlns:a16="http://schemas.microsoft.com/office/drawing/2014/main" id="{784FF99B-2288-1744-6C2B-5F75D58CF97F}"/>
                </a:ext>
              </a:extLst>
            </p:cNvPr>
            <p:cNvGrpSpPr/>
            <p:nvPr/>
          </p:nvGrpSpPr>
          <p:grpSpPr>
            <a:xfrm>
              <a:off x="7658882" y="1694963"/>
              <a:ext cx="1911934" cy="1163536"/>
              <a:chOff x="613711" y="398823"/>
              <a:chExt cx="1911934" cy="1163536"/>
            </a:xfrm>
          </p:grpSpPr>
          <p:pic>
            <p:nvPicPr>
              <p:cNvPr id="48" name="Picture 9">
                <a:extLst>
                  <a:ext uri="{FF2B5EF4-FFF2-40B4-BE49-F238E27FC236}">
                    <a16:creationId xmlns:a16="http://schemas.microsoft.com/office/drawing/2014/main" id="{D37F0495-24A6-833E-9516-F2E750B2A51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13711" y="398823"/>
                <a:ext cx="1864586" cy="1163536"/>
              </a:xfrm>
              <a:prstGeom prst="rect">
                <a:avLst/>
              </a:prstGeom>
            </p:spPr>
          </p:pic>
          <p:sp>
            <p:nvSpPr>
              <p:cNvPr id="49" name="TextBox 48">
                <a:extLst>
                  <a:ext uri="{FF2B5EF4-FFF2-40B4-BE49-F238E27FC236}">
                    <a16:creationId xmlns:a16="http://schemas.microsoft.com/office/drawing/2014/main" id="{AAC44E6E-F63E-C9F5-CD5B-28AF3041E9DD}"/>
                  </a:ext>
                </a:extLst>
              </p:cNvPr>
              <p:cNvSpPr txBox="1"/>
              <p:nvPr/>
            </p:nvSpPr>
            <p:spPr>
              <a:xfrm>
                <a:off x="892154" y="688203"/>
                <a:ext cx="1633491" cy="584775"/>
              </a:xfrm>
              <a:prstGeom prst="rect">
                <a:avLst/>
              </a:prstGeom>
              <a:noFill/>
            </p:spPr>
            <p:txBody>
              <a:bodyPr wrap="square" rtlCol="0">
                <a:spAutoFit/>
              </a:bodyPr>
              <a:lstStyle/>
              <a:p>
                <a:r>
                  <a:rPr lang="en-US" sz="3200" dirty="0"/>
                  <a:t>gìn giữ</a:t>
                </a:r>
                <a:endParaRPr lang="vi-VN" sz="3200" dirty="0"/>
              </a:p>
            </p:txBody>
          </p:sp>
        </p:grpSp>
        <p:pic>
          <p:nvPicPr>
            <p:cNvPr id="47" name="Picture 2">
              <a:extLst>
                <a:ext uri="{FF2B5EF4-FFF2-40B4-BE49-F238E27FC236}">
                  <a16:creationId xmlns:a16="http://schemas.microsoft.com/office/drawing/2014/main" id="{711650B4-DF29-9793-B774-787FD120B3A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92648" y="2398541"/>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3ABCDD49-6078-3E30-211C-AB0C618FEE47}"/>
              </a:ext>
            </a:extLst>
          </p:cNvPr>
          <p:cNvGrpSpPr/>
          <p:nvPr/>
        </p:nvGrpSpPr>
        <p:grpSpPr>
          <a:xfrm>
            <a:off x="536189" y="4515582"/>
            <a:ext cx="2083981" cy="1163536"/>
            <a:chOff x="5237550" y="1695074"/>
            <a:chExt cx="2083981" cy="1163536"/>
          </a:xfrm>
        </p:grpSpPr>
        <p:grpSp>
          <p:nvGrpSpPr>
            <p:cNvPr id="51" name="Group 50">
              <a:extLst>
                <a:ext uri="{FF2B5EF4-FFF2-40B4-BE49-F238E27FC236}">
                  <a16:creationId xmlns:a16="http://schemas.microsoft.com/office/drawing/2014/main" id="{71EF4907-A127-5B1F-0ED5-8E2F2760EAF0}"/>
                </a:ext>
              </a:extLst>
            </p:cNvPr>
            <p:cNvGrpSpPr/>
            <p:nvPr/>
          </p:nvGrpSpPr>
          <p:grpSpPr>
            <a:xfrm>
              <a:off x="5237550" y="1695074"/>
              <a:ext cx="1910805" cy="1163536"/>
              <a:chOff x="345954" y="398934"/>
              <a:chExt cx="1910805" cy="1163536"/>
            </a:xfrm>
          </p:grpSpPr>
          <p:pic>
            <p:nvPicPr>
              <p:cNvPr id="53" name="Picture 9">
                <a:extLst>
                  <a:ext uri="{FF2B5EF4-FFF2-40B4-BE49-F238E27FC236}">
                    <a16:creationId xmlns:a16="http://schemas.microsoft.com/office/drawing/2014/main" id="{B756D06E-D3AC-9761-F639-ACA30FC8101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45954" y="398934"/>
                <a:ext cx="1864586" cy="1163536"/>
              </a:xfrm>
              <a:prstGeom prst="rect">
                <a:avLst/>
              </a:prstGeom>
            </p:spPr>
          </p:pic>
          <p:sp>
            <p:nvSpPr>
              <p:cNvPr id="54" name="TextBox 53">
                <a:extLst>
                  <a:ext uri="{FF2B5EF4-FFF2-40B4-BE49-F238E27FC236}">
                    <a16:creationId xmlns:a16="http://schemas.microsoft.com/office/drawing/2014/main" id="{3311D02B-33A0-7B67-80CC-AD2C959A0D8E}"/>
                  </a:ext>
                </a:extLst>
              </p:cNvPr>
              <p:cNvSpPr txBox="1"/>
              <p:nvPr/>
            </p:nvSpPr>
            <p:spPr>
              <a:xfrm>
                <a:off x="392173" y="688314"/>
                <a:ext cx="1864586" cy="584775"/>
              </a:xfrm>
              <a:prstGeom prst="rect">
                <a:avLst/>
              </a:prstGeom>
              <a:noFill/>
            </p:spPr>
            <p:txBody>
              <a:bodyPr wrap="square" rtlCol="0">
                <a:spAutoFit/>
              </a:bodyPr>
              <a:lstStyle/>
              <a:p>
                <a:r>
                  <a:rPr lang="en-US" sz="3200" dirty="0"/>
                  <a:t>bảo quản</a:t>
                </a:r>
                <a:endParaRPr lang="vi-VN" sz="3200" dirty="0"/>
              </a:p>
            </p:txBody>
          </p:sp>
        </p:grpSp>
        <p:pic>
          <p:nvPicPr>
            <p:cNvPr id="52" name="Picture 2">
              <a:extLst>
                <a:ext uri="{FF2B5EF4-FFF2-40B4-BE49-F238E27FC236}">
                  <a16:creationId xmlns:a16="http://schemas.microsoft.com/office/drawing/2014/main" id="{721B9249-1F4B-7DA8-FBFF-C8AFDE5E444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59892" y="1981371"/>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613F37D7-AADD-55CE-EA6A-B8C1BC42A150}"/>
              </a:ext>
            </a:extLst>
          </p:cNvPr>
          <p:cNvGrpSpPr/>
          <p:nvPr/>
        </p:nvGrpSpPr>
        <p:grpSpPr>
          <a:xfrm>
            <a:off x="9083372" y="3346205"/>
            <a:ext cx="2595246" cy="1163536"/>
            <a:chOff x="4891317" y="2938228"/>
            <a:chExt cx="2595246" cy="1163536"/>
          </a:xfrm>
        </p:grpSpPr>
        <p:pic>
          <p:nvPicPr>
            <p:cNvPr id="56" name="Picture 9">
              <a:extLst>
                <a:ext uri="{FF2B5EF4-FFF2-40B4-BE49-F238E27FC236}">
                  <a16:creationId xmlns:a16="http://schemas.microsoft.com/office/drawing/2014/main" id="{33274C9D-0E73-0876-F93F-9D54620EEC6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38509" y="2938228"/>
              <a:ext cx="2368586" cy="1163536"/>
            </a:xfrm>
            <a:prstGeom prst="rect">
              <a:avLst/>
            </a:prstGeom>
          </p:spPr>
        </p:pic>
        <p:sp>
          <p:nvSpPr>
            <p:cNvPr id="57" name="TextBox 56">
              <a:extLst>
                <a:ext uri="{FF2B5EF4-FFF2-40B4-BE49-F238E27FC236}">
                  <a16:creationId xmlns:a16="http://schemas.microsoft.com/office/drawing/2014/main" id="{8B39620A-DAAD-052C-CED7-2FC583D01D44}"/>
                </a:ext>
              </a:extLst>
            </p:cNvPr>
            <p:cNvSpPr txBox="1"/>
            <p:nvPr/>
          </p:nvSpPr>
          <p:spPr>
            <a:xfrm>
              <a:off x="4891317" y="3227608"/>
              <a:ext cx="2330426" cy="584775"/>
            </a:xfrm>
            <a:prstGeom prst="rect">
              <a:avLst/>
            </a:prstGeom>
            <a:noFill/>
          </p:spPr>
          <p:txBody>
            <a:bodyPr wrap="square" rtlCol="0">
              <a:spAutoFit/>
            </a:bodyPr>
            <a:lstStyle/>
            <a:p>
              <a:r>
                <a:rPr lang="en-US" sz="3200" dirty="0"/>
                <a:t>mến thương</a:t>
              </a:r>
              <a:endParaRPr lang="vi-VN" sz="3200" dirty="0"/>
            </a:p>
          </p:txBody>
        </p:sp>
        <p:pic>
          <p:nvPicPr>
            <p:cNvPr id="58" name="Picture 2">
              <a:extLst>
                <a:ext uri="{FF2B5EF4-FFF2-40B4-BE49-F238E27FC236}">
                  <a16:creationId xmlns:a16="http://schemas.microsoft.com/office/drawing/2014/main" id="{DA6E4216-B670-9D01-FAE9-39D983EA21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24924" y="3388698"/>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7DFAAC6C-4844-9C40-6260-E0C4BCA64C9A}"/>
              </a:ext>
            </a:extLst>
          </p:cNvPr>
          <p:cNvGrpSpPr/>
          <p:nvPr/>
        </p:nvGrpSpPr>
        <p:grpSpPr>
          <a:xfrm>
            <a:off x="8017237" y="2351921"/>
            <a:ext cx="2192214" cy="1163536"/>
            <a:chOff x="4657817" y="398934"/>
            <a:chExt cx="2192214"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r>
                  <a:rPr lang="en-US" sz="3200" dirty="0"/>
                  <a:t>mến yêu</a:t>
                </a:r>
                <a:endParaRPr lang="vi-VN" sz="3200" dirty="0"/>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F4BF2599-C8CC-1824-B74D-45947EF6456D}"/>
              </a:ext>
            </a:extLst>
          </p:cNvPr>
          <p:cNvGrpSpPr/>
          <p:nvPr/>
        </p:nvGrpSpPr>
        <p:grpSpPr>
          <a:xfrm>
            <a:off x="8252755" y="4318151"/>
            <a:ext cx="1934525" cy="1163536"/>
            <a:chOff x="562223" y="2938228"/>
            <a:chExt cx="1934525" cy="1163536"/>
          </a:xfrm>
        </p:grpSpPr>
        <p:pic>
          <p:nvPicPr>
            <p:cNvPr id="65" name="Picture 9">
              <a:extLst>
                <a:ext uri="{FF2B5EF4-FFF2-40B4-BE49-F238E27FC236}">
                  <a16:creationId xmlns:a16="http://schemas.microsoft.com/office/drawing/2014/main" id="{5DC6CEF6-DE78-FF3C-7954-7652B8E38E2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62223" y="2938228"/>
              <a:ext cx="1728433" cy="1163536"/>
            </a:xfrm>
            <a:prstGeom prst="rect">
              <a:avLst/>
            </a:prstGeom>
          </p:spPr>
        </p:pic>
        <p:sp>
          <p:nvSpPr>
            <p:cNvPr id="66" name="TextBox 65">
              <a:extLst>
                <a:ext uri="{FF2B5EF4-FFF2-40B4-BE49-F238E27FC236}">
                  <a16:creationId xmlns:a16="http://schemas.microsoft.com/office/drawing/2014/main" id="{37EA53E4-B536-9A46-0D07-8B23A48AC533}"/>
                </a:ext>
              </a:extLst>
            </p:cNvPr>
            <p:cNvSpPr txBox="1"/>
            <p:nvPr/>
          </p:nvSpPr>
          <p:spPr>
            <a:xfrm>
              <a:off x="661386" y="3227608"/>
              <a:ext cx="1765285" cy="584775"/>
            </a:xfrm>
            <a:prstGeom prst="rect">
              <a:avLst/>
            </a:prstGeom>
            <a:noFill/>
          </p:spPr>
          <p:txBody>
            <a:bodyPr wrap="square" rtlCol="0">
              <a:spAutoFit/>
            </a:bodyPr>
            <a:lstStyle/>
            <a:p>
              <a:r>
                <a:rPr lang="en-US" sz="3200" dirty="0" err="1"/>
                <a:t>yêu</a:t>
              </a:r>
              <a:r>
                <a:rPr lang="en-US" sz="3200" dirty="0"/>
                <a:t> </a:t>
              </a:r>
              <a:r>
                <a:rPr lang="en-US" sz="3200" dirty="0" err="1"/>
                <a:t>quý</a:t>
              </a:r>
              <a:endParaRPr lang="vi-VN" sz="3200" dirty="0"/>
            </a:p>
          </p:txBody>
        </p:sp>
        <p:pic>
          <p:nvPicPr>
            <p:cNvPr id="67" name="Picture 2">
              <a:extLst>
                <a:ext uri="{FF2B5EF4-FFF2-40B4-BE49-F238E27FC236}">
                  <a16:creationId xmlns:a16="http://schemas.microsoft.com/office/drawing/2014/main" id="{0004F31A-DB54-197A-A8B5-61F72060011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35109" y="3640124"/>
              <a:ext cx="46163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20000"/>
                    </a14:imgEffect>
                  </a14:imgLayer>
                </a14:imgProps>
              </a:ext>
            </a:extLst>
          </a:blip>
          <a:stretch>
            <a:fillRect/>
          </a:stretch>
        </p:blipFill>
        <p:spPr>
          <a:xfrm>
            <a:off x="10067950" y="5080183"/>
            <a:ext cx="2015344" cy="169890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773455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750" fill="hold"/>
                                        <p:tgtEl>
                                          <p:spTgt spid="19"/>
                                        </p:tgtEl>
                                        <p:attrNameLst>
                                          <p:attrName>ppt_x</p:attrName>
                                        </p:attrNameLst>
                                      </p:cBhvr>
                                      <p:tavLst>
                                        <p:tav tm="0">
                                          <p:val>
                                            <p:strVal val="0-#ppt_w/2"/>
                                          </p:val>
                                        </p:tav>
                                        <p:tav tm="100000">
                                          <p:val>
                                            <p:strVal val="#ppt_x"/>
                                          </p:val>
                                        </p:tav>
                                      </p:tavLst>
                                    </p:anim>
                                    <p:anim calcmode="lin" valueType="num">
                                      <p:cBhvr additive="base">
                                        <p:cTn id="27" dur="75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8" fill="hold">
                            <p:stCondLst>
                              <p:cond delay="750"/>
                            </p:stCondLst>
                            <p:childTnLst>
                              <p:par>
                                <p:cTn id="29" presetID="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750" fill="hold"/>
                                        <p:tgtEl>
                                          <p:spTgt spid="25"/>
                                        </p:tgtEl>
                                        <p:attrNameLst>
                                          <p:attrName>ppt_x</p:attrName>
                                        </p:attrNameLst>
                                      </p:cBhvr>
                                      <p:tavLst>
                                        <p:tav tm="0">
                                          <p:val>
                                            <p:strVal val="0-#ppt_w/2"/>
                                          </p:val>
                                        </p:tav>
                                        <p:tav tm="100000">
                                          <p:val>
                                            <p:strVal val="#ppt_x"/>
                                          </p:val>
                                        </p:tav>
                                      </p:tavLst>
                                    </p:anim>
                                    <p:anim calcmode="lin" valueType="num">
                                      <p:cBhvr additive="base">
                                        <p:cTn id="32" dur="75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3" fill="hold">
                            <p:stCondLst>
                              <p:cond delay="1500"/>
                            </p:stCondLst>
                            <p:childTnLst>
                              <p:par>
                                <p:cTn id="34" presetID="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750" fill="hold"/>
                                        <p:tgtEl>
                                          <p:spTgt spid="50"/>
                                        </p:tgtEl>
                                        <p:attrNameLst>
                                          <p:attrName>ppt_x</p:attrName>
                                        </p:attrNameLst>
                                      </p:cBhvr>
                                      <p:tavLst>
                                        <p:tav tm="0">
                                          <p:val>
                                            <p:strVal val="1+#ppt_w/2"/>
                                          </p:val>
                                        </p:tav>
                                        <p:tav tm="100000">
                                          <p:val>
                                            <p:strVal val="#ppt_x"/>
                                          </p:val>
                                        </p:tav>
                                      </p:tavLst>
                                    </p:anim>
                                    <p:anim calcmode="lin" valueType="num">
                                      <p:cBhvr additive="base">
                                        <p:cTn id="43" dur="750" fill="hold"/>
                                        <p:tgtEl>
                                          <p:spTgt spid="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4" fill="hold">
                            <p:stCondLst>
                              <p:cond delay="750"/>
                            </p:stCondLst>
                            <p:childTnLst>
                              <p:par>
                                <p:cTn id="45" presetID="2" presetClass="entr" presetSubtype="2"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750" fill="hold"/>
                                        <p:tgtEl>
                                          <p:spTgt spid="45"/>
                                        </p:tgtEl>
                                        <p:attrNameLst>
                                          <p:attrName>ppt_x</p:attrName>
                                        </p:attrNameLst>
                                      </p:cBhvr>
                                      <p:tavLst>
                                        <p:tav tm="0">
                                          <p:val>
                                            <p:strVal val="1+#ppt_w/2"/>
                                          </p:val>
                                        </p:tav>
                                        <p:tav tm="100000">
                                          <p:val>
                                            <p:strVal val="#ppt_x"/>
                                          </p:val>
                                        </p:tav>
                                      </p:tavLst>
                                    </p:anim>
                                    <p:anim calcmode="lin" valueType="num">
                                      <p:cBhvr additive="base">
                                        <p:cTn id="48" dur="75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9" fill="hold">
                            <p:stCondLst>
                              <p:cond delay="1500"/>
                            </p:stCondLst>
                            <p:childTnLst>
                              <p:par>
                                <p:cTn id="50" presetID="2" presetClass="entr" presetSubtype="2"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750" fill="hold"/>
                                        <p:tgtEl>
                                          <p:spTgt spid="40"/>
                                        </p:tgtEl>
                                        <p:attrNameLst>
                                          <p:attrName>ppt_x</p:attrName>
                                        </p:attrNameLst>
                                      </p:cBhvr>
                                      <p:tavLst>
                                        <p:tav tm="0">
                                          <p:val>
                                            <p:strVal val="1+#ppt_w/2"/>
                                          </p:val>
                                        </p:tav>
                                        <p:tav tm="100000">
                                          <p:val>
                                            <p:strVal val="#ppt_x"/>
                                          </p:val>
                                        </p:tav>
                                      </p:tavLst>
                                    </p:anim>
                                    <p:anim calcmode="lin" valueType="num">
                                      <p:cBhvr additive="base">
                                        <p:cTn id="53" dur="75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750" fill="hold"/>
                                        <p:tgtEl>
                                          <p:spTgt spid="59"/>
                                        </p:tgtEl>
                                        <p:attrNameLst>
                                          <p:attrName>ppt_x</p:attrName>
                                        </p:attrNameLst>
                                      </p:cBhvr>
                                      <p:tavLst>
                                        <p:tav tm="0">
                                          <p:val>
                                            <p:strVal val="#ppt_x"/>
                                          </p:val>
                                        </p:tav>
                                        <p:tav tm="100000">
                                          <p:val>
                                            <p:strVal val="#ppt_x"/>
                                          </p:val>
                                        </p:tav>
                                      </p:tavLst>
                                    </p:anim>
                                    <p:anim calcmode="lin" valueType="num">
                                      <p:cBhvr additive="base">
                                        <p:cTn id="59"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60" fill="hold">
                            <p:stCondLst>
                              <p:cond delay="750"/>
                            </p:stCondLst>
                            <p:childTnLst>
                              <p:par>
                                <p:cTn id="61" presetID="2" presetClass="entr" presetSubtype="4"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750" fill="hold"/>
                                        <p:tgtEl>
                                          <p:spTgt spid="55"/>
                                        </p:tgtEl>
                                        <p:attrNameLst>
                                          <p:attrName>ppt_x</p:attrName>
                                        </p:attrNameLst>
                                      </p:cBhvr>
                                      <p:tavLst>
                                        <p:tav tm="0">
                                          <p:val>
                                            <p:strVal val="#ppt_x"/>
                                          </p:val>
                                        </p:tav>
                                        <p:tav tm="100000">
                                          <p:val>
                                            <p:strVal val="#ppt_x"/>
                                          </p:val>
                                        </p:tav>
                                      </p:tavLst>
                                    </p:anim>
                                    <p:anim calcmode="lin" valueType="num">
                                      <p:cBhvr additive="base">
                                        <p:cTn id="64"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5" fill="hold">
                            <p:stCondLst>
                              <p:cond delay="1500"/>
                            </p:stCondLst>
                            <p:childTnLst>
                              <p:par>
                                <p:cTn id="66" presetID="2" presetClass="entr" presetSubtype="4" fill="hold" nodeType="after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additive="base">
                                        <p:cTn id="68" dur="750" fill="hold"/>
                                        <p:tgtEl>
                                          <p:spTgt spid="64"/>
                                        </p:tgtEl>
                                        <p:attrNameLst>
                                          <p:attrName>ppt_x</p:attrName>
                                        </p:attrNameLst>
                                      </p:cBhvr>
                                      <p:tavLst>
                                        <p:tav tm="0">
                                          <p:val>
                                            <p:strVal val="#ppt_x"/>
                                          </p:val>
                                        </p:tav>
                                        <p:tav tm="100000">
                                          <p:val>
                                            <p:strVal val="#ppt_x"/>
                                          </p:val>
                                        </p:tav>
                                      </p:tavLst>
                                    </p:anim>
                                    <p:anim calcmode="lin" valueType="num">
                                      <p:cBhvr additive="base">
                                        <p:cTn id="69"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68"/>
                                        </p:tgtEl>
                                        <p:attrNameLst>
                                          <p:attrName>style.visibility</p:attrName>
                                        </p:attrNameLst>
                                      </p:cBhvr>
                                      <p:to>
                                        <p:strVal val="visible"/>
                                      </p:to>
                                    </p:set>
                                    <p:anim calcmode="lin" valueType="num">
                                      <p:cBhvr>
                                        <p:cTn id="74" dur="500" fill="hold"/>
                                        <p:tgtEl>
                                          <p:spTgt spid="68"/>
                                        </p:tgtEl>
                                        <p:attrNameLst>
                                          <p:attrName>ppt_w</p:attrName>
                                        </p:attrNameLst>
                                      </p:cBhvr>
                                      <p:tavLst>
                                        <p:tav tm="0">
                                          <p:val>
                                            <p:fltVal val="0"/>
                                          </p:val>
                                        </p:tav>
                                        <p:tav tm="100000">
                                          <p:val>
                                            <p:strVal val="#ppt_w"/>
                                          </p:val>
                                        </p:tav>
                                      </p:tavLst>
                                    </p:anim>
                                    <p:anim calcmode="lin" valueType="num">
                                      <p:cBhvr>
                                        <p:cTn id="75" dur="500" fill="hold"/>
                                        <p:tgtEl>
                                          <p:spTgt spid="68"/>
                                        </p:tgtEl>
                                        <p:attrNameLst>
                                          <p:attrName>ppt_h</p:attrName>
                                        </p:attrNameLst>
                                      </p:cBhvr>
                                      <p:tavLst>
                                        <p:tav tm="0">
                                          <p:val>
                                            <p:fltVal val="0"/>
                                          </p:val>
                                        </p:tav>
                                        <p:tav tm="100000">
                                          <p:val>
                                            <p:strVal val="#ppt_h"/>
                                          </p:val>
                                        </p:tav>
                                      </p:tavLst>
                                    </p:anim>
                                    <p:animEffect transition="in" filter="fade">
                                      <p:cBhvr>
                                        <p:cTn id="76" dur="500"/>
                                        <p:tgtEl>
                                          <p:spTgt spid="68"/>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854</Words>
  <Application>Microsoft Office PowerPoint</Application>
  <PresentationFormat>Widescreen</PresentationFormat>
  <Paragraphs>125</Paragraphs>
  <Slides>27</Slides>
  <Notes>4</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LNTH-LuoLuoNotangYuanTi 1</vt:lpstr>
      <vt:lpstr>#9Slide05 SVNClementine</vt:lpstr>
      <vt:lpstr>#9Slide07 Cadena</vt:lpstr>
      <vt:lpstr>#9Slide07 SVNBeachwood Sans</vt:lpstr>
      <vt:lpstr>Arial</vt:lpstr>
      <vt:lpstr>Calibri</vt:lpstr>
      <vt:lpstr>Calibri (Body)</vt:lpstr>
      <vt:lpstr>Calibri Light</vt:lpstr>
      <vt:lpstr>Praise</vt:lpstr>
      <vt:lpstr>SVN-Hole Hearted</vt:lpstr>
      <vt:lpstr>SVN-Kitten</vt:lpstr>
      <vt:lpstr>SVN-Poky’s</vt:lpstr>
      <vt:lpstr>Times New Roman</vt:lpstr>
      <vt:lpstr>UTM Cookies</vt:lpstr>
      <vt:lpstr>UTM Duepuntozero</vt:lpstr>
      <vt:lpstr>UTM Edwardian</vt:lpstr>
      <vt:lpstr>UVN Banh Mi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PHUONG UYEN</dc:creator>
  <cp:lastModifiedBy>Pham Truong</cp:lastModifiedBy>
  <cp:revision>12</cp:revision>
  <dcterms:created xsi:type="dcterms:W3CDTF">2022-08-10T06:51:19Z</dcterms:created>
  <dcterms:modified xsi:type="dcterms:W3CDTF">2023-03-09T00:40:45Z</dcterms:modified>
</cp:coreProperties>
</file>