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6" r:id="rId4"/>
    <p:sldMasterId id="2147483718" r:id="rId5"/>
  </p:sldMasterIdLst>
  <p:notesMasterIdLst>
    <p:notesMasterId r:id="rId24"/>
  </p:notesMasterIdLst>
  <p:sldIdLst>
    <p:sldId id="256" r:id="rId6"/>
    <p:sldId id="331" r:id="rId7"/>
    <p:sldId id="332" r:id="rId8"/>
    <p:sldId id="333" r:id="rId9"/>
    <p:sldId id="334" r:id="rId10"/>
    <p:sldId id="335" r:id="rId11"/>
    <p:sldId id="316" r:id="rId12"/>
    <p:sldId id="317" r:id="rId13"/>
    <p:sldId id="318" r:id="rId14"/>
    <p:sldId id="319" r:id="rId15"/>
    <p:sldId id="320" r:id="rId16"/>
    <p:sldId id="284" r:id="rId17"/>
    <p:sldId id="285" r:id="rId18"/>
    <p:sldId id="286" r:id="rId19"/>
    <p:sldId id="287" r:id="rId20"/>
    <p:sldId id="288" r:id="rId21"/>
    <p:sldId id="704" r:id="rId22"/>
    <p:sldId id="7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FF"/>
    <a:srgbClr val="009999"/>
    <a:srgbClr val="FF33CC"/>
    <a:srgbClr val="FF3399"/>
    <a:srgbClr val="6666FF"/>
    <a:srgbClr val="00FFFF"/>
    <a:srgbClr val="ECE5EE"/>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1962" y="8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569CE-A16D-49E8-811F-3A98DF11B788}" type="datetimeFigureOut">
              <a:rPr lang="en-US" smtClean="0"/>
              <a:t>3/26/2023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A3A33-2313-46B4-92A0-B8A049E2B114}" type="slidenum">
              <a:rPr lang="en-US" smtClean="0"/>
              <a:t>‹#›</a:t>
            </a:fld>
            <a:endParaRPr lang="en-US"/>
          </a:p>
        </p:txBody>
      </p:sp>
    </p:spTree>
    <p:extLst>
      <p:ext uri="{BB962C8B-B14F-4D97-AF65-F5344CB8AC3E}">
        <p14:creationId xmlns:p14="http://schemas.microsoft.com/office/powerpoint/2010/main" val="175265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367066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791101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76115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764538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80026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484214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81857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3/26/2023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598693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3/26/2023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32191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3/26/2023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39417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038055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5869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21466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61192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41271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097504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433816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2386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9275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613933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587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74703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1610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74672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8259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4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149093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4632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61502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8594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23500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726717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5894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190611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7481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97006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1997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91655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983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40308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65512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42428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90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2091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835640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6951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1867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8895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6037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0750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5045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69351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3481129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612799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30478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291580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187229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502936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076912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985125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42672125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6880969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667248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758D-7818-F4D0-2584-B09307A78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404-D226-B0B2-F74F-1C3F8FF66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DC2D0-3287-8018-2A41-BAF6A4E0DCE3}"/>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036CEA42-C5F3-76B0-FF25-2809DFC83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9CB3A-D78A-552C-5029-9471279D5FE0}"/>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609679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3410317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8" name="Picture 8">
            <a:extLst>
              <a:ext uri="{FF2B5EF4-FFF2-40B4-BE49-F238E27FC236}">
                <a16:creationId xmlns:a16="http://schemas.microsoft.com/office/drawing/2014/main" id="{DD1F555B-5765-61C0-C770-95B1A9E242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7623"/>
          </a:xfrm>
          <a:prstGeom prst="rect">
            <a:avLst/>
          </a:prstGeom>
        </p:spPr>
      </p:pic>
    </p:spTree>
    <p:extLst>
      <p:ext uri="{BB962C8B-B14F-4D97-AF65-F5344CB8AC3E}">
        <p14:creationId xmlns:p14="http://schemas.microsoft.com/office/powerpoint/2010/main" val="386611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23684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7765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74523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6" name="Picture 2">
            <a:extLst>
              <a:ext uri="{FF2B5EF4-FFF2-40B4-BE49-F238E27FC236}">
                <a16:creationId xmlns:a16="http://schemas.microsoft.com/office/drawing/2014/main" id="{4FFF8A25-754F-204D-AA7A-D0C2DF37F0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1"/>
          </a:xfrm>
          <a:prstGeom prst="rect">
            <a:avLst/>
          </a:prstGeom>
        </p:spPr>
      </p:pic>
    </p:spTree>
    <p:extLst>
      <p:ext uri="{BB962C8B-B14F-4D97-AF65-F5344CB8AC3E}">
        <p14:creationId xmlns:p14="http://schemas.microsoft.com/office/powerpoint/2010/main" val="5749754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71903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230967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43925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4189867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p:txBody>
          <a:body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5940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602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p:txBody>
          <a:bodyPr/>
          <a:lstStyle/>
          <a:p>
            <a:fld id="{CF28A97D-0DE0-4A27-A2F5-23FC486ABFC7}" type="datetimeFigureOut">
              <a:rPr lang="en-US" smtClean="0"/>
              <a:t>3/26/2023</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370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CBF7F66-930A-401E-8220-1F6F811154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3A8D315-83D5-BA86-C3CB-4F09E4EA5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D61394-4C3A-47DD-AD82-0399ECC18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EA691-B07A-E1E3-C54C-D99A5518A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8A97D-0DE0-4A27-A2F5-23FC486ABFC7}" type="datetimeFigureOut">
              <a:rPr lang="en-US" smtClean="0"/>
              <a:t>3/26/2023</a:t>
            </a:fld>
            <a:endParaRPr lang="en-US"/>
          </a:p>
        </p:txBody>
      </p:sp>
      <p:sp>
        <p:nvSpPr>
          <p:cNvPr id="5" name="Footer Placeholder 4">
            <a:extLst>
              <a:ext uri="{FF2B5EF4-FFF2-40B4-BE49-F238E27FC236}">
                <a16:creationId xmlns:a16="http://schemas.microsoft.com/office/drawing/2014/main" id="{FFC750EC-0617-F9BF-DF66-A3DBE64E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B7740E-4574-4E90-515C-1F84237E2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3C43F-E329-41DF-9C4F-21C6C815B6AC}" type="slidenum">
              <a:rPr lang="en-US" smtClean="0"/>
              <a:t>‹#›</a:t>
            </a:fld>
            <a:endParaRPr lang="en-US"/>
          </a:p>
        </p:txBody>
      </p:sp>
    </p:spTree>
    <p:extLst>
      <p:ext uri="{BB962C8B-B14F-4D97-AF65-F5344CB8AC3E}">
        <p14:creationId xmlns:p14="http://schemas.microsoft.com/office/powerpoint/2010/main" val="2107992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226786D-32A3-4AA8-9A60-293480F2C5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3/26/2023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1241169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BBBB5BCD-41CF-439A-BDBA-A19D07BF4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20161529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D709CC0-99FB-45BF-8F36-B7EC09BAE3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30E1E2A-4D2D-2F2A-218C-42732423E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903C9C-6847-2704-EF48-B4D7C04CD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76341-651B-9A4A-3C51-71CC682AAD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0BB0508E-CFCB-8CAF-E253-6B8B0AABBD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26D54A-EB7A-2A32-382F-40E37D7F0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7EE0D-802A-434D-8D75-AC80DDB8141B}" type="slidenum">
              <a:rPr lang="en-US" smtClean="0"/>
              <a:t>‹#›</a:t>
            </a:fld>
            <a:endParaRPr lang="en-US"/>
          </a:p>
        </p:txBody>
      </p:sp>
    </p:spTree>
    <p:extLst>
      <p:ext uri="{BB962C8B-B14F-4D97-AF65-F5344CB8AC3E}">
        <p14:creationId xmlns:p14="http://schemas.microsoft.com/office/powerpoint/2010/main" val="246626908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F2B5705-3E82-491C-80F0-A158CBCEFF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30E1E2A-4D2D-2F2A-218C-42732423E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903C9C-6847-2704-EF48-B4D7C04CD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76341-651B-9A4A-3C51-71CC682AAD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2614B-EF9F-4C0F-B23D-32708343E0CA}" type="datetimeFigureOut">
              <a:rPr lang="en-US" smtClean="0"/>
              <a:t>3/26/2023</a:t>
            </a:fld>
            <a:endParaRPr lang="en-US"/>
          </a:p>
        </p:txBody>
      </p:sp>
      <p:sp>
        <p:nvSpPr>
          <p:cNvPr id="5" name="Footer Placeholder 4">
            <a:extLst>
              <a:ext uri="{FF2B5EF4-FFF2-40B4-BE49-F238E27FC236}">
                <a16:creationId xmlns:a16="http://schemas.microsoft.com/office/drawing/2014/main" id="{0BB0508E-CFCB-8CAF-E253-6B8B0AABBD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26D54A-EB7A-2A32-382F-40E37D7F0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7EE0D-802A-434D-8D75-AC80DDB8141B}" type="slidenum">
              <a:rPr lang="en-US" smtClean="0"/>
              <a:t>‹#›</a:t>
            </a:fld>
            <a:endParaRPr lang="en-US"/>
          </a:p>
        </p:txBody>
      </p:sp>
    </p:spTree>
    <p:extLst>
      <p:ext uri="{BB962C8B-B14F-4D97-AF65-F5344CB8AC3E}">
        <p14:creationId xmlns:p14="http://schemas.microsoft.com/office/powerpoint/2010/main" val="392660377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61.xml"/><Relationship Id="rId6" Type="http://schemas.microsoft.com/office/2007/relationships/hdphoto" Target="../media/hdphoto1.wdp"/><Relationship Id="rId11" Type="http://schemas.openxmlformats.org/officeDocument/2006/relationships/image" Target="../media/image48.sv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svg"/><Relationship Id="rId9" Type="http://schemas.openxmlformats.org/officeDocument/2006/relationships/image" Target="../media/image46.svg"/></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audio" Target="../media/audio1.wav"/><Relationship Id="rId1" Type="http://schemas.openxmlformats.org/officeDocument/2006/relationships/slideLayout" Target="../slideLayouts/slideLayout61.xml"/><Relationship Id="rId6" Type="http://schemas.microsoft.com/office/2007/relationships/hdphoto" Target="../media/hdphoto1.wdp"/><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2.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audio" Target="../media/audio1.wav"/><Relationship Id="rId1" Type="http://schemas.openxmlformats.org/officeDocument/2006/relationships/slideLayout" Target="../slideLayouts/slideLayout61.xml"/><Relationship Id="rId6" Type="http://schemas.microsoft.com/office/2007/relationships/hdphoto" Target="../media/hdphoto1.wdp"/><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3.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audio" Target="../media/audio1.wav"/><Relationship Id="rId1" Type="http://schemas.openxmlformats.org/officeDocument/2006/relationships/slideLayout" Target="../slideLayouts/slideLayout61.xml"/><Relationship Id="rId6" Type="http://schemas.microsoft.com/office/2007/relationships/hdphoto" Target="../media/hdphoto1.wdp"/><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9.sv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9.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3.xml"/><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id="{7C5AB3DE-6D6B-5CC5-D308-DE6E05619B9B}"/>
              </a:ext>
            </a:extLst>
          </p:cNvPr>
          <p:cNvSpPr txBox="1"/>
          <p:nvPr/>
        </p:nvSpPr>
        <p:spPr>
          <a:xfrm>
            <a:off x="2923496" y="983227"/>
            <a:ext cx="6345007" cy="769441"/>
          </a:xfrm>
          <a:prstGeom prst="rect">
            <a:avLst/>
          </a:prstGeom>
          <a:noFill/>
        </p:spPr>
        <p:txBody>
          <a:bodyPr wrap="none" rtlCol="0">
            <a:spAutoFit/>
          </a:bodyPr>
          <a:lstStyle/>
          <a:p>
            <a:r>
              <a:rPr lang="en-US" sz="4400">
                <a:latin typeface="SVN-Kitten" pitchFamily="50" charset="0"/>
              </a:rPr>
              <a:t>Thứ … ngày… tháng ….năm </a:t>
            </a:r>
          </a:p>
        </p:txBody>
      </p:sp>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752668"/>
            <a:ext cx="3115763" cy="1121674"/>
          </a:xfrm>
          <a:prstGeom prst="rect">
            <a:avLst/>
          </a:prstGeom>
        </p:spPr>
      </p:pic>
      <p:pic>
        <p:nvPicPr>
          <p:cNvPr id="9" name="Picture 8">
            <a:extLst>
              <a:ext uri="{FF2B5EF4-FFF2-40B4-BE49-F238E27FC236}">
                <a16:creationId xmlns:a16="http://schemas.microsoft.com/office/drawing/2014/main" id="{335318B0-B269-EB07-0B9D-DD3260345F1C}"/>
              </a:ext>
            </a:extLst>
          </p:cNvPr>
          <p:cNvPicPr>
            <a:picLocks noChangeAspect="1"/>
          </p:cNvPicPr>
          <p:nvPr/>
        </p:nvPicPr>
        <p:blipFill rotWithShape="1">
          <a:blip r:embed="rId5"/>
          <a:srcRect r="9736" b="15306"/>
          <a:stretch/>
        </p:blipFill>
        <p:spPr>
          <a:xfrm>
            <a:off x="2706081" y="2861985"/>
            <a:ext cx="6240971" cy="13295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6"/>
          <a:srcRect/>
          <a:stretch>
            <a:fillRect/>
          </a:stretch>
        </p:blipFill>
        <p:spPr>
          <a:xfrm>
            <a:off x="790127" y="5494352"/>
            <a:ext cx="1114463" cy="1363648"/>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 calcmode="lin" valueType="num">
                                      <p:cBhvr>
                                        <p:cTn id="29" dur="500" fill="hold"/>
                                        <p:tgtEl>
                                          <p:spTgt spid="9"/>
                                        </p:tgtEl>
                                        <p:attrNameLst>
                                          <p:attrName>style.rotation</p:attrName>
                                        </p:attrNameLst>
                                      </p:cBhvr>
                                      <p:tavLst>
                                        <p:tav tm="0">
                                          <p:val>
                                            <p:fltVal val="360"/>
                                          </p:val>
                                        </p:tav>
                                        <p:tav tm="100000">
                                          <p:val>
                                            <p:fltVal val="0"/>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65977" y="85342"/>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156718" y="3178460"/>
            <a:ext cx="10431773" cy="2457908"/>
          </a:xfrm>
          <a:custGeom>
            <a:avLst/>
            <a:gdLst>
              <a:gd name="connsiteX0" fmla="*/ 0 w 10431773"/>
              <a:gd name="connsiteY0" fmla="*/ 409660 h 2457908"/>
              <a:gd name="connsiteX1" fmla="*/ 409660 w 10431773"/>
              <a:gd name="connsiteY1" fmla="*/ 0 h 2457908"/>
              <a:gd name="connsiteX2" fmla="*/ 10022113 w 10431773"/>
              <a:gd name="connsiteY2" fmla="*/ 0 h 2457908"/>
              <a:gd name="connsiteX3" fmla="*/ 10431773 w 10431773"/>
              <a:gd name="connsiteY3" fmla="*/ 409660 h 2457908"/>
              <a:gd name="connsiteX4" fmla="*/ 10431773 w 10431773"/>
              <a:gd name="connsiteY4" fmla="*/ 2048248 h 2457908"/>
              <a:gd name="connsiteX5" fmla="*/ 10022113 w 10431773"/>
              <a:gd name="connsiteY5" fmla="*/ 2457908 h 2457908"/>
              <a:gd name="connsiteX6" fmla="*/ 409660 w 10431773"/>
              <a:gd name="connsiteY6" fmla="*/ 2457908 h 2457908"/>
              <a:gd name="connsiteX7" fmla="*/ 0 w 10431773"/>
              <a:gd name="connsiteY7" fmla="*/ 2048248 h 2457908"/>
              <a:gd name="connsiteX8" fmla="*/ 0 w 10431773"/>
              <a:gd name="connsiteY8" fmla="*/ 409660 h 24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457908" fill="none" extrusionOk="0">
                <a:moveTo>
                  <a:pt x="0" y="409660"/>
                </a:moveTo>
                <a:cubicBezTo>
                  <a:pt x="11494" y="217566"/>
                  <a:pt x="166862" y="-7678"/>
                  <a:pt x="409660" y="0"/>
                </a:cubicBezTo>
                <a:cubicBezTo>
                  <a:pt x="4458447" y="37724"/>
                  <a:pt x="5801324" y="-109534"/>
                  <a:pt x="10022113" y="0"/>
                </a:cubicBezTo>
                <a:cubicBezTo>
                  <a:pt x="10249731" y="30429"/>
                  <a:pt x="10452659" y="162593"/>
                  <a:pt x="10431773" y="409660"/>
                </a:cubicBezTo>
                <a:cubicBezTo>
                  <a:pt x="10299990" y="614260"/>
                  <a:pt x="10561734" y="1266678"/>
                  <a:pt x="10431773" y="2048248"/>
                </a:cubicBezTo>
                <a:cubicBezTo>
                  <a:pt x="10434999" y="2281362"/>
                  <a:pt x="10240084" y="2439711"/>
                  <a:pt x="10022113" y="2457908"/>
                </a:cubicBezTo>
                <a:cubicBezTo>
                  <a:pt x="7172278" y="2546014"/>
                  <a:pt x="4730031" y="2605517"/>
                  <a:pt x="409660" y="2457908"/>
                </a:cubicBezTo>
                <a:cubicBezTo>
                  <a:pt x="166055" y="2469090"/>
                  <a:pt x="-13675" y="2316892"/>
                  <a:pt x="0" y="2048248"/>
                </a:cubicBezTo>
                <a:cubicBezTo>
                  <a:pt x="121539" y="1724607"/>
                  <a:pt x="-19889" y="1052726"/>
                  <a:pt x="0" y="409660"/>
                </a:cubicBezTo>
                <a:close/>
              </a:path>
              <a:path w="10431773" h="2457908" stroke="0" extrusionOk="0">
                <a:moveTo>
                  <a:pt x="0" y="409660"/>
                </a:moveTo>
                <a:cubicBezTo>
                  <a:pt x="-809" y="197928"/>
                  <a:pt x="182859" y="24354"/>
                  <a:pt x="409660" y="0"/>
                </a:cubicBezTo>
                <a:cubicBezTo>
                  <a:pt x="3225247" y="-88882"/>
                  <a:pt x="8652247" y="158302"/>
                  <a:pt x="10022113" y="0"/>
                </a:cubicBezTo>
                <a:cubicBezTo>
                  <a:pt x="10241245" y="-21160"/>
                  <a:pt x="10419927" y="221304"/>
                  <a:pt x="10431773" y="409660"/>
                </a:cubicBezTo>
                <a:cubicBezTo>
                  <a:pt x="10515732" y="1102907"/>
                  <a:pt x="10429087" y="1409231"/>
                  <a:pt x="10431773" y="2048248"/>
                </a:cubicBezTo>
                <a:cubicBezTo>
                  <a:pt x="10451735" y="2241964"/>
                  <a:pt x="10222117" y="2483475"/>
                  <a:pt x="10022113" y="2457908"/>
                </a:cubicBezTo>
                <a:cubicBezTo>
                  <a:pt x="6800356" y="2446243"/>
                  <a:pt x="3106555" y="2398569"/>
                  <a:pt x="409660" y="2457908"/>
                </a:cubicBezTo>
                <a:cubicBezTo>
                  <a:pt x="201674" y="2445926"/>
                  <a:pt x="-16457" y="2259094"/>
                  <a:pt x="0" y="2048248"/>
                </a:cubicBezTo>
                <a:cubicBezTo>
                  <a:pt x="113819" y="1304093"/>
                  <a:pt x="-50094" y="1044656"/>
                  <a:pt x="0" y="409660"/>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93429"/>
                </a:solidFill>
                <a:effectLst/>
                <a:uLnTx/>
                <a:uFillTx/>
                <a:latin typeface="Calibri" panose="020F0502020204030204" pitchFamily="34" charset="0"/>
                <a:ea typeface="Calibri" panose="020F0502020204030204" pitchFamily="34" charset="0"/>
                <a:cs typeface="Calibri" panose="020F0502020204030204" pitchFamily="34" charset="0"/>
              </a:rPr>
              <a:t>Thấy Hà My học không tốt môn Toán, Linh liền giúp đỡ bạn học vào giờ ra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Theo em đây có phải tình huống bất hòa không?</a:t>
            </a: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9Slide07 SVNBeachwood Sans" pitchFamily="2" charset="0"/>
                <a:ea typeface="+mn-ea"/>
                <a:cs typeface="+mn-cs"/>
              </a:rPr>
              <a:t>Câu 3</a:t>
            </a:r>
          </a:p>
        </p:txBody>
      </p:sp>
    </p:spTree>
    <p:extLst>
      <p:ext uri="{BB962C8B-B14F-4D97-AF65-F5344CB8AC3E}">
        <p14:creationId xmlns:p14="http://schemas.microsoft.com/office/powerpoint/2010/main" val="1252694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4"/>
                                        </p:tgtEl>
                                      </p:cBhvr>
                                      <p:by x="150000" y="150000"/>
                                    </p:animScale>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156718" y="3178460"/>
            <a:ext cx="10431773" cy="2457908"/>
          </a:xfrm>
          <a:custGeom>
            <a:avLst/>
            <a:gdLst>
              <a:gd name="connsiteX0" fmla="*/ 0 w 10431773"/>
              <a:gd name="connsiteY0" fmla="*/ 409660 h 2457908"/>
              <a:gd name="connsiteX1" fmla="*/ 409660 w 10431773"/>
              <a:gd name="connsiteY1" fmla="*/ 0 h 2457908"/>
              <a:gd name="connsiteX2" fmla="*/ 10022113 w 10431773"/>
              <a:gd name="connsiteY2" fmla="*/ 0 h 2457908"/>
              <a:gd name="connsiteX3" fmla="*/ 10431773 w 10431773"/>
              <a:gd name="connsiteY3" fmla="*/ 409660 h 2457908"/>
              <a:gd name="connsiteX4" fmla="*/ 10431773 w 10431773"/>
              <a:gd name="connsiteY4" fmla="*/ 2048248 h 2457908"/>
              <a:gd name="connsiteX5" fmla="*/ 10022113 w 10431773"/>
              <a:gd name="connsiteY5" fmla="*/ 2457908 h 2457908"/>
              <a:gd name="connsiteX6" fmla="*/ 409660 w 10431773"/>
              <a:gd name="connsiteY6" fmla="*/ 2457908 h 2457908"/>
              <a:gd name="connsiteX7" fmla="*/ 0 w 10431773"/>
              <a:gd name="connsiteY7" fmla="*/ 2048248 h 2457908"/>
              <a:gd name="connsiteX8" fmla="*/ 0 w 10431773"/>
              <a:gd name="connsiteY8" fmla="*/ 409660 h 24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457908" fill="none" extrusionOk="0">
                <a:moveTo>
                  <a:pt x="0" y="409660"/>
                </a:moveTo>
                <a:cubicBezTo>
                  <a:pt x="11494" y="217566"/>
                  <a:pt x="166862" y="-7678"/>
                  <a:pt x="409660" y="0"/>
                </a:cubicBezTo>
                <a:cubicBezTo>
                  <a:pt x="4458447" y="37724"/>
                  <a:pt x="5801324" y="-109534"/>
                  <a:pt x="10022113" y="0"/>
                </a:cubicBezTo>
                <a:cubicBezTo>
                  <a:pt x="10249731" y="30429"/>
                  <a:pt x="10452659" y="162593"/>
                  <a:pt x="10431773" y="409660"/>
                </a:cubicBezTo>
                <a:cubicBezTo>
                  <a:pt x="10299990" y="614260"/>
                  <a:pt x="10561734" y="1266678"/>
                  <a:pt x="10431773" y="2048248"/>
                </a:cubicBezTo>
                <a:cubicBezTo>
                  <a:pt x="10434999" y="2281362"/>
                  <a:pt x="10240084" y="2439711"/>
                  <a:pt x="10022113" y="2457908"/>
                </a:cubicBezTo>
                <a:cubicBezTo>
                  <a:pt x="7172278" y="2546014"/>
                  <a:pt x="4730031" y="2605517"/>
                  <a:pt x="409660" y="2457908"/>
                </a:cubicBezTo>
                <a:cubicBezTo>
                  <a:pt x="166055" y="2469090"/>
                  <a:pt x="-13675" y="2316892"/>
                  <a:pt x="0" y="2048248"/>
                </a:cubicBezTo>
                <a:cubicBezTo>
                  <a:pt x="121539" y="1724607"/>
                  <a:pt x="-19889" y="1052726"/>
                  <a:pt x="0" y="409660"/>
                </a:cubicBezTo>
                <a:close/>
              </a:path>
              <a:path w="10431773" h="2457908" stroke="0" extrusionOk="0">
                <a:moveTo>
                  <a:pt x="0" y="409660"/>
                </a:moveTo>
                <a:cubicBezTo>
                  <a:pt x="-809" y="197928"/>
                  <a:pt x="182859" y="24354"/>
                  <a:pt x="409660" y="0"/>
                </a:cubicBezTo>
                <a:cubicBezTo>
                  <a:pt x="3225247" y="-88882"/>
                  <a:pt x="8652247" y="158302"/>
                  <a:pt x="10022113" y="0"/>
                </a:cubicBezTo>
                <a:cubicBezTo>
                  <a:pt x="10241245" y="-21160"/>
                  <a:pt x="10419927" y="221304"/>
                  <a:pt x="10431773" y="409660"/>
                </a:cubicBezTo>
                <a:cubicBezTo>
                  <a:pt x="10515732" y="1102907"/>
                  <a:pt x="10429087" y="1409231"/>
                  <a:pt x="10431773" y="2048248"/>
                </a:cubicBezTo>
                <a:cubicBezTo>
                  <a:pt x="10451735" y="2241964"/>
                  <a:pt x="10222117" y="2483475"/>
                  <a:pt x="10022113" y="2457908"/>
                </a:cubicBezTo>
                <a:cubicBezTo>
                  <a:pt x="6800356" y="2446243"/>
                  <a:pt x="3106555" y="2398569"/>
                  <a:pt x="409660" y="2457908"/>
                </a:cubicBezTo>
                <a:cubicBezTo>
                  <a:pt x="201674" y="2445926"/>
                  <a:pt x="-16457" y="2259094"/>
                  <a:pt x="0" y="2048248"/>
                </a:cubicBezTo>
                <a:cubicBezTo>
                  <a:pt x="113819" y="1304093"/>
                  <a:pt x="-50094" y="1044656"/>
                  <a:pt x="0" y="409660"/>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93429"/>
                </a:solidFill>
                <a:effectLst/>
                <a:uLnTx/>
                <a:uFillTx/>
                <a:latin typeface="Calibri" panose="020F0502020204030204" pitchFamily="34" charset="0"/>
                <a:ea typeface="Calibri" panose="020F0502020204030204" pitchFamily="34" charset="0"/>
                <a:cs typeface="Calibri" panose="020F0502020204030204" pitchFamily="34" charset="0"/>
              </a:rPr>
              <a:t>Khi thấy hai bạn bất hòa với nhau chúng ta nên giúp các bạn giải hòa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Đúng hay không?</a:t>
            </a: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9Slide07 SVNBeachwood Sans" pitchFamily="2" charset="0"/>
                <a:ea typeface="+mn-ea"/>
                <a:cs typeface="+mn-cs"/>
              </a:rPr>
              <a:t>Câu 4</a:t>
            </a:r>
          </a:p>
        </p:txBody>
      </p:sp>
    </p:spTree>
    <p:extLst>
      <p:ext uri="{BB962C8B-B14F-4D97-AF65-F5344CB8AC3E}">
        <p14:creationId xmlns:p14="http://schemas.microsoft.com/office/powerpoint/2010/main" val="1495576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0"/>
                                        </p:tgtEl>
                                      </p:cBhvr>
                                      <p:by x="150000" y="150000"/>
                                    </p:animScale>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2255175" y="457200"/>
            <a:ext cx="8077853"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NHANH TAY NHANH MẮT</a:t>
            </a:r>
          </a:p>
        </p:txBody>
      </p:sp>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grpId="1"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12E1D-B0C3-A6AE-4DEC-FDC7916E1E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6879" y="0"/>
            <a:ext cx="1262888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1002EBBE-2135-3D33-8D60-6AB1E799F0A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216" b="90461" l="9994" r="89942">
                        <a14:foregroundMark x1="55013" y1="90501" x2="55207" y2="84479"/>
                        <a14:foregroundMark x1="50420" y1="9216" x2="54010" y2="10226"/>
                      </a14:backgroundRemoval>
                    </a14:imgEffect>
                  </a14:imgLayer>
                </a14:imgProps>
              </a:ext>
              <a:ext uri="{28A0092B-C50C-407E-A947-70E740481C1C}">
                <a14:useLocalDpi xmlns:a14="http://schemas.microsoft.com/office/drawing/2010/main" val="0"/>
              </a:ext>
            </a:extLst>
          </a:blip>
          <a:stretch>
            <a:fillRect/>
          </a:stretch>
        </p:blipFill>
        <p:spPr>
          <a:xfrm>
            <a:off x="-894080" y="3160776"/>
            <a:ext cx="5078730" cy="4062984"/>
          </a:xfrm>
          <a:prstGeom prst="rect">
            <a:avLst/>
          </a:prstGeom>
        </p:spPr>
      </p:pic>
      <p:sp>
        <p:nvSpPr>
          <p:cNvPr id="8" name="TextBox 7">
            <a:extLst>
              <a:ext uri="{FF2B5EF4-FFF2-40B4-BE49-F238E27FC236}">
                <a16:creationId xmlns:a16="http://schemas.microsoft.com/office/drawing/2014/main" id="{5EE6C0FE-E84C-3F37-A046-DD56150EA044}"/>
              </a:ext>
            </a:extLst>
          </p:cNvPr>
          <p:cNvSpPr txBox="1"/>
          <p:nvPr/>
        </p:nvSpPr>
        <p:spPr>
          <a:xfrm>
            <a:off x="1118290" y="10728"/>
            <a:ext cx="1125728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Khi thấy hai bạn của em xảy ra tranh cãi, em cần làm gì?</a:t>
            </a:r>
          </a:p>
        </p:txBody>
      </p:sp>
      <p:pic>
        <p:nvPicPr>
          <p:cNvPr id="9" name="Picture 23">
            <a:extLst>
              <a:ext uri="{FF2B5EF4-FFF2-40B4-BE49-F238E27FC236}">
                <a16:creationId xmlns:a16="http://schemas.microsoft.com/office/drawing/2014/main" id="{8CFCAF20-7AAA-374E-1A41-5507830307AA}"/>
              </a:ext>
            </a:extLst>
          </p:cNvPr>
          <p:cNvPicPr>
            <a:picLocks noChangeAspect="1"/>
          </p:cNvPicPr>
          <p:nvPr/>
        </p:nvPicPr>
        <p:blipFill>
          <a:blip r:embed="rId7"/>
          <a:srcRect/>
          <a:stretch>
            <a:fillRect/>
          </a:stretch>
        </p:blipFill>
        <p:spPr>
          <a:xfrm>
            <a:off x="251890" y="265890"/>
            <a:ext cx="866400" cy="998252"/>
          </a:xfrm>
          <a:prstGeom prst="rect">
            <a:avLst/>
          </a:prstGeom>
        </p:spPr>
      </p:pic>
      <p:pic>
        <p:nvPicPr>
          <p:cNvPr id="10" name="Picture 44">
            <a:extLst>
              <a:ext uri="{FF2B5EF4-FFF2-40B4-BE49-F238E27FC236}">
                <a16:creationId xmlns:a16="http://schemas.microsoft.com/office/drawing/2014/main" id="{2ADC16E2-C8EC-1C99-F066-ADB8FA3AFDB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68431" y="1787101"/>
            <a:ext cx="1035372" cy="1031607"/>
          </a:xfrm>
          <a:prstGeom prst="rect">
            <a:avLst/>
          </a:prstGeom>
        </p:spPr>
      </p:pic>
      <p:pic>
        <p:nvPicPr>
          <p:cNvPr id="11" name="Picture 45">
            <a:extLst>
              <a:ext uri="{FF2B5EF4-FFF2-40B4-BE49-F238E27FC236}">
                <a16:creationId xmlns:a16="http://schemas.microsoft.com/office/drawing/2014/main" id="{C0EA84CB-B21F-DD24-7D86-BBF526C54EF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68431" y="3123327"/>
            <a:ext cx="1035372" cy="1031606"/>
          </a:xfrm>
          <a:prstGeom prst="rect">
            <a:avLst/>
          </a:prstGeom>
        </p:spPr>
      </p:pic>
      <p:pic>
        <p:nvPicPr>
          <p:cNvPr id="12" name="Picture 46">
            <a:extLst>
              <a:ext uri="{FF2B5EF4-FFF2-40B4-BE49-F238E27FC236}">
                <a16:creationId xmlns:a16="http://schemas.microsoft.com/office/drawing/2014/main" id="{3DE639E5-9D4B-C5B0-9845-0FCFDD98176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68431" y="4523811"/>
            <a:ext cx="1126197" cy="1122102"/>
          </a:xfrm>
          <a:prstGeom prst="rect">
            <a:avLst/>
          </a:prstGeom>
        </p:spPr>
      </p:pic>
      <p:sp>
        <p:nvSpPr>
          <p:cNvPr id="13" name="Rectangle: Rounded Corners 12">
            <a:extLst>
              <a:ext uri="{FF2B5EF4-FFF2-40B4-BE49-F238E27FC236}">
                <a16:creationId xmlns:a16="http://schemas.microsoft.com/office/drawing/2014/main" id="{7E345338-C190-20C5-CF93-BF8FD388A6D5}"/>
              </a:ext>
            </a:extLst>
          </p:cNvPr>
          <p:cNvSpPr/>
          <p:nvPr/>
        </p:nvSpPr>
        <p:spPr>
          <a:xfrm>
            <a:off x="4894628" y="1806362"/>
            <a:ext cx="663448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Khuyên ngăn hai bạn</a:t>
            </a:r>
          </a:p>
        </p:txBody>
      </p:sp>
      <p:sp>
        <p:nvSpPr>
          <p:cNvPr id="14" name="Rectangle: Rounded Corners 13">
            <a:extLst>
              <a:ext uri="{FF2B5EF4-FFF2-40B4-BE49-F238E27FC236}">
                <a16:creationId xmlns:a16="http://schemas.microsoft.com/office/drawing/2014/main" id="{ECF1C17C-A375-B804-72AA-8D27A539A48F}"/>
              </a:ext>
            </a:extLst>
          </p:cNvPr>
          <p:cNvSpPr/>
          <p:nvPr/>
        </p:nvSpPr>
        <p:spPr>
          <a:xfrm>
            <a:off x="4894628" y="2990188"/>
            <a:ext cx="6634480" cy="1271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quan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tâm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phải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8FF6DD4-B6C5-2531-1F5A-06AA97FF1197}"/>
              </a:ext>
            </a:extLst>
          </p:cNvPr>
          <p:cNvSpPr/>
          <p:nvPr/>
        </p:nvSpPr>
        <p:spPr>
          <a:xfrm>
            <a:off x="4894628" y="4627662"/>
            <a:ext cx="663448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Bênh vực bạn</a:t>
            </a:r>
          </a:p>
        </p:txBody>
      </p:sp>
    </p:spTree>
    <p:extLst>
      <p:ext uri="{BB962C8B-B14F-4D97-AF65-F5344CB8AC3E}">
        <p14:creationId xmlns:p14="http://schemas.microsoft.com/office/powerpoint/2010/main" val="35472151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iterate type="lt">
                                    <p:tmPct val="0"/>
                                  </p:iterate>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3"/>
                                        </p:tgtEl>
                                        <p:attrNameLst>
                                          <p:attrName>fillcolor</p:attrName>
                                        </p:attrNameLst>
                                      </p:cBhvr>
                                      <p:to>
                                        <a:schemeClr val="accent2"/>
                                      </p:to>
                                    </p:animClr>
                                    <p:set>
                                      <p:cBhvr>
                                        <p:cTn id="44" dur="2000" fill="hold"/>
                                        <p:tgtEl>
                                          <p:spTgt spid="13"/>
                                        </p:tgtEl>
                                        <p:attrNameLst>
                                          <p:attrName>fill.type</p:attrName>
                                        </p:attrNameLst>
                                      </p:cBhvr>
                                      <p:to>
                                        <p:strVal val="solid"/>
                                      </p:to>
                                    </p:set>
                                    <p:set>
                                      <p:cBhvr>
                                        <p:cTn id="45" dur="2000" fill="hold"/>
                                        <p:tgtEl>
                                          <p:spTgt spid="1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12E1D-B0C3-A6AE-4DEC-FDC7916E1E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6879" y="0"/>
            <a:ext cx="1262888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1002EBBE-2135-3D33-8D60-6AB1E799F0A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216" b="90461" l="9994" r="89942">
                        <a14:foregroundMark x1="55013" y1="90501" x2="55207" y2="84479"/>
                        <a14:foregroundMark x1="50420" y1="9216" x2="54010" y2="10226"/>
                      </a14:backgroundRemoval>
                    </a14:imgEffect>
                  </a14:imgLayer>
                </a14:imgProps>
              </a:ext>
              <a:ext uri="{28A0092B-C50C-407E-A947-70E740481C1C}">
                <a14:useLocalDpi xmlns:a14="http://schemas.microsoft.com/office/drawing/2010/main" val="0"/>
              </a:ext>
            </a:extLst>
          </a:blip>
          <a:stretch>
            <a:fillRect/>
          </a:stretch>
        </p:blipFill>
        <p:spPr>
          <a:xfrm>
            <a:off x="-894080" y="3160776"/>
            <a:ext cx="5078730" cy="4062984"/>
          </a:xfrm>
          <a:prstGeom prst="rect">
            <a:avLst/>
          </a:prstGeom>
        </p:spPr>
      </p:pic>
      <p:pic>
        <p:nvPicPr>
          <p:cNvPr id="10" name="Picture 44">
            <a:extLst>
              <a:ext uri="{FF2B5EF4-FFF2-40B4-BE49-F238E27FC236}">
                <a16:creationId xmlns:a16="http://schemas.microsoft.com/office/drawing/2014/main" id="{2ADC16E2-C8EC-1C99-F066-ADB8FA3AFDB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68431" y="1787101"/>
            <a:ext cx="1035372" cy="1031607"/>
          </a:xfrm>
          <a:prstGeom prst="rect">
            <a:avLst/>
          </a:prstGeom>
        </p:spPr>
      </p:pic>
      <p:pic>
        <p:nvPicPr>
          <p:cNvPr id="11" name="Picture 45">
            <a:extLst>
              <a:ext uri="{FF2B5EF4-FFF2-40B4-BE49-F238E27FC236}">
                <a16:creationId xmlns:a16="http://schemas.microsoft.com/office/drawing/2014/main" id="{C0EA84CB-B21F-DD24-7D86-BBF526C54EF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68431" y="3123327"/>
            <a:ext cx="1035372" cy="1031606"/>
          </a:xfrm>
          <a:prstGeom prst="rect">
            <a:avLst/>
          </a:prstGeom>
        </p:spPr>
      </p:pic>
      <p:pic>
        <p:nvPicPr>
          <p:cNvPr id="12" name="Picture 46">
            <a:extLst>
              <a:ext uri="{FF2B5EF4-FFF2-40B4-BE49-F238E27FC236}">
                <a16:creationId xmlns:a16="http://schemas.microsoft.com/office/drawing/2014/main" id="{3DE639E5-9D4B-C5B0-9845-0FCFDD98176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68431" y="4854335"/>
            <a:ext cx="1126197" cy="1122102"/>
          </a:xfrm>
          <a:prstGeom prst="rect">
            <a:avLst/>
          </a:prstGeom>
        </p:spPr>
      </p:pic>
      <p:sp>
        <p:nvSpPr>
          <p:cNvPr id="13" name="Rectangle: Rounded Corners 12">
            <a:extLst>
              <a:ext uri="{FF2B5EF4-FFF2-40B4-BE49-F238E27FC236}">
                <a16:creationId xmlns:a16="http://schemas.microsoft.com/office/drawing/2014/main" id="{7E345338-C190-20C5-CF93-BF8FD388A6D5}"/>
              </a:ext>
            </a:extLst>
          </p:cNvPr>
          <p:cNvSpPr/>
          <p:nvPr/>
        </p:nvSpPr>
        <p:spPr>
          <a:xfrm>
            <a:off x="4894628" y="1806362"/>
            <a:ext cx="663448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Quay sang mắng bạn</a:t>
            </a:r>
          </a:p>
        </p:txBody>
      </p:sp>
      <p:sp>
        <p:nvSpPr>
          <p:cNvPr id="14" name="Rectangle: Rounded Corners 13">
            <a:extLst>
              <a:ext uri="{FF2B5EF4-FFF2-40B4-BE49-F238E27FC236}">
                <a16:creationId xmlns:a16="http://schemas.microsoft.com/office/drawing/2014/main" id="{ECF1C17C-A375-B804-72AA-8D27A539A48F}"/>
              </a:ext>
            </a:extLst>
          </p:cNvPr>
          <p:cNvSpPr/>
          <p:nvPr/>
        </p:nvSpPr>
        <p:spPr>
          <a:xfrm>
            <a:off x="4894628" y="2990188"/>
            <a:ext cx="6634480" cy="1766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Bình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tĩnh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nhắc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nhở</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lấy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đồ</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chưa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phép</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8FF6DD4-B6C5-2531-1F5A-06AA97FF1197}"/>
              </a:ext>
            </a:extLst>
          </p:cNvPr>
          <p:cNvSpPr/>
          <p:nvPr/>
        </p:nvSpPr>
        <p:spPr>
          <a:xfrm>
            <a:off x="4894628" y="4908167"/>
            <a:ext cx="6634480" cy="12949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Giật lại bút của mình</a:t>
            </a:r>
          </a:p>
        </p:txBody>
      </p:sp>
      <p:pic>
        <p:nvPicPr>
          <p:cNvPr id="4" name="Picture 27">
            <a:extLst>
              <a:ext uri="{FF2B5EF4-FFF2-40B4-BE49-F238E27FC236}">
                <a16:creationId xmlns:a16="http://schemas.microsoft.com/office/drawing/2014/main" id="{9CA26757-FDCC-A01B-1BA4-3E77E3521157}"/>
              </a:ext>
            </a:extLst>
          </p:cNvPr>
          <p:cNvPicPr>
            <a:picLocks noChangeAspect="1"/>
          </p:cNvPicPr>
          <p:nvPr/>
        </p:nvPicPr>
        <p:blipFill>
          <a:blip r:embed="rId13"/>
          <a:srcRect/>
          <a:stretch>
            <a:fillRect/>
          </a:stretch>
        </p:blipFill>
        <p:spPr>
          <a:xfrm>
            <a:off x="84220" y="292680"/>
            <a:ext cx="944445" cy="980392"/>
          </a:xfrm>
          <a:prstGeom prst="rect">
            <a:avLst/>
          </a:prstGeom>
        </p:spPr>
      </p:pic>
      <p:sp>
        <p:nvSpPr>
          <p:cNvPr id="5" name="TextBox 4">
            <a:extLst>
              <a:ext uri="{FF2B5EF4-FFF2-40B4-BE49-F238E27FC236}">
                <a16:creationId xmlns:a16="http://schemas.microsoft.com/office/drawing/2014/main" id="{A62E52EA-D5A5-72A0-B45A-823F0BD595FE}"/>
              </a:ext>
            </a:extLst>
          </p:cNvPr>
          <p:cNvSpPr txBox="1"/>
          <p:nvPr/>
        </p:nvSpPr>
        <p:spPr>
          <a:xfrm>
            <a:off x="1118290" y="10728"/>
            <a:ext cx="1125728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Em sẽ làm gì trong trường hợp bạn cùng bàn lấy bút của em khi em chưa cho phép?</a:t>
            </a:r>
          </a:p>
        </p:txBody>
      </p:sp>
    </p:spTree>
    <p:extLst>
      <p:ext uri="{BB962C8B-B14F-4D97-AF65-F5344CB8AC3E}">
        <p14:creationId xmlns:p14="http://schemas.microsoft.com/office/powerpoint/2010/main" val="115685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chemeClr val="accent2"/>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12E1D-B0C3-A6AE-4DEC-FDC7916E1E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6879" y="0"/>
            <a:ext cx="1262888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1002EBBE-2135-3D33-8D60-6AB1E799F0A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216" b="90461" l="9994" r="89942">
                        <a14:foregroundMark x1="55013" y1="90501" x2="55207" y2="84479"/>
                        <a14:foregroundMark x1="50420" y1="9216" x2="54010" y2="10226"/>
                      </a14:backgroundRemoval>
                    </a14:imgEffect>
                  </a14:imgLayer>
                </a14:imgProps>
              </a:ext>
              <a:ext uri="{28A0092B-C50C-407E-A947-70E740481C1C}">
                <a14:useLocalDpi xmlns:a14="http://schemas.microsoft.com/office/drawing/2010/main" val="0"/>
              </a:ext>
            </a:extLst>
          </a:blip>
          <a:stretch>
            <a:fillRect/>
          </a:stretch>
        </p:blipFill>
        <p:spPr>
          <a:xfrm>
            <a:off x="-894080" y="3160776"/>
            <a:ext cx="5078730" cy="4062984"/>
          </a:xfrm>
          <a:prstGeom prst="rect">
            <a:avLst/>
          </a:prstGeom>
        </p:spPr>
      </p:pic>
      <p:pic>
        <p:nvPicPr>
          <p:cNvPr id="10" name="Picture 44">
            <a:extLst>
              <a:ext uri="{FF2B5EF4-FFF2-40B4-BE49-F238E27FC236}">
                <a16:creationId xmlns:a16="http://schemas.microsoft.com/office/drawing/2014/main" id="{2ADC16E2-C8EC-1C99-F066-ADB8FA3AFDB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68431" y="1787101"/>
            <a:ext cx="1035372" cy="1031607"/>
          </a:xfrm>
          <a:prstGeom prst="rect">
            <a:avLst/>
          </a:prstGeom>
        </p:spPr>
      </p:pic>
      <p:pic>
        <p:nvPicPr>
          <p:cNvPr id="11" name="Picture 45">
            <a:extLst>
              <a:ext uri="{FF2B5EF4-FFF2-40B4-BE49-F238E27FC236}">
                <a16:creationId xmlns:a16="http://schemas.microsoft.com/office/drawing/2014/main" id="{C0EA84CB-B21F-DD24-7D86-BBF526C54EF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68431" y="3123327"/>
            <a:ext cx="1035372" cy="1031606"/>
          </a:xfrm>
          <a:prstGeom prst="rect">
            <a:avLst/>
          </a:prstGeom>
        </p:spPr>
      </p:pic>
      <p:pic>
        <p:nvPicPr>
          <p:cNvPr id="12" name="Picture 46">
            <a:extLst>
              <a:ext uri="{FF2B5EF4-FFF2-40B4-BE49-F238E27FC236}">
                <a16:creationId xmlns:a16="http://schemas.microsoft.com/office/drawing/2014/main" id="{3DE639E5-9D4B-C5B0-9845-0FCFDD98176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68431" y="4490964"/>
            <a:ext cx="1126197" cy="1122102"/>
          </a:xfrm>
          <a:prstGeom prst="rect">
            <a:avLst/>
          </a:prstGeom>
        </p:spPr>
      </p:pic>
      <p:sp>
        <p:nvSpPr>
          <p:cNvPr id="13" name="Rectangle: Rounded Corners 12">
            <a:extLst>
              <a:ext uri="{FF2B5EF4-FFF2-40B4-BE49-F238E27FC236}">
                <a16:creationId xmlns:a16="http://schemas.microsoft.com/office/drawing/2014/main" id="{7E345338-C190-20C5-CF93-BF8FD388A6D5}"/>
              </a:ext>
            </a:extLst>
          </p:cNvPr>
          <p:cNvSpPr/>
          <p:nvPr/>
        </p:nvSpPr>
        <p:spPr>
          <a:xfrm>
            <a:off x="4894628" y="1679511"/>
            <a:ext cx="6634480" cy="11584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quan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tâm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phải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cuốn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truyện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ECF1C17C-A375-B804-72AA-8D27A539A48F}"/>
              </a:ext>
            </a:extLst>
          </p:cNvPr>
          <p:cNvSpPr/>
          <p:nvPr/>
        </p:nvSpPr>
        <p:spPr>
          <a:xfrm>
            <a:off x="4894628" y="3125202"/>
            <a:ext cx="6634480" cy="1029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Giúp hai bạn giảng hòa</a:t>
            </a:r>
          </a:p>
        </p:txBody>
      </p:sp>
      <p:sp>
        <p:nvSpPr>
          <p:cNvPr id="15" name="Rectangle: Rounded Corners 14">
            <a:extLst>
              <a:ext uri="{FF2B5EF4-FFF2-40B4-BE49-F238E27FC236}">
                <a16:creationId xmlns:a16="http://schemas.microsoft.com/office/drawing/2014/main" id="{88FF6DD4-B6C5-2531-1F5A-06AA97FF1197}"/>
              </a:ext>
            </a:extLst>
          </p:cNvPr>
          <p:cNvSpPr/>
          <p:nvPr/>
        </p:nvSpPr>
        <p:spPr>
          <a:xfrm>
            <a:off x="4894628" y="4544796"/>
            <a:ext cx="6634480" cy="11221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Bênh vực một trong hai bạn</a:t>
            </a:r>
          </a:p>
        </p:txBody>
      </p:sp>
      <p:sp>
        <p:nvSpPr>
          <p:cNvPr id="5" name="TextBox 4">
            <a:extLst>
              <a:ext uri="{FF2B5EF4-FFF2-40B4-BE49-F238E27FC236}">
                <a16:creationId xmlns:a16="http://schemas.microsoft.com/office/drawing/2014/main" id="{A62E52EA-D5A5-72A0-B45A-823F0BD595FE}"/>
              </a:ext>
            </a:extLst>
          </p:cNvPr>
          <p:cNvSpPr txBox="1"/>
          <p:nvPr/>
        </p:nvSpPr>
        <p:spPr>
          <a:xfrm>
            <a:off x="1118290" y="10728"/>
            <a:ext cx="112572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Trên đường đi học về, em thấy Linh và Mai đang giành nhau cuốn truyện. Em sẽ làm gì trong tình huống đó?</a:t>
            </a:r>
          </a:p>
        </p:txBody>
      </p:sp>
      <p:pic>
        <p:nvPicPr>
          <p:cNvPr id="2" name="Picture 28">
            <a:extLst>
              <a:ext uri="{FF2B5EF4-FFF2-40B4-BE49-F238E27FC236}">
                <a16:creationId xmlns:a16="http://schemas.microsoft.com/office/drawing/2014/main" id="{0F4B00CB-D66A-13E4-E8EA-3C9B95307EFC}"/>
              </a:ext>
            </a:extLst>
          </p:cNvPr>
          <p:cNvPicPr>
            <a:picLocks noChangeAspect="1"/>
          </p:cNvPicPr>
          <p:nvPr/>
        </p:nvPicPr>
        <p:blipFill>
          <a:blip r:embed="rId13"/>
          <a:srcRect/>
          <a:stretch>
            <a:fillRect/>
          </a:stretch>
        </p:blipFill>
        <p:spPr>
          <a:xfrm>
            <a:off x="0" y="179982"/>
            <a:ext cx="1150404" cy="1140818"/>
          </a:xfrm>
          <a:prstGeom prst="rect">
            <a:avLst/>
          </a:prstGeom>
        </p:spPr>
      </p:pic>
    </p:spTree>
    <p:extLst>
      <p:ext uri="{BB962C8B-B14F-4D97-AF65-F5344CB8AC3E}">
        <p14:creationId xmlns:p14="http://schemas.microsoft.com/office/powerpoint/2010/main" val="488488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12E1D-B0C3-A6AE-4DEC-FDC7916E1E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6879" y="0"/>
            <a:ext cx="1262888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1002EBBE-2135-3D33-8D60-6AB1E799F0A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216" b="90461" l="9994" r="89942">
                        <a14:foregroundMark x1="55013" y1="90501" x2="55207" y2="84479"/>
                        <a14:foregroundMark x1="50420" y1="9216" x2="54010" y2="10226"/>
                      </a14:backgroundRemoval>
                    </a14:imgEffect>
                  </a14:imgLayer>
                </a14:imgProps>
              </a:ext>
              <a:ext uri="{28A0092B-C50C-407E-A947-70E740481C1C}">
                <a14:useLocalDpi xmlns:a14="http://schemas.microsoft.com/office/drawing/2010/main" val="0"/>
              </a:ext>
            </a:extLst>
          </a:blip>
          <a:stretch>
            <a:fillRect/>
          </a:stretch>
        </p:blipFill>
        <p:spPr>
          <a:xfrm>
            <a:off x="-894080" y="3160776"/>
            <a:ext cx="5078730" cy="4062984"/>
          </a:xfrm>
          <a:prstGeom prst="rect">
            <a:avLst/>
          </a:prstGeom>
        </p:spPr>
      </p:pic>
      <p:pic>
        <p:nvPicPr>
          <p:cNvPr id="10" name="Picture 44">
            <a:extLst>
              <a:ext uri="{FF2B5EF4-FFF2-40B4-BE49-F238E27FC236}">
                <a16:creationId xmlns:a16="http://schemas.microsoft.com/office/drawing/2014/main" id="{2ADC16E2-C8EC-1C99-F066-ADB8FA3AFDB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68431" y="1787101"/>
            <a:ext cx="1035372" cy="1031607"/>
          </a:xfrm>
          <a:prstGeom prst="rect">
            <a:avLst/>
          </a:prstGeom>
        </p:spPr>
      </p:pic>
      <p:pic>
        <p:nvPicPr>
          <p:cNvPr id="11" name="Picture 45">
            <a:extLst>
              <a:ext uri="{FF2B5EF4-FFF2-40B4-BE49-F238E27FC236}">
                <a16:creationId xmlns:a16="http://schemas.microsoft.com/office/drawing/2014/main" id="{C0EA84CB-B21F-DD24-7D86-BBF526C54EF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68431" y="3123327"/>
            <a:ext cx="1035372" cy="1031606"/>
          </a:xfrm>
          <a:prstGeom prst="rect">
            <a:avLst/>
          </a:prstGeom>
        </p:spPr>
      </p:pic>
      <p:pic>
        <p:nvPicPr>
          <p:cNvPr id="12" name="Picture 46">
            <a:extLst>
              <a:ext uri="{FF2B5EF4-FFF2-40B4-BE49-F238E27FC236}">
                <a16:creationId xmlns:a16="http://schemas.microsoft.com/office/drawing/2014/main" id="{3DE639E5-9D4B-C5B0-9845-0FCFDD98176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68431" y="4490964"/>
            <a:ext cx="1126197" cy="1122102"/>
          </a:xfrm>
          <a:prstGeom prst="rect">
            <a:avLst/>
          </a:prstGeom>
        </p:spPr>
      </p:pic>
      <p:sp>
        <p:nvSpPr>
          <p:cNvPr id="13" name="Rectangle: Rounded Corners 12">
            <a:extLst>
              <a:ext uri="{FF2B5EF4-FFF2-40B4-BE49-F238E27FC236}">
                <a16:creationId xmlns:a16="http://schemas.microsoft.com/office/drawing/2014/main" id="{7E345338-C190-20C5-CF93-BF8FD388A6D5}"/>
              </a:ext>
            </a:extLst>
          </p:cNvPr>
          <p:cNvSpPr/>
          <p:nvPr/>
        </p:nvSpPr>
        <p:spPr>
          <a:xfrm>
            <a:off x="4894628" y="1806361"/>
            <a:ext cx="6634480" cy="10316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Không quan tâm vì không phải việc của mình</a:t>
            </a:r>
          </a:p>
        </p:txBody>
      </p:sp>
      <p:sp>
        <p:nvSpPr>
          <p:cNvPr id="14" name="Rectangle: Rounded Corners 13">
            <a:extLst>
              <a:ext uri="{FF2B5EF4-FFF2-40B4-BE49-F238E27FC236}">
                <a16:creationId xmlns:a16="http://schemas.microsoft.com/office/drawing/2014/main" id="{ECF1C17C-A375-B804-72AA-8D27A539A48F}"/>
              </a:ext>
            </a:extLst>
          </p:cNvPr>
          <p:cNvSpPr/>
          <p:nvPr/>
        </p:nvSpPr>
        <p:spPr>
          <a:xfrm>
            <a:off x="4894628" y="3125202"/>
            <a:ext cx="6634480" cy="1029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Lắng nghe ý kiến của cả hai bên, không thiện vị bên nào hơn</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88FF6DD4-B6C5-2531-1F5A-06AA97FF1197}"/>
              </a:ext>
            </a:extLst>
          </p:cNvPr>
          <p:cNvSpPr/>
          <p:nvPr/>
        </p:nvSpPr>
        <p:spPr>
          <a:xfrm>
            <a:off x="4894628" y="4544796"/>
            <a:ext cx="6634480" cy="11221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Bênh vực một trong hai bạn</a:t>
            </a:r>
          </a:p>
        </p:txBody>
      </p:sp>
      <p:pic>
        <p:nvPicPr>
          <p:cNvPr id="4" name="Picture 29">
            <a:extLst>
              <a:ext uri="{FF2B5EF4-FFF2-40B4-BE49-F238E27FC236}">
                <a16:creationId xmlns:a16="http://schemas.microsoft.com/office/drawing/2014/main" id="{DB7C995B-467A-8891-55A2-62F310F85DD0}"/>
              </a:ext>
            </a:extLst>
          </p:cNvPr>
          <p:cNvPicPr>
            <a:picLocks noChangeAspect="1"/>
          </p:cNvPicPr>
          <p:nvPr/>
        </p:nvPicPr>
        <p:blipFill>
          <a:blip r:embed="rId13"/>
          <a:srcRect/>
          <a:stretch>
            <a:fillRect/>
          </a:stretch>
        </p:blipFill>
        <p:spPr>
          <a:xfrm>
            <a:off x="0" y="243723"/>
            <a:ext cx="1280160" cy="1296911"/>
          </a:xfrm>
          <a:prstGeom prst="rect">
            <a:avLst/>
          </a:prstGeom>
        </p:spPr>
      </p:pic>
      <p:sp>
        <p:nvSpPr>
          <p:cNvPr id="7" name="TextBox 6">
            <a:extLst>
              <a:ext uri="{FF2B5EF4-FFF2-40B4-BE49-F238E27FC236}">
                <a16:creationId xmlns:a16="http://schemas.microsoft.com/office/drawing/2014/main" id="{B63D4835-03A9-0132-58B6-880161045EE6}"/>
              </a:ext>
            </a:extLst>
          </p:cNvPr>
          <p:cNvSpPr txBox="1"/>
          <p:nvPr/>
        </p:nvSpPr>
        <p:spPr>
          <a:xfrm>
            <a:off x="1408277" y="10728"/>
            <a:ext cx="9375446"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Đâu là cách giúp xử lí tình huống bất hòa giữa bạn bè</a:t>
            </a:r>
          </a:p>
        </p:txBody>
      </p:sp>
    </p:spTree>
    <p:extLst>
      <p:ext uri="{BB962C8B-B14F-4D97-AF65-F5344CB8AC3E}">
        <p14:creationId xmlns:p14="http://schemas.microsoft.com/office/powerpoint/2010/main" val="1381924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4"/>
                                        </p:tgtEl>
                                        <p:attrNameLst>
                                          <p:attrName>fillcolor</p:attrName>
                                        </p:attrNameLst>
                                      </p:cBhvr>
                                      <p:to>
                                        <a:schemeClr val="accent2"/>
                                      </p:to>
                                    </p:animClr>
                                    <p:set>
                                      <p:cBhvr>
                                        <p:cTn id="27" dur="2000" fill="hold"/>
                                        <p:tgtEl>
                                          <p:spTgt spid="14"/>
                                        </p:tgtEl>
                                        <p:attrNameLst>
                                          <p:attrName>fill.type</p:attrName>
                                        </p:attrNameLst>
                                      </p:cBhvr>
                                      <p:to>
                                        <p:strVal val="solid"/>
                                      </p:to>
                                    </p:set>
                                    <p:set>
                                      <p:cBhvr>
                                        <p:cTn id="28" dur="2000" fill="hold"/>
                                        <p:tgtEl>
                                          <p:spTgt spid="14"/>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3828" y="582324"/>
            <a:ext cx="10292164" cy="5178395"/>
          </a:xfrm>
          <a:prstGeom prst="rect">
            <a:avLst/>
          </a:prstGeom>
        </p:spPr>
      </p:pic>
      <p:sp>
        <p:nvSpPr>
          <p:cNvPr id="23" name="TextBox 22">
            <a:extLst>
              <a:ext uri="{FF2B5EF4-FFF2-40B4-BE49-F238E27FC236}">
                <a16:creationId xmlns:a16="http://schemas.microsoft.com/office/drawing/2014/main" id="{B1E0FBC1-D277-36EF-8AD4-C04457FB9258}"/>
              </a:ext>
            </a:extLst>
          </p:cNvPr>
          <p:cNvSpPr txBox="1"/>
          <p:nvPr/>
        </p:nvSpPr>
        <p:spPr>
          <a:xfrm>
            <a:off x="2358856" y="1583879"/>
            <a:ext cx="7983008" cy="369024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srgbClr val="212529"/>
                </a:solidFill>
                <a:effectLst/>
                <a:uLnTx/>
                <a:uFillTx/>
                <a:latin typeface="Calibri" panose="020F0502020204030204" pitchFamily="34" charset="0"/>
                <a:ea typeface="Calibri" panose="020F0502020204030204" pitchFamily="34" charset="0"/>
                <a:cs typeface="Calibri" panose="020F0502020204030204" pitchFamily="34" charset="0"/>
              </a:rPr>
              <a:t>Bất hòa với bạn xảy ra</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srgbClr val="212529"/>
                </a:solidFill>
                <a:effectLst/>
                <a:uLnTx/>
                <a:uFillTx/>
                <a:latin typeface="Calibri" panose="020F0502020204030204" pitchFamily="34" charset="0"/>
                <a:ea typeface="Calibri" panose="020F0502020204030204" pitchFamily="34" charset="0"/>
                <a:cs typeface="Calibri" panose="020F0502020204030204" pitchFamily="34" charset="0"/>
              </a:rPr>
              <a:t>Bình tĩnh nhận biết chớ mà cãi nhau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srgbClr val="212529"/>
                </a:solidFill>
                <a:effectLst/>
                <a:uLnTx/>
                <a:uFillTx/>
                <a:latin typeface="Calibri" panose="020F0502020204030204" pitchFamily="34" charset="0"/>
                <a:ea typeface="Calibri" panose="020F0502020204030204" pitchFamily="34" charset="0"/>
                <a:cs typeface="Calibri" panose="020F0502020204030204" pitchFamily="34" charset="0"/>
              </a:rPr>
              <a:t>Tìm cách hòa giải thật mau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srgbClr val="212529"/>
                </a:solidFill>
                <a:effectLst/>
                <a:uLnTx/>
                <a:uFillTx/>
                <a:latin typeface="Calibri" panose="020F0502020204030204" pitchFamily="34" charset="0"/>
                <a:ea typeface="Calibri" panose="020F0502020204030204" pitchFamily="34" charset="0"/>
                <a:cs typeface="Calibri" panose="020F0502020204030204" pitchFamily="34" charset="0"/>
              </a:rPr>
              <a:t>Bắt tay, xin lỗi, trước sau bạn bè</a:t>
            </a:r>
            <a:endParaRPr kumimoji="0" lang="vi-VN" sz="4000" b="1" i="1" u="none" strike="noStrike" kern="1200" cap="none" spc="0" normalizeH="0" baseline="0" noProof="0">
              <a:ln>
                <a:noFill/>
              </a:ln>
              <a:solidFill>
                <a:srgbClr val="2125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58326B2-8867-9F16-2623-B8054595C61E}"/>
              </a:ext>
            </a:extLst>
          </p:cNvPr>
          <p:cNvSpPr txBox="1"/>
          <p:nvPr/>
        </p:nvSpPr>
        <p:spPr>
          <a:xfrm>
            <a:off x="2896374" y="1225296"/>
            <a:ext cx="71867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Em hãy học thuộc lòng 4 câu thơ sau</a:t>
            </a:r>
          </a:p>
        </p:txBody>
      </p:sp>
    </p:spTree>
    <p:extLst>
      <p:ext uri="{BB962C8B-B14F-4D97-AF65-F5344CB8AC3E}">
        <p14:creationId xmlns:p14="http://schemas.microsoft.com/office/powerpoint/2010/main" val="2441079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id="{7C5AB3DE-6D6B-5CC5-D308-DE6E05619B9B}"/>
              </a:ext>
            </a:extLst>
          </p:cNvPr>
          <p:cNvSpPr txBox="1"/>
          <p:nvPr/>
        </p:nvSpPr>
        <p:spPr>
          <a:xfrm>
            <a:off x="2490876" y="1533834"/>
            <a:ext cx="6987421"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a:solidFill>
                  <a:srgbClr val="FF0000"/>
                </a:solidFill>
                <a:latin typeface="SVN-Kitten" pitchFamily="50" charset="0"/>
              </a:rPr>
              <a:t>Xin chào và hẹn gặp lại!</a:t>
            </a:r>
            <a:endParaRPr kumimoji="0" lang="en-US" sz="8800" b="0" i="0" u="none" strike="noStrike" kern="1200" cap="none" spc="0" normalizeH="0" baseline="0" noProof="0">
              <a:ln>
                <a:noFill/>
              </a:ln>
              <a:solidFill>
                <a:srgbClr val="FF0000"/>
              </a:solidFill>
              <a:effectLst/>
              <a:uLnTx/>
              <a:uFillTx/>
              <a:latin typeface="SVN-Kitten" pitchFamily="50" charset="0"/>
              <a:ea typeface="+mn-ea"/>
              <a:cs typeface="+mn-cs"/>
            </a:endParaRPr>
          </a:p>
        </p:txBody>
      </p:sp>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C91C7C5-3A40-DD65-AE10-6B8ED2C602AA}"/>
              </a:ext>
            </a:extLst>
          </p:cNvPr>
          <p:cNvPicPr>
            <a:picLocks noChangeAspect="1"/>
          </p:cNvPicPr>
          <p:nvPr/>
        </p:nvPicPr>
        <p:blipFill rotWithShape="1">
          <a:blip r:embed="rId2"/>
          <a:srcRect r="1315"/>
          <a:stretch/>
        </p:blipFill>
        <p:spPr>
          <a:xfrm>
            <a:off x="0" y="1282"/>
            <a:ext cx="12263350" cy="6856718"/>
          </a:xfrm>
          <a:prstGeom prst="rect">
            <a:avLst/>
          </a:prstGeom>
        </p:spPr>
      </p:pic>
      <p:pic>
        <p:nvPicPr>
          <p:cNvPr id="4" name="Picture 11">
            <a:extLst>
              <a:ext uri="{FF2B5EF4-FFF2-40B4-BE49-F238E27FC236}">
                <a16:creationId xmlns:a16="http://schemas.microsoft.com/office/drawing/2014/main" id="{0D586E8E-12D8-FCE0-59E4-94BB2F47C8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4321" y="0"/>
            <a:ext cx="8191846" cy="3246021"/>
          </a:xfrm>
          <a:prstGeom prst="rect">
            <a:avLst/>
          </a:prstGeom>
        </p:spPr>
      </p:pic>
      <p:pic>
        <p:nvPicPr>
          <p:cNvPr id="3" name="Picture 12">
            <a:extLst>
              <a:ext uri="{FF2B5EF4-FFF2-40B4-BE49-F238E27FC236}">
                <a16:creationId xmlns:a16="http://schemas.microsoft.com/office/drawing/2014/main" id="{11A808E8-2D1D-DC2D-548D-6DF60D180A3B}"/>
              </a:ext>
            </a:extLst>
          </p:cNvPr>
          <p:cNvPicPr>
            <a:picLocks noChangeAspect="1"/>
          </p:cNvPicPr>
          <p:nvPr/>
        </p:nvPicPr>
        <p:blipFill>
          <a:blip r:embed="rId5"/>
          <a:srcRect/>
          <a:stretch>
            <a:fillRect/>
          </a:stretch>
        </p:blipFill>
        <p:spPr>
          <a:xfrm>
            <a:off x="-180975" y="2451199"/>
            <a:ext cx="6024642" cy="4405519"/>
          </a:xfrm>
          <a:prstGeom prst="rect">
            <a:avLst/>
          </a:prstGeom>
        </p:spPr>
      </p:pic>
      <p:sp>
        <p:nvSpPr>
          <p:cNvPr id="5" name="TextBox 4">
            <a:extLst>
              <a:ext uri="{FF2B5EF4-FFF2-40B4-BE49-F238E27FC236}">
                <a16:creationId xmlns:a16="http://schemas.microsoft.com/office/drawing/2014/main" id="{F4185701-552B-BEB2-67EA-225DDC7C23D4}"/>
              </a:ext>
            </a:extLst>
          </p:cNvPr>
          <p:cNvSpPr txBox="1"/>
          <p:nvPr/>
        </p:nvSpPr>
        <p:spPr>
          <a:xfrm>
            <a:off x="5111444" y="1623010"/>
            <a:ext cx="590097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LNTH-LuoLuoNotangYuanTi 1" pitchFamily="2" charset="-128"/>
                <a:ea typeface="LNTH-LuoLuoNotangYuanTi 1" pitchFamily="2" charset="-128"/>
                <a:cs typeface="LNTH-LuoLuoNotangYuanTi 1" pitchFamily="2" charset="-128"/>
              </a:rPr>
              <a:t>ĐÔI BẠN CÙNG TIẾN</a:t>
            </a:r>
          </a:p>
        </p:txBody>
      </p:sp>
      <p:sp>
        <p:nvSpPr>
          <p:cNvPr id="6" name="Rectangle: Rounded Corners 5">
            <a:extLst>
              <a:ext uri="{FF2B5EF4-FFF2-40B4-BE49-F238E27FC236}">
                <a16:creationId xmlns:a16="http://schemas.microsoft.com/office/drawing/2014/main" id="{AB88C7D8-1DEB-A588-7B5B-6BA4B90FC851}"/>
              </a:ext>
            </a:extLst>
          </p:cNvPr>
          <p:cNvSpPr/>
          <p:nvPr/>
        </p:nvSpPr>
        <p:spPr>
          <a:xfrm>
            <a:off x="6167360" y="3324225"/>
            <a:ext cx="5567440" cy="3028950"/>
          </a:xfrm>
          <a:custGeom>
            <a:avLst/>
            <a:gdLst>
              <a:gd name="connsiteX0" fmla="*/ 0 w 5567440"/>
              <a:gd name="connsiteY0" fmla="*/ 504835 h 3028950"/>
              <a:gd name="connsiteX1" fmla="*/ 504835 w 5567440"/>
              <a:gd name="connsiteY1" fmla="*/ 0 h 3028950"/>
              <a:gd name="connsiteX2" fmla="*/ 5062605 w 5567440"/>
              <a:gd name="connsiteY2" fmla="*/ 0 h 3028950"/>
              <a:gd name="connsiteX3" fmla="*/ 5567440 w 5567440"/>
              <a:gd name="connsiteY3" fmla="*/ 504835 h 3028950"/>
              <a:gd name="connsiteX4" fmla="*/ 5567440 w 5567440"/>
              <a:gd name="connsiteY4" fmla="*/ 2524115 h 3028950"/>
              <a:gd name="connsiteX5" fmla="*/ 5062605 w 5567440"/>
              <a:gd name="connsiteY5" fmla="*/ 3028950 h 3028950"/>
              <a:gd name="connsiteX6" fmla="*/ 504835 w 5567440"/>
              <a:gd name="connsiteY6" fmla="*/ 3028950 h 3028950"/>
              <a:gd name="connsiteX7" fmla="*/ 0 w 5567440"/>
              <a:gd name="connsiteY7" fmla="*/ 2524115 h 3028950"/>
              <a:gd name="connsiteX8" fmla="*/ 0 w 5567440"/>
              <a:gd name="connsiteY8" fmla="*/ 504835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7440" h="3028950" fill="none" extrusionOk="0">
                <a:moveTo>
                  <a:pt x="0" y="504835"/>
                </a:moveTo>
                <a:cubicBezTo>
                  <a:pt x="10549" y="237707"/>
                  <a:pt x="214062" y="-7004"/>
                  <a:pt x="504835" y="0"/>
                </a:cubicBezTo>
                <a:cubicBezTo>
                  <a:pt x="2088780" y="5905"/>
                  <a:pt x="4427433" y="37353"/>
                  <a:pt x="5062605" y="0"/>
                </a:cubicBezTo>
                <a:cubicBezTo>
                  <a:pt x="5330318" y="-15663"/>
                  <a:pt x="5570936" y="226306"/>
                  <a:pt x="5567440" y="504835"/>
                </a:cubicBezTo>
                <a:cubicBezTo>
                  <a:pt x="5680731" y="1197383"/>
                  <a:pt x="5510370" y="2057468"/>
                  <a:pt x="5567440" y="2524115"/>
                </a:cubicBezTo>
                <a:cubicBezTo>
                  <a:pt x="5578471" y="2828339"/>
                  <a:pt x="5361322" y="3002696"/>
                  <a:pt x="5062605" y="3028950"/>
                </a:cubicBezTo>
                <a:cubicBezTo>
                  <a:pt x="3016076" y="3029988"/>
                  <a:pt x="2525541" y="2863292"/>
                  <a:pt x="504835" y="3028950"/>
                </a:cubicBezTo>
                <a:cubicBezTo>
                  <a:pt x="209067" y="2979197"/>
                  <a:pt x="-2230" y="2837892"/>
                  <a:pt x="0" y="2524115"/>
                </a:cubicBezTo>
                <a:cubicBezTo>
                  <a:pt x="-71540" y="2177549"/>
                  <a:pt x="169143" y="1279915"/>
                  <a:pt x="0" y="504835"/>
                </a:cubicBezTo>
                <a:close/>
              </a:path>
              <a:path w="5567440" h="3028950" stroke="0" extrusionOk="0">
                <a:moveTo>
                  <a:pt x="0" y="504835"/>
                </a:moveTo>
                <a:cubicBezTo>
                  <a:pt x="15756" y="228577"/>
                  <a:pt x="244982" y="6922"/>
                  <a:pt x="504835" y="0"/>
                </a:cubicBezTo>
                <a:cubicBezTo>
                  <a:pt x="2630395" y="-69805"/>
                  <a:pt x="4518728" y="-113742"/>
                  <a:pt x="5062605" y="0"/>
                </a:cubicBezTo>
                <a:cubicBezTo>
                  <a:pt x="5344491" y="-12773"/>
                  <a:pt x="5550053" y="224161"/>
                  <a:pt x="5567440" y="504835"/>
                </a:cubicBezTo>
                <a:cubicBezTo>
                  <a:pt x="5584731" y="1295108"/>
                  <a:pt x="5428905" y="2065511"/>
                  <a:pt x="5567440" y="2524115"/>
                </a:cubicBezTo>
                <a:cubicBezTo>
                  <a:pt x="5580463" y="2820757"/>
                  <a:pt x="5370593" y="3012037"/>
                  <a:pt x="5062605" y="3028950"/>
                </a:cubicBezTo>
                <a:cubicBezTo>
                  <a:pt x="3758723" y="2866175"/>
                  <a:pt x="2190067" y="2959221"/>
                  <a:pt x="504835" y="3028950"/>
                </a:cubicBezTo>
                <a:cubicBezTo>
                  <a:pt x="174834" y="3041557"/>
                  <a:pt x="13552" y="2834045"/>
                  <a:pt x="0" y="2524115"/>
                </a:cubicBezTo>
                <a:cubicBezTo>
                  <a:pt x="87032" y="1782059"/>
                  <a:pt x="3884" y="1344951"/>
                  <a:pt x="0" y="504835"/>
                </a:cubicBezTo>
                <a:close/>
              </a:path>
            </a:pathLst>
          </a:custGeom>
          <a:solidFill>
            <a:schemeClr val="bg1"/>
          </a:solidFill>
          <a:ln w="57150">
            <a:solidFill>
              <a:srgbClr val="00B050"/>
            </a:solidFill>
            <a:prstDash val="dashDot"/>
            <a:extLst>
              <a:ext uri="{C807C97D-BFC1-408E-A445-0C87EB9F89A2}">
                <ask:lineSketchStyleProp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Luật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Em hãy tìm một người bạn để ghép đôi, sau đó hoàn thành các câu hỏi sau</a:t>
            </a:r>
          </a:p>
        </p:txBody>
      </p:sp>
    </p:spTree>
    <p:extLst>
      <p:ext uri="{BB962C8B-B14F-4D97-AF65-F5344CB8AC3E}">
        <p14:creationId xmlns:p14="http://schemas.microsoft.com/office/powerpoint/2010/main" val="823195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1"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4"/>
                                        </p:tgtEl>
                                        <p:attrNameLst>
                                          <p:attrName>r</p:attrName>
                                        </p:attrNameLst>
                                      </p:cBhvr>
                                    </p:animRot>
                                    <p:animRot by="-240000">
                                      <p:cBhvr>
                                        <p:cTn id="27" dur="200" fill="hold">
                                          <p:stCondLst>
                                            <p:cond delay="200"/>
                                          </p:stCondLst>
                                        </p:cTn>
                                        <p:tgtEl>
                                          <p:spTgt spid="4"/>
                                        </p:tgtEl>
                                        <p:attrNameLst>
                                          <p:attrName>r</p:attrName>
                                        </p:attrNameLst>
                                      </p:cBhvr>
                                    </p:animRot>
                                    <p:animRot by="240000">
                                      <p:cBhvr>
                                        <p:cTn id="28" dur="200" fill="hold">
                                          <p:stCondLst>
                                            <p:cond delay="400"/>
                                          </p:stCondLst>
                                        </p:cTn>
                                        <p:tgtEl>
                                          <p:spTgt spid="4"/>
                                        </p:tgtEl>
                                        <p:attrNameLst>
                                          <p:attrName>r</p:attrName>
                                        </p:attrNameLst>
                                      </p:cBhvr>
                                    </p:animRot>
                                    <p:animRot by="-240000">
                                      <p:cBhvr>
                                        <p:cTn id="29" dur="200" fill="hold">
                                          <p:stCondLst>
                                            <p:cond delay="600"/>
                                          </p:stCondLst>
                                        </p:cTn>
                                        <p:tgtEl>
                                          <p:spTgt spid="4"/>
                                        </p:tgtEl>
                                        <p:attrNameLst>
                                          <p:attrName>r</p:attrName>
                                        </p:attrNameLst>
                                      </p:cBhvr>
                                    </p:animRot>
                                    <p:animRot by="120000">
                                      <p:cBhvr>
                                        <p:cTn id="30" dur="200" fill="hold">
                                          <p:stCondLst>
                                            <p:cond delay="800"/>
                                          </p:stCondLst>
                                        </p:cTn>
                                        <p:tgtEl>
                                          <p:spTgt spid="4"/>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3"/>
                                        </p:tgtEl>
                                        <p:attrNameLst>
                                          <p:attrName>r</p:attrName>
                                        </p:attrNameLst>
                                      </p:cBhvr>
                                    </p:animRot>
                                    <p:animRot by="-240000">
                                      <p:cBhvr>
                                        <p:cTn id="33" dur="200" fill="hold">
                                          <p:stCondLst>
                                            <p:cond delay="200"/>
                                          </p:stCondLst>
                                        </p:cTn>
                                        <p:tgtEl>
                                          <p:spTgt spid="3"/>
                                        </p:tgtEl>
                                        <p:attrNameLst>
                                          <p:attrName>r</p:attrName>
                                        </p:attrNameLst>
                                      </p:cBhvr>
                                    </p:animRot>
                                    <p:animRot by="240000">
                                      <p:cBhvr>
                                        <p:cTn id="34" dur="200" fill="hold">
                                          <p:stCondLst>
                                            <p:cond delay="400"/>
                                          </p:stCondLst>
                                        </p:cTn>
                                        <p:tgtEl>
                                          <p:spTgt spid="3"/>
                                        </p:tgtEl>
                                        <p:attrNameLst>
                                          <p:attrName>r</p:attrName>
                                        </p:attrNameLst>
                                      </p:cBhvr>
                                    </p:animRot>
                                    <p:animRot by="-240000">
                                      <p:cBhvr>
                                        <p:cTn id="35" dur="200" fill="hold">
                                          <p:stCondLst>
                                            <p:cond delay="600"/>
                                          </p:stCondLst>
                                        </p:cTn>
                                        <p:tgtEl>
                                          <p:spTgt spid="3"/>
                                        </p:tgtEl>
                                        <p:attrNameLst>
                                          <p:attrName>r</p:attrName>
                                        </p:attrNameLst>
                                      </p:cBhvr>
                                    </p:animRot>
                                    <p:animRot by="120000">
                                      <p:cBhvr>
                                        <p:cTn id="36" dur="200" fill="hold">
                                          <p:stCondLst>
                                            <p:cond delay="800"/>
                                          </p:stCondLst>
                                        </p:cTn>
                                        <p:tgtEl>
                                          <p:spTgt spid="3"/>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5481" y="209550"/>
            <a:ext cx="8289644"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2390775" y="371475"/>
            <a:ext cx="77247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Câu 1: Trong các tình huống sau, tình huống nào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Minh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Huy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muốn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mượn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cuốn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truyện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Conan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nhưng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còn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cuốn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thư</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viện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290122" y="4225377"/>
            <a:ext cx="5167704"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ghép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đôi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tiến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Toán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Thu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Lan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mượn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thư</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viện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 Lan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28946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9"/>
                                        </p:tgtEl>
                                        <p:attrNameLst>
                                          <p:attrName>fillcolor</p:attrName>
                                        </p:attrNameLst>
                                      </p:cBhvr>
                                      <p:to>
                                        <a:srgbClr val="FFFF00"/>
                                      </p:to>
                                    </p:animClr>
                                    <p:set>
                                      <p:cBhvr>
                                        <p:cTn id="35" dur="2000" fill="hold"/>
                                        <p:tgtEl>
                                          <p:spTgt spid="9"/>
                                        </p:tgtEl>
                                        <p:attrNameLst>
                                          <p:attrName>fill.type</p:attrName>
                                        </p:attrNameLst>
                                      </p:cBhvr>
                                      <p:to>
                                        <p:strVal val="solid"/>
                                      </p:to>
                                    </p:set>
                                    <p:set>
                                      <p:cBhvr>
                                        <p:cTn id="36" dur="200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Câu 2: Trong các tình huống sau, tình huống nào không phải là tình huống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 Minh và Huy cùng muốn mượn cuốn truyện Conan nhưng chỉ còn 1 cuốn trong thư viện</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 Vũ cùng Chí được cô ghép thành đôi bạn cùng tiến để giúp nhau trong môn Toán nhưng Chí không thích Vũ</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 Thu và Lan bất đồng trong cách giải bài toán cô giao</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 Lan giúp Hoa làm bài tập  </a:t>
            </a:r>
          </a:p>
        </p:txBody>
      </p:sp>
    </p:spTree>
    <p:extLst>
      <p:ext uri="{BB962C8B-B14F-4D97-AF65-F5344CB8AC3E}">
        <p14:creationId xmlns:p14="http://schemas.microsoft.com/office/powerpoint/2010/main" val="1688713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2"/>
                                        </p:tgtEl>
                                        <p:attrNameLst>
                                          <p:attrName>fillcolor</p:attrName>
                                        </p:attrNameLst>
                                      </p:cBhvr>
                                      <p:to>
                                        <a:srgbClr val="FFFF00"/>
                                      </p:to>
                                    </p:animClr>
                                    <p:set>
                                      <p:cBhvr>
                                        <p:cTn id="33" dur="2000" fill="hold"/>
                                        <p:tgtEl>
                                          <p:spTgt spid="12"/>
                                        </p:tgtEl>
                                        <p:attrNameLst>
                                          <p:attrName>fill.type</p:attrName>
                                        </p:attrNameLst>
                                      </p:cBhvr>
                                      <p:to>
                                        <p:strVal val="solid"/>
                                      </p:to>
                                    </p:set>
                                    <p:set>
                                      <p:cBhvr>
                                        <p:cTn id="34" dur="2000" fill="hold"/>
                                        <p:tgtEl>
                                          <p:spTgt spid="1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Câu 3: Trong các tình huống sau, tình huống nào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 Lan thấy Hoa bị ốm liền mang vở qua cho Hoa chép bài</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ghép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đôi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tiến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Toán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nhưng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Vũ</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 Lớp của Minh cùng đoàn kết phấn đấu trở thành lớp Xuất sắc </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 Tổ của Lâm cùng nhau chăm sóc vườn hoa được cô giáo chủ nhiệm phân công</a:t>
            </a:r>
          </a:p>
        </p:txBody>
      </p:sp>
    </p:spTree>
    <p:extLst>
      <p:ext uri="{BB962C8B-B14F-4D97-AF65-F5344CB8AC3E}">
        <p14:creationId xmlns:p14="http://schemas.microsoft.com/office/powerpoint/2010/main" val="3259764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0"/>
                                        </p:tgtEl>
                                        <p:attrNameLst>
                                          <p:attrName>fillcolor</p:attrName>
                                        </p:attrNameLst>
                                      </p:cBhvr>
                                      <p:to>
                                        <a:srgbClr val="FFFF00"/>
                                      </p:to>
                                    </p:animClr>
                                    <p:set>
                                      <p:cBhvr>
                                        <p:cTn id="29" dur="2000" fill="hold"/>
                                        <p:tgtEl>
                                          <p:spTgt spid="10"/>
                                        </p:tgtEl>
                                        <p:attrNameLst>
                                          <p:attrName>fill.type</p:attrName>
                                        </p:attrNameLst>
                                      </p:cBhvr>
                                      <p:to>
                                        <p:strVal val="solid"/>
                                      </p:to>
                                    </p:set>
                                    <p:set>
                                      <p:cBhvr>
                                        <p:cTn id="30" dur="2000" fill="hold"/>
                                        <p:tgtEl>
                                          <p:spTgt spid="10"/>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Câu 4: Lợi ích của việc xử lí tình huống gây bất hòa với bạn là?</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A. Giúp tình bạn gắn bó, thân thiết hơn</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C. Giúp lớp học đoàn kết</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D. Cả 3 đáp án trên</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B. Giúp em luyện sự tự tin khi giao tiếp với bạn bè </a:t>
            </a:r>
          </a:p>
        </p:txBody>
      </p:sp>
    </p:spTree>
    <p:extLst>
      <p:ext uri="{BB962C8B-B14F-4D97-AF65-F5344CB8AC3E}">
        <p14:creationId xmlns:p14="http://schemas.microsoft.com/office/powerpoint/2010/main" val="409433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1"/>
                                        </p:tgtEl>
                                        <p:attrNameLst>
                                          <p:attrName>fillcolor</p:attrName>
                                        </p:attrNameLst>
                                      </p:cBhvr>
                                      <p:to>
                                        <a:srgbClr val="FFFF00"/>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sp>
        <p:nvSpPr>
          <p:cNvPr id="11" name="TextBox 10">
            <a:extLst>
              <a:ext uri="{FF2B5EF4-FFF2-40B4-BE49-F238E27FC236}">
                <a16:creationId xmlns:a16="http://schemas.microsoft.com/office/drawing/2014/main" id="{B901A894-E7CB-465D-9B47-EAEC999EA07A}"/>
              </a:ext>
            </a:extLst>
          </p:cNvPr>
          <p:cNvSpPr txBox="1"/>
          <p:nvPr/>
        </p:nvSpPr>
        <p:spPr>
          <a:xfrm flipH="1">
            <a:off x="4424521" y="945605"/>
            <a:ext cx="5611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B050"/>
                </a:solidFill>
                <a:effectLst/>
                <a:uLnTx/>
                <a:uFillTx/>
                <a:latin typeface="SVN-Hole Hearted" panose="020B0A06020104020203" pitchFamily="34" charset="0"/>
                <a:ea typeface="+mn-ea"/>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EE6F8">
                    <a:lumMod val="50000"/>
                  </a:srgbClr>
                </a:solidFill>
                <a:effectLst/>
                <a:uLnTx/>
                <a:uFillTx/>
                <a:latin typeface="SVN-Hole Hearted" panose="020B0A06020104020203" pitchFamily="34" charset="0"/>
                <a:ea typeface="+mn-ea"/>
                <a:cs typeface="+mn-cs"/>
              </a:rPr>
              <a:t>YES</a:t>
            </a:r>
            <a:r>
              <a:rPr kumimoji="0" lang="en-US" sz="6000" b="0" i="0" u="none" strike="noStrike" kern="1200" cap="none" spc="0" normalizeH="0" baseline="0" noProof="0" dirty="0">
                <a:ln>
                  <a:noFill/>
                </a:ln>
                <a:solidFill>
                  <a:srgbClr val="00B050"/>
                </a:solidFill>
                <a:effectLst/>
                <a:uLnTx/>
                <a:uFillTx/>
                <a:latin typeface="SVN-Hole Hearted" panose="020B0A06020104020203" pitchFamily="34" charset="0"/>
                <a:ea typeface="+mn-ea"/>
                <a:cs typeface="+mn-cs"/>
              </a:rPr>
              <a:t> OR </a:t>
            </a:r>
            <a:r>
              <a:rPr kumimoji="0" lang="en-US" sz="6000" b="0" i="0" u="none" strike="noStrike" kern="1200" cap="none" spc="0" normalizeH="0" baseline="0" noProof="0" dirty="0">
                <a:ln>
                  <a:noFill/>
                </a:ln>
                <a:solidFill>
                  <a:srgbClr val="C00000"/>
                </a:solidFill>
                <a:effectLst/>
                <a:uLnTx/>
                <a:uFillTx/>
                <a:latin typeface="SVN-Hole Hearted" panose="020B0A06020104020203" pitchFamily="34" charset="0"/>
                <a:ea typeface="+mn-ea"/>
                <a:cs typeface="+mn-cs"/>
              </a:rPr>
              <a:t>NO</a:t>
            </a:r>
          </a:p>
        </p:txBody>
      </p:sp>
    </p:spTree>
    <p:extLst>
      <p:ext uri="{BB962C8B-B14F-4D97-AF65-F5344CB8AC3E}">
        <p14:creationId xmlns:p14="http://schemas.microsoft.com/office/powerpoint/2010/main" val="1963634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263402" y="3173100"/>
            <a:ext cx="10431773" cy="2971666"/>
          </a:xfrm>
          <a:custGeom>
            <a:avLst/>
            <a:gdLst>
              <a:gd name="connsiteX0" fmla="*/ 0 w 10431773"/>
              <a:gd name="connsiteY0" fmla="*/ 495288 h 2971666"/>
              <a:gd name="connsiteX1" fmla="*/ 495288 w 10431773"/>
              <a:gd name="connsiteY1" fmla="*/ 0 h 2971666"/>
              <a:gd name="connsiteX2" fmla="*/ 9936485 w 10431773"/>
              <a:gd name="connsiteY2" fmla="*/ 0 h 2971666"/>
              <a:gd name="connsiteX3" fmla="*/ 10431773 w 10431773"/>
              <a:gd name="connsiteY3" fmla="*/ 495288 h 2971666"/>
              <a:gd name="connsiteX4" fmla="*/ 10431773 w 10431773"/>
              <a:gd name="connsiteY4" fmla="*/ 2476378 h 2971666"/>
              <a:gd name="connsiteX5" fmla="*/ 9936485 w 10431773"/>
              <a:gd name="connsiteY5" fmla="*/ 2971666 h 2971666"/>
              <a:gd name="connsiteX6" fmla="*/ 495288 w 10431773"/>
              <a:gd name="connsiteY6" fmla="*/ 2971666 h 2971666"/>
              <a:gd name="connsiteX7" fmla="*/ 0 w 10431773"/>
              <a:gd name="connsiteY7" fmla="*/ 2476378 h 2971666"/>
              <a:gd name="connsiteX8" fmla="*/ 0 w 10431773"/>
              <a:gd name="connsiteY8" fmla="*/ 495288 h 297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971666" fill="none" extrusionOk="0">
                <a:moveTo>
                  <a:pt x="0" y="495288"/>
                </a:moveTo>
                <a:cubicBezTo>
                  <a:pt x="14097" y="263639"/>
                  <a:pt x="175486" y="-21463"/>
                  <a:pt x="495288" y="0"/>
                </a:cubicBezTo>
                <a:cubicBezTo>
                  <a:pt x="4838358" y="37724"/>
                  <a:pt x="8726951" y="-109534"/>
                  <a:pt x="9936485" y="0"/>
                </a:cubicBezTo>
                <a:cubicBezTo>
                  <a:pt x="10210829" y="17876"/>
                  <a:pt x="10468068" y="185571"/>
                  <a:pt x="10431773" y="495288"/>
                </a:cubicBezTo>
                <a:cubicBezTo>
                  <a:pt x="10391372" y="731591"/>
                  <a:pt x="10263780" y="2225991"/>
                  <a:pt x="10431773" y="2476378"/>
                </a:cubicBezTo>
                <a:cubicBezTo>
                  <a:pt x="10437732" y="2762600"/>
                  <a:pt x="10200280" y="2950242"/>
                  <a:pt x="9936485" y="2971666"/>
                </a:cubicBezTo>
                <a:cubicBezTo>
                  <a:pt x="8577717" y="3059772"/>
                  <a:pt x="1943688" y="3119275"/>
                  <a:pt x="495288" y="2971666"/>
                </a:cubicBezTo>
                <a:cubicBezTo>
                  <a:pt x="187871" y="2993492"/>
                  <a:pt x="-8804" y="2777212"/>
                  <a:pt x="0" y="2476378"/>
                </a:cubicBezTo>
                <a:cubicBezTo>
                  <a:pt x="-143033" y="1926497"/>
                  <a:pt x="-76500" y="738677"/>
                  <a:pt x="0" y="495288"/>
                </a:cubicBezTo>
                <a:close/>
              </a:path>
              <a:path w="10431773" h="2971666" stroke="0" extrusionOk="0">
                <a:moveTo>
                  <a:pt x="0" y="495288"/>
                </a:moveTo>
                <a:cubicBezTo>
                  <a:pt x="-1656" y="251454"/>
                  <a:pt x="221170" y="25516"/>
                  <a:pt x="495288" y="0"/>
                </a:cubicBezTo>
                <a:cubicBezTo>
                  <a:pt x="1494992" y="-88882"/>
                  <a:pt x="7401508" y="158302"/>
                  <a:pt x="9936485" y="0"/>
                </a:cubicBezTo>
                <a:cubicBezTo>
                  <a:pt x="10199522" y="-31227"/>
                  <a:pt x="10427356" y="235878"/>
                  <a:pt x="10431773" y="495288"/>
                </a:cubicBezTo>
                <a:cubicBezTo>
                  <a:pt x="10310189" y="1180980"/>
                  <a:pt x="10489831" y="1968830"/>
                  <a:pt x="10431773" y="2476378"/>
                </a:cubicBezTo>
                <a:cubicBezTo>
                  <a:pt x="10446982" y="2725132"/>
                  <a:pt x="10174645" y="3006132"/>
                  <a:pt x="9936485" y="2971666"/>
                </a:cubicBezTo>
                <a:cubicBezTo>
                  <a:pt x="5545329" y="2960001"/>
                  <a:pt x="2474617" y="2912327"/>
                  <a:pt x="495288" y="2971666"/>
                </a:cubicBezTo>
                <a:cubicBezTo>
                  <a:pt x="233450" y="2963989"/>
                  <a:pt x="-27239" y="2724423"/>
                  <a:pt x="0" y="2476378"/>
                </a:cubicBezTo>
                <a:cubicBezTo>
                  <a:pt x="-90888" y="2164565"/>
                  <a:pt x="53488" y="983132"/>
                  <a:pt x="0" y="495288"/>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93429"/>
                </a:solidFill>
                <a:effectLst/>
                <a:uLnTx/>
                <a:uFillTx/>
                <a:latin typeface="Calibri" panose="020F0502020204030204" pitchFamily="34" charset="0"/>
                <a:ea typeface="Calibri" panose="020F0502020204030204" pitchFamily="34" charset="0"/>
                <a:cs typeface="Calibri" panose="020F0502020204030204" pitchFamily="34" charset="0"/>
              </a:rPr>
              <a:t>Lan và Minh được cô sắp xếp ngồi cùng một bàn. Nhưng vì một lí do nào đó, Lan không có ấn tượng tốt với mình, nên thường xuyên gây chuyện cãi nhau với Minh.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Theo em đây có phải tình huống bất hòa hay không?</a:t>
            </a:r>
            <a:endPar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9Slide07 SVNBeachwood Sans" pitchFamily="2" charset="0"/>
                <a:ea typeface="+mn-ea"/>
                <a:cs typeface="+mn-cs"/>
              </a:rPr>
              <a:t>Câu 1</a:t>
            </a:r>
          </a:p>
        </p:txBody>
      </p:sp>
    </p:spTree>
    <p:extLst>
      <p:ext uri="{BB962C8B-B14F-4D97-AF65-F5344CB8AC3E}">
        <p14:creationId xmlns:p14="http://schemas.microsoft.com/office/powerpoint/2010/main" val="2930924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10"/>
                                        </p:tgtEl>
                                      </p:cBhvr>
                                      <p:by x="150000" y="150000"/>
                                    </p:animScale>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263402" y="3173100"/>
            <a:ext cx="10431773" cy="2743068"/>
          </a:xfrm>
          <a:custGeom>
            <a:avLst/>
            <a:gdLst>
              <a:gd name="connsiteX0" fmla="*/ 0 w 10431773"/>
              <a:gd name="connsiteY0" fmla="*/ 457187 h 2743068"/>
              <a:gd name="connsiteX1" fmla="*/ 457187 w 10431773"/>
              <a:gd name="connsiteY1" fmla="*/ 0 h 2743068"/>
              <a:gd name="connsiteX2" fmla="*/ 9974586 w 10431773"/>
              <a:gd name="connsiteY2" fmla="*/ 0 h 2743068"/>
              <a:gd name="connsiteX3" fmla="*/ 10431773 w 10431773"/>
              <a:gd name="connsiteY3" fmla="*/ 457187 h 2743068"/>
              <a:gd name="connsiteX4" fmla="*/ 10431773 w 10431773"/>
              <a:gd name="connsiteY4" fmla="*/ 2285881 h 2743068"/>
              <a:gd name="connsiteX5" fmla="*/ 9974586 w 10431773"/>
              <a:gd name="connsiteY5" fmla="*/ 2743068 h 2743068"/>
              <a:gd name="connsiteX6" fmla="*/ 457187 w 10431773"/>
              <a:gd name="connsiteY6" fmla="*/ 2743068 h 2743068"/>
              <a:gd name="connsiteX7" fmla="*/ 0 w 10431773"/>
              <a:gd name="connsiteY7" fmla="*/ 2285881 h 2743068"/>
              <a:gd name="connsiteX8" fmla="*/ 0 w 10431773"/>
              <a:gd name="connsiteY8" fmla="*/ 457187 h 274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743068" fill="none" extrusionOk="0">
                <a:moveTo>
                  <a:pt x="0" y="457187"/>
                </a:moveTo>
                <a:cubicBezTo>
                  <a:pt x="3435" y="214899"/>
                  <a:pt x="184337" y="-9443"/>
                  <a:pt x="457187" y="0"/>
                </a:cubicBezTo>
                <a:cubicBezTo>
                  <a:pt x="2618625" y="37724"/>
                  <a:pt x="5544390" y="-109534"/>
                  <a:pt x="9974586" y="0"/>
                </a:cubicBezTo>
                <a:cubicBezTo>
                  <a:pt x="10229271" y="48640"/>
                  <a:pt x="10446507" y="190004"/>
                  <a:pt x="10431773" y="457187"/>
                </a:cubicBezTo>
                <a:cubicBezTo>
                  <a:pt x="10526484" y="866165"/>
                  <a:pt x="10443898" y="1632350"/>
                  <a:pt x="10431773" y="2285881"/>
                </a:cubicBezTo>
                <a:cubicBezTo>
                  <a:pt x="10434008" y="2543134"/>
                  <a:pt x="10218267" y="2723686"/>
                  <a:pt x="9974586" y="2743068"/>
                </a:cubicBezTo>
                <a:cubicBezTo>
                  <a:pt x="7181879" y="2831174"/>
                  <a:pt x="3523324" y="2890677"/>
                  <a:pt x="457187" y="2743068"/>
                </a:cubicBezTo>
                <a:cubicBezTo>
                  <a:pt x="190495" y="2752213"/>
                  <a:pt x="-11557" y="2574208"/>
                  <a:pt x="0" y="2285881"/>
                </a:cubicBezTo>
                <a:cubicBezTo>
                  <a:pt x="-22284" y="1558752"/>
                  <a:pt x="-25827" y="926018"/>
                  <a:pt x="0" y="457187"/>
                </a:cubicBezTo>
                <a:close/>
              </a:path>
              <a:path w="10431773" h="2743068" stroke="0" extrusionOk="0">
                <a:moveTo>
                  <a:pt x="0" y="457187"/>
                </a:moveTo>
                <a:cubicBezTo>
                  <a:pt x="-2137" y="243040"/>
                  <a:pt x="204349" y="15034"/>
                  <a:pt x="457187" y="0"/>
                </a:cubicBezTo>
                <a:cubicBezTo>
                  <a:pt x="2650123" y="-88882"/>
                  <a:pt x="8343274" y="158302"/>
                  <a:pt x="9974586" y="0"/>
                </a:cubicBezTo>
                <a:cubicBezTo>
                  <a:pt x="10211816" y="-45392"/>
                  <a:pt x="10426801" y="220596"/>
                  <a:pt x="10431773" y="457187"/>
                </a:cubicBezTo>
                <a:cubicBezTo>
                  <a:pt x="10463244" y="1256660"/>
                  <a:pt x="10591003" y="1978113"/>
                  <a:pt x="10431773" y="2285881"/>
                </a:cubicBezTo>
                <a:cubicBezTo>
                  <a:pt x="10451711" y="2505885"/>
                  <a:pt x="10216564" y="2753315"/>
                  <a:pt x="9974586" y="2743068"/>
                </a:cubicBezTo>
                <a:cubicBezTo>
                  <a:pt x="5503204" y="2731403"/>
                  <a:pt x="1600092" y="2683729"/>
                  <a:pt x="457187" y="2743068"/>
                </a:cubicBezTo>
                <a:cubicBezTo>
                  <a:pt x="231317" y="2725599"/>
                  <a:pt x="-32509" y="2507951"/>
                  <a:pt x="0" y="2285881"/>
                </a:cubicBezTo>
                <a:cubicBezTo>
                  <a:pt x="118027" y="1982026"/>
                  <a:pt x="93489" y="929192"/>
                  <a:pt x="0" y="457187"/>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93429"/>
                </a:solidFill>
                <a:effectLst/>
                <a:uLnTx/>
                <a:uFillTx/>
                <a:latin typeface="Calibri" panose="020F0502020204030204" pitchFamily="34" charset="0"/>
                <a:ea typeface="Calibri" panose="020F0502020204030204" pitchFamily="34" charset="0"/>
                <a:cs typeface="Calibri" panose="020F0502020204030204" pitchFamily="34" charset="0"/>
              </a:rPr>
              <a:t>Vì đáp số của bài toán giải Nam làm khác Minh nên hai bạn xảy ra tranh cãi.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Theo em đây có phải tình huống bất hòa hay không?</a:t>
            </a: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872791"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9Slide07 SVNBeachwood Sans" pitchFamily="2" charset="0"/>
                <a:ea typeface="+mn-ea"/>
                <a:cs typeface="+mn-cs"/>
              </a:rPr>
              <a:t>Câu 2</a:t>
            </a:r>
          </a:p>
        </p:txBody>
      </p:sp>
    </p:spTree>
    <p:extLst>
      <p:ext uri="{BB962C8B-B14F-4D97-AF65-F5344CB8AC3E}">
        <p14:creationId xmlns:p14="http://schemas.microsoft.com/office/powerpoint/2010/main" val="663006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0"/>
                                        </p:tgtEl>
                                      </p:cBhvr>
                                      <p:by x="150000" y="150000"/>
                                    </p:animScale>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765</TotalTime>
  <Words>710</Words>
  <PresentationFormat>Widescreen</PresentationFormat>
  <Paragraphs>62</Paragraphs>
  <Slides>18</Slides>
  <Notes>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#9Slide07 SVNBeachwood Sans</vt:lpstr>
      <vt:lpstr>Arial</vt:lpstr>
      <vt:lpstr>Bellota Text</vt:lpstr>
      <vt:lpstr>Calibri</vt:lpstr>
      <vt:lpstr>Calibri Light</vt:lpstr>
      <vt:lpstr>Chau Philomene One</vt:lpstr>
      <vt:lpstr>LNTH-LuoLuoNotangYuanTi 1</vt:lpstr>
      <vt:lpstr>Poller One</vt:lpstr>
      <vt:lpstr>SVN-Hole Hearted</vt:lpstr>
      <vt:lpstr>SVN-Kitten</vt:lpstr>
      <vt:lpstr>UTM Cookies</vt:lpstr>
      <vt:lpstr>Office Theme</vt:lpstr>
      <vt:lpstr>1_Office Theme</vt:lpstr>
      <vt:lpstr>Cooperative Learning Activities for Pre-K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2022-11-07T05:39:54Z</dcterms:created>
  <dcterms:modified xsi:type="dcterms:W3CDTF">2023-03-26T01:32:37Z</dcterms:modified>
</cp:coreProperties>
</file>