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3" r:id="rId2"/>
    <p:sldId id="282" r:id="rId3"/>
    <p:sldId id="258" r:id="rId4"/>
    <p:sldId id="269" r:id="rId5"/>
    <p:sldId id="270" r:id="rId6"/>
    <p:sldId id="285" r:id="rId7"/>
    <p:sldId id="259" r:id="rId8"/>
    <p:sldId id="272" r:id="rId9"/>
    <p:sldId id="286" r:id="rId10"/>
    <p:sldId id="290" r:id="rId11"/>
    <p:sldId id="296" r:id="rId12"/>
    <p:sldId id="260" r:id="rId13"/>
    <p:sldId id="297" r:id="rId14"/>
    <p:sldId id="299" r:id="rId15"/>
    <p:sldId id="298" r:id="rId16"/>
    <p:sldId id="300" r:id="rId17"/>
    <p:sldId id="301" r:id="rId18"/>
    <p:sldId id="302" r:id="rId19"/>
    <p:sldId id="303" r:id="rId20"/>
    <p:sldId id="283"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00"/>
    <a:srgbClr val="F7DBF0"/>
    <a:srgbClr val="FFACA1"/>
    <a:srgbClr val="BB7959"/>
    <a:srgbClr val="39EB57"/>
    <a:srgbClr val="FF6666"/>
    <a:srgbClr val="D4D925"/>
    <a:srgbClr val="CDFAD5"/>
    <a:srgbClr val="FFEE63"/>
    <a:srgbClr val="F67E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0" d="100"/>
          <a:sy n="60" d="100"/>
        </p:scale>
        <p:origin x="8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B2D1C-876A-4A84-82A1-79D0F141F8BA}" type="datetimeFigureOut">
              <a:rPr lang="en-US" smtClean="0"/>
              <a:t>4/18/2025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C3FEF9-31CE-4CCA-B5BF-3A82E29ED411}" type="slidenum">
              <a:rPr lang="en-US" smtClean="0"/>
              <a:t>‹#›</a:t>
            </a:fld>
            <a:endParaRPr lang="en-US"/>
          </a:p>
        </p:txBody>
      </p:sp>
    </p:spTree>
    <p:extLst>
      <p:ext uri="{BB962C8B-B14F-4D97-AF65-F5344CB8AC3E}">
        <p14:creationId xmlns:p14="http://schemas.microsoft.com/office/powerpoint/2010/main" val="408747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58541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1302604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3614287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329202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417389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1541652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319560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177962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3634122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1869090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5D0FD93-7D65-47EB-ABC8-325A34D7EA00}" type="datetimeFigureOut">
              <a:rPr lang="en-US" smtClean="0"/>
              <a:t>4/18/2025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840C99D-47B6-4E6F-9819-E4F949269C5A}" type="slidenum">
              <a:rPr lang="en-US" smtClean="0"/>
              <a:t>‹#›</a:t>
            </a:fld>
            <a:endParaRPr lang="en-US"/>
          </a:p>
        </p:txBody>
      </p:sp>
    </p:spTree>
    <p:extLst>
      <p:ext uri="{BB962C8B-B14F-4D97-AF65-F5344CB8AC3E}">
        <p14:creationId xmlns:p14="http://schemas.microsoft.com/office/powerpoint/2010/main" val="4067675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6C456D4-055A-450B-8963-5F884733A11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674009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4.wdp"/><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17.png"/><Relationship Id="rId9"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3372327" y="1478464"/>
            <a:ext cx="5181600" cy="923330"/>
            <a:chOff x="3006436" y="997527"/>
            <a:chExt cx="5181600" cy="923330"/>
          </a:xfrm>
        </p:grpSpPr>
        <p:sp>
          <p:nvSpPr>
            <p:cNvPr id="5" name="TextBox 4"/>
            <p:cNvSpPr txBox="1"/>
            <p:nvPr/>
          </p:nvSpPr>
          <p:spPr>
            <a:xfrm>
              <a:off x="3006436" y="997527"/>
              <a:ext cx="5181600" cy="923330"/>
            </a:xfrm>
            <a:prstGeom prst="rect">
              <a:avLst/>
            </a:prstGeom>
            <a:noFill/>
          </p:spPr>
          <p:txBody>
            <a:bodyPr wrap="square" rtlCol="0">
              <a:spAutoFit/>
            </a:bodyPr>
            <a:lstStyle/>
            <a:p>
              <a:pPr algn="ctr"/>
              <a:r>
                <a:rPr lang="en-US" sz="5400" b="1">
                  <a:ln w="2540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Tiếng Việt</a:t>
              </a:r>
            </a:p>
          </p:txBody>
        </p:sp>
        <p:sp>
          <p:nvSpPr>
            <p:cNvPr id="9" name="TextBox 8"/>
            <p:cNvSpPr txBox="1"/>
            <p:nvPr/>
          </p:nvSpPr>
          <p:spPr>
            <a:xfrm>
              <a:off x="3006436" y="997527"/>
              <a:ext cx="5181600" cy="923330"/>
            </a:xfrm>
            <a:prstGeom prst="rect">
              <a:avLst/>
            </a:prstGeom>
            <a:noFill/>
          </p:spPr>
          <p:txBody>
            <a:bodyPr wrap="square" rtlCol="0">
              <a:spAutoFit/>
            </a:bodyPr>
            <a:lstStyle/>
            <a:p>
              <a:pPr algn="ctr"/>
              <a:r>
                <a:rPr lang="en-US" sz="5400" b="1">
                  <a:ln>
                    <a:solidFill>
                      <a:sysClr val="windowText" lastClr="000000"/>
                    </a:solidFill>
                  </a:ln>
                  <a:solidFill>
                    <a:srgbClr val="FFC000"/>
                  </a:solidFill>
                  <a:effectLst>
                    <a:outerShdw blurRad="38100" dist="38100" dir="2700000" algn="tl">
                      <a:srgbClr val="000000">
                        <a:alpha val="43137"/>
                      </a:srgbClr>
                    </a:outerShdw>
                  </a:effectLst>
                  <a:latin typeface="#9Slide05 SVNClementine" panose="020F0502020204030203" pitchFamily="34" charset="0"/>
                </a:rPr>
                <a:t>Tiếng Việt</a:t>
              </a:r>
            </a:p>
          </p:txBody>
        </p:sp>
      </p:grpSp>
      <p:sp>
        <p:nvSpPr>
          <p:cNvPr id="14" name="TextBox 13"/>
          <p:cNvSpPr txBox="1"/>
          <p:nvPr/>
        </p:nvSpPr>
        <p:spPr>
          <a:xfrm>
            <a:off x="2005939" y="365669"/>
            <a:ext cx="8583881" cy="830997"/>
          </a:xfrm>
          <a:prstGeom prst="rect">
            <a:avLst/>
          </a:prstGeom>
          <a:noFill/>
        </p:spPr>
        <p:txBody>
          <a:bodyPr wrap="square" rtlCol="0">
            <a:spAutoFit/>
          </a:bodyPr>
          <a:lstStyle/>
          <a:p>
            <a:pPr algn="ctr"/>
            <a:r>
              <a:rPr lang="en-US" sz="4800">
                <a:latin typeface="UTM Duepuntozero" panose="02040603050506020204" pitchFamily="18" charset="0"/>
              </a:rPr>
              <a:t>Thứ … ngày … tháng … năm …</a:t>
            </a:r>
          </a:p>
        </p:txBody>
      </p:sp>
      <p:grpSp>
        <p:nvGrpSpPr>
          <p:cNvPr id="2" name="Group 1"/>
          <p:cNvGrpSpPr/>
          <p:nvPr/>
        </p:nvGrpSpPr>
        <p:grpSpPr>
          <a:xfrm>
            <a:off x="0" y="2613574"/>
            <a:ext cx="5181600" cy="1033451"/>
            <a:chOff x="-27710" y="3787818"/>
            <a:chExt cx="5181600" cy="1033451"/>
          </a:xfrm>
        </p:grpSpPr>
        <p:sp>
          <p:nvSpPr>
            <p:cNvPr id="18" name="TextBox 17"/>
            <p:cNvSpPr txBox="1"/>
            <p:nvPr/>
          </p:nvSpPr>
          <p:spPr>
            <a:xfrm>
              <a:off x="-27710" y="3787818"/>
              <a:ext cx="5181600" cy="1015663"/>
            </a:xfrm>
            <a:prstGeom prst="rect">
              <a:avLst/>
            </a:prstGeom>
            <a:noFill/>
          </p:spPr>
          <p:txBody>
            <a:bodyPr wrap="square" rtlCol="0">
              <a:spAutoFit/>
            </a:bodyPr>
            <a:lstStyle/>
            <a:p>
              <a:pPr algn="ctr"/>
              <a:r>
                <a:rPr lang="en-US" sz="6000" b="1">
                  <a:ln w="127000">
                    <a:solidFill>
                      <a:schemeClr val="bg1"/>
                    </a:solidFill>
                  </a:ln>
                  <a:solidFill>
                    <a:schemeClr val="bg1"/>
                  </a:solidFill>
                  <a:effectLst>
                    <a:outerShdw blurRad="38100" dist="38100" dir="2700000" algn="tl">
                      <a:srgbClr val="000000">
                        <a:alpha val="43137"/>
                      </a:srgbClr>
                    </a:outerShdw>
                  </a:effectLst>
                  <a:latin typeface="SVN-Apple" panose="02040603050506020204" pitchFamily="18" charset="0"/>
                </a:rPr>
                <a:t>Bài 5 – Tiết 3</a:t>
              </a:r>
            </a:p>
          </p:txBody>
        </p:sp>
        <p:sp>
          <p:nvSpPr>
            <p:cNvPr id="19" name="TextBox 18"/>
            <p:cNvSpPr txBox="1"/>
            <p:nvPr/>
          </p:nvSpPr>
          <p:spPr>
            <a:xfrm>
              <a:off x="-27710" y="3805606"/>
              <a:ext cx="5181600" cy="1015663"/>
            </a:xfrm>
            <a:prstGeom prst="rect">
              <a:avLst/>
            </a:prstGeom>
            <a:noFill/>
          </p:spPr>
          <p:txBody>
            <a:bodyPr wrap="square" rtlCol="0">
              <a:spAutoFit/>
            </a:bodyPr>
            <a:lstStyle/>
            <a:p>
              <a:pPr algn="ctr"/>
              <a:r>
                <a:rPr lang="en-US" sz="6000" b="1">
                  <a:ln>
                    <a:solidFill>
                      <a:sysClr val="windowText" lastClr="000000"/>
                    </a:solidFill>
                  </a:ln>
                  <a:solidFill>
                    <a:srgbClr val="00B0F0"/>
                  </a:solidFill>
                  <a:effectLst>
                    <a:outerShdw blurRad="38100" dist="38100" dir="2700000" algn="tl">
                      <a:srgbClr val="000000">
                        <a:alpha val="43137"/>
                      </a:srgbClr>
                    </a:outerShdw>
                  </a:effectLst>
                  <a:latin typeface="SVN-Apple" panose="02040603050506020204" pitchFamily="18" charset="0"/>
                </a:rPr>
                <a:t>Bài 5 – Tiết 3</a:t>
              </a:r>
            </a:p>
          </p:txBody>
        </p:sp>
      </p:grpSp>
      <p:grpSp>
        <p:nvGrpSpPr>
          <p:cNvPr id="3" name="Group 2"/>
          <p:cNvGrpSpPr/>
          <p:nvPr/>
        </p:nvGrpSpPr>
        <p:grpSpPr>
          <a:xfrm>
            <a:off x="1204520" y="3664813"/>
            <a:ext cx="10186721" cy="1482126"/>
            <a:chOff x="2951013" y="4936796"/>
            <a:chExt cx="7658929" cy="1482126"/>
          </a:xfrm>
        </p:grpSpPr>
        <p:sp>
          <p:nvSpPr>
            <p:cNvPr id="15" name="TextBox 14"/>
            <p:cNvSpPr txBox="1"/>
            <p:nvPr/>
          </p:nvSpPr>
          <p:spPr>
            <a:xfrm>
              <a:off x="2951013" y="4936796"/>
              <a:ext cx="7658929" cy="1446550"/>
            </a:xfrm>
            <a:prstGeom prst="rect">
              <a:avLst/>
            </a:prstGeom>
            <a:noFill/>
          </p:spPr>
          <p:txBody>
            <a:bodyPr wrap="square" rtlCol="0">
              <a:spAutoFit/>
            </a:bodyPr>
            <a:lstStyle>
              <a:defPPr>
                <a:defRPr lang="en-US"/>
              </a:defPPr>
              <a:lvl1pPr algn="ctr">
                <a:defRPr sz="6000">
                  <a:ln w="127000">
                    <a:solidFill>
                      <a:schemeClr val="bg1"/>
                    </a:solidFill>
                  </a:ln>
                  <a:solidFill>
                    <a:schemeClr val="bg1"/>
                  </a:solidFill>
                  <a:latin typeface="SVN-Apple" panose="02040603050506020204" pitchFamily="18" charset="0"/>
                </a:defRPr>
              </a:lvl1pPr>
            </a:lstStyle>
            <a:p>
              <a:r>
                <a:rPr lang="en-US" sz="8800" b="1">
                  <a:ln w="263525">
                    <a:solidFill>
                      <a:schemeClr val="bg1"/>
                    </a:solidFill>
                  </a:ln>
                  <a:effectLst>
                    <a:outerShdw blurRad="38100" dist="38100" dir="2700000" algn="tl">
                      <a:srgbClr val="000000">
                        <a:alpha val="43137"/>
                      </a:srgbClr>
                    </a:outerShdw>
                  </a:effectLst>
                </a:rPr>
                <a:t>Mở rộng vốn từ Khám phá</a:t>
              </a:r>
            </a:p>
          </p:txBody>
        </p:sp>
        <p:sp>
          <p:nvSpPr>
            <p:cNvPr id="20" name="TextBox 19"/>
            <p:cNvSpPr txBox="1"/>
            <p:nvPr/>
          </p:nvSpPr>
          <p:spPr>
            <a:xfrm>
              <a:off x="3258782" y="4972372"/>
              <a:ext cx="7043390" cy="1446550"/>
            </a:xfrm>
            <a:prstGeom prst="rect">
              <a:avLst/>
            </a:prstGeom>
            <a:noFill/>
          </p:spPr>
          <p:txBody>
            <a:bodyPr wrap="square" rtlCol="0">
              <a:spAutoFit/>
            </a:bodyPr>
            <a:lstStyle>
              <a:defPPr>
                <a:defRPr lang="en-US"/>
              </a:defPPr>
              <a:lvl1pPr algn="ctr">
                <a:defRPr sz="6000">
                  <a:latin typeface="SVN-Apple" panose="02040603050506020204" pitchFamily="18" charset="0"/>
                </a:defRPr>
              </a:lvl1pPr>
            </a:lstStyle>
            <a:p>
              <a:r>
                <a:rPr lang="en-US" sz="8800" b="1">
                  <a:ln>
                    <a:solidFill>
                      <a:schemeClr val="tx1"/>
                    </a:solidFill>
                  </a:ln>
                  <a:solidFill>
                    <a:srgbClr val="FF5B00"/>
                  </a:solidFill>
                  <a:effectLst>
                    <a:innerShdw blurRad="63500" dist="50800" dir="5400000">
                      <a:prstClr val="black">
                        <a:alpha val="50000"/>
                      </a:prstClr>
                    </a:innerShdw>
                  </a:effectLst>
                </a:rPr>
                <a:t>Mở rộng vốn từ Khám phá</a:t>
              </a:r>
            </a:p>
          </p:txBody>
        </p:sp>
      </p:grpSp>
    </p:spTree>
    <p:extLst>
      <p:ext uri="{BB962C8B-B14F-4D97-AF65-F5344CB8AC3E}">
        <p14:creationId xmlns:p14="http://schemas.microsoft.com/office/powerpoint/2010/main" val="175599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3730" y="384022"/>
            <a:ext cx="11232021" cy="602370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sp>
        <p:nvSpPr>
          <p:cNvPr id="9" name="TextBox 8"/>
          <p:cNvSpPr txBox="1"/>
          <p:nvPr/>
        </p:nvSpPr>
        <p:spPr>
          <a:xfrm>
            <a:off x="824597" y="705961"/>
            <a:ext cx="10450286" cy="1261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FF"/>
                </a:solidFill>
                <a:effectLst/>
                <a:uLnTx/>
                <a:uFillTx/>
                <a:latin typeface="Arial-Rounded-Bold"/>
                <a:ea typeface="+mn-ea"/>
                <a:cs typeface="+mn-cs"/>
              </a:rPr>
              <a:t>2. </a:t>
            </a:r>
            <a:r>
              <a:rPr kumimoji="0" lang="en-US" sz="3600" b="1" i="0" u="none" strike="noStrike" kern="1200" cap="none" spc="0" normalizeH="0" baseline="0" noProof="0">
                <a:ln>
                  <a:noFill/>
                </a:ln>
                <a:solidFill>
                  <a:srgbClr val="000000"/>
                </a:solidFill>
                <a:effectLst/>
                <a:uLnTx/>
                <a:uFillTx/>
                <a:latin typeface="Arial-BoldMT"/>
                <a:ea typeface="+mn-ea"/>
                <a:cs typeface="+mn-cs"/>
              </a:rPr>
              <a:t>Tìm 4 – 5 từ ngữ thể hiện cảm xúc khi tham gia trải nghiệm, khám phá.</a:t>
            </a:r>
            <a:endParaRPr kumimoji="0" lang="en-US" sz="3600" b="1" i="0" u="none" strike="noStrike" kern="1200" cap="none" spc="0" normalizeH="0" baseline="0" noProof="0">
              <a:ln>
                <a:noFill/>
              </a:ln>
              <a:solidFill>
                <a:srgbClr val="FF666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A2D2FB2-914C-42F4-B6BA-03FDF0796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6713" y="2104349"/>
            <a:ext cx="5125846" cy="1325880"/>
          </a:xfrm>
          <a:prstGeom prst="rect">
            <a:avLst/>
          </a:prstGeom>
        </p:spPr>
      </p:pic>
      <p:pic>
        <p:nvPicPr>
          <p:cNvPr id="13" name="Picture 12">
            <a:extLst>
              <a:ext uri="{FF2B5EF4-FFF2-40B4-BE49-F238E27FC236}">
                <a16:creationId xmlns:a16="http://schemas.microsoft.com/office/drawing/2014/main" id="{CD70FD84-09B1-4B14-8344-993F8A39CAAF}"/>
              </a:ext>
            </a:extLst>
          </p:cNvPr>
          <p:cNvPicPr>
            <a:picLocks noChangeAspect="1"/>
          </p:cNvPicPr>
          <p:nvPr/>
        </p:nvPicPr>
        <p:blipFill rotWithShape="1">
          <a:blip r:embed="rId3"/>
          <a:srcRect l="22931" t="7026" r="9655" b="10309"/>
          <a:stretch/>
        </p:blipFill>
        <p:spPr>
          <a:xfrm>
            <a:off x="7654638" y="1523617"/>
            <a:ext cx="3944528" cy="4836970"/>
          </a:xfrm>
          <a:prstGeom prst="rect">
            <a:avLst/>
          </a:prstGeom>
        </p:spPr>
      </p:pic>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15" name="TextBox 14">
            <a:extLst>
              <a:ext uri="{FF2B5EF4-FFF2-40B4-BE49-F238E27FC236}">
                <a16:creationId xmlns:a16="http://schemas.microsoft.com/office/drawing/2014/main" id="{B2FA8C11-688C-4D62-B42B-A0FC464779AE}"/>
              </a:ext>
            </a:extLst>
          </p:cNvPr>
          <p:cNvSpPr txBox="1"/>
          <p:nvPr/>
        </p:nvSpPr>
        <p:spPr>
          <a:xfrm>
            <a:off x="1626495" y="3641218"/>
            <a:ext cx="526628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5B00"/>
                </a:solidFill>
                <a:effectLst/>
                <a:uLnTx/>
                <a:uFillTx/>
                <a:latin typeface="iCiel Cadena" panose="02000503000000020004" pitchFamily="50" charset="0"/>
                <a:ea typeface="+mn-ea"/>
                <a:cs typeface="+mn-cs"/>
              </a:rPr>
              <a:t> Thảo</a:t>
            </a:r>
            <a:r>
              <a:rPr kumimoji="0" lang="en-US" sz="6000" b="0" i="0" u="none" strike="noStrike" kern="1200" cap="none" spc="0" normalizeH="0" noProof="0">
                <a:ln>
                  <a:noFill/>
                </a:ln>
                <a:solidFill>
                  <a:srgbClr val="FF5B00"/>
                </a:solidFill>
                <a:effectLst/>
                <a:uLnTx/>
                <a:uFillTx/>
                <a:latin typeface="iCiel Cadena" panose="02000503000000020004" pitchFamily="50" charset="0"/>
                <a:ea typeface="+mn-ea"/>
                <a:cs typeface="+mn-cs"/>
              </a:rPr>
              <a:t> luận nhóm đôi</a:t>
            </a:r>
            <a:endParaRPr kumimoji="0" lang="en-US" sz="6000" b="0" i="0" u="none" strike="noStrike" kern="1200" cap="none" spc="0" normalizeH="0" baseline="0" noProof="0" dirty="0">
              <a:ln>
                <a:noFill/>
              </a:ln>
              <a:solidFill>
                <a:srgbClr val="FF5B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2873059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3730" y="384022"/>
            <a:ext cx="11232021" cy="602370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pic>
        <p:nvPicPr>
          <p:cNvPr id="10" name="Hình ảnh 3" descr="Ảnh có chứa đồ chơi, búp bê&#10;&#10;Mô tả được tạo tự động">
            <a:extLst>
              <a:ext uri="{FF2B5EF4-FFF2-40B4-BE49-F238E27FC236}">
                <a16:creationId xmlns:a16="http://schemas.microsoft.com/office/drawing/2014/main" id="{F0CFEE78-6982-4664-AA3B-89B84C48C0B9}"/>
              </a:ext>
            </a:extLst>
          </p:cNvPr>
          <p:cNvPicPr>
            <a:picLocks noChangeAspect="1"/>
          </p:cNvPicPr>
          <p:nvPr/>
        </p:nvPicPr>
        <p:blipFill>
          <a:blip r:embed="rId4"/>
          <a:stretch>
            <a:fillRect/>
          </a:stretch>
        </p:blipFill>
        <p:spPr>
          <a:xfrm>
            <a:off x="4159106" y="994162"/>
            <a:ext cx="7753713" cy="5763540"/>
          </a:xfrm>
          <a:prstGeom prst="rect">
            <a:avLst/>
          </a:prstGeom>
        </p:spPr>
      </p:pic>
      <p:sp>
        <p:nvSpPr>
          <p:cNvPr id="11" name="TextBox 10">
            <a:extLst>
              <a:ext uri="{FF2B5EF4-FFF2-40B4-BE49-F238E27FC236}">
                <a16:creationId xmlns:a16="http://schemas.microsoft.com/office/drawing/2014/main" id="{5DFA995E-314E-4C4E-B844-BC475F007FB1}"/>
              </a:ext>
            </a:extLst>
          </p:cNvPr>
          <p:cNvSpPr txBox="1"/>
          <p:nvPr/>
        </p:nvSpPr>
        <p:spPr>
          <a:xfrm>
            <a:off x="433730" y="591069"/>
            <a:ext cx="775371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70C0"/>
                </a:solidFill>
                <a:effectLst/>
                <a:uLnTx/>
                <a:uFillTx/>
                <a:latin typeface="iCiel Cadena" panose="02000503000000020004" pitchFamily="50" charset="0"/>
                <a:ea typeface="+mn-ea"/>
                <a:cs typeface="+mn-cs"/>
              </a:rPr>
              <a:t>Chia sẻ bài làm trước</a:t>
            </a:r>
            <a:r>
              <a:rPr kumimoji="0" lang="en-US" sz="7200" b="0" i="0" u="none" strike="noStrike" kern="1200" cap="none" spc="0" normalizeH="0" noProof="0">
                <a:ln>
                  <a:noFill/>
                </a:ln>
                <a:solidFill>
                  <a:srgbClr val="0070C0"/>
                </a:solidFill>
                <a:effectLst/>
                <a:uLnTx/>
                <a:uFillTx/>
                <a:latin typeface="iCiel Cadena" panose="02000503000000020004" pitchFamily="50" charset="0"/>
                <a:ea typeface="+mn-ea"/>
                <a:cs typeface="+mn-cs"/>
              </a:rPr>
              <a:t> lớp</a:t>
            </a:r>
            <a:endParaRPr kumimoji="0" lang="en-US" sz="7200" b="0" i="0" u="none" strike="noStrike" kern="1200" cap="none" spc="0" normalizeH="0" baseline="0" noProof="0" dirty="0">
              <a:ln>
                <a:noFill/>
              </a:ln>
              <a:solidFill>
                <a:srgbClr val="0070C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26668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6" y="259397"/>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77" name="Round Diagonal Corner Rectangle 78">
            <a:extLst>
              <a:ext uri="{FF2B5EF4-FFF2-40B4-BE49-F238E27FC236}">
                <a16:creationId xmlns:a16="http://schemas.microsoft.com/office/drawing/2014/main" id="{6E693204-31BD-4AE5-A6A9-7CCB0A4C04F1}"/>
              </a:ext>
            </a:extLst>
          </p:cNvPr>
          <p:cNvSpPr/>
          <p:nvPr/>
        </p:nvSpPr>
        <p:spPr>
          <a:xfrm>
            <a:off x="4935839" y="1702726"/>
            <a:ext cx="2634343" cy="1007232"/>
          </a:xfrm>
          <a:prstGeom prst="round2DiagRect">
            <a:avLst>
              <a:gd name="adj1" fmla="val 29167"/>
              <a:gd name="adj2" fmla="val 0"/>
            </a:avLst>
          </a:prstGeom>
          <a:solidFill>
            <a:srgbClr val="FFEE63"/>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sửng sốt</a:t>
            </a:r>
          </a:p>
        </p:txBody>
      </p:sp>
      <p:sp>
        <p:nvSpPr>
          <p:cNvPr id="78" name="Round Diagonal Corner Rectangle 78">
            <a:extLst>
              <a:ext uri="{FF2B5EF4-FFF2-40B4-BE49-F238E27FC236}">
                <a16:creationId xmlns:a16="http://schemas.microsoft.com/office/drawing/2014/main" id="{0B1E1E1B-87D0-4B8C-A990-0EB470180F09}"/>
              </a:ext>
            </a:extLst>
          </p:cNvPr>
          <p:cNvSpPr/>
          <p:nvPr/>
        </p:nvSpPr>
        <p:spPr>
          <a:xfrm>
            <a:off x="8073391" y="1696640"/>
            <a:ext cx="2891964" cy="1007233"/>
          </a:xfrm>
          <a:prstGeom prst="round2DiagRect">
            <a:avLst>
              <a:gd name="adj1" fmla="val 29167"/>
              <a:gd name="adj2" fmla="val 0"/>
            </a:avLst>
          </a:prstGeom>
          <a:solidFill>
            <a:srgbClr val="FFEE63"/>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kinh ngạc</a:t>
            </a:r>
          </a:p>
        </p:txBody>
      </p:sp>
      <p:sp>
        <p:nvSpPr>
          <p:cNvPr id="79" name="Round Diagonal Corner Rectangle 78">
            <a:extLst>
              <a:ext uri="{FF2B5EF4-FFF2-40B4-BE49-F238E27FC236}">
                <a16:creationId xmlns:a16="http://schemas.microsoft.com/office/drawing/2014/main" id="{46D8DDDA-43E0-468A-AF89-A4BA20B23082}"/>
              </a:ext>
            </a:extLst>
          </p:cNvPr>
          <p:cNvSpPr/>
          <p:nvPr/>
        </p:nvSpPr>
        <p:spPr>
          <a:xfrm>
            <a:off x="4075884" y="3213574"/>
            <a:ext cx="3211236" cy="1007232"/>
          </a:xfrm>
          <a:prstGeom prst="round2DiagRect">
            <a:avLst>
              <a:gd name="adj1" fmla="val 29167"/>
              <a:gd name="adj2" fmla="val 0"/>
            </a:avLst>
          </a:prstGeom>
          <a:solidFill>
            <a:srgbClr val="FFEE63"/>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Calibri" panose="020F0502020204030204" pitchFamily="34" charset="0"/>
                <a:cs typeface="Calibri" panose="020F0502020204030204" pitchFamily="34" charset="0"/>
              </a:rPr>
              <a:t>vui sướng</a:t>
            </a:r>
            <a:endParaRPr lang="en-US" sz="4400" b="1">
              <a:solidFill>
                <a:schemeClr val="tx1"/>
              </a:solidFill>
              <a:latin typeface="Calibri" panose="020F0502020204030204" pitchFamily="34" charset="0"/>
              <a:cs typeface="Calibri" panose="020F0502020204030204" pitchFamily="34" charset="0"/>
            </a:endParaRPr>
          </a:p>
        </p:txBody>
      </p:sp>
      <p:sp>
        <p:nvSpPr>
          <p:cNvPr id="80" name="Round Diagonal Corner Rectangle 78">
            <a:extLst>
              <a:ext uri="{FF2B5EF4-FFF2-40B4-BE49-F238E27FC236}">
                <a16:creationId xmlns:a16="http://schemas.microsoft.com/office/drawing/2014/main" id="{D6348243-CA05-4491-A9C0-FD5436C03E51}"/>
              </a:ext>
            </a:extLst>
          </p:cNvPr>
          <p:cNvSpPr/>
          <p:nvPr/>
        </p:nvSpPr>
        <p:spPr>
          <a:xfrm>
            <a:off x="8056195" y="3120369"/>
            <a:ext cx="2788773" cy="1007232"/>
          </a:xfrm>
          <a:prstGeom prst="round2DiagRect">
            <a:avLst>
              <a:gd name="adj1" fmla="val 29167"/>
              <a:gd name="adj2" fmla="val 0"/>
            </a:avLst>
          </a:prstGeom>
          <a:solidFill>
            <a:srgbClr val="FFEE63"/>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Calibri" panose="020F0502020204030204" pitchFamily="34" charset="0"/>
                <a:cs typeface="Calibri" panose="020F0502020204030204" pitchFamily="34" charset="0"/>
              </a:rPr>
              <a:t>mừng rỡ</a:t>
            </a:r>
            <a:endParaRPr lang="en-US" sz="4400" b="1">
              <a:solidFill>
                <a:schemeClr val="tx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BF576AB1-2C9A-4228-BE29-69B70806E36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45962" y="95965"/>
            <a:ext cx="4158651" cy="6666070"/>
          </a:xfrm>
          <a:prstGeom prst="rect">
            <a:avLst/>
          </a:prstGeom>
        </p:spPr>
      </p:pic>
      <p:sp>
        <p:nvSpPr>
          <p:cNvPr id="14" name="Round Diagonal Corner Rectangle 78">
            <a:extLst>
              <a:ext uri="{FF2B5EF4-FFF2-40B4-BE49-F238E27FC236}">
                <a16:creationId xmlns:a16="http://schemas.microsoft.com/office/drawing/2014/main" id="{3C1E0CF0-E0EA-4980-8E35-5492E2108DC6}"/>
              </a:ext>
            </a:extLst>
          </p:cNvPr>
          <p:cNvSpPr/>
          <p:nvPr/>
        </p:nvSpPr>
        <p:spPr>
          <a:xfrm>
            <a:off x="6096000" y="4544097"/>
            <a:ext cx="2788773" cy="1007232"/>
          </a:xfrm>
          <a:prstGeom prst="round2DiagRect">
            <a:avLst>
              <a:gd name="adj1" fmla="val 29167"/>
              <a:gd name="adj2" fmla="val 0"/>
            </a:avLst>
          </a:prstGeom>
          <a:solidFill>
            <a:srgbClr val="FFEE63"/>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Calibri" panose="020F0502020204030204" pitchFamily="34" charset="0"/>
                <a:cs typeface="Calibri" panose="020F0502020204030204" pitchFamily="34" charset="0"/>
              </a:rPr>
              <a:t>vui mừng</a:t>
            </a:r>
            <a:endParaRPr lang="en-US" sz="4400" b="1">
              <a:solidFill>
                <a:schemeClr val="tx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3A529EC9-FD69-4A3E-8A86-CB5CAAC3271F}"/>
              </a:ext>
            </a:extLst>
          </p:cNvPr>
          <p:cNvSpPr txBox="1"/>
          <p:nvPr/>
        </p:nvSpPr>
        <p:spPr>
          <a:xfrm>
            <a:off x="3613529" y="449779"/>
            <a:ext cx="775371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a:solidFill>
                  <a:srgbClr val="FF0000"/>
                </a:solidFill>
                <a:latin typeface="iCiel Cadena" panose="02000503000000020004" pitchFamily="50" charset="0"/>
              </a:rPr>
              <a:t>Kết luận: </a:t>
            </a:r>
            <a:endParaRPr kumimoji="0" lang="en-US" sz="5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spTree>
    <p:extLst>
      <p:ext uri="{BB962C8B-B14F-4D97-AF65-F5344CB8AC3E}">
        <p14:creationId xmlns:p14="http://schemas.microsoft.com/office/powerpoint/2010/main" val="2035009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77"/>
                                            </p:tgtEl>
                                            <p:attrNameLst>
                                              <p:attrName>style.visibility</p:attrName>
                                            </p:attrNameLst>
                                          </p:cBhvr>
                                          <p:to>
                                            <p:strVal val="visible"/>
                                          </p:to>
                                        </p:set>
                                        <p:anim calcmode="lin" valueType="num" p14:bounceEnd="60000">
                                          <p:cBhvr additive="base">
                                            <p:cTn id="14" dur="500" fill="hold"/>
                                            <p:tgtEl>
                                              <p:spTgt spid="77"/>
                                            </p:tgtEl>
                                            <p:attrNameLst>
                                              <p:attrName>ppt_x</p:attrName>
                                            </p:attrNameLst>
                                          </p:cBhvr>
                                          <p:tavLst>
                                            <p:tav tm="0">
                                              <p:val>
                                                <p:strVal val="0-#ppt_w/2"/>
                                              </p:val>
                                            </p:tav>
                                            <p:tav tm="100000">
                                              <p:val>
                                                <p:strVal val="#ppt_x"/>
                                              </p:val>
                                            </p:tav>
                                          </p:tavLst>
                                        </p:anim>
                                        <p:anim calcmode="lin" valueType="num" p14:bounceEnd="60000">
                                          <p:cBhvr additive="base">
                                            <p:cTn id="15" dur="500" fill="hold"/>
                                            <p:tgtEl>
                                              <p:spTgt spid="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Am-thanh-ky-dieu-dieu-ky-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14:presetBounceEnd="60000">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14:bounceEnd="60000">
                                          <p:cBhvr additive="base">
                                            <p:cTn id="20" dur="500" fill="hold"/>
                                            <p:tgtEl>
                                              <p:spTgt spid="78"/>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7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Am-thanh-ky-dieu-dieu-ky-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14:presetBounceEnd="60000">
                                      <p:stCondLst>
                                        <p:cond delay="0"/>
                                      </p:stCondLst>
                                      <p:childTnLst>
                                        <p:set>
                                          <p:cBhvr>
                                            <p:cTn id="25" dur="1" fill="hold">
                                              <p:stCondLst>
                                                <p:cond delay="0"/>
                                              </p:stCondLst>
                                            </p:cTn>
                                            <p:tgtEl>
                                              <p:spTgt spid="79"/>
                                            </p:tgtEl>
                                            <p:attrNameLst>
                                              <p:attrName>style.visibility</p:attrName>
                                            </p:attrNameLst>
                                          </p:cBhvr>
                                          <p:to>
                                            <p:strVal val="visible"/>
                                          </p:to>
                                        </p:set>
                                        <p:anim calcmode="lin" valueType="num" p14:bounceEnd="60000">
                                          <p:cBhvr additive="base">
                                            <p:cTn id="26" dur="500" fill="hold"/>
                                            <p:tgtEl>
                                              <p:spTgt spid="79"/>
                                            </p:tgtEl>
                                            <p:attrNameLst>
                                              <p:attrName>ppt_x</p:attrName>
                                            </p:attrNameLst>
                                          </p:cBhvr>
                                          <p:tavLst>
                                            <p:tav tm="0">
                                              <p:val>
                                                <p:strVal val="0-#ppt_w/2"/>
                                              </p:val>
                                            </p:tav>
                                            <p:tav tm="100000">
                                              <p:val>
                                                <p:strVal val="#ppt_x"/>
                                              </p:val>
                                            </p:tav>
                                          </p:tavLst>
                                        </p:anim>
                                        <p:anim calcmode="lin" valueType="num" p14:bounceEnd="60000">
                                          <p:cBhvr additive="base">
                                            <p:cTn id="27" dur="500" fill="hold"/>
                                            <p:tgtEl>
                                              <p:spTgt spid="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Am-thanh-ky-dieu-dieu-ky-www_tiengdong_com.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14:presetBounceEnd="60000">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14:bounceEnd="60000">
                                          <p:cBhvr additive="base">
                                            <p:cTn id="32" dur="500" fill="hold"/>
                                            <p:tgtEl>
                                              <p:spTgt spid="80"/>
                                            </p:tgtEl>
                                            <p:attrNameLst>
                                              <p:attrName>ppt_x</p:attrName>
                                            </p:attrNameLst>
                                          </p:cBhvr>
                                          <p:tavLst>
                                            <p:tav tm="0">
                                              <p:val>
                                                <p:strVal val="0-#ppt_w/2"/>
                                              </p:val>
                                            </p:tav>
                                            <p:tav tm="100000">
                                              <p:val>
                                                <p:strVal val="#ppt_x"/>
                                              </p:val>
                                            </p:tav>
                                          </p:tavLst>
                                        </p:anim>
                                        <p:anim calcmode="lin" valueType="num" p14:bounceEnd="60000">
                                          <p:cBhvr additive="base">
                                            <p:cTn id="33" dur="500" fill="hold"/>
                                            <p:tgtEl>
                                              <p:spTgt spid="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Am-thanh-ky-dieu-dieu-ky-www_tiengdong_com.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14:presetBounceEnd="60000">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14:bounceEnd="60000">
                                          <p:cBhvr additive="base">
                                            <p:cTn id="43" dur="5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44"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14" grpId="0" animBg="1"/>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7"/>
                                            </p:tgtEl>
                                            <p:attrNameLst>
                                              <p:attrName>style.visibility</p:attrName>
                                            </p:attrNameLst>
                                          </p:cBhvr>
                                          <p:to>
                                            <p:strVal val="visible"/>
                                          </p:to>
                                        </p:set>
                                        <p:anim calcmode="lin" valueType="num">
                                          <p:cBhvr additive="base">
                                            <p:cTn id="14" dur="500" fill="hold"/>
                                            <p:tgtEl>
                                              <p:spTgt spid="77"/>
                                            </p:tgtEl>
                                            <p:attrNameLst>
                                              <p:attrName>ppt_x</p:attrName>
                                            </p:attrNameLst>
                                          </p:cBhvr>
                                          <p:tavLst>
                                            <p:tav tm="0">
                                              <p:val>
                                                <p:strVal val="0-#ppt_w/2"/>
                                              </p:val>
                                            </p:tav>
                                            <p:tav tm="100000">
                                              <p:val>
                                                <p:strVal val="#ppt_x"/>
                                              </p:val>
                                            </p:tav>
                                          </p:tavLst>
                                        </p:anim>
                                        <p:anim calcmode="lin" valueType="num">
                                          <p:cBhvr additive="base">
                                            <p:cTn id="15" dur="500" fill="hold"/>
                                            <p:tgtEl>
                                              <p:spTgt spid="7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7" name="Am-thanh-ky-dieu-dieu-ky-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78"/>
                                            </p:tgtEl>
                                            <p:attrNameLst>
                                              <p:attrName>style.visibility</p:attrName>
                                            </p:attrNameLst>
                                          </p:cBhvr>
                                          <p:to>
                                            <p:strVal val="visible"/>
                                          </p:to>
                                        </p:set>
                                        <p:anim calcmode="lin" valueType="num">
                                          <p:cBhvr additive="base">
                                            <p:cTn id="20" dur="500" fill="hold"/>
                                            <p:tgtEl>
                                              <p:spTgt spid="78"/>
                                            </p:tgtEl>
                                            <p:attrNameLst>
                                              <p:attrName>ppt_x</p:attrName>
                                            </p:attrNameLst>
                                          </p:cBhvr>
                                          <p:tavLst>
                                            <p:tav tm="0">
                                              <p:val>
                                                <p:strVal val="0-#ppt_w/2"/>
                                              </p:val>
                                            </p:tav>
                                            <p:tav tm="100000">
                                              <p:val>
                                                <p:strVal val="#ppt_x"/>
                                              </p:val>
                                            </p:tav>
                                          </p:tavLst>
                                        </p:anim>
                                        <p:anim calcmode="lin" valueType="num">
                                          <p:cBhvr additive="base">
                                            <p:cTn id="21" dur="500" fill="hold"/>
                                            <p:tgtEl>
                                              <p:spTgt spid="78"/>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7" name="Am-thanh-ky-dieu-dieu-ky-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79"/>
                                            </p:tgtEl>
                                            <p:attrNameLst>
                                              <p:attrName>style.visibility</p:attrName>
                                            </p:attrNameLst>
                                          </p:cBhvr>
                                          <p:to>
                                            <p:strVal val="visible"/>
                                          </p:to>
                                        </p:set>
                                        <p:anim calcmode="lin" valueType="num">
                                          <p:cBhvr additive="base">
                                            <p:cTn id="26" dur="500" fill="hold"/>
                                            <p:tgtEl>
                                              <p:spTgt spid="79"/>
                                            </p:tgtEl>
                                            <p:attrNameLst>
                                              <p:attrName>ppt_x</p:attrName>
                                            </p:attrNameLst>
                                          </p:cBhvr>
                                          <p:tavLst>
                                            <p:tav tm="0">
                                              <p:val>
                                                <p:strVal val="0-#ppt_w/2"/>
                                              </p:val>
                                            </p:tav>
                                            <p:tav tm="100000">
                                              <p:val>
                                                <p:strVal val="#ppt_x"/>
                                              </p:val>
                                            </p:tav>
                                          </p:tavLst>
                                        </p:anim>
                                        <p:anim calcmode="lin" valueType="num">
                                          <p:cBhvr additive="base">
                                            <p:cTn id="27" dur="500" fill="hold"/>
                                            <p:tgtEl>
                                              <p:spTgt spid="7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7" name="Am-thanh-ky-dieu-dieu-ky-www_tiengdong_com.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additive="base">
                                            <p:cTn id="32" dur="500" fill="hold"/>
                                            <p:tgtEl>
                                              <p:spTgt spid="80"/>
                                            </p:tgtEl>
                                            <p:attrNameLst>
                                              <p:attrName>ppt_x</p:attrName>
                                            </p:attrNameLst>
                                          </p:cBhvr>
                                          <p:tavLst>
                                            <p:tav tm="0">
                                              <p:val>
                                                <p:strVal val="0-#ppt_w/2"/>
                                              </p:val>
                                            </p:tav>
                                            <p:tav tm="100000">
                                              <p:val>
                                                <p:strVal val="#ppt_x"/>
                                              </p:val>
                                            </p:tav>
                                          </p:tavLst>
                                        </p:anim>
                                        <p:anim calcmode="lin" valueType="num">
                                          <p:cBhvr additive="base">
                                            <p:cTn id="33" dur="500" fill="hold"/>
                                            <p:tgtEl>
                                              <p:spTgt spid="8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7" name="Am-thanh-ky-dieu-dieu-ky-www_tiengdong_com.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7"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14" grpId="0" animBg="1"/>
          <p:bldP spid="1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Rounded Rectangle 3">
            <a:extLst>
              <a:ext uri="{FF2B5EF4-FFF2-40B4-BE49-F238E27FC236}">
                <a16:creationId xmlns:a16="http://schemas.microsoft.com/office/drawing/2014/main" id="{2CD27A75-BFA4-4FA9-AD69-10F135852950}"/>
              </a:ext>
            </a:extLst>
          </p:cNvPr>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547A6DB-78D4-4F59-B192-DB2F70CCFCF3}"/>
              </a:ext>
            </a:extLst>
          </p:cNvPr>
          <p:cNvSpPr txBox="1"/>
          <p:nvPr/>
        </p:nvSpPr>
        <p:spPr>
          <a:xfrm>
            <a:off x="870857" y="326571"/>
            <a:ext cx="10450286" cy="2369880"/>
          </a:xfrm>
          <a:prstGeom prst="rect">
            <a:avLst/>
          </a:prstGeom>
          <a:noFill/>
        </p:spPr>
        <p:txBody>
          <a:bodyPr wrap="square" rtlCol="0">
            <a:spAutoFit/>
          </a:bodyPr>
          <a:lstStyle/>
          <a:p>
            <a:pPr algn="just"/>
            <a:r>
              <a:rPr lang="en-US" sz="4000" b="1" i="0" u="none" strike="noStrike" baseline="0">
                <a:solidFill>
                  <a:srgbClr val="FF00FF"/>
                </a:solidFill>
                <a:latin typeface="Arial-Rounded-Bold"/>
              </a:rPr>
              <a:t>3. </a:t>
            </a:r>
            <a:r>
              <a:rPr lang="en-US" sz="3600" b="1" i="0" u="none" strike="noStrike" baseline="0">
                <a:solidFill>
                  <a:srgbClr val="000000"/>
                </a:solidFill>
                <a:latin typeface="Arial-BoldMT"/>
              </a:rPr>
              <a:t>Viết 2 – 3 câu bày tỏ suy nghĩ, cảm xúc của em về chuyến hành trình</a:t>
            </a:r>
            <a:r>
              <a:rPr lang="en-US" sz="3600" b="1" i="0" u="none" strike="noStrike">
                <a:solidFill>
                  <a:srgbClr val="000000"/>
                </a:solidFill>
                <a:latin typeface="Arial-BoldMT"/>
              </a:rPr>
              <a:t> </a:t>
            </a:r>
            <a:r>
              <a:rPr lang="en-US" sz="3600" b="1" i="0" u="none" strike="noStrike" baseline="0">
                <a:solidFill>
                  <a:srgbClr val="000000"/>
                </a:solidFill>
                <a:latin typeface="Arial-BoldMT"/>
              </a:rPr>
              <a:t>của bạn nhỏ trong bài “Bên ngoài Trái Đất”, trong đó có sử dụng</a:t>
            </a:r>
          </a:p>
          <a:p>
            <a:pPr algn="just"/>
            <a:r>
              <a:rPr lang="vi-VN" sz="3600" b="1" i="0" u="none" strike="noStrike" baseline="0">
                <a:solidFill>
                  <a:srgbClr val="000000"/>
                </a:solidFill>
                <a:latin typeface="Arial-BoldMT"/>
              </a:rPr>
              <a:t>từ ngữ tìm được ở bài tập 2.</a:t>
            </a:r>
            <a:endParaRPr kumimoji="0" lang="en-US" sz="3200" b="1" i="0" u="none" strike="noStrike" kern="1200" cap="none" spc="0" normalizeH="0" baseline="0" noProof="0">
              <a:ln>
                <a:noFill/>
              </a:ln>
              <a:solidFill>
                <a:srgbClr val="FF6666"/>
              </a:solidFill>
              <a:effectLst/>
              <a:uLnTx/>
              <a:uFillTx/>
              <a:latin typeface="Calibri" panose="020F0502020204030204"/>
              <a:ea typeface="+mn-ea"/>
              <a:cs typeface="+mn-cs"/>
            </a:endParaRPr>
          </a:p>
        </p:txBody>
      </p:sp>
      <p:pic>
        <p:nvPicPr>
          <p:cNvPr id="13" name="Picture 2" descr="Hình ảnh Phim Hoạt Hình Trẻ Em Viết Clipart Cô Lập Png Miễn Phí PNG , đứa  Trẻ, Cậu Bé Nhỏ, Chàng Trai PNG trong suốt và Vector để tải xuống miễn">
            <a:extLst>
              <a:ext uri="{FF2B5EF4-FFF2-40B4-BE49-F238E27FC236}">
                <a16:creationId xmlns:a16="http://schemas.microsoft.com/office/drawing/2014/main" id="{9BAD8737-DDB8-45CE-A1FA-D3D03BE614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155" y="2185554"/>
            <a:ext cx="4838700" cy="48387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0992FBF-ADB0-4E84-8ED1-249835487306}"/>
              </a:ext>
            </a:extLst>
          </p:cNvPr>
          <p:cNvSpPr txBox="1"/>
          <p:nvPr/>
        </p:nvSpPr>
        <p:spPr>
          <a:xfrm>
            <a:off x="1626495" y="3672962"/>
            <a:ext cx="526628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7030A0"/>
                </a:solidFill>
                <a:effectLst/>
                <a:uLnTx/>
                <a:uFillTx/>
                <a:latin typeface="iCiel Cadena" panose="02000503000000020004" pitchFamily="50" charset="0"/>
                <a:ea typeface="+mn-ea"/>
                <a:cs typeface="+mn-cs"/>
              </a:rPr>
              <a:t> Cá</a:t>
            </a:r>
            <a:r>
              <a:rPr kumimoji="0" lang="en-US" sz="6000" b="0" i="0" u="none" strike="noStrike" kern="1200" cap="none" spc="0" normalizeH="0" noProof="0">
                <a:ln>
                  <a:noFill/>
                </a:ln>
                <a:solidFill>
                  <a:srgbClr val="7030A0"/>
                </a:solidFill>
                <a:effectLst/>
                <a:uLnTx/>
                <a:uFillTx/>
                <a:latin typeface="iCiel Cadena" panose="02000503000000020004" pitchFamily="50" charset="0"/>
                <a:ea typeface="+mn-ea"/>
                <a:cs typeface="+mn-cs"/>
              </a:rPr>
              <a:t> nhân làm vào VBT</a:t>
            </a:r>
            <a:endParaRPr kumimoji="0" lang="en-US" sz="6000" b="0" i="0" u="none" strike="noStrike" kern="1200" cap="none" spc="0" normalizeH="0" baseline="0" noProof="0" dirty="0">
              <a:ln>
                <a:noFill/>
              </a:ln>
              <a:solidFill>
                <a:srgbClr val="7030A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3538339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3">
            <a:extLst>
              <a:ext uri="{FF2B5EF4-FFF2-40B4-BE49-F238E27FC236}">
                <a16:creationId xmlns:a16="http://schemas.microsoft.com/office/drawing/2014/main" id="{2B94BFAA-83E6-4EDC-9FC1-BB0373355CA0}"/>
              </a:ext>
            </a:extLst>
          </p:cNvPr>
          <p:cNvSpPr/>
          <p:nvPr/>
        </p:nvSpPr>
        <p:spPr>
          <a:xfrm>
            <a:off x="392120" y="369956"/>
            <a:ext cx="11407760" cy="5759116"/>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9D8E7FA-0D11-47A6-94D9-A07053DB0A89}"/>
              </a:ext>
            </a:extLst>
          </p:cNvPr>
          <p:cNvSpPr txBox="1"/>
          <p:nvPr/>
        </p:nvSpPr>
        <p:spPr>
          <a:xfrm>
            <a:off x="870857" y="584549"/>
            <a:ext cx="10450286"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FF"/>
                </a:solidFill>
                <a:effectLst/>
                <a:uLnTx/>
                <a:uFillTx/>
                <a:latin typeface="Arial-Rounded-Bold"/>
                <a:ea typeface="+mn-ea"/>
                <a:cs typeface="+mn-cs"/>
              </a:rPr>
              <a:t>MẪU: </a:t>
            </a:r>
            <a:r>
              <a:rPr kumimoji="0" lang="vi-VN" sz="4000" b="1" i="0" u="none" strike="noStrike" kern="1200" cap="none" spc="0" normalizeH="0" baseline="0" noProof="0">
                <a:ln>
                  <a:noFill/>
                </a:ln>
                <a:solidFill>
                  <a:srgbClr val="000000"/>
                </a:solidFill>
                <a:effectLst/>
                <a:uLnTx/>
                <a:uFillTx/>
                <a:latin typeface="Arial-BoldMT"/>
                <a:ea typeface="+mn-ea"/>
                <a:cs typeface="+mn-cs"/>
              </a:rPr>
              <a:t>Chuyến hành trình khám phá vũ trụ của bản nhỏ trong bài “Bên ngoài trái đất” là hành trình đầy hào hứng khi theo chân bạn, chúng ta được chiêm ngưỡng vẻ đẹp tuyệt vời của trái đất, mặt trời và những vì sao từ không gian vũ trụ. Đó chính là cảm xúc phấn khích của con người trước những điều mới lạ trong cuộc sống.</a:t>
            </a:r>
            <a:endParaRPr kumimoji="0" lang="en-US" sz="3600" b="1" i="0" u="none" strike="noStrike" kern="1200" cap="none" spc="0" normalizeH="0" baseline="0" noProof="0">
              <a:ln>
                <a:noFill/>
              </a:ln>
              <a:solidFill>
                <a:srgbClr val="FF6666"/>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90ABA793-5E27-4F37-9AD9-C78A8EAF6356}"/>
              </a:ext>
            </a:extLst>
          </p:cNvPr>
          <p:cNvGrpSpPr/>
          <p:nvPr/>
        </p:nvGrpSpPr>
        <p:grpSpPr>
          <a:xfrm>
            <a:off x="-1582045" y="5662862"/>
            <a:ext cx="15356091" cy="1361393"/>
            <a:chOff x="-1821874" y="5791199"/>
            <a:chExt cx="15356091" cy="1233056"/>
          </a:xfrm>
        </p:grpSpPr>
        <p:pic>
          <p:nvPicPr>
            <p:cNvPr id="16" name="Picture 15">
              <a:extLst>
                <a:ext uri="{FF2B5EF4-FFF2-40B4-BE49-F238E27FC236}">
                  <a16:creationId xmlns:a16="http://schemas.microsoft.com/office/drawing/2014/main" id="{926F652C-B34C-4847-90AD-618BC2545FE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17" name="Picture 16">
              <a:extLst>
                <a:ext uri="{FF2B5EF4-FFF2-40B4-BE49-F238E27FC236}">
                  <a16:creationId xmlns:a16="http://schemas.microsoft.com/office/drawing/2014/main" id="{B32510C4-A077-4364-A103-2F5EECE6A5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18" name="Picture 17">
              <a:extLst>
                <a:ext uri="{FF2B5EF4-FFF2-40B4-BE49-F238E27FC236}">
                  <a16:creationId xmlns:a16="http://schemas.microsoft.com/office/drawing/2014/main" id="{DD71DE4A-C977-489C-906A-F4FC77CBA17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Tree>
    <p:extLst>
      <p:ext uri="{BB962C8B-B14F-4D97-AF65-F5344CB8AC3E}">
        <p14:creationId xmlns:p14="http://schemas.microsoft.com/office/powerpoint/2010/main" val="1839390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95775" y="1492952"/>
            <a:ext cx="3505200" cy="1946529"/>
            <a:chOff x="3006435" y="3297381"/>
            <a:chExt cx="8242135" cy="1946529"/>
          </a:xfrm>
        </p:grpSpPr>
        <p:sp>
          <p:nvSpPr>
            <p:cNvPr id="7" name="TextBox 6"/>
            <p:cNvSpPr txBox="1"/>
            <p:nvPr/>
          </p:nvSpPr>
          <p:spPr>
            <a:xfrm>
              <a:off x="3006435" y="3297381"/>
              <a:ext cx="824213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w="254000">
                    <a:solidFill>
                      <a:prstClr val="white"/>
                    </a:solidFill>
                  </a:ln>
                  <a:solidFill>
                    <a:prstClr val="white"/>
                  </a:soli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Chia sẻ  trước lớp</a:t>
              </a:r>
            </a:p>
          </p:txBody>
        </p:sp>
        <p:sp>
          <p:nvSpPr>
            <p:cNvPr id="13" name="TextBox 12"/>
            <p:cNvSpPr txBox="1"/>
            <p:nvPr/>
          </p:nvSpPr>
          <p:spPr>
            <a:xfrm>
              <a:off x="3006435" y="3304918"/>
              <a:ext cx="824213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uLnTx/>
                  <a:uFillTx/>
                  <a:latin typeface="LNTH-LuoLuoNotangYuanTi 1" pitchFamily="2" charset="-128"/>
                  <a:ea typeface="LNTH-LuoLuoNotangYuanTi 1" pitchFamily="2" charset="-128"/>
                  <a:cs typeface="LNTH-LuoLuoNotangYuanTi 1" pitchFamily="2" charset="-128"/>
                </a:rPr>
                <a:t>Chia sẻ  trước lớp</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754574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id="{249795DD-02A7-4E08-B7B0-FC766C67C781}"/>
              </a:ext>
            </a:extLst>
          </p:cNvPr>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3A0933F-9985-41C3-8970-FABA22285A8D}"/>
              </a:ext>
            </a:extLst>
          </p:cNvPr>
          <p:cNvPicPr>
            <a:picLocks noChangeAspect="1"/>
          </p:cNvPicPr>
          <p:nvPr/>
        </p:nvPicPr>
        <p:blipFill rotWithShape="1">
          <a:blip r:embed="rId3"/>
          <a:srcRect r="2460" b="2570"/>
          <a:stretch/>
        </p:blipFill>
        <p:spPr>
          <a:xfrm>
            <a:off x="6161465" y="2316769"/>
            <a:ext cx="5663389" cy="3977504"/>
          </a:xfrm>
          <a:prstGeom prst="rect">
            <a:avLst/>
          </a:prstGeom>
        </p:spPr>
      </p:pic>
      <p:sp>
        <p:nvSpPr>
          <p:cNvPr id="9" name="TextBox 8">
            <a:extLst>
              <a:ext uri="{FF2B5EF4-FFF2-40B4-BE49-F238E27FC236}">
                <a16:creationId xmlns:a16="http://schemas.microsoft.com/office/drawing/2014/main" id="{9A4EC50F-15A2-406C-90F2-D0E825E93A6F}"/>
              </a:ext>
            </a:extLst>
          </p:cNvPr>
          <p:cNvSpPr txBox="1"/>
          <p:nvPr/>
        </p:nvSpPr>
        <p:spPr>
          <a:xfrm>
            <a:off x="870857" y="326571"/>
            <a:ext cx="104502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1" i="0" u="none" strike="noStrike" baseline="0">
                <a:solidFill>
                  <a:srgbClr val="FF00FF"/>
                </a:solidFill>
                <a:latin typeface="Arial-Rounded-Bold"/>
              </a:rPr>
              <a:t>4. </a:t>
            </a:r>
            <a:r>
              <a:rPr lang="vi-VN" sz="4000" b="1" i="0" u="none" strike="noStrike" baseline="0">
                <a:solidFill>
                  <a:srgbClr val="000000"/>
                </a:solidFill>
                <a:latin typeface="Arial-BoldMT"/>
              </a:rPr>
              <a:t>Câu tục ngữ dưới đây nói về điều gì?</a:t>
            </a:r>
            <a:endParaRPr kumimoji="0" lang="en-US" sz="3200" b="1" i="0" u="none" strike="noStrike" kern="1200" cap="none" spc="0" normalizeH="0" baseline="0" noProof="0">
              <a:ln>
                <a:noFill/>
              </a:ln>
              <a:solidFill>
                <a:srgbClr val="FF6666"/>
              </a:solidFill>
              <a:effectLst/>
              <a:uLnTx/>
              <a:uFillTx/>
              <a:latin typeface="Calibri" panose="020F0502020204030204"/>
              <a:ea typeface="+mn-ea"/>
              <a:cs typeface="+mn-cs"/>
            </a:endParaRPr>
          </a:p>
        </p:txBody>
      </p:sp>
      <p:sp>
        <p:nvSpPr>
          <p:cNvPr id="12" name="Round Diagonal Corner Rectangle 78">
            <a:extLst>
              <a:ext uri="{FF2B5EF4-FFF2-40B4-BE49-F238E27FC236}">
                <a16:creationId xmlns:a16="http://schemas.microsoft.com/office/drawing/2014/main" id="{F4920CF4-0835-44D7-A648-15ABAC25DCF8}"/>
              </a:ext>
            </a:extLst>
          </p:cNvPr>
          <p:cNvSpPr/>
          <p:nvPr/>
        </p:nvSpPr>
        <p:spPr>
          <a:xfrm>
            <a:off x="1728928" y="1400662"/>
            <a:ext cx="9324633" cy="916107"/>
          </a:xfrm>
          <a:prstGeom prst="round2DiagRect">
            <a:avLst>
              <a:gd name="adj1" fmla="val 29167"/>
              <a:gd name="adj2" fmla="val 0"/>
            </a:avLst>
          </a:prstGeom>
          <a:solidFill>
            <a:srgbClr val="F7DBF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Đi một ngày đàng, học một sàng khôn.</a:t>
            </a:r>
          </a:p>
        </p:txBody>
      </p:sp>
      <p:pic>
        <p:nvPicPr>
          <p:cNvPr id="19" name="Picture 18">
            <a:extLst>
              <a:ext uri="{FF2B5EF4-FFF2-40B4-BE49-F238E27FC236}">
                <a16:creationId xmlns:a16="http://schemas.microsoft.com/office/drawing/2014/main" id="{016500CA-6DAE-43DA-A12F-FEEB11BA7DA2}"/>
              </a:ext>
            </a:extLst>
          </p:cNvPr>
          <p:cNvPicPr>
            <a:picLocks noChangeAspect="1"/>
          </p:cNvPicPr>
          <p:nvPr/>
        </p:nvPicPr>
        <p:blipFill>
          <a:blip r:embed="rId4"/>
          <a:stretch>
            <a:fillRect/>
          </a:stretch>
        </p:blipFill>
        <p:spPr>
          <a:xfrm>
            <a:off x="2887785" y="2568939"/>
            <a:ext cx="3656338" cy="3766138"/>
          </a:xfrm>
          <a:prstGeom prst="rect">
            <a:avLst/>
          </a:prstGeom>
        </p:spPr>
      </p:pic>
      <p:grpSp>
        <p:nvGrpSpPr>
          <p:cNvPr id="15" name="Group 14">
            <a:extLst>
              <a:ext uri="{FF2B5EF4-FFF2-40B4-BE49-F238E27FC236}">
                <a16:creationId xmlns:a16="http://schemas.microsoft.com/office/drawing/2014/main" id="{90ABA793-5E27-4F37-9AD9-C78A8EAF6356}"/>
              </a:ext>
            </a:extLst>
          </p:cNvPr>
          <p:cNvGrpSpPr/>
          <p:nvPr/>
        </p:nvGrpSpPr>
        <p:grpSpPr>
          <a:xfrm>
            <a:off x="-1582046" y="5654381"/>
            <a:ext cx="15356091" cy="1361393"/>
            <a:chOff x="-1821874" y="5791199"/>
            <a:chExt cx="15356091" cy="1233056"/>
          </a:xfrm>
        </p:grpSpPr>
        <p:pic>
          <p:nvPicPr>
            <p:cNvPr id="16" name="Picture 15">
              <a:extLst>
                <a:ext uri="{FF2B5EF4-FFF2-40B4-BE49-F238E27FC236}">
                  <a16:creationId xmlns:a16="http://schemas.microsoft.com/office/drawing/2014/main" id="{926F652C-B34C-4847-90AD-618BC2545FE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17" name="Picture 16">
              <a:extLst>
                <a:ext uri="{FF2B5EF4-FFF2-40B4-BE49-F238E27FC236}">
                  <a16:creationId xmlns:a16="http://schemas.microsoft.com/office/drawing/2014/main" id="{B32510C4-A077-4364-A103-2F5EECE6A5D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18" name="Picture 17">
              <a:extLst>
                <a:ext uri="{FF2B5EF4-FFF2-40B4-BE49-F238E27FC236}">
                  <a16:creationId xmlns:a16="http://schemas.microsoft.com/office/drawing/2014/main" id="{DD71DE4A-C977-489C-906A-F4FC77CBA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Tree>
    <p:extLst>
      <p:ext uri="{BB962C8B-B14F-4D97-AF65-F5344CB8AC3E}">
        <p14:creationId xmlns:p14="http://schemas.microsoft.com/office/powerpoint/2010/main" val="3293903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ky-dieu-dieu-ky-www_tiengdong_com.wav"/>
                                            </p:tgtEl>
                                          </p:cMediaNode>
                                        </p:audio>
                                      </p:sub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m-thanh-ky-dieu-dieu-ky-www_tiengdong_com.wav"/>
                                            </p:tgtEl>
                                          </p:cMediaNode>
                                        </p:audio>
                                      </p:sub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3730" y="384022"/>
            <a:ext cx="11232021" cy="602370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pic>
        <p:nvPicPr>
          <p:cNvPr id="10" name="Hình ảnh 3" descr="Ảnh có chứa đồ chơi, búp bê&#10;&#10;Mô tả được tạo tự động">
            <a:extLst>
              <a:ext uri="{FF2B5EF4-FFF2-40B4-BE49-F238E27FC236}">
                <a16:creationId xmlns:a16="http://schemas.microsoft.com/office/drawing/2014/main" id="{F0CFEE78-6982-4664-AA3B-89B84C48C0B9}"/>
              </a:ext>
            </a:extLst>
          </p:cNvPr>
          <p:cNvPicPr>
            <a:picLocks noChangeAspect="1"/>
          </p:cNvPicPr>
          <p:nvPr/>
        </p:nvPicPr>
        <p:blipFill>
          <a:blip r:embed="rId4"/>
          <a:stretch>
            <a:fillRect/>
          </a:stretch>
        </p:blipFill>
        <p:spPr>
          <a:xfrm>
            <a:off x="3529264" y="525983"/>
            <a:ext cx="8383556" cy="6231719"/>
          </a:xfrm>
          <a:prstGeom prst="rect">
            <a:avLst/>
          </a:prstGeom>
        </p:spPr>
      </p:pic>
      <p:sp>
        <p:nvSpPr>
          <p:cNvPr id="11" name="TextBox 10">
            <a:extLst>
              <a:ext uri="{FF2B5EF4-FFF2-40B4-BE49-F238E27FC236}">
                <a16:creationId xmlns:a16="http://schemas.microsoft.com/office/drawing/2014/main" id="{5DFA995E-314E-4C4E-B844-BC475F007FB1}"/>
              </a:ext>
            </a:extLst>
          </p:cNvPr>
          <p:cNvSpPr txBox="1"/>
          <p:nvPr/>
        </p:nvSpPr>
        <p:spPr>
          <a:xfrm>
            <a:off x="433730" y="767532"/>
            <a:ext cx="775371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0070C0"/>
                </a:solidFill>
                <a:effectLst/>
                <a:uLnTx/>
                <a:uFillTx/>
                <a:latin typeface="iCiel Cadena" panose="02000503000000020004" pitchFamily="50" charset="0"/>
                <a:ea typeface="+mn-ea"/>
                <a:cs typeface="+mn-cs"/>
              </a:rPr>
              <a:t>Chia sẻ trước lớp</a:t>
            </a:r>
            <a:endParaRPr kumimoji="0" lang="en-US" sz="7200" b="0" i="0" u="none" strike="noStrike" kern="1200" cap="none" spc="0" normalizeH="0" baseline="0" noProof="0" dirty="0">
              <a:ln>
                <a:noFill/>
              </a:ln>
              <a:solidFill>
                <a:srgbClr val="0070C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1817007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3">
            <a:extLst>
              <a:ext uri="{FF2B5EF4-FFF2-40B4-BE49-F238E27FC236}">
                <a16:creationId xmlns:a16="http://schemas.microsoft.com/office/drawing/2014/main" id="{249795DD-02A7-4E08-B7B0-FC766C67C781}"/>
              </a:ext>
            </a:extLst>
          </p:cNvPr>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43A0933F-9985-41C3-8970-FABA22285A8D}"/>
              </a:ext>
            </a:extLst>
          </p:cNvPr>
          <p:cNvPicPr>
            <a:picLocks noChangeAspect="1"/>
          </p:cNvPicPr>
          <p:nvPr/>
        </p:nvPicPr>
        <p:blipFill rotWithShape="1">
          <a:blip r:embed="rId3"/>
          <a:srcRect r="2460" b="2570"/>
          <a:stretch/>
        </p:blipFill>
        <p:spPr>
          <a:xfrm>
            <a:off x="6161465" y="2316769"/>
            <a:ext cx="5663389" cy="3977504"/>
          </a:xfrm>
          <a:prstGeom prst="rect">
            <a:avLst/>
          </a:prstGeom>
        </p:spPr>
      </p:pic>
      <p:sp>
        <p:nvSpPr>
          <p:cNvPr id="9" name="TextBox 8">
            <a:extLst>
              <a:ext uri="{FF2B5EF4-FFF2-40B4-BE49-F238E27FC236}">
                <a16:creationId xmlns:a16="http://schemas.microsoft.com/office/drawing/2014/main" id="{9A4EC50F-15A2-406C-90F2-D0E825E93A6F}"/>
              </a:ext>
            </a:extLst>
          </p:cNvPr>
          <p:cNvSpPr txBox="1"/>
          <p:nvPr/>
        </p:nvSpPr>
        <p:spPr>
          <a:xfrm>
            <a:off x="870857" y="326571"/>
            <a:ext cx="1045028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FF00FF"/>
                </a:solidFill>
                <a:effectLst/>
                <a:uLnTx/>
                <a:uFillTx/>
                <a:latin typeface="Arial-Rounded-Bold"/>
                <a:ea typeface="+mn-ea"/>
                <a:cs typeface="+mn-cs"/>
              </a:rPr>
              <a:t>4. </a:t>
            </a:r>
            <a:r>
              <a:rPr kumimoji="0" lang="vi-VN" sz="4000" b="1" i="0" u="none" strike="noStrike" kern="1200" cap="none" spc="0" normalizeH="0" baseline="0" noProof="0">
                <a:ln>
                  <a:noFill/>
                </a:ln>
                <a:solidFill>
                  <a:srgbClr val="000000"/>
                </a:solidFill>
                <a:effectLst/>
                <a:uLnTx/>
                <a:uFillTx/>
                <a:latin typeface="Arial-BoldMT"/>
                <a:ea typeface="+mn-ea"/>
                <a:cs typeface="+mn-cs"/>
              </a:rPr>
              <a:t>Câu tục ngữ dưới đây nói về điều gì?</a:t>
            </a:r>
            <a:endParaRPr kumimoji="0" lang="en-US" sz="3200" b="1" i="0" u="none" strike="noStrike" kern="1200" cap="none" spc="0" normalizeH="0" baseline="0" noProof="0">
              <a:ln>
                <a:noFill/>
              </a:ln>
              <a:solidFill>
                <a:srgbClr val="FF6666"/>
              </a:solidFill>
              <a:effectLst/>
              <a:uLnTx/>
              <a:uFillTx/>
              <a:latin typeface="Calibri" panose="020F0502020204030204"/>
              <a:ea typeface="+mn-ea"/>
              <a:cs typeface="+mn-cs"/>
            </a:endParaRPr>
          </a:p>
        </p:txBody>
      </p:sp>
      <p:sp>
        <p:nvSpPr>
          <p:cNvPr id="12" name="Round Diagonal Corner Rectangle 78">
            <a:extLst>
              <a:ext uri="{FF2B5EF4-FFF2-40B4-BE49-F238E27FC236}">
                <a16:creationId xmlns:a16="http://schemas.microsoft.com/office/drawing/2014/main" id="{F4920CF4-0835-44D7-A648-15ABAC25DCF8}"/>
              </a:ext>
            </a:extLst>
          </p:cNvPr>
          <p:cNvSpPr/>
          <p:nvPr/>
        </p:nvSpPr>
        <p:spPr>
          <a:xfrm>
            <a:off x="1728928" y="1400662"/>
            <a:ext cx="9324633" cy="916107"/>
          </a:xfrm>
          <a:prstGeom prst="round2DiagRect">
            <a:avLst>
              <a:gd name="adj1" fmla="val 29167"/>
              <a:gd name="adj2" fmla="val 0"/>
            </a:avLst>
          </a:prstGeom>
          <a:solidFill>
            <a:srgbClr val="F7DBF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Đi một ngày đàng, học một sàng khôn.</a:t>
            </a:r>
          </a:p>
        </p:txBody>
      </p:sp>
      <p:pic>
        <p:nvPicPr>
          <p:cNvPr id="19" name="Picture 18">
            <a:extLst>
              <a:ext uri="{FF2B5EF4-FFF2-40B4-BE49-F238E27FC236}">
                <a16:creationId xmlns:a16="http://schemas.microsoft.com/office/drawing/2014/main" id="{016500CA-6DAE-43DA-A12F-FEEB11BA7DA2}"/>
              </a:ext>
            </a:extLst>
          </p:cNvPr>
          <p:cNvPicPr>
            <a:picLocks noChangeAspect="1"/>
          </p:cNvPicPr>
          <p:nvPr/>
        </p:nvPicPr>
        <p:blipFill>
          <a:blip r:embed="rId4"/>
          <a:stretch>
            <a:fillRect/>
          </a:stretch>
        </p:blipFill>
        <p:spPr>
          <a:xfrm>
            <a:off x="2887785" y="2568939"/>
            <a:ext cx="3656338" cy="3766138"/>
          </a:xfrm>
          <a:prstGeom prst="rect">
            <a:avLst/>
          </a:prstGeom>
        </p:spPr>
      </p:pic>
      <p:grpSp>
        <p:nvGrpSpPr>
          <p:cNvPr id="15" name="Group 14">
            <a:extLst>
              <a:ext uri="{FF2B5EF4-FFF2-40B4-BE49-F238E27FC236}">
                <a16:creationId xmlns:a16="http://schemas.microsoft.com/office/drawing/2014/main" id="{90ABA793-5E27-4F37-9AD9-C78A8EAF6356}"/>
              </a:ext>
            </a:extLst>
          </p:cNvPr>
          <p:cNvGrpSpPr/>
          <p:nvPr/>
        </p:nvGrpSpPr>
        <p:grpSpPr>
          <a:xfrm>
            <a:off x="-1582046" y="5654381"/>
            <a:ext cx="15356091" cy="1361393"/>
            <a:chOff x="-1821874" y="5791199"/>
            <a:chExt cx="15356091" cy="1233056"/>
          </a:xfrm>
        </p:grpSpPr>
        <p:pic>
          <p:nvPicPr>
            <p:cNvPr id="16" name="Picture 15">
              <a:extLst>
                <a:ext uri="{FF2B5EF4-FFF2-40B4-BE49-F238E27FC236}">
                  <a16:creationId xmlns:a16="http://schemas.microsoft.com/office/drawing/2014/main" id="{926F652C-B34C-4847-90AD-618BC2545FE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17" name="Picture 16">
              <a:extLst>
                <a:ext uri="{FF2B5EF4-FFF2-40B4-BE49-F238E27FC236}">
                  <a16:creationId xmlns:a16="http://schemas.microsoft.com/office/drawing/2014/main" id="{B32510C4-A077-4364-A103-2F5EECE6A5D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18" name="Picture 17">
              <a:extLst>
                <a:ext uri="{FF2B5EF4-FFF2-40B4-BE49-F238E27FC236}">
                  <a16:creationId xmlns:a16="http://schemas.microsoft.com/office/drawing/2014/main" id="{DD71DE4A-C977-489C-906A-F4FC77CBA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Tree>
    <p:extLst>
      <p:ext uri="{BB962C8B-B14F-4D97-AF65-F5344CB8AC3E}">
        <p14:creationId xmlns:p14="http://schemas.microsoft.com/office/powerpoint/2010/main" val="119200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500" fill="hold"/>
                                            <p:tgtEl>
                                              <p:spTgt spid="1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ky-dieu-dieu-ky-www_tiengdong_com.wav"/>
                                            </p:tgtEl>
                                          </p:cMediaNode>
                                        </p:audio>
                                      </p:sub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m-thanh-ky-dieu-dieu-ky-www_tiengdong_com.wav"/>
                                            </p:tgtEl>
                                          </p:cMediaNode>
                                        </p:audio>
                                      </p:sub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33730" y="384022"/>
            <a:ext cx="11232021" cy="602370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Round Diagonal Corner Rectangle 78">
            <a:extLst>
              <a:ext uri="{FF2B5EF4-FFF2-40B4-BE49-F238E27FC236}">
                <a16:creationId xmlns:a16="http://schemas.microsoft.com/office/drawing/2014/main" id="{55CEFDB6-C49B-4C46-8C66-3F482E21C21D}"/>
              </a:ext>
            </a:extLst>
          </p:cNvPr>
          <p:cNvSpPr/>
          <p:nvPr/>
        </p:nvSpPr>
        <p:spPr>
          <a:xfrm>
            <a:off x="1425661" y="802105"/>
            <a:ext cx="9340677" cy="846255"/>
          </a:xfrm>
          <a:prstGeom prst="round2DiagRect">
            <a:avLst>
              <a:gd name="adj1" fmla="val 29167"/>
              <a:gd name="adj2" fmla="val 0"/>
            </a:avLst>
          </a:prstGeom>
          <a:solidFill>
            <a:srgbClr val="F7DBF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FF0000"/>
                </a:solidFill>
              </a:rPr>
              <a:t>Đi một ngày đàng, học một sàng khôn.</a:t>
            </a:r>
          </a:p>
        </p:txBody>
      </p:sp>
      <p:sp>
        <p:nvSpPr>
          <p:cNvPr id="12" name="TextBox 11">
            <a:extLst>
              <a:ext uri="{FF2B5EF4-FFF2-40B4-BE49-F238E27FC236}">
                <a16:creationId xmlns:a16="http://schemas.microsoft.com/office/drawing/2014/main" id="{DF54D3D7-1487-48DB-A0AF-C6711804D26A}"/>
              </a:ext>
            </a:extLst>
          </p:cNvPr>
          <p:cNvSpPr txBox="1"/>
          <p:nvPr/>
        </p:nvSpPr>
        <p:spPr>
          <a:xfrm>
            <a:off x="5996221" y="2011619"/>
            <a:ext cx="525972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u="none" strike="noStrike" baseline="0">
                <a:solidFill>
                  <a:srgbClr val="0070C0"/>
                </a:solidFill>
                <a:latin typeface="Arial-Rounded-Bold"/>
              </a:rPr>
              <a:t>Câu tục ngữ nói về vai trò của việc khám phá, tìm tòi những điều mới lạ đối với việc phát triển tư duy, vốn hiểu biết của con người.</a:t>
            </a:r>
            <a:endParaRPr kumimoji="0" lang="en-US" sz="2400" b="1" i="0" u="none" strike="noStrike" kern="1200" cap="none" spc="0" normalizeH="0" baseline="0" noProof="0">
              <a:ln>
                <a:noFill/>
              </a:ln>
              <a:solidFill>
                <a:srgbClr val="0070C0"/>
              </a:solidFill>
              <a:effectLst/>
              <a:uLnTx/>
              <a:uFillTx/>
              <a:latin typeface="Calibri" panose="020F0502020204030204"/>
            </a:endParaRPr>
          </a:p>
        </p:txBody>
      </p:sp>
      <p:sp>
        <p:nvSpPr>
          <p:cNvPr id="13" name="Arrow: Right 12">
            <a:extLst>
              <a:ext uri="{FF2B5EF4-FFF2-40B4-BE49-F238E27FC236}">
                <a16:creationId xmlns:a16="http://schemas.microsoft.com/office/drawing/2014/main" id="{0EC31575-313B-4CED-B5EE-1D1D32FB60DC}"/>
              </a:ext>
            </a:extLst>
          </p:cNvPr>
          <p:cNvSpPr/>
          <p:nvPr/>
        </p:nvSpPr>
        <p:spPr>
          <a:xfrm>
            <a:off x="4475747" y="2968751"/>
            <a:ext cx="1287132" cy="1245383"/>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C64ABFA-95DD-4836-8AFE-075BD36399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1056499" y="1789957"/>
            <a:ext cx="2854613" cy="4575775"/>
          </a:xfrm>
          <a:prstGeom prst="rect">
            <a:avLst/>
          </a:prstGeom>
        </p:spPr>
      </p:pic>
    </p:spTree>
    <p:extLst>
      <p:ext uri="{BB962C8B-B14F-4D97-AF65-F5344CB8AC3E}">
        <p14:creationId xmlns:p14="http://schemas.microsoft.com/office/powerpoint/2010/main" val="3941284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0000">
                                          <p:cBhvr additive="base">
                                            <p:cTn id="7"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ky-dieu-dieu-ky-www_tiengdong_com.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m-thanh-ky-dieu-dieu-ky-www_tiengdong_com.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629424" y="2608720"/>
            <a:ext cx="6964499" cy="1402340"/>
          </a:xfrm>
        </p:spPr>
        <p:txBody>
          <a:bodyPr>
            <a:noAutofit/>
          </a:bodyPr>
          <a:lstStyle/>
          <a:p>
            <a:pPr>
              <a:lnSpc>
                <a:spcPct val="150000"/>
              </a:lnSpc>
              <a:spcAft>
                <a:spcPts val="1200"/>
              </a:spcAft>
            </a:pPr>
            <a:r>
              <a:rPr lang="en-US" sz="4000"/>
              <a:t>   </a:t>
            </a:r>
            <a:r>
              <a:rPr lang="vi-VN" sz="4000"/>
              <a:t>Mở rộng được vốn từ theo chủ đề </a:t>
            </a:r>
            <a:r>
              <a:rPr lang="en-US" sz="4000"/>
              <a:t> </a:t>
            </a:r>
            <a:r>
              <a:rPr lang="vi-VN" sz="4000" b="1"/>
              <a:t>Khám phá.</a:t>
            </a:r>
            <a:endParaRPr lang="en-US" sz="4000" b="1" i="1"/>
          </a:p>
        </p:txBody>
      </p:sp>
      <p:sp>
        <p:nvSpPr>
          <p:cNvPr id="4" name="TextBox 3"/>
          <p:cNvSpPr txBox="1"/>
          <p:nvPr/>
        </p:nvSpPr>
        <p:spPr>
          <a:xfrm>
            <a:off x="2729909" y="1550798"/>
            <a:ext cx="7038109" cy="1015663"/>
          </a:xfrm>
          <a:prstGeom prst="rect">
            <a:avLst/>
          </a:prstGeom>
          <a:noFill/>
        </p:spPr>
        <p:txBody>
          <a:bodyPr wrap="square" rtlCol="0">
            <a:spAutoFit/>
          </a:bodyPr>
          <a:lstStyle>
            <a:defPPr>
              <a:defRPr lang="en-US"/>
            </a:defPPr>
            <a:lvl1pPr algn="ctr">
              <a:defRPr sz="3600" b="1">
                <a:ln>
                  <a:solidFill>
                    <a:sysClr val="windowText" lastClr="000000"/>
                  </a:solidFill>
                </a:ln>
                <a:solidFill>
                  <a:srgbClr val="FFD271"/>
                </a:solidFill>
                <a:effectLst>
                  <a:outerShdw blurRad="38100" dist="38100" dir="2700000" algn="tl">
                    <a:srgbClr val="000000">
                      <a:alpha val="43137"/>
                    </a:srgbClr>
                  </a:outerShdw>
                </a:effectLst>
                <a:latin typeface="UTM Mother" panose="02040603050506020204" pitchFamily="18" charset="0"/>
              </a:defRPr>
            </a:lvl1pPr>
          </a:lstStyle>
          <a:p>
            <a:r>
              <a:rPr lang="en-US" sz="6000">
                <a:solidFill>
                  <a:srgbClr val="B4FF9F"/>
                </a:solidFill>
              </a:rPr>
              <a:t>Yêu cầu cần đạt</a:t>
            </a:r>
          </a:p>
        </p:txBody>
      </p:sp>
    </p:spTree>
    <p:extLst>
      <p:ext uri="{BB962C8B-B14F-4D97-AF65-F5344CB8AC3E}">
        <p14:creationId xmlns:p14="http://schemas.microsoft.com/office/powerpoint/2010/main" val="365700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6268" b="96037" l="9185" r="92658">
                        <a14:foregroundMark x1="35608" y1="65346" x2="35285" y2="77194"/>
                        <a14:foregroundMark x1="43241" y1="42256" x2="35770" y2="43550"/>
                        <a14:foregroundMark x1="20052" y1="74646" x2="43047" y2="71249"/>
                        <a14:foregroundMark x1="22736" y1="64497" x2="39521" y2="80348"/>
                        <a14:foregroundMark x1="41882" y1="65750" x2="28687" y2="78892"/>
                      </a14:backgroundRemoval>
                    </a14:imgEffect>
                  </a14:imgLayer>
                </a14:imgProps>
              </a:ext>
              <a:ext uri="{28A0092B-C50C-407E-A947-70E740481C1C}">
                <a14:useLocalDpi xmlns:a14="http://schemas.microsoft.com/office/drawing/2010/main" val="0"/>
              </a:ext>
            </a:extLst>
          </a:blip>
          <a:stretch>
            <a:fillRect/>
          </a:stretch>
        </p:blipFill>
        <p:spPr>
          <a:xfrm flipH="1">
            <a:off x="-1499253" y="2339417"/>
            <a:ext cx="6143824" cy="4914823"/>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201" y="0"/>
            <a:ext cx="8485047" cy="6858000"/>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p>
        </p:txBody>
      </p:sp>
      <p:sp>
        <p:nvSpPr>
          <p:cNvPr id="20" name="TextBox 19"/>
          <p:cNvSpPr txBox="1"/>
          <p:nvPr/>
        </p:nvSpPr>
        <p:spPr>
          <a:xfrm>
            <a:off x="4011652" y="1359771"/>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1" name="TextBox 20"/>
          <p:cNvSpPr txBox="1"/>
          <p:nvPr/>
        </p:nvSpPr>
        <p:spPr>
          <a:xfrm>
            <a:off x="4011651" y="2427720"/>
            <a:ext cx="6342743" cy="584775"/>
          </a:xfrm>
          <a:prstGeom prst="rect">
            <a:avLst/>
          </a:prstGeom>
          <a:noFill/>
        </p:spPr>
        <p:txBody>
          <a:bodyPr wrap="square" rtlCol="0">
            <a:spAutoFit/>
          </a:bodyPr>
          <a:lstStyle/>
          <a:p>
            <a:r>
              <a:rPr lang="en-US" sz="3200" b="1">
                <a:solidFill>
                  <a:srgbClr val="C00000"/>
                </a:solidFill>
              </a:rPr>
              <a:t>GV điền vào đây</a:t>
            </a:r>
          </a:p>
        </p:txBody>
      </p:sp>
      <p:sp>
        <p:nvSpPr>
          <p:cNvPr id="22" name="TextBox 21"/>
          <p:cNvSpPr txBox="1"/>
          <p:nvPr/>
        </p:nvSpPr>
        <p:spPr>
          <a:xfrm>
            <a:off x="4011653" y="3458615"/>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9829" y="1274049"/>
            <a:ext cx="672932" cy="672932"/>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9829" y="2339417"/>
            <a:ext cx="672932" cy="672932"/>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9829" y="3370166"/>
            <a:ext cx="672932" cy="672932"/>
          </a:xfrm>
          <a:prstGeom prst="rect">
            <a:avLst/>
          </a:prstGeom>
        </p:spPr>
      </p:pic>
      <p:sp>
        <p:nvSpPr>
          <p:cNvPr id="26" name="TextBox 25"/>
          <p:cNvSpPr txBox="1"/>
          <p:nvPr/>
        </p:nvSpPr>
        <p:spPr>
          <a:xfrm>
            <a:off x="4011651" y="4555218"/>
            <a:ext cx="6342743" cy="584775"/>
          </a:xfrm>
          <a:prstGeom prst="rect">
            <a:avLst/>
          </a:prstGeom>
          <a:noFill/>
        </p:spPr>
        <p:txBody>
          <a:bodyPr wrap="square" rtlCol="0">
            <a:spAutoFit/>
          </a:bodyPr>
          <a:lstStyle/>
          <a:p>
            <a:r>
              <a:rPr lang="en-US" sz="3200" b="1">
                <a:solidFill>
                  <a:srgbClr val="C00000"/>
                </a:solidFill>
              </a:rPr>
              <a:t>GV điền vào đây</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15888" y="4467061"/>
            <a:ext cx="672932" cy="672932"/>
          </a:xfrm>
          <a:prstGeom prst="rect">
            <a:avLst/>
          </a:prstGeom>
        </p:spPr>
      </p:pic>
      <p:pic>
        <p:nvPicPr>
          <p:cNvPr id="31" name="Picture 30"/>
          <p:cNvPicPr>
            <a:picLocks noChangeAspect="1"/>
          </p:cNvPicPr>
          <p:nvPr/>
        </p:nvPicPr>
        <p:blipFill rotWithShape="1">
          <a:blip r:embed="rId8">
            <a:extLst>
              <a:ext uri="{BEBA8EAE-BF5A-486C-A8C5-ECC9F3942E4B}">
                <a14:imgProps xmlns:a14="http://schemas.microsoft.com/office/drawing/2010/main">
                  <a14:imgLayer r:embed="rId9">
                    <a14:imgEffect>
                      <a14:backgroundRemoval t="20089" b="38844" l="0" r="100000">
                        <a14:foregroundMark x1="46566" y1="25748" x2="46566" y2="25748"/>
                        <a14:foregroundMark x1="90164" y1="25222" x2="90164" y2="25222"/>
                        <a14:backgroundMark x1="5405" y1="27809" x2="5405" y2="27809"/>
                        <a14:backgroundMark x1="4652" y1="28901" x2="4652" y2="28901"/>
                        <a14:backgroundMark x1="1861" y1="32013" x2="1861" y2="32013"/>
                        <a14:backgroundMark x1="37306" y1="28456" x2="37306" y2="28456"/>
                        <a14:backgroundMark x1="65928" y1="29669" x2="65928" y2="29669"/>
                        <a14:backgroundMark x1="63491" y1="29466" x2="63491" y2="29466"/>
                        <a14:backgroundMark x1="92335" y1="28335" x2="92335" y2="28335"/>
                        <a14:backgroundMark x1="68011" y1="29588" x2="68011" y2="29588"/>
                        <a14:backgroundMark x1="77847" y1="32215" x2="77847" y2="32215"/>
                      </a14:backgroundRemoval>
                    </a14:imgEffect>
                  </a14:imgLayer>
                </a14:imgProps>
              </a:ext>
              <a:ext uri="{28A0092B-C50C-407E-A947-70E740481C1C}">
                <a14:useLocalDpi xmlns:a14="http://schemas.microsoft.com/office/drawing/2010/main" val="0"/>
              </a:ext>
            </a:extLst>
          </a:blip>
          <a:srcRect t="20901" b="61927"/>
          <a:stretch/>
        </p:blipFill>
        <p:spPr>
          <a:xfrm>
            <a:off x="2585916" y="5403161"/>
            <a:ext cx="8277332" cy="1540561"/>
          </a:xfrm>
          <a:prstGeom prst="rect">
            <a:avLst/>
          </a:prstGeom>
        </p:spPr>
      </p:pic>
    </p:spTree>
    <p:extLst>
      <p:ext uri="{BB962C8B-B14F-4D97-AF65-F5344CB8AC3E}">
        <p14:creationId xmlns:p14="http://schemas.microsoft.com/office/powerpoint/2010/main" val="14644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54FF7E6-323E-E764-9F3B-E702E4321BDE}"/>
              </a:ext>
            </a:extLst>
          </p:cNvPr>
          <p:cNvGrpSpPr/>
          <p:nvPr/>
        </p:nvGrpSpPr>
        <p:grpSpPr>
          <a:xfrm>
            <a:off x="4098925" y="1597478"/>
            <a:ext cx="4609646" cy="3416320"/>
            <a:chOff x="-716245" y="1869863"/>
            <a:chExt cx="7266879" cy="11926935"/>
          </a:xfrm>
        </p:grpSpPr>
        <p:sp>
          <p:nvSpPr>
            <p:cNvPr id="12" name="TextBox 11">
              <a:extLst>
                <a:ext uri="{FF2B5EF4-FFF2-40B4-BE49-F238E27FC236}">
                  <a16:creationId xmlns:a16="http://schemas.microsoft.com/office/drawing/2014/main" id="{63B49BFD-51BC-AB73-2A28-7F0444ECF426}"/>
                </a:ext>
              </a:extLst>
            </p:cNvPr>
            <p:cNvSpPr txBox="1"/>
            <p:nvPr/>
          </p:nvSpPr>
          <p:spPr>
            <a:xfrm>
              <a:off x="-716245" y="1869863"/>
              <a:ext cx="7265379" cy="11926935"/>
            </a:xfrm>
            <a:prstGeom prst="rect">
              <a:avLst/>
            </a:prstGeom>
            <a:noFill/>
          </p:spPr>
          <p:txBody>
            <a:bodyPr wrap="square">
              <a:spAutoFit/>
            </a:bodyPr>
            <a:lstStyle/>
            <a:p>
              <a:pPr algn="ctr"/>
              <a:r>
                <a:rPr lang="en-US" sz="72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72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a:extLst>
                <a:ext uri="{FF2B5EF4-FFF2-40B4-BE49-F238E27FC236}">
                  <a16:creationId xmlns:a16="http://schemas.microsoft.com/office/drawing/2014/main" id="{BED9A64D-AD0D-6373-CF8F-A051D0E8D219}"/>
                </a:ext>
              </a:extLst>
            </p:cNvPr>
            <p:cNvSpPr txBox="1"/>
            <p:nvPr/>
          </p:nvSpPr>
          <p:spPr>
            <a:xfrm>
              <a:off x="-714743" y="1869863"/>
              <a:ext cx="7265377" cy="11926935"/>
            </a:xfrm>
            <a:prstGeom prst="rect">
              <a:avLst/>
            </a:prstGeom>
            <a:noFill/>
          </p:spPr>
          <p:txBody>
            <a:bodyPr wrap="square">
              <a:spAutoFit/>
            </a:bodyPr>
            <a:lstStyle/>
            <a:p>
              <a:pPr algn="ctr"/>
              <a:r>
                <a:rPr lang="en-US" sz="72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hẹn gặp lại</a:t>
              </a:r>
              <a:endParaRPr lang="en-US" sz="72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8707619" y="2215922"/>
            <a:ext cx="2743200" cy="4395354"/>
          </a:xfrm>
          <a:prstGeom prst="rect">
            <a:avLst/>
          </a:prstGeom>
          <a:effectLst>
            <a:outerShdw blurRad="76200" dir="18900000" sy="23000" kx="-1200000" algn="bl" rotWithShape="0">
              <a:prstClr val="black">
                <a:alpha val="20000"/>
              </a:prstClr>
            </a:outerShdw>
          </a:effectLst>
        </p:spPr>
      </p:pic>
      <p:pic>
        <p:nvPicPr>
          <p:cNvPr id="8" name="Picture 7"/>
          <p:cNvPicPr>
            <a:picLocks noChangeAspect="1"/>
          </p:cNvPicPr>
          <p:nvPr/>
        </p:nvPicPr>
        <p:blipFill rotWithShape="1">
          <a:blip r:embed="rId6">
            <a:extLst>
              <a:ext uri="{BEBA8EAE-BF5A-486C-A8C5-ECC9F3942E4B}">
                <a14:imgProps xmlns:a14="http://schemas.microsoft.com/office/drawing/2010/main">
                  <a14:imgLayer r:embed="rId5">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088689" y="2007752"/>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7645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par>
                              <p:cTn id="22" fill="hold">
                                <p:stCondLst>
                                  <p:cond delay="1500"/>
                                </p:stCondLst>
                                <p:childTnLst>
                                  <p:par>
                                    <p:cTn id="23" presetID="2" presetClass="entr" presetSubtype="4" fill="hold" nodeType="afterEffect" p14:presetBounceEnd="44000">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14:bounceEnd="44000">
                                          <p:cBhvr additive="base">
                                            <p:cTn id="25"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44000">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14:bounceEnd="44000">
                                          <p:cBhvr additive="base">
                                            <p:cTn id="29" dur="500" fill="hold"/>
                                            <p:tgtEl>
                                              <p:spTgt spid="7"/>
                                            </p:tgtEl>
                                            <p:attrNameLst>
                                              <p:attrName>ppt_x</p:attrName>
                                            </p:attrNameLst>
                                          </p:cBhvr>
                                          <p:tavLst>
                                            <p:tav tm="0">
                                              <p:val>
                                                <p:strVal val="#ppt_x"/>
                                              </p:val>
                                            </p:tav>
                                            <p:tav tm="100000">
                                              <p:val>
                                                <p:strVal val="#ppt_x"/>
                                              </p:val>
                                            </p:tav>
                                          </p:tavLst>
                                        </p:anim>
                                        <p:anim calcmode="lin" valueType="num" p14:bounceEnd="44000">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7"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783772" y="263641"/>
            <a:ext cx="10203542" cy="1077218"/>
          </a:xfrm>
          <a:prstGeom prst="rect">
            <a:avLst/>
          </a:prstGeom>
          <a:noFill/>
        </p:spPr>
        <p:txBody>
          <a:bodyPr wrap="square" rtlCol="0">
            <a:spAutoFit/>
          </a:bodyPr>
          <a:lstStyle/>
          <a:p>
            <a:r>
              <a:rPr lang="en-US" sz="3200" b="1"/>
              <a:t>1. Thực hiện yêu cầu:</a:t>
            </a:r>
          </a:p>
          <a:p>
            <a:r>
              <a:rPr lang="en-US" sz="3200" b="1"/>
              <a:t>a. Chọn lời giải nghĩa ở cột B phù hợp với mỗi từ ở cột A:</a:t>
            </a:r>
          </a:p>
        </p:txBody>
      </p:sp>
      <p:sp>
        <p:nvSpPr>
          <p:cNvPr id="10" name="Round Diagonal Corner Rectangle 9"/>
          <p:cNvSpPr/>
          <p:nvPr/>
        </p:nvSpPr>
        <p:spPr>
          <a:xfrm>
            <a:off x="540425" y="182010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khám phá</a:t>
            </a:r>
          </a:p>
        </p:txBody>
      </p:sp>
      <p:sp>
        <p:nvSpPr>
          <p:cNvPr id="11" name="Round Diagonal Corner Rectangle 10"/>
          <p:cNvSpPr/>
          <p:nvPr/>
        </p:nvSpPr>
        <p:spPr>
          <a:xfrm>
            <a:off x="540425" y="2871248"/>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nghiên cứu</a:t>
            </a:r>
          </a:p>
        </p:txBody>
      </p:sp>
      <p:sp>
        <p:nvSpPr>
          <p:cNvPr id="12" name="Round Diagonal Corner Rectangle 11"/>
          <p:cNvSpPr/>
          <p:nvPr/>
        </p:nvSpPr>
        <p:spPr>
          <a:xfrm>
            <a:off x="540426" y="3923297"/>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tìm tòi</a:t>
            </a:r>
          </a:p>
        </p:txBody>
      </p:sp>
      <p:sp>
        <p:nvSpPr>
          <p:cNvPr id="13" name="Round Diagonal Corner Rectangle 12"/>
          <p:cNvSpPr/>
          <p:nvPr/>
        </p:nvSpPr>
        <p:spPr>
          <a:xfrm>
            <a:off x="540426" y="496083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a:solidFill>
                  <a:schemeClr val="tx1"/>
                </a:solidFill>
              </a:rPr>
              <a:t>sáng tạo</a:t>
            </a:r>
          </a:p>
        </p:txBody>
      </p:sp>
      <p:sp>
        <p:nvSpPr>
          <p:cNvPr id="14" name="Round Diagonal Corner Rectangle 13"/>
          <p:cNvSpPr/>
          <p:nvPr/>
        </p:nvSpPr>
        <p:spPr>
          <a:xfrm>
            <a:off x="3396342" y="1791977"/>
            <a:ext cx="8312399"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tạo ra những giá trị mới về vật chất hoặc tinh thần</a:t>
            </a:r>
          </a:p>
        </p:txBody>
      </p:sp>
      <p:sp>
        <p:nvSpPr>
          <p:cNvPr id="15" name="Round Diagonal Corner Rectangle 14"/>
          <p:cNvSpPr/>
          <p:nvPr/>
        </p:nvSpPr>
        <p:spPr>
          <a:xfrm>
            <a:off x="3396342" y="2843123"/>
            <a:ext cx="8312399"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tìm thấy, phát hiện ra cái còn ẩn giấu, bí mật</a:t>
            </a:r>
          </a:p>
        </p:txBody>
      </p:sp>
      <p:sp>
        <p:nvSpPr>
          <p:cNvPr id="16" name="Round Diagonal Corner Rectangle 15"/>
          <p:cNvSpPr/>
          <p:nvPr/>
        </p:nvSpPr>
        <p:spPr>
          <a:xfrm>
            <a:off x="3396343" y="3895172"/>
            <a:ext cx="8312399"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xem xét, tìm hiểu kĩ để rút ra những hiểu biết mới</a:t>
            </a:r>
          </a:p>
        </p:txBody>
      </p:sp>
      <p:sp>
        <p:nvSpPr>
          <p:cNvPr id="17" name="Round Diagonal Corner Rectangle 16"/>
          <p:cNvSpPr/>
          <p:nvPr/>
        </p:nvSpPr>
        <p:spPr>
          <a:xfrm>
            <a:off x="3396343" y="4932707"/>
            <a:ext cx="8312399"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r>
              <a:rPr lang="en-US" sz="2900">
                <a:solidFill>
                  <a:schemeClr val="tx1"/>
                </a:solidFill>
              </a:rPr>
              <a:t>bỏ nhiều công phu để thấy ra, nghĩ ra</a:t>
            </a:r>
          </a:p>
        </p:txBody>
      </p:sp>
      <p:sp>
        <p:nvSpPr>
          <p:cNvPr id="19" name="TextBox 18"/>
          <p:cNvSpPr txBox="1"/>
          <p:nvPr/>
        </p:nvSpPr>
        <p:spPr>
          <a:xfrm>
            <a:off x="1085327" y="1195932"/>
            <a:ext cx="957943" cy="769441"/>
          </a:xfrm>
          <a:prstGeom prst="rect">
            <a:avLst/>
          </a:prstGeom>
          <a:noFill/>
        </p:spPr>
        <p:txBody>
          <a:bodyPr wrap="square" rtlCol="0">
            <a:spAutoFit/>
          </a:bodyPr>
          <a:lstStyle/>
          <a:p>
            <a:pPr algn="ctr"/>
            <a:r>
              <a:rPr lang="en-US" sz="4400">
                <a:ln>
                  <a:solidFill>
                    <a:schemeClr val="tx1"/>
                  </a:solidFill>
                </a:ln>
                <a:solidFill>
                  <a:srgbClr val="39EB57"/>
                </a:solidFill>
                <a:latin typeface="iCiel Pony" panose="02000000000000000000" pitchFamily="2" charset="0"/>
              </a:rPr>
              <a:t>A</a:t>
            </a:r>
          </a:p>
        </p:txBody>
      </p:sp>
      <p:sp>
        <p:nvSpPr>
          <p:cNvPr id="20" name="TextBox 19"/>
          <p:cNvSpPr txBox="1"/>
          <p:nvPr/>
        </p:nvSpPr>
        <p:spPr>
          <a:xfrm>
            <a:off x="7747165" y="1186964"/>
            <a:ext cx="957943" cy="769441"/>
          </a:xfrm>
          <a:prstGeom prst="rect">
            <a:avLst/>
          </a:prstGeom>
          <a:noFill/>
        </p:spPr>
        <p:txBody>
          <a:bodyPr wrap="square" rtlCol="0">
            <a:spAutoFit/>
          </a:bodyPr>
          <a:lstStyle/>
          <a:p>
            <a:pPr algn="ctr"/>
            <a:r>
              <a:rPr lang="en-US" sz="4400">
                <a:ln>
                  <a:solidFill>
                    <a:schemeClr val="tx1"/>
                  </a:solidFill>
                </a:ln>
                <a:solidFill>
                  <a:srgbClr val="FF6666"/>
                </a:solidFill>
                <a:latin typeface="iCiel Pony" panose="02000000000000000000" pitchFamily="2" charset="0"/>
              </a:rPr>
              <a:t>B</a:t>
            </a:r>
          </a:p>
        </p:txBody>
      </p:sp>
    </p:spTree>
    <p:extLst>
      <p:ext uri="{BB962C8B-B14F-4D97-AF65-F5344CB8AC3E}">
        <p14:creationId xmlns:p14="http://schemas.microsoft.com/office/powerpoint/2010/main" val="296832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6" presetClass="entr" presetSubtype="32"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500"/>
                                        <p:tgtEl>
                                          <p:spTgt spid="19"/>
                                        </p:tgtEl>
                                      </p:cBhvr>
                                    </p:animEffect>
                                  </p:childTnLst>
                                </p:cTn>
                              </p:par>
                              <p:par>
                                <p:cTn id="13" presetID="37"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450" decel="100000" fill="hold"/>
                                        <p:tgtEl>
                                          <p:spTgt spid="10"/>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450" decel="100000" fill="hold"/>
                                        <p:tgtEl>
                                          <p:spTgt spid="11"/>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450" decel="100000" fill="hold"/>
                                        <p:tgtEl>
                                          <p:spTgt spid="12"/>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450" decel="100000" fill="hold"/>
                                        <p:tgtEl>
                                          <p:spTgt spid="13"/>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par>
                                <p:cTn id="37" presetID="6" presetClass="entr" presetSubtype="32"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out)">
                                      <p:cBhvr>
                                        <p:cTn id="39" dur="500"/>
                                        <p:tgtEl>
                                          <p:spTgt spid="20"/>
                                        </p:tgtEl>
                                      </p:cBhvr>
                                    </p:animEffect>
                                  </p:childTnLst>
                                </p:cTn>
                              </p:par>
                              <p:par>
                                <p:cTn id="40" presetID="3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450" decel="100000" fill="hold"/>
                                        <p:tgtEl>
                                          <p:spTgt spid="14"/>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450" decel="100000" fill="hold"/>
                                        <p:tgtEl>
                                          <p:spTgt spid="15"/>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par>
                                <p:cTn id="52" presetID="37"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anim calcmode="lin" valueType="num">
                                      <p:cBhvr>
                                        <p:cTn id="55" dur="500" fill="hold"/>
                                        <p:tgtEl>
                                          <p:spTgt spid="16"/>
                                        </p:tgtEl>
                                        <p:attrNameLst>
                                          <p:attrName>ppt_x</p:attrName>
                                        </p:attrNameLst>
                                      </p:cBhvr>
                                      <p:tavLst>
                                        <p:tav tm="0">
                                          <p:val>
                                            <p:strVal val="#ppt_x"/>
                                          </p:val>
                                        </p:tav>
                                        <p:tav tm="100000">
                                          <p:val>
                                            <p:strVal val="#ppt_x"/>
                                          </p:val>
                                        </p:tav>
                                      </p:tavLst>
                                    </p:anim>
                                    <p:anim calcmode="lin" valueType="num">
                                      <p:cBhvr>
                                        <p:cTn id="56" dur="450" decel="100000" fill="hold"/>
                                        <p:tgtEl>
                                          <p:spTgt spid="16"/>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anim calcmode="lin" valueType="num">
                                      <p:cBhvr>
                                        <p:cTn id="61" dur="500" fill="hold"/>
                                        <p:tgtEl>
                                          <p:spTgt spid="17"/>
                                        </p:tgtEl>
                                        <p:attrNameLst>
                                          <p:attrName>ppt_x</p:attrName>
                                        </p:attrNameLst>
                                      </p:cBhvr>
                                      <p:tavLst>
                                        <p:tav tm="0">
                                          <p:val>
                                            <p:strVal val="#ppt_x"/>
                                          </p:val>
                                        </p:tav>
                                        <p:tav tm="100000">
                                          <p:val>
                                            <p:strVal val="#ppt_x"/>
                                          </p:val>
                                        </p:tav>
                                      </p:tavLst>
                                    </p:anim>
                                    <p:anim calcmode="lin" valueType="num">
                                      <p:cBhvr>
                                        <p:cTn id="62" dur="450" decel="100000" fill="hold"/>
                                        <p:tgtEl>
                                          <p:spTgt spid="17"/>
                                        </p:tgtEl>
                                        <p:attrNameLst>
                                          <p:attrName>ppt_y</p:attrName>
                                        </p:attrNameLst>
                                      </p:cBhvr>
                                      <p:tavLst>
                                        <p:tav tm="0">
                                          <p:val>
                                            <p:strVal val="#ppt_y+1"/>
                                          </p:val>
                                        </p:tav>
                                        <p:tav tm="100000">
                                          <p:val>
                                            <p:strVal val="#ppt_y-.03"/>
                                          </p:val>
                                        </p:tav>
                                      </p:tavLst>
                                    </p:anim>
                                    <p:anim calcmode="lin" valueType="num">
                                      <p:cBhvr>
                                        <p:cTn id="63"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6" grpId="0" animBg="1"/>
      <p:bldP spid="17" grpId="0" animBg="1"/>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p:cNvGrpSpPr/>
          <p:nvPr/>
        </p:nvGrpSpPr>
        <p:grpSpPr>
          <a:xfrm>
            <a:off x="0" y="1411453"/>
            <a:ext cx="13026571" cy="1464338"/>
            <a:chOff x="3006435" y="3279593"/>
            <a:chExt cx="8242135" cy="1464338"/>
          </a:xfrm>
        </p:grpSpPr>
        <p:sp>
          <p:nvSpPr>
            <p:cNvPr id="7" name="TextBox 6"/>
            <p:cNvSpPr txBox="1"/>
            <p:nvPr/>
          </p:nvSpPr>
          <p:spPr>
            <a:xfrm>
              <a:off x="3006435" y="3297381"/>
              <a:ext cx="8242135" cy="1446550"/>
            </a:xfrm>
            <a:prstGeom prst="rect">
              <a:avLst/>
            </a:prstGeom>
            <a:noFill/>
          </p:spPr>
          <p:txBody>
            <a:bodyPr wrap="square" rtlCol="0">
              <a:spAutoFit/>
            </a:bodyPr>
            <a:lstStyle/>
            <a:p>
              <a:pPr algn="ctr"/>
              <a:r>
                <a:rPr lang="en-US" sz="88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sp>
          <p:nvSpPr>
            <p:cNvPr id="13" name="TextBox 12"/>
            <p:cNvSpPr txBox="1"/>
            <p:nvPr/>
          </p:nvSpPr>
          <p:spPr>
            <a:xfrm>
              <a:off x="3006435" y="3279593"/>
              <a:ext cx="8242135" cy="1446550"/>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88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Thảo luận nhóm đôi</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6096000" y="2598302"/>
            <a:ext cx="2743200" cy="4395354"/>
          </a:xfrm>
          <a:prstGeom prst="rect">
            <a:avLst/>
          </a:prstGeom>
          <a:effectLst>
            <a:outerShdw blurRad="76200" dir="18900000" sy="23000" kx="-1200000" algn="bl" rotWithShape="0">
              <a:prstClr val="black">
                <a:alpha val="20000"/>
              </a:prstClr>
            </a:outerShdw>
          </a:effectLst>
        </p:spPr>
      </p:pic>
      <p:pic>
        <p:nvPicPr>
          <p:cNvPr id="21" name="Picture 20"/>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3401677" y="2598302"/>
            <a:ext cx="2672516" cy="4282100"/>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10158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14:presetBounceEnd="44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44000">
                                          <p:cBhvr additive="base">
                                            <p:cTn id="14" dur="500" fill="hold"/>
                                            <p:tgtEl>
                                              <p:spTgt spid="21"/>
                                            </p:tgtEl>
                                            <p:attrNameLst>
                                              <p:attrName>ppt_x</p:attrName>
                                            </p:attrNameLst>
                                          </p:cBhvr>
                                          <p:tavLst>
                                            <p:tav tm="0">
                                              <p:val>
                                                <p:strVal val="#ppt_x"/>
                                              </p:val>
                                            </p:tav>
                                            <p:tav tm="100000">
                                              <p:val>
                                                <p:strVal val="#ppt_x"/>
                                              </p:val>
                                            </p:tav>
                                          </p:tavLst>
                                        </p:anim>
                                        <p:anim calcmode="lin" valueType="num" p14:bounceEnd="44000">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44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44000">
                                          <p:cBhvr additive="base">
                                            <p:cTn id="18" dur="500" fill="hold"/>
                                            <p:tgtEl>
                                              <p:spTgt spid="8"/>
                                            </p:tgtEl>
                                            <p:attrNameLst>
                                              <p:attrName>ppt_x</p:attrName>
                                            </p:attrNameLst>
                                          </p:cBhvr>
                                          <p:tavLst>
                                            <p:tav tm="0">
                                              <p:val>
                                                <p:strVal val="#ppt_x"/>
                                              </p:val>
                                            </p:tav>
                                            <p:tav tm="100000">
                                              <p:val>
                                                <p:strVal val="#ppt_x"/>
                                              </p:val>
                                            </p:tav>
                                          </p:tavLst>
                                        </p:anim>
                                        <p:anim calcmode="lin" valueType="num" p14:bounceEnd="44000">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05277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5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50000">
                                          <p:cBhvr additive="base">
                                            <p:cTn id="7" dur="500" fill="hold"/>
                                            <p:tgtEl>
                                              <p:spTgt spid="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grpSp>
        <p:nvGrpSpPr>
          <p:cNvPr id="8" name="Group 7"/>
          <p:cNvGrpSpPr/>
          <p:nvPr/>
        </p:nvGrpSpPr>
        <p:grpSpPr>
          <a:xfrm>
            <a:off x="-1582045" y="5791199"/>
            <a:ext cx="15356091" cy="1233056"/>
            <a:chOff x="-1821874" y="5791199"/>
            <a:chExt cx="15356091" cy="1233056"/>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1821874" y="5791200"/>
              <a:ext cx="7015655" cy="1233055"/>
            </a:xfrm>
            <a:prstGeom prst="rect">
              <a:avLst/>
            </a:prstGeom>
          </p:spPr>
        </p:pic>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2348344" y="5791199"/>
              <a:ext cx="7015655" cy="1233055"/>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42232" b="60828" l="9898" r="89922">
                          <a14:foregroundMark x1="38272" y1="47451" x2="38272" y2="47451"/>
                          <a14:foregroundMark x1="41512" y1="45831" x2="41512" y2="45831"/>
                          <a14:foregroundMark x1="66767" y1="45471" x2="66767" y2="45471"/>
                        </a14:backgroundRemoval>
                      </a14:imgEffect>
                    </a14:imgLayer>
                  </a14:imgProps>
                </a:ext>
                <a:ext uri="{28A0092B-C50C-407E-A947-70E740481C1C}">
                  <a14:useLocalDpi xmlns:a14="http://schemas.microsoft.com/office/drawing/2010/main" val="0"/>
                </a:ext>
              </a:extLst>
            </a:blip>
            <a:srcRect t="42626" b="39798"/>
            <a:stretch/>
          </p:blipFill>
          <p:spPr>
            <a:xfrm>
              <a:off x="6518562" y="5791199"/>
              <a:ext cx="7015655" cy="1233055"/>
            </a:xfrm>
            <a:prstGeom prst="rect">
              <a:avLst/>
            </a:prstGeom>
          </p:spPr>
        </p:pic>
      </p:grpSp>
      <p:sp>
        <p:nvSpPr>
          <p:cNvPr id="9" name="TextBox 8"/>
          <p:cNvSpPr txBox="1"/>
          <p:nvPr/>
        </p:nvSpPr>
        <p:spPr>
          <a:xfrm>
            <a:off x="783772" y="263641"/>
            <a:ext cx="102035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1. Thực hiện yêu cầu: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a. Chọn lời giải nghĩa ở cột B phù hợp với mỗi từ ở cột A:</a:t>
            </a:r>
          </a:p>
        </p:txBody>
      </p:sp>
      <p:sp>
        <p:nvSpPr>
          <p:cNvPr id="10" name="Round Diagonal Corner Rectangle 9"/>
          <p:cNvSpPr/>
          <p:nvPr/>
        </p:nvSpPr>
        <p:spPr>
          <a:xfrm>
            <a:off x="540425" y="182010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a:ea typeface="+mn-ea"/>
                <a:cs typeface="+mn-cs"/>
              </a:rPr>
              <a:t>khám phá</a:t>
            </a:r>
          </a:p>
        </p:txBody>
      </p:sp>
      <p:sp>
        <p:nvSpPr>
          <p:cNvPr id="11" name="Round Diagonal Corner Rectangle 10"/>
          <p:cNvSpPr/>
          <p:nvPr/>
        </p:nvSpPr>
        <p:spPr>
          <a:xfrm>
            <a:off x="540425" y="2871248"/>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a:ea typeface="+mn-ea"/>
                <a:cs typeface="+mn-cs"/>
              </a:rPr>
              <a:t>nghiên cứu</a:t>
            </a:r>
          </a:p>
        </p:txBody>
      </p:sp>
      <p:sp>
        <p:nvSpPr>
          <p:cNvPr id="12" name="Round Diagonal Corner Rectangle 11"/>
          <p:cNvSpPr/>
          <p:nvPr/>
        </p:nvSpPr>
        <p:spPr>
          <a:xfrm>
            <a:off x="540426" y="3923297"/>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a:ea typeface="+mn-ea"/>
                <a:cs typeface="+mn-cs"/>
              </a:rPr>
              <a:t>tìm tòi</a:t>
            </a:r>
          </a:p>
        </p:txBody>
      </p:sp>
      <p:sp>
        <p:nvSpPr>
          <p:cNvPr id="13" name="Round Diagonal Corner Rectangle 12"/>
          <p:cNvSpPr/>
          <p:nvPr/>
        </p:nvSpPr>
        <p:spPr>
          <a:xfrm>
            <a:off x="540426" y="4960832"/>
            <a:ext cx="2047748" cy="858491"/>
          </a:xfrm>
          <a:prstGeom prst="round2DiagRect">
            <a:avLst>
              <a:gd name="adj1" fmla="val 29167"/>
              <a:gd name="adj2" fmla="val 0"/>
            </a:avLst>
          </a:prstGeom>
          <a:solidFill>
            <a:srgbClr val="CDFAD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a:ea typeface="+mn-ea"/>
                <a:cs typeface="+mn-cs"/>
              </a:rPr>
              <a:t>sáng tạo</a:t>
            </a:r>
          </a:p>
        </p:txBody>
      </p:sp>
      <p:sp>
        <p:nvSpPr>
          <p:cNvPr id="14" name="Round Diagonal Corner Rectangle 13"/>
          <p:cNvSpPr/>
          <p:nvPr/>
        </p:nvSpPr>
        <p:spPr>
          <a:xfrm>
            <a:off x="3396342" y="1791977"/>
            <a:ext cx="8312399"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a:ea typeface="+mn-ea"/>
                <a:cs typeface="+mn-cs"/>
              </a:rPr>
              <a:t>tạo ra những giá trị mới về vật chất hoặc tinh thần</a:t>
            </a:r>
          </a:p>
        </p:txBody>
      </p:sp>
      <p:sp>
        <p:nvSpPr>
          <p:cNvPr id="15" name="Round Diagonal Corner Rectangle 14"/>
          <p:cNvSpPr/>
          <p:nvPr/>
        </p:nvSpPr>
        <p:spPr>
          <a:xfrm>
            <a:off x="3396342" y="2843123"/>
            <a:ext cx="8312399"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a:ea typeface="+mn-ea"/>
                <a:cs typeface="+mn-cs"/>
              </a:rPr>
              <a:t>tìm thấy, phát hiện ra cái còn ẩn giấu, bí mật</a:t>
            </a:r>
          </a:p>
        </p:txBody>
      </p:sp>
      <p:sp>
        <p:nvSpPr>
          <p:cNvPr id="16" name="Round Diagonal Corner Rectangle 15"/>
          <p:cNvSpPr/>
          <p:nvPr/>
        </p:nvSpPr>
        <p:spPr>
          <a:xfrm>
            <a:off x="3396343" y="3895172"/>
            <a:ext cx="8312399"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a:ea typeface="+mn-ea"/>
                <a:cs typeface="+mn-cs"/>
              </a:rPr>
              <a:t>xem xét, tìm hiểu kĩ để rút ra những hiểu biết mới</a:t>
            </a:r>
          </a:p>
        </p:txBody>
      </p:sp>
      <p:sp>
        <p:nvSpPr>
          <p:cNvPr id="17" name="Round Diagonal Corner Rectangle 16"/>
          <p:cNvSpPr/>
          <p:nvPr/>
        </p:nvSpPr>
        <p:spPr>
          <a:xfrm>
            <a:off x="3396343" y="4932707"/>
            <a:ext cx="8312399" cy="858491"/>
          </a:xfrm>
          <a:prstGeom prst="round2DiagRect">
            <a:avLst>
              <a:gd name="adj1" fmla="val 29167"/>
              <a:gd name="adj2" fmla="val 0"/>
            </a:avLst>
          </a:prstGeom>
          <a:solidFill>
            <a:srgbClr val="FFCF9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l"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a:ea typeface="+mn-ea"/>
                <a:cs typeface="+mn-cs"/>
              </a:rPr>
              <a:t>bỏ nhiều công phu để thấy ra, nghĩ ra</a:t>
            </a:r>
          </a:p>
        </p:txBody>
      </p:sp>
      <p:sp>
        <p:nvSpPr>
          <p:cNvPr id="19" name="TextBox 18"/>
          <p:cNvSpPr txBox="1"/>
          <p:nvPr/>
        </p:nvSpPr>
        <p:spPr>
          <a:xfrm>
            <a:off x="1085327" y="1195932"/>
            <a:ext cx="9579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solidFill>
                    <a:prstClr val="black"/>
                  </a:solidFill>
                </a:ln>
                <a:solidFill>
                  <a:srgbClr val="39EB57"/>
                </a:solidFill>
                <a:effectLst/>
                <a:uLnTx/>
                <a:uFillTx/>
                <a:latin typeface="iCiel Pony" panose="02000000000000000000" pitchFamily="2" charset="0"/>
                <a:ea typeface="+mn-ea"/>
                <a:cs typeface="+mn-cs"/>
              </a:rPr>
              <a:t>A</a:t>
            </a:r>
          </a:p>
        </p:txBody>
      </p:sp>
      <p:sp>
        <p:nvSpPr>
          <p:cNvPr id="20" name="TextBox 19"/>
          <p:cNvSpPr txBox="1"/>
          <p:nvPr/>
        </p:nvSpPr>
        <p:spPr>
          <a:xfrm>
            <a:off x="7747165" y="1186964"/>
            <a:ext cx="95794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solidFill>
                    <a:prstClr val="black"/>
                  </a:solidFill>
                </a:ln>
                <a:solidFill>
                  <a:srgbClr val="FF6666"/>
                </a:solidFill>
                <a:effectLst/>
                <a:uLnTx/>
                <a:uFillTx/>
                <a:latin typeface="iCiel Pony" panose="02000000000000000000" pitchFamily="2" charset="0"/>
                <a:ea typeface="+mn-ea"/>
                <a:cs typeface="+mn-cs"/>
              </a:rPr>
              <a:t>B</a:t>
            </a:r>
          </a:p>
        </p:txBody>
      </p:sp>
      <p:cxnSp>
        <p:nvCxnSpPr>
          <p:cNvPr id="18" name="Straight Connector 17">
            <a:extLst>
              <a:ext uri="{FF2B5EF4-FFF2-40B4-BE49-F238E27FC236}">
                <a16:creationId xmlns:a16="http://schemas.microsoft.com/office/drawing/2014/main" id="{A73CD121-9D75-4767-B1E2-644E0DA7A167}"/>
              </a:ext>
            </a:extLst>
          </p:cNvPr>
          <p:cNvCxnSpPr>
            <a:cxnSpLocks/>
            <a:endCxn id="15" idx="2"/>
          </p:cNvCxnSpPr>
          <p:nvPr/>
        </p:nvCxnSpPr>
        <p:spPr>
          <a:xfrm>
            <a:off x="2588173" y="2178617"/>
            <a:ext cx="808169" cy="1093752"/>
          </a:xfrm>
          <a:prstGeom prst="line">
            <a:avLst/>
          </a:prstGeom>
          <a:ln w="38100">
            <a:solidFill>
              <a:srgbClr val="FF5B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B8FB0E-2B23-402B-8BAF-6A582470D782}"/>
              </a:ext>
            </a:extLst>
          </p:cNvPr>
          <p:cNvCxnSpPr>
            <a:cxnSpLocks/>
          </p:cNvCxnSpPr>
          <p:nvPr/>
        </p:nvCxnSpPr>
        <p:spPr>
          <a:xfrm>
            <a:off x="2588173" y="3320204"/>
            <a:ext cx="808169" cy="109375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248C20C-E23E-4C68-8415-15FF07AC90FB}"/>
              </a:ext>
            </a:extLst>
          </p:cNvPr>
          <p:cNvCxnSpPr>
            <a:cxnSpLocks/>
          </p:cNvCxnSpPr>
          <p:nvPr/>
        </p:nvCxnSpPr>
        <p:spPr>
          <a:xfrm>
            <a:off x="2588173" y="4362651"/>
            <a:ext cx="808169" cy="1093752"/>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49F2D-2B9C-450E-935D-04F25BF6D665}"/>
              </a:ext>
            </a:extLst>
          </p:cNvPr>
          <p:cNvCxnSpPr>
            <a:cxnSpLocks/>
          </p:cNvCxnSpPr>
          <p:nvPr/>
        </p:nvCxnSpPr>
        <p:spPr>
          <a:xfrm flipV="1">
            <a:off x="2554863" y="2178616"/>
            <a:ext cx="808169" cy="31084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2701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6" presetClass="entr" presetSubtype="32"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500"/>
                                        <p:tgtEl>
                                          <p:spTgt spid="19"/>
                                        </p:tgtEl>
                                      </p:cBhvr>
                                    </p:animEffect>
                                  </p:childTnLst>
                                </p:cTn>
                              </p:par>
                              <p:par>
                                <p:cTn id="13" presetID="37"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strVal val="#ppt_x"/>
                                          </p:val>
                                        </p:tav>
                                        <p:tav tm="100000">
                                          <p:val>
                                            <p:strVal val="#ppt_x"/>
                                          </p:val>
                                        </p:tav>
                                      </p:tavLst>
                                    </p:anim>
                                    <p:anim calcmode="lin" valueType="num">
                                      <p:cBhvr>
                                        <p:cTn id="17" dur="450" decel="100000" fill="hold"/>
                                        <p:tgtEl>
                                          <p:spTgt spid="10"/>
                                        </p:tgtEl>
                                        <p:attrNameLst>
                                          <p:attrName>ppt_y</p:attrName>
                                        </p:attrNameLst>
                                      </p:cBhvr>
                                      <p:tavLst>
                                        <p:tav tm="0">
                                          <p:val>
                                            <p:strVal val="#ppt_y+1"/>
                                          </p:val>
                                        </p:tav>
                                        <p:tav tm="100000">
                                          <p:val>
                                            <p:strVal val="#ppt_y-.03"/>
                                          </p:val>
                                        </p:tav>
                                      </p:tavLst>
                                    </p:anim>
                                    <p:anim calcmode="lin" valueType="num">
                                      <p:cBhvr>
                                        <p:cTn id="18"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450" decel="100000" fill="hold"/>
                                        <p:tgtEl>
                                          <p:spTgt spid="11"/>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450" decel="100000" fill="hold"/>
                                        <p:tgtEl>
                                          <p:spTgt spid="12"/>
                                        </p:tgtEl>
                                        <p:attrNameLst>
                                          <p:attrName>ppt_y</p:attrName>
                                        </p:attrNameLst>
                                      </p:cBhvr>
                                      <p:tavLst>
                                        <p:tav tm="0">
                                          <p:val>
                                            <p:strVal val="#ppt_y+1"/>
                                          </p:val>
                                        </p:tav>
                                        <p:tav tm="100000">
                                          <p:val>
                                            <p:strVal val="#ppt_y-.03"/>
                                          </p:val>
                                        </p:tav>
                                      </p:tavLst>
                                    </p:anim>
                                    <p:anim calcmode="lin" valueType="num">
                                      <p:cBhvr>
                                        <p:cTn id="30" dur="50" accel="100000" fill="hold">
                                          <p:stCondLst>
                                            <p:cond delay="450"/>
                                          </p:stCondLst>
                                        </p:cTn>
                                        <p:tgtEl>
                                          <p:spTgt spid="12"/>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450" decel="100000" fill="hold"/>
                                        <p:tgtEl>
                                          <p:spTgt spid="13"/>
                                        </p:tgtEl>
                                        <p:attrNameLst>
                                          <p:attrName>ppt_y</p:attrName>
                                        </p:attrNameLst>
                                      </p:cBhvr>
                                      <p:tavLst>
                                        <p:tav tm="0">
                                          <p:val>
                                            <p:strVal val="#ppt_y+1"/>
                                          </p:val>
                                        </p:tav>
                                        <p:tav tm="100000">
                                          <p:val>
                                            <p:strVal val="#ppt_y-.03"/>
                                          </p:val>
                                        </p:tav>
                                      </p:tavLst>
                                    </p:anim>
                                    <p:anim calcmode="lin" valueType="num">
                                      <p:cBhvr>
                                        <p:cTn id="36"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par>
                                <p:cTn id="37" presetID="6" presetClass="entr" presetSubtype="32"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out)">
                                      <p:cBhvr>
                                        <p:cTn id="39" dur="500"/>
                                        <p:tgtEl>
                                          <p:spTgt spid="20"/>
                                        </p:tgtEl>
                                      </p:cBhvr>
                                    </p:animEffect>
                                  </p:childTnLst>
                                </p:cTn>
                              </p:par>
                              <p:par>
                                <p:cTn id="40" presetID="3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450" decel="100000" fill="hold"/>
                                        <p:tgtEl>
                                          <p:spTgt spid="14"/>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14"/>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anim calcmode="lin" valueType="num">
                                      <p:cBhvr>
                                        <p:cTn id="49" dur="500" fill="hold"/>
                                        <p:tgtEl>
                                          <p:spTgt spid="15"/>
                                        </p:tgtEl>
                                        <p:attrNameLst>
                                          <p:attrName>ppt_x</p:attrName>
                                        </p:attrNameLst>
                                      </p:cBhvr>
                                      <p:tavLst>
                                        <p:tav tm="0">
                                          <p:val>
                                            <p:strVal val="#ppt_x"/>
                                          </p:val>
                                        </p:tav>
                                        <p:tav tm="100000">
                                          <p:val>
                                            <p:strVal val="#ppt_x"/>
                                          </p:val>
                                        </p:tav>
                                      </p:tavLst>
                                    </p:anim>
                                    <p:anim calcmode="lin" valueType="num">
                                      <p:cBhvr>
                                        <p:cTn id="50" dur="450" decel="100000" fill="hold"/>
                                        <p:tgtEl>
                                          <p:spTgt spid="15"/>
                                        </p:tgtEl>
                                        <p:attrNameLst>
                                          <p:attrName>ppt_y</p:attrName>
                                        </p:attrNameLst>
                                      </p:cBhvr>
                                      <p:tavLst>
                                        <p:tav tm="0">
                                          <p:val>
                                            <p:strVal val="#ppt_y+1"/>
                                          </p:val>
                                        </p:tav>
                                        <p:tav tm="100000">
                                          <p:val>
                                            <p:strVal val="#ppt_y-.03"/>
                                          </p:val>
                                        </p:tav>
                                      </p:tavLst>
                                    </p:anim>
                                    <p:anim calcmode="lin" valueType="num">
                                      <p:cBhvr>
                                        <p:cTn id="51"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par>
                                <p:cTn id="52" presetID="37"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anim calcmode="lin" valueType="num">
                                      <p:cBhvr>
                                        <p:cTn id="55" dur="500" fill="hold"/>
                                        <p:tgtEl>
                                          <p:spTgt spid="16"/>
                                        </p:tgtEl>
                                        <p:attrNameLst>
                                          <p:attrName>ppt_x</p:attrName>
                                        </p:attrNameLst>
                                      </p:cBhvr>
                                      <p:tavLst>
                                        <p:tav tm="0">
                                          <p:val>
                                            <p:strVal val="#ppt_x"/>
                                          </p:val>
                                        </p:tav>
                                        <p:tav tm="100000">
                                          <p:val>
                                            <p:strVal val="#ppt_x"/>
                                          </p:val>
                                        </p:tav>
                                      </p:tavLst>
                                    </p:anim>
                                    <p:anim calcmode="lin" valueType="num">
                                      <p:cBhvr>
                                        <p:cTn id="56" dur="450" decel="100000" fill="hold"/>
                                        <p:tgtEl>
                                          <p:spTgt spid="16"/>
                                        </p:tgtEl>
                                        <p:attrNameLst>
                                          <p:attrName>ppt_y</p:attrName>
                                        </p:attrNameLst>
                                      </p:cBhvr>
                                      <p:tavLst>
                                        <p:tav tm="0">
                                          <p:val>
                                            <p:strVal val="#ppt_y+1"/>
                                          </p:val>
                                        </p:tav>
                                        <p:tav tm="100000">
                                          <p:val>
                                            <p:strVal val="#ppt_y-.03"/>
                                          </p:val>
                                        </p:tav>
                                      </p:tavLst>
                                    </p:anim>
                                    <p:anim calcmode="lin" valueType="num">
                                      <p:cBhvr>
                                        <p:cTn id="57"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anim calcmode="lin" valueType="num">
                                      <p:cBhvr>
                                        <p:cTn id="61" dur="500" fill="hold"/>
                                        <p:tgtEl>
                                          <p:spTgt spid="17"/>
                                        </p:tgtEl>
                                        <p:attrNameLst>
                                          <p:attrName>ppt_x</p:attrName>
                                        </p:attrNameLst>
                                      </p:cBhvr>
                                      <p:tavLst>
                                        <p:tav tm="0">
                                          <p:val>
                                            <p:strVal val="#ppt_x"/>
                                          </p:val>
                                        </p:tav>
                                        <p:tav tm="100000">
                                          <p:val>
                                            <p:strVal val="#ppt_x"/>
                                          </p:val>
                                        </p:tav>
                                      </p:tavLst>
                                    </p:anim>
                                    <p:anim calcmode="lin" valueType="num">
                                      <p:cBhvr>
                                        <p:cTn id="62" dur="450" decel="100000" fill="hold"/>
                                        <p:tgtEl>
                                          <p:spTgt spid="17"/>
                                        </p:tgtEl>
                                        <p:attrNameLst>
                                          <p:attrName>ppt_y</p:attrName>
                                        </p:attrNameLst>
                                      </p:cBhvr>
                                      <p:tavLst>
                                        <p:tav tm="0">
                                          <p:val>
                                            <p:strVal val="#ppt_y+1"/>
                                          </p:val>
                                        </p:tav>
                                        <p:tav tm="100000">
                                          <p:val>
                                            <p:strVal val="#ppt_y-.03"/>
                                          </p:val>
                                        </p:tav>
                                      </p:tavLst>
                                    </p:anim>
                                    <p:anim calcmode="lin" valueType="num">
                                      <p:cBhvr>
                                        <p:cTn id="63"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wipe(up)">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2" name="Tiếng ting ting.wav"/>
                                        </p:tgtEl>
                                      </p:cMediaNode>
                                    </p:audio>
                                  </p:sub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up)">
                                      <p:cBhvr>
                                        <p:cTn id="73" dur="500"/>
                                        <p:tgtEl>
                                          <p:spTgt spid="21"/>
                                        </p:tgtEl>
                                      </p:cBhvr>
                                    </p:animEffect>
                                  </p:childTnLst>
                                  <p:subTnLst>
                                    <p:audio>
                                      <p:cMediaNode>
                                        <p:cTn display="0" masterRel="sameClick">
                                          <p:stCondLst>
                                            <p:cond evt="begin" delay="0">
                                              <p:tn val="71"/>
                                            </p:cond>
                                          </p:stCondLst>
                                          <p:endCondLst>
                                            <p:cond evt="onStopAudio" delay="0">
                                              <p:tgtEl>
                                                <p:sldTgt/>
                                              </p:tgtEl>
                                            </p:cond>
                                          </p:endCondLst>
                                        </p:cTn>
                                        <p:tgtEl>
                                          <p:sndTgt r:embed="rId2" name="Tiếng ting ting.wav"/>
                                        </p:tgtEl>
                                      </p:cMediaNode>
                                    </p:audio>
                                  </p:subTnLst>
                                </p:cTn>
                              </p:par>
                            </p:childTnLst>
                          </p:cTn>
                        </p:par>
                      </p:childTnLst>
                    </p:cTn>
                  </p:par>
                  <p:par>
                    <p:cTn id="74" fill="hold">
                      <p:stCondLst>
                        <p:cond delay="indefinite"/>
                      </p:stCondLst>
                      <p:childTnLst>
                        <p:par>
                          <p:cTn id="75" fill="hold">
                            <p:stCondLst>
                              <p:cond delay="0"/>
                            </p:stCondLst>
                            <p:childTnLst>
                              <p:par>
                                <p:cTn id="76" presetID="22" presetClass="entr" presetSubtype="1"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up)">
                                      <p:cBhvr>
                                        <p:cTn id="78" dur="500"/>
                                        <p:tgtEl>
                                          <p:spTgt spid="22"/>
                                        </p:tgtEl>
                                      </p:cBhvr>
                                    </p:animEffect>
                                  </p:childTnLst>
                                  <p:subTnLst>
                                    <p:audio>
                                      <p:cMediaNode>
                                        <p:cTn display="0" masterRel="sameClick">
                                          <p:stCondLst>
                                            <p:cond evt="begin" delay="0">
                                              <p:tn val="76"/>
                                            </p:cond>
                                          </p:stCondLst>
                                          <p:endCondLst>
                                            <p:cond evt="onStopAudio" delay="0">
                                              <p:tgtEl>
                                                <p:sldTgt/>
                                              </p:tgtEl>
                                            </p:cond>
                                          </p:endCondLst>
                                        </p:cTn>
                                        <p:tgtEl>
                                          <p:sndTgt r:embed="rId2" name="Tiếng ting ting.wav"/>
                                        </p:tgtEl>
                                      </p:cMediaNode>
                                    </p:audio>
                                  </p:sub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up)">
                                      <p:cBhvr>
                                        <p:cTn id="83" dur="500"/>
                                        <p:tgtEl>
                                          <p:spTgt spid="23"/>
                                        </p:tgtEl>
                                      </p:cBhvr>
                                    </p:animEffect>
                                  </p:childTnLst>
                                  <p:subTnLst>
                                    <p:audio>
                                      <p:cMediaNode>
                                        <p:cTn display="0" masterRel="sameClick">
                                          <p:stCondLst>
                                            <p:cond evt="begin" delay="0">
                                              <p:tn val="81"/>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P spid="13" grpId="0" animBg="1"/>
      <p:bldP spid="14" grpId="0" animBg="1"/>
      <p:bldP spid="15" grpId="0" animBg="1"/>
      <p:bldP spid="16" grpId="0" animBg="1"/>
      <p:bldP spid="17" grpId="0" animBg="1"/>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alpha val="97000"/>
                </a:schemeClr>
              </a:solidFill>
            </a:endParaRPr>
          </a:p>
        </p:txBody>
      </p:sp>
      <p:sp>
        <p:nvSpPr>
          <p:cNvPr id="9" name="TextBox 8"/>
          <p:cNvSpPr txBox="1"/>
          <p:nvPr/>
        </p:nvSpPr>
        <p:spPr>
          <a:xfrm>
            <a:off x="730332" y="382012"/>
            <a:ext cx="10731336" cy="6093976"/>
          </a:xfrm>
          <a:prstGeom prst="rect">
            <a:avLst/>
          </a:prstGeom>
          <a:noFill/>
        </p:spPr>
        <p:txBody>
          <a:bodyPr wrap="square" rtlCol="0">
            <a:spAutoFit/>
          </a:bodyPr>
          <a:lstStyle/>
          <a:p>
            <a:pPr algn="just"/>
            <a:r>
              <a:rPr lang="en-US" sz="3000" b="1">
                <a:solidFill>
                  <a:srgbClr val="000000"/>
                </a:solidFill>
                <a:latin typeface="ArialMT"/>
              </a:rPr>
              <a:t>b. Chọn từ phù hợp ở bài tập a thay cho mỗi </a:t>
            </a:r>
            <a:r>
              <a:rPr lang="en-US" sz="3000" b="1">
                <a:solidFill>
                  <a:srgbClr val="FF00FF"/>
                </a:solidFill>
                <a:latin typeface="Wingdings-Regular"/>
              </a:rPr>
              <a:t> </a:t>
            </a:r>
            <a:r>
              <a:rPr lang="en-US" sz="3000" b="1">
                <a:solidFill>
                  <a:srgbClr val="000000"/>
                </a:solidFill>
                <a:latin typeface="ArialMT"/>
              </a:rPr>
              <a:t>trong các câu sau:</a:t>
            </a:r>
          </a:p>
          <a:p>
            <a:pPr algn="just"/>
            <a:r>
              <a:rPr lang="vi-VN" sz="3000">
                <a:solidFill>
                  <a:srgbClr val="000000"/>
                </a:solidFill>
                <a:latin typeface="ArialMT"/>
              </a:rPr>
              <a:t>– Nhờ ý tưởng </a:t>
            </a:r>
            <a:r>
              <a:rPr lang="vi-VN" sz="3000">
                <a:solidFill>
                  <a:srgbClr val="FF00FF"/>
                </a:solidFill>
                <a:latin typeface="Wingdings-Regular"/>
              </a:rPr>
              <a:t> </a:t>
            </a:r>
            <a:r>
              <a:rPr lang="vi-VN" sz="3000">
                <a:solidFill>
                  <a:srgbClr val="000000"/>
                </a:solidFill>
                <a:latin typeface="ArialMT"/>
              </a:rPr>
              <a:t>của Việt, chúng tôi đã hoàn thành bộ sản phẩm “Vì</a:t>
            </a:r>
            <a:r>
              <a:rPr lang="en-US" sz="3000">
                <a:solidFill>
                  <a:srgbClr val="000000"/>
                </a:solidFill>
                <a:latin typeface="ArialMT"/>
              </a:rPr>
              <a:t> </a:t>
            </a:r>
            <a:r>
              <a:rPr lang="vi-VN" sz="3000">
                <a:solidFill>
                  <a:srgbClr val="000000"/>
                </a:solidFill>
                <a:latin typeface="ArialMT"/>
              </a:rPr>
              <a:t>môi trường” để giới thiệu trong Hội chợ Xuân của trường.</a:t>
            </a:r>
          </a:p>
          <a:p>
            <a:pPr algn="just"/>
            <a:r>
              <a:rPr lang="en-US" sz="3000">
                <a:solidFill>
                  <a:srgbClr val="000000"/>
                </a:solidFill>
                <a:latin typeface="ArialMT"/>
              </a:rPr>
              <a:t>– Trong hành trình </a:t>
            </a:r>
            <a:r>
              <a:rPr lang="en-US" sz="3000">
                <a:solidFill>
                  <a:srgbClr val="FF00FF"/>
                </a:solidFill>
                <a:latin typeface="Wingdings-Regular"/>
              </a:rPr>
              <a:t> </a:t>
            </a:r>
            <a:r>
              <a:rPr lang="en-US" sz="3000">
                <a:solidFill>
                  <a:srgbClr val="000000"/>
                </a:solidFill>
                <a:latin typeface="ArialMT"/>
              </a:rPr>
              <a:t>Bắc Cực, đoàn thám hiểm đã phát hiện ra một hòn đảo mới.</a:t>
            </a:r>
          </a:p>
          <a:p>
            <a:pPr algn="just"/>
            <a:r>
              <a:rPr lang="vi-VN" sz="3000">
                <a:solidFill>
                  <a:srgbClr val="000000"/>
                </a:solidFill>
                <a:latin typeface="ArialMT"/>
              </a:rPr>
              <a:t>– Những năm tháng tuổi thơ, Xti-vơn Hoóc-king say sưa </a:t>
            </a:r>
            <a:r>
              <a:rPr lang="vi-VN" sz="3000">
                <a:solidFill>
                  <a:srgbClr val="FF00FF"/>
                </a:solidFill>
                <a:latin typeface="Wingdings-Regular"/>
              </a:rPr>
              <a:t></a:t>
            </a:r>
            <a:r>
              <a:rPr lang="vi-VN" sz="3000">
                <a:solidFill>
                  <a:srgbClr val="000000"/>
                </a:solidFill>
                <a:latin typeface="ArialMT"/>
              </a:rPr>
              <a:t>, khám phá</a:t>
            </a:r>
            <a:r>
              <a:rPr lang="en-US" sz="3000">
                <a:solidFill>
                  <a:srgbClr val="000000"/>
                </a:solidFill>
                <a:latin typeface="ArialMT"/>
              </a:rPr>
              <a:t> về Trái Đất và bầu trời qua những cuốn sách bố mua tặng.</a:t>
            </a:r>
          </a:p>
          <a:p>
            <a:pPr algn="just"/>
            <a:r>
              <a:rPr lang="en-US" sz="3000">
                <a:solidFill>
                  <a:srgbClr val="000000"/>
                </a:solidFill>
                <a:latin typeface="ArialMT"/>
              </a:rPr>
              <a:t>– Sau một thời gian dài </a:t>
            </a:r>
            <a:r>
              <a:rPr lang="en-US" sz="3000">
                <a:solidFill>
                  <a:srgbClr val="FF00FF"/>
                </a:solidFill>
                <a:latin typeface="Wingdings-Regular"/>
              </a:rPr>
              <a:t></a:t>
            </a:r>
            <a:r>
              <a:rPr lang="en-US" sz="3000">
                <a:solidFill>
                  <a:srgbClr val="000000"/>
                </a:solidFill>
                <a:latin typeface="ArialMT"/>
              </a:rPr>
              <a:t>, các nhà khoa học đã phát hiện ra nhiều điều kì diệu về đời sống của một số loài động vật hoang dã.</a:t>
            </a:r>
            <a:endParaRPr lang="en-US" sz="3000" b="1">
              <a:solidFill>
                <a:srgbClr val="FF6666"/>
              </a:solidFill>
            </a:endParaRPr>
          </a:p>
        </p:txBody>
      </p:sp>
    </p:spTree>
    <p:extLst>
      <p:ext uri="{BB962C8B-B14F-4D97-AF65-F5344CB8AC3E}">
        <p14:creationId xmlns:p14="http://schemas.microsoft.com/office/powerpoint/2010/main" val="2880226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6944"/>
          <a:stretch/>
        </p:blipFill>
        <p:spPr>
          <a:xfrm>
            <a:off x="0" y="0"/>
            <a:ext cx="12192000" cy="6858000"/>
          </a:xfrm>
          <a:prstGeom prst="rect">
            <a:avLst/>
          </a:prstGeom>
        </p:spPr>
      </p:pic>
      <p:grpSp>
        <p:nvGrpSpPr>
          <p:cNvPr id="16" name="Group 15"/>
          <p:cNvGrpSpPr/>
          <p:nvPr/>
        </p:nvGrpSpPr>
        <p:grpSpPr>
          <a:xfrm>
            <a:off x="4257675" y="1561875"/>
            <a:ext cx="3505200" cy="1956780"/>
            <a:chOff x="3006435" y="3279593"/>
            <a:chExt cx="8242135" cy="1956780"/>
          </a:xfrm>
        </p:grpSpPr>
        <p:sp>
          <p:nvSpPr>
            <p:cNvPr id="7" name="TextBox 6"/>
            <p:cNvSpPr txBox="1"/>
            <p:nvPr/>
          </p:nvSpPr>
          <p:spPr>
            <a:xfrm>
              <a:off x="3006435" y="3297381"/>
              <a:ext cx="8242135" cy="1938992"/>
            </a:xfrm>
            <a:prstGeom prst="rect">
              <a:avLst/>
            </a:prstGeom>
            <a:noFill/>
          </p:spPr>
          <p:txBody>
            <a:bodyPr wrap="square" rtlCol="0">
              <a:spAutoFit/>
            </a:bodyPr>
            <a:lstStyle/>
            <a:p>
              <a:pPr algn="ctr"/>
              <a:r>
                <a:rPr lang="en-US" sz="6000" b="1">
                  <a:ln w="254000">
                    <a:solidFill>
                      <a:schemeClr val="bg1"/>
                    </a:solidFill>
                  </a:ln>
                  <a:solidFill>
                    <a:schemeClr val="bg1"/>
                  </a:soli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sp>
          <p:nvSpPr>
            <p:cNvPr id="13" name="TextBox 12"/>
            <p:cNvSpPr txBox="1"/>
            <p:nvPr/>
          </p:nvSpPr>
          <p:spPr>
            <a:xfrm>
              <a:off x="3006435" y="3279593"/>
              <a:ext cx="8242135" cy="1938992"/>
            </a:xfrm>
            <a:prstGeom prst="rect">
              <a:avLst/>
            </a:prstGeom>
            <a:noFill/>
          </p:spPr>
          <p:txBody>
            <a:bodyPr wrap="square" rtlCol="0">
              <a:spAutoFit/>
            </a:bodyPr>
            <a:lstStyle/>
            <a:p>
              <a:pPr algn="ctr"/>
              <a:r>
                <a:rPr lang="en-US" sz="6000" b="1">
                  <a:ln>
                    <a:solidFill>
                      <a:sysClr val="windowText" lastClr="000000"/>
                    </a:solidFill>
                  </a:ln>
                  <a:gradFill flip="none" rotWithShape="1">
                    <a:gsLst>
                      <a:gs pos="0">
                        <a:srgbClr val="FEBE8C">
                          <a:lumMod val="100000"/>
                        </a:srgbClr>
                      </a:gs>
                      <a:gs pos="36000">
                        <a:srgbClr val="FF5B00"/>
                      </a:gs>
                      <a:gs pos="52000">
                        <a:srgbClr val="FFEE63"/>
                      </a:gs>
                      <a:gs pos="89000">
                        <a:srgbClr val="9ADE7B"/>
                      </a:gs>
                      <a:gs pos="18000">
                        <a:srgbClr val="FF6666"/>
                      </a:gs>
                      <a:gs pos="73000">
                        <a:srgbClr val="D4D925"/>
                      </a:gs>
                    </a:gsLst>
                    <a:lin ang="21000000" scaled="0"/>
                    <a:tileRect/>
                  </a:gradFill>
                  <a:effectLst>
                    <a:outerShdw blurRad="38100" dist="38100" dir="2700000" algn="tl">
                      <a:srgbClr val="000000">
                        <a:alpha val="43137"/>
                      </a:srgbClr>
                    </a:outerShdw>
                  </a:effectLst>
                  <a:latin typeface="LNTH-LuoLuoNotangYuanTi 1" pitchFamily="2" charset="-128"/>
                  <a:ea typeface="LNTH-LuoLuoNotangYuanTi 1" pitchFamily="2" charset="-128"/>
                  <a:cs typeface="LNTH-LuoLuoNotangYuanTi 1" pitchFamily="2" charset="-128"/>
                </a:rPr>
                <a:t>Trình bày trước lớp</a:t>
              </a:r>
            </a:p>
          </p:txBody>
        </p:sp>
      </p:grpSp>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33576" b="66384" l="43133" r="59304">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backgroundRemoval>
                    </a14:imgEffect>
                  </a14:imgLayer>
                </a14:imgProps>
              </a:ext>
              <a:ext uri="{28A0092B-C50C-407E-A947-70E740481C1C}">
                <a14:useLocalDpi xmlns:a14="http://schemas.microsoft.com/office/drawing/2010/main" val="0"/>
              </a:ext>
            </a:extLst>
          </a:blip>
          <a:srcRect l="42659" t="32901" r="40500" b="32654"/>
          <a:stretch/>
        </p:blipFill>
        <p:spPr>
          <a:xfrm>
            <a:off x="7800975" y="1673910"/>
            <a:ext cx="2190750" cy="3510179"/>
          </a:xfrm>
          <a:prstGeom prst="rect">
            <a:avLst/>
          </a:prstGeom>
          <a:effectLst>
            <a:outerShdw blurRad="76200" dir="18900000" sy="23000" kx="-1200000" algn="bl" rotWithShape="0">
              <a:prstClr val="black">
                <a:alpha val="20000"/>
              </a:prstClr>
            </a:outerShdw>
          </a:effectLst>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4">
                    <a14:imgEffect>
                      <a14:backgroundRemoval t="33091" b="66505" l="12437" r="28608">
                        <a14:foregroundMark x1="48987" y1="61616" x2="48481" y2="63677"/>
                        <a14:foregroundMark x1="52310" y1="61131" x2="52405" y2="64646"/>
                        <a14:foregroundMark x1="47911" y1="65253" x2="47911" y2="65253"/>
                        <a14:foregroundMark x1="52816" y1="61374" x2="52816" y2="61374"/>
                        <a14:foregroundMark x1="47627" y1="64768" x2="48481" y2="64404"/>
                        <a14:foregroundMark x1="53576" y1="42545" x2="48101" y2="42424"/>
                        <a14:foregroundMark x1="19367" y1="46465" x2="19652" y2="51515"/>
                        <a14:foregroundMark x1="18038" y1="56040" x2="16962" y2="65495"/>
                        <a14:foregroundMark x1="20665" y1="54788" x2="22785" y2="64242"/>
                        <a14:foregroundMark x1="23766" y1="64889" x2="25316" y2="64889"/>
                        <a14:foregroundMark x1="23196" y1="63434" x2="24905" y2="65131"/>
                        <a14:foregroundMark x1="23829" y1="63717" x2="23829" y2="63717"/>
                        <a14:foregroundMark x1="21994" y1="52889" x2="22563" y2="54343"/>
                        <a14:foregroundMark x1="17247" y1="53697" x2="17247" y2="54869"/>
                        <a14:foregroundMark x1="16424" y1="65859" x2="16424" y2="65859"/>
                        <a14:foregroundMark x1="15918" y1="65616" x2="15918" y2="65616"/>
                        <a14:foregroundMark x1="24810" y1="65778" x2="24810" y2="65778"/>
                        <a14:foregroundMark x1="25443" y1="65414" x2="25443" y2="65414"/>
                        <a14:foregroundMark x1="22785" y1="65414" x2="22785" y2="65414"/>
                        <a14:foregroundMark x1="22057" y1="65253" x2="22057" y2="65253"/>
                        <a14:foregroundMark x1="25886" y1="65253" x2="25886" y2="65253"/>
                      </a14:backgroundRemoval>
                    </a14:imgEffect>
                  </a14:imgLayer>
                </a14:imgProps>
              </a:ext>
              <a:ext uri="{28A0092B-C50C-407E-A947-70E740481C1C}">
                <a14:useLocalDpi xmlns:a14="http://schemas.microsoft.com/office/drawing/2010/main" val="0"/>
              </a:ext>
            </a:extLst>
          </a:blip>
          <a:srcRect l="11461" t="32428" r="71698" b="33127"/>
          <a:stretch/>
        </p:blipFill>
        <p:spPr>
          <a:xfrm>
            <a:off x="1818522" y="1745402"/>
            <a:ext cx="2067678" cy="331298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52602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7145" y="145473"/>
            <a:ext cx="11457710" cy="6567054"/>
          </a:xfrm>
          <a:prstGeom prst="roundRect">
            <a:avLst>
              <a:gd name="adj" fmla="val 8892"/>
            </a:avLst>
          </a:prstGeom>
          <a:solidFill>
            <a:schemeClr val="bg1">
              <a:alpha val="98000"/>
            </a:schemeClr>
          </a:solidFill>
          <a:ln w="38100">
            <a:solidFill>
              <a:srgbClr val="BB79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97000"/>
                </a:prstClr>
              </a:solidFill>
              <a:effectLst/>
              <a:uLnTx/>
              <a:uFillTx/>
              <a:latin typeface="Calibri" panose="020F0502020204030204"/>
              <a:ea typeface="+mn-ea"/>
              <a:cs typeface="+mn-cs"/>
            </a:endParaRPr>
          </a:p>
        </p:txBody>
      </p:sp>
      <p:sp>
        <p:nvSpPr>
          <p:cNvPr id="9" name="TextBox 8"/>
          <p:cNvSpPr txBox="1"/>
          <p:nvPr/>
        </p:nvSpPr>
        <p:spPr>
          <a:xfrm>
            <a:off x="730332" y="674400"/>
            <a:ext cx="10731336"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Nhờ ý tưởng </a:t>
            </a:r>
            <a:r>
              <a:rPr kumimoji="0" lang="en-US" sz="3200" b="0" i="0" u="none" strike="noStrike" kern="1200" cap="none" spc="0" normalizeH="0" baseline="0" noProof="0">
                <a:ln>
                  <a:noFill/>
                </a:ln>
                <a:solidFill>
                  <a:srgbClr val="FF00FF"/>
                </a:solidFill>
                <a:effectLst/>
                <a:uLnTx/>
                <a:uFillTx/>
                <a:latin typeface="Arial" panose="020B0604020202020204" pitchFamily="34" charset="0"/>
                <a:cs typeface="Arial" panose="020B0604020202020204" pitchFamily="34" charset="0"/>
              </a:rPr>
              <a:t>sáng</a:t>
            </a:r>
            <a:r>
              <a:rPr kumimoji="0" lang="en-US" sz="3200" b="0" i="0" u="none" strike="noStrike" kern="1200" cap="none" spc="0" normalizeH="0" noProof="0">
                <a:ln>
                  <a:noFill/>
                </a:ln>
                <a:solidFill>
                  <a:srgbClr val="FF00FF"/>
                </a:solidFill>
                <a:effectLst/>
                <a:uLnTx/>
                <a:uFillTx/>
                <a:latin typeface="Arial" panose="020B0604020202020204" pitchFamily="34" charset="0"/>
                <a:cs typeface="Arial" panose="020B0604020202020204" pitchFamily="34" charset="0"/>
              </a:rPr>
              <a:t> tạo</a:t>
            </a:r>
            <a:r>
              <a:rPr kumimoji="0" lang="vi-VN" sz="3200" b="0" i="0" u="none" strike="noStrike" kern="1200" cap="none" spc="0" normalizeH="0" baseline="0" noProof="0">
                <a:ln>
                  <a:noFill/>
                </a:ln>
                <a:solidFill>
                  <a:srgbClr val="FF00FF"/>
                </a:solidFill>
                <a:effectLst/>
                <a:uLnTx/>
                <a:uFillTx/>
                <a:latin typeface="Arial" panose="020B0604020202020204" pitchFamily="34" charset="0"/>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của Việt, chúng tôi đã hoàn thành bộ sản phẩm “Vì</a:t>
            </a:r>
            <a:r>
              <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vi-VN"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môi trường” để giới thiệu trong Hội chợ Xuân của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Trong hành trình </a:t>
            </a:r>
            <a:r>
              <a:rPr kumimoji="0" lang="en-US" sz="3200" b="0" i="0" u="none" strike="noStrike" kern="1200" cap="none" spc="0" normalizeH="0" baseline="0" noProof="0">
                <a:ln>
                  <a:noFill/>
                </a:ln>
                <a:solidFill>
                  <a:srgbClr val="FF00FF"/>
                </a:solidFill>
                <a:effectLst/>
                <a:uLnTx/>
                <a:uFillTx/>
                <a:latin typeface="Arial" panose="020B0604020202020204" pitchFamily="34" charset="0"/>
                <a:cs typeface="Arial" panose="020B0604020202020204" pitchFamily="34" charset="0"/>
              </a:rPr>
              <a:t>khám</a:t>
            </a:r>
            <a:r>
              <a:rPr kumimoji="0" lang="en-US" sz="3200" b="0" i="0" u="none" strike="noStrike" kern="1200" cap="none" spc="0" normalizeH="0" noProof="0">
                <a:ln>
                  <a:noFill/>
                </a:ln>
                <a:solidFill>
                  <a:srgbClr val="FF00FF"/>
                </a:solidFill>
                <a:effectLst/>
                <a:uLnTx/>
                <a:uFillTx/>
                <a:latin typeface="Arial" panose="020B0604020202020204" pitchFamily="34" charset="0"/>
                <a:cs typeface="Arial" panose="020B0604020202020204" pitchFamily="34" charset="0"/>
              </a:rPr>
              <a:t> phá</a:t>
            </a:r>
            <a:r>
              <a:rPr kumimoji="0" lang="en-US" sz="3200" b="0" i="0" u="none" strike="noStrike" kern="1200" cap="none" spc="0" normalizeH="0" baseline="0" noProof="0">
                <a:ln>
                  <a:noFill/>
                </a:ln>
                <a:solidFill>
                  <a:srgbClr val="FF00FF"/>
                </a:solidFill>
                <a:effectLst/>
                <a:uLnTx/>
                <a:uFillTx/>
                <a:latin typeface="Arial" panose="020B0604020202020204" pitchFamily="34" charset="0"/>
                <a:cs typeface="Arial" panose="020B0604020202020204" pitchFamily="34" charset="0"/>
              </a:rPr>
              <a:t> </a:t>
            </a:r>
            <a:r>
              <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Bắc Cực, đoàn thám hiểm đã phát hiện ra một hòn đảo mới.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Những năm tháng tuổi thơ, Xti-vơn Hoóc-king say sưa </a:t>
            </a:r>
            <a:r>
              <a:rPr kumimoji="0" lang="en-US" sz="3200" b="0" i="0" u="none" strike="noStrike" kern="1200" cap="none" spc="0" normalizeH="0" baseline="0" noProof="0">
                <a:ln>
                  <a:noFill/>
                </a:ln>
                <a:solidFill>
                  <a:srgbClr val="FF00FF"/>
                </a:solidFill>
                <a:effectLst/>
                <a:uLnTx/>
                <a:uFillTx/>
                <a:latin typeface="Arial" panose="020B0604020202020204" pitchFamily="34" charset="0"/>
                <a:cs typeface="Arial" panose="020B0604020202020204" pitchFamily="34" charset="0"/>
              </a:rPr>
              <a:t>tìm</a:t>
            </a:r>
            <a:r>
              <a:rPr kumimoji="0" lang="en-US" sz="3200" b="0" i="0" u="none" strike="noStrike" kern="1200" cap="none" spc="0" normalizeH="0" noProof="0">
                <a:ln>
                  <a:noFill/>
                </a:ln>
                <a:solidFill>
                  <a:srgbClr val="FF00FF"/>
                </a:solidFill>
                <a:effectLst/>
                <a:uLnTx/>
                <a:uFillTx/>
                <a:latin typeface="Arial" panose="020B0604020202020204" pitchFamily="34" charset="0"/>
                <a:cs typeface="Arial" panose="020B0604020202020204" pitchFamily="34" charset="0"/>
              </a:rPr>
              <a:t> tòi</a:t>
            </a:r>
            <a:r>
              <a:rPr kumimoji="0" lang="vi-VN"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khám phá</a:t>
            </a:r>
            <a:r>
              <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về Trái Đất và bầu trời qua những cuốn sách bố mua tặng.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Sau một thời gian dài </a:t>
            </a:r>
            <a:r>
              <a:rPr kumimoji="0" lang="en-US" sz="3200" b="0" i="0" u="none" strike="noStrike" kern="1200" cap="none" spc="0" normalizeH="0" baseline="0" noProof="0">
                <a:ln>
                  <a:noFill/>
                </a:ln>
                <a:solidFill>
                  <a:srgbClr val="FF00FF"/>
                </a:solidFill>
                <a:effectLst/>
                <a:uLnTx/>
                <a:uFillTx/>
                <a:latin typeface="Arial" panose="020B0604020202020204" pitchFamily="34" charset="0"/>
                <a:cs typeface="Arial" panose="020B0604020202020204" pitchFamily="34" charset="0"/>
              </a:rPr>
              <a:t>nghiên</a:t>
            </a:r>
            <a:r>
              <a:rPr kumimoji="0" lang="en-US" sz="3200" b="0" i="0" u="none" strike="noStrike" kern="1200" cap="none" spc="0" normalizeH="0" noProof="0">
                <a:ln>
                  <a:noFill/>
                </a:ln>
                <a:solidFill>
                  <a:srgbClr val="FF00FF"/>
                </a:solidFill>
                <a:effectLst/>
                <a:uLnTx/>
                <a:uFillTx/>
                <a:latin typeface="Arial" panose="020B0604020202020204" pitchFamily="34" charset="0"/>
                <a:cs typeface="Arial" panose="020B0604020202020204" pitchFamily="34" charset="0"/>
              </a:rPr>
              <a:t> cứu</a:t>
            </a:r>
            <a:r>
              <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các nhà khoa học đã phát hiện ra nhiều điều kì diệu về đời sống của một số loài động vật hoang dã.</a:t>
            </a:r>
            <a:endParaRPr kumimoji="0" lang="en-US" sz="3200" b="1" i="0" u="none" strike="noStrike" kern="1200" cap="none" spc="0" normalizeH="0" baseline="0" noProof="0">
              <a:ln>
                <a:noFill/>
              </a:ln>
              <a:solidFill>
                <a:srgbClr val="FF6666"/>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44B8FB2-2A3E-47B8-8519-33B8B8FE6A10}"/>
              </a:ext>
            </a:extLst>
          </p:cNvPr>
          <p:cNvSpPr txBox="1"/>
          <p:nvPr/>
        </p:nvSpPr>
        <p:spPr>
          <a:xfrm>
            <a:off x="3600532" y="674400"/>
            <a:ext cx="1619168" cy="646331"/>
          </a:xfrm>
          <a:prstGeom prst="rect">
            <a:avLst/>
          </a:prstGeom>
          <a:solidFill>
            <a:schemeClr val="bg1"/>
          </a:solidFill>
        </p:spPr>
        <p:txBody>
          <a:bodyPr wrap="square" rtlCol="0">
            <a:spAutoFit/>
          </a:bodyPr>
          <a:lstStyle/>
          <a:p>
            <a:pPr lvl="0" algn="ctr"/>
            <a:r>
              <a:rPr lang="en-US" sz="3600" b="1">
                <a:solidFill>
                  <a:srgbClr val="FF00FF"/>
                </a:solidFill>
                <a:latin typeface="Wingdings-Regular"/>
              </a:rPr>
              <a:t></a:t>
            </a:r>
            <a:endParaRPr kumimoji="0" lang="en-US" sz="3600" b="1" i="0" u="none" strike="noStrike" kern="1200" cap="none" spc="0" normalizeH="0" baseline="0" noProof="0">
              <a:ln>
                <a:noFill/>
              </a:ln>
              <a:solidFill>
                <a:srgbClr val="FF6666"/>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DBC79B6-4FC1-4E24-9225-3973F61AF1EE}"/>
              </a:ext>
            </a:extLst>
          </p:cNvPr>
          <p:cNvSpPr txBox="1"/>
          <p:nvPr/>
        </p:nvSpPr>
        <p:spPr>
          <a:xfrm>
            <a:off x="4476832" y="2020600"/>
            <a:ext cx="1796968" cy="646331"/>
          </a:xfrm>
          <a:prstGeom prst="rect">
            <a:avLst/>
          </a:prstGeom>
          <a:solidFill>
            <a:schemeClr val="bg1"/>
          </a:solidFill>
        </p:spPr>
        <p:txBody>
          <a:bodyPr wrap="square" rtlCol="0">
            <a:spAutoFit/>
          </a:bodyPr>
          <a:lstStyle/>
          <a:p>
            <a:pPr lvl="0" algn="ctr"/>
            <a:r>
              <a:rPr lang="en-US" sz="3600" b="1">
                <a:solidFill>
                  <a:srgbClr val="FF00FF"/>
                </a:solidFill>
                <a:latin typeface="Wingdings-Regular"/>
              </a:rPr>
              <a:t></a:t>
            </a:r>
            <a:endParaRPr kumimoji="0" lang="en-US" sz="3600" b="1" i="0" u="none" strike="noStrike" kern="1200" cap="none" spc="0" normalizeH="0" baseline="0" noProof="0">
              <a:ln>
                <a:noFill/>
              </a:ln>
              <a:solidFill>
                <a:srgbClr val="FF6666"/>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4A92033-D847-4F98-AF12-D0230F27483B}"/>
              </a:ext>
            </a:extLst>
          </p:cNvPr>
          <p:cNvSpPr txBox="1"/>
          <p:nvPr/>
        </p:nvSpPr>
        <p:spPr>
          <a:xfrm>
            <a:off x="730332" y="3544600"/>
            <a:ext cx="1212768" cy="646331"/>
          </a:xfrm>
          <a:prstGeom prst="rect">
            <a:avLst/>
          </a:prstGeom>
          <a:solidFill>
            <a:schemeClr val="bg1"/>
          </a:solidFill>
        </p:spPr>
        <p:txBody>
          <a:bodyPr wrap="square" rtlCol="0">
            <a:spAutoFit/>
          </a:bodyPr>
          <a:lstStyle/>
          <a:p>
            <a:pPr lvl="0" algn="ctr"/>
            <a:r>
              <a:rPr lang="en-US" sz="3600" b="1">
                <a:solidFill>
                  <a:srgbClr val="FF00FF"/>
                </a:solidFill>
                <a:latin typeface="Wingdings-Regular"/>
              </a:rPr>
              <a:t></a:t>
            </a:r>
            <a:endParaRPr kumimoji="0" lang="en-US" sz="3600" b="1" i="0" u="none" strike="noStrike" kern="1200" cap="none" spc="0" normalizeH="0" baseline="0" noProof="0">
              <a:ln>
                <a:noFill/>
              </a:ln>
              <a:solidFill>
                <a:srgbClr val="FF6666"/>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69A64E7-238E-4117-9948-5ED9DB563878}"/>
              </a:ext>
            </a:extLst>
          </p:cNvPr>
          <p:cNvSpPr txBox="1"/>
          <p:nvPr/>
        </p:nvSpPr>
        <p:spPr>
          <a:xfrm>
            <a:off x="5219700" y="4497100"/>
            <a:ext cx="2057400" cy="646331"/>
          </a:xfrm>
          <a:prstGeom prst="rect">
            <a:avLst/>
          </a:prstGeom>
          <a:solidFill>
            <a:schemeClr val="bg1"/>
          </a:solidFill>
        </p:spPr>
        <p:txBody>
          <a:bodyPr wrap="square" rtlCol="0">
            <a:spAutoFit/>
          </a:bodyPr>
          <a:lstStyle/>
          <a:p>
            <a:pPr lvl="0" algn="ctr"/>
            <a:r>
              <a:rPr lang="en-US" sz="3600" b="1">
                <a:solidFill>
                  <a:srgbClr val="FF00FF"/>
                </a:solidFill>
                <a:latin typeface="Wingdings-Regular"/>
              </a:rPr>
              <a:t></a:t>
            </a:r>
            <a:endParaRPr kumimoji="0" lang="en-US" sz="3600" b="1" i="0" u="none" strike="noStrike" kern="1200" cap="none" spc="0" normalizeH="0" baseline="0" noProof="0">
              <a:ln>
                <a:noFill/>
              </a:ln>
              <a:solidFill>
                <a:srgbClr val="FF666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713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1"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7" grpId="0" animBg="1"/>
      <p:bldP spid="8"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883</TotalTime>
  <Words>791</Words>
  <Application>Microsoft Office PowerPoint</Application>
  <PresentationFormat>Widescreen</PresentationFormat>
  <Paragraphs>81</Paragraphs>
  <Slides>21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#9Slide05 Phobia</vt:lpstr>
      <vt:lpstr>#9Slide05 SVNClementine</vt:lpstr>
      <vt:lpstr>Arial</vt:lpstr>
      <vt:lpstr>Arial-BoldMT</vt:lpstr>
      <vt:lpstr>ArialMT</vt:lpstr>
      <vt:lpstr>Arial-Rounded-Bold</vt:lpstr>
      <vt:lpstr>Calibri</vt:lpstr>
      <vt:lpstr>iCiel Cadena</vt:lpstr>
      <vt:lpstr>iCiel Pony</vt:lpstr>
      <vt:lpstr>LNTH-LuoLuoNotangYuanTi 1</vt:lpstr>
      <vt:lpstr>SVN-Apple</vt:lpstr>
      <vt:lpstr>UTM Duepuntozero</vt:lpstr>
      <vt:lpstr>UVN Banh Mi</vt:lpstr>
      <vt:lpstr>Wingdings-Regular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Lại Thị Sen</cp:lastModifiedBy>
  <cp:revision>29</cp:revision>
  <dcterms:created xsi:type="dcterms:W3CDTF">2023-12-01T01:25:59Z</dcterms:created>
  <dcterms:modified xsi:type="dcterms:W3CDTF">2025-04-18T16:13:07Z</dcterms:modified>
  <cp:category>9Slide.vn</cp:category>
</cp:coreProperties>
</file>