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88" r:id="rId2"/>
    <p:sldId id="279" r:id="rId3"/>
    <p:sldId id="294" r:id="rId4"/>
    <p:sldId id="290" r:id="rId5"/>
    <p:sldId id="291" r:id="rId6"/>
    <p:sldId id="292" r:id="rId7"/>
    <p:sldId id="293" r:id="rId8"/>
    <p:sldId id="256" r:id="rId9"/>
    <p:sldId id="287" r:id="rId10"/>
    <p:sldId id="268" r:id="rId11"/>
    <p:sldId id="269" r:id="rId12"/>
    <p:sldId id="298" r:id="rId13"/>
    <p:sldId id="299" r:id="rId14"/>
    <p:sldId id="30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1" r:id="rId25"/>
  </p:sldIdLst>
  <p:sldSz cx="9144000" cy="5143500" type="screen16x9"/>
  <p:notesSz cx="6858000" cy="9144000"/>
  <p:embeddedFontLs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Lobster" charset="0"/>
      <p:regular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  <p:embeddedFont>
      <p:font typeface="VNI-Times" pitchFamily="2" charset="0"/>
      <p:regular r:id="rId36"/>
      <p:bold r:id="rId37"/>
      <p:italic r:id="rId38"/>
      <p:boldItalic r:id="rId39"/>
    </p:embeddedFont>
    <p:embeddedFont>
      <p:font typeface="Verdana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966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9c475b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9c475b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9c475bb9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9c475bb9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9bbc2c671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9bbc2c671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9bbc2c671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9bbc2c671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9bbc2c671_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9bbc2c671_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9bbc2c671_5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9bbc2c671_5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9bbc2c671_5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9bbc2c671_5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9bbc2c671_5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9bbc2c671_5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9c475bb9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9c475bb9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9c475bb9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9c475bb9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C7057A-3CB6-4482-95B3-991E6705BD3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gi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1430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0" dirty="0" smtClean="0">
                <a:solidFill>
                  <a:srgbClr val="0000FF"/>
                </a:solidFill>
              </a:rPr>
              <a:t>TRƯỜNG </a:t>
            </a:r>
            <a:r>
              <a:rPr lang="en-US" sz="2800" b="1" i="0" dirty="0">
                <a:solidFill>
                  <a:srgbClr val="0000FF"/>
                </a:solidFill>
              </a:rPr>
              <a:t>TIỂU HỌC HÒA QUANG BẮC</a:t>
            </a: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3429000" y="685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WordArt 17"/>
          <p:cNvSpPr>
            <a:spLocks noChangeArrowheads="1" noChangeShapeType="1" noTextEdit="1"/>
          </p:cNvSpPr>
          <p:nvPr/>
        </p:nvSpPr>
        <p:spPr bwMode="auto">
          <a:xfrm>
            <a:off x="83976" y="742950"/>
            <a:ext cx="8907624" cy="591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6"/>
              </a:avLst>
            </a:prstTxWarp>
          </a:bodyPr>
          <a:lstStyle/>
          <a:p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 VỀ DỰ GIỜ 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5410200" y="4743451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054" name="Picture 9" descr="IMG_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278"/>
            <a:ext cx="8839200" cy="380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1623527" y="407981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GIÁO VIÊN: </a:t>
            </a:r>
            <a:r>
              <a:rPr lang="en-US" sz="2800" dirty="0" smtClean="0">
                <a:solidFill>
                  <a:srgbClr val="FF0000"/>
                </a:solidFill>
              </a:rPr>
              <a:t>NGUYỄN THỊ PHỤNG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3527" y="1950671"/>
            <a:ext cx="487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TIN HỌC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82075" y="868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rgbClr val="0000FF"/>
                </a:solidFill>
              </a:rPr>
              <a:t>4. Tư thế ngồi làm việc với máy tính và vị trí của màn hình.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175" y="606200"/>
            <a:ext cx="6351826" cy="4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/>
          <p:nvPr/>
        </p:nvSpPr>
        <p:spPr>
          <a:xfrm rot="322043">
            <a:off x="82127" y="1267598"/>
            <a:ext cx="2636259" cy="3049348"/>
          </a:xfrm>
          <a:prstGeom prst="cloudCallout">
            <a:avLst>
              <a:gd name="adj1" fmla="val -91667"/>
              <a:gd name="adj2" fmla="val 275068"/>
            </a:avLst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2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hãy cho biết tư thế ngồi đúng khi làm việc với máy tính?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504375" y="445025"/>
            <a:ext cx="87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2120" b="1" dirty="0">
                <a:solidFill>
                  <a:srgbClr val="0000FF"/>
                </a:solidFill>
              </a:rPr>
              <a:t>Nếu ngồi máy tính không đúng tư thế sẽ ảnh hưởng như thế nào?</a:t>
            </a:r>
            <a:endParaRPr sz="2120" b="1" dirty="0">
              <a:solidFill>
                <a:srgbClr val="0000FF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-37450" y="383675"/>
            <a:ext cx="615300" cy="572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500" b="1">
                <a:solidFill>
                  <a:srgbClr val="FF0000"/>
                </a:solidFill>
              </a:rPr>
              <a:t>?</a:t>
            </a:r>
            <a:endParaRPr sz="2500" b="1">
              <a:solidFill>
                <a:srgbClr val="FF0000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1772675" y="1170125"/>
            <a:ext cx="561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vi" sz="2500" dirty="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Ngồi không đúng tư thế sẽ gây hại cho mắt và cột sống, gây đau mỏi cổ, vai, tay.</a:t>
            </a:r>
            <a:endParaRPr sz="2500" dirty="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vi" sz="2500" dirty="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Em không nên làm việc với máy tính quá 30 phút liên tục. </a:t>
            </a:r>
            <a:endParaRPr sz="2500" dirty="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vi" sz="2500" dirty="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Không để ánh sáng chiếu trực tiếp vào màn hình hoặc mắt.</a:t>
            </a:r>
            <a:endParaRPr sz="2500" dirty="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3660" y="3704257"/>
            <a:ext cx="382555" cy="4533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3690" y="1726167"/>
            <a:ext cx="76511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21" y="802433"/>
            <a:ext cx="7931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84988" y="2603241"/>
            <a:ext cx="382555" cy="4533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4988" y="625151"/>
            <a:ext cx="75298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A.Chói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9144000" cy="51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 idx="4294967295"/>
          </p:nvPr>
        </p:nvSpPr>
        <p:spPr>
          <a:xfrm>
            <a:off x="623888" y="514350"/>
            <a:ext cx="8520112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rgbClr val="0000FF"/>
                </a:solidFill>
              </a:rPr>
              <a:t>5. An toàn về điện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2084950" y="1427375"/>
            <a:ext cx="53079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300" b="1" dirty="0">
                <a:latin typeface="Times New Roman"/>
                <a:ea typeface="Times New Roman"/>
                <a:cs typeface="Times New Roman"/>
                <a:sym typeface="Times New Roman"/>
              </a:rPr>
              <a:t>Các hình dưới đây là những tình huống sử dụng máy tính không an toàn, dễ bị tai nạn về điện.</a:t>
            </a:r>
            <a:endParaRPr sz="23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300" b="1" dirty="0">
                <a:latin typeface="Times New Roman"/>
                <a:ea typeface="Times New Roman"/>
                <a:cs typeface="Times New Roman"/>
                <a:sym typeface="Times New Roman"/>
              </a:rPr>
              <a:t> Em hãy ghép câu nhắc nhở an toàn về điện phù hợp với mỗi tình huống trong </a:t>
            </a:r>
            <a:r>
              <a:rPr lang="vi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10</a:t>
            </a:r>
            <a:r>
              <a:rPr lang="vi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err="1" smtClean="0"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2300" b="1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smtClean="0"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23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23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19038" y="3830050"/>
            <a:ext cx="41982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10a-2</a:t>
            </a:r>
            <a:r>
              <a:rPr lang="vi" dirty="0" smtClean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Không dùng tay ướt chạm tay vào máy tính</a:t>
            </a:r>
            <a:r>
              <a:rPr lang="vi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4294967295"/>
          </p:nvPr>
        </p:nvSpPr>
        <p:spPr>
          <a:xfrm>
            <a:off x="4945063" y="3830638"/>
            <a:ext cx="4198937" cy="108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10b-1</a:t>
            </a:r>
            <a:r>
              <a:rPr lang="vi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vi" dirty="0" smtClean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Không dùng khăn ướt để lau máy tính.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36275" cy="39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200" y="22750"/>
            <a:ext cx="4945800" cy="38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315150" y="3866800"/>
            <a:ext cx="41982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10d-</a:t>
            </a:r>
            <a:r>
              <a:rPr lang="vi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3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Không giẫm, đạp, 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va chạm vào dây điện.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294967295"/>
          </p:nvPr>
        </p:nvSpPr>
        <p:spPr>
          <a:xfrm>
            <a:off x="4945063" y="3867150"/>
            <a:ext cx="4198937" cy="1084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10c-</a:t>
            </a:r>
            <a:r>
              <a:rPr lang="vi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4</a:t>
            </a:r>
            <a:r>
              <a:rPr lang="vi" dirty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Không chạm vào những chỗ dây điện bị hở, tróc vỏ.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475" y="-80775"/>
            <a:ext cx="4399525" cy="39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25" y="-80775"/>
            <a:ext cx="4660450" cy="39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272625" y="3906250"/>
            <a:ext cx="41982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10e-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6</a:t>
            </a:r>
            <a:r>
              <a:rPr lang="vi" dirty="0" smtClean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Không vừa sạc pin vừa sử dụng điện thoại di </a:t>
            </a:r>
            <a:r>
              <a:rPr lang="vi" dirty="0" smtClean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động.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 idx="4294967295"/>
          </p:nvPr>
        </p:nvSpPr>
        <p:spPr>
          <a:xfrm>
            <a:off x="4946650" y="3906838"/>
            <a:ext cx="4197350" cy="108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10g-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5</a:t>
            </a:r>
            <a:r>
              <a:rPr lang="vi" dirty="0" smtClean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vi" dirty="0" smtClean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vi" dirty="0">
                <a:solidFill>
                  <a:schemeClr val="accent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Không được để thức ăn, đồ uống gần máy tính.</a:t>
            </a:r>
            <a:endParaRPr dirty="0">
              <a:solidFill>
                <a:schemeClr val="accent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438650" cy="3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350" y="211275"/>
            <a:ext cx="4438650" cy="36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551049" y="1258300"/>
            <a:ext cx="5439203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2800" dirty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Tại sao em cần thực hiện quy tắc</a:t>
            </a:r>
            <a:endParaRPr sz="2800" dirty="0">
              <a:solidFill>
                <a:srgbClr val="FF000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2800" dirty="0">
                <a:solidFill>
                  <a:srgbClr val="FF00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an toàn về điện?</a:t>
            </a:r>
            <a:endParaRPr sz="2800" dirty="0">
              <a:solidFill>
                <a:srgbClr val="FF000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726163" y="2737075"/>
            <a:ext cx="6046236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300" dirty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Cần thực hiện quy tắc an toàn về điện</a:t>
            </a:r>
            <a:endParaRPr sz="2300" dirty="0">
              <a:solidFill>
                <a:schemeClr val="accent1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300" dirty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vì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 </a:t>
            </a:r>
            <a:r>
              <a:rPr lang="vi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để </a:t>
            </a:r>
            <a:r>
              <a:rPr lang="vi" sz="2300" dirty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tránh bị điện giật</a:t>
            </a:r>
            <a:r>
              <a:rPr lang="vi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,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gây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 h</a:t>
            </a:r>
            <a:r>
              <a:rPr lang="vi" sz="2300" dirty="0" smtClean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ư </a:t>
            </a:r>
            <a:r>
              <a:rPr lang="vi" sz="2300" dirty="0">
                <a:solidFill>
                  <a:schemeClr val="accent1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hỏng thiết bị.</a:t>
            </a:r>
            <a:endParaRPr sz="2300" dirty="0">
              <a:solidFill>
                <a:schemeClr val="accent1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450" y="826163"/>
            <a:ext cx="1377451" cy="151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1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201825" y="43500"/>
            <a:ext cx="85206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7500"/>
              <a:buNone/>
            </a:pPr>
            <a:r>
              <a:rPr lang="en-US" sz="2640" dirty="0" err="1" smtClean="0">
                <a:solidFill>
                  <a:srgbClr val="0000FF"/>
                </a:solidFill>
              </a:rPr>
              <a:t>Luyện</a:t>
            </a:r>
            <a:r>
              <a:rPr lang="en-US" sz="2640" dirty="0" smtClean="0">
                <a:solidFill>
                  <a:srgbClr val="0000FF"/>
                </a:solidFill>
              </a:rPr>
              <a:t> </a:t>
            </a:r>
            <a:r>
              <a:rPr lang="en-US" sz="2640" dirty="0" err="1" smtClean="0">
                <a:solidFill>
                  <a:srgbClr val="0000FF"/>
                </a:solidFill>
              </a:rPr>
              <a:t>tập</a:t>
            </a:r>
            <a:r>
              <a:rPr lang="en-US" sz="2640" dirty="0" smtClean="0">
                <a:solidFill>
                  <a:srgbClr val="0000FF"/>
                </a:solidFill>
              </a:rPr>
              <a:t>: 1.</a:t>
            </a:r>
            <a:r>
              <a:rPr lang="vi" sz="2640" dirty="0" smtClean="0">
                <a:solidFill>
                  <a:srgbClr val="0000FF"/>
                </a:solidFill>
              </a:rPr>
              <a:t>Tư </a:t>
            </a:r>
            <a:r>
              <a:rPr lang="vi" sz="2640" dirty="0">
                <a:solidFill>
                  <a:srgbClr val="0000FF"/>
                </a:solidFill>
              </a:rPr>
              <a:t>thế nào là đúng khi làm việc với máy tính?</a:t>
            </a:r>
            <a:endParaRPr sz="2640" dirty="0">
              <a:solidFill>
                <a:srgbClr val="0000FF"/>
              </a:solidFill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400" y="565500"/>
            <a:ext cx="7255199" cy="45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847725" y="2827412"/>
            <a:ext cx="2533650" cy="22619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774441" y="1228450"/>
            <a:ext cx="713913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 các bước dưới đây theo thứ tự tắt máy tính</a:t>
            </a:r>
            <a:endParaRPr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247100" y="1721525"/>
            <a:ext cx="874440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461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Nháy </a:t>
            </a:r>
            <a:r>
              <a:rPr lang="vi" sz="2200" dirty="0">
                <a:latin typeface="Times New Roman"/>
                <a:ea typeface="Times New Roman"/>
                <a:cs typeface="Times New Roman"/>
                <a:sym typeface="Times New Roman"/>
              </a:rPr>
              <a:t>nút chuột vào nút </a:t>
            </a: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1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vi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 </a:t>
            </a:r>
            <a:r>
              <a:rPr lang="vi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 chuột vào nút Shutdown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</a:t>
            </a:r>
            <a:r>
              <a:rPr lang="vi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 </a:t>
            </a:r>
            <a:r>
              <a:rPr lang="vi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 chuột vào nút Start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vi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Đợi </a:t>
            </a:r>
            <a:r>
              <a:rPr lang="vi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 của nút nguồn trên thân máy tắt hẳn rồi tắt nút nguồn màn hình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1325" y="666749"/>
            <a:ext cx="3597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C – A – B – 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550507" y="1008749"/>
            <a:ext cx="740850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chỉ ra những việc không nên làm trong các việc sau </a:t>
            </a:r>
            <a:r>
              <a:rPr lang="vi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437250" y="1777750"/>
            <a:ext cx="8269500" cy="213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Em </a:t>
            </a:r>
            <a:r>
              <a:rPr lang="vi" sz="2200" dirty="0">
                <a:latin typeface="Times New Roman"/>
                <a:ea typeface="Times New Roman"/>
                <a:cs typeface="Times New Roman"/>
                <a:sym typeface="Times New Roman"/>
              </a:rPr>
              <a:t>tự cắm dây nguồn máy tính vào ổ điện.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Chạm </a:t>
            </a:r>
            <a:r>
              <a:rPr lang="vi" sz="2200" dirty="0">
                <a:latin typeface="Times New Roman"/>
                <a:ea typeface="Times New Roman"/>
                <a:cs typeface="Times New Roman"/>
                <a:sym typeface="Times New Roman"/>
              </a:rPr>
              <a:t>tay vào các phần kim loại trên máy tính khi máy tính đang hoạt động.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Thông </a:t>
            </a:r>
            <a:r>
              <a:rPr lang="vi" sz="2200" dirty="0">
                <a:latin typeface="Times New Roman"/>
                <a:ea typeface="Times New Roman"/>
                <a:cs typeface="Times New Roman"/>
                <a:sym typeface="Times New Roman"/>
              </a:rPr>
              <a:t>báo cho người lớn khi dây điện bị hở, ổ cắm bị hỏng.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vi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Giữ </a:t>
            </a:r>
            <a:r>
              <a:rPr lang="vi" sz="2200" dirty="0">
                <a:latin typeface="Times New Roman"/>
                <a:ea typeface="Times New Roman"/>
                <a:cs typeface="Times New Roman"/>
                <a:sym typeface="Times New Roman"/>
              </a:rPr>
              <a:t>tay khô, sạch khi sử dụng máy tính.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2299855" y="1337966"/>
            <a:ext cx="5433000" cy="246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Hoạt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động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củng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cố</a:t>
            </a:r>
            <a:r>
              <a:rPr lang="en-US" sz="2200" b="1" dirty="0" smtClean="0">
                <a:solidFill>
                  <a:srgbClr val="0000FF"/>
                </a:solidFill>
              </a:rPr>
              <a:t>: 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FF"/>
                </a:solidFill>
              </a:rPr>
              <a:t>- </a:t>
            </a:r>
            <a:r>
              <a:rPr lang="en-US" sz="2200" b="1" dirty="0" err="1">
                <a:solidFill>
                  <a:srgbClr val="0000FF"/>
                </a:solidFill>
              </a:rPr>
              <a:t>Ngồi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đúng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tư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thế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khi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làm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việc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với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máy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tính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giúp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em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bảo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vệ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sức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khỏe</a:t>
            </a:r>
            <a:r>
              <a:rPr lang="en-US" sz="2200" b="1" dirty="0">
                <a:solidFill>
                  <a:srgbClr val="0000FF"/>
                </a:solidFill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FF"/>
                </a:solidFill>
              </a:rPr>
              <a:t>- </a:t>
            </a:r>
            <a:r>
              <a:rPr lang="en-US" sz="2200" b="1" dirty="0" err="1">
                <a:solidFill>
                  <a:srgbClr val="0000FF"/>
                </a:solidFill>
              </a:rPr>
              <a:t>Cần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thực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hiện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quy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tắc</a:t>
            </a:r>
            <a:r>
              <a:rPr lang="en-US" sz="2200" b="1" dirty="0">
                <a:solidFill>
                  <a:srgbClr val="0000FF"/>
                </a:solidFill>
              </a:rPr>
              <a:t> an </a:t>
            </a:r>
            <a:r>
              <a:rPr lang="en-US" sz="2200" b="1" dirty="0" err="1">
                <a:solidFill>
                  <a:srgbClr val="0000FF"/>
                </a:solidFill>
              </a:rPr>
              <a:t>toàn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về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điện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tránh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bị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điện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giật</a:t>
            </a:r>
            <a:r>
              <a:rPr lang="en-US" sz="2200" b="1" dirty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hư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hỏng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thiết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bị</a:t>
            </a:r>
            <a:r>
              <a:rPr lang="en-US" sz="2200" b="1" dirty="0">
                <a:solidFill>
                  <a:srgbClr val="0000FF"/>
                </a:solidFill>
              </a:rPr>
              <a:t>.</a:t>
            </a:r>
            <a:endParaRPr sz="2200" b="1" dirty="0">
              <a:solidFill>
                <a:srgbClr val="0000FF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endParaRPr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4600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POINSE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55157"/>
            <a:ext cx="2819400" cy="19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b25788865kk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86250"/>
            <a:ext cx="3886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1260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balonne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8650"/>
            <a:ext cx="2941638" cy="31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7"/>
          <p:cNvSpPr>
            <a:spLocks noChangeArrowheads="1"/>
          </p:cNvSpPr>
          <p:nvPr/>
        </p:nvSpPr>
        <p:spPr bwMode="auto">
          <a:xfrm>
            <a:off x="8115300" y="0"/>
            <a:ext cx="990600" cy="342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66FF"/>
              </a:solidFill>
            </a:endParaRPr>
          </a:p>
        </p:txBody>
      </p:sp>
      <p:pic>
        <p:nvPicPr>
          <p:cNvPr id="25609" name="Picture 12" descr="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28575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WordArt 19"/>
          <p:cNvSpPr>
            <a:spLocks noChangeArrowheads="1" noChangeShapeType="1" noTextEdit="1"/>
          </p:cNvSpPr>
          <p:nvPr/>
        </p:nvSpPr>
        <p:spPr bwMode="auto">
          <a:xfrm>
            <a:off x="1600201" y="2000250"/>
            <a:ext cx="598487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VÀ CÁC EM </a:t>
            </a:r>
          </a:p>
          <a:p>
            <a:pPr algn="ctr"/>
            <a:r>
              <a:rPr lang="en-US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 KHOẺ,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33737627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1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Forward or Next 13">
            <a:hlinkClick r:id="rId2" action="ppaction://hlinksldjump" highlightClick="1"/>
          </p:cNvPr>
          <p:cNvSpPr/>
          <p:nvPr/>
        </p:nvSpPr>
        <p:spPr>
          <a:xfrm>
            <a:off x="8001000" y="4629150"/>
            <a:ext cx="68580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0620" y="699796"/>
            <a:ext cx="1177212" cy="699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7461" y="970384"/>
            <a:ext cx="1259633" cy="80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9608" y="830424"/>
            <a:ext cx="866192" cy="410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0620" y="2827176"/>
            <a:ext cx="1177212" cy="744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7461" y="2948473"/>
            <a:ext cx="1129004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07094" y="1679510"/>
            <a:ext cx="233265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4253" y="3257551"/>
            <a:ext cx="1026367" cy="15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C\Desktop\HIN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6" y="867747"/>
            <a:ext cx="5057192" cy="30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AutoShape 38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221532" y="830424"/>
            <a:ext cx="3453104" cy="202649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80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3" name="AutoShape 38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99992" y="830424"/>
            <a:ext cx="3505200" cy="199675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80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4341" name="AutoShape 38">
            <a:hlinkClick r:id="rId7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637314" y="2828341"/>
            <a:ext cx="3554964" cy="180080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80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2" name="AutoShape 38">
            <a:hlinkClick r:id="rId8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221532" y="2828340"/>
            <a:ext cx="3453103" cy="18008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800000"/>
                </a:solidFill>
                <a:latin typeface="VNI-Av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0099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  <p:bldLst>
      <p:bldP spid="14343" grpId="0" animBg="1"/>
      <p:bldP spid="3" grpId="0" animBg="1"/>
      <p:bldP spid="1434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4686300"/>
            <a:ext cx="228600" cy="285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1" name="Picture 3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714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457200"/>
            <a:ext cx="922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1: </a:t>
            </a:r>
            <a:r>
              <a:rPr lang="en-US" dirty="0" err="1" smtClean="0">
                <a:solidFill>
                  <a:srgbClr val="0000FF"/>
                </a:solidFill>
              </a:rPr>
              <a:t>Chuột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thường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nút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trái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nút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phải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nút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cuộn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/>
              <a:t>            </a:t>
            </a:r>
          </a:p>
        </p:txBody>
      </p:sp>
      <p:sp>
        <p:nvSpPr>
          <p:cNvPr id="20487" name="Text Box 36"/>
          <p:cNvSpPr txBox="1">
            <a:spLocks noChangeArrowheads="1"/>
          </p:cNvSpPr>
          <p:nvPr/>
        </p:nvSpPr>
        <p:spPr bwMode="auto">
          <a:xfrm>
            <a:off x="2796120" y="1410557"/>
            <a:ext cx="1467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solidFill>
                  <a:srgbClr val="0000FF"/>
                </a:solidFill>
              </a:rPr>
              <a:t>Đúng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gray">
          <a:xfrm flipH="1">
            <a:off x="2508430" y="1939608"/>
            <a:ext cx="144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gray">
          <a:xfrm>
            <a:off x="2002065" y="1969929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gray">
          <a:xfrm flipH="1">
            <a:off x="2002065" y="1350174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1771319" y="1327173"/>
            <a:ext cx="914400" cy="685800"/>
          </a:xfrm>
          <a:prstGeom prst="smileyFace">
            <a:avLst>
              <a:gd name="adj" fmla="val 4653"/>
            </a:avLst>
          </a:prstGeom>
          <a:solidFill>
            <a:srgbClr val="80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0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4686300"/>
            <a:ext cx="228600" cy="285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1" name="Picture 3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714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3"/>
          <p:cNvSpPr txBox="1">
            <a:spLocks noChangeArrowheads="1"/>
          </p:cNvSpPr>
          <p:nvPr/>
        </p:nvSpPr>
        <p:spPr bwMode="auto">
          <a:xfrm>
            <a:off x="152400" y="628651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2: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chuột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bằng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tay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phải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gray">
          <a:xfrm>
            <a:off x="723718" y="188595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gray">
          <a:xfrm flipH="1">
            <a:off x="760993" y="125730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21511" name="Text Box 36"/>
          <p:cNvSpPr txBox="1">
            <a:spLocks noChangeArrowheads="1"/>
          </p:cNvSpPr>
          <p:nvPr/>
        </p:nvSpPr>
        <p:spPr bwMode="auto">
          <a:xfrm>
            <a:off x="1581533" y="1236310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Đúng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gray">
          <a:xfrm flipH="1">
            <a:off x="1295400" y="1855629"/>
            <a:ext cx="13265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i="1" dirty="0">
                <a:latin typeface="VNI-Times" pitchFamily="2" charset="0"/>
              </a:rPr>
              <a:t> 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gray">
          <a:xfrm>
            <a:off x="723718" y="188595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gray">
          <a:xfrm flipH="1">
            <a:off x="760993" y="125730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>
            <a:off x="609600" y="1143000"/>
            <a:ext cx="914400" cy="685800"/>
          </a:xfrm>
          <a:prstGeom prst="smileyFace">
            <a:avLst>
              <a:gd name="adj" fmla="val 4653"/>
            </a:avLst>
          </a:prstGeom>
          <a:solidFill>
            <a:srgbClr val="80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4857750"/>
            <a:ext cx="228600" cy="285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1" name="Picture 3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714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9"/>
          <p:cNvSpPr txBox="1">
            <a:spLocks noChangeArrowheads="1"/>
          </p:cNvSpPr>
          <p:nvPr/>
        </p:nvSpPr>
        <p:spPr bwMode="auto">
          <a:xfrm>
            <a:off x="5394325" y="201453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3" name="Text Box 50"/>
          <p:cNvSpPr txBox="1">
            <a:spLocks noChangeArrowheads="1"/>
          </p:cNvSpPr>
          <p:nvPr/>
        </p:nvSpPr>
        <p:spPr bwMode="auto">
          <a:xfrm>
            <a:off x="533400" y="3429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3: </a:t>
            </a:r>
            <a:r>
              <a:rPr lang="en-US" dirty="0" err="1" smtClean="0">
                <a:solidFill>
                  <a:srgbClr val="0000FF"/>
                </a:solidFill>
              </a:rPr>
              <a:t>Ngón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trỏ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đặt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nút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phải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chuột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gray">
          <a:xfrm>
            <a:off x="723718" y="217170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gray">
          <a:xfrm flipH="1">
            <a:off x="760993" y="154305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gray">
          <a:xfrm flipH="1">
            <a:off x="1295400" y="2114550"/>
            <a:ext cx="182101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i="1" dirty="0">
                <a:latin typeface="VNI-Times" pitchFamily="2" charset="0"/>
              </a:rPr>
              <a:t>     </a:t>
            </a:r>
            <a:r>
              <a:rPr lang="en-US" i="1" dirty="0" smtClean="0">
                <a:latin typeface="VNI-Times" pitchFamily="2" charset="0"/>
              </a:rPr>
              <a:t> 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36"/>
          <p:cNvSpPr txBox="1">
            <a:spLocks noChangeArrowheads="1"/>
          </p:cNvSpPr>
          <p:nvPr/>
        </p:nvSpPr>
        <p:spPr bwMode="auto">
          <a:xfrm>
            <a:off x="1545766" y="1543050"/>
            <a:ext cx="1570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0" dirty="0" err="1">
                <a:solidFill>
                  <a:srgbClr val="0000FF"/>
                </a:solidFill>
              </a:rPr>
              <a:t>Đúng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609600" y="2114550"/>
            <a:ext cx="1066800" cy="710804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5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4857750"/>
            <a:ext cx="228600" cy="285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1" name="Picture 3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714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94325" y="201453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40005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4: </a:t>
            </a:r>
            <a:r>
              <a:rPr lang="en-US" dirty="0" err="1" smtClean="0">
                <a:solidFill>
                  <a:srgbClr val="0000FF"/>
                </a:solidFill>
              </a:rPr>
              <a:t>Tắt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máy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không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đúng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sẽ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hư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hỏng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máy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tính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gray">
          <a:xfrm>
            <a:off x="723718" y="217170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gray">
          <a:xfrm flipH="1">
            <a:off x="760993" y="154305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gray">
          <a:xfrm>
            <a:off x="723718" y="217170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gray">
          <a:xfrm flipH="1">
            <a:off x="760993" y="154305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23565" name="Rectangle 3"/>
          <p:cNvSpPr>
            <a:spLocks noChangeArrowheads="1"/>
          </p:cNvSpPr>
          <p:nvPr/>
        </p:nvSpPr>
        <p:spPr bwMode="gray">
          <a:xfrm flipH="1">
            <a:off x="1384041" y="2114550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i="1">
                <a:latin typeface="VNI-Times" pitchFamily="2" charset="0"/>
              </a:rPr>
              <a:t>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gray">
          <a:xfrm>
            <a:off x="723718" y="2171700"/>
            <a:ext cx="4972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gray">
          <a:xfrm flipH="1">
            <a:off x="760993" y="1543050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23568" name="Text Box 36"/>
          <p:cNvSpPr txBox="1">
            <a:spLocks noChangeArrowheads="1"/>
          </p:cNvSpPr>
          <p:nvPr/>
        </p:nvSpPr>
        <p:spPr bwMode="auto">
          <a:xfrm>
            <a:off x="1515894" y="1464461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Đúng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609600" y="1428750"/>
            <a:ext cx="914400" cy="685800"/>
          </a:xfrm>
          <a:prstGeom prst="smileyFace">
            <a:avLst>
              <a:gd name="adj" fmla="val 4653"/>
            </a:avLst>
          </a:prstGeom>
          <a:solidFill>
            <a:srgbClr val="80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9144000" cy="5144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9144000" cy="51446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5489" y="706258"/>
            <a:ext cx="7613023" cy="3668591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4"/>
            </a:xfrm>
            <a:custGeom>
              <a:avLst/>
              <a:gdLst/>
              <a:ahLst/>
              <a:cxnLst/>
              <a:rect l="l" t="t" r="r" b="b"/>
              <a:pathLst>
                <a:path w="4733123" h="2280814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4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4"/>
                    <a:pt x="4608663" y="2280814"/>
                  </a:cubicBezTo>
                  <a:close/>
                </a:path>
              </a:pathLst>
            </a:custGeom>
            <a:solidFill>
              <a:srgbClr val="F3D6D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0" y="2761559"/>
            <a:ext cx="2663512" cy="16132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2509" y="1078466"/>
            <a:ext cx="7765629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lnSpc>
                <a:spcPts val="5760"/>
              </a:lnSpc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VỚI MÁY TÍNH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022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712</Words>
  <Application>Microsoft Office PowerPoint</Application>
  <PresentationFormat>On-screen Show (16:9)</PresentationFormat>
  <Paragraphs>89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VNI-Avo</vt:lpstr>
      <vt:lpstr>Lobster</vt:lpstr>
      <vt:lpstr>Comic Sans MS</vt:lpstr>
      <vt:lpstr>VNI-Times</vt:lpstr>
      <vt:lpstr>Verdana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Tư thế ngồi làm việc với máy tính và vị trí của màn hình.</vt:lpstr>
      <vt:lpstr>Nếu ngồi máy tính không đúng tư thế sẽ ảnh hưởng như thế nào?</vt:lpstr>
      <vt:lpstr>PowerPoint Presentation</vt:lpstr>
      <vt:lpstr>PowerPoint Presentation</vt:lpstr>
      <vt:lpstr>PowerPoint Presentation</vt:lpstr>
      <vt:lpstr>5. An toàn về điện</vt:lpstr>
      <vt:lpstr>10a-2. Không dùng tay ướt chạm tay vào máy tính.</vt:lpstr>
      <vt:lpstr>10d-3. Không giẫm, đạp,  va chạm vào dây điện.</vt:lpstr>
      <vt:lpstr>10e-6. Không vừa sạc pin vừa sử dụng điện thoại di động.</vt:lpstr>
      <vt:lpstr>Tại sao em cần thực hiện quy tắc  an toàn về điện?</vt:lpstr>
      <vt:lpstr>Luyện tập: 1.Tư thế nào là đúng khi làm việc với máy tính?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Làm quen với máy tính</dc:title>
  <dc:creator>PC</dc:creator>
  <cp:lastModifiedBy>PC</cp:lastModifiedBy>
  <cp:revision>26</cp:revision>
  <dcterms:modified xsi:type="dcterms:W3CDTF">2023-10-25T01:21:47Z</dcterms:modified>
</cp:coreProperties>
</file>