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sldIdLst>
    <p:sldId id="256" r:id="rId2"/>
    <p:sldId id="257" r:id="rId3"/>
    <p:sldId id="424" r:id="rId4"/>
    <p:sldId id="405" r:id="rId5"/>
    <p:sldId id="406" r:id="rId6"/>
    <p:sldId id="427" r:id="rId7"/>
    <p:sldId id="408" r:id="rId8"/>
    <p:sldId id="425" r:id="rId9"/>
    <p:sldId id="423" r:id="rId10"/>
    <p:sldId id="258" r:id="rId11"/>
    <p:sldId id="261" r:id="rId12"/>
    <p:sldId id="260" r:id="rId13"/>
    <p:sldId id="262" r:id="rId14"/>
    <p:sldId id="429" r:id="rId15"/>
    <p:sldId id="430" r:id="rId16"/>
    <p:sldId id="431" r:id="rId17"/>
    <p:sldId id="263"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28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iCiel Crocante" panose="02000000000000000000" pitchFamily="2" charset="0"/>
      <p:regular r:id="rId37"/>
    </p:embeddedFont>
    <p:embeddedFont>
      <p:font typeface="UTM Cookies" panose="02040603050506020204" pitchFamily="18" charset="0"/>
      <p:regular r:id="rId38"/>
    </p:embeddedFont>
    <p:embeddedFont>
      <p:font typeface="UTM Edwardian" panose="02040603050506020204" pitchFamily="18" charset="0"/>
      <p:regular r:id="rId39"/>
      <p:bold r:id="rId4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FEDF"/>
    <a:srgbClr val="ACFEBE"/>
    <a:srgbClr val="FEFECE"/>
    <a:srgbClr val="C7FCFD"/>
    <a:srgbClr val="F3E3B7"/>
    <a:srgbClr val="FFFFFF"/>
    <a:srgbClr val="FED0C2"/>
    <a:srgbClr val="E2FEE8"/>
    <a:srgbClr val="FEC3B0"/>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41" autoAdjust="0"/>
  </p:normalViewPr>
  <p:slideViewPr>
    <p:cSldViewPr snapToGrid="0">
      <p:cViewPr>
        <p:scale>
          <a:sx n="25" d="100"/>
          <a:sy n="25" d="100"/>
        </p:scale>
        <p:origin x="244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E33B4-D14F-40D7-A00B-9063823E1BC3}" type="datetimeFigureOut">
              <a:rPr lang="vi-VN" smtClean="0"/>
              <a:t>13/08/2023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DE525-6A2B-41CD-BAD5-1525227A334C}" type="slidenum">
              <a:rPr lang="vi-VN" smtClean="0"/>
              <a:t>‹#›</a:t>
            </a:fld>
            <a:endParaRPr lang="vi-VN"/>
          </a:p>
        </p:txBody>
      </p:sp>
    </p:spTree>
    <p:extLst>
      <p:ext uri="{BB962C8B-B14F-4D97-AF65-F5344CB8AC3E}">
        <p14:creationId xmlns:p14="http://schemas.microsoft.com/office/powerpoint/2010/main" val="388790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C35A1F-C3F5-4C1A-860B-E4F28222192D}"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424122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35A1F-C3F5-4C1A-860B-E4F28222192D}"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343768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35A1F-C3F5-4C1A-860B-E4F28222192D}"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04DB4-C0B8-4BC6-86BF-F4906B866E60}" type="slidenum">
              <a:rPr lang="en-US" smtClean="0"/>
              <a:t>‹#›</a:t>
            </a:fld>
            <a:endParaRPr lang="en-US"/>
          </a:p>
        </p:txBody>
      </p:sp>
      <p:pic>
        <p:nvPicPr>
          <p:cNvPr id="7" name="Picture 6">
            <a:extLst>
              <a:ext uri="{FF2B5EF4-FFF2-40B4-BE49-F238E27FC236}">
                <a16:creationId xmlns:a16="http://schemas.microsoft.com/office/drawing/2014/main" id="{56012F15-C437-43B7-A79C-3B380F8FE4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529" y="-136521"/>
            <a:ext cx="6858000" cy="6858000"/>
          </a:xfrm>
          <a:prstGeom prst="rect">
            <a:avLst/>
          </a:prstGeom>
        </p:spPr>
      </p:pic>
    </p:spTree>
    <p:extLst>
      <p:ext uri="{BB962C8B-B14F-4D97-AF65-F5344CB8AC3E}">
        <p14:creationId xmlns:p14="http://schemas.microsoft.com/office/powerpoint/2010/main" val="583143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972F7A7-15E2-49BB-9D9B-643A947FC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8" y="-91017"/>
            <a:ext cx="1239943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2972F7A7-15E2-49BB-9D9B-643A947FC3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8" t="661" r="538" b="779"/>
          <a:stretch/>
        </p:blipFill>
        <p:spPr bwMode="auto">
          <a:xfrm>
            <a:off x="179673" y="154007"/>
            <a:ext cx="11832656" cy="65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29C0F88-B43E-46E6-8709-9FF1CEAC2D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3529" y="-136521"/>
            <a:ext cx="6858000" cy="6858000"/>
          </a:xfrm>
          <a:prstGeom prst="rect">
            <a:avLst/>
          </a:prstGeom>
        </p:spPr>
      </p:pic>
    </p:spTree>
    <p:extLst>
      <p:ext uri="{BB962C8B-B14F-4D97-AF65-F5344CB8AC3E}">
        <p14:creationId xmlns:p14="http://schemas.microsoft.com/office/powerpoint/2010/main" val="1211753786"/>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35A1F-C3F5-4C1A-860B-E4F28222192D}"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3966202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C35A1F-C3F5-4C1A-860B-E4F28222192D}"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04DB4-C0B8-4BC6-86BF-F4906B866E60}" type="slidenum">
              <a:rPr lang="en-US" smtClean="0"/>
              <a:t>‹#›</a:t>
            </a:fld>
            <a:endParaRPr lang="en-US"/>
          </a:p>
        </p:txBody>
      </p:sp>
      <p:pic>
        <p:nvPicPr>
          <p:cNvPr id="7" name="Picture 6">
            <a:extLst>
              <a:ext uri="{FF2B5EF4-FFF2-40B4-BE49-F238E27FC236}">
                <a16:creationId xmlns:a16="http://schemas.microsoft.com/office/drawing/2014/main" id="{2F37CC31-0AA6-49CE-B771-3031DCF81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529" y="-136521"/>
            <a:ext cx="6858000" cy="6858000"/>
          </a:xfrm>
          <a:prstGeom prst="rect">
            <a:avLst/>
          </a:prstGeom>
        </p:spPr>
      </p:pic>
    </p:spTree>
    <p:extLst>
      <p:ext uri="{BB962C8B-B14F-4D97-AF65-F5344CB8AC3E}">
        <p14:creationId xmlns:p14="http://schemas.microsoft.com/office/powerpoint/2010/main" val="122842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C35A1F-C3F5-4C1A-860B-E4F28222192D}"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139802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C35A1F-C3F5-4C1A-860B-E4F28222192D}"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45638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C35A1F-C3F5-4C1A-860B-E4F28222192D}"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85972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35A1F-C3F5-4C1A-860B-E4F28222192D}"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390444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C35A1F-C3F5-4C1A-860B-E4F28222192D}"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229237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C35A1F-C3F5-4C1A-860B-E4F28222192D}"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04DB4-C0B8-4BC6-86BF-F4906B866E60}" type="slidenum">
              <a:rPr lang="en-US" smtClean="0"/>
              <a:t>‹#›</a:t>
            </a:fld>
            <a:endParaRPr lang="en-US"/>
          </a:p>
        </p:txBody>
      </p:sp>
    </p:spTree>
    <p:extLst>
      <p:ext uri="{BB962C8B-B14F-4D97-AF65-F5344CB8AC3E}">
        <p14:creationId xmlns:p14="http://schemas.microsoft.com/office/powerpoint/2010/main" val="123382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8380831E-4439-49D2-8116-03981F5AAC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35A1F-C3F5-4C1A-860B-E4F28222192D}" type="datetimeFigureOut">
              <a:rPr lang="en-US" smtClean="0"/>
              <a:t>8/13/2023</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04DB4-C0B8-4BC6-86BF-F4906B866E60}" type="slidenum">
              <a:rPr lang="en-US" smtClean="0"/>
              <a:t>‹#›</a:t>
            </a:fld>
            <a:endParaRPr lang="en-US"/>
          </a:p>
        </p:txBody>
      </p:sp>
      <p:pic>
        <p:nvPicPr>
          <p:cNvPr id="21" name="Picture 20">
            <a:extLst>
              <a:ext uri="{FF2B5EF4-FFF2-40B4-BE49-F238E27FC236}">
                <a16:creationId xmlns:a16="http://schemas.microsoft.com/office/drawing/2014/main" id="{41CEBDED-CC34-4A48-BA06-CC563B9082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83529" y="-136521"/>
            <a:ext cx="6858000" cy="6858000"/>
          </a:xfrm>
          <a:prstGeom prst="rect">
            <a:avLst/>
          </a:prstGeom>
        </p:spPr>
      </p:pic>
    </p:spTree>
    <p:extLst>
      <p:ext uri="{BB962C8B-B14F-4D97-AF65-F5344CB8AC3E}">
        <p14:creationId xmlns:p14="http://schemas.microsoft.com/office/powerpoint/2010/main" val="32171627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slide" Target="slide6.xml"/><Relationship Id="rId1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17.png"/><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22.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slide" Target="slide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9.xml"/><Relationship Id="rId11"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11" Type="http://schemas.openxmlformats.org/officeDocument/2006/relationships/image" Target="../media/image29.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11" Type="http://schemas.openxmlformats.org/officeDocument/2006/relationships/slide" Target="slide5.xml"/><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1.png"/><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slide" Target="slide7.xml"/><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4B049C59-6239-86EF-8BEF-68BCA38A42B3}"/>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0" y="0"/>
            <a:ext cx="12204058" cy="6858000"/>
          </a:xfrm>
          <a:prstGeom prst="rect">
            <a:avLst/>
          </a:prstGeom>
        </p:spPr>
      </p:pic>
      <p:pic>
        <p:nvPicPr>
          <p:cNvPr id="10" name="Picture 9">
            <a:extLst>
              <a:ext uri="{FF2B5EF4-FFF2-40B4-BE49-F238E27FC236}">
                <a16:creationId xmlns:a16="http://schemas.microsoft.com/office/drawing/2014/main" id="{5EE84F8A-9562-7D84-2ADE-DB534F653D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462" b="92280" l="23286" r="74321">
                        <a14:foregroundMark x1="46087" y1="21180" x2="46087" y2="21180"/>
                        <a14:foregroundMark x1="34832" y1="30356" x2="34250" y2="30800"/>
                        <a14:foregroundMark x1="25453" y1="40137" x2="25453" y2="40137"/>
                        <a14:foregroundMark x1="29722" y1="65764" x2="29981" y2="76597"/>
                        <a14:foregroundMark x1="53558" y1="56750" x2="54625" y2="80881"/>
                        <a14:foregroundMark x1="42400" y1="68755" x2="46442" y2="83711"/>
                        <a14:foregroundMark x1="66009" y1="59701" x2="69793" y2="64753"/>
                        <a14:foregroundMark x1="57697" y1="33185" x2="64101" y2="41027"/>
                        <a14:foregroundMark x1="51908" y1="33913" x2="44664" y2="41188"/>
                        <a14:foregroundMark x1="44664" y1="41188" x2="44664" y2="41188"/>
                        <a14:foregroundMark x1="38260" y1="30073" x2="29140" y2="34802"/>
                        <a14:foregroundMark x1="31630" y1="33468" x2="31145" y2="42522"/>
                        <a14:foregroundMark x1="62096" y1="30517" x2="66009" y2="38682"/>
                        <a14:foregroundMark x1="70860" y1="63541" x2="71572" y2="68310"/>
                        <a14:foregroundMark x1="71928" y1="69483" x2="71928" y2="70978"/>
                        <a14:foregroundMark x1="46928" y1="52304" x2="48933" y2="63864"/>
                        <a14:foregroundMark x1="52135" y1="73929" x2="48933" y2="86378"/>
                        <a14:foregroundMark x1="41106" y1="77324" x2="48448" y2="84155"/>
                        <a14:foregroundMark x1="51197" y1="72595" x2="54043" y2="80760"/>
                        <a14:foregroundMark x1="54754" y1="71706" x2="58182" y2="80315"/>
                        <a14:foregroundMark x1="24644" y1="63864" x2="24644" y2="63864"/>
                        <a14:foregroundMark x1="30078" y1="29911" x2="30078" y2="29911"/>
                        <a14:foregroundMark x1="27135" y1="35853" x2="26779" y2="46241"/>
                        <a14:foregroundMark x1="45505" y1="26960" x2="57342" y2="32741"/>
                        <a14:foregroundMark x1="58053" y1="25344" x2="61740" y2="29184"/>
                        <a14:foregroundMark x1="68370" y1="55093" x2="70019" y2="59701"/>
                        <a14:foregroundMark x1="52620" y1="48302" x2="52620" y2="48302"/>
                        <a14:foregroundMark x1="42173" y1="50808" x2="42173" y2="50808"/>
                        <a14:foregroundMark x1="28072" y1="50525" x2="31630" y2="55538"/>
                        <a14:foregroundMark x1="23318" y1="65198" x2="23318" y2="65198"/>
                        <a14:foregroundMark x1="29981" y1="59701" x2="28202" y2="67259"/>
                        <a14:foregroundMark x1="28202" y1="67259" x2="28202" y2="67259"/>
                        <a14:foregroundMark x1="48803" y1="70210" x2="48933" y2="79709"/>
                        <a14:foregroundMark x1="48803" y1="89612" x2="48933" y2="92280"/>
                        <a14:foregroundMark x1="47025" y1="70089" x2="46442" y2="81205"/>
                        <a14:foregroundMark x1="52005" y1="69644" x2="53558" y2="70089"/>
                        <a14:foregroundMark x1="47283" y1="90663" x2="48803" y2="91835"/>
                        <a14:foregroundMark x1="49644" y1="91552" x2="46087" y2="90663"/>
                        <a14:foregroundMark x1="32568" y1="31124" x2="29366" y2="32458"/>
                        <a14:foregroundMark x1="44437" y1="17462" x2="44437" y2="17462"/>
                        <a14:foregroundMark x1="74321" y1="70655" x2="74321" y2="70655"/>
                        <a14:backgroundMark x1="73706" y1="66977" x2="73706" y2="66977"/>
                      </a14:backgroundRemoval>
                    </a14:imgEffect>
                  </a14:imgLayer>
                </a14:imgProps>
              </a:ext>
              <a:ext uri="{28A0092B-C50C-407E-A947-70E740481C1C}">
                <a14:useLocalDpi xmlns:a14="http://schemas.microsoft.com/office/drawing/2010/main" val="0"/>
              </a:ext>
            </a:extLst>
          </a:blip>
          <a:srcRect l="20845" t="14370" r="24045" b="3555"/>
          <a:stretch/>
        </p:blipFill>
        <p:spPr>
          <a:xfrm>
            <a:off x="914400" y="3008345"/>
            <a:ext cx="3098800" cy="3691904"/>
          </a:xfrm>
          <a:prstGeom prst="rect">
            <a:avLst/>
          </a:prstGeom>
        </p:spPr>
      </p:pic>
      <p:pic>
        <p:nvPicPr>
          <p:cNvPr id="6" name="Picture 5">
            <a:extLst>
              <a:ext uri="{FF2B5EF4-FFF2-40B4-BE49-F238E27FC236}">
                <a16:creationId xmlns:a16="http://schemas.microsoft.com/office/drawing/2014/main" id="{267CA31B-686E-4F37-889F-BA0FDEC453E3}"/>
              </a:ext>
            </a:extLst>
          </p:cNvPr>
          <p:cNvPicPr>
            <a:picLocks noChangeAspect="1"/>
          </p:cNvPicPr>
          <p:nvPr/>
        </p:nvPicPr>
        <p:blipFill>
          <a:blip r:embed="rId5"/>
          <a:stretch>
            <a:fillRect/>
          </a:stretch>
        </p:blipFill>
        <p:spPr>
          <a:xfrm>
            <a:off x="1249853" y="365500"/>
            <a:ext cx="10364098" cy="5285690"/>
          </a:xfrm>
          <a:prstGeom prst="rect">
            <a:avLst/>
          </a:prstGeom>
        </p:spPr>
      </p:pic>
    </p:spTree>
    <p:extLst>
      <p:ext uri="{BB962C8B-B14F-4D97-AF65-F5344CB8AC3E}">
        <p14:creationId xmlns:p14="http://schemas.microsoft.com/office/powerpoint/2010/main" val="681777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palm, shore&#10;&#10;Description automatically generated">
            <a:extLst>
              <a:ext uri="{FF2B5EF4-FFF2-40B4-BE49-F238E27FC236}">
                <a16:creationId xmlns:a16="http://schemas.microsoft.com/office/drawing/2014/main" id="{E63F8AEF-DBE4-8369-B8E3-68CAA659CA02}"/>
              </a:ext>
            </a:extLst>
          </p:cNvPr>
          <p:cNvPicPr>
            <a:picLocks noChangeAspect="1"/>
          </p:cNvPicPr>
          <p:nvPr/>
        </p:nvPicPr>
        <p:blipFill rotWithShape="1">
          <a:blip r:embed="rId2">
            <a:extLst>
              <a:ext uri="{28A0092B-C50C-407E-A947-70E740481C1C}">
                <a14:useLocalDpi xmlns:a14="http://schemas.microsoft.com/office/drawing/2010/main" val="0"/>
              </a:ext>
            </a:extLst>
          </a:blip>
          <a:srcRect t="2253" b="7577"/>
          <a:stretch/>
        </p:blipFill>
        <p:spPr>
          <a:xfrm>
            <a:off x="57807" y="-1"/>
            <a:ext cx="12192000" cy="6858001"/>
          </a:xfrm>
          <a:prstGeom prst="rect">
            <a:avLst/>
          </a:prstGeom>
        </p:spPr>
      </p:pic>
      <p:pic>
        <p:nvPicPr>
          <p:cNvPr id="5" name="Picture 4">
            <a:extLst>
              <a:ext uri="{FF2B5EF4-FFF2-40B4-BE49-F238E27FC236}">
                <a16:creationId xmlns:a16="http://schemas.microsoft.com/office/drawing/2014/main" id="{912A80B4-F7B9-44C7-A275-805FE656F970}"/>
              </a:ext>
            </a:extLst>
          </p:cNvPr>
          <p:cNvPicPr>
            <a:picLocks noChangeAspect="1"/>
          </p:cNvPicPr>
          <p:nvPr/>
        </p:nvPicPr>
        <p:blipFill>
          <a:blip r:embed="rId3"/>
          <a:stretch>
            <a:fillRect/>
          </a:stretch>
        </p:blipFill>
        <p:spPr>
          <a:xfrm>
            <a:off x="393226" y="538918"/>
            <a:ext cx="3523793" cy="1109568"/>
          </a:xfrm>
          <a:prstGeom prst="rect">
            <a:avLst/>
          </a:prstGeom>
        </p:spPr>
      </p:pic>
      <p:pic>
        <p:nvPicPr>
          <p:cNvPr id="7" name="Picture 6">
            <a:extLst>
              <a:ext uri="{FF2B5EF4-FFF2-40B4-BE49-F238E27FC236}">
                <a16:creationId xmlns:a16="http://schemas.microsoft.com/office/drawing/2014/main" id="{7CB39A72-8D1B-4F5A-BEAC-685BDE0178E2}"/>
              </a:ext>
            </a:extLst>
          </p:cNvPr>
          <p:cNvPicPr>
            <a:picLocks noChangeAspect="1"/>
          </p:cNvPicPr>
          <p:nvPr/>
        </p:nvPicPr>
        <p:blipFill>
          <a:blip r:embed="rId4"/>
          <a:stretch>
            <a:fillRect/>
          </a:stretch>
        </p:blipFill>
        <p:spPr>
          <a:xfrm>
            <a:off x="4062279" y="212753"/>
            <a:ext cx="7736495" cy="2871465"/>
          </a:xfrm>
          <a:prstGeom prst="rect">
            <a:avLst/>
          </a:prstGeom>
        </p:spPr>
      </p:pic>
    </p:spTree>
    <p:extLst>
      <p:ext uri="{BB962C8B-B14F-4D97-AF65-F5344CB8AC3E}">
        <p14:creationId xmlns:p14="http://schemas.microsoft.com/office/powerpoint/2010/main" val="35380540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0" y="-174662"/>
            <a:ext cx="12204058" cy="7032661"/>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7059" y="100173"/>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ysClr val="windowText" lastClr="000000"/>
              </a:solidFill>
            </a:endParaRPr>
          </a:p>
        </p:txBody>
      </p:sp>
      <p:sp>
        <p:nvSpPr>
          <p:cNvPr id="3" name="TextBox 2">
            <a:extLst>
              <a:ext uri="{FF2B5EF4-FFF2-40B4-BE49-F238E27FC236}">
                <a16:creationId xmlns:a16="http://schemas.microsoft.com/office/drawing/2014/main" id="{648F9220-2FEA-4202-980E-84D47A6C4107}"/>
              </a:ext>
            </a:extLst>
          </p:cNvPr>
          <p:cNvSpPr txBox="1"/>
          <p:nvPr/>
        </p:nvSpPr>
        <p:spPr>
          <a:xfrm>
            <a:off x="1232897" y="139329"/>
            <a:ext cx="10099498" cy="523220"/>
          </a:xfrm>
          <a:prstGeom prst="rect">
            <a:avLst/>
          </a:prstGeom>
          <a:noFill/>
        </p:spPr>
        <p:txBody>
          <a:bodyPr wrap="square" rtlCol="0">
            <a:spAutoFit/>
          </a:bodyPr>
          <a:lstStyle/>
          <a:p>
            <a:r>
              <a:rPr lang="vi-VN" sz="2800">
                <a:solidFill>
                  <a:srgbClr val="FF0000"/>
                </a:solidFill>
              </a:rPr>
              <a:t>1. Đọc các đoạn thơ, đoạn văn sau và thực hiện yêu cầu:</a:t>
            </a:r>
            <a:endParaRPr lang="en-US" sz="2800">
              <a:solidFill>
                <a:srgbClr val="FF0000"/>
              </a:solidFill>
            </a:endParaRPr>
          </a:p>
        </p:txBody>
      </p:sp>
      <p:sp>
        <p:nvSpPr>
          <p:cNvPr id="7" name="TextBox 6">
            <a:extLst>
              <a:ext uri="{FF2B5EF4-FFF2-40B4-BE49-F238E27FC236}">
                <a16:creationId xmlns:a16="http://schemas.microsoft.com/office/drawing/2014/main" id="{35C25EE9-9E23-4B8E-93D5-43EE43E6E371}"/>
              </a:ext>
            </a:extLst>
          </p:cNvPr>
          <p:cNvSpPr txBox="1"/>
          <p:nvPr/>
        </p:nvSpPr>
        <p:spPr>
          <a:xfrm>
            <a:off x="-12061" y="1662146"/>
            <a:ext cx="6560051" cy="1938992"/>
          </a:xfrm>
          <a:prstGeom prst="rect">
            <a:avLst/>
          </a:prstGeom>
          <a:noFill/>
        </p:spPr>
        <p:txBody>
          <a:bodyPr wrap="square" rtlCol="0">
            <a:spAutoFit/>
          </a:bodyPr>
          <a:lstStyle/>
          <a:p>
            <a:pPr algn="ctr"/>
            <a:r>
              <a:rPr lang="vi-VN" sz="2400">
                <a:solidFill>
                  <a:sysClr val="windowText" lastClr="000000"/>
                </a:solidFill>
              </a:rPr>
              <a:t> Chị </a:t>
            </a:r>
            <a:r>
              <a:rPr lang="vi-VN" sz="2400" b="1">
                <a:solidFill>
                  <a:sysClr val="windowText" lastClr="000000"/>
                </a:solidFill>
              </a:rPr>
              <a:t>tre</a:t>
            </a:r>
            <a:r>
              <a:rPr lang="vi-VN" sz="2400">
                <a:solidFill>
                  <a:sysClr val="windowText" lastClr="000000"/>
                </a:solidFill>
              </a:rPr>
              <a:t> chải tóc bên ao </a:t>
            </a:r>
            <a:endParaRPr lang="en-US" sz="2400">
              <a:solidFill>
                <a:sysClr val="windowText" lastClr="000000"/>
              </a:solidFill>
            </a:endParaRPr>
          </a:p>
          <a:p>
            <a:pPr algn="ctr"/>
            <a:r>
              <a:rPr lang="vi-VN" sz="2400">
                <a:solidFill>
                  <a:sysClr val="windowText" lastClr="000000"/>
                </a:solidFill>
              </a:rPr>
              <a:t>Nàng </a:t>
            </a:r>
            <a:r>
              <a:rPr lang="vi-VN" sz="2400" b="1">
                <a:solidFill>
                  <a:sysClr val="windowText" lastClr="000000"/>
                </a:solidFill>
              </a:rPr>
              <a:t>mây</a:t>
            </a:r>
            <a:r>
              <a:rPr lang="vi-VN" sz="2400">
                <a:solidFill>
                  <a:sysClr val="windowText" lastClr="000000"/>
                </a:solidFill>
              </a:rPr>
              <a:t> áo trắng ghé vào soi gương </a:t>
            </a:r>
          </a:p>
          <a:p>
            <a:pPr algn="ctr"/>
            <a:r>
              <a:rPr lang="vi-VN" sz="2400">
                <a:solidFill>
                  <a:sysClr val="windowText" lastClr="000000"/>
                </a:solidFill>
              </a:rPr>
              <a:t>     Bác </a:t>
            </a:r>
            <a:r>
              <a:rPr lang="vi-VN" sz="2400" b="1">
                <a:solidFill>
                  <a:sysClr val="windowText" lastClr="000000"/>
                </a:solidFill>
              </a:rPr>
              <a:t>nồi đồng</a:t>
            </a:r>
            <a:r>
              <a:rPr lang="vi-VN" sz="2400">
                <a:solidFill>
                  <a:sysClr val="windowText" lastClr="000000"/>
                </a:solidFill>
              </a:rPr>
              <a:t> hát bùng boong </a:t>
            </a:r>
            <a:endParaRPr lang="en-US" sz="2400">
              <a:solidFill>
                <a:sysClr val="windowText" lastClr="000000"/>
              </a:solidFill>
            </a:endParaRPr>
          </a:p>
          <a:p>
            <a:pPr algn="ctr"/>
            <a:r>
              <a:rPr lang="vi-VN" sz="2400">
                <a:solidFill>
                  <a:sysClr val="windowText" lastClr="000000"/>
                </a:solidFill>
              </a:rPr>
              <a:t>Bà </a:t>
            </a:r>
            <a:r>
              <a:rPr lang="vi-VN" sz="2400" b="1">
                <a:solidFill>
                  <a:sysClr val="windowText" lastClr="000000"/>
                </a:solidFill>
              </a:rPr>
              <a:t>chổi</a:t>
            </a:r>
            <a:r>
              <a:rPr lang="vi-VN" sz="2400">
                <a:solidFill>
                  <a:sysClr val="windowText" lastClr="000000"/>
                </a:solidFill>
              </a:rPr>
              <a:t> loẹt quẹt lom khom trong nhà.</a:t>
            </a:r>
            <a:endParaRPr lang="en-US" sz="2400">
              <a:solidFill>
                <a:sysClr val="windowText" lastClr="000000"/>
              </a:solidFill>
            </a:endParaRPr>
          </a:p>
          <a:p>
            <a:pPr algn="ctr"/>
            <a:r>
              <a:rPr lang="en-US" sz="2400">
                <a:solidFill>
                  <a:sysClr val="windowText" lastClr="000000"/>
                </a:solidFill>
                <a:latin typeface="Arial" panose="020B0604020202020204" pitchFamily="34" charset="0"/>
                <a:cs typeface="Arial" panose="020B0604020202020204" pitchFamily="34" charset="0"/>
              </a:rPr>
              <a:t>                                  </a:t>
            </a:r>
            <a:r>
              <a:rPr lang="en-US" sz="2400" i="1">
                <a:solidFill>
                  <a:sysClr val="windowText" lastClr="000000"/>
                </a:solidFill>
                <a:latin typeface="Arial" panose="020B0604020202020204" pitchFamily="34" charset="0"/>
                <a:cs typeface="Arial" panose="020B0604020202020204" pitchFamily="34" charset="0"/>
              </a:rPr>
              <a:t>Trần Đăng Khoa</a:t>
            </a:r>
          </a:p>
        </p:txBody>
      </p:sp>
      <p:sp>
        <p:nvSpPr>
          <p:cNvPr id="14" name="TextBox 13">
            <a:extLst>
              <a:ext uri="{FF2B5EF4-FFF2-40B4-BE49-F238E27FC236}">
                <a16:creationId xmlns:a16="http://schemas.microsoft.com/office/drawing/2014/main" id="{B1DBF4AC-8397-428E-85AB-BF2B2E999A01}"/>
              </a:ext>
            </a:extLst>
          </p:cNvPr>
          <p:cNvSpPr txBox="1"/>
          <p:nvPr/>
        </p:nvSpPr>
        <p:spPr>
          <a:xfrm>
            <a:off x="4719299" y="2019315"/>
            <a:ext cx="7520683" cy="2677656"/>
          </a:xfrm>
          <a:prstGeom prst="rect">
            <a:avLst/>
          </a:prstGeom>
          <a:noFill/>
        </p:spPr>
        <p:txBody>
          <a:bodyPr wrap="square" rtlCol="0">
            <a:spAutoFit/>
          </a:bodyPr>
          <a:lstStyle/>
          <a:p>
            <a:pPr algn="ctr"/>
            <a:r>
              <a:rPr lang="vi-VN" sz="2400">
                <a:solidFill>
                  <a:sysClr val="windowText" lastClr="000000"/>
                </a:solidFill>
              </a:rPr>
              <a:t> </a:t>
            </a:r>
            <a:r>
              <a:rPr lang="en-US" sz="2400">
                <a:solidFill>
                  <a:sysClr val="windowText" lastClr="000000"/>
                </a:solidFill>
              </a:rPr>
              <a:t>                </a:t>
            </a:r>
            <a:r>
              <a:rPr lang="vi-VN" sz="2400">
                <a:solidFill>
                  <a:sysClr val="windowText" lastClr="000000"/>
                </a:solidFill>
              </a:rPr>
              <a:t>Chẳng đâu bằng chính nhà em</a:t>
            </a:r>
            <a:endParaRPr lang="en-US" sz="2400">
              <a:solidFill>
                <a:sysClr val="windowText" lastClr="000000"/>
              </a:solidFill>
            </a:endParaRPr>
          </a:p>
          <a:p>
            <a:pPr algn="ctr"/>
            <a:r>
              <a:rPr lang="vi-VN" sz="2400">
                <a:solidFill>
                  <a:sysClr val="windowText" lastClr="000000"/>
                </a:solidFill>
              </a:rPr>
              <a:t> Có đàn chim sẻ bên thềm líu lo </a:t>
            </a:r>
          </a:p>
          <a:p>
            <a:pPr algn="ctr"/>
            <a:r>
              <a:rPr lang="vi-VN" sz="2400">
                <a:solidFill>
                  <a:sysClr val="windowText" lastClr="000000"/>
                </a:solidFill>
              </a:rPr>
              <a:t>     Có nàng </a:t>
            </a:r>
            <a:r>
              <a:rPr lang="vi-VN" sz="2400" b="1">
                <a:solidFill>
                  <a:sysClr val="windowText" lastClr="000000"/>
                </a:solidFill>
              </a:rPr>
              <a:t>gà mái</a:t>
            </a:r>
            <a:r>
              <a:rPr lang="vi-VN" sz="2400">
                <a:solidFill>
                  <a:sysClr val="windowText" lastClr="000000"/>
                </a:solidFill>
              </a:rPr>
              <a:t> hoa mơ </a:t>
            </a:r>
            <a:endParaRPr lang="en-US" sz="2400">
              <a:solidFill>
                <a:sysClr val="windowText" lastClr="000000"/>
              </a:solidFill>
            </a:endParaRPr>
          </a:p>
          <a:p>
            <a:pPr algn="ctr"/>
            <a:r>
              <a:rPr lang="vi-VN" sz="2400">
                <a:solidFill>
                  <a:sysClr val="windowText" lastClr="000000"/>
                </a:solidFill>
              </a:rPr>
              <a:t>Cục ta, cục tác khi vừa đẻ xong </a:t>
            </a:r>
          </a:p>
          <a:p>
            <a:pPr algn="ctr"/>
            <a:r>
              <a:rPr lang="vi-VN" sz="2400">
                <a:solidFill>
                  <a:sysClr val="windowText" lastClr="000000"/>
                </a:solidFill>
              </a:rPr>
              <a:t>     Có bà </a:t>
            </a:r>
            <a:r>
              <a:rPr lang="vi-VN" sz="2400" b="1">
                <a:solidFill>
                  <a:sysClr val="windowText" lastClr="000000"/>
                </a:solidFill>
              </a:rPr>
              <a:t>chuối mật</a:t>
            </a:r>
            <a:r>
              <a:rPr lang="vi-VN" sz="2400">
                <a:solidFill>
                  <a:sysClr val="windowText" lastClr="000000"/>
                </a:solidFill>
              </a:rPr>
              <a:t> lưng ong</a:t>
            </a:r>
            <a:endParaRPr lang="en-US" sz="2400">
              <a:solidFill>
                <a:sysClr val="windowText" lastClr="000000"/>
              </a:solidFill>
            </a:endParaRPr>
          </a:p>
          <a:p>
            <a:pPr algn="ctr"/>
            <a:r>
              <a:rPr lang="vi-VN" sz="2400">
                <a:solidFill>
                  <a:sysClr val="windowText" lastClr="000000"/>
                </a:solidFill>
              </a:rPr>
              <a:t> Có ông </a:t>
            </a:r>
            <a:r>
              <a:rPr lang="vi-VN" sz="2400" b="1">
                <a:solidFill>
                  <a:sysClr val="windowText" lastClr="000000"/>
                </a:solidFill>
              </a:rPr>
              <a:t>ngô bắp</a:t>
            </a:r>
            <a:r>
              <a:rPr lang="vi-VN" sz="2400">
                <a:solidFill>
                  <a:sysClr val="windowText" lastClr="000000"/>
                </a:solidFill>
              </a:rPr>
              <a:t> râu hồng như tơ. </a:t>
            </a:r>
            <a:endParaRPr lang="en-US" sz="2400">
              <a:solidFill>
                <a:sysClr val="windowText" lastClr="000000"/>
              </a:solidFill>
            </a:endParaRPr>
          </a:p>
          <a:p>
            <a:pPr algn="ctr"/>
            <a:r>
              <a:rPr lang="en-US" sz="2400">
                <a:solidFill>
                  <a:sysClr val="windowText" lastClr="000000"/>
                </a:solidFill>
                <a:latin typeface="Arial" panose="020B0604020202020204" pitchFamily="34" charset="0"/>
                <a:cs typeface="Arial" panose="020B0604020202020204" pitchFamily="34" charset="0"/>
              </a:rPr>
              <a:t>                                    </a:t>
            </a:r>
            <a:r>
              <a:rPr lang="en-US" sz="2400" i="1">
                <a:solidFill>
                  <a:sysClr val="windowText" lastClr="000000"/>
                </a:solidFill>
                <a:latin typeface="Arial" panose="020B0604020202020204" pitchFamily="34" charset="0"/>
                <a:cs typeface="Arial" panose="020B0604020202020204" pitchFamily="34" charset="0"/>
              </a:rPr>
              <a:t>Đoàn Thị Lam Luyến</a:t>
            </a:r>
          </a:p>
        </p:txBody>
      </p:sp>
      <p:sp>
        <p:nvSpPr>
          <p:cNvPr id="15" name="TextBox 14">
            <a:extLst>
              <a:ext uri="{FF2B5EF4-FFF2-40B4-BE49-F238E27FC236}">
                <a16:creationId xmlns:a16="http://schemas.microsoft.com/office/drawing/2014/main" id="{D43C6ACE-D8B3-4986-81E1-0BE61D3B1D88}"/>
              </a:ext>
            </a:extLst>
          </p:cNvPr>
          <p:cNvSpPr txBox="1"/>
          <p:nvPr/>
        </p:nvSpPr>
        <p:spPr>
          <a:xfrm>
            <a:off x="994811" y="4749389"/>
            <a:ext cx="10941976" cy="1573467"/>
          </a:xfrm>
          <a:prstGeom prst="rect">
            <a:avLst/>
          </a:prstGeom>
          <a:noFill/>
        </p:spPr>
        <p:txBody>
          <a:bodyPr wrap="square" rtlCol="0">
            <a:spAutoFit/>
          </a:bodyPr>
          <a:lstStyle/>
          <a:p>
            <a:r>
              <a:rPr lang="vi-VN" sz="2400">
                <a:solidFill>
                  <a:sysClr val="windowText" lastClr="000000"/>
                </a:solidFill>
              </a:rPr>
              <a:t>Vườn cây đầy tiếng chim và bóng chim bay nhảy. Những thím </a:t>
            </a:r>
            <a:r>
              <a:rPr lang="vi-VN" sz="2400" b="1">
                <a:solidFill>
                  <a:sysClr val="windowText" lastClr="000000"/>
                </a:solidFill>
              </a:rPr>
              <a:t>chích choè </a:t>
            </a:r>
            <a:r>
              <a:rPr lang="vi-VN" sz="2400">
                <a:solidFill>
                  <a:sysClr val="windowText" lastClr="000000"/>
                </a:solidFill>
              </a:rPr>
              <a:t>nhanh nhảu. Những chú </a:t>
            </a:r>
            <a:r>
              <a:rPr lang="vi-VN" sz="2400" b="1">
                <a:solidFill>
                  <a:sysClr val="windowText" lastClr="000000"/>
                </a:solidFill>
              </a:rPr>
              <a:t>khướu</a:t>
            </a:r>
            <a:r>
              <a:rPr lang="vi-VN" sz="2400">
                <a:solidFill>
                  <a:sysClr val="windowText" lastClr="000000"/>
                </a:solidFill>
              </a:rPr>
              <a:t> lắm điều. Những anh </a:t>
            </a:r>
            <a:r>
              <a:rPr lang="vi-VN" sz="2400" b="1">
                <a:solidFill>
                  <a:sysClr val="windowText" lastClr="000000"/>
                </a:solidFill>
              </a:rPr>
              <a:t>chào mào</a:t>
            </a:r>
            <a:r>
              <a:rPr lang="vi-VN" sz="2400">
                <a:solidFill>
                  <a:sysClr val="windowText" lastClr="000000"/>
                </a:solidFill>
              </a:rPr>
              <a:t> đỏm dáng. Những bác </a:t>
            </a:r>
            <a:r>
              <a:rPr lang="vi-VN" sz="2400" b="1">
                <a:solidFill>
                  <a:sysClr val="windowText" lastClr="000000"/>
                </a:solidFill>
              </a:rPr>
              <a:t>cu gáy</a:t>
            </a:r>
            <a:r>
              <a:rPr lang="vi-VN" sz="2400">
                <a:solidFill>
                  <a:sysClr val="windowText" lastClr="000000"/>
                </a:solidFill>
              </a:rPr>
              <a:t> trầm ngâm..</a:t>
            </a:r>
            <a:endParaRPr lang="en-US" sz="2400">
              <a:solidFill>
                <a:sysClr val="windowText" lastClr="000000"/>
              </a:solidFill>
            </a:endParaRPr>
          </a:p>
          <a:p>
            <a:r>
              <a:rPr lang="en-US" sz="2400">
                <a:solidFill>
                  <a:sysClr val="windowText" lastClr="000000"/>
                </a:solidFill>
                <a:latin typeface="Arial" panose="020B0604020202020204" pitchFamily="34" charset="0"/>
                <a:cs typeface="Arial" panose="020B0604020202020204" pitchFamily="34" charset="0"/>
              </a:rPr>
              <a:t>                  							</a:t>
            </a:r>
            <a:r>
              <a:rPr lang="en-US" sz="2400" i="1">
                <a:solidFill>
                  <a:sysClr val="windowText" lastClr="000000"/>
                </a:solidFill>
                <a:latin typeface="Arial" panose="020B0604020202020204" pitchFamily="34" charset="0"/>
                <a:cs typeface="Arial" panose="020B0604020202020204" pitchFamily="34" charset="0"/>
              </a:rPr>
              <a:t>Theo Nguyễn Kiên</a:t>
            </a:r>
          </a:p>
        </p:txBody>
      </p:sp>
      <p:sp>
        <p:nvSpPr>
          <p:cNvPr id="8" name="TextBox 7">
            <a:extLst>
              <a:ext uri="{FF2B5EF4-FFF2-40B4-BE49-F238E27FC236}">
                <a16:creationId xmlns:a16="http://schemas.microsoft.com/office/drawing/2014/main" id="{17B01F6D-A38A-4C89-8416-9EF096543CE2}"/>
              </a:ext>
            </a:extLst>
          </p:cNvPr>
          <p:cNvSpPr txBox="1"/>
          <p:nvPr/>
        </p:nvSpPr>
        <p:spPr>
          <a:xfrm>
            <a:off x="1859620" y="610967"/>
            <a:ext cx="8472756" cy="954107"/>
          </a:xfrm>
          <a:prstGeom prst="rect">
            <a:avLst/>
          </a:prstGeom>
          <a:noFill/>
        </p:spPr>
        <p:txBody>
          <a:bodyPr wrap="square" rtlCol="0">
            <a:spAutoFit/>
          </a:bodyPr>
          <a:lstStyle/>
          <a:p>
            <a:r>
              <a:rPr lang="vi-VN" sz="2800">
                <a:solidFill>
                  <a:srgbClr val="00B050"/>
                </a:solidFill>
              </a:rPr>
              <a:t>a.</a:t>
            </a:r>
            <a:r>
              <a:rPr lang="en-US" sz="2800">
                <a:solidFill>
                  <a:sysClr val="windowText" lastClr="000000"/>
                </a:solidFill>
              </a:rPr>
              <a:t> </a:t>
            </a:r>
            <a:r>
              <a:rPr lang="vi-VN" sz="2800">
                <a:solidFill>
                  <a:sysClr val="windowText" lastClr="000000"/>
                </a:solidFill>
              </a:rPr>
              <a:t>Mỗi sự vật in đậm được gọi bằng gì?</a:t>
            </a:r>
          </a:p>
          <a:p>
            <a:r>
              <a:rPr lang="vi-VN" sz="2800">
                <a:solidFill>
                  <a:srgbClr val="00B050"/>
                </a:solidFill>
              </a:rPr>
              <a:t>b.</a:t>
            </a:r>
            <a:r>
              <a:rPr lang="en-US" sz="2800">
                <a:solidFill>
                  <a:sysClr val="windowText" lastClr="000000"/>
                </a:solidFill>
              </a:rPr>
              <a:t> </a:t>
            </a:r>
            <a:r>
              <a:rPr lang="vi-VN" sz="2800">
                <a:solidFill>
                  <a:sysClr val="windowText" lastClr="000000"/>
                </a:solidFill>
              </a:rPr>
              <a:t>Cách gọi ấy có tác dụng gì?</a:t>
            </a:r>
            <a:endParaRPr lang="en-US" sz="2800">
              <a:solidFill>
                <a:sysClr val="windowText" lastClr="000000"/>
              </a:solidFill>
            </a:endParaRPr>
          </a:p>
        </p:txBody>
      </p:sp>
    </p:spTree>
    <p:extLst>
      <p:ext uri="{BB962C8B-B14F-4D97-AF65-F5344CB8AC3E}">
        <p14:creationId xmlns:p14="http://schemas.microsoft.com/office/powerpoint/2010/main" val="2719850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P spid="1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6333FBDD-3E0C-3959-492C-80B2C0ED9106}"/>
              </a:ext>
            </a:extLst>
          </p:cNvPr>
          <p:cNvPicPr>
            <a:picLocks noChangeAspect="1"/>
          </p:cNvPicPr>
          <p:nvPr/>
        </p:nvPicPr>
        <p:blipFill rotWithShape="1">
          <a:blip r:embed="rId2">
            <a:extLst>
              <a:ext uri="{28A0092B-C50C-407E-A947-70E740481C1C}">
                <a14:useLocalDpi xmlns:a14="http://schemas.microsoft.com/office/drawing/2010/main" val="0"/>
              </a:ext>
            </a:extLst>
          </a:blip>
          <a:srcRect t="6699" b="2407"/>
          <a:stretch/>
        </p:blipFill>
        <p:spPr>
          <a:xfrm>
            <a:off x="-1" y="0"/>
            <a:ext cx="12221973" cy="6858000"/>
          </a:xfrm>
          <a:prstGeom prst="rect">
            <a:avLst/>
          </a:prstGeom>
        </p:spPr>
      </p:pic>
      <p:pic>
        <p:nvPicPr>
          <p:cNvPr id="4" name="Picture 3">
            <a:extLst>
              <a:ext uri="{FF2B5EF4-FFF2-40B4-BE49-F238E27FC236}">
                <a16:creationId xmlns:a16="http://schemas.microsoft.com/office/drawing/2014/main" id="{EEB6DA6F-37E8-4FFC-B52A-D2CA434C6E4A}"/>
              </a:ext>
            </a:extLst>
          </p:cNvPr>
          <p:cNvPicPr>
            <a:picLocks noChangeAspect="1"/>
          </p:cNvPicPr>
          <p:nvPr/>
        </p:nvPicPr>
        <p:blipFill>
          <a:blip r:embed="rId3"/>
          <a:stretch>
            <a:fillRect/>
          </a:stretch>
        </p:blipFill>
        <p:spPr>
          <a:xfrm>
            <a:off x="5895099" y="1352393"/>
            <a:ext cx="5328366" cy="2548349"/>
          </a:xfrm>
          <a:prstGeom prst="rect">
            <a:avLst/>
          </a:prstGeom>
        </p:spPr>
      </p:pic>
    </p:spTree>
    <p:extLst>
      <p:ext uri="{BB962C8B-B14F-4D97-AF65-F5344CB8AC3E}">
        <p14:creationId xmlns:p14="http://schemas.microsoft.com/office/powerpoint/2010/main" val="19854607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A12F25BA-9D71-C09A-0147-D4EE3CB5C0F3}"/>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 b="1"/>
          <a:stretch/>
        </p:blipFill>
        <p:spPr>
          <a:xfrm>
            <a:off x="0" y="0"/>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D679377C-8925-2D60-3F6D-C1E1F547A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187" y="2122088"/>
            <a:ext cx="4649625" cy="4309191"/>
          </a:xfrm>
          <a:prstGeom prst="rect">
            <a:avLst/>
          </a:prstGeom>
        </p:spPr>
      </p:pic>
      <p:pic>
        <p:nvPicPr>
          <p:cNvPr id="3" name="Picture 2">
            <a:extLst>
              <a:ext uri="{FF2B5EF4-FFF2-40B4-BE49-F238E27FC236}">
                <a16:creationId xmlns:a16="http://schemas.microsoft.com/office/drawing/2014/main" id="{704ED6A1-A1C3-487F-9B58-C0728C4CDB90}"/>
              </a:ext>
            </a:extLst>
          </p:cNvPr>
          <p:cNvPicPr>
            <a:picLocks noChangeAspect="1"/>
          </p:cNvPicPr>
          <p:nvPr/>
        </p:nvPicPr>
        <p:blipFill>
          <a:blip r:embed="rId4"/>
          <a:stretch>
            <a:fillRect/>
          </a:stretch>
        </p:blipFill>
        <p:spPr>
          <a:xfrm>
            <a:off x="2601795" y="445579"/>
            <a:ext cx="7510923" cy="1249788"/>
          </a:xfrm>
          <a:prstGeom prst="rect">
            <a:avLst/>
          </a:prstGeom>
        </p:spPr>
      </p:pic>
    </p:spTree>
    <p:extLst>
      <p:ext uri="{BB962C8B-B14F-4D97-AF65-F5344CB8AC3E}">
        <p14:creationId xmlns:p14="http://schemas.microsoft.com/office/powerpoint/2010/main" val="5782035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0"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7060"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7B01F6D-A38A-4C89-8416-9EF096543CE2}"/>
              </a:ext>
            </a:extLst>
          </p:cNvPr>
          <p:cNvSpPr txBox="1"/>
          <p:nvPr/>
        </p:nvSpPr>
        <p:spPr>
          <a:xfrm>
            <a:off x="1671238" y="471248"/>
            <a:ext cx="96332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en-US" sz="4000" b="0" i="1" u="none" strike="noStrike" kern="1200" cap="none" spc="0" normalizeH="0" baseline="0" noProof="0">
                <a:ln>
                  <a:noFill/>
                </a:ln>
                <a:solidFill>
                  <a:srgbClr val="FF0000"/>
                </a:solidFill>
                <a:effectLst/>
                <a:uLnTx/>
                <a:uFillTx/>
                <a:latin typeface="Calibri" panose="020F0502020204030204"/>
                <a:ea typeface="+mn-ea"/>
                <a:cs typeface="+mn-cs"/>
              </a:rPr>
              <a:t> </a:t>
            </a:r>
            <a:r>
              <a:rPr kumimoji="0" lang="vi-VN" sz="4000" b="0" i="1" u="none" strike="noStrike" kern="1200" cap="none" spc="0" normalizeH="0" baseline="0" noProof="0">
                <a:ln>
                  <a:noFill/>
                </a:ln>
                <a:solidFill>
                  <a:srgbClr val="FF0000"/>
                </a:solidFill>
                <a:effectLst/>
                <a:uLnTx/>
                <a:uFillTx/>
                <a:latin typeface="Arial" panose="020B0604020202020204" pitchFamily="34" charset="0"/>
                <a:ea typeface="+mn-ea"/>
                <a:cs typeface="+mn-cs"/>
              </a:rPr>
              <a:t>Mỗi sự vật in đậm được gọi bằng gì?</a:t>
            </a:r>
          </a:p>
        </p:txBody>
      </p:sp>
      <p:grpSp>
        <p:nvGrpSpPr>
          <p:cNvPr id="5" name="Group 4">
            <a:extLst>
              <a:ext uri="{FF2B5EF4-FFF2-40B4-BE49-F238E27FC236}">
                <a16:creationId xmlns:a16="http://schemas.microsoft.com/office/drawing/2014/main" id="{C1B0DAF5-B181-48F4-9AFC-790BF286BBD3}"/>
              </a:ext>
            </a:extLst>
          </p:cNvPr>
          <p:cNvGrpSpPr/>
          <p:nvPr/>
        </p:nvGrpSpPr>
        <p:grpSpPr>
          <a:xfrm>
            <a:off x="2070783" y="4507498"/>
            <a:ext cx="9102904" cy="1491011"/>
            <a:chOff x="2245443" y="4309713"/>
            <a:chExt cx="9102904" cy="1491011"/>
          </a:xfrm>
        </p:grpSpPr>
        <p:sp>
          <p:nvSpPr>
            <p:cNvPr id="2" name="Rectangle: Rounded Corners 1">
              <a:extLst>
                <a:ext uri="{FF2B5EF4-FFF2-40B4-BE49-F238E27FC236}">
                  <a16:creationId xmlns:a16="http://schemas.microsoft.com/office/drawing/2014/main" id="{3B7F91F7-EDCE-4925-B811-23C90CF18709}"/>
                </a:ext>
              </a:extLst>
            </p:cNvPr>
            <p:cNvSpPr/>
            <p:nvPr/>
          </p:nvSpPr>
          <p:spPr>
            <a:xfrm>
              <a:off x="2245443" y="4309713"/>
              <a:ext cx="9102904" cy="1491011"/>
            </a:xfrm>
            <a:prstGeom prst="roundRect">
              <a:avLst/>
            </a:prstGeom>
            <a:solidFill>
              <a:srgbClr val="ACFEBE"/>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TextBox 5">
              <a:extLst>
                <a:ext uri="{FF2B5EF4-FFF2-40B4-BE49-F238E27FC236}">
                  <a16:creationId xmlns:a16="http://schemas.microsoft.com/office/drawing/2014/main" id="{37ADC855-AFD7-403F-9E43-3A9FD445937D}"/>
                </a:ext>
              </a:extLst>
            </p:cNvPr>
            <p:cNvSpPr txBox="1"/>
            <p:nvPr/>
          </p:nvSpPr>
          <p:spPr>
            <a:xfrm>
              <a:off x="2614420" y="4342324"/>
              <a:ext cx="86414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tre – </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chị</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t>
              </a:r>
              <a:r>
                <a:rPr lang="en-US" sz="4400">
                  <a:solidFill>
                    <a:srgbClr val="7030A0"/>
                  </a:solidFill>
                  <a:latin typeface="Calibri" panose="020F0502020204030204"/>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mây – </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nàng</a:t>
              </a:r>
              <a:endPar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nồi đồng – </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bác</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t>
              </a:r>
              <a:r>
                <a:rPr lang="en-US" sz="4400">
                  <a:solidFill>
                    <a:srgbClr val="7030A0"/>
                  </a:solidFill>
                  <a:latin typeface="Calibri" panose="020F0502020204030204"/>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chổi – </a:t>
              </a: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a:t>
              </a:r>
              <a:endPar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3" name="Arrow: Right 2">
            <a:extLst>
              <a:ext uri="{FF2B5EF4-FFF2-40B4-BE49-F238E27FC236}">
                <a16:creationId xmlns:a16="http://schemas.microsoft.com/office/drawing/2014/main" id="{B551F4A4-4CC0-46AE-AC36-0D08A8C16F74}"/>
              </a:ext>
            </a:extLst>
          </p:cNvPr>
          <p:cNvSpPr/>
          <p:nvPr/>
        </p:nvSpPr>
        <p:spPr>
          <a:xfrm>
            <a:off x="778268" y="5027078"/>
            <a:ext cx="1128985" cy="472611"/>
          </a:xfrm>
          <a:prstGeom prst="rightArrow">
            <a:avLst/>
          </a:prstGeom>
          <a:solidFill>
            <a:srgbClr val="FEFECE"/>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5AB03FA-F02D-4DB1-94A8-ACAB90B798E8}"/>
              </a:ext>
            </a:extLst>
          </p:cNvPr>
          <p:cNvSpPr/>
          <p:nvPr/>
        </p:nvSpPr>
        <p:spPr>
          <a:xfrm>
            <a:off x="3508308" y="1235117"/>
            <a:ext cx="1548882" cy="5235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EF0DA72-8607-4E7E-973B-D8743D49EAA8}"/>
              </a:ext>
            </a:extLst>
          </p:cNvPr>
          <p:cNvSpPr/>
          <p:nvPr/>
        </p:nvSpPr>
        <p:spPr>
          <a:xfrm>
            <a:off x="1839187" y="2033539"/>
            <a:ext cx="2244208" cy="523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1757819-6399-4EB9-9152-0AFADA321D8D}"/>
              </a:ext>
            </a:extLst>
          </p:cNvPr>
          <p:cNvSpPr/>
          <p:nvPr/>
        </p:nvSpPr>
        <p:spPr>
          <a:xfrm>
            <a:off x="2925384" y="2786156"/>
            <a:ext cx="3170615" cy="606674"/>
          </a:xfrm>
          <a:prstGeom prst="roundRect">
            <a:avLst/>
          </a:prstGeom>
          <a:solidFill>
            <a:srgbClr val="C7FC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EBEE89B-50DC-4BC4-A05A-064C3D70E94D}"/>
              </a:ext>
            </a:extLst>
          </p:cNvPr>
          <p:cNvSpPr/>
          <p:nvPr/>
        </p:nvSpPr>
        <p:spPr>
          <a:xfrm>
            <a:off x="1907253" y="3603280"/>
            <a:ext cx="1750347" cy="606674"/>
          </a:xfrm>
          <a:prstGeom prst="roundRect">
            <a:avLst/>
          </a:prstGeom>
          <a:solidFill>
            <a:srgbClr val="FE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53FA89-DD6D-4469-B12C-1F0C776F8F95}"/>
              </a:ext>
            </a:extLst>
          </p:cNvPr>
          <p:cNvSpPr txBox="1"/>
          <p:nvPr/>
        </p:nvSpPr>
        <p:spPr>
          <a:xfrm>
            <a:off x="1110780" y="960533"/>
            <a:ext cx="9505382" cy="3313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Chị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tre</a:t>
            </a: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chải tóc bên ao </a:t>
            </a:r>
            <a:endPar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Nàng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mây</a:t>
            </a: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áo trắng ghé vào soi gương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Bác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nồi đồng</a:t>
            </a: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hát bùng boong </a:t>
            </a:r>
            <a:endPar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Bà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chổi</a:t>
            </a: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loẹt quẹt lom khom trong nhà.</a:t>
            </a:r>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380794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7" grpId="0" animBg="1"/>
      <p:bldP spid="11" grpId="0" animBg="1"/>
      <p:bldP spid="13" grpId="0" animBg="1"/>
      <p:bldP spid="14"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95382"/>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0953FA89-DD6D-4469-B12C-1F0C776F8F95}"/>
              </a:ext>
            </a:extLst>
          </p:cNvPr>
          <p:cNvSpPr txBox="1"/>
          <p:nvPr/>
        </p:nvSpPr>
        <p:spPr>
          <a:xfrm>
            <a:off x="1056795" y="541875"/>
            <a:ext cx="9505382" cy="3785652"/>
          </a:xfrm>
          <a:prstGeom prst="rect">
            <a:avLst/>
          </a:prstGeom>
          <a:noFill/>
        </p:spPr>
        <p:txBody>
          <a:bodyPr wrap="square" rtlCol="0">
            <a:spAutoFit/>
          </a:bodyPr>
          <a:lstStyle/>
          <a:p>
            <a:pPr lvl="0" algn="ctr"/>
            <a:r>
              <a:rPr lang="en-US" sz="4000">
                <a:solidFill>
                  <a:srgbClr val="70AD47">
                    <a:lumMod val="50000"/>
                  </a:srgbClr>
                </a:solidFill>
              </a:rPr>
              <a:t> </a:t>
            </a:r>
            <a:r>
              <a:rPr lang="vi-VN" sz="4000">
                <a:solidFill>
                  <a:srgbClr val="70AD47">
                    <a:lumMod val="50000"/>
                  </a:srgbClr>
                </a:solidFill>
              </a:rPr>
              <a:t>Chẳng đâu bằng chính nhà em</a:t>
            </a:r>
            <a:endParaRPr lang="en-US" sz="4000">
              <a:solidFill>
                <a:srgbClr val="70AD47">
                  <a:lumMod val="50000"/>
                </a:srgbClr>
              </a:solidFill>
            </a:endParaRPr>
          </a:p>
          <a:p>
            <a:pPr lvl="0" algn="ctr"/>
            <a:r>
              <a:rPr lang="vi-VN" sz="4000">
                <a:solidFill>
                  <a:srgbClr val="70AD47">
                    <a:lumMod val="50000"/>
                  </a:srgbClr>
                </a:solidFill>
              </a:rPr>
              <a:t> Có đàn chim sẻ bên thềm líu lo </a:t>
            </a:r>
          </a:p>
          <a:p>
            <a:pPr lvl="0" algn="ctr"/>
            <a:r>
              <a:rPr lang="vi-VN" sz="4000">
                <a:solidFill>
                  <a:srgbClr val="70AD47">
                    <a:lumMod val="50000"/>
                  </a:srgbClr>
                </a:solidFill>
              </a:rPr>
              <a:t>     Có nàng </a:t>
            </a:r>
            <a:r>
              <a:rPr lang="vi-VN" sz="4000" b="1">
                <a:solidFill>
                  <a:prstClr val="black"/>
                </a:solidFill>
              </a:rPr>
              <a:t>gà mái</a:t>
            </a:r>
            <a:r>
              <a:rPr lang="vi-VN" sz="4000">
                <a:solidFill>
                  <a:srgbClr val="70AD47">
                    <a:lumMod val="50000"/>
                  </a:srgbClr>
                </a:solidFill>
              </a:rPr>
              <a:t> hoa mơ </a:t>
            </a:r>
            <a:endParaRPr lang="en-US" sz="4000">
              <a:solidFill>
                <a:srgbClr val="70AD47">
                  <a:lumMod val="50000"/>
                </a:srgbClr>
              </a:solidFill>
            </a:endParaRPr>
          </a:p>
          <a:p>
            <a:pPr lvl="0" algn="ctr"/>
            <a:r>
              <a:rPr lang="vi-VN" sz="4000">
                <a:solidFill>
                  <a:srgbClr val="70AD47">
                    <a:lumMod val="50000"/>
                  </a:srgbClr>
                </a:solidFill>
              </a:rPr>
              <a:t>Cục ta, cục tác khi vừa đẻ xong </a:t>
            </a:r>
          </a:p>
          <a:p>
            <a:pPr lvl="0" algn="ctr"/>
            <a:r>
              <a:rPr lang="vi-VN" sz="4000">
                <a:solidFill>
                  <a:srgbClr val="70AD47">
                    <a:lumMod val="50000"/>
                  </a:srgbClr>
                </a:solidFill>
              </a:rPr>
              <a:t>     Có bà </a:t>
            </a:r>
            <a:r>
              <a:rPr lang="vi-VN" sz="4000" b="1">
                <a:solidFill>
                  <a:prstClr val="black"/>
                </a:solidFill>
              </a:rPr>
              <a:t>chuối mật</a:t>
            </a:r>
            <a:r>
              <a:rPr lang="vi-VN" sz="4000">
                <a:solidFill>
                  <a:srgbClr val="70AD47">
                    <a:lumMod val="50000"/>
                  </a:srgbClr>
                </a:solidFill>
              </a:rPr>
              <a:t> lưng ong</a:t>
            </a:r>
            <a:endParaRPr lang="en-US" sz="4000">
              <a:solidFill>
                <a:srgbClr val="70AD47">
                  <a:lumMod val="50000"/>
                </a:srgbClr>
              </a:solidFill>
            </a:endParaRPr>
          </a:p>
          <a:p>
            <a:pPr lvl="0" algn="ctr"/>
            <a:r>
              <a:rPr lang="vi-VN" sz="4000">
                <a:solidFill>
                  <a:srgbClr val="70AD47">
                    <a:lumMod val="50000"/>
                  </a:srgbClr>
                </a:solidFill>
              </a:rPr>
              <a:t> Có ông </a:t>
            </a:r>
            <a:r>
              <a:rPr lang="vi-VN" sz="4000" b="1">
                <a:solidFill>
                  <a:prstClr val="black"/>
                </a:solidFill>
              </a:rPr>
              <a:t>ngô bắp</a:t>
            </a:r>
            <a:r>
              <a:rPr lang="vi-VN" sz="4000">
                <a:solidFill>
                  <a:srgbClr val="70AD47">
                    <a:lumMod val="50000"/>
                  </a:srgbClr>
                </a:solidFill>
              </a:rPr>
              <a:t> râu hồng như tơ. </a:t>
            </a:r>
            <a:endParaRPr kumimoji="0" lang="en-US" sz="4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C1B0DAF5-B181-48F4-9AFC-790BF286BBD3}"/>
              </a:ext>
            </a:extLst>
          </p:cNvPr>
          <p:cNvGrpSpPr/>
          <p:nvPr/>
        </p:nvGrpSpPr>
        <p:grpSpPr>
          <a:xfrm>
            <a:off x="1056795" y="4748627"/>
            <a:ext cx="9102904" cy="1491011"/>
            <a:chOff x="2245443" y="4309713"/>
            <a:chExt cx="9102904" cy="1491011"/>
          </a:xfrm>
        </p:grpSpPr>
        <p:sp>
          <p:nvSpPr>
            <p:cNvPr id="2" name="Rectangle: Rounded Corners 1">
              <a:extLst>
                <a:ext uri="{FF2B5EF4-FFF2-40B4-BE49-F238E27FC236}">
                  <a16:creationId xmlns:a16="http://schemas.microsoft.com/office/drawing/2014/main" id="{3B7F91F7-EDCE-4925-B811-23C90CF18709}"/>
                </a:ext>
              </a:extLst>
            </p:cNvPr>
            <p:cNvSpPr/>
            <p:nvPr/>
          </p:nvSpPr>
          <p:spPr>
            <a:xfrm>
              <a:off x="2245443" y="4309713"/>
              <a:ext cx="9102904" cy="1491011"/>
            </a:xfrm>
            <a:prstGeom prst="roundRect">
              <a:avLst/>
            </a:prstGeom>
            <a:solidFill>
              <a:srgbClr val="ACFEBE"/>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ADC855-AFD7-403F-9E43-3A9FD445937D}"/>
                </a:ext>
              </a:extLst>
            </p:cNvPr>
            <p:cNvSpPr txBox="1"/>
            <p:nvPr/>
          </p:nvSpPr>
          <p:spPr>
            <a:xfrm>
              <a:off x="2386318" y="4309713"/>
              <a:ext cx="884313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gà mái – nàng</a:t>
              </a:r>
              <a:r>
                <a:rPr kumimoji="0" lang="en-US"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chuối mật – bà</a:t>
              </a:r>
              <a:r>
                <a:rPr kumimoji="0" lang="en-US"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ngô bắp – ông</a:t>
              </a:r>
            </a:p>
          </p:txBody>
        </p:sp>
      </p:grpSp>
      <p:sp>
        <p:nvSpPr>
          <p:cNvPr id="3" name="Arrow: Right 2">
            <a:extLst>
              <a:ext uri="{FF2B5EF4-FFF2-40B4-BE49-F238E27FC236}">
                <a16:creationId xmlns:a16="http://schemas.microsoft.com/office/drawing/2014/main" id="{B551F4A4-4CC0-46AE-AC36-0D08A8C16F74}"/>
              </a:ext>
            </a:extLst>
          </p:cNvPr>
          <p:cNvSpPr/>
          <p:nvPr/>
        </p:nvSpPr>
        <p:spPr>
          <a:xfrm rot="10800000">
            <a:off x="10326243" y="5257826"/>
            <a:ext cx="1128985" cy="472611"/>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9F8F3DB-D3E3-45F3-9D3E-314D5AB1D5B9}"/>
              </a:ext>
            </a:extLst>
          </p:cNvPr>
          <p:cNvSpPr txBox="1"/>
          <p:nvPr/>
        </p:nvSpPr>
        <p:spPr>
          <a:xfrm>
            <a:off x="3764883" y="1745476"/>
            <a:ext cx="1798372" cy="707886"/>
          </a:xfrm>
          <a:prstGeom prst="rect">
            <a:avLst/>
          </a:prstGeom>
          <a:noFill/>
        </p:spPr>
        <p:txBody>
          <a:bodyPr wrap="square" rtlCol="0">
            <a:spAutoFit/>
          </a:bodyPr>
          <a:lstStyle/>
          <a:p>
            <a:pPr lvl="0" algn="ctr"/>
            <a:r>
              <a:rPr lang="en-US" sz="4000">
                <a:solidFill>
                  <a:srgbClr val="FF0000"/>
                </a:solidFill>
                <a:latin typeface="Arial" panose="020B0604020202020204" pitchFamily="34" charset="0"/>
                <a:cs typeface="Arial" panose="020B0604020202020204" pitchFamily="34" charset="0"/>
              </a:rPr>
              <a:t> nàng</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4628CF9-1294-4F8C-9E0D-C233B8C3B910}"/>
              </a:ext>
            </a:extLst>
          </p:cNvPr>
          <p:cNvSpPr txBox="1"/>
          <p:nvPr/>
        </p:nvSpPr>
        <p:spPr>
          <a:xfrm>
            <a:off x="3242369" y="2949077"/>
            <a:ext cx="1798372" cy="707886"/>
          </a:xfrm>
          <a:prstGeom prst="rect">
            <a:avLst/>
          </a:prstGeom>
          <a:noFill/>
        </p:spPr>
        <p:txBody>
          <a:bodyPr wrap="square" rtlCol="0">
            <a:spAutoFit/>
          </a:bodyPr>
          <a:lstStyle/>
          <a:p>
            <a:pPr lvl="0" algn="ctr"/>
            <a:r>
              <a:rPr lang="en-US" sz="4000">
                <a:solidFill>
                  <a:srgbClr val="FF0000"/>
                </a:solidFill>
                <a:latin typeface="Arial" panose="020B0604020202020204" pitchFamily="34" charset="0"/>
                <a:cs typeface="Arial" panose="020B0604020202020204" pitchFamily="34" charset="0"/>
              </a:rPr>
              <a:t> bà</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AA2558F-A67A-42AD-B1C0-AAC0B281F825}"/>
              </a:ext>
            </a:extLst>
          </p:cNvPr>
          <p:cNvSpPr txBox="1"/>
          <p:nvPr/>
        </p:nvSpPr>
        <p:spPr>
          <a:xfrm>
            <a:off x="2263932" y="3595090"/>
            <a:ext cx="1798372" cy="707886"/>
          </a:xfrm>
          <a:prstGeom prst="rect">
            <a:avLst/>
          </a:prstGeom>
          <a:noFill/>
        </p:spPr>
        <p:txBody>
          <a:bodyPr wrap="square" rtlCol="0">
            <a:spAutoFit/>
          </a:bodyPr>
          <a:lstStyle/>
          <a:p>
            <a:pPr lvl="0" algn="ctr"/>
            <a:r>
              <a:rPr lang="en-US" sz="4000">
                <a:solidFill>
                  <a:srgbClr val="FF0000"/>
                </a:solidFill>
                <a:latin typeface="Arial" panose="020B0604020202020204" pitchFamily="34" charset="0"/>
                <a:cs typeface="Arial" panose="020B0604020202020204" pitchFamily="34" charset="0"/>
              </a:rPr>
              <a:t> ông</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182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361783"/>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C1B0DAF5-B181-48F4-9AFC-790BF286BBD3}"/>
              </a:ext>
            </a:extLst>
          </p:cNvPr>
          <p:cNvGrpSpPr/>
          <p:nvPr/>
        </p:nvGrpSpPr>
        <p:grpSpPr>
          <a:xfrm>
            <a:off x="2100272" y="4476103"/>
            <a:ext cx="9102904" cy="1491011"/>
            <a:chOff x="2245443" y="4309713"/>
            <a:chExt cx="9102904" cy="1491011"/>
          </a:xfrm>
        </p:grpSpPr>
        <p:sp>
          <p:nvSpPr>
            <p:cNvPr id="2" name="Rectangle: Rounded Corners 1">
              <a:extLst>
                <a:ext uri="{FF2B5EF4-FFF2-40B4-BE49-F238E27FC236}">
                  <a16:creationId xmlns:a16="http://schemas.microsoft.com/office/drawing/2014/main" id="{3B7F91F7-EDCE-4925-B811-23C90CF18709}"/>
                </a:ext>
              </a:extLst>
            </p:cNvPr>
            <p:cNvSpPr/>
            <p:nvPr/>
          </p:nvSpPr>
          <p:spPr>
            <a:xfrm>
              <a:off x="2245443" y="4309713"/>
              <a:ext cx="9102904" cy="1491011"/>
            </a:xfrm>
            <a:prstGeom prst="roundRect">
              <a:avLst/>
            </a:prstGeom>
            <a:solidFill>
              <a:srgbClr val="D6FED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ADC855-AFD7-403F-9E43-3A9FD445937D}"/>
                </a:ext>
              </a:extLst>
            </p:cNvPr>
            <p:cNvSpPr txBox="1"/>
            <p:nvPr/>
          </p:nvSpPr>
          <p:spPr>
            <a:xfrm>
              <a:off x="2476165" y="4331942"/>
              <a:ext cx="86414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chích choè – thím</a:t>
              </a:r>
              <a:r>
                <a:rPr kumimoji="0" lang="en-US"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en-US"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khướu – chú,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chào mào – anh, </a:t>
              </a:r>
              <a:r>
                <a:rPr kumimoji="0" lang="en-US"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a:t>
              </a:r>
              <a:r>
                <a:rPr kumimoji="0" lang="vi-VN" sz="4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cu gáy – bác.</a:t>
              </a:r>
            </a:p>
          </p:txBody>
        </p:sp>
      </p:grpSp>
      <p:sp>
        <p:nvSpPr>
          <p:cNvPr id="3" name="Arrow: Right 2">
            <a:extLst>
              <a:ext uri="{FF2B5EF4-FFF2-40B4-BE49-F238E27FC236}">
                <a16:creationId xmlns:a16="http://schemas.microsoft.com/office/drawing/2014/main" id="{B551F4A4-4CC0-46AE-AC36-0D08A8C16F74}"/>
              </a:ext>
            </a:extLst>
          </p:cNvPr>
          <p:cNvSpPr/>
          <p:nvPr/>
        </p:nvSpPr>
        <p:spPr>
          <a:xfrm>
            <a:off x="771761" y="4919606"/>
            <a:ext cx="1128985" cy="472611"/>
          </a:xfrm>
          <a:prstGeom prst="rightArrow">
            <a:avLst/>
          </a:prstGeom>
          <a:solidFill>
            <a:schemeClr val="accent4"/>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3B8A80B-2A9D-481A-BD24-89CCCCF0DF67}"/>
              </a:ext>
            </a:extLst>
          </p:cNvPr>
          <p:cNvSpPr/>
          <p:nvPr/>
        </p:nvSpPr>
        <p:spPr>
          <a:xfrm>
            <a:off x="3377679" y="1608342"/>
            <a:ext cx="3620280" cy="5235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AACD90A-5CC8-4359-8846-3C2D0DD3B932}"/>
              </a:ext>
            </a:extLst>
          </p:cNvPr>
          <p:cNvSpPr/>
          <p:nvPr/>
        </p:nvSpPr>
        <p:spPr>
          <a:xfrm>
            <a:off x="520854" y="2221636"/>
            <a:ext cx="2595570" cy="5235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395F4E0-6CCA-447B-BE98-6645ED4CB9E5}"/>
              </a:ext>
            </a:extLst>
          </p:cNvPr>
          <p:cNvSpPr/>
          <p:nvPr/>
        </p:nvSpPr>
        <p:spPr>
          <a:xfrm>
            <a:off x="6865669" y="2233278"/>
            <a:ext cx="3323359" cy="5235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0191C9B-5C79-44D6-8CD0-A3D56218C2DB}"/>
              </a:ext>
            </a:extLst>
          </p:cNvPr>
          <p:cNvSpPr/>
          <p:nvPr/>
        </p:nvSpPr>
        <p:spPr>
          <a:xfrm>
            <a:off x="3366690" y="2756866"/>
            <a:ext cx="2418290" cy="5235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53FA89-DD6D-4469-B12C-1F0C776F8F95}"/>
              </a:ext>
            </a:extLst>
          </p:cNvPr>
          <p:cNvSpPr txBox="1"/>
          <p:nvPr/>
        </p:nvSpPr>
        <p:spPr>
          <a:xfrm>
            <a:off x="495395" y="858403"/>
            <a:ext cx="10845620" cy="3046988"/>
          </a:xfrm>
          <a:prstGeom prst="rect">
            <a:avLst/>
          </a:prstGeom>
          <a:noFill/>
        </p:spPr>
        <p:txBody>
          <a:bodyPr wrap="square" rtlCol="0">
            <a:spAutoFit/>
          </a:bodyPr>
          <a:lstStyle/>
          <a:p>
            <a:pPr lvl="0" algn="just"/>
            <a:r>
              <a:rPr kumimoji="0" lang="vi-VN" sz="4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lang="vi-VN" sz="3600">
                <a:solidFill>
                  <a:schemeClr val="bg1"/>
                </a:solidFill>
              </a:rPr>
              <a:t>Vườn cây đầy tiếng chim và bóng chim bay nhảy. Những thím </a:t>
            </a:r>
            <a:r>
              <a:rPr lang="vi-VN" sz="3600" b="1">
                <a:solidFill>
                  <a:schemeClr val="bg1"/>
                </a:solidFill>
              </a:rPr>
              <a:t>chích choè </a:t>
            </a:r>
            <a:r>
              <a:rPr lang="vi-VN" sz="3600">
                <a:solidFill>
                  <a:schemeClr val="bg1"/>
                </a:solidFill>
              </a:rPr>
              <a:t>nhanh nhảu. Những chú </a:t>
            </a:r>
            <a:r>
              <a:rPr lang="vi-VN" sz="3600" b="1">
                <a:solidFill>
                  <a:schemeClr val="bg1"/>
                </a:solidFill>
              </a:rPr>
              <a:t>khướu</a:t>
            </a:r>
            <a:r>
              <a:rPr lang="vi-VN" sz="3600">
                <a:solidFill>
                  <a:schemeClr val="bg1"/>
                </a:solidFill>
              </a:rPr>
              <a:t> lắm điều. Những anh </a:t>
            </a:r>
            <a:r>
              <a:rPr lang="vi-VN" sz="3600" b="1">
                <a:solidFill>
                  <a:schemeClr val="bg1"/>
                </a:solidFill>
              </a:rPr>
              <a:t>chào mào</a:t>
            </a:r>
            <a:r>
              <a:rPr lang="vi-VN" sz="3600">
                <a:solidFill>
                  <a:schemeClr val="bg1"/>
                </a:solidFill>
              </a:rPr>
              <a:t> đỏm dáng. Những bác </a:t>
            </a:r>
            <a:r>
              <a:rPr lang="vi-VN" sz="3600" b="1">
                <a:solidFill>
                  <a:schemeClr val="bg1"/>
                </a:solidFill>
              </a:rPr>
              <a:t>cu gáy</a:t>
            </a:r>
            <a:r>
              <a:rPr lang="vi-VN" sz="3600">
                <a:solidFill>
                  <a:schemeClr val="bg1"/>
                </a:solidFill>
              </a:rPr>
              <a:t> trầm ngâm..</a:t>
            </a:r>
            <a:endParaRPr lang="en-US" sz="3600">
              <a:solidFill>
                <a:schemeClr val="bg1"/>
              </a:solidFill>
            </a:endParaRPr>
          </a:p>
          <a:p>
            <a:pPr lvl="0" algn="just"/>
            <a:r>
              <a:rPr lang="en-US" sz="3600">
                <a:solidFill>
                  <a:schemeClr val="bg1"/>
                </a:solidFill>
                <a:latin typeface="Arial" panose="020B0604020202020204" pitchFamily="34" charset="0"/>
                <a:cs typeface="Arial" panose="020B0604020202020204" pitchFamily="34" charset="0"/>
              </a:rPr>
              <a:t>                  					</a:t>
            </a:r>
            <a:r>
              <a:rPr lang="en-US" sz="3600" i="1">
                <a:solidFill>
                  <a:schemeClr val="bg1"/>
                </a:solidFill>
                <a:latin typeface="Arial" panose="020B0604020202020204" pitchFamily="34" charset="0"/>
                <a:cs typeface="Arial" panose="020B0604020202020204" pitchFamily="34" charset="0"/>
              </a:rPr>
              <a:t>Theo Nguyễn Kiên</a:t>
            </a:r>
          </a:p>
        </p:txBody>
      </p:sp>
    </p:spTree>
    <p:extLst>
      <p:ext uri="{BB962C8B-B14F-4D97-AF65-F5344CB8AC3E}">
        <p14:creationId xmlns:p14="http://schemas.microsoft.com/office/powerpoint/2010/main" val="3763654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0" y="4600"/>
            <a:ext cx="12204058" cy="685800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8096B9F-DA6A-140D-93F1-AB3BC37F63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90" b="95271" l="23480" r="74030">
                        <a14:foregroundMark x1="44728" y1="22070" x2="52458" y2="40461"/>
                        <a14:foregroundMark x1="39327" y1="26354" x2="34185" y2="48424"/>
                        <a14:foregroundMark x1="47316" y1="65885" x2="50259" y2="82134"/>
                        <a14:foregroundMark x1="59444" y1="58407" x2="56145" y2="76637"/>
                        <a14:foregroundMark x1="50970" y1="44584" x2="58085" y2="58246"/>
                        <a14:foregroundMark x1="48642" y1="46605" x2="45828" y2="62086"/>
                        <a14:foregroundMark x1="33312" y1="28335" x2="29884" y2="52587"/>
                        <a14:foregroundMark x1="28040" y1="59782" x2="27814" y2="72191"/>
                        <a14:foregroundMark x1="45699" y1="63905" x2="46928" y2="79224"/>
                        <a14:foregroundMark x1="52329" y1="65117" x2="54301" y2="79547"/>
                        <a14:foregroundMark x1="40686" y1="74495" x2="40686" y2="74495"/>
                        <a14:foregroundMark x1="47930" y1="86742" x2="48512" y2="92563"/>
                        <a14:foregroundMark x1="56727" y1="88884" x2="56016" y2="94099"/>
                        <a14:foregroundMark x1="56501" y1="20857" x2="61514" y2="32660"/>
                        <a14:foregroundMark x1="61514" y1="32660" x2="61643" y2="32781"/>
                        <a14:foregroundMark x1="55757" y1="30032" x2="62516" y2="44301"/>
                        <a14:foregroundMark x1="58700" y1="30032" x2="43629" y2="33104"/>
                        <a14:foregroundMark x1="63001" y1="32175" x2="66429" y2="41673"/>
                        <a14:foregroundMark x1="68273" y1="51051" x2="71087" y2="60994"/>
                        <a14:foregroundMark x1="61999" y1="29264" x2="51520" y2="20695"/>
                        <a14:foregroundMark x1="51520" y1="20695" x2="35401" y2="17700"/>
                        <a14:foregroundMark x1="53784" y1="22070" x2="31986" y2="36176"/>
                        <a14:foregroundMark x1="31986" y1="36176" x2="31598" y2="36783"/>
                        <a14:foregroundMark x1="33571" y1="24656" x2="30983" y2="37712"/>
                        <a14:foregroundMark x1="30983" y1="24656" x2="29981" y2="32013"/>
                        <a14:foregroundMark x1="29981" y1="32013" x2="31242" y2="38601"/>
                        <a14:foregroundMark x1="35543" y1="26071" x2="35899" y2="39854"/>
                        <a14:foregroundMark x1="28040" y1="32013" x2="28040" y2="32013"/>
                        <a14:foregroundMark x1="24741" y1="37995" x2="24741" y2="37995"/>
                        <a14:foregroundMark x1="23512" y1="60833" x2="23512" y2="60833"/>
                        <a14:foregroundMark x1="50970" y1="61924" x2="53558" y2="70978"/>
                        <a14:foregroundMark x1="42044" y1="41835" x2="41656" y2="54406"/>
                        <a14:foregroundMark x1="50129" y1="61601" x2="51358" y2="72191"/>
                        <a14:foregroundMark x1="47801" y1="87672" x2="48415" y2="94867"/>
                        <a14:foregroundMark x1="54043" y1="92886" x2="55272" y2="95311"/>
                        <a14:foregroundMark x1="71216" y1="63460" x2="71216" y2="68513"/>
                        <a14:foregroundMark x1="46928" y1="92886" x2="46928" y2="92886"/>
                        <a14:foregroundMark x1="54528" y1="93775" x2="54528" y2="93775"/>
                        <a14:foregroundMark x1="54528" y1="93775" x2="52458" y2="93169"/>
                        <a14:foregroundMark x1="47542" y1="92118" x2="45699" y2="93007"/>
                        <a14:foregroundMark x1="46087" y1="14551" x2="46087" y2="14551"/>
                        <a14:foregroundMark x1="48027" y1="15158" x2="48027" y2="15158"/>
                        <a14:foregroundMark x1="48286" y1="15036" x2="48286" y2="15036"/>
                        <a14:foregroundMark x1="47801" y1="14390" x2="47801" y2="14390"/>
                        <a14:foregroundMark x1="42885" y1="15036" x2="42885" y2="15036"/>
                        <a14:foregroundMark x1="74030" y1="66815" x2="74030" y2="66815"/>
                        <a14:backgroundMark x1="33085" y1="18391" x2="33085" y2="18391"/>
                        <a14:backgroundMark x1="34056" y1="18230" x2="34056" y2="18230"/>
                        <a14:backgroundMark x1="34444" y1="16694" x2="35026" y2="17947"/>
                        <a14:backgroundMark x1="72671" y1="63298" x2="72671" y2="63298"/>
                        <a14:backgroundMark x1="32956" y1="18230" x2="32956" y2="18230"/>
                        <a14:backgroundMark x1="33571" y1="17947" x2="32600" y2="18230"/>
                        <a14:backgroundMark x1="34185" y1="16694" x2="33571" y2="17785"/>
                        <a14:backgroundMark x1="34185" y1="17947" x2="33829" y2="17947"/>
                      </a14:backgroundRemoval>
                    </a14:imgEffect>
                  </a14:imgLayer>
                </a14:imgProps>
              </a:ext>
              <a:ext uri="{28A0092B-C50C-407E-A947-70E740481C1C}">
                <a14:useLocalDpi xmlns:a14="http://schemas.microsoft.com/office/drawing/2010/main" val="0"/>
              </a:ext>
            </a:extLst>
          </a:blip>
          <a:srcRect l="19470" t="11954" r="22905"/>
          <a:stretch/>
        </p:blipFill>
        <p:spPr>
          <a:xfrm>
            <a:off x="333260" y="1997379"/>
            <a:ext cx="3827774" cy="4678844"/>
          </a:xfrm>
          <a:prstGeom prst="rect">
            <a:avLst/>
          </a:prstGeom>
        </p:spPr>
      </p:pic>
      <p:grpSp>
        <p:nvGrpSpPr>
          <p:cNvPr id="12" name="Group 11">
            <a:extLst>
              <a:ext uri="{FF2B5EF4-FFF2-40B4-BE49-F238E27FC236}">
                <a16:creationId xmlns:a16="http://schemas.microsoft.com/office/drawing/2014/main" id="{8C92A829-151E-42C4-A66C-9FB7D7473BFE}"/>
              </a:ext>
            </a:extLst>
          </p:cNvPr>
          <p:cNvGrpSpPr/>
          <p:nvPr/>
        </p:nvGrpSpPr>
        <p:grpSpPr>
          <a:xfrm>
            <a:off x="4494294" y="2615177"/>
            <a:ext cx="6598742" cy="3573431"/>
            <a:chOff x="4494294" y="2615177"/>
            <a:chExt cx="6598742" cy="3573431"/>
          </a:xfrm>
        </p:grpSpPr>
        <p:sp>
          <p:nvSpPr>
            <p:cNvPr id="2" name="Rectangle: Rounded Corners 1">
              <a:extLst>
                <a:ext uri="{FF2B5EF4-FFF2-40B4-BE49-F238E27FC236}">
                  <a16:creationId xmlns:a16="http://schemas.microsoft.com/office/drawing/2014/main" id="{BBC6DB67-5973-0C82-4D30-BAA7E8151C2C}"/>
                </a:ext>
              </a:extLst>
            </p:cNvPr>
            <p:cNvSpPr/>
            <p:nvPr/>
          </p:nvSpPr>
          <p:spPr>
            <a:xfrm>
              <a:off x="4494294" y="2615177"/>
              <a:ext cx="6598742" cy="3573431"/>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9A3EFC90-1C66-4C8C-8ABB-3AD85981693A}"/>
                </a:ext>
              </a:extLst>
            </p:cNvPr>
            <p:cNvSpPr txBox="1"/>
            <p:nvPr/>
          </p:nvSpPr>
          <p:spPr>
            <a:xfrm>
              <a:off x="4952144" y="2897312"/>
              <a:ext cx="5856270" cy="3044419"/>
            </a:xfrm>
            <a:prstGeom prst="rect">
              <a:avLst/>
            </a:prstGeom>
            <a:noFill/>
          </p:spPr>
          <p:txBody>
            <a:bodyPr wrap="square" rtlCol="0">
              <a:spAutoFit/>
            </a:bodyPr>
            <a:lstStyle/>
            <a:p>
              <a:pPr algn="just"/>
              <a:r>
                <a:rPr lang="en-US" sz="4800" b="1" i="1">
                  <a:solidFill>
                    <a:srgbClr val="FF0000"/>
                  </a:solidFill>
                  <a:latin typeface="Arial" panose="020B0604020202020204" pitchFamily="34" charset="0"/>
                  <a:cs typeface="Arial" panose="020B0604020202020204" pitchFamily="34" charset="0"/>
                </a:rPr>
                <a:t>Gợi ý:</a:t>
              </a:r>
              <a:r>
                <a:rPr lang="en-US" sz="4800">
                  <a:latin typeface="Arial" panose="020B0604020202020204" pitchFamily="34" charset="0"/>
                  <a:cs typeface="Arial" panose="020B0604020202020204" pitchFamily="34" charset="0"/>
                </a:rPr>
                <a:t> </a:t>
              </a:r>
              <a:r>
                <a:rPr lang="en-US" sz="4800">
                  <a:solidFill>
                    <a:srgbClr val="7030A0"/>
                  </a:solidFill>
                  <a:latin typeface="Arial" panose="020B0604020202020204" pitchFamily="34" charset="0"/>
                  <a:cs typeface="Arial" panose="020B0604020202020204" pitchFamily="34" charset="0"/>
                </a:rPr>
                <a:t>Cách gọi ấy khiến các sự vật trở nên thân thiết, gần gũi, sinh động</a:t>
              </a:r>
            </a:p>
          </p:txBody>
        </p:sp>
      </p:grpSp>
      <p:pic>
        <p:nvPicPr>
          <p:cNvPr id="3" name="Picture 2">
            <a:extLst>
              <a:ext uri="{FF2B5EF4-FFF2-40B4-BE49-F238E27FC236}">
                <a16:creationId xmlns:a16="http://schemas.microsoft.com/office/drawing/2014/main" id="{2CE1F3CC-84F3-43C3-A939-51061AA84875}"/>
              </a:ext>
            </a:extLst>
          </p:cNvPr>
          <p:cNvPicPr>
            <a:picLocks noChangeAspect="1"/>
          </p:cNvPicPr>
          <p:nvPr/>
        </p:nvPicPr>
        <p:blipFill>
          <a:blip r:embed="rId5"/>
          <a:stretch>
            <a:fillRect/>
          </a:stretch>
        </p:blipFill>
        <p:spPr>
          <a:xfrm>
            <a:off x="1782484" y="325084"/>
            <a:ext cx="7992549" cy="1432684"/>
          </a:xfrm>
          <a:prstGeom prst="rect">
            <a:avLst/>
          </a:prstGeom>
        </p:spPr>
      </p:pic>
    </p:spTree>
    <p:extLst>
      <p:ext uri="{BB962C8B-B14F-4D97-AF65-F5344CB8AC3E}">
        <p14:creationId xmlns:p14="http://schemas.microsoft.com/office/powerpoint/2010/main" val="31066922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palm, shore&#10;&#10;Description automatically generated">
            <a:extLst>
              <a:ext uri="{FF2B5EF4-FFF2-40B4-BE49-F238E27FC236}">
                <a16:creationId xmlns:a16="http://schemas.microsoft.com/office/drawing/2014/main" id="{E63F8AEF-DBE4-8369-B8E3-68CAA659CA02}"/>
              </a:ext>
            </a:extLst>
          </p:cNvPr>
          <p:cNvPicPr>
            <a:picLocks noChangeAspect="1"/>
          </p:cNvPicPr>
          <p:nvPr/>
        </p:nvPicPr>
        <p:blipFill rotWithShape="1">
          <a:blip r:embed="rId2">
            <a:extLst>
              <a:ext uri="{28A0092B-C50C-407E-A947-70E740481C1C}">
                <a14:useLocalDpi xmlns:a14="http://schemas.microsoft.com/office/drawing/2010/main" val="0"/>
              </a:ext>
            </a:extLst>
          </a:blip>
          <a:srcRect t="2253" b="7577"/>
          <a:stretch/>
        </p:blipFill>
        <p:spPr>
          <a:xfrm>
            <a:off x="57807" y="-1"/>
            <a:ext cx="12192000" cy="6858001"/>
          </a:xfrm>
          <a:prstGeom prst="rect">
            <a:avLst/>
          </a:prstGeom>
        </p:spPr>
      </p:pic>
      <p:pic>
        <p:nvPicPr>
          <p:cNvPr id="5" name="Picture 4">
            <a:extLst>
              <a:ext uri="{FF2B5EF4-FFF2-40B4-BE49-F238E27FC236}">
                <a16:creationId xmlns:a16="http://schemas.microsoft.com/office/drawing/2014/main" id="{485EF691-7F9A-42E8-8B0F-63CBAAA2843A}"/>
              </a:ext>
            </a:extLst>
          </p:cNvPr>
          <p:cNvPicPr>
            <a:picLocks noChangeAspect="1"/>
          </p:cNvPicPr>
          <p:nvPr/>
        </p:nvPicPr>
        <p:blipFill>
          <a:blip r:embed="rId3"/>
          <a:stretch>
            <a:fillRect/>
          </a:stretch>
        </p:blipFill>
        <p:spPr>
          <a:xfrm>
            <a:off x="621551" y="625460"/>
            <a:ext cx="3517697" cy="1109568"/>
          </a:xfrm>
          <a:prstGeom prst="rect">
            <a:avLst/>
          </a:prstGeom>
        </p:spPr>
      </p:pic>
      <p:pic>
        <p:nvPicPr>
          <p:cNvPr id="7" name="Picture 6">
            <a:extLst>
              <a:ext uri="{FF2B5EF4-FFF2-40B4-BE49-F238E27FC236}">
                <a16:creationId xmlns:a16="http://schemas.microsoft.com/office/drawing/2014/main" id="{1B20DDDD-F24F-4151-B7B9-EC6A6A9C24DE}"/>
              </a:ext>
            </a:extLst>
          </p:cNvPr>
          <p:cNvPicPr>
            <a:picLocks noChangeAspect="1"/>
          </p:cNvPicPr>
          <p:nvPr/>
        </p:nvPicPr>
        <p:blipFill>
          <a:blip r:embed="rId4"/>
          <a:stretch>
            <a:fillRect/>
          </a:stretch>
        </p:blipFill>
        <p:spPr>
          <a:xfrm>
            <a:off x="4436018" y="266622"/>
            <a:ext cx="7517019" cy="2517866"/>
          </a:xfrm>
          <a:prstGeom prst="rect">
            <a:avLst/>
          </a:prstGeom>
        </p:spPr>
      </p:pic>
    </p:spTree>
    <p:extLst>
      <p:ext uri="{BB962C8B-B14F-4D97-AF65-F5344CB8AC3E}">
        <p14:creationId xmlns:p14="http://schemas.microsoft.com/office/powerpoint/2010/main" val="4049004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648F9220-2FEA-4202-980E-84D47A6C4107}"/>
              </a:ext>
            </a:extLst>
          </p:cNvPr>
          <p:cNvSpPr txBox="1"/>
          <p:nvPr/>
        </p:nvSpPr>
        <p:spPr>
          <a:xfrm>
            <a:off x="1666034" y="375591"/>
            <a:ext cx="10099498" cy="584775"/>
          </a:xfrm>
          <a:prstGeom prst="rect">
            <a:avLst/>
          </a:prstGeom>
          <a:noFill/>
        </p:spPr>
        <p:txBody>
          <a:bodyPr wrap="square" rtlCol="0">
            <a:spAutoFit/>
          </a:bodyPr>
          <a:lstStyle/>
          <a:p>
            <a:pPr lvl="0"/>
            <a:r>
              <a:rPr kumimoji="0" lang="en-US" sz="3200" b="1" i="0" u="none" strike="noStrike" kern="1200" cap="none" spc="0" normalizeH="0" baseline="0" noProof="0">
                <a:ln>
                  <a:noFill/>
                </a:ln>
                <a:solidFill>
                  <a:srgbClr val="C00000"/>
                </a:solidFill>
                <a:effectLst/>
                <a:uLnTx/>
                <a:uFillTx/>
                <a:latin typeface="Arial" panose="020B0604020202020204" pitchFamily="34" charset="0"/>
              </a:rPr>
              <a:t>2</a:t>
            </a:r>
            <a:r>
              <a:rPr kumimoji="0" lang="vi-VN" sz="3200" b="1" i="0" u="none" strike="noStrike" kern="1200" cap="none" spc="0" normalizeH="0" baseline="0" noProof="0">
                <a:ln>
                  <a:noFill/>
                </a:ln>
                <a:solidFill>
                  <a:srgbClr val="C00000"/>
                </a:solidFill>
                <a:effectLst/>
                <a:uLnTx/>
                <a:uFillTx/>
                <a:latin typeface="Arial" panose="020B0604020202020204" pitchFamily="34" charset="0"/>
              </a:rPr>
              <a:t>. </a:t>
            </a:r>
            <a:r>
              <a:rPr lang="vi-VN" sz="3200" b="1">
                <a:solidFill>
                  <a:prstClr val="black"/>
                </a:solidFill>
              </a:rPr>
              <a:t>Đọc đoạn văn sau và thực hiện yêu cầu:</a:t>
            </a:r>
            <a:endParaRPr kumimoji="0" lang="en-US" sz="3200" b="1" i="0" u="none" strike="noStrike" kern="1200" cap="none" spc="0" normalizeH="0" baseline="0" noProof="0">
              <a:ln>
                <a:noFill/>
              </a:ln>
              <a:solidFill>
                <a:prstClr val="black"/>
              </a:solidFill>
              <a:effectLst/>
              <a:uLnTx/>
              <a:uFillTx/>
              <a:latin typeface="Calibri" panose="020F0502020204030204"/>
            </a:endParaRPr>
          </a:p>
        </p:txBody>
      </p:sp>
      <p:sp>
        <p:nvSpPr>
          <p:cNvPr id="15" name="TextBox 14">
            <a:extLst>
              <a:ext uri="{FF2B5EF4-FFF2-40B4-BE49-F238E27FC236}">
                <a16:creationId xmlns:a16="http://schemas.microsoft.com/office/drawing/2014/main" id="{D43C6ACE-D8B3-4986-81E1-0BE61D3B1D88}"/>
              </a:ext>
            </a:extLst>
          </p:cNvPr>
          <p:cNvSpPr txBox="1"/>
          <p:nvPr/>
        </p:nvSpPr>
        <p:spPr>
          <a:xfrm>
            <a:off x="534798" y="3185787"/>
            <a:ext cx="10941976" cy="3170099"/>
          </a:xfrm>
          <a:prstGeom prst="rect">
            <a:avLst/>
          </a:prstGeom>
          <a:noFill/>
        </p:spPr>
        <p:txBody>
          <a:bodyPr wrap="square" rtlCol="0">
            <a:spAutoFit/>
          </a:bodyPr>
          <a:lstStyle/>
          <a:p>
            <a:pPr lvl="0" algn="just"/>
            <a:r>
              <a:rPr lang="en-US" sz="4000">
                <a:solidFill>
                  <a:sysClr val="windowText" lastClr="000000"/>
                </a:solidFill>
              </a:rPr>
              <a:t>	</a:t>
            </a:r>
            <a:r>
              <a:rPr lang="vi-VN" sz="4000">
                <a:solidFill>
                  <a:sysClr val="windowText" lastClr="000000"/>
                </a:solidFill>
              </a:rPr>
              <a:t>Hè đến, muôn loài hoa đua nhau nở. Những </a:t>
            </a:r>
            <a:r>
              <a:rPr lang="vi-VN" sz="4000" b="1">
                <a:solidFill>
                  <a:schemeClr val="accent2">
                    <a:lumMod val="75000"/>
                  </a:schemeClr>
                </a:solidFill>
              </a:rPr>
              <a:t>bông</a:t>
            </a:r>
            <a:r>
              <a:rPr lang="vi-VN" sz="4000">
                <a:solidFill>
                  <a:sysClr val="windowText" lastClr="000000"/>
                </a:solidFill>
              </a:rPr>
              <a:t> đồng tiền khoe váy áo rực rỡ. Mấy </a:t>
            </a:r>
            <a:r>
              <a:rPr lang="vi-VN" sz="4000" b="1">
                <a:solidFill>
                  <a:schemeClr val="accent2">
                    <a:lumMod val="75000"/>
                  </a:schemeClr>
                </a:solidFill>
              </a:rPr>
              <a:t>bông</a:t>
            </a:r>
            <a:r>
              <a:rPr lang="vi-VN" sz="4000">
                <a:solidFill>
                  <a:sysClr val="windowText" lastClr="000000"/>
                </a:solidFill>
              </a:rPr>
              <a:t> hồng nhung ngào ngạt toả hương. Vài </a:t>
            </a:r>
            <a:r>
              <a:rPr lang="vi-VN" sz="4000" b="1">
                <a:solidFill>
                  <a:schemeClr val="accent2">
                    <a:lumMod val="75000"/>
                  </a:schemeClr>
                </a:solidFill>
              </a:rPr>
              <a:t>bông</a:t>
            </a:r>
            <a:r>
              <a:rPr lang="vi-VN" sz="4000">
                <a:solidFill>
                  <a:sysClr val="windowText" lastClr="000000"/>
                </a:solidFill>
              </a:rPr>
              <a:t> tóc tiên rụt rè mở mắt. </a:t>
            </a:r>
            <a:endParaRPr lang="en-US" sz="4000">
              <a:solidFill>
                <a:sysClr val="windowText" lastClr="000000"/>
              </a:solidFill>
            </a:endParaRPr>
          </a:p>
          <a:p>
            <a:pPr lvl="0" algn="just"/>
            <a:r>
              <a:rPr lang="en-US" sz="4000">
                <a:solidFill>
                  <a:sysClr val="windowText" lastClr="000000"/>
                </a:solidFill>
                <a:cs typeface="Arial" panose="020B0604020202020204" pitchFamily="34" charset="0"/>
              </a:rPr>
              <a:t>                                                                          </a:t>
            </a:r>
            <a:r>
              <a:rPr lang="vi-VN" sz="4000" i="1">
                <a:solidFill>
                  <a:sysClr val="windowText" lastClr="000000"/>
                </a:solidFill>
                <a:cs typeface="Arial" panose="020B0604020202020204" pitchFamily="34" charset="0"/>
              </a:rPr>
              <a:t>Cẩm Thơ</a:t>
            </a:r>
            <a:endParaRPr kumimoji="0" lang="en-US" sz="4000" b="0" i="1"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7B01F6D-A38A-4C89-8416-9EF096543CE2}"/>
              </a:ext>
            </a:extLst>
          </p:cNvPr>
          <p:cNvSpPr txBox="1"/>
          <p:nvPr/>
        </p:nvSpPr>
        <p:spPr>
          <a:xfrm>
            <a:off x="999043" y="938955"/>
            <a:ext cx="10352602" cy="2308324"/>
          </a:xfrm>
          <a:prstGeom prst="rect">
            <a:avLst/>
          </a:prstGeom>
          <a:noFill/>
        </p:spPr>
        <p:txBody>
          <a:bodyPr wrap="square" rtlCol="0">
            <a:spAutoFit/>
          </a:bodyPr>
          <a:lstStyle/>
          <a:p>
            <a:pPr lvl="0" algn="just"/>
            <a:r>
              <a:rPr lang="vi-VN" sz="3600">
                <a:solidFill>
                  <a:srgbClr val="FF0000"/>
                </a:solidFill>
              </a:rPr>
              <a:t>a.</a:t>
            </a:r>
            <a:r>
              <a:rPr lang="en-US" sz="3600">
                <a:solidFill>
                  <a:srgbClr val="FF0000"/>
                </a:solidFill>
              </a:rPr>
              <a:t> </a:t>
            </a:r>
            <a:r>
              <a:rPr lang="vi-VN" sz="3600">
                <a:solidFill>
                  <a:srgbClr val="FF0000"/>
                </a:solidFill>
              </a:rPr>
              <a:t>Thay mỗi từ in đậm trong đoạn văn bằng một từ ngữ dùng để gọi người.</a:t>
            </a:r>
          </a:p>
          <a:p>
            <a:pPr lvl="0" algn="just"/>
            <a:r>
              <a:rPr lang="vi-VN" sz="3600">
                <a:solidFill>
                  <a:srgbClr val="FF0000"/>
                </a:solidFill>
              </a:rPr>
              <a:t>b.</a:t>
            </a:r>
            <a:r>
              <a:rPr lang="en-US" sz="3600">
                <a:solidFill>
                  <a:srgbClr val="FF0000"/>
                </a:solidFill>
              </a:rPr>
              <a:t> </a:t>
            </a:r>
            <a:r>
              <a:rPr lang="vi-VN" sz="3600">
                <a:solidFill>
                  <a:srgbClr val="FF0000"/>
                </a:solidFill>
              </a:rPr>
              <a:t>Em có cảm nhận gì khi đọc đoạn văn đã thay thế từ ngữ?</a:t>
            </a:r>
            <a:endParaRPr kumimoji="0" lang="en-US" sz="36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296343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606BEA7-E6BA-D3E7-8F05-B4B2AA20EFAB}"/>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 b="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0DB2E14-1A95-1951-B6C8-A4D462B30C6C}"/>
              </a:ext>
            </a:extLst>
          </p:cNvPr>
          <p:cNvSpPr/>
          <p:nvPr/>
        </p:nvSpPr>
        <p:spPr>
          <a:xfrm>
            <a:off x="1629878" y="581785"/>
            <a:ext cx="8778240" cy="508000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A023679-6796-2241-876A-B28D46FCAB83}"/>
              </a:ext>
            </a:extLst>
          </p:cNvPr>
          <p:cNvSpPr txBox="1"/>
          <p:nvPr/>
        </p:nvSpPr>
        <p:spPr>
          <a:xfrm>
            <a:off x="3434080" y="462819"/>
            <a:ext cx="5323840" cy="830997"/>
          </a:xfrm>
          <a:prstGeom prst="rect">
            <a:avLst/>
          </a:prstGeom>
          <a:noFill/>
        </p:spPr>
        <p:txBody>
          <a:bodyPr wrap="square" rtlCol="0">
            <a:spAutoFit/>
          </a:bodyPr>
          <a:lstStyle/>
          <a:p>
            <a:pPr algn="ctr"/>
            <a:r>
              <a:rPr lang="en-US" sz="4800" err="1">
                <a:solidFill>
                  <a:sysClr val="windowText" lastClr="000000"/>
                </a:solidFill>
                <a:latin typeface="UTM Edwardian" panose="02040603050506020204" pitchFamily="18" charset="0"/>
              </a:rPr>
              <a:t>Thứ</a:t>
            </a:r>
            <a:r>
              <a:rPr lang="en-US" sz="4800">
                <a:solidFill>
                  <a:sysClr val="windowText" lastClr="000000"/>
                </a:solidFill>
                <a:latin typeface="UTM Edwardian" panose="02040603050506020204" pitchFamily="18" charset="0"/>
              </a:rPr>
              <a:t>…</a:t>
            </a:r>
            <a:r>
              <a:rPr lang="en-US" sz="4800" err="1">
                <a:solidFill>
                  <a:sysClr val="windowText" lastClr="000000"/>
                </a:solidFill>
                <a:latin typeface="UTM Edwardian" panose="02040603050506020204" pitchFamily="18" charset="0"/>
              </a:rPr>
              <a:t>ngày</a:t>
            </a:r>
            <a:r>
              <a:rPr lang="en-US" sz="4800">
                <a:solidFill>
                  <a:sysClr val="windowText" lastClr="000000"/>
                </a:solidFill>
                <a:latin typeface="UTM Edwardian" panose="02040603050506020204" pitchFamily="18" charset="0"/>
              </a:rPr>
              <a:t>…</a:t>
            </a:r>
            <a:r>
              <a:rPr lang="en-US" sz="4800" err="1">
                <a:solidFill>
                  <a:sysClr val="windowText" lastClr="000000"/>
                </a:solidFill>
                <a:latin typeface="UTM Edwardian" panose="02040603050506020204" pitchFamily="18" charset="0"/>
              </a:rPr>
              <a:t>tháng</a:t>
            </a:r>
            <a:r>
              <a:rPr lang="en-US" sz="4800">
                <a:solidFill>
                  <a:sysClr val="windowText" lastClr="000000"/>
                </a:solidFill>
                <a:latin typeface="UTM Edwardian" panose="02040603050506020204" pitchFamily="18" charset="0"/>
              </a:rPr>
              <a:t>…</a:t>
            </a:r>
            <a:r>
              <a:rPr lang="en-US" sz="4800" err="1">
                <a:solidFill>
                  <a:sysClr val="windowText" lastClr="000000"/>
                </a:solidFill>
                <a:latin typeface="UTM Edwardian" panose="02040603050506020204" pitchFamily="18" charset="0"/>
              </a:rPr>
              <a:t>năm</a:t>
            </a:r>
            <a:r>
              <a:rPr lang="en-US" sz="4800">
                <a:solidFill>
                  <a:sysClr val="windowText" lastClr="000000"/>
                </a:solidFill>
                <a:latin typeface="UTM Edwardian" panose="02040603050506020204" pitchFamily="18" charset="0"/>
              </a:rPr>
              <a:t>…</a:t>
            </a:r>
            <a:endParaRPr lang="vi-VN" sz="4800">
              <a:solidFill>
                <a:sysClr val="windowText" lastClr="000000"/>
              </a:solidFill>
            </a:endParaRPr>
          </a:p>
        </p:txBody>
      </p:sp>
      <p:pic>
        <p:nvPicPr>
          <p:cNvPr id="9" name="Picture 8">
            <a:extLst>
              <a:ext uri="{FF2B5EF4-FFF2-40B4-BE49-F238E27FC236}">
                <a16:creationId xmlns:a16="http://schemas.microsoft.com/office/drawing/2014/main" id="{54C2D3F4-62ED-48C8-BBDB-5D06F05DF5D7}"/>
              </a:ext>
            </a:extLst>
          </p:cNvPr>
          <p:cNvPicPr>
            <a:picLocks noChangeAspect="1"/>
          </p:cNvPicPr>
          <p:nvPr/>
        </p:nvPicPr>
        <p:blipFill>
          <a:blip r:embed="rId3"/>
          <a:stretch>
            <a:fillRect/>
          </a:stretch>
        </p:blipFill>
        <p:spPr>
          <a:xfrm>
            <a:off x="2871529" y="3429000"/>
            <a:ext cx="7120745" cy="2145978"/>
          </a:xfrm>
          <a:prstGeom prst="rect">
            <a:avLst/>
          </a:prstGeom>
        </p:spPr>
      </p:pic>
      <p:pic>
        <p:nvPicPr>
          <p:cNvPr id="10" name="Picture 9">
            <a:extLst>
              <a:ext uri="{FF2B5EF4-FFF2-40B4-BE49-F238E27FC236}">
                <a16:creationId xmlns:a16="http://schemas.microsoft.com/office/drawing/2014/main" id="{B9DF4AA4-7AB4-4AC8-AC7A-4D762138F2D4}"/>
              </a:ext>
            </a:extLst>
          </p:cNvPr>
          <p:cNvPicPr>
            <a:picLocks noChangeAspect="1"/>
          </p:cNvPicPr>
          <p:nvPr/>
        </p:nvPicPr>
        <p:blipFill>
          <a:blip r:embed="rId4"/>
          <a:stretch>
            <a:fillRect/>
          </a:stretch>
        </p:blipFill>
        <p:spPr>
          <a:xfrm>
            <a:off x="3590327" y="1934124"/>
            <a:ext cx="5011346" cy="1713124"/>
          </a:xfrm>
          <a:prstGeom prst="rect">
            <a:avLst/>
          </a:prstGeom>
        </p:spPr>
      </p:pic>
      <p:pic>
        <p:nvPicPr>
          <p:cNvPr id="11" name="Picture 10">
            <a:extLst>
              <a:ext uri="{FF2B5EF4-FFF2-40B4-BE49-F238E27FC236}">
                <a16:creationId xmlns:a16="http://schemas.microsoft.com/office/drawing/2014/main" id="{46B2F183-AE73-4F04-A87C-B2B5F643D993}"/>
              </a:ext>
            </a:extLst>
          </p:cNvPr>
          <p:cNvPicPr>
            <a:picLocks noChangeAspect="1"/>
          </p:cNvPicPr>
          <p:nvPr/>
        </p:nvPicPr>
        <p:blipFill>
          <a:blip r:embed="rId5"/>
          <a:stretch>
            <a:fillRect/>
          </a:stretch>
        </p:blipFill>
        <p:spPr>
          <a:xfrm>
            <a:off x="4461935" y="1113451"/>
            <a:ext cx="3414056" cy="1286367"/>
          </a:xfrm>
          <a:prstGeom prst="rect">
            <a:avLst/>
          </a:prstGeom>
        </p:spPr>
      </p:pic>
    </p:spTree>
    <p:extLst>
      <p:ext uri="{BB962C8B-B14F-4D97-AF65-F5344CB8AC3E}">
        <p14:creationId xmlns:p14="http://schemas.microsoft.com/office/powerpoint/2010/main" val="36476768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childTnLst>
                              </p:cTn>
                            </p:par>
                            <p:par>
                              <p:cTn id="18" fill="hold">
                                <p:stCondLst>
                                  <p:cond delay="225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750"/>
                                            <p:tgtEl>
                                              <p:spTgt spid="7"/>
                                            </p:tgtEl>
                                          </p:cBhvr>
                                        </p:animEffect>
                                      </p:childTnLst>
                                    </p:cTn>
                                  </p:par>
                                </p:childTnLst>
                              </p:cTn>
                            </p:par>
                            <p:par>
                              <p:cTn id="22" fill="hold">
                                <p:stCondLst>
                                  <p:cond delay="3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6333FBDD-3E0C-3959-492C-80B2C0ED9106}"/>
              </a:ext>
            </a:extLst>
          </p:cNvPr>
          <p:cNvPicPr>
            <a:picLocks noChangeAspect="1"/>
          </p:cNvPicPr>
          <p:nvPr/>
        </p:nvPicPr>
        <p:blipFill rotWithShape="1">
          <a:blip r:embed="rId2">
            <a:extLst>
              <a:ext uri="{28A0092B-C50C-407E-A947-70E740481C1C}">
                <a14:useLocalDpi xmlns:a14="http://schemas.microsoft.com/office/drawing/2010/main" val="0"/>
              </a:ext>
            </a:extLst>
          </a:blip>
          <a:srcRect t="6699" b="2407"/>
          <a:stretch/>
        </p:blipFill>
        <p:spPr>
          <a:xfrm>
            <a:off x="-1" y="0"/>
            <a:ext cx="12221973" cy="6858000"/>
          </a:xfrm>
          <a:prstGeom prst="rect">
            <a:avLst/>
          </a:prstGeom>
        </p:spPr>
      </p:pic>
      <p:grpSp>
        <p:nvGrpSpPr>
          <p:cNvPr id="6" name="Group 5">
            <a:extLst>
              <a:ext uri="{FF2B5EF4-FFF2-40B4-BE49-F238E27FC236}">
                <a16:creationId xmlns:a16="http://schemas.microsoft.com/office/drawing/2014/main" id="{7EF4198D-FF8E-8F63-5911-0A80FB04083F}"/>
              </a:ext>
            </a:extLst>
          </p:cNvPr>
          <p:cNvGrpSpPr/>
          <p:nvPr/>
        </p:nvGrpSpPr>
        <p:grpSpPr>
          <a:xfrm>
            <a:off x="5772107" y="1305343"/>
            <a:ext cx="5326818" cy="2308324"/>
            <a:chOff x="6192520" y="1460869"/>
            <a:chExt cx="4145280" cy="1087144"/>
          </a:xfrm>
        </p:grpSpPr>
        <p:sp>
          <p:nvSpPr>
            <p:cNvPr id="2" name="TextBox 1">
              <a:extLst>
                <a:ext uri="{FF2B5EF4-FFF2-40B4-BE49-F238E27FC236}">
                  <a16:creationId xmlns:a16="http://schemas.microsoft.com/office/drawing/2014/main" id="{EB47CAD9-6884-E2C5-AFD6-E29FB98C8E53}"/>
                </a:ext>
              </a:extLst>
            </p:cNvPr>
            <p:cNvSpPr txBox="1"/>
            <p:nvPr/>
          </p:nvSpPr>
          <p:spPr>
            <a:xfrm>
              <a:off x="6192520" y="1460869"/>
              <a:ext cx="4145280" cy="1087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err="1">
                  <a:ln w="241300">
                    <a:solidFill>
                      <a:prstClr val="white"/>
                    </a:solidFill>
                  </a:ln>
                  <a:solidFill>
                    <a:prstClr val="black"/>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CÙNG</a:t>
              </a:r>
              <a:r>
                <a:rPr kumimoji="0" lang="en-US" sz="7200" b="0" i="0" u="none" strike="noStrike" kern="1200" cap="none" spc="0" normalizeH="0" baseline="0" noProof="0">
                  <a:ln w="241300">
                    <a:solidFill>
                      <a:prstClr val="white"/>
                    </a:solidFill>
                  </a:ln>
                  <a:solidFill>
                    <a:prstClr val="black"/>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7200" b="0" i="0" u="none" strike="noStrike" kern="1200" cap="none" spc="0" normalizeH="0" baseline="0" noProof="0" err="1">
                  <a:ln w="241300">
                    <a:solidFill>
                      <a:prstClr val="white"/>
                    </a:solidFill>
                  </a:ln>
                  <a:solidFill>
                    <a:prstClr val="black"/>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THẢO</a:t>
              </a:r>
              <a:r>
                <a:rPr kumimoji="0" lang="en-US" sz="7200" b="0" i="0" u="none" strike="noStrike" kern="1200" cap="none" spc="0" normalizeH="0" baseline="0" noProof="0">
                  <a:ln w="241300">
                    <a:solidFill>
                      <a:prstClr val="white"/>
                    </a:solidFill>
                  </a:ln>
                  <a:solidFill>
                    <a:prstClr val="black"/>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7200" b="0" i="0" u="none" strike="noStrike" kern="1200" cap="none" spc="0" normalizeH="0" baseline="0" noProof="0" err="1">
                  <a:ln w="241300">
                    <a:solidFill>
                      <a:prstClr val="white"/>
                    </a:solidFill>
                  </a:ln>
                  <a:solidFill>
                    <a:prstClr val="black"/>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LUẬN</a:t>
              </a:r>
              <a:endParaRPr kumimoji="0" lang="vi-VN" sz="7200" b="0" i="0" u="none" strike="noStrike" kern="1200" cap="none" spc="0" normalizeH="0" baseline="0" noProof="0">
                <a:ln w="241300">
                  <a:solidFill>
                    <a:prstClr val="white"/>
                  </a:solidFill>
                </a:ln>
                <a:solidFill>
                  <a:prstClr val="black"/>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endParaRPr>
            </a:p>
          </p:txBody>
        </p:sp>
        <p:sp>
          <p:nvSpPr>
            <p:cNvPr id="5" name="TextBox 4">
              <a:extLst>
                <a:ext uri="{FF2B5EF4-FFF2-40B4-BE49-F238E27FC236}">
                  <a16:creationId xmlns:a16="http://schemas.microsoft.com/office/drawing/2014/main" id="{C8C872BB-C160-B31B-4C3E-877B07805E13}"/>
                </a:ext>
              </a:extLst>
            </p:cNvPr>
            <p:cNvSpPr txBox="1"/>
            <p:nvPr/>
          </p:nvSpPr>
          <p:spPr>
            <a:xfrm>
              <a:off x="6192520" y="1460869"/>
              <a:ext cx="4145280" cy="1087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err="1">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CÙNG</a:t>
              </a:r>
              <a:r>
                <a:rPr kumimoji="0" lang="en-US" sz="7200" b="1" i="0" u="none" strike="noStrike" kern="1200" cap="none" spc="0" normalizeH="0" baseline="0" noProof="0">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7200" b="1" i="0" u="none" strike="noStrike" kern="1200" cap="none" spc="0" normalizeH="0" baseline="0" noProof="0" err="1">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THẢO</a:t>
              </a:r>
              <a:r>
                <a:rPr kumimoji="0" lang="en-US" sz="7200" b="1" i="0" u="none" strike="noStrike" kern="1200" cap="none" spc="0" normalizeH="0" baseline="0" noProof="0">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 </a:t>
              </a:r>
              <a:r>
                <a:rPr kumimoji="0" lang="en-US" sz="7200" b="1" i="0" u="none" strike="noStrike" kern="1200" cap="none" spc="0" normalizeH="0" baseline="0" noProof="0" err="1">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LUẬN</a:t>
              </a:r>
              <a:endParaRPr kumimoji="0" lang="vi-VN" sz="7200" b="1" i="0" u="none" strike="noStrike" kern="1200" cap="none" spc="0" normalizeH="0" baseline="0" noProof="0">
                <a:ln w="19050">
                  <a:solidFill>
                    <a:srgbClr val="ED7D31"/>
                  </a:solidFill>
                  <a:prstDash val="solid"/>
                </a:ln>
                <a:solidFill>
                  <a:srgbClr val="FFFF0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endParaRPr>
            </a:p>
          </p:txBody>
        </p:sp>
      </p:grpSp>
    </p:spTree>
    <p:extLst>
      <p:ext uri="{BB962C8B-B14F-4D97-AF65-F5344CB8AC3E}">
        <p14:creationId xmlns:p14="http://schemas.microsoft.com/office/powerpoint/2010/main" val="24435228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A12F25BA-9D71-C09A-0147-D4EE3CB5C0F3}"/>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 b="1"/>
          <a:stretch/>
        </p:blipFill>
        <p:spPr>
          <a:xfrm>
            <a:off x="0" y="0"/>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D679377C-8925-2D60-3F6D-C1E1F547A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187" y="2122088"/>
            <a:ext cx="4649625" cy="4309191"/>
          </a:xfrm>
          <a:prstGeom prst="rect">
            <a:avLst/>
          </a:prstGeom>
        </p:spPr>
      </p:pic>
      <p:grpSp>
        <p:nvGrpSpPr>
          <p:cNvPr id="5" name="Group 4">
            <a:extLst>
              <a:ext uri="{FF2B5EF4-FFF2-40B4-BE49-F238E27FC236}">
                <a16:creationId xmlns:a16="http://schemas.microsoft.com/office/drawing/2014/main" id="{F9B44403-D746-E6A3-06BD-0F560EBC955C}"/>
              </a:ext>
            </a:extLst>
          </p:cNvPr>
          <p:cNvGrpSpPr/>
          <p:nvPr/>
        </p:nvGrpSpPr>
        <p:grpSpPr>
          <a:xfrm>
            <a:off x="2343806" y="677414"/>
            <a:ext cx="7504387" cy="1200332"/>
            <a:chOff x="6105433" y="1439125"/>
            <a:chExt cx="4145280" cy="565316"/>
          </a:xfrm>
        </p:grpSpPr>
        <p:sp>
          <p:nvSpPr>
            <p:cNvPr id="6" name="TextBox 5">
              <a:extLst>
                <a:ext uri="{FF2B5EF4-FFF2-40B4-BE49-F238E27FC236}">
                  <a16:creationId xmlns:a16="http://schemas.microsoft.com/office/drawing/2014/main" id="{8564B6BB-FBC4-0DA6-BB9C-9D144686BBB3}"/>
                </a:ext>
              </a:extLst>
            </p:cNvPr>
            <p:cNvSpPr txBox="1"/>
            <p:nvPr/>
          </p:nvSpPr>
          <p:spPr>
            <a:xfrm>
              <a:off x="6105433" y="1439126"/>
              <a:ext cx="4145280" cy="565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err="1">
                  <a:ln w="241300">
                    <a:solidFill>
                      <a:prstClr val="white"/>
                    </a:solidFill>
                  </a:ln>
                  <a:solidFill>
                    <a:prstClr val="black"/>
                  </a:solidFill>
                  <a:effectLst>
                    <a:outerShdw blurRad="38100" dist="38100" dir="2700000" algn="tl">
                      <a:srgbClr val="000000">
                        <a:alpha val="43137"/>
                      </a:srgbClr>
                    </a:outerShdw>
                  </a:effectLst>
                  <a:uLnTx/>
                  <a:uFillTx/>
                  <a:latin typeface="UTM Cookies" panose="02040603050506020204" pitchFamily="18" charset="0"/>
                  <a:ea typeface="+mn-ea"/>
                  <a:cs typeface="+mn-cs"/>
                </a:rPr>
                <a:t>CÙNG</a:t>
              </a:r>
              <a:r>
                <a:rPr kumimoji="0" lang="en-US" sz="7200" b="0" i="0" u="none" strike="noStrike" kern="1200" cap="none" spc="0" normalizeH="0" baseline="0" noProof="0">
                  <a:ln w="241300">
                    <a:solidFill>
                      <a:prstClr val="white"/>
                    </a:solidFill>
                  </a:ln>
                  <a:solidFill>
                    <a:prstClr val="black"/>
                  </a:solidFill>
                  <a:effectLst>
                    <a:outerShdw blurRad="38100" dist="38100" dir="2700000" algn="tl">
                      <a:srgbClr val="000000">
                        <a:alpha val="43137"/>
                      </a:srgbClr>
                    </a:outerShdw>
                  </a:effectLst>
                  <a:uLnTx/>
                  <a:uFillTx/>
                  <a:latin typeface="UTM Cookies" panose="02040603050506020204" pitchFamily="18" charset="0"/>
                  <a:ea typeface="+mn-ea"/>
                  <a:cs typeface="+mn-cs"/>
                </a:rPr>
                <a:t> CHIA </a:t>
              </a:r>
              <a:r>
                <a:rPr kumimoji="0" lang="en-US" sz="7200" b="0" i="0" u="none" strike="noStrike" kern="1200" cap="none" spc="0" normalizeH="0" baseline="0" noProof="0" err="1">
                  <a:ln w="241300">
                    <a:solidFill>
                      <a:prstClr val="white"/>
                    </a:solidFill>
                  </a:ln>
                  <a:solidFill>
                    <a:prstClr val="black"/>
                  </a:solidFill>
                  <a:effectLst>
                    <a:outerShdw blurRad="38100" dist="38100" dir="2700000" algn="tl">
                      <a:srgbClr val="000000">
                        <a:alpha val="43137"/>
                      </a:srgbClr>
                    </a:outerShdw>
                  </a:effectLst>
                  <a:uLnTx/>
                  <a:uFillTx/>
                  <a:latin typeface="UTM Cookies" panose="02040603050506020204" pitchFamily="18" charset="0"/>
                  <a:ea typeface="+mn-ea"/>
                  <a:cs typeface="+mn-cs"/>
                </a:rPr>
                <a:t>SẺ</a:t>
              </a:r>
              <a:endParaRPr kumimoji="0" lang="vi-VN" sz="7200" b="0" i="0" u="none" strike="noStrike" kern="1200" cap="none" spc="0" normalizeH="0" baseline="0" noProof="0">
                <a:ln w="241300">
                  <a:solidFill>
                    <a:prstClr val="white"/>
                  </a:solidFill>
                </a:ln>
                <a:solidFill>
                  <a:prstClr val="black"/>
                </a:solidFill>
                <a:effectLst>
                  <a:outerShdw blurRad="38100" dist="38100" dir="2700000" algn="tl">
                    <a:srgbClr val="000000">
                      <a:alpha val="43137"/>
                    </a:srgbClr>
                  </a:outerShdw>
                </a:effectLst>
                <a:uLnTx/>
                <a:uFillTx/>
                <a:latin typeface="iCiel Crocante" panose="02000000000000000000" pitchFamily="50" charset="0"/>
                <a:ea typeface="+mn-ea"/>
                <a:cs typeface="+mn-cs"/>
              </a:endParaRPr>
            </a:p>
          </p:txBody>
        </p:sp>
        <p:sp>
          <p:nvSpPr>
            <p:cNvPr id="7" name="TextBox 6">
              <a:extLst>
                <a:ext uri="{FF2B5EF4-FFF2-40B4-BE49-F238E27FC236}">
                  <a16:creationId xmlns:a16="http://schemas.microsoft.com/office/drawing/2014/main" id="{D09E6267-B7B2-CAAD-9B57-1590E61532B8}"/>
                </a:ext>
              </a:extLst>
            </p:cNvPr>
            <p:cNvSpPr txBox="1"/>
            <p:nvPr/>
          </p:nvSpPr>
          <p:spPr>
            <a:xfrm>
              <a:off x="6105433" y="1439125"/>
              <a:ext cx="4145280" cy="565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err="1">
                  <a:ln w="19050">
                    <a:solidFill>
                      <a:srgbClr val="ED7D31"/>
                    </a:solidFill>
                    <a:prstDash val="solid"/>
                  </a:ln>
                  <a:solidFill>
                    <a:srgbClr val="FFFF00"/>
                  </a:solidFill>
                  <a:effectLst>
                    <a:outerShdw blurRad="38100" dist="38100" dir="2700000" algn="tl">
                      <a:srgbClr val="000000">
                        <a:alpha val="43137"/>
                      </a:srgbClr>
                    </a:outerShdw>
                  </a:effectLst>
                  <a:uLnTx/>
                  <a:uFillTx/>
                  <a:latin typeface="UTM Cookies" panose="02040603050506020204" pitchFamily="18" charset="0"/>
                  <a:ea typeface="+mn-ea"/>
                  <a:cs typeface="+mn-cs"/>
                </a:rPr>
                <a:t>CÙNG</a:t>
              </a:r>
              <a:r>
                <a:rPr kumimoji="0" lang="en-US" sz="7200" b="1" i="0" u="none" strike="noStrike" kern="1200" cap="none" spc="0" normalizeH="0" baseline="0" noProof="0">
                  <a:ln w="19050">
                    <a:solidFill>
                      <a:srgbClr val="ED7D31"/>
                    </a:solidFill>
                    <a:prstDash val="solid"/>
                  </a:ln>
                  <a:solidFill>
                    <a:srgbClr val="FFFF00"/>
                  </a:solidFill>
                  <a:effectLst>
                    <a:outerShdw blurRad="38100" dist="38100" dir="2700000" algn="tl">
                      <a:srgbClr val="000000">
                        <a:alpha val="43137"/>
                      </a:srgbClr>
                    </a:outerShdw>
                  </a:effectLst>
                  <a:uLnTx/>
                  <a:uFillTx/>
                  <a:latin typeface="UTM Cookies" panose="02040603050506020204" pitchFamily="18" charset="0"/>
                  <a:ea typeface="+mn-ea"/>
                  <a:cs typeface="+mn-cs"/>
                </a:rPr>
                <a:t> CHIA </a:t>
              </a:r>
              <a:r>
                <a:rPr kumimoji="0" lang="en-US" sz="7200" b="1" i="0" u="none" strike="noStrike" kern="1200" cap="none" spc="0" normalizeH="0" baseline="0" noProof="0" err="1">
                  <a:ln w="19050">
                    <a:solidFill>
                      <a:srgbClr val="ED7D31"/>
                    </a:solidFill>
                    <a:prstDash val="solid"/>
                  </a:ln>
                  <a:solidFill>
                    <a:srgbClr val="FFFF00"/>
                  </a:solidFill>
                  <a:effectLst>
                    <a:outerShdw blurRad="38100" dist="38100" dir="2700000" algn="tl">
                      <a:srgbClr val="000000">
                        <a:alpha val="43137"/>
                      </a:srgbClr>
                    </a:outerShdw>
                  </a:effectLst>
                  <a:uLnTx/>
                  <a:uFillTx/>
                  <a:latin typeface="UTM Cookies" panose="02040603050506020204" pitchFamily="18" charset="0"/>
                  <a:ea typeface="+mn-ea"/>
                  <a:cs typeface="+mn-cs"/>
                </a:rPr>
                <a:t>SẺ</a:t>
              </a:r>
              <a:endParaRPr kumimoji="0" lang="vi-VN" sz="7200" b="1" i="0" u="none" strike="noStrike" kern="1200" cap="none" spc="0" normalizeH="0" baseline="0" noProof="0">
                <a:ln w="19050">
                  <a:solidFill>
                    <a:srgbClr val="ED7D31"/>
                  </a:solidFill>
                  <a:prstDash val="solid"/>
                </a:ln>
                <a:solidFill>
                  <a:srgbClr val="FFFF00"/>
                </a:solidFill>
                <a:effectLst>
                  <a:outerShdw blurRad="38100" dist="38100" dir="2700000" algn="tl">
                    <a:srgbClr val="000000">
                      <a:alpha val="43137"/>
                    </a:srgbClr>
                  </a:outerShdw>
                </a:effectLst>
                <a:uLnTx/>
                <a:uFillTx/>
                <a:latin typeface="iCiel Crocante" panose="02000000000000000000" pitchFamily="50" charset="0"/>
                <a:ea typeface="+mn-ea"/>
                <a:cs typeface="+mn-cs"/>
              </a:endParaRPr>
            </a:p>
          </p:txBody>
        </p:sp>
      </p:grpSp>
    </p:spTree>
    <p:extLst>
      <p:ext uri="{BB962C8B-B14F-4D97-AF65-F5344CB8AC3E}">
        <p14:creationId xmlns:p14="http://schemas.microsoft.com/office/powerpoint/2010/main" val="5237586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D43C6ACE-D8B3-4986-81E1-0BE61D3B1D88}"/>
              </a:ext>
            </a:extLst>
          </p:cNvPr>
          <p:cNvSpPr txBox="1"/>
          <p:nvPr/>
        </p:nvSpPr>
        <p:spPr>
          <a:xfrm>
            <a:off x="618982" y="2188670"/>
            <a:ext cx="10941976"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Hè đến, muôn loài hoa đua nhau nở. Những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1" i="0" u="none" strike="noStrike" kern="1200" cap="none" spc="0" normalizeH="0" baseline="0" noProof="0">
                <a:ln>
                  <a:noFill/>
                </a:ln>
                <a:solidFill>
                  <a:srgbClr val="0070C0"/>
                </a:solidFill>
                <a:effectLst/>
                <a:uLnTx/>
                <a:uFillTx/>
                <a:latin typeface="Arial" panose="020B0604020202020204" pitchFamily="34" charset="0"/>
                <a:ea typeface="+mn-ea"/>
              </a:rPr>
              <a:t>bông</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đồng tiền khoe váy áo rực rỡ. Mấy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1" i="0" u="none" strike="noStrike" kern="1200" cap="none" spc="0" normalizeH="0" baseline="0" noProof="0">
                <a:ln>
                  <a:noFill/>
                </a:ln>
                <a:solidFill>
                  <a:srgbClr val="0070C0"/>
                </a:solidFill>
                <a:effectLst/>
                <a:uLnTx/>
                <a:uFillTx/>
                <a:latin typeface="Arial" panose="020B0604020202020204" pitchFamily="34" charset="0"/>
                <a:ea typeface="+mn-ea"/>
              </a:rPr>
              <a:t>bông</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hồng nhung ngào ngạt toả hương. Vài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1" i="0" u="none" strike="noStrike" kern="1200" cap="none" spc="0" normalizeH="0" baseline="0" noProof="0">
                <a:ln>
                  <a:noFill/>
                </a:ln>
                <a:solidFill>
                  <a:srgbClr val="0070C0"/>
                </a:solidFill>
                <a:effectLst/>
                <a:uLnTx/>
                <a:uFillTx/>
                <a:latin typeface="Arial" panose="020B0604020202020204" pitchFamily="34" charset="0"/>
                <a:ea typeface="+mn-ea"/>
              </a:rPr>
              <a:t>bông</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rPr>
              <a:t>tóc tiên rụt rè mở mắt. </a:t>
            </a:r>
            <a:endParaRPr kumimoji="0" lang="en-US" sz="4400" b="0" i="0" u="none" strike="noStrike" kern="1200" cap="none" spc="0" normalizeH="0" baseline="0" noProof="0">
              <a:ln>
                <a:noFill/>
              </a:ln>
              <a:solidFill>
                <a:srgbClr val="0070C0"/>
              </a:solidFill>
              <a:effectLst/>
              <a:uLnTx/>
              <a:uFillTx/>
              <a:latin typeface="Calibri" panose="020F0502020204030204"/>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Arial" panose="020B0604020202020204" pitchFamily="34" charset="0"/>
              </a:rPr>
              <a:t>                                                                  </a:t>
            </a:r>
            <a:r>
              <a:rPr kumimoji="0" lang="vi-VN" sz="44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Cẩm Thơ</a:t>
            </a:r>
            <a:endParaRPr kumimoji="0" lang="en-US" sz="44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7B01F6D-A38A-4C89-8416-9EF096543CE2}"/>
              </a:ext>
            </a:extLst>
          </p:cNvPr>
          <p:cNvSpPr txBox="1"/>
          <p:nvPr/>
        </p:nvSpPr>
        <p:spPr>
          <a:xfrm>
            <a:off x="913669" y="560916"/>
            <a:ext cx="1035260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a.</a:t>
            </a:r>
            <a:r>
              <a:rPr kumimoji="0" lang="en-US" sz="40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Thay mỗi từ in đậm trong đoạn văn bằng một từ ngữ dùng để gọi người.</a:t>
            </a:r>
          </a:p>
        </p:txBody>
      </p:sp>
      <p:sp>
        <p:nvSpPr>
          <p:cNvPr id="2" name="TextBox 1">
            <a:extLst>
              <a:ext uri="{FF2B5EF4-FFF2-40B4-BE49-F238E27FC236}">
                <a16:creationId xmlns:a16="http://schemas.microsoft.com/office/drawing/2014/main" id="{E81E6543-DA46-4C66-BB08-A15DCF0BDCFB}"/>
              </a:ext>
            </a:extLst>
          </p:cNvPr>
          <p:cNvSpPr txBox="1"/>
          <p:nvPr/>
        </p:nvSpPr>
        <p:spPr>
          <a:xfrm>
            <a:off x="2522468" y="2800902"/>
            <a:ext cx="2107932" cy="769441"/>
          </a:xfrm>
          <a:prstGeom prst="rect">
            <a:avLst/>
          </a:prstGeom>
          <a:solidFill>
            <a:schemeClr val="tx1"/>
          </a:solid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chị</a:t>
            </a:r>
            <a:r>
              <a:rPr lang="en-US" sz="4400" b="1">
                <a:solidFill>
                  <a:schemeClr val="bg1"/>
                </a:solidFill>
                <a:latin typeface="Arial" panose="020B0604020202020204" pitchFamily="34" charset="0"/>
                <a:cs typeface="Arial" panose="020B0604020202020204" pitchFamily="34" charset="0"/>
              </a:rPr>
              <a:t>(cô)</a:t>
            </a:r>
          </a:p>
        </p:txBody>
      </p:sp>
      <p:sp>
        <p:nvSpPr>
          <p:cNvPr id="9" name="TextBox 8">
            <a:extLst>
              <a:ext uri="{FF2B5EF4-FFF2-40B4-BE49-F238E27FC236}">
                <a16:creationId xmlns:a16="http://schemas.microsoft.com/office/drawing/2014/main" id="{725E4C86-3256-4A8B-BA33-D74F8403FDF0}"/>
              </a:ext>
            </a:extLst>
          </p:cNvPr>
          <p:cNvSpPr txBox="1"/>
          <p:nvPr/>
        </p:nvSpPr>
        <p:spPr>
          <a:xfrm>
            <a:off x="2935327" y="3482262"/>
            <a:ext cx="1695073" cy="769441"/>
          </a:xfrm>
          <a:prstGeom prst="rect">
            <a:avLst/>
          </a:prstGeom>
          <a:solidFill>
            <a:schemeClr val="tx1"/>
          </a:solid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nàng</a:t>
            </a:r>
          </a:p>
        </p:txBody>
      </p:sp>
      <p:sp>
        <p:nvSpPr>
          <p:cNvPr id="11" name="TextBox 10">
            <a:extLst>
              <a:ext uri="{FF2B5EF4-FFF2-40B4-BE49-F238E27FC236}">
                <a16:creationId xmlns:a16="http://schemas.microsoft.com/office/drawing/2014/main" id="{D5D39C5B-44C8-4421-B4BF-FAF3FE06B192}"/>
              </a:ext>
            </a:extLst>
          </p:cNvPr>
          <p:cNvSpPr txBox="1"/>
          <p:nvPr/>
        </p:nvSpPr>
        <p:spPr>
          <a:xfrm>
            <a:off x="3510863" y="4208324"/>
            <a:ext cx="2239073" cy="769441"/>
          </a:xfrm>
          <a:prstGeom prst="rect">
            <a:avLst/>
          </a:prstGeom>
          <a:solidFill>
            <a:schemeClr val="tx1"/>
          </a:solid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bạn</a:t>
            </a:r>
            <a:r>
              <a:rPr lang="en-US" sz="4400" b="1">
                <a:solidFill>
                  <a:schemeClr val="bg1"/>
                </a:solidFill>
                <a:latin typeface="Arial" panose="020B0604020202020204" pitchFamily="34" charset="0"/>
                <a:cs typeface="Arial" panose="020B0604020202020204" pitchFamily="34" charset="0"/>
              </a:rPr>
              <a:t>(bé)</a:t>
            </a:r>
          </a:p>
        </p:txBody>
      </p:sp>
    </p:spTree>
    <p:extLst>
      <p:ext uri="{BB962C8B-B14F-4D97-AF65-F5344CB8AC3E}">
        <p14:creationId xmlns:p14="http://schemas.microsoft.com/office/powerpoint/2010/main" val="3011887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2"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0" y="4600"/>
            <a:ext cx="12204058" cy="685800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8096B9F-DA6A-140D-93F1-AB3BC37F63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90" b="95271" l="23480" r="74030">
                        <a14:foregroundMark x1="44728" y1="22070" x2="52458" y2="40461"/>
                        <a14:foregroundMark x1="39327" y1="26354" x2="34185" y2="48424"/>
                        <a14:foregroundMark x1="47316" y1="65885" x2="50259" y2="82134"/>
                        <a14:foregroundMark x1="59444" y1="58407" x2="56145" y2="76637"/>
                        <a14:foregroundMark x1="50970" y1="44584" x2="58085" y2="58246"/>
                        <a14:foregroundMark x1="48642" y1="46605" x2="45828" y2="62086"/>
                        <a14:foregroundMark x1="33312" y1="28335" x2="29884" y2="52587"/>
                        <a14:foregroundMark x1="28040" y1="59782" x2="27814" y2="72191"/>
                        <a14:foregroundMark x1="45699" y1="63905" x2="46928" y2="79224"/>
                        <a14:foregroundMark x1="52329" y1="65117" x2="54301" y2="79547"/>
                        <a14:foregroundMark x1="40686" y1="74495" x2="40686" y2="74495"/>
                        <a14:foregroundMark x1="47930" y1="86742" x2="48512" y2="92563"/>
                        <a14:foregroundMark x1="56727" y1="88884" x2="56016" y2="94099"/>
                        <a14:foregroundMark x1="56501" y1="20857" x2="61514" y2="32660"/>
                        <a14:foregroundMark x1="61514" y1="32660" x2="61643" y2="32781"/>
                        <a14:foregroundMark x1="55757" y1="30032" x2="62516" y2="44301"/>
                        <a14:foregroundMark x1="58700" y1="30032" x2="43629" y2="33104"/>
                        <a14:foregroundMark x1="63001" y1="32175" x2="66429" y2="41673"/>
                        <a14:foregroundMark x1="68273" y1="51051" x2="71087" y2="60994"/>
                        <a14:foregroundMark x1="61999" y1="29264" x2="51520" y2="20695"/>
                        <a14:foregroundMark x1="51520" y1="20695" x2="35401" y2="17700"/>
                        <a14:foregroundMark x1="53784" y1="22070" x2="31986" y2="36176"/>
                        <a14:foregroundMark x1="31986" y1="36176" x2="31598" y2="36783"/>
                        <a14:foregroundMark x1="33571" y1="24656" x2="30983" y2="37712"/>
                        <a14:foregroundMark x1="30983" y1="24656" x2="29981" y2="32013"/>
                        <a14:foregroundMark x1="29981" y1="32013" x2="31242" y2="38601"/>
                        <a14:foregroundMark x1="35543" y1="26071" x2="35899" y2="39854"/>
                        <a14:foregroundMark x1="28040" y1="32013" x2="28040" y2="32013"/>
                        <a14:foregroundMark x1="24741" y1="37995" x2="24741" y2="37995"/>
                        <a14:foregroundMark x1="23512" y1="60833" x2="23512" y2="60833"/>
                        <a14:foregroundMark x1="50970" y1="61924" x2="53558" y2="70978"/>
                        <a14:foregroundMark x1="42044" y1="41835" x2="41656" y2="54406"/>
                        <a14:foregroundMark x1="50129" y1="61601" x2="51358" y2="72191"/>
                        <a14:foregroundMark x1="47801" y1="87672" x2="48415" y2="94867"/>
                        <a14:foregroundMark x1="54043" y1="92886" x2="55272" y2="95311"/>
                        <a14:foregroundMark x1="71216" y1="63460" x2="71216" y2="68513"/>
                        <a14:foregroundMark x1="46928" y1="92886" x2="46928" y2="92886"/>
                        <a14:foregroundMark x1="54528" y1="93775" x2="54528" y2="93775"/>
                        <a14:foregroundMark x1="54528" y1="93775" x2="52458" y2="93169"/>
                        <a14:foregroundMark x1="47542" y1="92118" x2="45699" y2="93007"/>
                        <a14:foregroundMark x1="46087" y1="14551" x2="46087" y2="14551"/>
                        <a14:foregroundMark x1="48027" y1="15158" x2="48027" y2="15158"/>
                        <a14:foregroundMark x1="48286" y1="15036" x2="48286" y2="15036"/>
                        <a14:foregroundMark x1="47801" y1="14390" x2="47801" y2="14390"/>
                        <a14:foregroundMark x1="42885" y1="15036" x2="42885" y2="15036"/>
                        <a14:foregroundMark x1="74030" y1="66815" x2="74030" y2="66815"/>
                        <a14:backgroundMark x1="33085" y1="18391" x2="33085" y2="18391"/>
                        <a14:backgroundMark x1="34056" y1="18230" x2="34056" y2="18230"/>
                        <a14:backgroundMark x1="34444" y1="16694" x2="35026" y2="17947"/>
                        <a14:backgroundMark x1="72671" y1="63298" x2="72671" y2="63298"/>
                        <a14:backgroundMark x1="32956" y1="18230" x2="32956" y2="18230"/>
                        <a14:backgroundMark x1="33571" y1="17947" x2="32600" y2="18230"/>
                        <a14:backgroundMark x1="34185" y1="16694" x2="33571" y2="17785"/>
                        <a14:backgroundMark x1="34185" y1="17947" x2="33829" y2="17947"/>
                      </a14:backgroundRemoval>
                    </a14:imgEffect>
                  </a14:imgLayer>
                </a14:imgProps>
              </a:ext>
              <a:ext uri="{28A0092B-C50C-407E-A947-70E740481C1C}">
                <a14:useLocalDpi xmlns:a14="http://schemas.microsoft.com/office/drawing/2010/main" val="0"/>
              </a:ext>
            </a:extLst>
          </a:blip>
          <a:srcRect l="19470" t="11954" r="22905"/>
          <a:stretch/>
        </p:blipFill>
        <p:spPr>
          <a:xfrm>
            <a:off x="7652720" y="2305041"/>
            <a:ext cx="3827774" cy="4678844"/>
          </a:xfrm>
          <a:prstGeom prst="rect">
            <a:avLst/>
          </a:prstGeom>
        </p:spPr>
      </p:pic>
      <p:grpSp>
        <p:nvGrpSpPr>
          <p:cNvPr id="12" name="Group 11">
            <a:extLst>
              <a:ext uri="{FF2B5EF4-FFF2-40B4-BE49-F238E27FC236}">
                <a16:creationId xmlns:a16="http://schemas.microsoft.com/office/drawing/2014/main" id="{8C92A829-151E-42C4-A66C-9FB7D7473BFE}"/>
              </a:ext>
            </a:extLst>
          </p:cNvPr>
          <p:cNvGrpSpPr/>
          <p:nvPr/>
        </p:nvGrpSpPr>
        <p:grpSpPr>
          <a:xfrm>
            <a:off x="629313" y="2511204"/>
            <a:ext cx="6923255" cy="3705182"/>
            <a:chOff x="4494293" y="2483427"/>
            <a:chExt cx="6923255" cy="3705182"/>
          </a:xfrm>
        </p:grpSpPr>
        <p:sp>
          <p:nvSpPr>
            <p:cNvPr id="2" name="Rectangle: Rounded Corners 1">
              <a:extLst>
                <a:ext uri="{FF2B5EF4-FFF2-40B4-BE49-F238E27FC236}">
                  <a16:creationId xmlns:a16="http://schemas.microsoft.com/office/drawing/2014/main" id="{BBC6DB67-5973-0C82-4D30-BAA7E8151C2C}"/>
                </a:ext>
              </a:extLst>
            </p:cNvPr>
            <p:cNvSpPr/>
            <p:nvPr/>
          </p:nvSpPr>
          <p:spPr>
            <a:xfrm>
              <a:off x="4494293" y="2483427"/>
              <a:ext cx="6923255" cy="370518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A3EFC90-1C66-4C8C-8ABB-3AD85981693A}"/>
                </a:ext>
              </a:extLst>
            </p:cNvPr>
            <p:cNvSpPr txBox="1"/>
            <p:nvPr/>
          </p:nvSpPr>
          <p:spPr>
            <a:xfrm>
              <a:off x="4668953" y="2585496"/>
              <a:ext cx="657393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Sau khi thay thế từ ngữ, đoạn văn trở nên sinh động, giàu cảm xúc hơn, các sự</a:t>
              </a: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vật trở nên gần gũi, thú vị hơn</a:t>
              </a:r>
              <a:endPar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F88F1BB0-2C81-48CF-ADB3-329FA70B324C}"/>
              </a:ext>
            </a:extLst>
          </p:cNvPr>
          <p:cNvPicPr>
            <a:picLocks noChangeAspect="1"/>
          </p:cNvPicPr>
          <p:nvPr/>
        </p:nvPicPr>
        <p:blipFill>
          <a:blip r:embed="rId5"/>
          <a:stretch>
            <a:fillRect/>
          </a:stretch>
        </p:blipFill>
        <p:spPr>
          <a:xfrm>
            <a:off x="803973" y="268801"/>
            <a:ext cx="10242168" cy="2036240"/>
          </a:xfrm>
          <a:prstGeom prst="rect">
            <a:avLst/>
          </a:prstGeom>
        </p:spPr>
      </p:pic>
    </p:spTree>
    <p:extLst>
      <p:ext uri="{BB962C8B-B14F-4D97-AF65-F5344CB8AC3E}">
        <p14:creationId xmlns:p14="http://schemas.microsoft.com/office/powerpoint/2010/main" val="91832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palm, shore&#10;&#10;Description automatically generated">
            <a:extLst>
              <a:ext uri="{FF2B5EF4-FFF2-40B4-BE49-F238E27FC236}">
                <a16:creationId xmlns:a16="http://schemas.microsoft.com/office/drawing/2014/main" id="{E63F8AEF-DBE4-8369-B8E3-68CAA659CA02}"/>
              </a:ext>
            </a:extLst>
          </p:cNvPr>
          <p:cNvPicPr>
            <a:picLocks noChangeAspect="1"/>
          </p:cNvPicPr>
          <p:nvPr/>
        </p:nvPicPr>
        <p:blipFill rotWithShape="1">
          <a:blip r:embed="rId2">
            <a:extLst>
              <a:ext uri="{28A0092B-C50C-407E-A947-70E740481C1C}">
                <a14:useLocalDpi xmlns:a14="http://schemas.microsoft.com/office/drawing/2010/main" val="0"/>
              </a:ext>
            </a:extLst>
          </a:blip>
          <a:srcRect t="2253" b="7577"/>
          <a:stretch/>
        </p:blipFill>
        <p:spPr>
          <a:xfrm>
            <a:off x="57807" y="-1"/>
            <a:ext cx="12192000" cy="6858001"/>
          </a:xfrm>
          <a:prstGeom prst="rect">
            <a:avLst/>
          </a:prstGeom>
        </p:spPr>
      </p:pic>
      <p:pic>
        <p:nvPicPr>
          <p:cNvPr id="5" name="Picture 4">
            <a:extLst>
              <a:ext uri="{FF2B5EF4-FFF2-40B4-BE49-F238E27FC236}">
                <a16:creationId xmlns:a16="http://schemas.microsoft.com/office/drawing/2014/main" id="{9D89B913-7A68-46DC-926B-CADA7A90C288}"/>
              </a:ext>
            </a:extLst>
          </p:cNvPr>
          <p:cNvPicPr>
            <a:picLocks noChangeAspect="1"/>
          </p:cNvPicPr>
          <p:nvPr/>
        </p:nvPicPr>
        <p:blipFill>
          <a:blip r:embed="rId3"/>
          <a:stretch>
            <a:fillRect/>
          </a:stretch>
        </p:blipFill>
        <p:spPr>
          <a:xfrm>
            <a:off x="805252" y="88641"/>
            <a:ext cx="10992041" cy="2847079"/>
          </a:xfrm>
          <a:prstGeom prst="rect">
            <a:avLst/>
          </a:prstGeom>
        </p:spPr>
      </p:pic>
    </p:spTree>
    <p:extLst>
      <p:ext uri="{BB962C8B-B14F-4D97-AF65-F5344CB8AC3E}">
        <p14:creationId xmlns:p14="http://schemas.microsoft.com/office/powerpoint/2010/main" val="2454390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648F9220-2FEA-4202-980E-84D47A6C4107}"/>
              </a:ext>
            </a:extLst>
          </p:cNvPr>
          <p:cNvSpPr txBox="1"/>
          <p:nvPr/>
        </p:nvSpPr>
        <p:spPr>
          <a:xfrm>
            <a:off x="903223" y="472611"/>
            <a:ext cx="10385553" cy="1754326"/>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rgbClr val="C00000"/>
                </a:solidFill>
                <a:effectLst/>
                <a:uLnTx/>
                <a:uFillTx/>
                <a:latin typeface="Arial" panose="020B0604020202020204" pitchFamily="34" charset="0"/>
              </a:rPr>
              <a:t>3</a:t>
            </a:r>
            <a:r>
              <a:rPr kumimoji="0" lang="vi-VN" sz="3600" b="1" i="0" u="none" strike="noStrike" kern="1200" cap="none" spc="0" normalizeH="0" baseline="0" noProof="0">
                <a:ln>
                  <a:noFill/>
                </a:ln>
                <a:solidFill>
                  <a:srgbClr val="C00000"/>
                </a:solidFill>
                <a:effectLst/>
                <a:uLnTx/>
                <a:uFillTx/>
                <a:latin typeface="Arial" panose="020B0604020202020204" pitchFamily="34" charset="0"/>
              </a:rPr>
              <a:t>. </a:t>
            </a:r>
            <a:r>
              <a:rPr lang="vi-VN" sz="3600" b="1">
                <a:solidFill>
                  <a:prstClr val="black"/>
                </a:solidFill>
              </a:rPr>
              <a:t>Viết 3 – 4 câu giới thiệu về những đồ dùng học tập của em, trong đó</a:t>
            </a:r>
            <a:r>
              <a:rPr lang="en-US" sz="3600" b="1">
                <a:solidFill>
                  <a:prstClr val="black"/>
                </a:solidFill>
              </a:rPr>
              <a:t> </a:t>
            </a:r>
            <a:r>
              <a:rPr lang="vi-VN" sz="3600" b="1">
                <a:solidFill>
                  <a:prstClr val="black"/>
                </a:solidFill>
              </a:rPr>
              <a:t>có sử dụng từ gọi người để gọi đồ dùng học tập.</a:t>
            </a:r>
            <a:endParaRPr kumimoji="0" lang="en-US" sz="3600" b="1" i="0" u="none" strike="noStrike" kern="1200" cap="none" spc="0" normalizeH="0" baseline="0" noProof="0">
              <a:ln>
                <a:noFill/>
              </a:ln>
              <a:solidFill>
                <a:prstClr val="black"/>
              </a:solidFill>
              <a:effectLst/>
              <a:uLnTx/>
              <a:uFillTx/>
              <a:latin typeface="Calibri" panose="020F0502020204030204"/>
            </a:endParaRPr>
          </a:p>
        </p:txBody>
      </p:sp>
      <p:pic>
        <p:nvPicPr>
          <p:cNvPr id="1026" name="Picture 2" descr="Cập nhật nhiều hơn 117 hình ảnh suy nghĩ mới nhất - Tin Học Vui">
            <a:extLst>
              <a:ext uri="{FF2B5EF4-FFF2-40B4-BE49-F238E27FC236}">
                <a16:creationId xmlns:a16="http://schemas.microsoft.com/office/drawing/2014/main" id="{59DF7AF5-92C4-40FD-847C-2E015A3340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870" b="90870" l="18462" r="73385">
                        <a14:foregroundMark x1="39077" y1="43913" x2="56154" y2="51087"/>
                        <a14:foregroundMark x1="52615" y1="40217" x2="58000" y2="44783"/>
                        <a14:foregroundMark x1="26923" y1="15217" x2="29538" y2="15870"/>
                        <a14:foregroundMark x1="18615" y1="35652" x2="22154" y2="37391"/>
                        <a14:foregroundMark x1="21846" y1="42826" x2="21846" y2="42826"/>
                        <a14:foregroundMark x1="44923" y1="45217" x2="48462" y2="52391"/>
                        <a14:foregroundMark x1="55846" y1="43043" x2="57077" y2="45652"/>
                        <a14:foregroundMark x1="68308" y1="21087" x2="71846" y2="20652"/>
                        <a14:foregroundMark x1="66308" y1="20217" x2="71846" y2="20217"/>
                        <a14:foregroundMark x1="66923" y1="36522" x2="70923" y2="23913"/>
                        <a14:foregroundMark x1="24308" y1="53261" x2="25692" y2="53261"/>
                        <a14:foregroundMark x1="29231" y1="26087" x2="29538" y2="31522"/>
                        <a14:foregroundMark x1="39385" y1="89130" x2="58308" y2="90870"/>
                        <a14:foregroundMark x1="70923" y1="21304" x2="72769" y2="25217"/>
                        <a14:foregroundMark x1="72769" y1="19783" x2="73385" y2="23043"/>
                        <a14:foregroundMark x1="29231" y1="13478" x2="30154" y2="25652"/>
                      </a14:backgroundRemoval>
                    </a14:imgEffect>
                  </a14:imgLayer>
                </a14:imgProps>
              </a:ext>
              <a:ext uri="{28A0092B-C50C-407E-A947-70E740481C1C}">
                <a14:useLocalDpi xmlns:a14="http://schemas.microsoft.com/office/drawing/2010/main" val="0"/>
              </a:ext>
            </a:extLst>
          </a:blip>
          <a:srcRect l="13904" t="991" r="21564"/>
          <a:stretch/>
        </p:blipFill>
        <p:spPr bwMode="auto">
          <a:xfrm>
            <a:off x="7037261" y="2149727"/>
            <a:ext cx="4068997" cy="4418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Vở Hình ảnh PNG | Vector Và Các Tập Tin PSD | Tải Về Miễn Phí Trên  Pngtree">
            <a:extLst>
              <a:ext uri="{FF2B5EF4-FFF2-40B4-BE49-F238E27FC236}">
                <a16:creationId xmlns:a16="http://schemas.microsoft.com/office/drawing/2014/main" id="{E0D41C82-4BAC-4050-97CA-7BDB64BA1B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7778">
                        <a14:foregroundMark x1="45000" y1="51667" x2="56389" y2="77222"/>
                        <a14:foregroundMark x1="45833" y1="56389" x2="58611" y2="69444"/>
                        <a14:foregroundMark x1="37222" y1="69444" x2="97778" y2="53611"/>
                        <a14:foregroundMark x1="38056" y1="79167" x2="68611" y2="73611"/>
                        <a14:foregroundMark x1="53056" y1="55833" x2="78611" y2="62778"/>
                        <a14:foregroundMark x1="55833" y1="46667" x2="74167" y2="62222"/>
                        <a14:foregroundMark x1="48056" y1="76389" x2="82778" y2="58056"/>
                        <a14:foregroundMark x1="62222" y1="51667" x2="62222"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95613" y="2267570"/>
            <a:ext cx="2624629" cy="26246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3B98E-6C45-4BFB-897F-17030CE94F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3917" y1="32417" x2="48917" y2="62000"/>
                        <a14:foregroundMark x1="51167" y1="36750" x2="51167" y2="53333"/>
                      </a14:backgroundRemoval>
                    </a14:imgEffect>
                  </a14:imgLayer>
                </a14:imgProps>
              </a:ext>
            </a:extLst>
          </a:blip>
          <a:stretch>
            <a:fillRect/>
          </a:stretch>
        </p:blipFill>
        <p:spPr>
          <a:xfrm>
            <a:off x="2728872" y="3959412"/>
            <a:ext cx="2583093" cy="2583093"/>
          </a:xfrm>
          <a:prstGeom prst="rect">
            <a:avLst/>
          </a:prstGeom>
        </p:spPr>
      </p:pic>
      <p:pic>
        <p:nvPicPr>
          <p:cNvPr id="1032" name="Picture 8" descr="Thước Kẻ Hình ảnh PNG | Vector Và Các Tập Tin PSD | Tải Về Miễn Phí Trên  Pngtree">
            <a:extLst>
              <a:ext uri="{FF2B5EF4-FFF2-40B4-BE49-F238E27FC236}">
                <a16:creationId xmlns:a16="http://schemas.microsoft.com/office/drawing/2014/main" id="{6A1E552D-AA72-4D78-A787-615AD13AE4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322" y="2424714"/>
            <a:ext cx="2102358" cy="210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59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6333FBDD-3E0C-3959-492C-80B2C0ED9106}"/>
              </a:ext>
            </a:extLst>
          </p:cNvPr>
          <p:cNvPicPr>
            <a:picLocks noChangeAspect="1"/>
          </p:cNvPicPr>
          <p:nvPr/>
        </p:nvPicPr>
        <p:blipFill rotWithShape="1">
          <a:blip r:embed="rId2">
            <a:extLst>
              <a:ext uri="{28A0092B-C50C-407E-A947-70E740481C1C}">
                <a14:useLocalDpi xmlns:a14="http://schemas.microsoft.com/office/drawing/2010/main" val="0"/>
              </a:ext>
            </a:extLst>
          </a:blip>
          <a:srcRect t="6699" b="2407"/>
          <a:stretch/>
        </p:blipFill>
        <p:spPr>
          <a:xfrm>
            <a:off x="0" y="0"/>
            <a:ext cx="12221973" cy="6858000"/>
          </a:xfrm>
          <a:prstGeom prst="rect">
            <a:avLst/>
          </a:prstGeom>
        </p:spPr>
      </p:pic>
      <p:pic>
        <p:nvPicPr>
          <p:cNvPr id="4" name="Picture 3">
            <a:extLst>
              <a:ext uri="{FF2B5EF4-FFF2-40B4-BE49-F238E27FC236}">
                <a16:creationId xmlns:a16="http://schemas.microsoft.com/office/drawing/2014/main" id="{5FB5C51F-F191-4BA9-9609-3B063AD7B003}"/>
              </a:ext>
            </a:extLst>
          </p:cNvPr>
          <p:cNvPicPr>
            <a:picLocks noChangeAspect="1"/>
          </p:cNvPicPr>
          <p:nvPr/>
        </p:nvPicPr>
        <p:blipFill>
          <a:blip r:embed="rId3"/>
          <a:stretch>
            <a:fillRect/>
          </a:stretch>
        </p:blipFill>
        <p:spPr>
          <a:xfrm>
            <a:off x="6110986" y="557535"/>
            <a:ext cx="5383235" cy="2871465"/>
          </a:xfrm>
          <a:prstGeom prst="rect">
            <a:avLst/>
          </a:prstGeom>
        </p:spPr>
      </p:pic>
    </p:spTree>
    <p:extLst>
      <p:ext uri="{BB962C8B-B14F-4D97-AF65-F5344CB8AC3E}">
        <p14:creationId xmlns:p14="http://schemas.microsoft.com/office/powerpoint/2010/main" val="16309219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Hình ảnh Cậu Bé Viết Bài Tập Về Nhà PNG Miễn Phí Tải Về - Lovepik">
            <a:extLst>
              <a:ext uri="{FF2B5EF4-FFF2-40B4-BE49-F238E27FC236}">
                <a16:creationId xmlns:a16="http://schemas.microsoft.com/office/drawing/2014/main" id="{BB55B417-01C8-49C1-BF92-332EFFF1EC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00" b="99000" l="4750" r="97667">
                        <a14:foregroundMark x1="49417" y1="9583" x2="61750" y2="11250"/>
                        <a14:foregroundMark x1="61750" y1="5583" x2="64083" y2="9583"/>
                        <a14:foregroundMark x1="10167" y1="88083" x2="47417" y2="99083"/>
                        <a14:foregroundMark x1="46750" y1="74167" x2="69417" y2="94750"/>
                        <a14:foregroundMark x1="43500" y1="56167" x2="62083" y2="85083"/>
                        <a14:foregroundMark x1="44417" y1="65167" x2="58083" y2="86417"/>
                        <a14:foregroundMark x1="36500" y1="61167" x2="45750" y2="86750"/>
                        <a14:foregroundMark x1="36167" y1="59167" x2="43750" y2="87083"/>
                        <a14:foregroundMark x1="6167" y1="87083" x2="94750" y2="70583"/>
                        <a14:foregroundMark x1="94750" y1="70583" x2="89417" y2="95333"/>
                        <a14:foregroundMark x1="89417" y1="95333" x2="69833" y2="98250"/>
                        <a14:foregroundMark x1="69833" y1="98250" x2="96667" y2="85750"/>
                        <a14:foregroundMark x1="19167" y1="83750" x2="85000" y2="78417"/>
                        <a14:foregroundMark x1="49083" y1="59500" x2="58417" y2="75500"/>
                        <a14:foregroundMark x1="52417" y1="63500" x2="61083" y2="77750"/>
                        <a14:foregroundMark x1="52417" y1="64500" x2="49750" y2="85750"/>
                        <a14:foregroundMark x1="4833" y1="86083" x2="15167" y2="98083"/>
                        <a14:foregroundMark x1="16167" y1="82083" x2="59417" y2="96083"/>
                        <a14:foregroundMark x1="59417" y1="96083" x2="59417" y2="96083"/>
                        <a14:foregroundMark x1="69083" y1="74833" x2="97667" y2="72500"/>
                        <a14:foregroundMark x1="95333" y1="68833" x2="65083" y2="94083"/>
                        <a14:foregroundMark x1="65083" y1="94083" x2="65083" y2="94083"/>
                        <a14:foregroundMark x1="22167" y1="85750" x2="53417" y2="98750"/>
                        <a14:foregroundMark x1="29167" y1="89417" x2="78083" y2="94083"/>
                        <a14:foregroundMark x1="92667" y1="76417" x2="96000" y2="96417"/>
                      </a14:backgroundRemoval>
                    </a14:imgEffect>
                  </a14:imgLayer>
                </a14:imgProps>
              </a:ext>
              <a:ext uri="{28A0092B-C50C-407E-A947-70E740481C1C}">
                <a14:useLocalDpi xmlns:a14="http://schemas.microsoft.com/office/drawing/2010/main" val="0"/>
              </a:ext>
            </a:extLst>
          </a:blip>
          <a:srcRect/>
          <a:stretch>
            <a:fillRect/>
          </a:stretch>
        </p:blipFill>
        <p:spPr bwMode="auto">
          <a:xfrm>
            <a:off x="5661060" y="973477"/>
            <a:ext cx="5609689" cy="56096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053AFAD-F32A-4B07-B47E-5530F5C7EF75}"/>
              </a:ext>
            </a:extLst>
          </p:cNvPr>
          <p:cNvPicPr>
            <a:picLocks noChangeAspect="1"/>
          </p:cNvPicPr>
          <p:nvPr/>
        </p:nvPicPr>
        <p:blipFill>
          <a:blip r:embed="rId5"/>
          <a:stretch>
            <a:fillRect/>
          </a:stretch>
        </p:blipFill>
        <p:spPr>
          <a:xfrm>
            <a:off x="564527" y="1270777"/>
            <a:ext cx="6584251" cy="3816427"/>
          </a:xfrm>
          <a:prstGeom prst="rect">
            <a:avLst/>
          </a:prstGeom>
        </p:spPr>
      </p:pic>
    </p:spTree>
    <p:extLst>
      <p:ext uri="{BB962C8B-B14F-4D97-AF65-F5344CB8AC3E}">
        <p14:creationId xmlns:p14="http://schemas.microsoft.com/office/powerpoint/2010/main" val="27652478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A12F25BA-9D71-C09A-0147-D4EE3CB5C0F3}"/>
              </a:ext>
            </a:extLst>
          </p:cNvPr>
          <p:cNvPicPr>
            <a:picLocks noChangeAspect="1"/>
          </p:cNvPicPr>
          <p:nvPr/>
        </p:nvPicPr>
        <p:blipFill rotWithShape="1">
          <a:blip r:embed="rId2">
            <a:extLst>
              <a:ext uri="{28A0092B-C50C-407E-A947-70E740481C1C}">
                <a14:useLocalDpi xmlns:a14="http://schemas.microsoft.com/office/drawing/2010/main" val="0"/>
              </a:ext>
            </a:extLst>
          </a:blip>
          <a:srcRect l="1231" t="-1" b="1"/>
          <a:stretch/>
        </p:blipFill>
        <p:spPr>
          <a:xfrm>
            <a:off x="0" y="0"/>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D679377C-8925-2D60-3F6D-C1E1F547A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811" y="2122088"/>
            <a:ext cx="4649625" cy="4309191"/>
          </a:xfrm>
          <a:prstGeom prst="rect">
            <a:avLst/>
          </a:prstGeom>
        </p:spPr>
      </p:pic>
      <p:pic>
        <p:nvPicPr>
          <p:cNvPr id="3" name="Picture 2">
            <a:extLst>
              <a:ext uri="{FF2B5EF4-FFF2-40B4-BE49-F238E27FC236}">
                <a16:creationId xmlns:a16="http://schemas.microsoft.com/office/drawing/2014/main" id="{CA55C3A9-E74F-4582-B380-0CFF21508692}"/>
              </a:ext>
            </a:extLst>
          </p:cNvPr>
          <p:cNvPicPr>
            <a:picLocks noChangeAspect="1"/>
          </p:cNvPicPr>
          <p:nvPr/>
        </p:nvPicPr>
        <p:blipFill>
          <a:blip r:embed="rId4"/>
          <a:stretch>
            <a:fillRect/>
          </a:stretch>
        </p:blipFill>
        <p:spPr>
          <a:xfrm>
            <a:off x="1946653" y="445579"/>
            <a:ext cx="8711939" cy="1249788"/>
          </a:xfrm>
          <a:prstGeom prst="rect">
            <a:avLst/>
          </a:prstGeom>
        </p:spPr>
      </p:pic>
    </p:spTree>
    <p:extLst>
      <p:ext uri="{BB962C8B-B14F-4D97-AF65-F5344CB8AC3E}">
        <p14:creationId xmlns:p14="http://schemas.microsoft.com/office/powerpoint/2010/main" val="378502888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17721D-5D28-C4FF-6020-C655EB608CCC}"/>
              </a:ext>
            </a:extLst>
          </p:cNvPr>
          <p:cNvPicPr>
            <a:picLocks noChangeAspect="1"/>
          </p:cNvPicPr>
          <p:nvPr/>
        </p:nvPicPr>
        <p:blipFill rotWithShape="1">
          <a:blip r:embed="rId2">
            <a:extLst>
              <a:ext uri="{28A0092B-C50C-407E-A947-70E740481C1C}">
                <a14:useLocalDpi xmlns:a14="http://schemas.microsoft.com/office/drawing/2010/main" val="0"/>
              </a:ext>
            </a:extLst>
          </a:blip>
          <a:srcRect l="1242" t="178" b="-68"/>
          <a:stretch/>
        </p:blipFill>
        <p:spPr>
          <a:xfrm>
            <a:off x="-12058" y="0"/>
            <a:ext cx="12204058" cy="6858000"/>
          </a:xfrm>
          <a:prstGeom prst="rect">
            <a:avLst/>
          </a:prstGeom>
        </p:spPr>
      </p:pic>
      <p:sp>
        <p:nvSpPr>
          <p:cNvPr id="10" name="Rectangle: Rounded Corners 9">
            <a:extLst>
              <a:ext uri="{FF2B5EF4-FFF2-40B4-BE49-F238E27FC236}">
                <a16:creationId xmlns:a16="http://schemas.microsoft.com/office/drawing/2014/main" id="{F34A2538-1746-B76B-7C08-5EE1D1789874}"/>
              </a:ext>
            </a:extLst>
          </p:cNvPr>
          <p:cNvSpPr/>
          <p:nvPr/>
        </p:nvSpPr>
        <p:spPr>
          <a:xfrm>
            <a:off x="321031" y="274834"/>
            <a:ext cx="11537879" cy="6308332"/>
          </a:xfrm>
          <a:prstGeom prst="roundRect">
            <a:avLst/>
          </a:prstGeom>
          <a:solidFill>
            <a:schemeClr val="tx1"/>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648F9220-2FEA-4202-980E-84D47A6C4107}"/>
              </a:ext>
            </a:extLst>
          </p:cNvPr>
          <p:cNvSpPr txBox="1"/>
          <p:nvPr/>
        </p:nvSpPr>
        <p:spPr>
          <a:xfrm>
            <a:off x="897193" y="1705098"/>
            <a:ext cx="10385553" cy="3970318"/>
          </a:xfrm>
          <a:prstGeom prst="rect">
            <a:avLst/>
          </a:prstGeom>
          <a:noFill/>
        </p:spPr>
        <p:txBody>
          <a:bodyPr wrap="square" rtlCol="0">
            <a:spAutoFit/>
          </a:bodyPr>
          <a:lstStyle/>
          <a:p>
            <a:pPr lvl="0" algn="just"/>
            <a:r>
              <a:rPr lang="en-US" sz="3600" b="1">
                <a:solidFill>
                  <a:schemeClr val="bg1"/>
                </a:solidFill>
              </a:rPr>
              <a:t>	</a:t>
            </a:r>
            <a:r>
              <a:rPr lang="vi-VN" sz="3600" b="1">
                <a:solidFill>
                  <a:schemeClr val="bg1"/>
                </a:solidFill>
              </a:rPr>
              <a:t>Em có rất nhiều đồ dùng học tập, nào là bạn bút, chị bảng đen, cô hộp màu, anh thước kẻ,... nhưng em thích nhất là chị cặp sách. Chị cặp sách này là món quà của ông nội tặng em nhân dịp năm học mới. Chị hình chữ nhật, màu xanh dương rất đẹp. Chị luôn đồng hành với em trong những buổi đi học</a:t>
            </a:r>
          </a:p>
        </p:txBody>
      </p:sp>
      <p:sp>
        <p:nvSpPr>
          <p:cNvPr id="11" name="TextBox 10">
            <a:extLst>
              <a:ext uri="{FF2B5EF4-FFF2-40B4-BE49-F238E27FC236}">
                <a16:creationId xmlns:a16="http://schemas.microsoft.com/office/drawing/2014/main" id="{94EA8912-2950-4D2F-8159-157C447B7221}"/>
              </a:ext>
            </a:extLst>
          </p:cNvPr>
          <p:cNvSpPr txBox="1"/>
          <p:nvPr/>
        </p:nvSpPr>
        <p:spPr>
          <a:xfrm>
            <a:off x="4498811" y="717079"/>
            <a:ext cx="2723084" cy="923330"/>
          </a:xfrm>
          <a:prstGeom prst="rect">
            <a:avLst/>
          </a:prstGeom>
          <a:noFill/>
        </p:spPr>
        <p:txBody>
          <a:bodyPr wrap="square" rtlCol="0">
            <a:spAutoFit/>
          </a:bodyPr>
          <a:lstStyle/>
          <a:p>
            <a:pPr lvl="0" algn="just"/>
            <a:r>
              <a:rPr lang="en-US" sz="5400" b="1">
                <a:solidFill>
                  <a:srgbClr val="FF0000"/>
                </a:solidFill>
              </a:rPr>
              <a:t>	MẪU</a:t>
            </a:r>
            <a:endParaRPr lang="vi-VN" sz="5400" b="1">
              <a:solidFill>
                <a:srgbClr val="FF0000"/>
              </a:solidFill>
            </a:endParaRPr>
          </a:p>
        </p:txBody>
      </p:sp>
    </p:spTree>
    <p:extLst>
      <p:ext uri="{BB962C8B-B14F-4D97-AF65-F5344CB8AC3E}">
        <p14:creationId xmlns:p14="http://schemas.microsoft.com/office/powerpoint/2010/main" val="2723504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palm, shore&#10;&#10;Description automatically generated">
            <a:extLst>
              <a:ext uri="{FF2B5EF4-FFF2-40B4-BE49-F238E27FC236}">
                <a16:creationId xmlns:a16="http://schemas.microsoft.com/office/drawing/2014/main" id="{E63F8AEF-DBE4-8369-B8E3-68CAA659CA02}"/>
              </a:ext>
            </a:extLst>
          </p:cNvPr>
          <p:cNvPicPr>
            <a:picLocks noChangeAspect="1"/>
          </p:cNvPicPr>
          <p:nvPr/>
        </p:nvPicPr>
        <p:blipFill rotWithShape="1">
          <a:blip r:embed="rId2">
            <a:extLst>
              <a:ext uri="{28A0092B-C50C-407E-A947-70E740481C1C}">
                <a14:useLocalDpi xmlns:a14="http://schemas.microsoft.com/office/drawing/2010/main" val="0"/>
              </a:ext>
            </a:extLst>
          </a:blip>
          <a:srcRect t="2253" b="7577"/>
          <a:stretch/>
        </p:blipFill>
        <p:spPr>
          <a:xfrm>
            <a:off x="0" y="0"/>
            <a:ext cx="12192000" cy="6858001"/>
          </a:xfrm>
          <a:prstGeom prst="rect">
            <a:avLst/>
          </a:prstGeom>
        </p:spPr>
      </p:pic>
      <p:pic>
        <p:nvPicPr>
          <p:cNvPr id="5" name="Picture 4">
            <a:extLst>
              <a:ext uri="{FF2B5EF4-FFF2-40B4-BE49-F238E27FC236}">
                <a16:creationId xmlns:a16="http://schemas.microsoft.com/office/drawing/2014/main" id="{BDCF8E2C-2C5A-4989-9051-36690B97ED60}"/>
              </a:ext>
            </a:extLst>
          </p:cNvPr>
          <p:cNvPicPr>
            <a:picLocks noChangeAspect="1"/>
          </p:cNvPicPr>
          <p:nvPr/>
        </p:nvPicPr>
        <p:blipFill>
          <a:blip r:embed="rId3"/>
          <a:stretch>
            <a:fillRect/>
          </a:stretch>
        </p:blipFill>
        <p:spPr>
          <a:xfrm>
            <a:off x="5839708" y="428331"/>
            <a:ext cx="5998984" cy="1597290"/>
          </a:xfrm>
          <a:prstGeom prst="rect">
            <a:avLst/>
          </a:prstGeom>
        </p:spPr>
      </p:pic>
    </p:spTree>
    <p:extLst>
      <p:ext uri="{BB962C8B-B14F-4D97-AF65-F5344CB8AC3E}">
        <p14:creationId xmlns:p14="http://schemas.microsoft.com/office/powerpoint/2010/main" val="3594801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toy&#10;&#10;Description automatically generated">
            <a:extLst>
              <a:ext uri="{FF2B5EF4-FFF2-40B4-BE49-F238E27FC236}">
                <a16:creationId xmlns:a16="http://schemas.microsoft.com/office/drawing/2014/main" id="{FA4EC1BD-F935-3812-F370-1289EB92D530}"/>
              </a:ext>
            </a:extLst>
          </p:cNvPr>
          <p:cNvPicPr>
            <a:picLocks noChangeAspect="1"/>
          </p:cNvPicPr>
          <p:nvPr/>
        </p:nvPicPr>
        <p:blipFill rotWithShape="1">
          <a:blip r:embed="rId3">
            <a:extLst>
              <a:ext uri="{28A0092B-C50C-407E-A947-70E740481C1C}">
                <a14:useLocalDpi xmlns:a14="http://schemas.microsoft.com/office/drawing/2010/main" val="0"/>
              </a:ext>
            </a:extLst>
          </a:blip>
          <a:srcRect r="5882"/>
          <a:stretch/>
        </p:blipFill>
        <p:spPr>
          <a:xfrm>
            <a:off x="-1" y="-1"/>
            <a:ext cx="12192001" cy="7196895"/>
          </a:xfrm>
          <a:prstGeom prst="rect">
            <a:avLst/>
          </a:prstGeom>
        </p:spPr>
      </p:pic>
      <p:sp>
        <p:nvSpPr>
          <p:cNvPr id="5" name="TextBox 4">
            <a:extLst>
              <a:ext uri="{FF2B5EF4-FFF2-40B4-BE49-F238E27FC236}">
                <a16:creationId xmlns:a16="http://schemas.microsoft.com/office/drawing/2014/main" id="{D586001F-E132-E2B4-A738-CDACD4272A57}"/>
              </a:ext>
            </a:extLst>
          </p:cNvPr>
          <p:cNvSpPr txBox="1"/>
          <p:nvPr/>
        </p:nvSpPr>
        <p:spPr>
          <a:xfrm>
            <a:off x="7075713" y="97971"/>
            <a:ext cx="4365171" cy="1631216"/>
          </a:xfrm>
          <a:prstGeom prst="rect">
            <a:avLst/>
          </a:prstGeom>
          <a:noFill/>
        </p:spPr>
        <p:txBody>
          <a:bodyPr wrap="square" rtlCol="0">
            <a:spAutoFit/>
          </a:bodyPr>
          <a:lstStyle/>
          <a:p>
            <a:pPr algn="ctr"/>
            <a:r>
              <a:rPr lang="en-US" sz="5000" b="1">
                <a:ln w="6600">
                  <a:solidFill>
                    <a:schemeClr val="accent2"/>
                  </a:solidFill>
                  <a:prstDash val="solid"/>
                </a:ln>
                <a:solidFill>
                  <a:schemeClr val="bg1"/>
                </a:solidFill>
                <a:effectLst>
                  <a:outerShdw dist="38100" dir="2700000" algn="tl" rotWithShape="0">
                    <a:schemeClr val="accent2"/>
                  </a:outerShdw>
                </a:effectLst>
                <a:latin typeface="UTM Cookies" panose="02040603050506020204" pitchFamily="18" charset="0"/>
              </a:rPr>
              <a:t>TẠM BIỆT VÀ HẸN GẶP LẠI</a:t>
            </a:r>
            <a:endParaRPr lang="vi-VN" sz="5000" b="1">
              <a:ln w="6600">
                <a:solidFill>
                  <a:schemeClr val="accent2"/>
                </a:solidFill>
                <a:prstDash val="solid"/>
              </a:ln>
              <a:solidFill>
                <a:schemeClr val="bg1"/>
              </a:solidFill>
              <a:effectLst>
                <a:outerShdw dist="38100" dir="2700000" algn="tl" rotWithShape="0">
                  <a:schemeClr val="accent2"/>
                </a:outerShdw>
              </a:effectLst>
            </a:endParaRPr>
          </a:p>
        </p:txBody>
      </p:sp>
    </p:spTree>
    <p:extLst>
      <p:ext uri="{BB962C8B-B14F-4D97-AF65-F5344CB8AC3E}">
        <p14:creationId xmlns:p14="http://schemas.microsoft.com/office/powerpoint/2010/main" val="150386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2496800" cy="71628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31414" y="2"/>
            <a:ext cx="2015699" cy="1745249"/>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642032"/>
            <a:ext cx="3420560" cy="3327855"/>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599" y="3679532"/>
            <a:ext cx="3692382" cy="325285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4674" y="5275475"/>
            <a:ext cx="1631756" cy="1488028"/>
          </a:xfrm>
          <a:prstGeom prst="rect">
            <a:avLst/>
          </a:prstGeom>
        </p:spPr>
      </p:pic>
      <p:sp>
        <p:nvSpPr>
          <p:cNvPr id="49" name="Rectangle 48"/>
          <p:cNvSpPr/>
          <p:nvPr/>
        </p:nvSpPr>
        <p:spPr>
          <a:xfrm>
            <a:off x="2160588" y="1028734"/>
            <a:ext cx="9298602" cy="1824203"/>
          </a:xfrm>
          <a:prstGeom prst="rect">
            <a:avLst/>
          </a:prstGeom>
          <a:noFill/>
        </p:spPr>
        <p:txBody>
          <a:bodyPr wrap="square" lIns="121899" tIns="60949" rIns="121899" bIns="60949" numCol="1">
            <a:prstTxWarp prst="textTriangl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8800" b="1" dirty="0" err="1">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Giải</a:t>
            </a:r>
            <a:r>
              <a:rPr lang="en-US" sz="8800" b="1" dirty="0">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 </a:t>
            </a:r>
            <a:r>
              <a:rPr lang="en-US" sz="8800" b="1" dirty="0" err="1">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cứu</a:t>
            </a:r>
            <a:r>
              <a:rPr lang="en-US" sz="8800" b="1" dirty="0">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 </a:t>
            </a:r>
            <a:r>
              <a:rPr lang="en-US" sz="8800" b="1" dirty="0" err="1">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bãi</a:t>
            </a:r>
            <a:r>
              <a:rPr lang="en-US" sz="8800" b="1" dirty="0">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 </a:t>
            </a:r>
            <a:r>
              <a:rPr lang="en-US" sz="8800" b="1" dirty="0" err="1">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rPr>
              <a:t>biển</a:t>
            </a:r>
            <a:endParaRPr lang="en-US" sz="8800" b="1" dirty="0">
              <a:ln>
                <a:solidFill>
                  <a:prstClr val="white"/>
                </a:solidFill>
                <a:prstDash val="solid"/>
              </a:ln>
              <a:solidFill>
                <a:srgbClr val="002060"/>
              </a:solidFill>
              <a:effectLst>
                <a:glow rad="63500">
                  <a:srgbClr val="4BACC6">
                    <a:satMod val="175000"/>
                    <a:alpha val="40000"/>
                  </a:srgbClr>
                </a:glow>
                <a:outerShdw blurRad="88000" dist="50800" dir="5040000" algn="tl">
                  <a:srgbClr val="8064A2">
                    <a:tint val="80000"/>
                    <a:satMod val="250000"/>
                    <a:alpha val="45000"/>
                  </a:srgbClr>
                </a:outerShdw>
              </a:effectLst>
              <a:latin typeface="Calibri"/>
            </a:endParaRPr>
          </a:p>
        </p:txBody>
      </p:sp>
      <p:pic>
        <p:nvPicPr>
          <p:cNvPr id="5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31413" y="-846329"/>
            <a:ext cx="812588" cy="812800"/>
          </a:xfrm>
          <a:prstGeom prst="rect">
            <a:avLst/>
          </a:prstGeom>
        </p:spPr>
      </p:pic>
      <p:sp>
        <p:nvSpPr>
          <p:cNvPr id="2" name="Rectangle 1"/>
          <p:cNvSpPr/>
          <p:nvPr/>
        </p:nvSpPr>
        <p:spPr>
          <a:xfrm>
            <a:off x="685800" y="6477000"/>
            <a:ext cx="898874" cy="304800"/>
          </a:xfrm>
          <a:prstGeom prst="rect">
            <a:avLst/>
          </a:prstGeom>
          <a:solidFill>
            <a:srgbClr val="F3E3B7"/>
          </a:solidFill>
          <a:ln>
            <a:solidFill>
              <a:srgbClr val="F3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1789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9"/>
                                        </p:tgtEl>
                                        <p:attrNameLst>
                                          <p:attrName>ppt_x</p:attrName>
                                          <p:attrName>ppt_y</p:attrName>
                                        </p:attrNameLst>
                                      </p:cBhvr>
                                    </p:animMotion>
                                    <p:animRot by="1500000">
                                      <p:cBhvr>
                                        <p:cTn id="7" dur="125" fill="hold">
                                          <p:stCondLst>
                                            <p:cond delay="0"/>
                                          </p:stCondLst>
                                        </p:cTn>
                                        <p:tgtEl>
                                          <p:spTgt spid="49"/>
                                        </p:tgtEl>
                                        <p:attrNameLst>
                                          <p:attrName>r</p:attrName>
                                        </p:attrNameLst>
                                      </p:cBhvr>
                                    </p:animRot>
                                    <p:animRot by="-1500000">
                                      <p:cBhvr>
                                        <p:cTn id="8" dur="125" fill="hold">
                                          <p:stCondLst>
                                            <p:cond delay="125"/>
                                          </p:stCondLst>
                                        </p:cTn>
                                        <p:tgtEl>
                                          <p:spTgt spid="49"/>
                                        </p:tgtEl>
                                        <p:attrNameLst>
                                          <p:attrName>r</p:attrName>
                                        </p:attrNameLst>
                                      </p:cBhvr>
                                    </p:animRot>
                                    <p:animRot by="-1500000">
                                      <p:cBhvr>
                                        <p:cTn id="9" dur="125" fill="hold">
                                          <p:stCondLst>
                                            <p:cond delay="250"/>
                                          </p:stCondLst>
                                        </p:cTn>
                                        <p:tgtEl>
                                          <p:spTgt spid="49"/>
                                        </p:tgtEl>
                                        <p:attrNameLst>
                                          <p:attrName>r</p:attrName>
                                        </p:attrNameLst>
                                      </p:cBhvr>
                                    </p:animRot>
                                    <p:animRot by="1500000">
                                      <p:cBhvr>
                                        <p:cTn id="10" dur="125" fill="hold">
                                          <p:stCondLst>
                                            <p:cond delay="375"/>
                                          </p:stCondLst>
                                        </p:cTn>
                                        <p:tgtEl>
                                          <p:spTgt spid="49"/>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49"/>
                                        </p:tgtEl>
                                        <p:attrNameLst>
                                          <p:attrName>style.color</p:attrName>
                                        </p:attrNameLst>
                                      </p:cBhvr>
                                      <p:by>
                                        <p:hsl h="7200000" s="0" l="0"/>
                                      </p:by>
                                    </p:animClr>
                                    <p:animClr clrSpc="hsl" dir="cw">
                                      <p:cBhvr>
                                        <p:cTn id="13" dur="500" fill="hold"/>
                                        <p:tgtEl>
                                          <p:spTgt spid="49"/>
                                        </p:tgtEl>
                                        <p:attrNameLst>
                                          <p:attrName>fillcolor</p:attrName>
                                        </p:attrNameLst>
                                      </p:cBhvr>
                                      <p:by>
                                        <p:hsl h="7200000" s="0" l="0"/>
                                      </p:by>
                                    </p:animClr>
                                    <p:animClr clrSpc="hsl" dir="cw">
                                      <p:cBhvr>
                                        <p:cTn id="14" dur="500" fill="hold"/>
                                        <p:tgtEl>
                                          <p:spTgt spid="49"/>
                                        </p:tgtEl>
                                        <p:attrNameLst>
                                          <p:attrName>stroke.color</p:attrName>
                                        </p:attrNameLst>
                                      </p:cBhvr>
                                      <p:by>
                                        <p:hsl h="7200000" s="0" l="0"/>
                                      </p:by>
                                    </p:animClr>
                                    <p:set>
                                      <p:cBhvr>
                                        <p:cTn id="15" dur="500" fill="hold"/>
                                        <p:tgtEl>
                                          <p:spTgt spid="49"/>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8"/>
                                        </p:tgtEl>
                                        <p:attrNameLst>
                                          <p:attrName>r</p:attrName>
                                        </p:attrNameLst>
                                      </p:cBhvr>
                                    </p:animRot>
                                    <p:animRot by="-240000">
                                      <p:cBhvr>
                                        <p:cTn id="18" dur="200" fill="hold">
                                          <p:stCondLst>
                                            <p:cond delay="200"/>
                                          </p:stCondLst>
                                        </p:cTn>
                                        <p:tgtEl>
                                          <p:spTgt spid="48"/>
                                        </p:tgtEl>
                                        <p:attrNameLst>
                                          <p:attrName>r</p:attrName>
                                        </p:attrNameLst>
                                      </p:cBhvr>
                                    </p:animRot>
                                    <p:animRot by="240000">
                                      <p:cBhvr>
                                        <p:cTn id="19" dur="200" fill="hold">
                                          <p:stCondLst>
                                            <p:cond delay="400"/>
                                          </p:stCondLst>
                                        </p:cTn>
                                        <p:tgtEl>
                                          <p:spTgt spid="48"/>
                                        </p:tgtEl>
                                        <p:attrNameLst>
                                          <p:attrName>r</p:attrName>
                                        </p:attrNameLst>
                                      </p:cBhvr>
                                    </p:animRot>
                                    <p:animRot by="-240000">
                                      <p:cBhvr>
                                        <p:cTn id="20" dur="200" fill="hold">
                                          <p:stCondLst>
                                            <p:cond delay="600"/>
                                          </p:stCondLst>
                                        </p:cTn>
                                        <p:tgtEl>
                                          <p:spTgt spid="48"/>
                                        </p:tgtEl>
                                        <p:attrNameLst>
                                          <p:attrName>r</p:attrName>
                                        </p:attrNameLst>
                                      </p:cBhvr>
                                    </p:animRot>
                                    <p:animRot by="120000">
                                      <p:cBhvr>
                                        <p:cTn id="21" dur="200" fill="hold">
                                          <p:stCondLst>
                                            <p:cond delay="800"/>
                                          </p:stCondLst>
                                        </p:cTn>
                                        <p:tgtEl>
                                          <p:spTgt spid="48"/>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1" presetClass="mediacall" presetSubtype="0" fill="hold" nodeType="withEffect">
                                  <p:stCondLst>
                                    <p:cond delay="0"/>
                                  </p:stCondLst>
                                  <p:childTnLst>
                                    <p:cmd type="call" cmd="playFrom(0.0)">
                                      <p:cBhvr>
                                        <p:cTn id="29" dur="18445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981">
                <p:cTn id="30" repeatCount="indefinite" fill="hold" display="0">
                  <p:stCondLst>
                    <p:cond delay="indefinite"/>
                  </p:stCondLst>
                  <p:endCondLst>
                    <p:cond evt="onStopAudio" delay="0">
                      <p:tgtEl>
                        <p:sldTgt/>
                      </p:tgtEl>
                    </p:cond>
                    <p:cond evt="onNext" delay="0">
                      <p:tgtEl>
                        <p:sldTgt/>
                      </p:tgtEl>
                    </p:cond>
                  </p:endCondLst>
                </p:cTn>
                <p:tgtEl>
                  <p:spTgt spid="50"/>
                </p:tgtEl>
              </p:cMediaNode>
            </p:audio>
          </p:childTnLst>
        </p:cTn>
      </p:par>
    </p:tnLst>
    <p:bldLst>
      <p:bldP spid="49" grpId="0"/>
      <p:bldP spid="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29"/>
            <a:ext cx="12646376" cy="693420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810" y="5029201"/>
            <a:ext cx="1920769" cy="1691687"/>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9546" y="5054741"/>
            <a:ext cx="1833855" cy="1783689"/>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3443" y="6050936"/>
            <a:ext cx="1724932" cy="958321"/>
          </a:xfrm>
          <a:prstGeom prst="rect">
            <a:avLst/>
          </a:prstGeom>
        </p:spPr>
      </p:pic>
      <p:pic>
        <p:nvPicPr>
          <p:cNvPr id="33" name="Picture 3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482" y="1"/>
            <a:ext cx="1008112" cy="1028451"/>
          </a:xfrm>
          <a:prstGeom prst="rect">
            <a:avLst/>
          </a:prstGeom>
        </p:spPr>
      </p:pic>
      <p:pic>
        <p:nvPicPr>
          <p:cNvPr id="35" name="Picture 3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2201" y="3971979"/>
            <a:ext cx="1540050" cy="1022690"/>
          </a:xfrm>
          <a:prstGeom prst="rect">
            <a:avLst/>
          </a:prstGeom>
        </p:spPr>
      </p:pic>
      <p:pic>
        <p:nvPicPr>
          <p:cNvPr id="36" name="Picture 35">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5542" r="22602"/>
          <a:stretch/>
        </p:blipFill>
        <p:spPr>
          <a:xfrm rot="17050223">
            <a:off x="9885413" y="5282375"/>
            <a:ext cx="653917" cy="1396553"/>
          </a:xfrm>
          <a:prstGeom prst="rect">
            <a:avLst/>
          </a:prstGeom>
        </p:spPr>
      </p:pic>
      <p:pic>
        <p:nvPicPr>
          <p:cNvPr id="4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24466" y="-1244347"/>
            <a:ext cx="609600" cy="609600"/>
          </a:xfrm>
          <a:prstGeom prst="rect">
            <a:avLst/>
          </a:prstGeom>
        </p:spPr>
      </p:pic>
      <p:pic>
        <p:nvPicPr>
          <p:cNvPr id="41" name="Picture lon">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6848" y="5834385"/>
            <a:ext cx="1023626" cy="66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18097" y="3124200"/>
            <a:ext cx="822028" cy="342900"/>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2"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031413" y="-846329"/>
            <a:ext cx="812588" cy="812800"/>
          </a:xfrm>
          <a:prstGeom prst="rect">
            <a:avLst/>
          </a:prstGeom>
        </p:spPr>
      </p:pic>
    </p:spTree>
    <p:extLst>
      <p:ext uri="{BB962C8B-B14F-4D97-AF65-F5344CB8AC3E}">
        <p14:creationId xmlns:p14="http://schemas.microsoft.com/office/powerpoint/2010/main" val="247889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1" presetClass="mediacall" presetSubtype="0" fill="hold" nodeType="withEffect">
                                  <p:stCondLst>
                                    <p:cond delay="0"/>
                                  </p:stCondLst>
                                  <p:childTnLst>
                                    <p:cmd type="call" cmd="playFrom(0.0)">
                                      <p:cBhvr>
                                        <p:cTn id="12" dur="184451" fill="hold"/>
                                        <p:tgtEl>
                                          <p:spTgt spid="40"/>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31"/>
                                        </p:tgtEl>
                                        <p:attrNameLst>
                                          <p:attrName>r</p:attrName>
                                        </p:attrNameLst>
                                      </p:cBhvr>
                                    </p:animRot>
                                    <p:animRot by="-240000">
                                      <p:cBhvr>
                                        <p:cTn id="15" dur="200" fill="hold">
                                          <p:stCondLst>
                                            <p:cond delay="200"/>
                                          </p:stCondLst>
                                        </p:cTn>
                                        <p:tgtEl>
                                          <p:spTgt spid="31"/>
                                        </p:tgtEl>
                                        <p:attrNameLst>
                                          <p:attrName>r</p:attrName>
                                        </p:attrNameLst>
                                      </p:cBhvr>
                                    </p:animRot>
                                    <p:animRot by="240000">
                                      <p:cBhvr>
                                        <p:cTn id="16" dur="200" fill="hold">
                                          <p:stCondLst>
                                            <p:cond delay="400"/>
                                          </p:stCondLst>
                                        </p:cTn>
                                        <p:tgtEl>
                                          <p:spTgt spid="31"/>
                                        </p:tgtEl>
                                        <p:attrNameLst>
                                          <p:attrName>r</p:attrName>
                                        </p:attrNameLst>
                                      </p:cBhvr>
                                    </p:animRot>
                                    <p:animRot by="-240000">
                                      <p:cBhvr>
                                        <p:cTn id="17" dur="200" fill="hold">
                                          <p:stCondLst>
                                            <p:cond delay="600"/>
                                          </p:stCondLst>
                                        </p:cTn>
                                        <p:tgtEl>
                                          <p:spTgt spid="31"/>
                                        </p:tgtEl>
                                        <p:attrNameLst>
                                          <p:attrName>r</p:attrName>
                                        </p:attrNameLst>
                                      </p:cBhvr>
                                    </p:animRot>
                                    <p:animRot by="120000">
                                      <p:cBhvr>
                                        <p:cTn id="18" dur="200" fill="hold">
                                          <p:stCondLst>
                                            <p:cond delay="800"/>
                                          </p:stCondLst>
                                        </p:cTn>
                                        <p:tgtEl>
                                          <p:spTgt spid="31"/>
                                        </p:tgtEl>
                                        <p:attrNameLst>
                                          <p:attrName>r</p:attrName>
                                        </p:attrNameLst>
                                      </p:cBhvr>
                                    </p:animRot>
                                  </p:childTnLst>
                                </p:cTn>
                              </p:par>
                              <p:par>
                                <p:cTn id="19" presetID="1" presetClass="mediacall" presetSubtype="0" fill="hold" nodeType="withEffect">
                                  <p:stCondLst>
                                    <p:cond delay="0"/>
                                  </p:stCondLst>
                                  <p:childTnLst>
                                    <p:cmd type="call" cmd="playFrom(0.0)">
                                      <p:cBhvr>
                                        <p:cTn id="20" dur="1844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5"/>
                    </p:tgtEl>
                  </p:cond>
                </p:stCondLst>
                <p:endSync evt="end" delay="0">
                  <p:rtn val="all"/>
                </p:endSync>
                <p:childTnLst>
                  <p:par>
                    <p:cTn id="22" fill="hold">
                      <p:stCondLst>
                        <p:cond delay="0"/>
                      </p:stCondLst>
                      <p:childTnLst>
                        <p:par>
                          <p:cTn id="23" fill="hold">
                            <p:stCondLst>
                              <p:cond delay="0"/>
                            </p:stCondLst>
                            <p:childTnLst>
                              <p:par>
                                <p:cTn id="24" presetID="31" presetClass="exit" presetSubtype="0" fill="hold" nodeType="withEffect">
                                  <p:stCondLst>
                                    <p:cond delay="0"/>
                                  </p:stCondLst>
                                  <p:childTnLst>
                                    <p:anim calcmode="lin" valueType="num">
                                      <p:cBhvr>
                                        <p:cTn id="25" dur="1000"/>
                                        <p:tgtEl>
                                          <p:spTgt spid="35"/>
                                        </p:tgtEl>
                                        <p:attrNameLst>
                                          <p:attrName>ppt_w</p:attrName>
                                        </p:attrNameLst>
                                      </p:cBhvr>
                                      <p:tavLst>
                                        <p:tav tm="0">
                                          <p:val>
                                            <p:strVal val="ppt_w"/>
                                          </p:val>
                                        </p:tav>
                                        <p:tav tm="100000">
                                          <p:val>
                                            <p:fltVal val="0"/>
                                          </p:val>
                                        </p:tav>
                                      </p:tavLst>
                                    </p:anim>
                                    <p:anim calcmode="lin" valueType="num">
                                      <p:cBhvr>
                                        <p:cTn id="26" dur="1000"/>
                                        <p:tgtEl>
                                          <p:spTgt spid="35"/>
                                        </p:tgtEl>
                                        <p:attrNameLst>
                                          <p:attrName>ppt_h</p:attrName>
                                        </p:attrNameLst>
                                      </p:cBhvr>
                                      <p:tavLst>
                                        <p:tav tm="0">
                                          <p:val>
                                            <p:strVal val="ppt_h"/>
                                          </p:val>
                                        </p:tav>
                                        <p:tav tm="100000">
                                          <p:val>
                                            <p:fltVal val="0"/>
                                          </p:val>
                                        </p:tav>
                                      </p:tavLst>
                                    </p:anim>
                                    <p:anim calcmode="lin" valueType="num">
                                      <p:cBhvr>
                                        <p:cTn id="27" dur="1000"/>
                                        <p:tgtEl>
                                          <p:spTgt spid="35"/>
                                        </p:tgtEl>
                                        <p:attrNameLst>
                                          <p:attrName>style.rotation</p:attrName>
                                        </p:attrNameLst>
                                      </p:cBhvr>
                                      <p:tavLst>
                                        <p:tav tm="0">
                                          <p:val>
                                            <p:fltVal val="0"/>
                                          </p:val>
                                        </p:tav>
                                        <p:tav tm="100000">
                                          <p:val>
                                            <p:fltVal val="90"/>
                                          </p:val>
                                        </p:tav>
                                      </p:tavLst>
                                    </p:anim>
                                    <p:animEffect transition="out" filter="fade">
                                      <p:cBhvr>
                                        <p:cTn id="28" dur="1000"/>
                                        <p:tgtEl>
                                          <p:spTgt spid="35"/>
                                        </p:tgtEl>
                                      </p:cBhvr>
                                    </p:animEffect>
                                    <p:set>
                                      <p:cBhvr>
                                        <p:cTn id="29"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31" presetClass="exit" presetSubtype="0" fill="hold" nodeType="withEffect">
                                  <p:stCondLst>
                                    <p:cond delay="0"/>
                                  </p:stCondLst>
                                  <p:childTnLst>
                                    <p:anim calcmode="lin" valueType="num">
                                      <p:cBhvr>
                                        <p:cTn id="34" dur="1000"/>
                                        <p:tgtEl>
                                          <p:spTgt spid="36"/>
                                        </p:tgtEl>
                                        <p:attrNameLst>
                                          <p:attrName>ppt_w</p:attrName>
                                        </p:attrNameLst>
                                      </p:cBhvr>
                                      <p:tavLst>
                                        <p:tav tm="0">
                                          <p:val>
                                            <p:strVal val="ppt_w"/>
                                          </p:val>
                                        </p:tav>
                                        <p:tav tm="100000">
                                          <p:val>
                                            <p:fltVal val="0"/>
                                          </p:val>
                                        </p:tav>
                                      </p:tavLst>
                                    </p:anim>
                                    <p:anim calcmode="lin" valueType="num">
                                      <p:cBhvr>
                                        <p:cTn id="35" dur="1000"/>
                                        <p:tgtEl>
                                          <p:spTgt spid="36"/>
                                        </p:tgtEl>
                                        <p:attrNameLst>
                                          <p:attrName>ppt_h</p:attrName>
                                        </p:attrNameLst>
                                      </p:cBhvr>
                                      <p:tavLst>
                                        <p:tav tm="0">
                                          <p:val>
                                            <p:strVal val="ppt_h"/>
                                          </p:val>
                                        </p:tav>
                                        <p:tav tm="100000">
                                          <p:val>
                                            <p:fltVal val="0"/>
                                          </p:val>
                                        </p:tav>
                                      </p:tavLst>
                                    </p:anim>
                                    <p:anim calcmode="lin" valueType="num">
                                      <p:cBhvr>
                                        <p:cTn id="36" dur="1000"/>
                                        <p:tgtEl>
                                          <p:spTgt spid="36"/>
                                        </p:tgtEl>
                                        <p:attrNameLst>
                                          <p:attrName>style.rotation</p:attrName>
                                        </p:attrNameLst>
                                      </p:cBhvr>
                                      <p:tavLst>
                                        <p:tav tm="0">
                                          <p:val>
                                            <p:fltVal val="0"/>
                                          </p:val>
                                        </p:tav>
                                        <p:tav tm="100000">
                                          <p:val>
                                            <p:fltVal val="90"/>
                                          </p:val>
                                        </p:tav>
                                      </p:tavLst>
                                    </p:anim>
                                    <p:animEffect transition="out" filter="fade">
                                      <p:cBhvr>
                                        <p:cTn id="37" dur="1000"/>
                                        <p:tgtEl>
                                          <p:spTgt spid="36"/>
                                        </p:tgtEl>
                                      </p:cBhvr>
                                    </p:animEffect>
                                    <p:set>
                                      <p:cBhvr>
                                        <p:cTn id="38"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31" presetClass="exit" presetSubtype="0" fill="hold" nodeType="clickEffect">
                                  <p:stCondLst>
                                    <p:cond delay="0"/>
                                  </p:stCondLst>
                                  <p:childTnLst>
                                    <p:anim calcmode="lin" valueType="num">
                                      <p:cBhvr>
                                        <p:cTn id="43" dur="1000"/>
                                        <p:tgtEl>
                                          <p:spTgt spid="41"/>
                                        </p:tgtEl>
                                        <p:attrNameLst>
                                          <p:attrName>ppt_w</p:attrName>
                                        </p:attrNameLst>
                                      </p:cBhvr>
                                      <p:tavLst>
                                        <p:tav tm="0">
                                          <p:val>
                                            <p:strVal val="ppt_w"/>
                                          </p:val>
                                        </p:tav>
                                        <p:tav tm="100000">
                                          <p:val>
                                            <p:fltVal val="0"/>
                                          </p:val>
                                        </p:tav>
                                      </p:tavLst>
                                    </p:anim>
                                    <p:anim calcmode="lin" valueType="num">
                                      <p:cBhvr>
                                        <p:cTn id="44" dur="1000"/>
                                        <p:tgtEl>
                                          <p:spTgt spid="41"/>
                                        </p:tgtEl>
                                        <p:attrNameLst>
                                          <p:attrName>ppt_h</p:attrName>
                                        </p:attrNameLst>
                                      </p:cBhvr>
                                      <p:tavLst>
                                        <p:tav tm="0">
                                          <p:val>
                                            <p:strVal val="ppt_h"/>
                                          </p:val>
                                        </p:tav>
                                        <p:tav tm="100000">
                                          <p:val>
                                            <p:fltVal val="0"/>
                                          </p:val>
                                        </p:tav>
                                      </p:tavLst>
                                    </p:anim>
                                    <p:anim calcmode="lin" valueType="num">
                                      <p:cBhvr>
                                        <p:cTn id="45" dur="1000"/>
                                        <p:tgtEl>
                                          <p:spTgt spid="41"/>
                                        </p:tgtEl>
                                        <p:attrNameLst>
                                          <p:attrName>style.rotation</p:attrName>
                                        </p:attrNameLst>
                                      </p:cBhvr>
                                      <p:tavLst>
                                        <p:tav tm="0">
                                          <p:val>
                                            <p:fltVal val="0"/>
                                          </p:val>
                                        </p:tav>
                                        <p:tav tm="100000">
                                          <p:val>
                                            <p:fltVal val="90"/>
                                          </p:val>
                                        </p:tav>
                                      </p:tavLst>
                                    </p:anim>
                                    <p:animEffect transition="out" filter="fade">
                                      <p:cBhvr>
                                        <p:cTn id="46" dur="1000"/>
                                        <p:tgtEl>
                                          <p:spTgt spid="41"/>
                                        </p:tgtEl>
                                      </p:cBhvr>
                                    </p:animEffect>
                                    <p:set>
                                      <p:cBhvr>
                                        <p:cTn id="47"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audio>
              <p:cMediaNode vol="3774">
                <p:cTn id="48" fill="hold" display="0">
                  <p:stCondLst>
                    <p:cond delay="indefinite"/>
                  </p:stCondLst>
                  <p:endCondLst>
                    <p:cond evt="onStopAudio" delay="0">
                      <p:tgtEl>
                        <p:sldTgt/>
                      </p:tgtEl>
                    </p:cond>
                  </p:endCondLst>
                </p:cTn>
                <p:tgtEl>
                  <p:spTgt spid="40"/>
                </p:tgtEl>
              </p:cMediaNode>
            </p:audio>
            <p:audio>
              <p:cMediaNode vol="16981">
                <p:cTn id="49" repeatCount="indefinite" fill="hold" display="0">
                  <p:stCondLst>
                    <p:cond delay="indefinite"/>
                  </p:stCondLst>
                  <p:endCondLst>
                    <p:cond evt="onStopAudio" delay="0">
                      <p:tgtEl>
                        <p:sldTgt/>
                      </p:tgtEl>
                    </p:cond>
                    <p:cond evt="onNext"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0481" y="-77344"/>
            <a:ext cx="12496800" cy="7162800"/>
          </a:xfrm>
          <a:prstGeom prst="rect">
            <a:avLst/>
          </a:prstGeom>
        </p:spPr>
      </p:pic>
      <p:pic>
        <p:nvPicPr>
          <p:cNvPr id="33" name="Picture 3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31414" y="2"/>
            <a:ext cx="2015699" cy="1745249"/>
          </a:xfrm>
          <a:prstGeom prst="rect">
            <a:avLst/>
          </a:prstGeom>
        </p:spPr>
      </p:pic>
      <p:grpSp>
        <p:nvGrpSpPr>
          <p:cNvPr id="2" name="Group 1"/>
          <p:cNvGrpSpPr/>
          <p:nvPr/>
        </p:nvGrpSpPr>
        <p:grpSpPr>
          <a:xfrm>
            <a:off x="1588" y="5105400"/>
            <a:ext cx="2421566" cy="1980056"/>
            <a:chOff x="-191579" y="5106544"/>
            <a:chExt cx="3466591" cy="1980056"/>
          </a:xfrm>
        </p:grpSpPr>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579" y="5106544"/>
              <a:ext cx="1920769" cy="169168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1157" y="5132084"/>
              <a:ext cx="1833855" cy="1783689"/>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055" y="6128279"/>
              <a:ext cx="1724932" cy="958321"/>
            </a:xfrm>
            <a:prstGeom prst="rect">
              <a:avLst/>
            </a:prstGeom>
          </p:spPr>
        </p:pic>
      </p:grpSp>
      <p:sp>
        <p:nvSpPr>
          <p:cNvPr id="4" name="Chevron 3"/>
          <p:cNvSpPr/>
          <p:nvPr/>
        </p:nvSpPr>
        <p:spPr>
          <a:xfrm>
            <a:off x="33147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hevron 37"/>
          <p:cNvSpPr/>
          <p:nvPr/>
        </p:nvSpPr>
        <p:spPr>
          <a:xfrm>
            <a:off x="33147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hevron 38"/>
          <p:cNvSpPr/>
          <p:nvPr/>
        </p:nvSpPr>
        <p:spPr>
          <a:xfrm>
            <a:off x="33397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Chevron 39"/>
          <p:cNvSpPr/>
          <p:nvPr/>
        </p:nvSpPr>
        <p:spPr>
          <a:xfrm>
            <a:off x="37719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hevron 40"/>
          <p:cNvSpPr/>
          <p:nvPr/>
        </p:nvSpPr>
        <p:spPr>
          <a:xfrm>
            <a:off x="37719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Chevron 41"/>
          <p:cNvSpPr/>
          <p:nvPr/>
        </p:nvSpPr>
        <p:spPr>
          <a:xfrm>
            <a:off x="37969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48200" y="2122753"/>
            <a:ext cx="6006101" cy="10048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A. cây</a:t>
            </a:r>
            <a:r>
              <a:rPr kumimoji="0" lang="en-US" sz="5400" b="1" i="0" u="none" strike="noStrike" kern="1200" cap="none" spc="0" normalizeH="0" noProof="0">
                <a:ln>
                  <a:noFill/>
                </a:ln>
                <a:solidFill>
                  <a:srgbClr val="0070C0"/>
                </a:solidFill>
                <a:effectLst/>
                <a:uLnTx/>
                <a:uFillTx/>
                <a:latin typeface="Arial" pitchFamily="34" charset="0"/>
                <a:ea typeface="+mn-ea"/>
                <a:cs typeface="Arial" pitchFamily="34" charset="0"/>
              </a:rPr>
              <a:t> cối</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43" name="Rounded Rectangle 42"/>
          <p:cNvSpPr/>
          <p:nvPr/>
        </p:nvSpPr>
        <p:spPr>
          <a:xfrm>
            <a:off x="4720120" y="3429000"/>
            <a:ext cx="5852914" cy="955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B</a:t>
            </a: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 </a:t>
            </a:r>
            <a:r>
              <a:rPr lang="en-US" sz="5400" b="1" noProof="0">
                <a:solidFill>
                  <a:srgbClr val="0070C0"/>
                </a:solidFill>
                <a:latin typeface="Arial" pitchFamily="34" charset="0"/>
                <a:cs typeface="Arial" pitchFamily="34" charset="0"/>
              </a:rPr>
              <a:t>đồ dùng</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44" name="Rounded Rectangle 43"/>
          <p:cNvSpPr/>
          <p:nvPr/>
        </p:nvSpPr>
        <p:spPr>
          <a:xfrm>
            <a:off x="4763585" y="4872301"/>
            <a:ext cx="5809448" cy="9577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C</a:t>
            </a: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 con người </a:t>
            </a:r>
          </a:p>
        </p:txBody>
      </p:sp>
      <p:sp>
        <p:nvSpPr>
          <p:cNvPr id="45" name="Rounded Rectangle 44"/>
          <p:cNvSpPr/>
          <p:nvPr/>
        </p:nvSpPr>
        <p:spPr>
          <a:xfrm>
            <a:off x="4763585" y="4874132"/>
            <a:ext cx="5852913" cy="95592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C. co</a:t>
            </a:r>
            <a:r>
              <a:rPr lang="en-US" sz="5400" b="1">
                <a:solidFill>
                  <a:srgbClr val="0070C0"/>
                </a:solidFill>
                <a:latin typeface="Arial" pitchFamily="34" charset="0"/>
                <a:cs typeface="Arial" pitchFamily="34" charset="0"/>
              </a:rPr>
              <a:t>n người</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pic>
        <p:nvPicPr>
          <p:cNvPr id="6" name="Am-thanh-phep-thuat-www_nhacchuongvui_c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13554" y="7085456"/>
            <a:ext cx="609600" cy="609600"/>
          </a:xfrm>
          <a:prstGeom prst="rect">
            <a:avLst/>
          </a:prstGeom>
        </p:spPr>
      </p:pic>
      <p:grpSp>
        <p:nvGrpSpPr>
          <p:cNvPr id="9" name="Group 8">
            <a:extLst>
              <a:ext uri="{FF2B5EF4-FFF2-40B4-BE49-F238E27FC236}">
                <a16:creationId xmlns:a16="http://schemas.microsoft.com/office/drawing/2014/main" id="{7FCC892F-8211-40BD-A55D-8701E790FB96}"/>
              </a:ext>
            </a:extLst>
          </p:cNvPr>
          <p:cNvGrpSpPr/>
          <p:nvPr/>
        </p:nvGrpSpPr>
        <p:grpSpPr>
          <a:xfrm>
            <a:off x="760288" y="-77344"/>
            <a:ext cx="9271126" cy="1969002"/>
            <a:chOff x="732096" y="-142999"/>
            <a:chExt cx="9271126" cy="1969002"/>
          </a:xfrm>
        </p:grpSpPr>
        <p:sp>
          <p:nvSpPr>
            <p:cNvPr id="3" name="Horizontal Scroll 2"/>
            <p:cNvSpPr/>
            <p:nvPr/>
          </p:nvSpPr>
          <p:spPr>
            <a:xfrm>
              <a:off x="732096" y="-142999"/>
              <a:ext cx="9271126" cy="1969002"/>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EF65B0E2-119A-43C4-9FC7-4B9D019FBCAC}"/>
                </a:ext>
              </a:extLst>
            </p:cNvPr>
            <p:cNvSpPr txBox="1"/>
            <p:nvPr/>
          </p:nvSpPr>
          <p:spPr>
            <a:xfrm>
              <a:off x="779584" y="119280"/>
              <a:ext cx="90451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Nhân hoá là dùng từ ngữ chỉ </a:t>
              </a: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để chỉ vật ?</a:t>
              </a:r>
            </a:p>
          </p:txBody>
        </p:sp>
      </p:grpSp>
      <p:pic>
        <p:nvPicPr>
          <p:cNvPr id="23" name="Picture 22">
            <a:hlinkClick r:id="rId12" action="ppaction://hlinksldjump"/>
            <a:extLst>
              <a:ext uri="{FF2B5EF4-FFF2-40B4-BE49-F238E27FC236}">
                <a16:creationId xmlns:a16="http://schemas.microsoft.com/office/drawing/2014/main" id="{5E5BB0B1-F79E-45A8-B98E-B620F24EAF7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5542" r="22602"/>
          <a:stretch/>
        </p:blipFill>
        <p:spPr>
          <a:xfrm rot="17050223">
            <a:off x="7491534" y="5812460"/>
            <a:ext cx="653917" cy="1396553"/>
          </a:xfrm>
          <a:prstGeom prst="rect">
            <a:avLst/>
          </a:prstGeom>
        </p:spPr>
      </p:pic>
    </p:spTree>
    <p:extLst>
      <p:ext uri="{BB962C8B-B14F-4D97-AF65-F5344CB8AC3E}">
        <p14:creationId xmlns:p14="http://schemas.microsoft.com/office/powerpoint/2010/main" val="2545422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5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withEffect">
                                  <p:stCondLst>
                                    <p:cond delay="0"/>
                                  </p:stCondLst>
                                  <p:childTnLst>
                                    <p:anim calcmode="lin" valueType="num">
                                      <p:cBhvr>
                                        <p:cTn id="54" dur="1000"/>
                                        <p:tgtEl>
                                          <p:spTgt spid="23"/>
                                        </p:tgtEl>
                                        <p:attrNameLst>
                                          <p:attrName>ppt_w</p:attrName>
                                        </p:attrNameLst>
                                      </p:cBhvr>
                                      <p:tavLst>
                                        <p:tav tm="0">
                                          <p:val>
                                            <p:strVal val="ppt_w"/>
                                          </p:val>
                                        </p:tav>
                                        <p:tav tm="100000">
                                          <p:val>
                                            <p:fltVal val="0"/>
                                          </p:val>
                                        </p:tav>
                                      </p:tavLst>
                                    </p:anim>
                                    <p:anim calcmode="lin" valueType="num">
                                      <p:cBhvr>
                                        <p:cTn id="55" dur="1000"/>
                                        <p:tgtEl>
                                          <p:spTgt spid="23"/>
                                        </p:tgtEl>
                                        <p:attrNameLst>
                                          <p:attrName>ppt_h</p:attrName>
                                        </p:attrNameLst>
                                      </p:cBhvr>
                                      <p:tavLst>
                                        <p:tav tm="0">
                                          <p:val>
                                            <p:strVal val="ppt_h"/>
                                          </p:val>
                                        </p:tav>
                                        <p:tav tm="100000">
                                          <p:val>
                                            <p:fltVal val="0"/>
                                          </p:val>
                                        </p:tav>
                                      </p:tavLst>
                                    </p:anim>
                                    <p:anim calcmode="lin" valueType="num">
                                      <p:cBhvr>
                                        <p:cTn id="56" dur="1000"/>
                                        <p:tgtEl>
                                          <p:spTgt spid="23"/>
                                        </p:tgtEl>
                                        <p:attrNameLst>
                                          <p:attrName>style.rotation</p:attrName>
                                        </p:attrNameLst>
                                      </p:cBhvr>
                                      <p:tavLst>
                                        <p:tav tm="0">
                                          <p:val>
                                            <p:fltVal val="0"/>
                                          </p:val>
                                        </p:tav>
                                        <p:tav tm="100000">
                                          <p:val>
                                            <p:fltVal val="90"/>
                                          </p:val>
                                        </p:tav>
                                      </p:tavLst>
                                    </p:anim>
                                    <p:animEffect transition="out" filter="fade">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4" grpId="0" animBg="1"/>
      <p:bldP spid="38" grpId="0" animBg="1"/>
      <p:bldP spid="39" grpId="0" animBg="1"/>
      <p:bldP spid="40" grpId="0" animBg="1"/>
      <p:bldP spid="41" grpId="0" animBg="1"/>
      <p:bldP spid="42" grpId="0" animBg="1"/>
      <p:bldP spid="5"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0481" y="-77344"/>
            <a:ext cx="12496800" cy="716280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31414" y="2"/>
            <a:ext cx="2015699" cy="1745249"/>
          </a:xfrm>
          <a:prstGeom prst="rect">
            <a:avLst/>
          </a:prstGeom>
        </p:spPr>
      </p:pic>
      <p:pic>
        <p:nvPicPr>
          <p:cNvPr id="34" name="Picture lon">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6153565"/>
            <a:ext cx="1023626" cy="66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88" y="5105400"/>
            <a:ext cx="2421566" cy="1980056"/>
            <a:chOff x="-191579" y="5106544"/>
            <a:chExt cx="3466591" cy="1980056"/>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579" y="5106544"/>
              <a:ext cx="1920769" cy="169168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157" y="5132084"/>
              <a:ext cx="1833855" cy="1783689"/>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055" y="6128279"/>
              <a:ext cx="1724932" cy="958321"/>
            </a:xfrm>
            <a:prstGeom prst="rect">
              <a:avLst/>
            </a:prstGeom>
          </p:spPr>
        </p:pic>
      </p:grpSp>
      <p:sp>
        <p:nvSpPr>
          <p:cNvPr id="4" name="Chevron 3"/>
          <p:cNvSpPr/>
          <p:nvPr/>
        </p:nvSpPr>
        <p:spPr>
          <a:xfrm>
            <a:off x="33147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38" name="Chevron 37"/>
          <p:cNvSpPr/>
          <p:nvPr/>
        </p:nvSpPr>
        <p:spPr>
          <a:xfrm>
            <a:off x="33147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39" name="Chevron 38"/>
          <p:cNvSpPr/>
          <p:nvPr/>
        </p:nvSpPr>
        <p:spPr>
          <a:xfrm>
            <a:off x="33397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40" name="Chevron 39"/>
          <p:cNvSpPr/>
          <p:nvPr/>
        </p:nvSpPr>
        <p:spPr>
          <a:xfrm>
            <a:off x="37719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41" name="Chevron 40"/>
          <p:cNvSpPr/>
          <p:nvPr/>
        </p:nvSpPr>
        <p:spPr>
          <a:xfrm>
            <a:off x="37719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42" name="Chevron 41"/>
          <p:cNvSpPr/>
          <p:nvPr/>
        </p:nvSpPr>
        <p:spPr>
          <a:xfrm>
            <a:off x="37969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4648200" y="2122753"/>
            <a:ext cx="6006101" cy="10048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a:solidFill>
                  <a:srgbClr val="0070C0"/>
                </a:solidFill>
                <a:latin typeface="Arial" pitchFamily="34" charset="0"/>
                <a:cs typeface="Arial" pitchFamily="34" charset="0"/>
              </a:rPr>
              <a:t>A. hài hoà</a:t>
            </a:r>
            <a:endParaRPr lang="en-US" sz="5400" b="1" dirty="0">
              <a:solidFill>
                <a:srgbClr val="0070C0"/>
              </a:solidFill>
              <a:latin typeface="Arial" pitchFamily="34" charset="0"/>
              <a:cs typeface="Arial" pitchFamily="34" charset="0"/>
            </a:endParaRPr>
          </a:p>
        </p:txBody>
      </p:sp>
      <p:sp>
        <p:nvSpPr>
          <p:cNvPr id="43" name="Rounded Rectangle 42"/>
          <p:cNvSpPr/>
          <p:nvPr/>
        </p:nvSpPr>
        <p:spPr>
          <a:xfrm>
            <a:off x="4720120" y="3429000"/>
            <a:ext cx="5852914" cy="955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0070C0"/>
                </a:solidFill>
                <a:latin typeface="Arial" pitchFamily="34" charset="0"/>
                <a:cs typeface="Arial" pitchFamily="34" charset="0"/>
              </a:rPr>
              <a:t>B</a:t>
            </a:r>
            <a:r>
              <a:rPr lang="en-US" sz="5400" b="1">
                <a:solidFill>
                  <a:srgbClr val="0070C0"/>
                </a:solidFill>
                <a:latin typeface="Arial" pitchFamily="34" charset="0"/>
                <a:cs typeface="Arial" pitchFamily="34" charset="0"/>
              </a:rPr>
              <a:t>. gần gũi</a:t>
            </a:r>
            <a:endParaRPr lang="en-US" sz="5400" b="1" dirty="0">
              <a:solidFill>
                <a:srgbClr val="0070C0"/>
              </a:solidFill>
              <a:latin typeface="Arial" pitchFamily="34" charset="0"/>
              <a:cs typeface="Arial" pitchFamily="34" charset="0"/>
            </a:endParaRPr>
          </a:p>
        </p:txBody>
      </p:sp>
      <p:sp>
        <p:nvSpPr>
          <p:cNvPr id="44" name="Rounded Rectangle 43"/>
          <p:cNvSpPr/>
          <p:nvPr/>
        </p:nvSpPr>
        <p:spPr>
          <a:xfrm>
            <a:off x="4763585" y="4872301"/>
            <a:ext cx="5809448" cy="9577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rgbClr val="0070C0"/>
                </a:solidFill>
                <a:latin typeface="Arial" pitchFamily="34" charset="0"/>
                <a:cs typeface="Arial" pitchFamily="34" charset="0"/>
              </a:rPr>
              <a:t>C</a:t>
            </a:r>
            <a:r>
              <a:rPr lang="en-US" sz="5400" b="1">
                <a:solidFill>
                  <a:srgbClr val="0070C0"/>
                </a:solidFill>
                <a:latin typeface="Arial" pitchFamily="34" charset="0"/>
                <a:cs typeface="Arial" pitchFamily="34" charset="0"/>
              </a:rPr>
              <a:t>. vui vẻ </a:t>
            </a:r>
          </a:p>
        </p:txBody>
      </p:sp>
      <p:sp>
        <p:nvSpPr>
          <p:cNvPr id="45" name="Rounded Rectangle 44"/>
          <p:cNvSpPr/>
          <p:nvPr/>
        </p:nvSpPr>
        <p:spPr>
          <a:xfrm>
            <a:off x="4720120" y="3452897"/>
            <a:ext cx="5852913" cy="95592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rgbClr val="0070C0"/>
                </a:solidFill>
                <a:latin typeface="Arial" pitchFamily="34" charset="0"/>
                <a:cs typeface="Arial" pitchFamily="34" charset="0"/>
              </a:rPr>
              <a:t>B</a:t>
            </a:r>
            <a:r>
              <a:rPr lang="en-US" sz="5400" b="1">
                <a:solidFill>
                  <a:srgbClr val="0070C0"/>
                </a:solidFill>
                <a:latin typeface="Arial" pitchFamily="34" charset="0"/>
                <a:cs typeface="Arial" pitchFamily="34" charset="0"/>
              </a:rPr>
              <a:t>. gần gũi</a:t>
            </a:r>
            <a:endParaRPr lang="en-US" sz="5400" b="1" dirty="0">
              <a:solidFill>
                <a:srgbClr val="0070C0"/>
              </a:solidFill>
              <a:latin typeface="Arial" pitchFamily="34" charset="0"/>
              <a:cs typeface="Arial" pitchFamily="34" charset="0"/>
            </a:endParaRPr>
          </a:p>
        </p:txBody>
      </p:sp>
      <p:pic>
        <p:nvPicPr>
          <p:cNvPr id="6" name="Am-thanh-phep-thuat-www_nhacchuongvui_c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13554" y="7085456"/>
            <a:ext cx="609600" cy="609600"/>
          </a:xfrm>
          <a:prstGeom prst="rect">
            <a:avLst/>
          </a:prstGeom>
        </p:spPr>
      </p:pic>
      <p:grpSp>
        <p:nvGrpSpPr>
          <p:cNvPr id="9" name="Group 8">
            <a:extLst>
              <a:ext uri="{FF2B5EF4-FFF2-40B4-BE49-F238E27FC236}">
                <a16:creationId xmlns:a16="http://schemas.microsoft.com/office/drawing/2014/main" id="{7FCC892F-8211-40BD-A55D-8701E790FB96}"/>
              </a:ext>
            </a:extLst>
          </p:cNvPr>
          <p:cNvGrpSpPr/>
          <p:nvPr/>
        </p:nvGrpSpPr>
        <p:grpSpPr>
          <a:xfrm>
            <a:off x="1721350" y="139058"/>
            <a:ext cx="7622986" cy="1752600"/>
            <a:chOff x="1693158" y="73403"/>
            <a:chExt cx="7622986" cy="1752600"/>
          </a:xfrm>
        </p:grpSpPr>
        <p:sp>
          <p:nvSpPr>
            <p:cNvPr id="3" name="Horizontal Scroll 2"/>
            <p:cNvSpPr/>
            <p:nvPr/>
          </p:nvSpPr>
          <p:spPr>
            <a:xfrm>
              <a:off x="1693158" y="73403"/>
              <a:ext cx="7622986" cy="1752600"/>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400" b="1" dirty="0">
                <a:solidFill>
                  <a:srgbClr val="002060"/>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F65B0E2-119A-43C4-9FC7-4B9D019FBCAC}"/>
                </a:ext>
              </a:extLst>
            </p:cNvPr>
            <p:cNvSpPr txBox="1"/>
            <p:nvPr/>
          </p:nvSpPr>
          <p:spPr>
            <a:xfrm>
              <a:off x="1860777" y="387207"/>
              <a:ext cx="7273797" cy="1200329"/>
            </a:xfrm>
            <a:prstGeom prst="rect">
              <a:avLst/>
            </a:prstGeom>
            <a:no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2. Nhân hoá </a:t>
              </a:r>
              <a:r>
                <a:rPr lang="vi-VN" sz="3600" b="1">
                  <a:solidFill>
                    <a:srgbClr val="002060"/>
                  </a:solidFill>
                  <a:latin typeface="Arial" panose="020B0604020202020204" pitchFamily="34" charset="0"/>
                  <a:cs typeface="Arial" panose="020B0604020202020204" pitchFamily="34" charset="0"/>
                </a:rPr>
                <a:t>giúp cho sự vật trở nên sinh động, </a:t>
              </a:r>
              <a:r>
                <a:rPr lang="en-US" sz="3600" b="1">
                  <a:solidFill>
                    <a:srgbClr val="00206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1226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5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4"/>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34"/>
                                        </p:tgtEl>
                                        <p:attrNameLst>
                                          <p:attrName>ppt_w</p:attrName>
                                        </p:attrNameLst>
                                      </p:cBhvr>
                                      <p:tavLst>
                                        <p:tav tm="0">
                                          <p:val>
                                            <p:strVal val="ppt_w"/>
                                          </p:val>
                                        </p:tav>
                                        <p:tav tm="100000">
                                          <p:val>
                                            <p:fltVal val="0"/>
                                          </p:val>
                                        </p:tav>
                                      </p:tavLst>
                                    </p:anim>
                                    <p:anim calcmode="lin" valueType="num">
                                      <p:cBhvr>
                                        <p:cTn id="54" dur="1000"/>
                                        <p:tgtEl>
                                          <p:spTgt spid="34"/>
                                        </p:tgtEl>
                                        <p:attrNameLst>
                                          <p:attrName>ppt_h</p:attrName>
                                        </p:attrNameLst>
                                      </p:cBhvr>
                                      <p:tavLst>
                                        <p:tav tm="0">
                                          <p:val>
                                            <p:strVal val="ppt_h"/>
                                          </p:val>
                                        </p:tav>
                                        <p:tav tm="100000">
                                          <p:val>
                                            <p:fltVal val="0"/>
                                          </p:val>
                                        </p:tav>
                                      </p:tavLst>
                                    </p:anim>
                                    <p:anim calcmode="lin" valueType="num">
                                      <p:cBhvr>
                                        <p:cTn id="55" dur="1000"/>
                                        <p:tgtEl>
                                          <p:spTgt spid="34"/>
                                        </p:tgtEl>
                                        <p:attrNameLst>
                                          <p:attrName>style.rotation</p:attrName>
                                        </p:attrNameLst>
                                      </p:cBhvr>
                                      <p:tavLst>
                                        <p:tav tm="0">
                                          <p:val>
                                            <p:fltVal val="0"/>
                                          </p:val>
                                        </p:tav>
                                        <p:tav tm="100000">
                                          <p:val>
                                            <p:fltVal val="90"/>
                                          </p:val>
                                        </p:tav>
                                      </p:tavLst>
                                    </p:anim>
                                    <p:animEffect transition="out" filter="fade">
                                      <p:cBhvr>
                                        <p:cTn id="56" dur="1000"/>
                                        <p:tgtEl>
                                          <p:spTgt spid="34"/>
                                        </p:tgtEl>
                                      </p:cBhvr>
                                    </p:animEffect>
                                    <p:set>
                                      <p:cBhvr>
                                        <p:cTn id="5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58" fill="hold" display="0">
                  <p:stCondLst>
                    <p:cond delay="indefinite"/>
                  </p:stCondLst>
                  <p:endCondLst>
                    <p:cond evt="onStopAudio" delay="0">
                      <p:tgtEl>
                        <p:sldTgt/>
                      </p:tgtEl>
                    </p:cond>
                  </p:endCondLst>
                </p:cTn>
                <p:tgtEl>
                  <p:spTgt spid="6"/>
                </p:tgtEl>
              </p:cMediaNode>
            </p:audio>
          </p:childTnLst>
        </p:cTn>
      </p:par>
    </p:tnLst>
    <p:bldLst>
      <p:bldP spid="4" grpId="0" animBg="1"/>
      <p:bldP spid="38" grpId="0" animBg="1"/>
      <p:bldP spid="39" grpId="0" animBg="1"/>
      <p:bldP spid="40" grpId="0" animBg="1"/>
      <p:bldP spid="41" grpId="0" animBg="1"/>
      <p:bldP spid="42" grpId="0" animBg="1"/>
      <p:bldP spid="5"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0481" y="-77344"/>
            <a:ext cx="12496800" cy="716280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25528" y="27498"/>
            <a:ext cx="2015699" cy="1745249"/>
          </a:xfrm>
          <a:prstGeom prst="rect">
            <a:avLst/>
          </a:prstGeom>
        </p:spPr>
      </p:pic>
      <p:grpSp>
        <p:nvGrpSpPr>
          <p:cNvPr id="2" name="Group 1"/>
          <p:cNvGrpSpPr/>
          <p:nvPr/>
        </p:nvGrpSpPr>
        <p:grpSpPr>
          <a:xfrm>
            <a:off x="1588" y="5105400"/>
            <a:ext cx="2421566" cy="1980056"/>
            <a:chOff x="-191579" y="5106544"/>
            <a:chExt cx="3466591" cy="1980056"/>
          </a:xfrm>
        </p:grpSpPr>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579" y="5106544"/>
              <a:ext cx="1920769" cy="1691687"/>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1157" y="5132084"/>
              <a:ext cx="1833855" cy="1783689"/>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055" y="6128279"/>
              <a:ext cx="1724932" cy="958321"/>
            </a:xfrm>
            <a:prstGeom prst="rect">
              <a:avLst/>
            </a:prstGeom>
          </p:spPr>
        </p:pic>
      </p:grpSp>
      <p:sp>
        <p:nvSpPr>
          <p:cNvPr id="4" name="Chevron 3"/>
          <p:cNvSpPr/>
          <p:nvPr/>
        </p:nvSpPr>
        <p:spPr>
          <a:xfrm>
            <a:off x="33147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hevron 37"/>
          <p:cNvSpPr/>
          <p:nvPr/>
        </p:nvSpPr>
        <p:spPr>
          <a:xfrm>
            <a:off x="33147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hevron 38"/>
          <p:cNvSpPr/>
          <p:nvPr/>
        </p:nvSpPr>
        <p:spPr>
          <a:xfrm>
            <a:off x="33397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Chevron 39"/>
          <p:cNvSpPr/>
          <p:nvPr/>
        </p:nvSpPr>
        <p:spPr>
          <a:xfrm>
            <a:off x="3771900" y="228600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hevron 40"/>
          <p:cNvSpPr/>
          <p:nvPr/>
        </p:nvSpPr>
        <p:spPr>
          <a:xfrm>
            <a:off x="3771900" y="3661025"/>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Chevron 41"/>
          <p:cNvSpPr/>
          <p:nvPr/>
        </p:nvSpPr>
        <p:spPr>
          <a:xfrm>
            <a:off x="3796975" y="5036050"/>
            <a:ext cx="647700" cy="609600"/>
          </a:xfrm>
          <a:prstGeom prst="chevron">
            <a:avLst/>
          </a:prstGeom>
          <a:solidFill>
            <a:srgbClr val="7030A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48200" y="2122753"/>
            <a:ext cx="6006101" cy="10048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A. Những</a:t>
            </a:r>
            <a:r>
              <a:rPr kumimoji="0" lang="en-US" sz="5400" b="1" i="0" u="none" strike="noStrike" kern="1200" cap="none" spc="0" normalizeH="0" noProof="0">
                <a:ln>
                  <a:noFill/>
                </a:ln>
                <a:solidFill>
                  <a:srgbClr val="0070C0"/>
                </a:solidFill>
                <a:effectLst/>
                <a:uLnTx/>
                <a:uFillTx/>
                <a:latin typeface="Arial" pitchFamily="34" charset="0"/>
                <a:ea typeface="+mn-ea"/>
                <a:cs typeface="Arial" pitchFamily="34" charset="0"/>
              </a:rPr>
              <a:t> chị gió</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43" name="Rounded Rectangle 42"/>
          <p:cNvSpPr/>
          <p:nvPr/>
        </p:nvSpPr>
        <p:spPr>
          <a:xfrm>
            <a:off x="4720119" y="3471058"/>
            <a:ext cx="6026649" cy="913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B</a:t>
            </a: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 Hàng</a:t>
            </a:r>
            <a:r>
              <a:rPr kumimoji="0" lang="en-US" sz="5400" b="1" i="0" u="none" strike="noStrike" kern="1200" cap="none" spc="0" normalizeH="0" noProof="0">
                <a:ln>
                  <a:noFill/>
                </a:ln>
                <a:solidFill>
                  <a:srgbClr val="0070C0"/>
                </a:solidFill>
                <a:effectLst/>
                <a:uLnTx/>
                <a:uFillTx/>
                <a:latin typeface="Arial" pitchFamily="34" charset="0"/>
                <a:ea typeface="+mn-ea"/>
                <a:cs typeface="Arial" pitchFamily="34" charset="0"/>
              </a:rPr>
              <a:t> cây xanh</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
        <p:nvSpPr>
          <p:cNvPr id="44" name="Rounded Rectangle 43"/>
          <p:cNvSpPr/>
          <p:nvPr/>
        </p:nvSpPr>
        <p:spPr>
          <a:xfrm>
            <a:off x="4763585" y="4872301"/>
            <a:ext cx="5809448" cy="9577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C</a:t>
            </a: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 Tập</a:t>
            </a:r>
            <a:r>
              <a:rPr kumimoji="0" lang="en-US" sz="5400" b="1" i="0" u="none" strike="noStrike" kern="1200" cap="none" spc="0" normalizeH="0" noProof="0">
                <a:ln>
                  <a:noFill/>
                </a:ln>
                <a:solidFill>
                  <a:srgbClr val="0070C0"/>
                </a:solidFill>
                <a:effectLst/>
                <a:uLnTx/>
                <a:uFillTx/>
                <a:latin typeface="Arial" pitchFamily="34" charset="0"/>
                <a:ea typeface="+mn-ea"/>
                <a:cs typeface="Arial" pitchFamily="34" charset="0"/>
              </a:rPr>
              <a:t> thể dục</a:t>
            </a:r>
            <a:endPar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
        <p:nvSpPr>
          <p:cNvPr id="45" name="Rounded Rectangle 44"/>
          <p:cNvSpPr/>
          <p:nvPr/>
        </p:nvSpPr>
        <p:spPr>
          <a:xfrm>
            <a:off x="4575357" y="2110558"/>
            <a:ext cx="6171412" cy="102268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Arial" pitchFamily="34" charset="0"/>
                <a:ea typeface="+mn-ea"/>
                <a:cs typeface="Arial" pitchFamily="34" charset="0"/>
              </a:rPr>
              <a:t>A.</a:t>
            </a:r>
            <a:r>
              <a:rPr kumimoji="0" lang="en-US" sz="5400" b="1" i="0" u="none" strike="noStrike" kern="1200" cap="none" spc="0" normalizeH="0" noProof="0">
                <a:ln>
                  <a:noFill/>
                </a:ln>
                <a:solidFill>
                  <a:srgbClr val="0070C0"/>
                </a:solidFill>
                <a:effectLst/>
                <a:uLnTx/>
                <a:uFillTx/>
                <a:latin typeface="Arial" pitchFamily="34" charset="0"/>
                <a:ea typeface="+mn-ea"/>
                <a:cs typeface="Arial" pitchFamily="34" charset="0"/>
              </a:rPr>
              <a:t> Những chị gió</a:t>
            </a:r>
            <a:endParaRPr kumimoji="0" lang="en-US" sz="5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pic>
        <p:nvPicPr>
          <p:cNvPr id="6" name="Am-thanh-phep-thuat-www_nhacchuongvui_c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13554" y="7085456"/>
            <a:ext cx="609600" cy="609600"/>
          </a:xfrm>
          <a:prstGeom prst="rect">
            <a:avLst/>
          </a:prstGeom>
        </p:spPr>
      </p:pic>
      <p:grpSp>
        <p:nvGrpSpPr>
          <p:cNvPr id="9" name="Group 8">
            <a:extLst>
              <a:ext uri="{FF2B5EF4-FFF2-40B4-BE49-F238E27FC236}">
                <a16:creationId xmlns:a16="http://schemas.microsoft.com/office/drawing/2014/main" id="{7FCC892F-8211-40BD-A55D-8701E790FB96}"/>
              </a:ext>
            </a:extLst>
          </p:cNvPr>
          <p:cNvGrpSpPr/>
          <p:nvPr/>
        </p:nvGrpSpPr>
        <p:grpSpPr>
          <a:xfrm>
            <a:off x="590959" y="-161434"/>
            <a:ext cx="9837311" cy="2192516"/>
            <a:chOff x="1693158" y="73403"/>
            <a:chExt cx="7622986" cy="1951549"/>
          </a:xfrm>
        </p:grpSpPr>
        <p:sp>
          <p:nvSpPr>
            <p:cNvPr id="3" name="Horizontal Scroll 2"/>
            <p:cNvSpPr/>
            <p:nvPr/>
          </p:nvSpPr>
          <p:spPr>
            <a:xfrm>
              <a:off x="1693158" y="73403"/>
              <a:ext cx="7622986" cy="1951549"/>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EF65B0E2-119A-43C4-9FC7-4B9D019FBCAC}"/>
                </a:ext>
              </a:extLst>
            </p:cNvPr>
            <p:cNvSpPr txBox="1"/>
            <p:nvPr/>
          </p:nvSpPr>
          <p:spPr>
            <a:xfrm>
              <a:off x="1926257" y="407451"/>
              <a:ext cx="7262503" cy="1397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3. Tìm sự vật được nhân hoá trong câu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Những chị gió đang tập thể dục cùng hàng cây xanh "</a:t>
              </a:r>
            </a:p>
          </p:txBody>
        </p:sp>
      </p:grpSp>
      <p:pic>
        <p:nvPicPr>
          <p:cNvPr id="23" name="Picture 22">
            <a:hlinkClick r:id="rId11" action="ppaction://hlinksldjump"/>
            <a:extLst>
              <a:ext uri="{FF2B5EF4-FFF2-40B4-BE49-F238E27FC236}">
                <a16:creationId xmlns:a16="http://schemas.microsoft.com/office/drawing/2014/main" id="{AB76F1D5-C182-4064-B24E-30030726BE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32983" y="5946411"/>
            <a:ext cx="1540050" cy="1022690"/>
          </a:xfrm>
          <a:prstGeom prst="rect">
            <a:avLst/>
          </a:prstGeom>
        </p:spPr>
      </p:pic>
    </p:spTree>
    <p:extLst>
      <p:ext uri="{BB962C8B-B14F-4D97-AF65-F5344CB8AC3E}">
        <p14:creationId xmlns:p14="http://schemas.microsoft.com/office/powerpoint/2010/main" val="3967267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5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withEffect">
                                  <p:stCondLst>
                                    <p:cond delay="0"/>
                                  </p:stCondLst>
                                  <p:childTnLst>
                                    <p:anim calcmode="lin" valueType="num">
                                      <p:cBhvr>
                                        <p:cTn id="54" dur="1000"/>
                                        <p:tgtEl>
                                          <p:spTgt spid="23"/>
                                        </p:tgtEl>
                                        <p:attrNameLst>
                                          <p:attrName>ppt_w</p:attrName>
                                        </p:attrNameLst>
                                      </p:cBhvr>
                                      <p:tavLst>
                                        <p:tav tm="0">
                                          <p:val>
                                            <p:strVal val="ppt_w"/>
                                          </p:val>
                                        </p:tav>
                                        <p:tav tm="100000">
                                          <p:val>
                                            <p:fltVal val="0"/>
                                          </p:val>
                                        </p:tav>
                                      </p:tavLst>
                                    </p:anim>
                                    <p:anim calcmode="lin" valueType="num">
                                      <p:cBhvr>
                                        <p:cTn id="55" dur="1000"/>
                                        <p:tgtEl>
                                          <p:spTgt spid="23"/>
                                        </p:tgtEl>
                                        <p:attrNameLst>
                                          <p:attrName>ppt_h</p:attrName>
                                        </p:attrNameLst>
                                      </p:cBhvr>
                                      <p:tavLst>
                                        <p:tav tm="0">
                                          <p:val>
                                            <p:strVal val="ppt_h"/>
                                          </p:val>
                                        </p:tav>
                                        <p:tav tm="100000">
                                          <p:val>
                                            <p:fltVal val="0"/>
                                          </p:val>
                                        </p:tav>
                                      </p:tavLst>
                                    </p:anim>
                                    <p:anim calcmode="lin" valueType="num">
                                      <p:cBhvr>
                                        <p:cTn id="56" dur="1000"/>
                                        <p:tgtEl>
                                          <p:spTgt spid="23"/>
                                        </p:tgtEl>
                                        <p:attrNameLst>
                                          <p:attrName>style.rotation</p:attrName>
                                        </p:attrNameLst>
                                      </p:cBhvr>
                                      <p:tavLst>
                                        <p:tav tm="0">
                                          <p:val>
                                            <p:fltVal val="0"/>
                                          </p:val>
                                        </p:tav>
                                        <p:tav tm="100000">
                                          <p:val>
                                            <p:fltVal val="90"/>
                                          </p:val>
                                        </p:tav>
                                      </p:tavLst>
                                    </p:anim>
                                    <p:animEffect transition="out" filter="fade">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4" grpId="0" animBg="1"/>
      <p:bldP spid="38" grpId="0" animBg="1"/>
      <p:bldP spid="39" grpId="0" animBg="1"/>
      <p:bldP spid="40" grpId="0" animBg="1"/>
      <p:bldP spid="41" grpId="0" animBg="1"/>
      <p:bldP spid="42" grpId="0" animBg="1"/>
      <p:bldP spid="5"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76" y="-152400"/>
            <a:ext cx="12646376" cy="708660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790" y="4038601"/>
            <a:ext cx="2441180" cy="2150031"/>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6346" y="4003676"/>
            <a:ext cx="2367255" cy="2302497"/>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0381" y="5518680"/>
            <a:ext cx="2064795" cy="1147139"/>
          </a:xfrm>
          <a:prstGeom prst="rect">
            <a:avLst/>
          </a:prstGeom>
        </p:spPr>
      </p:pic>
      <p:pic>
        <p:nvPicPr>
          <p:cNvPr id="65" name="Picture 64">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82" y="1"/>
            <a:ext cx="1008112" cy="1028451"/>
          </a:xfrm>
          <a:prstGeom prst="rect">
            <a:avLst/>
          </a:prstGeom>
        </p:spPr>
      </p:pic>
      <p:pic>
        <p:nvPicPr>
          <p:cNvPr id="66" name="Picture 6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2787" y="5448395"/>
            <a:ext cx="874647" cy="580821"/>
          </a:xfrm>
          <a:prstGeom prst="rect">
            <a:avLst/>
          </a:prstGeom>
        </p:spPr>
      </p:pic>
      <p:pic>
        <p:nvPicPr>
          <p:cNvPr id="67" name="Picture 66">
            <a:hlinkClick r:id="rId9"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5542" r="22602"/>
          <a:stretch/>
        </p:blipFill>
        <p:spPr>
          <a:xfrm rot="17050223">
            <a:off x="7275505" y="5213011"/>
            <a:ext cx="403490" cy="861723"/>
          </a:xfrm>
          <a:prstGeom prst="rect">
            <a:avLst/>
          </a:prstGeom>
        </p:spPr>
      </p:pic>
      <p:pic>
        <p:nvPicPr>
          <p:cNvPr id="69" name="Picture lon">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23969" y="5718009"/>
            <a:ext cx="667200" cy="43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p:cNvSpPr/>
          <p:nvPr/>
        </p:nvSpPr>
        <p:spPr>
          <a:xfrm>
            <a:off x="9118097" y="3048000"/>
            <a:ext cx="822028" cy="342900"/>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1"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031413" y="-846329"/>
            <a:ext cx="812588" cy="812800"/>
          </a:xfrm>
          <a:prstGeom prst="rect">
            <a:avLst/>
          </a:prstGeom>
        </p:spPr>
      </p:pic>
    </p:spTree>
    <p:extLst>
      <p:ext uri="{BB962C8B-B14F-4D97-AF65-F5344CB8AC3E}">
        <p14:creationId xmlns:p14="http://schemas.microsoft.com/office/powerpoint/2010/main" val="3918598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5"/>
                                        </p:tgtEl>
                                        <p:attrNameLst>
                                          <p:attrName>r</p:attrName>
                                        </p:attrNameLst>
                                      </p:cBhvr>
                                    </p:animRot>
                                    <p:animRot by="-240000">
                                      <p:cBhvr>
                                        <p:cTn id="7" dur="200" fill="hold">
                                          <p:stCondLst>
                                            <p:cond delay="200"/>
                                          </p:stCondLst>
                                        </p:cTn>
                                        <p:tgtEl>
                                          <p:spTgt spid="65"/>
                                        </p:tgtEl>
                                        <p:attrNameLst>
                                          <p:attrName>r</p:attrName>
                                        </p:attrNameLst>
                                      </p:cBhvr>
                                    </p:animRot>
                                    <p:animRot by="240000">
                                      <p:cBhvr>
                                        <p:cTn id="8" dur="200" fill="hold">
                                          <p:stCondLst>
                                            <p:cond delay="400"/>
                                          </p:stCondLst>
                                        </p:cTn>
                                        <p:tgtEl>
                                          <p:spTgt spid="65"/>
                                        </p:tgtEl>
                                        <p:attrNameLst>
                                          <p:attrName>r</p:attrName>
                                        </p:attrNameLst>
                                      </p:cBhvr>
                                    </p:animRot>
                                    <p:animRot by="-240000">
                                      <p:cBhvr>
                                        <p:cTn id="9" dur="200" fill="hold">
                                          <p:stCondLst>
                                            <p:cond delay="600"/>
                                          </p:stCondLst>
                                        </p:cTn>
                                        <p:tgtEl>
                                          <p:spTgt spid="65"/>
                                        </p:tgtEl>
                                        <p:attrNameLst>
                                          <p:attrName>r</p:attrName>
                                        </p:attrNameLst>
                                      </p:cBhvr>
                                    </p:animRot>
                                    <p:animRot by="120000">
                                      <p:cBhvr>
                                        <p:cTn id="10" dur="200" fill="hold">
                                          <p:stCondLst>
                                            <p:cond delay="800"/>
                                          </p:stCondLst>
                                        </p:cTn>
                                        <p:tgtEl>
                                          <p:spTgt spid="6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63"/>
                                        </p:tgtEl>
                                        <p:attrNameLst>
                                          <p:attrName>r</p:attrName>
                                        </p:attrNameLst>
                                      </p:cBhvr>
                                    </p:animRot>
                                    <p:animRot by="-240000">
                                      <p:cBhvr>
                                        <p:cTn id="13" dur="200" fill="hold">
                                          <p:stCondLst>
                                            <p:cond delay="200"/>
                                          </p:stCondLst>
                                        </p:cTn>
                                        <p:tgtEl>
                                          <p:spTgt spid="63"/>
                                        </p:tgtEl>
                                        <p:attrNameLst>
                                          <p:attrName>r</p:attrName>
                                        </p:attrNameLst>
                                      </p:cBhvr>
                                    </p:animRot>
                                    <p:animRot by="240000">
                                      <p:cBhvr>
                                        <p:cTn id="14" dur="200" fill="hold">
                                          <p:stCondLst>
                                            <p:cond delay="400"/>
                                          </p:stCondLst>
                                        </p:cTn>
                                        <p:tgtEl>
                                          <p:spTgt spid="63"/>
                                        </p:tgtEl>
                                        <p:attrNameLst>
                                          <p:attrName>r</p:attrName>
                                        </p:attrNameLst>
                                      </p:cBhvr>
                                    </p:animRot>
                                    <p:animRot by="-240000">
                                      <p:cBhvr>
                                        <p:cTn id="15" dur="200" fill="hold">
                                          <p:stCondLst>
                                            <p:cond delay="600"/>
                                          </p:stCondLst>
                                        </p:cTn>
                                        <p:tgtEl>
                                          <p:spTgt spid="63"/>
                                        </p:tgtEl>
                                        <p:attrNameLst>
                                          <p:attrName>r</p:attrName>
                                        </p:attrNameLst>
                                      </p:cBhvr>
                                    </p:animRot>
                                    <p:animRot by="120000">
                                      <p:cBhvr>
                                        <p:cTn id="16" dur="200" fill="hold">
                                          <p:stCondLst>
                                            <p:cond delay="800"/>
                                          </p:stCondLst>
                                        </p:cTn>
                                        <p:tgtEl>
                                          <p:spTgt spid="6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62"/>
                                        </p:tgtEl>
                                        <p:attrNameLst>
                                          <p:attrName>r</p:attrName>
                                        </p:attrNameLst>
                                      </p:cBhvr>
                                    </p:animRot>
                                    <p:animRot by="-240000">
                                      <p:cBhvr>
                                        <p:cTn id="19" dur="200" fill="hold">
                                          <p:stCondLst>
                                            <p:cond delay="200"/>
                                          </p:stCondLst>
                                        </p:cTn>
                                        <p:tgtEl>
                                          <p:spTgt spid="62"/>
                                        </p:tgtEl>
                                        <p:attrNameLst>
                                          <p:attrName>r</p:attrName>
                                        </p:attrNameLst>
                                      </p:cBhvr>
                                    </p:animRot>
                                    <p:animRot by="240000">
                                      <p:cBhvr>
                                        <p:cTn id="20" dur="200" fill="hold">
                                          <p:stCondLst>
                                            <p:cond delay="400"/>
                                          </p:stCondLst>
                                        </p:cTn>
                                        <p:tgtEl>
                                          <p:spTgt spid="62"/>
                                        </p:tgtEl>
                                        <p:attrNameLst>
                                          <p:attrName>r</p:attrName>
                                        </p:attrNameLst>
                                      </p:cBhvr>
                                    </p:animRot>
                                    <p:animRot by="-240000">
                                      <p:cBhvr>
                                        <p:cTn id="21" dur="200" fill="hold">
                                          <p:stCondLst>
                                            <p:cond delay="600"/>
                                          </p:stCondLst>
                                        </p:cTn>
                                        <p:tgtEl>
                                          <p:spTgt spid="62"/>
                                        </p:tgtEl>
                                        <p:attrNameLst>
                                          <p:attrName>r</p:attrName>
                                        </p:attrNameLst>
                                      </p:cBhvr>
                                    </p:animRot>
                                    <p:animRot by="120000">
                                      <p:cBhvr>
                                        <p:cTn id="22" dur="200" fill="hold">
                                          <p:stCondLst>
                                            <p:cond delay="800"/>
                                          </p:stCondLst>
                                        </p:cTn>
                                        <p:tgtEl>
                                          <p:spTgt spid="62"/>
                                        </p:tgtEl>
                                        <p:attrNameLst>
                                          <p:attrName>r</p:attrName>
                                        </p:attrNameLst>
                                      </p:cBhvr>
                                    </p:animRot>
                                  </p:childTnLst>
                                </p:cTn>
                              </p:par>
                              <p:par>
                                <p:cTn id="23" presetID="1" presetClass="mediacall" presetSubtype="0" fill="hold" nodeType="withEffect">
                                  <p:stCondLst>
                                    <p:cond delay="0"/>
                                  </p:stCondLst>
                                  <p:childTnLst>
                                    <p:cmd type="call" cmd="playFrom(0.0)">
                                      <p:cBhvr>
                                        <p:cTn id="24" dur="1844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6"/>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withEffect">
                                  <p:stCondLst>
                                    <p:cond delay="0"/>
                                  </p:stCondLst>
                                  <p:childTnLst>
                                    <p:anim calcmode="lin" valueType="num">
                                      <p:cBhvr>
                                        <p:cTn id="29" dur="1000"/>
                                        <p:tgtEl>
                                          <p:spTgt spid="66"/>
                                        </p:tgtEl>
                                        <p:attrNameLst>
                                          <p:attrName>ppt_w</p:attrName>
                                        </p:attrNameLst>
                                      </p:cBhvr>
                                      <p:tavLst>
                                        <p:tav tm="0">
                                          <p:val>
                                            <p:strVal val="ppt_w"/>
                                          </p:val>
                                        </p:tav>
                                        <p:tav tm="100000">
                                          <p:val>
                                            <p:fltVal val="0"/>
                                          </p:val>
                                        </p:tav>
                                      </p:tavLst>
                                    </p:anim>
                                    <p:anim calcmode="lin" valueType="num">
                                      <p:cBhvr>
                                        <p:cTn id="30" dur="1000"/>
                                        <p:tgtEl>
                                          <p:spTgt spid="66"/>
                                        </p:tgtEl>
                                        <p:attrNameLst>
                                          <p:attrName>ppt_h</p:attrName>
                                        </p:attrNameLst>
                                      </p:cBhvr>
                                      <p:tavLst>
                                        <p:tav tm="0">
                                          <p:val>
                                            <p:strVal val="ppt_h"/>
                                          </p:val>
                                        </p:tav>
                                        <p:tav tm="100000">
                                          <p:val>
                                            <p:fltVal val="0"/>
                                          </p:val>
                                        </p:tav>
                                      </p:tavLst>
                                    </p:anim>
                                    <p:anim calcmode="lin" valueType="num">
                                      <p:cBhvr>
                                        <p:cTn id="31" dur="1000"/>
                                        <p:tgtEl>
                                          <p:spTgt spid="66"/>
                                        </p:tgtEl>
                                        <p:attrNameLst>
                                          <p:attrName>style.rotation</p:attrName>
                                        </p:attrNameLst>
                                      </p:cBhvr>
                                      <p:tavLst>
                                        <p:tav tm="0">
                                          <p:val>
                                            <p:fltVal val="0"/>
                                          </p:val>
                                        </p:tav>
                                        <p:tav tm="100000">
                                          <p:val>
                                            <p:fltVal val="90"/>
                                          </p:val>
                                        </p:tav>
                                      </p:tavLst>
                                    </p:anim>
                                    <p:animEffect transition="out" filter="fade">
                                      <p:cBhvr>
                                        <p:cTn id="32" dur="1000"/>
                                        <p:tgtEl>
                                          <p:spTgt spid="66"/>
                                        </p:tgtEl>
                                      </p:cBhvr>
                                    </p:animEffect>
                                    <p:set>
                                      <p:cBhvr>
                                        <p:cTn id="3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31" presetClass="exit" presetSubtype="0" fill="hold" nodeType="withEffect">
                                  <p:stCondLst>
                                    <p:cond delay="0"/>
                                  </p:stCondLst>
                                  <p:childTnLst>
                                    <p:anim calcmode="lin" valueType="num">
                                      <p:cBhvr>
                                        <p:cTn id="38" dur="1000"/>
                                        <p:tgtEl>
                                          <p:spTgt spid="67"/>
                                        </p:tgtEl>
                                        <p:attrNameLst>
                                          <p:attrName>ppt_w</p:attrName>
                                        </p:attrNameLst>
                                      </p:cBhvr>
                                      <p:tavLst>
                                        <p:tav tm="0">
                                          <p:val>
                                            <p:strVal val="ppt_w"/>
                                          </p:val>
                                        </p:tav>
                                        <p:tav tm="100000">
                                          <p:val>
                                            <p:fltVal val="0"/>
                                          </p:val>
                                        </p:tav>
                                      </p:tavLst>
                                    </p:anim>
                                    <p:anim calcmode="lin" valueType="num">
                                      <p:cBhvr>
                                        <p:cTn id="39" dur="1000"/>
                                        <p:tgtEl>
                                          <p:spTgt spid="67"/>
                                        </p:tgtEl>
                                        <p:attrNameLst>
                                          <p:attrName>ppt_h</p:attrName>
                                        </p:attrNameLst>
                                      </p:cBhvr>
                                      <p:tavLst>
                                        <p:tav tm="0">
                                          <p:val>
                                            <p:strVal val="ppt_h"/>
                                          </p:val>
                                        </p:tav>
                                        <p:tav tm="100000">
                                          <p:val>
                                            <p:fltVal val="0"/>
                                          </p:val>
                                        </p:tav>
                                      </p:tavLst>
                                    </p:anim>
                                    <p:anim calcmode="lin" valueType="num">
                                      <p:cBhvr>
                                        <p:cTn id="40" dur="1000"/>
                                        <p:tgtEl>
                                          <p:spTgt spid="67"/>
                                        </p:tgtEl>
                                        <p:attrNameLst>
                                          <p:attrName>style.rotation</p:attrName>
                                        </p:attrNameLst>
                                      </p:cBhvr>
                                      <p:tavLst>
                                        <p:tav tm="0">
                                          <p:val>
                                            <p:fltVal val="0"/>
                                          </p:val>
                                        </p:tav>
                                        <p:tav tm="100000">
                                          <p:val>
                                            <p:fltVal val="90"/>
                                          </p:val>
                                        </p:tav>
                                      </p:tavLst>
                                    </p:anim>
                                    <p:animEffect transition="out" filter="fade">
                                      <p:cBhvr>
                                        <p:cTn id="41" dur="1000"/>
                                        <p:tgtEl>
                                          <p:spTgt spid="67"/>
                                        </p:tgtEl>
                                      </p:cBhvr>
                                    </p:animEffect>
                                    <p:set>
                                      <p:cBhvr>
                                        <p:cTn id="42"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9"/>
                                        </p:tgtEl>
                                        <p:attrNameLst>
                                          <p:attrName>ppt_w</p:attrName>
                                        </p:attrNameLst>
                                      </p:cBhvr>
                                      <p:tavLst>
                                        <p:tav tm="0">
                                          <p:val>
                                            <p:strVal val="ppt_w"/>
                                          </p:val>
                                        </p:tav>
                                        <p:tav tm="100000">
                                          <p:val>
                                            <p:fltVal val="0"/>
                                          </p:val>
                                        </p:tav>
                                      </p:tavLst>
                                    </p:anim>
                                    <p:anim calcmode="lin" valueType="num">
                                      <p:cBhvr>
                                        <p:cTn id="48" dur="1000"/>
                                        <p:tgtEl>
                                          <p:spTgt spid="69"/>
                                        </p:tgtEl>
                                        <p:attrNameLst>
                                          <p:attrName>ppt_h</p:attrName>
                                        </p:attrNameLst>
                                      </p:cBhvr>
                                      <p:tavLst>
                                        <p:tav tm="0">
                                          <p:val>
                                            <p:strVal val="ppt_h"/>
                                          </p:val>
                                        </p:tav>
                                        <p:tav tm="100000">
                                          <p:val>
                                            <p:fltVal val="0"/>
                                          </p:val>
                                        </p:tav>
                                      </p:tavLst>
                                    </p:anim>
                                    <p:anim calcmode="lin" valueType="num">
                                      <p:cBhvr>
                                        <p:cTn id="49" dur="1000"/>
                                        <p:tgtEl>
                                          <p:spTgt spid="69"/>
                                        </p:tgtEl>
                                        <p:attrNameLst>
                                          <p:attrName>style.rotation</p:attrName>
                                        </p:attrNameLst>
                                      </p:cBhvr>
                                      <p:tavLst>
                                        <p:tav tm="0">
                                          <p:val>
                                            <p:fltVal val="0"/>
                                          </p:val>
                                        </p:tav>
                                        <p:tav tm="100000">
                                          <p:val>
                                            <p:fltVal val="90"/>
                                          </p:val>
                                        </p:tav>
                                      </p:tavLst>
                                    </p:anim>
                                    <p:animEffect transition="out" filter="fade">
                                      <p:cBhvr>
                                        <p:cTn id="50" dur="1000"/>
                                        <p:tgtEl>
                                          <p:spTgt spid="69"/>
                                        </p:tgtEl>
                                      </p:cBhvr>
                                    </p:animEffect>
                                    <p:set>
                                      <p:cBhvr>
                                        <p:cTn id="51"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100000">
                <p:cTn id="52"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957</TotalTime>
  <Words>828</Words>
  <PresentationFormat>Widescreen</PresentationFormat>
  <Paragraphs>77</Paragraphs>
  <Slides>30</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UTM Edwardian</vt:lpstr>
      <vt:lpstr>iCiel Crocante</vt:lpstr>
      <vt:lpstr>UTM Cookies</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2023-01-04T06:59:27Z</dcterms:created>
  <dcterms:modified xsi:type="dcterms:W3CDTF">2023-08-13T03:12:45Z</dcterms:modified>
</cp:coreProperties>
</file>