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0" r:id="rId4"/>
    <p:sldId id="285" r:id="rId5"/>
    <p:sldId id="298" r:id="rId6"/>
    <p:sldId id="299" r:id="rId7"/>
    <p:sldId id="300" r:id="rId8"/>
    <p:sldId id="301" r:id="rId9"/>
    <p:sldId id="302" r:id="rId10"/>
    <p:sldId id="309" r:id="rId11"/>
    <p:sldId id="303" r:id="rId12"/>
    <p:sldId id="307" r:id="rId13"/>
    <p:sldId id="308" r:id="rId14"/>
    <p:sldId id="304" r:id="rId15"/>
    <p:sldId id="305" r:id="rId16"/>
    <p:sldId id="306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A04C-7C0F-E616-772C-0ECBC7F3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46F53-79D7-A71F-0509-BE62FFC36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78CCA-4E7F-090B-F2CF-0E4D3774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B7468-C5E2-8793-9E4A-CE74FB18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C358C-81C6-A353-E574-8CF8BF89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E240-A91C-1FA6-6B4F-842972FE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303B4-CBF6-0A68-FBA3-7AFF5DB5E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9F0F0-4234-75FD-D49C-4DCC0C2D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97182-62CB-B6BF-6781-7E8F4234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5F401-3B6F-1342-B95D-B572BFE3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589F1-530C-40A7-E20E-111A029CD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3EDAF-F933-792D-418F-2AADC5184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2829-3DCB-9FC7-DE8A-C24B82C7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2C26-AB7D-34BA-819C-3F91382F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98572-79C4-8927-3037-6474BEC9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5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1910D-25C1-F485-7530-FCB66621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C668B-11B7-2542-4510-887E17E1F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CA935-46E2-01C9-0EB2-5B7AB7DC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58414-8B36-BCE7-B314-64B6EFF4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1C684-D301-1B48-8B2F-5D2B0E62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5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C872-53A7-0AA4-CEF5-E5FA3525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F9CB6-3FE2-52A5-C19E-7D5801A8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17D58-50B9-A80E-65AE-32A9F100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0A321-9E17-B81F-AEBC-267AA0C1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E7802-A83B-3778-AB55-035F658E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4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D17B-3853-123D-8685-CCFAEE4A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94408-3FB5-BB9A-429E-444F34C43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92057-EADB-DEA0-C33C-626A124D8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CD45E-A1B8-85BA-2D3A-B8AE7372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6F73E-1D8C-049B-EA07-4EE688E8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621DA-B334-1F1E-1F07-F48A9F7C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DF65-D887-B8ED-3646-38346694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7615D-D260-12DC-9F1D-A7CD02AE6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829EE-1FDC-9C0B-21CD-5EEC432E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5C0F7-FC06-3578-B522-693AAC8DD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0E04-CD63-8F91-5EC3-BB229D14F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EEB48-6357-3506-A6BD-CEB9CD0C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3EE1E-7AB1-F7CC-0889-FF3BB6A63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9B90B-8469-0548-D90F-04C1C42D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A7ED-32EC-4B7B-385C-8F40F105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26341-2D0E-8464-2B71-D7D858D9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D0703-D523-A2B1-7CB9-96D237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C89D5-9A83-66D9-310A-65C07818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67BD6-48FA-E454-F186-85B08A55D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9A065-69BE-96BE-8FF2-21C3D9D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5E9DB-2C38-C0B3-B5FC-F1FF93F1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5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A3F0-B67B-C0D3-17BA-E0599978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773C5-8AB1-07E3-C3D5-966AEEC8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9B790-5807-FD05-F51B-1C3461187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64C4C-2016-5CBD-5DA4-23BDFAAC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EF7C0-1CBB-DF9C-F1A6-32B38569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0B497-8FCB-325A-A799-58D2DC1B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B60D-DC41-D1ED-406B-1881CF72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C87D2B-6CE7-E0AC-0DAD-B75E36F2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6481-B34C-5D0A-0DB1-10C323A2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62CBE-5367-4A4D-863D-4F383818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25F54-D166-6ED2-48FE-9D578AE2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7BCDE-B147-A4EF-18AA-25CEEFA3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7B6D5-4802-C425-D596-D0C79AE3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D91F-E9AA-6271-4BA0-9A85D84AF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85AA-D129-5254-F1F1-B6DB9FEF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4C72A-8C63-4287-A5C4-806B88C08E6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0791-F9D0-21C1-DEC6-1F5E4B90C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11B56-4943-4E2F-5238-5ADB036C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116E3C-02DC-462C-8CB8-ABA7D0FC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8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sv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7071" y="434791"/>
            <a:ext cx="1157859" cy="11642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10167" y="440164"/>
            <a:ext cx="2547804" cy="1700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1924" y="1913083"/>
            <a:ext cx="574089" cy="1257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73514" y="2386102"/>
            <a:ext cx="1058135" cy="784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815889" y="1625112"/>
            <a:ext cx="1096088" cy="575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7513726" y="1023056"/>
            <a:ext cx="1096088" cy="5759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386E1C-FCBC-30B2-84DC-BE4B3009CFDD}"/>
              </a:ext>
            </a:extLst>
          </p:cNvPr>
          <p:cNvSpPr/>
          <p:nvPr/>
        </p:nvSpPr>
        <p:spPr>
          <a:xfrm>
            <a:off x="1256630" y="749321"/>
            <a:ext cx="9678740" cy="481804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7BE71-DA00-E4E4-6BF9-F1DC5E3A3719}"/>
              </a:ext>
            </a:extLst>
          </p:cNvPr>
          <p:cNvSpPr txBox="1"/>
          <p:nvPr/>
        </p:nvSpPr>
        <p:spPr>
          <a:xfrm>
            <a:off x="3090061" y="657875"/>
            <a:ext cx="710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#9Slide07 SVNBeachwood Sans" pitchFamily="2" charset="0"/>
              </a:rPr>
              <a:t>Thứ....ngày...tháng...năm....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F49AFFC-C44D-35CB-E8D4-892A75563D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372190" y="1913083"/>
            <a:ext cx="574089" cy="1257963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91266EE5-B621-7EAC-99C2-EFB10E08F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557628" y="2386102"/>
            <a:ext cx="1058135" cy="784944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21BE9E1-C2CC-540B-DD8F-EC9E81C9ED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-6568225" y="1625112"/>
            <a:ext cx="1096088" cy="57594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5E029F87-EF7E-AF6C-4EDD-FD203AB4C2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3604135" y="1993110"/>
            <a:ext cx="437168" cy="548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7A4619-9A3C-0436-B0BF-B1E52847DF8F}"/>
              </a:ext>
            </a:extLst>
          </p:cNvPr>
          <p:cNvSpPr txBox="1"/>
          <p:nvPr/>
        </p:nvSpPr>
        <p:spPr>
          <a:xfrm>
            <a:off x="-6070839" y="1667422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n w="349250">
                  <a:solidFill>
                    <a:schemeClr val="bg1"/>
                  </a:solidFill>
                </a:ln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0DE86-E3D2-AF9A-61F4-D9645EE0EC21}"/>
              </a:ext>
            </a:extLst>
          </p:cNvPr>
          <p:cNvSpPr txBox="1"/>
          <p:nvPr/>
        </p:nvSpPr>
        <p:spPr>
          <a:xfrm>
            <a:off x="-6095905" y="1682423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56F91-D4A2-BA35-3167-82B57A99E789}"/>
              </a:ext>
            </a:extLst>
          </p:cNvPr>
          <p:cNvSpPr txBox="1"/>
          <p:nvPr/>
        </p:nvSpPr>
        <p:spPr>
          <a:xfrm>
            <a:off x="-7647965" y="2741685"/>
            <a:ext cx="556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#9Slide07 SVNBeachwood Sans" pitchFamily="2" charset="0"/>
              </a:rPr>
              <a:t>ÔN TẬP HÌNH PHẲNG VÀ HÌNH KHỐI</a:t>
            </a:r>
            <a:endParaRPr lang="en-US" sz="6600">
              <a:solidFill>
                <a:srgbClr val="FF0000"/>
              </a:solidFill>
              <a:latin typeface="#9Slide07 SVNBeachwood Sans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E70E17-2503-67BF-5F3D-4FEE3C0795E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55683" y="1516674"/>
            <a:ext cx="3005588" cy="13351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6B70AA-A255-8E7A-9A13-662AD2D979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85103" y="2523121"/>
            <a:ext cx="6248942" cy="29446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AEF008-7AC3-C799-ABEE-E4F398B4C4C8}"/>
              </a:ext>
            </a:extLst>
          </p:cNvPr>
          <p:cNvSpPr txBox="1"/>
          <p:nvPr/>
        </p:nvSpPr>
        <p:spPr>
          <a:xfrm>
            <a:off x="201987" y="2016473"/>
            <a:ext cx="5561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19" grpId="0"/>
      <p:bldP spid="28" grpId="0"/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CF64B-3EF7-F26D-7C6D-E803F4DEE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469542"/>
            <a:ext cx="11515112" cy="240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63275-A845-DE2F-48B0-A2AE998CD69F}"/>
              </a:ext>
            </a:extLst>
          </p:cNvPr>
          <p:cNvSpPr txBox="1"/>
          <p:nvPr/>
        </p:nvSpPr>
        <p:spPr>
          <a:xfrm>
            <a:off x="1041300" y="3191625"/>
            <a:ext cx="101093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hình gấp được thành một hình lập phương là: hình 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hình không gấp được thành một hình lập phương là: hình B, hình C, hình D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54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0" y="1614458"/>
            <a:ext cx="11723064" cy="33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406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904" b="-7885"/>
          <a:stretch/>
        </p:blipFill>
        <p:spPr>
          <a:xfrm>
            <a:off x="457670" y="1614458"/>
            <a:ext cx="5638330" cy="3666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7C496A-4D03-4F98-781C-0662DE74324A}"/>
              </a:ext>
            </a:extLst>
          </p:cNvPr>
          <p:cNvSpPr/>
          <p:nvPr/>
        </p:nvSpPr>
        <p:spPr>
          <a:xfrm>
            <a:off x="6312290" y="2022930"/>
            <a:ext cx="4876800" cy="258060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Hình thang được xếp bởi 1 hình vuông, 5 hình tam giác và 1 hình bình hành.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1" t="-6910" r="-11437" b="-976"/>
          <a:stretch/>
        </p:blipFill>
        <p:spPr>
          <a:xfrm>
            <a:off x="673960" y="1546216"/>
            <a:ext cx="5789902" cy="37655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7C496A-4D03-4F98-781C-0662DE74324A}"/>
              </a:ext>
            </a:extLst>
          </p:cNvPr>
          <p:cNvSpPr/>
          <p:nvPr/>
        </p:nvSpPr>
        <p:spPr>
          <a:xfrm>
            <a:off x="5571310" y="2124271"/>
            <a:ext cx="5369958" cy="258060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Cổng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chào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xếp bởi 1 hình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hình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lập phương, 2 hình hộp chữ nhật, 2 hình trụ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3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83765" y="931174"/>
            <a:ext cx="5663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Tháp nghiêng Pi-da (Pisa) ở nước Ý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là một toà tháp nổi tiếng trên thế giới.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 tháp này có dạng hình gì?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D50B4-8CDC-D56E-3632-A7694FFAF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6" y="914400"/>
            <a:ext cx="3183075" cy="47722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F1E535-1202-B57D-7410-56F48A91ABC1}"/>
              </a:ext>
            </a:extLst>
          </p:cNvPr>
          <p:cNvSpPr/>
          <p:nvPr/>
        </p:nvSpPr>
        <p:spPr>
          <a:xfrm>
            <a:off x="1851092" y="4182806"/>
            <a:ext cx="4244908" cy="171497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Toà tháp này có dạng hình trụ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F681B-0332-35AD-12A6-A99A95BAC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7" y="73438"/>
            <a:ext cx="1674907" cy="15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1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2711669" y="410684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Hình lập phương nào dưới đây được xếp từ hình khai triển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trái?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862FD-C241-3009-1C80-3881BAD74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9" y="475231"/>
            <a:ext cx="2279049" cy="107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307CD-0B72-673E-D0EB-5E7952FB7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19" y="1789169"/>
            <a:ext cx="10595810" cy="45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675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89356" y="3816239"/>
            <a:ext cx="10429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A: Chó và mèo không ở hai mặt đối diện.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B: Đầu gà không ở dưới chân voi.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D: Gà không nhìn sang voi (gà đang nhìn chó).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Chọn C. (Vì con voi và con ong cạnh nhau, đầu con mèo dưới chân con voi.)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307CD-0B72-673E-D0EB-5E7952FB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06" y="411987"/>
            <a:ext cx="7591747" cy="32248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C19CAF-214B-6615-5D32-4B39417E6C75}"/>
              </a:ext>
            </a:extLst>
          </p:cNvPr>
          <p:cNvSpPr/>
          <p:nvPr/>
        </p:nvSpPr>
        <p:spPr>
          <a:xfrm>
            <a:off x="5391807" y="1970759"/>
            <a:ext cx="553492" cy="47442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41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FFF4B-1014-4FAF-984B-3E16A9673E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741" y="444128"/>
            <a:ext cx="962032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69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6AF02-DD01-76FD-3005-022D0DA1D163}"/>
              </a:ext>
            </a:extLst>
          </p:cNvPr>
          <p:cNvSpPr txBox="1"/>
          <p:nvPr/>
        </p:nvSpPr>
        <p:spPr>
          <a:xfrm>
            <a:off x="-958645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501650"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9E72-D562-B844-69ED-6F965EBBA3E9}"/>
              </a:ext>
            </a:extLst>
          </p:cNvPr>
          <p:cNvSpPr txBox="1"/>
          <p:nvPr/>
        </p:nvSpPr>
        <p:spPr>
          <a:xfrm>
            <a:off x="-965680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gradFill>
                  <a:gsLst>
                    <a:gs pos="17000">
                      <a:srgbClr val="FFC000"/>
                    </a:gs>
                    <a:gs pos="42000">
                      <a:srgbClr val="FF0000"/>
                    </a:gs>
                    <a:gs pos="72376">
                      <a:srgbClr val="FFFF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0D5E2-1147-EB06-871B-B5FE9B7F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9" y="643226"/>
            <a:ext cx="776088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về lại trường xưa">
            <a:hlinkClick r:id="" action="ppaction://media"/>
            <a:extLst>
              <a:ext uri="{FF2B5EF4-FFF2-40B4-BE49-F238E27FC236}">
                <a16:creationId xmlns:a16="http://schemas.microsoft.com/office/drawing/2014/main" id="{EA0AA138-45AB-8B6A-2281-151D84D47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24" y="245533"/>
            <a:ext cx="10981371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7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2532E-74D7-DFAA-6AA9-ACD7CD47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54" y="765247"/>
            <a:ext cx="759627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332519"/>
            <a:ext cx="1036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Gọi tên các hình sau.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13775-3944-ABCA-3B1E-D65BFB35F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" y="1397056"/>
            <a:ext cx="11462354" cy="22763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797EA0F-1846-DDC3-72F5-8E5C417162A1}"/>
              </a:ext>
            </a:extLst>
          </p:cNvPr>
          <p:cNvSpPr/>
          <p:nvPr/>
        </p:nvSpPr>
        <p:spPr>
          <a:xfrm>
            <a:off x="-1387366" y="2932386"/>
            <a:ext cx="45719" cy="472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C2A47B-5F03-F636-4E2F-A082B93E42C1}"/>
              </a:ext>
            </a:extLst>
          </p:cNvPr>
          <p:cNvSpPr/>
          <p:nvPr/>
        </p:nvSpPr>
        <p:spPr>
          <a:xfrm>
            <a:off x="10113623" y="1513768"/>
            <a:ext cx="1442266" cy="14422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F6EF7-05C4-B156-5781-20323E9D0259}"/>
              </a:ext>
            </a:extLst>
          </p:cNvPr>
          <p:cNvSpPr/>
          <p:nvPr/>
        </p:nvSpPr>
        <p:spPr>
          <a:xfrm>
            <a:off x="560777" y="4085136"/>
            <a:ext cx="2828809" cy="1609423"/>
          </a:xfrm>
          <a:custGeom>
            <a:avLst/>
            <a:gdLst>
              <a:gd name="connsiteX0" fmla="*/ 0 w 2828809"/>
              <a:gd name="connsiteY0" fmla="*/ 0 h 1609423"/>
              <a:gd name="connsiteX1" fmla="*/ 2828809 w 2828809"/>
              <a:gd name="connsiteY1" fmla="*/ 0 h 1609423"/>
              <a:gd name="connsiteX2" fmla="*/ 2828809 w 2828809"/>
              <a:gd name="connsiteY2" fmla="*/ 1609423 h 1609423"/>
              <a:gd name="connsiteX3" fmla="*/ 0 w 2828809"/>
              <a:gd name="connsiteY3" fmla="*/ 1609423 h 1609423"/>
              <a:gd name="connsiteX4" fmla="*/ 0 w 2828809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809" h="1609423" fill="none" extrusionOk="0">
                <a:moveTo>
                  <a:pt x="0" y="0"/>
                </a:moveTo>
                <a:cubicBezTo>
                  <a:pt x="935497" y="-115514"/>
                  <a:pt x="1915628" y="-120824"/>
                  <a:pt x="2828809" y="0"/>
                </a:cubicBezTo>
                <a:cubicBezTo>
                  <a:pt x="2908730" y="323904"/>
                  <a:pt x="2926089" y="1411702"/>
                  <a:pt x="2828809" y="1609423"/>
                </a:cubicBezTo>
                <a:cubicBezTo>
                  <a:pt x="2004491" y="1697701"/>
                  <a:pt x="297820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828809" h="1609423" stroke="0" extrusionOk="0">
                <a:moveTo>
                  <a:pt x="0" y="0"/>
                </a:moveTo>
                <a:cubicBezTo>
                  <a:pt x="414174" y="28747"/>
                  <a:pt x="2530249" y="125300"/>
                  <a:pt x="2828809" y="0"/>
                </a:cubicBezTo>
                <a:cubicBezTo>
                  <a:pt x="2860949" y="526027"/>
                  <a:pt x="2856666" y="975182"/>
                  <a:pt x="2828809" y="1609423"/>
                </a:cubicBezTo>
                <a:cubicBezTo>
                  <a:pt x="2326171" y="1767791"/>
                  <a:pt x="494147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lập phương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55A35F-0736-054D-2850-7F7DCFD144F0}"/>
              </a:ext>
            </a:extLst>
          </p:cNvPr>
          <p:cNvSpPr/>
          <p:nvPr/>
        </p:nvSpPr>
        <p:spPr>
          <a:xfrm>
            <a:off x="3734053" y="4091571"/>
            <a:ext cx="2828809" cy="1609423"/>
          </a:xfrm>
          <a:custGeom>
            <a:avLst/>
            <a:gdLst>
              <a:gd name="connsiteX0" fmla="*/ 0 w 2828809"/>
              <a:gd name="connsiteY0" fmla="*/ 0 h 1609423"/>
              <a:gd name="connsiteX1" fmla="*/ 2828809 w 2828809"/>
              <a:gd name="connsiteY1" fmla="*/ 0 h 1609423"/>
              <a:gd name="connsiteX2" fmla="*/ 2828809 w 2828809"/>
              <a:gd name="connsiteY2" fmla="*/ 1609423 h 1609423"/>
              <a:gd name="connsiteX3" fmla="*/ 0 w 2828809"/>
              <a:gd name="connsiteY3" fmla="*/ 1609423 h 1609423"/>
              <a:gd name="connsiteX4" fmla="*/ 0 w 2828809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809" h="1609423" fill="none" extrusionOk="0">
                <a:moveTo>
                  <a:pt x="0" y="0"/>
                </a:moveTo>
                <a:cubicBezTo>
                  <a:pt x="935497" y="-115514"/>
                  <a:pt x="1915628" y="-120824"/>
                  <a:pt x="2828809" y="0"/>
                </a:cubicBezTo>
                <a:cubicBezTo>
                  <a:pt x="2908730" y="323904"/>
                  <a:pt x="2926089" y="1411702"/>
                  <a:pt x="2828809" y="1609423"/>
                </a:cubicBezTo>
                <a:cubicBezTo>
                  <a:pt x="2004491" y="1697701"/>
                  <a:pt x="297820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828809" h="1609423" stroke="0" extrusionOk="0">
                <a:moveTo>
                  <a:pt x="0" y="0"/>
                </a:moveTo>
                <a:cubicBezTo>
                  <a:pt x="414174" y="28747"/>
                  <a:pt x="2530249" y="125300"/>
                  <a:pt x="2828809" y="0"/>
                </a:cubicBezTo>
                <a:cubicBezTo>
                  <a:pt x="2860949" y="526027"/>
                  <a:pt x="2856666" y="975182"/>
                  <a:pt x="2828809" y="1609423"/>
                </a:cubicBezTo>
                <a:cubicBezTo>
                  <a:pt x="2326171" y="1767791"/>
                  <a:pt x="494147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 Hình hộp chữ nhật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AFAEC1-D6E2-91E2-51F5-CF984A9715AA}"/>
              </a:ext>
            </a:extLst>
          </p:cNvPr>
          <p:cNvSpPr/>
          <p:nvPr/>
        </p:nvSpPr>
        <p:spPr>
          <a:xfrm>
            <a:off x="7047186" y="4091571"/>
            <a:ext cx="2052823" cy="1609423"/>
          </a:xfrm>
          <a:custGeom>
            <a:avLst/>
            <a:gdLst>
              <a:gd name="connsiteX0" fmla="*/ 0 w 2052823"/>
              <a:gd name="connsiteY0" fmla="*/ 0 h 1609423"/>
              <a:gd name="connsiteX1" fmla="*/ 2052823 w 2052823"/>
              <a:gd name="connsiteY1" fmla="*/ 0 h 1609423"/>
              <a:gd name="connsiteX2" fmla="*/ 2052823 w 2052823"/>
              <a:gd name="connsiteY2" fmla="*/ 1609423 h 1609423"/>
              <a:gd name="connsiteX3" fmla="*/ 0 w 2052823"/>
              <a:gd name="connsiteY3" fmla="*/ 1609423 h 1609423"/>
              <a:gd name="connsiteX4" fmla="*/ 0 w 2052823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23" h="1609423" fill="none" extrusionOk="0">
                <a:moveTo>
                  <a:pt x="0" y="0"/>
                </a:moveTo>
                <a:cubicBezTo>
                  <a:pt x="1025890" y="-115514"/>
                  <a:pt x="1114372" y="-120824"/>
                  <a:pt x="2052823" y="0"/>
                </a:cubicBezTo>
                <a:cubicBezTo>
                  <a:pt x="2132744" y="323904"/>
                  <a:pt x="2150103" y="1411702"/>
                  <a:pt x="2052823" y="1609423"/>
                </a:cubicBezTo>
                <a:cubicBezTo>
                  <a:pt x="1192009" y="1697701"/>
                  <a:pt x="666283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052823" h="1609423" stroke="0" extrusionOk="0">
                <a:moveTo>
                  <a:pt x="0" y="0"/>
                </a:moveTo>
                <a:cubicBezTo>
                  <a:pt x="305128" y="28747"/>
                  <a:pt x="1165246" y="125300"/>
                  <a:pt x="2052823" y="0"/>
                </a:cubicBezTo>
                <a:cubicBezTo>
                  <a:pt x="2084963" y="526027"/>
                  <a:pt x="2080680" y="975182"/>
                  <a:pt x="2052823" y="1609423"/>
                </a:cubicBezTo>
                <a:cubicBezTo>
                  <a:pt x="1606673" y="1767791"/>
                  <a:pt x="871144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trụ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FC588C-1F13-7326-F41D-EF46186E5E0C}"/>
              </a:ext>
            </a:extLst>
          </p:cNvPr>
          <p:cNvSpPr/>
          <p:nvPr/>
        </p:nvSpPr>
        <p:spPr>
          <a:xfrm>
            <a:off x="9522942" y="4091571"/>
            <a:ext cx="2052823" cy="1609423"/>
          </a:xfrm>
          <a:custGeom>
            <a:avLst/>
            <a:gdLst>
              <a:gd name="connsiteX0" fmla="*/ 0 w 2052823"/>
              <a:gd name="connsiteY0" fmla="*/ 0 h 1609423"/>
              <a:gd name="connsiteX1" fmla="*/ 2052823 w 2052823"/>
              <a:gd name="connsiteY1" fmla="*/ 0 h 1609423"/>
              <a:gd name="connsiteX2" fmla="*/ 2052823 w 2052823"/>
              <a:gd name="connsiteY2" fmla="*/ 1609423 h 1609423"/>
              <a:gd name="connsiteX3" fmla="*/ 0 w 2052823"/>
              <a:gd name="connsiteY3" fmla="*/ 1609423 h 1609423"/>
              <a:gd name="connsiteX4" fmla="*/ 0 w 2052823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23" h="1609423" fill="none" extrusionOk="0">
                <a:moveTo>
                  <a:pt x="0" y="0"/>
                </a:moveTo>
                <a:cubicBezTo>
                  <a:pt x="1025890" y="-115514"/>
                  <a:pt x="1114372" y="-120824"/>
                  <a:pt x="2052823" y="0"/>
                </a:cubicBezTo>
                <a:cubicBezTo>
                  <a:pt x="2132744" y="323904"/>
                  <a:pt x="2150103" y="1411702"/>
                  <a:pt x="2052823" y="1609423"/>
                </a:cubicBezTo>
                <a:cubicBezTo>
                  <a:pt x="1192009" y="1697701"/>
                  <a:pt x="666283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052823" h="1609423" stroke="0" extrusionOk="0">
                <a:moveTo>
                  <a:pt x="0" y="0"/>
                </a:moveTo>
                <a:cubicBezTo>
                  <a:pt x="305128" y="28747"/>
                  <a:pt x="1165246" y="125300"/>
                  <a:pt x="2052823" y="0"/>
                </a:cubicBezTo>
                <a:cubicBezTo>
                  <a:pt x="2084963" y="526027"/>
                  <a:pt x="2080680" y="975182"/>
                  <a:pt x="2052823" y="1609423"/>
                </a:cubicBezTo>
                <a:cubicBezTo>
                  <a:pt x="1606673" y="1767791"/>
                  <a:pt x="871144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</a:rPr>
              <a:t>cầu</a:t>
            </a:r>
          </a:p>
        </p:txBody>
      </p:sp>
    </p:spTree>
    <p:extLst>
      <p:ext uri="{BB962C8B-B14F-4D97-AF65-F5344CB8AC3E}">
        <p14:creationId xmlns:p14="http://schemas.microsoft.com/office/powerpoint/2010/main" val="230309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528211"/>
            <a:ext cx="95487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Hình lập phương và hình hộp chữ nhật, mỗi hình có 8 đỉnh; 8 cạnh;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mặt.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Các mặt đối diện của hình hộp chữ nhật bằng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Hình lập phương có sáu mặt là các hình vuông bằng nhau.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97EA0F-1846-DDC3-72F5-8E5C417162A1}"/>
              </a:ext>
            </a:extLst>
          </p:cNvPr>
          <p:cNvSpPr/>
          <p:nvPr/>
        </p:nvSpPr>
        <p:spPr>
          <a:xfrm>
            <a:off x="-1387366" y="2932386"/>
            <a:ext cx="45719" cy="472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0CC284E-6C3D-96B7-7C4F-9F534D1DF4BF}"/>
              </a:ext>
            </a:extLst>
          </p:cNvPr>
          <p:cNvSpPr/>
          <p:nvPr/>
        </p:nvSpPr>
        <p:spPr>
          <a:xfrm>
            <a:off x="1203336" y="2490952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97A5E-C211-87F6-FB46-6C09DAECE80C}"/>
              </a:ext>
            </a:extLst>
          </p:cNvPr>
          <p:cNvSpPr txBox="1"/>
          <p:nvPr/>
        </p:nvSpPr>
        <p:spPr>
          <a:xfrm>
            <a:off x="2081048" y="2294664"/>
            <a:ext cx="119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00FA1-6317-A1C9-414C-4DCF420924D5}"/>
              </a:ext>
            </a:extLst>
          </p:cNvPr>
          <p:cNvSpPr txBox="1"/>
          <p:nvPr/>
        </p:nvSpPr>
        <p:spPr>
          <a:xfrm>
            <a:off x="3120626" y="2363305"/>
            <a:ext cx="776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hình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đều có 8 đỉnh, 8 cạnh và 6 mặt.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12C0C2-6F1F-6EB6-67CB-77F1B111BAE8}"/>
              </a:ext>
            </a:extLst>
          </p:cNvPr>
          <p:cNvSpPr/>
          <p:nvPr/>
        </p:nvSpPr>
        <p:spPr>
          <a:xfrm>
            <a:off x="1203336" y="4399223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369C1-AECA-F8F5-9ED7-C7BEF0EE7C89}"/>
              </a:ext>
            </a:extLst>
          </p:cNvPr>
          <p:cNvSpPr txBox="1"/>
          <p:nvPr/>
        </p:nvSpPr>
        <p:spPr>
          <a:xfrm>
            <a:off x="2081047" y="4202935"/>
            <a:ext cx="21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EEDA7A-7F5B-DF3C-DB9D-6294B0BBD7C0}"/>
              </a:ext>
            </a:extLst>
          </p:cNvPr>
          <p:cNvSpPr/>
          <p:nvPr/>
        </p:nvSpPr>
        <p:spPr>
          <a:xfrm>
            <a:off x="1328033" y="6194198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35E9EE-CE84-CCDB-48EA-0C204DD00ECE}"/>
              </a:ext>
            </a:extLst>
          </p:cNvPr>
          <p:cNvSpPr txBox="1"/>
          <p:nvPr/>
        </p:nvSpPr>
        <p:spPr>
          <a:xfrm>
            <a:off x="2205744" y="5997910"/>
            <a:ext cx="21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 animBg="1"/>
      <p:bldP spid="12" grpId="0"/>
      <p:bldP spid="1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528211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Chọn ý trả lời đúng.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4EA6B-6D35-6FE8-0F9C-7A1AD95CD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64" y="1991355"/>
            <a:ext cx="11213814" cy="3304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2FE01-DD95-0172-987C-685B0B7FC70E}"/>
              </a:ext>
            </a:extLst>
          </p:cNvPr>
          <p:cNvSpPr txBox="1"/>
          <p:nvPr/>
        </p:nvSpPr>
        <p:spPr>
          <a:xfrm>
            <a:off x="791374" y="3452647"/>
            <a:ext cx="1099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Đồ vật thích hợp để thay vào dấu hỏi trong dãy hình trên là: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62AE2-E8FC-9F86-BE3F-39305AD41D13}"/>
              </a:ext>
            </a:extLst>
          </p:cNvPr>
          <p:cNvSpPr txBox="1"/>
          <p:nvPr/>
        </p:nvSpPr>
        <p:spPr>
          <a:xfrm>
            <a:off x="505081" y="1359578"/>
            <a:ext cx="1118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trụ - hình cầu –hình cầu –hình lập phương –hình hộp chữ nhật.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968B9A-3F6C-22D4-9732-D1AECCD37B02}"/>
              </a:ext>
            </a:extLst>
          </p:cNvPr>
          <p:cNvSpPr/>
          <p:nvPr/>
        </p:nvSpPr>
        <p:spPr>
          <a:xfrm>
            <a:off x="5809277" y="4266437"/>
            <a:ext cx="961697" cy="881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20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Tìm hình khai triển của mỗi hình sau.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49E0B-BECC-ECBD-61FD-E03E107C5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" y="1138498"/>
            <a:ext cx="10806515" cy="51361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852A48-84B8-8A0F-B4CD-24272978AED0}"/>
              </a:ext>
            </a:extLst>
          </p:cNvPr>
          <p:cNvCxnSpPr/>
          <p:nvPr/>
        </p:nvCxnSpPr>
        <p:spPr>
          <a:xfrm>
            <a:off x="2585545" y="2853559"/>
            <a:ext cx="6984124" cy="86710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FF20BF-AAD3-AC7A-AE0D-ADE50DB287EF}"/>
              </a:ext>
            </a:extLst>
          </p:cNvPr>
          <p:cNvCxnSpPr>
            <a:cxnSpLocks/>
          </p:cNvCxnSpPr>
          <p:nvPr/>
        </p:nvCxnSpPr>
        <p:spPr>
          <a:xfrm flipH="1">
            <a:off x="2301766" y="2995447"/>
            <a:ext cx="3700828" cy="867103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A34AF0-FDAF-A748-2939-12722DD36C17}"/>
              </a:ext>
            </a:extLst>
          </p:cNvPr>
          <p:cNvCxnSpPr>
            <a:cxnSpLocks/>
          </p:cNvCxnSpPr>
          <p:nvPr/>
        </p:nvCxnSpPr>
        <p:spPr>
          <a:xfrm flipH="1">
            <a:off x="6065408" y="3085166"/>
            <a:ext cx="3700828" cy="867103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4F71D4-BE53-B10B-067D-5BE295D2DE85}"/>
              </a:ext>
            </a:extLst>
          </p:cNvPr>
          <p:cNvSpPr txBox="1"/>
          <p:nvPr/>
        </p:nvSpPr>
        <p:spPr>
          <a:xfrm>
            <a:off x="1399783" y="266479"/>
            <a:ext cx="89878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lập phương có 6 mặt là các hình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 bằng nhau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Chọn Hình 3.</a:t>
            </a:r>
          </a:p>
        </p:txBody>
      </p:sp>
    </p:spTree>
    <p:extLst>
      <p:ext uri="{BB962C8B-B14F-4D97-AF65-F5344CB8AC3E}">
        <p14:creationId xmlns:p14="http://schemas.microsoft.com/office/powerpoint/2010/main" val="587204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a) 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 Mỗi bạn chọn một hình dưới đây để vẽ trên lưới ô vuông.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CF64B-3EF7-F26D-7C6D-E803F4DEE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148694"/>
            <a:ext cx="11515112" cy="240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63275-A845-DE2F-48B0-A2AE998CD69F}"/>
              </a:ext>
            </a:extLst>
          </p:cNvPr>
          <p:cNvSpPr txBox="1"/>
          <p:nvPr/>
        </p:nvSpPr>
        <p:spPr>
          <a:xfrm>
            <a:off x="1651676" y="5117184"/>
            <a:ext cx="954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b) </a:t>
            </a:r>
            <a:r>
              <a:rPr lang="vi-VN" sz="3600">
                <a:cs typeface="Arial" panose="020B0604020202020204" pitchFamily="34" charset="0"/>
              </a:rPr>
              <a:t>Cắt hình vừa vẽ rồi xếp lại xem có được một hình lập phương không.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508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Widescreen</PresentationFormat>
  <Paragraphs>55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#9Slide07 SVNBeachwood Sans</vt:lpstr>
      <vt:lpstr>Aptos</vt:lpstr>
      <vt:lpstr>Aptos Display</vt:lpstr>
      <vt:lpstr>Arial</vt:lpstr>
      <vt:lpstr>SVN-Hole Hearted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Asus</cp:lastModifiedBy>
  <cp:revision>2</cp:revision>
  <dcterms:created xsi:type="dcterms:W3CDTF">2025-04-22T02:20:40Z</dcterms:created>
  <dcterms:modified xsi:type="dcterms:W3CDTF">2025-04-22T06:42:52Z</dcterms:modified>
</cp:coreProperties>
</file>