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419" r:id="rId4"/>
    <p:sldId id="428" r:id="rId5"/>
    <p:sldId id="420" r:id="rId6"/>
    <p:sldId id="258" r:id="rId7"/>
    <p:sldId id="421" r:id="rId8"/>
    <p:sldId id="422" r:id="rId9"/>
    <p:sldId id="426" r:id="rId10"/>
    <p:sldId id="423" r:id="rId11"/>
    <p:sldId id="273" r:id="rId12"/>
    <p:sldId id="424" r:id="rId13"/>
    <p:sldId id="425" r:id="rId14"/>
    <p:sldId id="274" r:id="rId15"/>
    <p:sldId id="41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61" d="100"/>
          <a:sy n="61" d="100"/>
        </p:scale>
        <p:origin x="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7D2E-3E6F-0149-B6BC-1CDA6F5F74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6EC89D-341A-A920-BEC8-A7F233897C6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B72A4-064C-5A26-BA3F-4063BF084BC1}"/>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5" name="Footer Placeholder 4">
            <a:extLst>
              <a:ext uri="{FF2B5EF4-FFF2-40B4-BE49-F238E27FC236}">
                <a16:creationId xmlns:a16="http://schemas.microsoft.com/office/drawing/2014/main" id="{4F20D27A-E45E-ACE5-AD55-BF79CE65F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81E695-C881-6AD9-4F1C-63351976AB64}"/>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185484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A94B-4736-6394-5BDE-95B357C1B2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CE141-1C16-D55B-F623-397C757917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A2007-EB0C-3FB5-B484-DA2EBB59FC2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5" name="Footer Placeholder 4">
            <a:extLst>
              <a:ext uri="{FF2B5EF4-FFF2-40B4-BE49-F238E27FC236}">
                <a16:creationId xmlns:a16="http://schemas.microsoft.com/office/drawing/2014/main" id="{9791FAB1-2E05-91A3-1F87-3709893C4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F3A842-8358-A1A3-C1F3-672B8475B930}"/>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64931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30C0B-DA4B-ECE5-492B-A43A4D411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0D1839-3956-60D8-658E-B04FECBCDE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2AADF-1752-0D7B-816D-42F5C9F5CD0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5" name="Footer Placeholder 4">
            <a:extLst>
              <a:ext uri="{FF2B5EF4-FFF2-40B4-BE49-F238E27FC236}">
                <a16:creationId xmlns:a16="http://schemas.microsoft.com/office/drawing/2014/main" id="{848CBD9C-0189-2F25-E117-B5B522445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E3755-09C2-47EB-CEE5-E377C84DC3A4}"/>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7459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C704-F6CA-4B4C-6788-3FF346899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7A2C46-06A4-D965-877C-08D2BF40F5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1CA84-83EA-5571-15F1-D245A90BC4A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5" name="Footer Placeholder 4">
            <a:extLst>
              <a:ext uri="{FF2B5EF4-FFF2-40B4-BE49-F238E27FC236}">
                <a16:creationId xmlns:a16="http://schemas.microsoft.com/office/drawing/2014/main" id="{CA35B7BE-A67D-5E3B-D945-666208F4A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2609D2-2B29-BB5C-F5CD-CCA434D6B648}"/>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17691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0B1C-A21D-41AF-3691-2E9C87BF5E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2F0AD4-ED55-49F3-0639-818E4F800F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B442A-1CB1-CEA7-D80A-6D3B025203FD}"/>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5" name="Footer Placeholder 4">
            <a:extLst>
              <a:ext uri="{FF2B5EF4-FFF2-40B4-BE49-F238E27FC236}">
                <a16:creationId xmlns:a16="http://schemas.microsoft.com/office/drawing/2014/main" id="{8988A958-3FBF-74BF-3B5C-A206D8BFE5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1106B7-9F8B-C6E6-C773-92742DF869F3}"/>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2315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26CA-4BE0-75A5-30F3-34039F6FD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0F1BD7-E7F1-6E3A-3B04-E910E195CD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B3417-2E6F-B3B6-5699-9B1A827491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3BDF8B-FF80-56D6-70AA-56DBE5F4B23F}"/>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6" name="Footer Placeholder 5">
            <a:extLst>
              <a:ext uri="{FF2B5EF4-FFF2-40B4-BE49-F238E27FC236}">
                <a16:creationId xmlns:a16="http://schemas.microsoft.com/office/drawing/2014/main" id="{19EBB1D3-FEC8-5BE6-905A-E5248DE64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62497-3A81-A631-DF25-D6AB16E2E9DC}"/>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203106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A734-745D-24C5-A952-0A5862DF13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CF879D-E469-A54A-3C64-FB5423C02B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7D178-8ACE-4CC7-ED9D-2502F78B59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53047-A5E4-F3DE-DC08-ECCE2B4898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EF4CB-55A6-6FF8-3EDB-4B87799156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59198C-99F7-C939-F599-73E5D705E0AF}"/>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8" name="Footer Placeholder 7">
            <a:extLst>
              <a:ext uri="{FF2B5EF4-FFF2-40B4-BE49-F238E27FC236}">
                <a16:creationId xmlns:a16="http://schemas.microsoft.com/office/drawing/2014/main" id="{37D4EC56-C5FD-E063-AE0B-D2F0F6D2C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842653-4A53-B8F3-B4BB-E0E3F9D6E5BB}"/>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12552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D6B6-95F4-FF31-5196-306C83943A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2F27CD-C1D6-C324-F207-ED98993E70B8}"/>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4" name="Footer Placeholder 3">
            <a:extLst>
              <a:ext uri="{FF2B5EF4-FFF2-40B4-BE49-F238E27FC236}">
                <a16:creationId xmlns:a16="http://schemas.microsoft.com/office/drawing/2014/main" id="{AC0AB0BC-8483-8307-3C0A-7D424D0058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01A638-E38F-BFCC-7962-CEC7FC6D4C87}"/>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50245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C7E28-7EEB-9B16-BDAD-238BDFE8B20D}"/>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3" name="Footer Placeholder 2">
            <a:extLst>
              <a:ext uri="{FF2B5EF4-FFF2-40B4-BE49-F238E27FC236}">
                <a16:creationId xmlns:a16="http://schemas.microsoft.com/office/drawing/2014/main" id="{3D9FBE3A-D321-5F91-035F-FA48DAA7FD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0FA1CBD-4298-4143-B1BF-508BA0DBD390}"/>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55022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8445-67BD-C2AF-01ED-D37D8612EE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D7302-CE24-3AAF-A2A2-A710D2EA22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400E1D-7856-F946-5858-FBD70AD88F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B76E-40FE-D517-D4D7-5C698CEF08AB}"/>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6" name="Footer Placeholder 5">
            <a:extLst>
              <a:ext uri="{FF2B5EF4-FFF2-40B4-BE49-F238E27FC236}">
                <a16:creationId xmlns:a16="http://schemas.microsoft.com/office/drawing/2014/main" id="{B5F93BA0-1E4D-D5CB-E525-3BCE62FF5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D59A6-EC3E-B0F8-6BF8-0633BA26E9D5}"/>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244814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4A74-1E84-D3E6-7935-6A80AF2FA0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6F39B-F70E-D3B8-DB65-20E55F5E65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BE333D-D9AA-0B96-546F-9A30788771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E127D-3D32-5B5E-325C-F6F7E8787028}"/>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4/20/2025</a:t>
            </a:fld>
            <a:endParaRPr lang="en-US"/>
          </a:p>
        </p:txBody>
      </p:sp>
      <p:sp>
        <p:nvSpPr>
          <p:cNvPr id="6" name="Footer Placeholder 5">
            <a:extLst>
              <a:ext uri="{FF2B5EF4-FFF2-40B4-BE49-F238E27FC236}">
                <a16:creationId xmlns:a16="http://schemas.microsoft.com/office/drawing/2014/main" id="{B47E1411-2003-F28D-FB2A-2E4754C0A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71D0B3-6C9F-7686-F418-1C2BCE9D16B6}"/>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56455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804C513-5A98-4F9E-B91E-A6B8991FB0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F0FBA821-72C5-9616-C93D-6003D4EDC489}"/>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B89416FF-7446-4FCE-FCDA-E60529C394A7}"/>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5" name="Picture 4">
            <a:extLst>
              <a:ext uri="{FF2B5EF4-FFF2-40B4-BE49-F238E27FC236}">
                <a16:creationId xmlns:a16="http://schemas.microsoft.com/office/drawing/2014/main" id="{282A5D4B-0542-0CB4-E373-B035B3FDF299}"/>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1228262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j9R6xeYnbdk"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animals in a forest&#10;&#10;Description automatically generated">
            <a:extLst>
              <a:ext uri="{FF2B5EF4-FFF2-40B4-BE49-F238E27FC236}">
                <a16:creationId xmlns:a16="http://schemas.microsoft.com/office/drawing/2014/main" id="{B0DFF452-B50D-95C3-D5FB-3913EA9A192A}"/>
              </a:ext>
            </a:extLst>
          </p:cNvPr>
          <p:cNvPicPr>
            <a:picLocks noChangeAspect="1"/>
          </p:cNvPicPr>
          <p:nvPr/>
        </p:nvPicPr>
        <p:blipFill rotWithShape="1">
          <a:blip r:embed="rId2">
            <a:extLst>
              <a:ext uri="{28A0092B-C50C-407E-A947-70E740481C1C}">
                <a14:useLocalDpi xmlns:a14="http://schemas.microsoft.com/office/drawing/2010/main" val="0"/>
              </a:ext>
            </a:extLst>
          </a:blip>
          <a:srcRect b="21625"/>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256ECC53-8FAB-4C58-6276-0218616970FF}"/>
              </a:ext>
            </a:extLst>
          </p:cNvPr>
          <p:cNvSpPr/>
          <p:nvPr/>
        </p:nvSpPr>
        <p:spPr>
          <a:xfrm>
            <a:off x="1693342" y="168926"/>
            <a:ext cx="8585200" cy="11706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04DD2D1-2E91-BC21-06C8-3BB559D78E02}"/>
              </a:ext>
            </a:extLst>
          </p:cNvPr>
          <p:cNvSpPr txBox="1">
            <a:spLocks/>
          </p:cNvSpPr>
          <p:nvPr/>
        </p:nvSpPr>
        <p:spPr>
          <a:xfrm>
            <a:off x="642730" y="32656"/>
            <a:ext cx="10906540" cy="114474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Thứ</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ngày</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tháng</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năm</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a:t>
            </a:r>
            <a:endParaRPr kumimoji="0" lang="en-US" sz="6000" b="0" i="0" u="none" strike="noStrike" kern="1200" cap="none" spc="0" normalizeH="0" baseline="0" noProof="0" dirty="0">
              <a:ln>
                <a:noFill/>
              </a:ln>
              <a:solidFill>
                <a:prstClr val="black"/>
              </a:solidFill>
              <a:effectLst/>
              <a:uLnTx/>
              <a:uFillTx/>
              <a:latin typeface="iCiel Pony" panose="02000000000000000000" pitchFamily="2" charset="0"/>
              <a:ea typeface="+mj-ea"/>
              <a:cs typeface="+mj-cs"/>
            </a:endParaRPr>
          </a:p>
        </p:txBody>
      </p:sp>
      <p:sp>
        <p:nvSpPr>
          <p:cNvPr id="8" name="Hộp Văn bản 4">
            <a:extLst>
              <a:ext uri="{FF2B5EF4-FFF2-40B4-BE49-F238E27FC236}">
                <a16:creationId xmlns:a16="http://schemas.microsoft.com/office/drawing/2014/main" id="{8A73168D-5FFD-1459-04E4-253CE73A06AE}"/>
              </a:ext>
            </a:extLst>
          </p:cNvPr>
          <p:cNvSpPr txBox="1"/>
          <p:nvPr/>
        </p:nvSpPr>
        <p:spPr>
          <a:xfrm>
            <a:off x="437694" y="4696849"/>
            <a:ext cx="11924588" cy="1569660"/>
          </a:xfrm>
          <a:prstGeom prst="rect">
            <a:avLst/>
          </a:prstGeom>
          <a:noFill/>
        </p:spPr>
        <p:txBody>
          <a:bodyPr wrap="square">
            <a:spAutoFit/>
          </a:bodyPr>
          <a:lstStyle/>
          <a:p>
            <a:pPr lvl="0" algn="ctr" fontAlgn="base">
              <a:spcAft>
                <a:spcPts val="600"/>
              </a:spcAft>
              <a:defRPr/>
            </a:pPr>
            <a:r>
              <a:rPr lang="en-US" sz="4800">
                <a:solidFill>
                  <a:srgbClr val="002060"/>
                </a:solidFill>
                <a:latin typeface="UTM Mother" panose="02040603050506020204" pitchFamily="18" charset="0"/>
                <a:cs typeface="Arial" panose="020B0604020202020204" pitchFamily="34" charset="0"/>
              </a:rPr>
              <a:t>Tìm ý cho đoạn văn giới thiệu về nhân vật trong một cuốn sách đã đọc</a:t>
            </a:r>
            <a:endParaRPr lang="en-US" sz="4800" dirty="0">
              <a:solidFill>
                <a:srgbClr val="002060"/>
              </a:solidFill>
              <a:latin typeface="UTM Mother" panose="02040603050506020204" pitchFamily="18" charset="0"/>
              <a:cs typeface="Arial" panose="020B0604020202020204" pitchFamily="34" charset="0"/>
            </a:endParaRPr>
          </a:p>
        </p:txBody>
      </p:sp>
      <p:sp>
        <p:nvSpPr>
          <p:cNvPr id="6" name="TextBox 5">
            <a:extLst>
              <a:ext uri="{FF2B5EF4-FFF2-40B4-BE49-F238E27FC236}">
                <a16:creationId xmlns:a16="http://schemas.microsoft.com/office/drawing/2014/main" id="{CC3E9099-2526-536C-A5FB-0BC1D7DF53A4}"/>
              </a:ext>
            </a:extLst>
          </p:cNvPr>
          <p:cNvSpPr txBox="1"/>
          <p:nvPr/>
        </p:nvSpPr>
        <p:spPr>
          <a:xfrm>
            <a:off x="4676678" y="1726220"/>
            <a:ext cx="315214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66700">
                  <a:solidFill>
                    <a:schemeClr val="bg1"/>
                  </a:solidFill>
                </a:ln>
                <a:solidFill>
                  <a:schemeClr val="bg1"/>
                </a:solidFill>
                <a:effectLst/>
                <a:uLnTx/>
                <a:uFillTx/>
                <a:latin typeface="UTM Cookies" panose="02040603050506020204" pitchFamily="18" charset="0"/>
                <a:ea typeface="+mn-ea"/>
                <a:cs typeface="+mn-cs"/>
              </a:rPr>
              <a:t>TIẾNG</a:t>
            </a:r>
            <a:r>
              <a:rPr kumimoji="0" lang="en-US" sz="4400" b="0" i="0" u="none" strike="noStrike" kern="1200" cap="none" spc="0" normalizeH="0" noProof="0" dirty="0">
                <a:ln w="266700">
                  <a:solidFill>
                    <a:schemeClr val="bg1"/>
                  </a:solidFill>
                </a:ln>
                <a:solidFill>
                  <a:schemeClr val="bg1"/>
                </a:solidFill>
                <a:effectLst/>
                <a:uLnTx/>
                <a:uFillTx/>
                <a:latin typeface="UTM Cookies" panose="02040603050506020204" pitchFamily="18" charset="0"/>
                <a:ea typeface="+mn-ea"/>
                <a:cs typeface="+mn-cs"/>
              </a:rPr>
              <a:t> VIỆT</a:t>
            </a:r>
            <a:endParaRPr kumimoji="0" lang="en-US" sz="2000" b="0" i="0" u="none" strike="noStrike" kern="1200" cap="none" spc="0" normalizeH="0" baseline="0" noProof="0" dirty="0">
              <a:ln w="266700">
                <a:solidFill>
                  <a:schemeClr val="bg1"/>
                </a:solidFill>
              </a:ln>
              <a:solidFill>
                <a:schemeClr val="bg1"/>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0F9C964-0A6B-6295-7D31-2E666E064A9F}"/>
              </a:ext>
            </a:extLst>
          </p:cNvPr>
          <p:cNvSpPr txBox="1"/>
          <p:nvPr/>
        </p:nvSpPr>
        <p:spPr>
          <a:xfrm>
            <a:off x="4676678" y="1726220"/>
            <a:ext cx="315214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6">
                    <a:lumMod val="75000"/>
                  </a:schemeClr>
                </a:solidFill>
                <a:effectLst/>
                <a:uLnTx/>
                <a:uFillTx/>
                <a:latin typeface="UTM Cookies" panose="02040603050506020204" pitchFamily="18" charset="0"/>
                <a:ea typeface="+mn-ea"/>
                <a:cs typeface="+mn-cs"/>
              </a:rPr>
              <a:t>TIẾNG</a:t>
            </a:r>
            <a:r>
              <a:rPr kumimoji="0" lang="en-US" sz="4400" b="0" i="0" u="none" strike="noStrike" kern="1200" cap="none" spc="0" normalizeH="0" noProof="0" dirty="0">
                <a:ln>
                  <a:noFill/>
                </a:ln>
                <a:solidFill>
                  <a:schemeClr val="accent6">
                    <a:lumMod val="75000"/>
                  </a:schemeClr>
                </a:solidFill>
                <a:effectLst/>
                <a:uLnTx/>
                <a:uFillTx/>
                <a:latin typeface="UTM Cookies" panose="02040603050506020204" pitchFamily="18" charset="0"/>
                <a:ea typeface="+mn-ea"/>
                <a:cs typeface="+mn-cs"/>
              </a:rPr>
              <a:t> VIỆT</a:t>
            </a:r>
            <a:endParaRPr kumimoji="0" lang="en-US" sz="20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663422-8EB8-14E4-1686-CEA9DC32FBF8}"/>
              </a:ext>
            </a:extLst>
          </p:cNvPr>
          <p:cNvSpPr txBox="1"/>
          <p:nvPr/>
        </p:nvSpPr>
        <p:spPr>
          <a:xfrm>
            <a:off x="2395240" y="2683094"/>
            <a:ext cx="740152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28600">
                  <a:solidFill>
                    <a:schemeClr val="bg1"/>
                  </a:solidFill>
                </a:ln>
                <a:solidFill>
                  <a:schemeClr val="bg1"/>
                </a:solidFill>
                <a:effectLst/>
                <a:uLnTx/>
                <a:uFillTx/>
                <a:latin typeface="UTM Cookies" panose="02040603050506020204" pitchFamily="18" charset="0"/>
                <a:ea typeface="+mn-ea"/>
                <a:cs typeface="+mn-cs"/>
              </a:rPr>
              <a:t>CHỦ</a:t>
            </a:r>
            <a:r>
              <a:rPr kumimoji="0" lang="en-US" sz="4400" b="0" i="0" u="none" strike="noStrike" kern="1200" cap="none" spc="0" normalizeH="0" noProof="0" dirty="0">
                <a:ln w="228600">
                  <a:solidFill>
                    <a:schemeClr val="bg1"/>
                  </a:solidFill>
                </a:ln>
                <a:solidFill>
                  <a:schemeClr val="bg1"/>
                </a:solidFill>
                <a:effectLst/>
                <a:uLnTx/>
                <a:uFillTx/>
                <a:latin typeface="UTM Cookies" panose="02040603050506020204" pitchFamily="18" charset="0"/>
                <a:ea typeface="+mn-ea"/>
                <a:cs typeface="+mn-cs"/>
              </a:rPr>
              <a:t> ĐỀ: THẾ GIỚI QUANH TA</a:t>
            </a:r>
            <a:endParaRPr kumimoji="0" lang="en-US" sz="2000" b="0" i="0" u="none" strike="noStrike" kern="1200" cap="none" spc="0" normalizeH="0" baseline="0" noProof="0" dirty="0">
              <a:ln w="228600">
                <a:solidFill>
                  <a:schemeClr val="bg1"/>
                </a:solid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86DFFD4-4952-13F9-147E-BFDF43F5D9CD}"/>
              </a:ext>
            </a:extLst>
          </p:cNvPr>
          <p:cNvSpPr txBox="1"/>
          <p:nvPr/>
        </p:nvSpPr>
        <p:spPr>
          <a:xfrm>
            <a:off x="2395240" y="2657300"/>
            <a:ext cx="740152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rPr>
              <a:t>CHỦ</a:t>
            </a:r>
            <a:r>
              <a:rPr kumimoji="0" lang="en-US" sz="4400" b="0" i="0" u="none" strike="noStrike" kern="1200" cap="none" spc="0" normalizeH="0" noProof="0" dirty="0">
                <a:ln>
                  <a:noFill/>
                </a:ln>
                <a:solidFill>
                  <a:srgbClr val="FF0000"/>
                </a:solidFill>
                <a:effectLst/>
                <a:uLnTx/>
                <a:uFillTx/>
                <a:latin typeface="UTM Cookies" panose="02040603050506020204" pitchFamily="18" charset="0"/>
                <a:ea typeface="+mn-ea"/>
                <a:cs typeface="+mn-cs"/>
              </a:rPr>
              <a:t> ĐỀ</a:t>
            </a:r>
            <a:r>
              <a:rPr kumimoji="0" lang="en-US" sz="4400" b="0" i="0" u="none" strike="noStrike" kern="1200" cap="none" spc="0" normalizeH="0" noProof="0">
                <a:ln>
                  <a:noFill/>
                </a:ln>
                <a:solidFill>
                  <a:srgbClr val="FF0000"/>
                </a:solidFill>
                <a:effectLst/>
                <a:uLnTx/>
                <a:uFillTx/>
                <a:latin typeface="UTM Cookies" panose="02040603050506020204" pitchFamily="18" charset="0"/>
                <a:ea typeface="+mn-ea"/>
                <a:cs typeface="+mn-cs"/>
              </a:rPr>
              <a:t>: CHÂN TRỜI RỘNG MỞ</a:t>
            </a: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extBox 40">
            <a:extLst>
              <a:ext uri="{FF2B5EF4-FFF2-40B4-BE49-F238E27FC236}">
                <a16:creationId xmlns:a16="http://schemas.microsoft.com/office/drawing/2014/main" id="{96AB94A2-8CC9-ECA8-796F-1F736D60C5F5}"/>
              </a:ext>
            </a:extLst>
          </p:cNvPr>
          <p:cNvSpPr txBox="1"/>
          <p:nvPr/>
        </p:nvSpPr>
        <p:spPr>
          <a:xfrm>
            <a:off x="3684819" y="3424186"/>
            <a:ext cx="510453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0">
                  <a:solidFill>
                    <a:schemeClr val="bg1"/>
                  </a:solidFill>
                </a:ln>
                <a:solidFill>
                  <a:schemeClr val="bg1"/>
                </a:solidFill>
                <a:effectLst/>
                <a:uLnTx/>
                <a:uFillTx/>
                <a:latin typeface="UTM Edwardian" panose="02040603050506020204" pitchFamily="18" charset="0"/>
                <a:ea typeface="+mn-ea"/>
                <a:cs typeface="+mn-cs"/>
              </a:rPr>
              <a:t>Bài</a:t>
            </a:r>
            <a:r>
              <a:rPr kumimoji="0" lang="en-US" sz="6600" b="1" i="0" u="none" strike="noStrike" kern="1200" cap="none" spc="0" normalizeH="0" baseline="0" noProof="0" dirty="0">
                <a:ln w="222250">
                  <a:solidFill>
                    <a:schemeClr val="bg1"/>
                  </a:solidFill>
                </a:ln>
                <a:solidFill>
                  <a:schemeClr val="bg1"/>
                </a:solidFill>
                <a:effectLst/>
                <a:uLnTx/>
                <a:uFillTx/>
                <a:latin typeface="UTM Edwardian" panose="02040603050506020204" pitchFamily="18" charset="0"/>
                <a:ea typeface="+mn-ea"/>
                <a:cs typeface="+mn-cs"/>
              </a:rPr>
              <a:t> </a:t>
            </a:r>
            <a:r>
              <a:rPr lang="en-US" sz="6600" b="1" dirty="0">
                <a:ln w="222250">
                  <a:solidFill>
                    <a:schemeClr val="bg1"/>
                  </a:solidFill>
                </a:ln>
                <a:solidFill>
                  <a:schemeClr val="bg1"/>
                </a:solidFill>
                <a:latin typeface="UTM Edwardian" panose="02040603050506020204" pitchFamily="18" charset="0"/>
              </a:rPr>
              <a:t>8 – </a:t>
            </a:r>
            <a:r>
              <a:rPr lang="en-US" sz="6600" b="1" dirty="0" err="1">
                <a:ln w="222250">
                  <a:solidFill>
                    <a:schemeClr val="bg1"/>
                  </a:solidFill>
                </a:ln>
                <a:solidFill>
                  <a:schemeClr val="bg1"/>
                </a:solidFill>
                <a:latin typeface="UTM Edwardian" panose="02040603050506020204" pitchFamily="18" charset="0"/>
              </a:rPr>
              <a:t>Tiết</a:t>
            </a:r>
            <a:r>
              <a:rPr lang="en-US" sz="6600" b="1" dirty="0">
                <a:ln w="222250">
                  <a:solidFill>
                    <a:schemeClr val="bg1"/>
                  </a:solidFill>
                </a:ln>
                <a:solidFill>
                  <a:schemeClr val="bg1"/>
                </a:solidFill>
                <a:latin typeface="UTM Edwardian" panose="02040603050506020204" pitchFamily="18" charset="0"/>
              </a:rPr>
              <a:t> 3</a:t>
            </a:r>
            <a:endParaRPr kumimoji="0" lang="en-US" sz="6600" b="1" i="0" u="none" strike="noStrike" kern="1200" cap="none" spc="0" normalizeH="0" baseline="0" noProof="0" dirty="0">
              <a:ln w="222250">
                <a:solidFill>
                  <a:schemeClr val="bg1"/>
                </a:solidFill>
              </a:ln>
              <a:solidFill>
                <a:schemeClr val="bg1"/>
              </a:solidFill>
              <a:effectLst/>
              <a:uLnTx/>
              <a:uFillTx/>
              <a:latin typeface="UTM Edwardian" panose="02040603050506020204" pitchFamily="18" charset="0"/>
              <a:ea typeface="+mn-ea"/>
              <a:cs typeface="+mn-cs"/>
            </a:endParaRPr>
          </a:p>
        </p:txBody>
      </p:sp>
      <p:sp>
        <p:nvSpPr>
          <p:cNvPr id="5" name="TextBox 40">
            <a:extLst>
              <a:ext uri="{FF2B5EF4-FFF2-40B4-BE49-F238E27FC236}">
                <a16:creationId xmlns:a16="http://schemas.microsoft.com/office/drawing/2014/main" id="{9E853646-FB7B-2BD9-1979-A9EE1C15C580}"/>
              </a:ext>
            </a:extLst>
          </p:cNvPr>
          <p:cNvSpPr txBox="1"/>
          <p:nvPr/>
        </p:nvSpPr>
        <p:spPr>
          <a:xfrm>
            <a:off x="3684818" y="3426442"/>
            <a:ext cx="510453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CB4D32"/>
                </a:solidFill>
                <a:effectLst/>
                <a:uLnTx/>
                <a:uFillTx/>
                <a:latin typeface="UTM Edwardian" panose="02040603050506020204" pitchFamily="18" charset="0"/>
                <a:ea typeface="+mn-ea"/>
                <a:cs typeface="+mn-cs"/>
              </a:rPr>
              <a:t>Bài</a:t>
            </a:r>
            <a:r>
              <a:rPr kumimoji="0" lang="en-US" sz="6600" b="1" i="0" u="none" strike="noStrike" kern="1200" cap="none" spc="0" normalizeH="0" baseline="0" noProof="0" dirty="0">
                <a:ln>
                  <a:noFill/>
                </a:ln>
                <a:solidFill>
                  <a:srgbClr val="CB4D32"/>
                </a:solidFill>
                <a:effectLst/>
                <a:uLnTx/>
                <a:uFillTx/>
                <a:latin typeface="UTM Edwardian" panose="02040603050506020204" pitchFamily="18" charset="0"/>
                <a:ea typeface="+mn-ea"/>
                <a:cs typeface="+mn-cs"/>
              </a:rPr>
              <a:t> </a:t>
            </a:r>
            <a:r>
              <a:rPr lang="en-US" sz="6600" b="1" dirty="0">
                <a:solidFill>
                  <a:srgbClr val="CB4D32"/>
                </a:solidFill>
                <a:latin typeface="UTM Edwardian" panose="02040603050506020204" pitchFamily="18" charset="0"/>
              </a:rPr>
              <a:t>8 – </a:t>
            </a:r>
            <a:r>
              <a:rPr lang="en-US" sz="6600" b="1" dirty="0" err="1">
                <a:solidFill>
                  <a:srgbClr val="CB4D32"/>
                </a:solidFill>
                <a:latin typeface="UTM Edwardian" panose="02040603050506020204" pitchFamily="18" charset="0"/>
              </a:rPr>
              <a:t>Tiết</a:t>
            </a:r>
            <a:r>
              <a:rPr lang="en-US" sz="6600" b="1" dirty="0">
                <a:solidFill>
                  <a:srgbClr val="CB4D32"/>
                </a:solidFill>
                <a:latin typeface="UTM Edwardian" panose="02040603050506020204" pitchFamily="18" charset="0"/>
              </a:rPr>
              <a:t> 3</a:t>
            </a:r>
            <a:endParaRPr kumimoji="0" lang="en-US" sz="6600" b="1" i="0" u="none" strike="noStrike" kern="1200" cap="none" spc="0" normalizeH="0" baseline="0" noProof="0" dirty="0">
              <a:ln>
                <a:noFill/>
              </a:ln>
              <a:solidFill>
                <a:srgbClr val="CB4D32"/>
              </a:solidFill>
              <a:effectLst/>
              <a:uLnTx/>
              <a:uFillTx/>
              <a:latin typeface="UTM Edwardian" panose="02040603050506020204" pitchFamily="18" charset="0"/>
              <a:ea typeface="+mn-ea"/>
              <a:cs typeface="+mn-cs"/>
            </a:endParaRPr>
          </a:p>
        </p:txBody>
      </p:sp>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6"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par>
                          <p:cTn id="31" fill="hold">
                            <p:stCondLst>
                              <p:cond delay="3500"/>
                            </p:stCondLst>
                            <p:childTnLst>
                              <p:par>
                                <p:cTn id="32" presetID="37"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900" decel="100000" fill="hold"/>
                                        <p:tgtEl>
                                          <p:spTgt spid="1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900" decel="100000" fill="hold"/>
                                        <p:tgtEl>
                                          <p:spTgt spid="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44" presetID="21"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8" grpId="0"/>
      <p:bldP spid="6" grpId="0"/>
      <p:bldP spid="9" grpId="0"/>
      <p:bldP spid="12" grpId="0"/>
      <p:bldP spid="13" grpId="0"/>
      <p:bldP spid="1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11648" y="780950"/>
            <a:ext cx="109687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Viết 1 – 2 câu giới thiệu chung về nhân vật.</a:t>
            </a:r>
            <a:endParaRPr kumimoji="0" lang="vi-VN" sz="4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B20114B-6023-43A0-A7F0-67B544096BA6}"/>
              </a:ext>
            </a:extLst>
          </p:cNvPr>
          <p:cNvSpPr txBox="1"/>
          <p:nvPr/>
        </p:nvSpPr>
        <p:spPr>
          <a:xfrm>
            <a:off x="802695" y="1829734"/>
            <a:ext cx="10437987"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MẪU:</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Sơn Tinh là một vị thần ở núi Tản Viên đã chống chọi mọi cuộc tấn công của Thủy Tinh khi hai người đang cố giành Mị Nương cho mình. Sơn Tinh đại diện cho bên tốt, có lòng vị tha và khoan dung.</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583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nimals in a forest&#10;&#10;Description automatically generated">
            <a:extLst>
              <a:ext uri="{FF2B5EF4-FFF2-40B4-BE49-F238E27FC236}">
                <a16:creationId xmlns:a16="http://schemas.microsoft.com/office/drawing/2014/main" id="{426030CE-2408-21D7-1DA4-03573D8A8C1E}"/>
              </a:ext>
            </a:extLst>
          </p:cNvPr>
          <p:cNvPicPr>
            <a:picLocks noChangeAspect="1"/>
          </p:cNvPicPr>
          <p:nvPr/>
        </p:nvPicPr>
        <p:blipFill rotWithShape="1">
          <a:blip r:embed="rId2">
            <a:extLst>
              <a:ext uri="{28A0092B-C50C-407E-A947-70E740481C1C}">
                <a14:useLocalDpi xmlns:a14="http://schemas.microsoft.com/office/drawing/2010/main" val="0"/>
              </a:ext>
            </a:extLst>
          </a:blip>
          <a:srcRect t="40490"/>
          <a:stretch/>
        </p:blipFill>
        <p:spPr>
          <a:xfrm>
            <a:off x="0" y="-1"/>
            <a:ext cx="12192000" cy="7255465"/>
          </a:xfrm>
          <a:prstGeom prst="rect">
            <a:avLst/>
          </a:prstGeom>
        </p:spPr>
      </p:pic>
      <p:sp>
        <p:nvSpPr>
          <p:cNvPr id="2" name="TextBox 1">
            <a:extLst>
              <a:ext uri="{FF2B5EF4-FFF2-40B4-BE49-F238E27FC236}">
                <a16:creationId xmlns:a16="http://schemas.microsoft.com/office/drawing/2014/main" id="{508AA1D4-6596-7964-6099-E4C7AA4BDE0C}"/>
              </a:ext>
            </a:extLst>
          </p:cNvPr>
          <p:cNvSpPr txBox="1"/>
          <p:nvPr/>
        </p:nvSpPr>
        <p:spPr>
          <a:xfrm>
            <a:off x="2751820" y="1054464"/>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ln w="219075">
                  <a:solidFill>
                    <a:schemeClr val="bg1"/>
                  </a:solidFill>
                </a:ln>
                <a:solidFill>
                  <a:schemeClr val="bg1"/>
                </a:solidFill>
                <a:latin typeface="UTM Mother" panose="02040603050506020204" pitchFamily="18" charset="0"/>
                <a:ea typeface="White Xmas PERSONAL USE" pitchFamily="50" charset="0"/>
              </a:rPr>
              <a:t>Vận</a:t>
            </a:r>
            <a:r>
              <a:rPr lang="en-US" sz="8000" dirty="0">
                <a:ln w="219075">
                  <a:solidFill>
                    <a:schemeClr val="bg1"/>
                  </a:solidFill>
                </a:ln>
                <a:solidFill>
                  <a:schemeClr val="bg1"/>
                </a:solidFill>
                <a:latin typeface="UTM Mother" panose="02040603050506020204" pitchFamily="18" charset="0"/>
                <a:ea typeface="White Xmas PERSONAL USE" pitchFamily="50" charset="0"/>
              </a:rPr>
              <a:t> </a:t>
            </a:r>
            <a:r>
              <a:rPr lang="en-US" sz="8000" dirty="0" err="1">
                <a:ln w="219075">
                  <a:solidFill>
                    <a:schemeClr val="bg1"/>
                  </a:solidFill>
                </a:ln>
                <a:solidFill>
                  <a:schemeClr val="bg1"/>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w="219075">
                <a:solidFill>
                  <a:schemeClr val="bg1"/>
                </a:solidFill>
              </a:ln>
              <a:solidFill>
                <a:schemeClr val="bg1"/>
              </a:solidFill>
              <a:effectLst/>
              <a:uLnTx/>
              <a:uFillTx/>
              <a:latin typeface="UTM Mother" panose="02040603050506020204" pitchFamily="18" charset="0"/>
              <a:ea typeface="White Xmas PERSONAL USE" pitchFamily="50" charset="0"/>
            </a:endParaRPr>
          </a:p>
        </p:txBody>
      </p:sp>
      <p:sp>
        <p:nvSpPr>
          <p:cNvPr id="4" name="TextBox 3">
            <a:extLst>
              <a:ext uri="{FF2B5EF4-FFF2-40B4-BE49-F238E27FC236}">
                <a16:creationId xmlns:a16="http://schemas.microsoft.com/office/drawing/2014/main" id="{36ED5067-7913-B592-B0ED-353B9344A915}"/>
              </a:ext>
            </a:extLst>
          </p:cNvPr>
          <p:cNvSpPr txBox="1"/>
          <p:nvPr/>
        </p:nvSpPr>
        <p:spPr>
          <a:xfrm>
            <a:off x="2751820" y="1054463"/>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solidFill>
                  <a:srgbClr val="FF0000"/>
                </a:solidFill>
                <a:latin typeface="UTM Mother" panose="02040603050506020204" pitchFamily="18" charset="0"/>
                <a:ea typeface="White Xmas PERSONAL USE" pitchFamily="50" charset="0"/>
              </a:rPr>
              <a:t>Vận</a:t>
            </a:r>
            <a:r>
              <a:rPr lang="en-US" sz="8000" dirty="0">
                <a:solidFill>
                  <a:srgbClr val="FF0000"/>
                </a:solidFill>
                <a:latin typeface="UTM Mother" panose="02040603050506020204" pitchFamily="18" charset="0"/>
                <a:ea typeface="White Xmas PERSONAL USE" pitchFamily="50" charset="0"/>
              </a:rPr>
              <a:t> </a:t>
            </a:r>
            <a:r>
              <a:rPr lang="en-US" sz="8000" dirty="0" err="1">
                <a:solidFill>
                  <a:srgbClr val="FF0000"/>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a:noFill/>
              </a:ln>
              <a:solidFill>
                <a:srgbClr val="FF0000"/>
              </a:solidFill>
              <a:effectLst/>
              <a:uLnTx/>
              <a:uFillTx/>
              <a:latin typeface="UTM Mother" panose="02040603050506020204" pitchFamily="18" charset="0"/>
              <a:ea typeface="White Xmas PERSONAL USE" pitchFamily="50" charset="0"/>
            </a:endParaRPr>
          </a:p>
        </p:txBody>
      </p:sp>
    </p:spTree>
    <p:extLst>
      <p:ext uri="{BB962C8B-B14F-4D97-AF65-F5344CB8AC3E}">
        <p14:creationId xmlns:p14="http://schemas.microsoft.com/office/powerpoint/2010/main" val="1122949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537337" y="458678"/>
            <a:ext cx="10968704"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Ghi lại một số thông tin quan trọng về cuộc đấu tranh chống chế độ</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a-pác-thai trong bài đọc “Sự sụp đổ của chế độ a-pác-thai”.</a:t>
            </a:r>
            <a:endParaRPr kumimoji="0" lang="vi-VN" sz="4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Sự sụp đổ của chế độ A-pác-thai lớp 5 (sách mới)">
            <a:extLst>
              <a:ext uri="{FF2B5EF4-FFF2-40B4-BE49-F238E27FC236}">
                <a16:creationId xmlns:a16="http://schemas.microsoft.com/office/drawing/2014/main" id="{A07BCFED-0F74-4D3C-AE34-AD1764654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71" y="2582336"/>
            <a:ext cx="6426254" cy="416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271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367849" y="506295"/>
            <a:ext cx="11147982"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Chế độ a-pác-thai ở Nam Phi tạo ra sự phân biệt chủng tộc rõ ràng, với người da trắng chiếm đa số và tận hưởng đặc quyền, trong khi người da đen bị bóc lột và bị hạn chế về quyền lợi và tự do.</a:t>
            </a:r>
            <a:endPar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2. Người da đen không chấp nhận sự phân biệt và bất công, họ đã đứng lên đấu tranh mạnh mẽ và bền bỉ để đòi lại bình đẳng và quyền tự do cho mình.</a:t>
            </a:r>
            <a:endPar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3. Cuộc đấu tranh của người da đen nhận được sự ủng hộ mạnh mẽ từ cộng đồng quốc tế, đặc biệt là từ những người yêu chuộng tự do và công bằng, góp phần tạo ra áp lực lớn đối với chính quyền Nam Phi.</a:t>
            </a:r>
            <a:endParaRPr kumimoji="0" lang="en-US" sz="2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4. Nhờ vào cuộc đấu tranh dũng cảm của họ và sự ủng hộ từ cộng đồng quốc tế, chế độ a-pác-thai cuối cùng đã sụp đổ. Sắc lệnh phân biệt chủng tộc được huỷ bỏ, và cuộc tổng tuyển cử đa sắc tộc đầu tiên được tổ chức, với việc bầu chọn của luật sự da đen Nen-xơn Man-đê-la làm Tổng thống. Chế độ phân biệt chủng tộc xấu xa nhất hành tinh đã chấm dứt.</a:t>
            </a:r>
            <a:endParaRPr kumimoji="0" lang="vi-VN" sz="28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8437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0">
            <a:extLst>
              <a:ext uri="{FF2B5EF4-FFF2-40B4-BE49-F238E27FC236}">
                <a16:creationId xmlns:a16="http://schemas.microsoft.com/office/drawing/2014/main" id="{F9EFBE1C-F467-B882-0E85-AD61D5482AE4}"/>
              </a:ext>
            </a:extLst>
          </p:cNvPr>
          <p:cNvSpPr txBox="1"/>
          <p:nvPr/>
        </p:nvSpPr>
        <p:spPr>
          <a:xfrm>
            <a:off x="6131810" y="334552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1">
            <a:extLst>
              <a:ext uri="{FF2B5EF4-FFF2-40B4-BE49-F238E27FC236}">
                <a16:creationId xmlns:a16="http://schemas.microsoft.com/office/drawing/2014/main" id="{AB9685D3-7405-782F-4F17-C32C34302FDA}"/>
              </a:ext>
            </a:extLst>
          </p:cNvPr>
          <p:cNvSpPr txBox="1"/>
          <p:nvPr/>
        </p:nvSpPr>
        <p:spPr>
          <a:xfrm>
            <a:off x="6131810" y="4451115"/>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12" name="Picture 14">
            <a:extLst>
              <a:ext uri="{FF2B5EF4-FFF2-40B4-BE49-F238E27FC236}">
                <a16:creationId xmlns:a16="http://schemas.microsoft.com/office/drawing/2014/main" id="{D40472CB-018E-F3A5-0797-6EE666E01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3431827"/>
            <a:ext cx="535272" cy="535272"/>
          </a:xfrm>
          <a:prstGeom prst="rect">
            <a:avLst/>
          </a:prstGeom>
        </p:spPr>
      </p:pic>
      <p:pic>
        <p:nvPicPr>
          <p:cNvPr id="14" name="Picture 15">
            <a:extLst>
              <a:ext uri="{FF2B5EF4-FFF2-40B4-BE49-F238E27FC236}">
                <a16:creationId xmlns:a16="http://schemas.microsoft.com/office/drawing/2014/main" id="{3687D1C0-1881-E163-5720-AF1E7B956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4537422"/>
            <a:ext cx="535272" cy="535272"/>
          </a:xfrm>
          <a:prstGeom prst="rect">
            <a:avLst/>
          </a:prstGeom>
        </p:spPr>
      </p:pic>
      <p:sp>
        <p:nvSpPr>
          <p:cNvPr id="15" name="TextBox 7">
            <a:extLst>
              <a:ext uri="{FF2B5EF4-FFF2-40B4-BE49-F238E27FC236}">
                <a16:creationId xmlns:a16="http://schemas.microsoft.com/office/drawing/2014/main" id="{AB6AB2B2-8FDC-24D0-4B44-BA3F02F8CBA1}"/>
              </a:ext>
            </a:extLst>
          </p:cNvPr>
          <p:cNvSpPr txBox="1"/>
          <p:nvPr/>
        </p:nvSpPr>
        <p:spPr>
          <a:xfrm>
            <a:off x="469288" y="2799143"/>
            <a:ext cx="373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03200">
                  <a:solidFill>
                    <a:prstClr val="white"/>
                  </a:solidFill>
                </a:ln>
                <a:solidFill>
                  <a:prstClr val="white"/>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w="203200">
                  <a:solidFill>
                    <a:prstClr val="white"/>
                  </a:solidFill>
                </a:ln>
                <a:solidFill>
                  <a:prstClr val="white"/>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w="203200">
                  <a:solidFill>
                    <a:prstClr val="white"/>
                  </a:solidFill>
                </a:ln>
                <a:solidFill>
                  <a:prstClr val="white"/>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w="203200">
                <a:solidFill>
                  <a:prstClr val="white"/>
                </a:solidFill>
              </a:ln>
              <a:solidFill>
                <a:prstClr val="white"/>
              </a:solidFill>
              <a:effectLst/>
              <a:uLnTx/>
              <a:uFillTx/>
              <a:latin typeface="UTM Mother" panose="02040603050506020204" pitchFamily="18" charset="0"/>
              <a:ea typeface="+mn-ea"/>
              <a:cs typeface="+mn-cs"/>
            </a:endParaRPr>
          </a:p>
        </p:txBody>
      </p:sp>
      <p:sp>
        <p:nvSpPr>
          <p:cNvPr id="16" name="TextBox 7">
            <a:extLst>
              <a:ext uri="{FF2B5EF4-FFF2-40B4-BE49-F238E27FC236}">
                <a16:creationId xmlns:a16="http://schemas.microsoft.com/office/drawing/2014/main" id="{3AEACDAD-F2DF-1201-E300-D72A0B92DBA0}"/>
              </a:ext>
            </a:extLst>
          </p:cNvPr>
          <p:cNvSpPr txBox="1"/>
          <p:nvPr/>
        </p:nvSpPr>
        <p:spPr>
          <a:xfrm>
            <a:off x="469287" y="2766770"/>
            <a:ext cx="373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58325"/>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a:noFill/>
                </a:ln>
                <a:solidFill>
                  <a:srgbClr val="F58325"/>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a:noFill/>
                </a:ln>
                <a:solidFill>
                  <a:srgbClr val="F58325"/>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a:noFill/>
              </a:ln>
              <a:solidFill>
                <a:srgbClr val="F58325"/>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Trò-chơi-ting.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67C42684-36B3-BFBD-80FD-8C3AAE1D9FBF}"/>
              </a:ext>
            </a:extLst>
          </p:cNvPr>
          <p:cNvGrpSpPr/>
          <p:nvPr/>
        </p:nvGrpSpPr>
        <p:grpSpPr>
          <a:xfrm>
            <a:off x="1008113" y="802422"/>
            <a:ext cx="10175774" cy="1107996"/>
            <a:chOff x="1008113" y="802422"/>
            <a:chExt cx="10175774" cy="1107996"/>
          </a:xfrm>
        </p:grpSpPr>
        <p:sp>
          <p:nvSpPr>
            <p:cNvPr id="5" name="Hộp Văn bản 2">
              <a:extLst>
                <a:ext uri="{FF2B5EF4-FFF2-40B4-BE49-F238E27FC236}">
                  <a16:creationId xmlns:a16="http://schemas.microsoft.com/office/drawing/2014/main" id="{A67A09BA-168F-F463-CAEC-3E50F4A33DE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Hộp Văn bản 2">
              <a:extLst>
                <a:ext uri="{FF2B5EF4-FFF2-40B4-BE49-F238E27FC236}">
                  <a16:creationId xmlns:a16="http://schemas.microsoft.com/office/drawing/2014/main" id="{D04592C6-9A5D-9145-1ACD-678DDE463D2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endParaRPr>
            </a:p>
          </p:txBody>
        </p:sp>
      </p:grpSp>
    </p:spTree>
    <p:extLst>
      <p:ext uri="{BB962C8B-B14F-4D97-AF65-F5344CB8AC3E}">
        <p14:creationId xmlns:p14="http://schemas.microsoft.com/office/powerpoint/2010/main" val="4140855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animals in a forest&#10;&#10;Description automatically generated">
            <a:extLst>
              <a:ext uri="{FF2B5EF4-FFF2-40B4-BE49-F238E27FC236}">
                <a16:creationId xmlns:a16="http://schemas.microsoft.com/office/drawing/2014/main" id="{A80884D1-BCF5-2074-9A77-5BD15878F892}"/>
              </a:ext>
            </a:extLst>
          </p:cNvPr>
          <p:cNvPicPr>
            <a:picLocks noChangeAspect="1"/>
          </p:cNvPicPr>
          <p:nvPr/>
        </p:nvPicPr>
        <p:blipFill rotWithShape="1">
          <a:blip r:embed="rId2">
            <a:extLst>
              <a:ext uri="{28A0092B-C50C-407E-A947-70E740481C1C}">
                <a14:useLocalDpi xmlns:a14="http://schemas.microsoft.com/office/drawing/2010/main" val="0"/>
              </a:ext>
            </a:extLst>
          </a:blip>
          <a:srcRect t="40490"/>
          <a:stretch/>
        </p:blipFill>
        <p:spPr>
          <a:xfrm>
            <a:off x="0" y="-1"/>
            <a:ext cx="12192000" cy="7255465"/>
          </a:xfrm>
          <a:prstGeom prst="rect">
            <a:avLst/>
          </a:prstGeom>
        </p:spPr>
      </p:pic>
      <p:sp>
        <p:nvSpPr>
          <p:cNvPr id="6" name="Rectangle: Rounded Corners 7">
            <a:extLst>
              <a:ext uri="{FF2B5EF4-FFF2-40B4-BE49-F238E27FC236}">
                <a16:creationId xmlns:a16="http://schemas.microsoft.com/office/drawing/2014/main" id="{C9C8FB37-342F-2BDA-F0F7-81FA35CD248E}"/>
              </a:ext>
            </a:extLst>
          </p:cNvPr>
          <p:cNvSpPr/>
          <p:nvPr/>
        </p:nvSpPr>
        <p:spPr>
          <a:xfrm>
            <a:off x="374537" y="1920682"/>
            <a:ext cx="11628120" cy="2399263"/>
          </a:xfrm>
          <a:custGeom>
            <a:avLst/>
            <a:gdLst>
              <a:gd name="connsiteX0" fmla="*/ 0 w 11628120"/>
              <a:gd name="connsiteY0" fmla="*/ 238559 h 2399263"/>
              <a:gd name="connsiteX1" fmla="*/ 238559 w 11628120"/>
              <a:gd name="connsiteY1" fmla="*/ 0 h 2399263"/>
              <a:gd name="connsiteX2" fmla="*/ 11389561 w 11628120"/>
              <a:gd name="connsiteY2" fmla="*/ 0 h 2399263"/>
              <a:gd name="connsiteX3" fmla="*/ 11628120 w 11628120"/>
              <a:gd name="connsiteY3" fmla="*/ 238559 h 2399263"/>
              <a:gd name="connsiteX4" fmla="*/ 11628120 w 11628120"/>
              <a:gd name="connsiteY4" fmla="*/ 2160704 h 2399263"/>
              <a:gd name="connsiteX5" fmla="*/ 11389561 w 11628120"/>
              <a:gd name="connsiteY5" fmla="*/ 2399263 h 2399263"/>
              <a:gd name="connsiteX6" fmla="*/ 238559 w 11628120"/>
              <a:gd name="connsiteY6" fmla="*/ 2399263 h 2399263"/>
              <a:gd name="connsiteX7" fmla="*/ 0 w 11628120"/>
              <a:gd name="connsiteY7" fmla="*/ 2160704 h 2399263"/>
              <a:gd name="connsiteX8" fmla="*/ 0 w 11628120"/>
              <a:gd name="connsiteY8" fmla="*/ 238559 h 239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8120" h="2399263" fill="none" extrusionOk="0">
                <a:moveTo>
                  <a:pt x="0" y="238559"/>
                </a:moveTo>
                <a:cubicBezTo>
                  <a:pt x="-20320" y="103520"/>
                  <a:pt x="124614" y="14563"/>
                  <a:pt x="238559" y="0"/>
                </a:cubicBezTo>
                <a:cubicBezTo>
                  <a:pt x="4960266" y="130954"/>
                  <a:pt x="8648242" y="43574"/>
                  <a:pt x="11389561" y="0"/>
                </a:cubicBezTo>
                <a:cubicBezTo>
                  <a:pt x="11531038" y="14980"/>
                  <a:pt x="11640901" y="122462"/>
                  <a:pt x="11628120" y="238559"/>
                </a:cubicBezTo>
                <a:cubicBezTo>
                  <a:pt x="11477681" y="1005882"/>
                  <a:pt x="11713999" y="1403231"/>
                  <a:pt x="11628120" y="2160704"/>
                </a:cubicBezTo>
                <a:cubicBezTo>
                  <a:pt x="11607238" y="2295885"/>
                  <a:pt x="11515155" y="2395014"/>
                  <a:pt x="11389561" y="2399263"/>
                </a:cubicBezTo>
                <a:cubicBezTo>
                  <a:pt x="7407795" y="2554460"/>
                  <a:pt x="3409432" y="2562283"/>
                  <a:pt x="238559" y="2399263"/>
                </a:cubicBezTo>
                <a:cubicBezTo>
                  <a:pt x="107628" y="2388161"/>
                  <a:pt x="-13298" y="2300221"/>
                  <a:pt x="0" y="2160704"/>
                </a:cubicBezTo>
                <a:cubicBezTo>
                  <a:pt x="64656" y="1285566"/>
                  <a:pt x="-17807" y="685288"/>
                  <a:pt x="0" y="238559"/>
                </a:cubicBezTo>
                <a:close/>
              </a:path>
              <a:path w="11628120" h="2399263" stroke="0" extrusionOk="0">
                <a:moveTo>
                  <a:pt x="0" y="238559"/>
                </a:moveTo>
                <a:cubicBezTo>
                  <a:pt x="-4421" y="104080"/>
                  <a:pt x="98763" y="3019"/>
                  <a:pt x="238559" y="0"/>
                </a:cubicBezTo>
                <a:cubicBezTo>
                  <a:pt x="5367292" y="132882"/>
                  <a:pt x="8569512" y="-84951"/>
                  <a:pt x="11389561" y="0"/>
                </a:cubicBezTo>
                <a:cubicBezTo>
                  <a:pt x="11513566" y="7565"/>
                  <a:pt x="11625129" y="123341"/>
                  <a:pt x="11628120" y="238559"/>
                </a:cubicBezTo>
                <a:cubicBezTo>
                  <a:pt x="11648307" y="654022"/>
                  <a:pt x="11780600" y="1237399"/>
                  <a:pt x="11628120" y="2160704"/>
                </a:cubicBezTo>
                <a:cubicBezTo>
                  <a:pt x="11645692" y="2294541"/>
                  <a:pt x="11528508" y="2384456"/>
                  <a:pt x="11389561" y="2399263"/>
                </a:cubicBezTo>
                <a:cubicBezTo>
                  <a:pt x="7610204" y="2486902"/>
                  <a:pt x="2758112" y="2326584"/>
                  <a:pt x="238559" y="2399263"/>
                </a:cubicBezTo>
                <a:cubicBezTo>
                  <a:pt x="105871" y="2390340"/>
                  <a:pt x="-6736" y="2301817"/>
                  <a:pt x="0" y="2160704"/>
                </a:cubicBezTo>
                <a:cubicBezTo>
                  <a:pt x="-38581" y="1329407"/>
                  <a:pt x="63341" y="1011672"/>
                  <a:pt x="0" y="238559"/>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red and white dart board with darts in the center&#10;&#10;Description automatically generated">
            <a:extLst>
              <a:ext uri="{FF2B5EF4-FFF2-40B4-BE49-F238E27FC236}">
                <a16:creationId xmlns:a16="http://schemas.microsoft.com/office/drawing/2014/main" id="{6CD18AE4-D950-8E3A-8327-756455440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3" y="2062645"/>
            <a:ext cx="942662" cy="942662"/>
          </a:xfrm>
          <a:prstGeom prst="rect">
            <a:avLst/>
          </a:prstGeom>
        </p:spPr>
      </p:pic>
      <p:sp>
        <p:nvSpPr>
          <p:cNvPr id="9" name="Hộp Văn bản 4">
            <a:extLst>
              <a:ext uri="{FF2B5EF4-FFF2-40B4-BE49-F238E27FC236}">
                <a16:creationId xmlns:a16="http://schemas.microsoft.com/office/drawing/2014/main" id="{60F26A87-28A0-F400-2413-6DA7017E14B0}"/>
              </a:ext>
            </a:extLst>
          </p:cNvPr>
          <p:cNvSpPr txBox="1"/>
          <p:nvPr/>
        </p:nvSpPr>
        <p:spPr>
          <a:xfrm>
            <a:off x="1926643" y="472869"/>
            <a:ext cx="8801704" cy="132343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8000" b="0" i="0" u="none" strike="noStrike" kern="1200" cap="none" spc="0" normalizeH="0" baseline="0" noProof="0" dirty="0" err="1">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a:t>
            </a:r>
            <a:r>
              <a:rPr kumimoji="0" lang="en-US" sz="8000" b="0" i="0" u="none" strike="noStrike" kern="1200" cap="none" spc="0" normalizeH="0" baseline="0" noProof="0" dirty="0">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cầu</a:t>
            </a:r>
            <a:r>
              <a:rPr kumimoji="0" lang="en-US" sz="8000" b="0" i="0" u="none" strike="noStrike" kern="1200" cap="none" spc="0" normalizeH="0" baseline="0" noProof="0" dirty="0">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cần</a:t>
            </a:r>
            <a:r>
              <a:rPr kumimoji="0" lang="en-US" sz="8000" b="0" i="0" u="none" strike="noStrike" kern="1200" cap="none" spc="0" normalizeH="0" baseline="0" noProof="0" dirty="0">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đạt</a:t>
            </a:r>
            <a:endParaRPr kumimoji="0" lang="sv-SE" sz="8000" b="0" i="0" u="none" strike="noStrike" kern="1200" cap="none" spc="0" normalizeH="0" baseline="0" noProof="0" dirty="0">
              <a:ln w="206375">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10" name="Hộp Văn bản 4">
            <a:extLst>
              <a:ext uri="{FF2B5EF4-FFF2-40B4-BE49-F238E27FC236}">
                <a16:creationId xmlns:a16="http://schemas.microsoft.com/office/drawing/2014/main" id="{2F595E9F-E9CE-4CC1-CD5B-0644EFD9BFEF}"/>
              </a:ext>
            </a:extLst>
          </p:cNvPr>
          <p:cNvSpPr txBox="1"/>
          <p:nvPr/>
        </p:nvSpPr>
        <p:spPr>
          <a:xfrm>
            <a:off x="1926643" y="472868"/>
            <a:ext cx="8338714" cy="132343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8000" b="0" i="0" u="none" strike="noStrike" kern="1200" cap="none" spc="0" normalizeH="0" baseline="0" noProof="0" dirty="0" err="1">
                <a:ln>
                  <a:noFill/>
                </a:ln>
                <a:solidFill>
                  <a:srgbClr val="F78426"/>
                </a:solidFill>
                <a:effectLst/>
                <a:uLnTx/>
                <a:uFillTx/>
                <a:latin typeface="UTM Mother" panose="02040603050506020204" pitchFamily="18" charset="0"/>
                <a:ea typeface="+mn-ea"/>
                <a:cs typeface="Arial" panose="020B0604020202020204" pitchFamily="34" charset="0"/>
              </a:rPr>
              <a:t>Yêu</a:t>
            </a:r>
            <a:r>
              <a:rPr kumimoji="0" lang="en-US" sz="8000" b="0" i="0" u="none" strike="noStrike" kern="1200" cap="none" spc="0" normalizeH="0" baseline="0" noProof="0" dirty="0">
                <a:ln>
                  <a:noFill/>
                </a:ln>
                <a:solidFill>
                  <a:srgbClr val="F78426"/>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a:noFill/>
                </a:ln>
                <a:solidFill>
                  <a:srgbClr val="F78426"/>
                </a:solidFill>
                <a:effectLst/>
                <a:uLnTx/>
                <a:uFillTx/>
                <a:latin typeface="UTM Mother" panose="02040603050506020204" pitchFamily="18" charset="0"/>
                <a:ea typeface="+mn-ea"/>
                <a:cs typeface="Arial" panose="020B0604020202020204" pitchFamily="34" charset="0"/>
              </a:rPr>
              <a:t>cầu</a:t>
            </a:r>
            <a:r>
              <a:rPr kumimoji="0" lang="en-US" sz="8000" b="0" i="0" u="none" strike="noStrike" kern="1200" cap="none" spc="0" normalizeH="0" baseline="0" noProof="0" dirty="0">
                <a:ln>
                  <a:noFill/>
                </a:ln>
                <a:solidFill>
                  <a:srgbClr val="F78426"/>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a:noFill/>
                </a:ln>
                <a:solidFill>
                  <a:srgbClr val="F78426"/>
                </a:solidFill>
                <a:effectLst/>
                <a:uLnTx/>
                <a:uFillTx/>
                <a:latin typeface="UTM Mother" panose="02040603050506020204" pitchFamily="18" charset="0"/>
                <a:ea typeface="+mn-ea"/>
                <a:cs typeface="Arial" panose="020B0604020202020204" pitchFamily="34" charset="0"/>
              </a:rPr>
              <a:t>cần</a:t>
            </a:r>
            <a:r>
              <a:rPr kumimoji="0" lang="en-US" sz="8000" b="0" i="0" u="none" strike="noStrike" kern="1200" cap="none" spc="0" normalizeH="0" baseline="0" noProof="0" dirty="0">
                <a:ln>
                  <a:noFill/>
                </a:ln>
                <a:solidFill>
                  <a:srgbClr val="F78426"/>
                </a:solidFill>
                <a:effectLst/>
                <a:uLnTx/>
                <a:uFillTx/>
                <a:latin typeface="UTM Mother" panose="02040603050506020204" pitchFamily="18" charset="0"/>
                <a:ea typeface="+mn-ea"/>
                <a:cs typeface="Arial" panose="020B0604020202020204" pitchFamily="34" charset="0"/>
              </a:rPr>
              <a:t> </a:t>
            </a:r>
            <a:r>
              <a:rPr kumimoji="0" lang="en-US" sz="8000" b="0" i="0" u="none" strike="noStrike" kern="1200" cap="none" spc="0" normalizeH="0" baseline="0" noProof="0" dirty="0" err="1">
                <a:ln>
                  <a:noFill/>
                </a:ln>
                <a:solidFill>
                  <a:srgbClr val="F78426"/>
                </a:solidFill>
                <a:effectLst/>
                <a:uLnTx/>
                <a:uFillTx/>
                <a:latin typeface="UTM Mother" panose="02040603050506020204" pitchFamily="18" charset="0"/>
                <a:ea typeface="+mn-ea"/>
                <a:cs typeface="Arial" panose="020B0604020202020204" pitchFamily="34" charset="0"/>
              </a:rPr>
              <a:t>đạt</a:t>
            </a:r>
            <a:endParaRPr kumimoji="0" lang="sv-SE" sz="8000" b="0" i="0" u="none" strike="noStrike" kern="1200" cap="none" spc="0" normalizeH="0" baseline="0" noProof="0" dirty="0">
              <a:ln>
                <a:noFill/>
              </a:ln>
              <a:solidFill>
                <a:srgbClr val="F78426"/>
              </a:solidFill>
              <a:effectLst/>
              <a:uLnTx/>
              <a:uFillTx/>
              <a:latin typeface="UTM Mother" panose="0204060305050602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CA9D5689-9F9F-BA2C-8758-7DF055518DB6}"/>
              </a:ext>
            </a:extLst>
          </p:cNvPr>
          <p:cNvSpPr txBox="1"/>
          <p:nvPr/>
        </p:nvSpPr>
        <p:spPr>
          <a:xfrm>
            <a:off x="1133785" y="2222408"/>
            <a:ext cx="10868872" cy="1754326"/>
          </a:xfrm>
          <a:prstGeom prst="rect">
            <a:avLst/>
          </a:prstGeom>
          <a:noFill/>
        </p:spPr>
        <p:txBody>
          <a:bodyPr wrap="square" rtlCol="0">
            <a:spAutoFit/>
          </a:bodyPr>
          <a:lstStyle/>
          <a:p>
            <a:r>
              <a:rPr lang="vi-VN" sz="3600"/>
              <a:t>Nhận diện được cấu tạo bài văn Tìm ý cho đoạn văn giới thiệu, biết được trình tự tìm ý cho đoạn văn giới thiệu về nhân vật trong một cuốn sách đã đọc</a:t>
            </a:r>
            <a:endParaRPr lang="en-US" sz="3600" dirty="0"/>
          </a:p>
        </p:txBody>
      </p:sp>
    </p:spTree>
    <p:extLst>
      <p:ext uri="{BB962C8B-B14F-4D97-AF65-F5344CB8AC3E}">
        <p14:creationId xmlns:p14="http://schemas.microsoft.com/office/powerpoint/2010/main" val="3076039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52338"/>
            <a:ext cx="12192000" cy="6753323"/>
          </a:xfrm>
          <a:prstGeom prst="rect">
            <a:avLst/>
          </a:prstGeom>
        </p:spPr>
      </p:pic>
      <p:sp>
        <p:nvSpPr>
          <p:cNvPr id="2" name="TextBox 1">
            <a:extLst>
              <a:ext uri="{FF2B5EF4-FFF2-40B4-BE49-F238E27FC236}">
                <a16:creationId xmlns:a16="http://schemas.microsoft.com/office/drawing/2014/main" id="{C8D1325E-741F-BB71-F236-88A7A532DD68}"/>
              </a:ext>
            </a:extLst>
          </p:cNvPr>
          <p:cNvSpPr txBox="1"/>
          <p:nvPr/>
        </p:nvSpPr>
        <p:spPr>
          <a:xfrm>
            <a:off x="1258941" y="4956431"/>
            <a:ext cx="9364881" cy="1323439"/>
          </a:xfrm>
          <a:prstGeom prst="rect">
            <a:avLst/>
          </a:prstGeom>
          <a:noFill/>
        </p:spPr>
        <p:txBody>
          <a:bodyPr wrap="square" rtlCol="0">
            <a:spAutoFit/>
          </a:bodyPr>
          <a:lstStyle/>
          <a:p>
            <a:pPr lvl="0" algn="ctr">
              <a:defRPr/>
            </a:pPr>
            <a:r>
              <a:rPr lang="en-US" sz="8000">
                <a:ln w="180975">
                  <a:solidFill>
                    <a:prstClr val="white"/>
                  </a:solidFill>
                </a:ln>
                <a:solidFill>
                  <a:prstClr val="white"/>
                </a:solidFill>
                <a:latin typeface="UTM Cookies" panose="02040603050506020204" pitchFamily="18" charset="0"/>
              </a:rPr>
              <a:t>KHỞI ĐỘNG</a:t>
            </a:r>
            <a:endParaRPr lang="en-US" sz="8000" dirty="0">
              <a:ln w="180975">
                <a:solidFill>
                  <a:prstClr val="white"/>
                </a:solidFill>
              </a:ln>
              <a:solidFill>
                <a:prstClr val="white"/>
              </a:solidFill>
              <a:latin typeface="UTM Cookies" panose="02040603050506020204" pitchFamily="18" charset="0"/>
            </a:endParaRPr>
          </a:p>
        </p:txBody>
      </p:sp>
      <p:sp>
        <p:nvSpPr>
          <p:cNvPr id="3" name="TextBox 2">
            <a:extLst>
              <a:ext uri="{FF2B5EF4-FFF2-40B4-BE49-F238E27FC236}">
                <a16:creationId xmlns:a16="http://schemas.microsoft.com/office/drawing/2014/main" id="{C29432F4-D69D-C8E8-7039-5063DC37845D}"/>
              </a:ext>
            </a:extLst>
          </p:cNvPr>
          <p:cNvSpPr txBox="1"/>
          <p:nvPr/>
        </p:nvSpPr>
        <p:spPr>
          <a:xfrm>
            <a:off x="2854510" y="4962910"/>
            <a:ext cx="61737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29B6A4"/>
                </a:solidFill>
                <a:effectLst/>
                <a:uLnTx/>
                <a:uFillTx/>
                <a:latin typeface="UTM Cookies" panose="02040603050506020204" pitchFamily="18" charset="0"/>
                <a:ea typeface="+mn-ea"/>
                <a:cs typeface="+mn-cs"/>
              </a:rPr>
              <a:t>KHỞI</a:t>
            </a:r>
            <a:r>
              <a:rPr kumimoji="0" lang="en-US" sz="8000" b="0" i="0" u="none" strike="noStrike" kern="1200" cap="none" spc="0" normalizeH="0" noProof="0">
                <a:ln>
                  <a:noFill/>
                </a:ln>
                <a:solidFill>
                  <a:srgbClr val="29B6A4"/>
                </a:solidFill>
                <a:effectLst/>
                <a:uLnTx/>
                <a:uFillTx/>
                <a:latin typeface="UTM Cookies" panose="02040603050506020204" pitchFamily="18" charset="0"/>
                <a:ea typeface="+mn-ea"/>
                <a:cs typeface="+mn-cs"/>
              </a:rPr>
              <a:t> ĐỘNG</a:t>
            </a:r>
            <a:endParaRPr kumimoji="0" lang="en-US" sz="8000" b="0" i="0" u="none" strike="noStrike" kern="1200" cap="none" spc="0" normalizeH="0" baseline="0" noProof="0" dirty="0">
              <a:ln>
                <a:noFill/>
              </a:ln>
              <a:solidFill>
                <a:srgbClr val="29B6A4"/>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04301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hlinkClick r:id="rId3"/>
            <a:extLst>
              <a:ext uri="{FF2B5EF4-FFF2-40B4-BE49-F238E27FC236}">
                <a16:creationId xmlns:a16="http://schemas.microsoft.com/office/drawing/2014/main" id="{CB5530C7-98E5-4BB7-9500-2CCA5A45CB14}"/>
              </a:ext>
            </a:extLst>
          </p:cNvPr>
          <p:cNvSpPr txBox="1"/>
          <p:nvPr/>
        </p:nvSpPr>
        <p:spPr>
          <a:xfrm>
            <a:off x="367849" y="775715"/>
            <a:ext cx="11163091" cy="707886"/>
          </a:xfrm>
          <a:prstGeom prst="rect">
            <a:avLst/>
          </a:prstGeom>
          <a:noFill/>
        </p:spPr>
        <p:txBody>
          <a:bodyPr wrap="square">
            <a:spAutoFit/>
          </a:bodyPr>
          <a:lstStyle/>
          <a:p>
            <a:pPr algn="ctr"/>
            <a:r>
              <a:rPr lang="en-US" sz="4000" b="1"/>
              <a:t>https://www.youtube.com/watch?v=j9R6xeYnbdk</a:t>
            </a:r>
          </a:p>
        </p:txBody>
      </p:sp>
      <p:pic>
        <p:nvPicPr>
          <p:cNvPr id="7" name="Picture 2" descr="Sơn Tinh là nhân vật có thật trong lịch sử Việt Nam?">
            <a:extLst>
              <a:ext uri="{FF2B5EF4-FFF2-40B4-BE49-F238E27FC236}">
                <a16:creationId xmlns:a16="http://schemas.microsoft.com/office/drawing/2014/main" id="{4B6CC98D-42BC-41F6-A006-46491C01F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05" y="1672958"/>
            <a:ext cx="7915389" cy="495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1039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52338"/>
            <a:ext cx="12192000" cy="6753323"/>
          </a:xfrm>
          <a:prstGeom prst="rect">
            <a:avLst/>
          </a:prstGeom>
        </p:spPr>
      </p:pic>
      <p:sp>
        <p:nvSpPr>
          <p:cNvPr id="2" name="TextBox 1">
            <a:extLst>
              <a:ext uri="{FF2B5EF4-FFF2-40B4-BE49-F238E27FC236}">
                <a16:creationId xmlns:a16="http://schemas.microsoft.com/office/drawing/2014/main" id="{C8D1325E-741F-BB71-F236-88A7A532DD68}"/>
              </a:ext>
            </a:extLst>
          </p:cNvPr>
          <p:cNvSpPr txBox="1"/>
          <p:nvPr/>
        </p:nvSpPr>
        <p:spPr>
          <a:xfrm>
            <a:off x="1258941" y="4956431"/>
            <a:ext cx="9364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80975">
                  <a:solidFill>
                    <a:prstClr val="white"/>
                  </a:solidFill>
                </a:ln>
                <a:solidFill>
                  <a:prstClr val="white"/>
                </a:solidFill>
                <a:effectLst/>
                <a:uLnTx/>
                <a:uFillTx/>
                <a:latin typeface="UTM Cookies" panose="02040603050506020204" pitchFamily="18" charset="0"/>
                <a:ea typeface="+mn-ea"/>
                <a:cs typeface="+mn-cs"/>
              </a:rPr>
              <a:t>KHỞI ĐỘNG</a:t>
            </a:r>
            <a:endParaRPr kumimoji="0" lang="en-US" sz="8000" b="0" i="0" u="none" strike="noStrike" kern="1200" cap="none" spc="0" normalizeH="0" baseline="0" noProof="0" dirty="0">
              <a:ln w="180975">
                <a:solidFill>
                  <a:prstClr val="white"/>
                </a:solidFill>
              </a:ln>
              <a:solidFill>
                <a:prstClr val="white"/>
              </a:solidFill>
              <a:effectLst/>
              <a:uLnTx/>
              <a:uFillTx/>
              <a:latin typeface="UTM Cookies" panose="02040603050506020204" pitchFamily="18" charset="0"/>
              <a:ea typeface="+mn-ea"/>
              <a:cs typeface="+mn-cs"/>
            </a:endParaRPr>
          </a:p>
        </p:txBody>
      </p:sp>
      <p:sp>
        <p:nvSpPr>
          <p:cNvPr id="3" name="TextBox 2">
            <a:extLst>
              <a:ext uri="{FF2B5EF4-FFF2-40B4-BE49-F238E27FC236}">
                <a16:creationId xmlns:a16="http://schemas.microsoft.com/office/drawing/2014/main" id="{C29432F4-D69D-C8E8-7039-5063DC37845D}"/>
              </a:ext>
            </a:extLst>
          </p:cNvPr>
          <p:cNvSpPr txBox="1"/>
          <p:nvPr/>
        </p:nvSpPr>
        <p:spPr>
          <a:xfrm>
            <a:off x="2854510" y="4962910"/>
            <a:ext cx="61737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29B6A4"/>
                </a:solidFill>
                <a:effectLst/>
                <a:uLnTx/>
                <a:uFillTx/>
                <a:latin typeface="UTM Cookies" panose="02040603050506020204" pitchFamily="18" charset="0"/>
                <a:ea typeface="+mn-ea"/>
                <a:cs typeface="+mn-cs"/>
              </a:rPr>
              <a:t>KHÁM</a:t>
            </a:r>
            <a:r>
              <a:rPr kumimoji="0" lang="en-US" sz="8000" b="0" i="0" u="none" strike="noStrike" kern="1200" cap="none" spc="0" normalizeH="0" noProof="0">
                <a:ln>
                  <a:noFill/>
                </a:ln>
                <a:solidFill>
                  <a:srgbClr val="29B6A4"/>
                </a:solidFill>
                <a:effectLst/>
                <a:uLnTx/>
                <a:uFillTx/>
                <a:latin typeface="UTM Cookies" panose="02040603050506020204" pitchFamily="18" charset="0"/>
                <a:ea typeface="+mn-ea"/>
                <a:cs typeface="+mn-cs"/>
              </a:rPr>
              <a:t> PHÁ</a:t>
            </a:r>
            <a:endParaRPr kumimoji="0" lang="en-US" sz="8000" b="0" i="0" u="none" strike="noStrike" kern="1200" cap="none" spc="0" normalizeH="0" baseline="0" noProof="0" dirty="0">
              <a:ln>
                <a:noFill/>
              </a:ln>
              <a:solidFill>
                <a:srgbClr val="29B6A4"/>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204654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855447" y="458678"/>
            <a:ext cx="10481106" cy="1446550"/>
          </a:xfrm>
          <a:prstGeom prst="rect">
            <a:avLst/>
          </a:prstGeom>
          <a:noFill/>
        </p:spPr>
        <p:txBody>
          <a:bodyPr wrap="square">
            <a:spAutoFit/>
          </a:bodyPr>
          <a:lstStyle/>
          <a:p>
            <a:pPr algn="ctr"/>
            <a:r>
              <a:rPr lang="vi-VN" sz="4400" b="1">
                <a:solidFill>
                  <a:srgbClr val="002060"/>
                </a:solidFill>
                <a:latin typeface="Calibri" panose="020F0502020204030204" pitchFamily="34" charset="0"/>
                <a:ea typeface="Calibri" panose="020F0502020204030204" pitchFamily="34" charset="0"/>
                <a:cs typeface="Calibri" panose="020F0502020204030204" pitchFamily="34" charset="0"/>
              </a:rPr>
              <a:t>Đề bài: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Viết đoạn văn giới thiệu về nhân vật mà em thích trong một</a:t>
            </a: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cuốn sách đã đọc.</a:t>
            </a:r>
            <a:endParaRPr lang="vi-VN" sz="4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Sơn Tinh là nhân vật có thật trong lịch sử Việt Nam?">
            <a:extLst>
              <a:ext uri="{FF2B5EF4-FFF2-40B4-BE49-F238E27FC236}">
                <a16:creationId xmlns:a16="http://schemas.microsoft.com/office/drawing/2014/main" id="{B28B80A4-7E3B-44C4-AAD4-598D5EC39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984" y="1905228"/>
            <a:ext cx="7915389" cy="495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649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10827" y="479048"/>
            <a:ext cx="10984675" cy="5693866"/>
          </a:xfrm>
          <a:prstGeom prst="rect">
            <a:avLst/>
          </a:prstGeom>
          <a:noFill/>
        </p:spPr>
        <p:txBody>
          <a:bodyPr wrap="square">
            <a:spAutoFit/>
          </a:bodyPr>
          <a:lstStyle/>
          <a:p>
            <a:pPr algn="just"/>
            <a:r>
              <a:rPr lang="en-US" sz="4400" b="1">
                <a:solidFill>
                  <a:srgbClr val="FF00FF"/>
                </a:solidFill>
                <a:latin typeface="Arial-Rounded-Bold"/>
              </a:rPr>
              <a:t>1. </a:t>
            </a:r>
            <a:r>
              <a:rPr lang="en-US" sz="4000" b="1">
                <a:solidFill>
                  <a:srgbClr val="000000"/>
                </a:solidFill>
                <a:latin typeface="Arial-BoldMT"/>
              </a:rPr>
              <a:t>Dựa vào kết quả bài tập 2 trang 113, tìm, sắp xếp và ghi lại những ý chính cho đoạn văn.</a:t>
            </a:r>
          </a:p>
          <a:p>
            <a:pPr algn="just"/>
            <a:r>
              <a:rPr lang="en-US" sz="4000" b="1" i="1">
                <a:solidFill>
                  <a:srgbClr val="000000"/>
                </a:solidFill>
                <a:latin typeface="Arial-BoldItalicMT"/>
              </a:rPr>
              <a:t>Gợi ý:</a:t>
            </a:r>
          </a:p>
          <a:p>
            <a:pPr algn="just"/>
            <a:r>
              <a:rPr lang="en-US" sz="4000">
                <a:solidFill>
                  <a:srgbClr val="000000"/>
                </a:solidFill>
                <a:latin typeface="Arial" panose="020B0604020202020204" pitchFamily="34" charset="0"/>
              </a:rPr>
              <a:t>– </a:t>
            </a:r>
            <a:r>
              <a:rPr lang="en-US" sz="4000">
                <a:solidFill>
                  <a:srgbClr val="000000"/>
                </a:solidFill>
                <a:latin typeface="ArialMT"/>
              </a:rPr>
              <a:t>Giới thiệu chung về nhân vật:</a:t>
            </a:r>
          </a:p>
          <a:p>
            <a:pPr algn="just"/>
            <a:endParaRPr lang="en-US" sz="4000">
              <a:solidFill>
                <a:srgbClr val="000000"/>
              </a:solidFill>
              <a:latin typeface="ArialMT"/>
            </a:endParaRPr>
          </a:p>
          <a:p>
            <a:pPr algn="just"/>
            <a:r>
              <a:rPr lang="en-US" sz="4000">
                <a:solidFill>
                  <a:srgbClr val="000000"/>
                </a:solidFill>
                <a:latin typeface="ArialMT"/>
              </a:rPr>
              <a:t>Tên cuốn sách    </a:t>
            </a:r>
          </a:p>
          <a:p>
            <a:pPr algn="just"/>
            <a:r>
              <a:rPr lang="en-US" sz="4000">
                <a:solidFill>
                  <a:srgbClr val="000000"/>
                </a:solidFill>
                <a:latin typeface="ArialMT"/>
              </a:rPr>
              <a:t>				Tên nhân vật   </a:t>
            </a:r>
          </a:p>
          <a:p>
            <a:pPr algn="just"/>
            <a:r>
              <a:rPr lang="en-US" sz="4000">
                <a:solidFill>
                  <a:srgbClr val="000000"/>
                </a:solidFill>
                <a:latin typeface="ArialMT"/>
              </a:rPr>
              <a:t>							Cảm nhận chung   </a:t>
            </a:r>
          </a:p>
        </p:txBody>
      </p:sp>
      <p:sp>
        <p:nvSpPr>
          <p:cNvPr id="2" name="Rectangle: Rounded Corners 1">
            <a:extLst>
              <a:ext uri="{FF2B5EF4-FFF2-40B4-BE49-F238E27FC236}">
                <a16:creationId xmlns:a16="http://schemas.microsoft.com/office/drawing/2014/main" id="{53B33176-8CB1-45DB-B7C2-D322EADFEFC1}"/>
              </a:ext>
            </a:extLst>
          </p:cNvPr>
          <p:cNvSpPr/>
          <p:nvPr/>
        </p:nvSpPr>
        <p:spPr>
          <a:xfrm>
            <a:off x="522514" y="3954483"/>
            <a:ext cx="10830010" cy="2424469"/>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3792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03662" y="796515"/>
            <a:ext cx="10984675" cy="707886"/>
          </a:xfrm>
          <a:prstGeom prst="rect">
            <a:avLst/>
          </a:prstGeom>
          <a:noFill/>
        </p:spPr>
        <p:txBody>
          <a:bodyPr wrap="square">
            <a:spAutoFit/>
          </a:bodyPr>
          <a:lstStyle/>
          <a:p>
            <a:pPr lvl="0" algn="just"/>
            <a:r>
              <a:rPr lang="en-US" sz="4000">
                <a:latin typeface="ArialMT"/>
              </a:rPr>
              <a:t>– Giới thiệu cụ thể về nhân vật:</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E6A3D77-9305-47A0-B1C1-5F7416566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19" y="2012629"/>
            <a:ext cx="11772868" cy="2832741"/>
          </a:xfrm>
          <a:prstGeom prst="rect">
            <a:avLst/>
          </a:prstGeom>
        </p:spPr>
      </p:pic>
      <p:sp>
        <p:nvSpPr>
          <p:cNvPr id="8" name="TextBox 7">
            <a:extLst>
              <a:ext uri="{FF2B5EF4-FFF2-40B4-BE49-F238E27FC236}">
                <a16:creationId xmlns:a16="http://schemas.microsoft.com/office/drawing/2014/main" id="{3C99992D-06B0-4CD8-9B6C-899ACC64A2BB}"/>
              </a:ext>
            </a:extLst>
          </p:cNvPr>
          <p:cNvSpPr txBox="1"/>
          <p:nvPr/>
        </p:nvSpPr>
        <p:spPr>
          <a:xfrm>
            <a:off x="686790" y="5353598"/>
            <a:ext cx="10404764" cy="1323439"/>
          </a:xfrm>
          <a:prstGeom prst="rect">
            <a:avLst/>
          </a:prstGeom>
          <a:noFill/>
        </p:spPr>
        <p:txBody>
          <a:bodyPr wrap="square">
            <a:spAutoFit/>
          </a:bodyPr>
          <a:lstStyle/>
          <a:p>
            <a:pPr lvl="0" algn="just"/>
            <a:r>
              <a:rPr lang="vi-VN" sz="4000">
                <a:latin typeface="ArialMT"/>
              </a:rPr>
              <a:t>– Nhận xét, đánh giá của em hoặc của mọi người về nhân vật đó.</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759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546687" y="624087"/>
            <a:ext cx="10865499"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1" i="0" u="sng"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MẪU: </a:t>
            </a:r>
            <a:r>
              <a:rPr kumimoji="0" lang="vi-VN" sz="33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 dân gian của chúng ta, có biết bao nhiêu nhân vật truyền thuyết nổi tiếng đã để lại cho chúng ta nhiều bài học khác nhau. Trong số đó, có lẽ nhân vật mà em yêu thích và đã để lại cho em nhiều ấn tượng đó chính là Sơn Tinh. Sơn Tinh là một vị thần ở núi Tản Viên đã chống chọi mọi cuộc tấn công của Thủy Tinh khi hai người đang cố giành Mị Nương cho mình. Sơn Tinh đại diện cho bên tốt, có lòng vị tha và khoan dung, ngược lại, Thủy Tinh là một người rất xấu xa, đã đang lũ làm ngập lụt, thiệt hại cho nhân dân. Trong câu chuyện, Sơn Tinh đã cố làm mọi cách để không cho Thủy Tinh dâng nước phá hoại làng xóm. Em rất yêu thích nhân vật Sơn Tinh!</a:t>
            </a:r>
            <a:endParaRPr kumimoji="0" lang="vi-VN" sz="33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092480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334</TotalTime>
  <Words>731</Words>
  <Application>Microsoft Office PowerPoint</Application>
  <PresentationFormat>Widescreen</PresentationFormat>
  <Paragraphs>43</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Arial-BoldItalicMT</vt:lpstr>
      <vt:lpstr>Arial-BoldMT</vt:lpstr>
      <vt:lpstr>ArialMT</vt:lpstr>
      <vt:lpstr>Arial-Rounded-Bold</vt:lpstr>
      <vt:lpstr>Calibri</vt:lpstr>
      <vt:lpstr>iCiel Pony</vt:lpstr>
      <vt:lpstr>UTM Cookies</vt:lpstr>
      <vt:lpstr>UTM Edwardian</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67</cp:revision>
  <dcterms:created xsi:type="dcterms:W3CDTF">2023-10-16T01:31:35Z</dcterms:created>
  <dcterms:modified xsi:type="dcterms:W3CDTF">2025-04-20T13:25:55Z</dcterms:modified>
  <cp:category>9Slide.vn</cp:category>
</cp:coreProperties>
</file>