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Lst>
  <p:notesMasterIdLst>
    <p:notesMasterId r:id="rId38"/>
  </p:notesMasterIdLst>
  <p:sldIdLst>
    <p:sldId id="447" r:id="rId2"/>
    <p:sldId id="309" r:id="rId3"/>
    <p:sldId id="349" r:id="rId4"/>
    <p:sldId id="351" r:id="rId5"/>
    <p:sldId id="509" r:id="rId6"/>
    <p:sldId id="500" r:id="rId7"/>
    <p:sldId id="502" r:id="rId8"/>
    <p:sldId id="355" r:id="rId9"/>
    <p:sldId id="392" r:id="rId10"/>
    <p:sldId id="470" r:id="rId11"/>
    <p:sldId id="501" r:id="rId12"/>
    <p:sldId id="396" r:id="rId13"/>
    <p:sldId id="503" r:id="rId14"/>
    <p:sldId id="504" r:id="rId15"/>
    <p:sldId id="397" r:id="rId16"/>
    <p:sldId id="398" r:id="rId17"/>
    <p:sldId id="489" r:id="rId18"/>
    <p:sldId id="506" r:id="rId19"/>
    <p:sldId id="362" r:id="rId20"/>
    <p:sldId id="365" r:id="rId21"/>
    <p:sldId id="405" r:id="rId22"/>
    <p:sldId id="403" r:id="rId23"/>
    <p:sldId id="406" r:id="rId24"/>
    <p:sldId id="492" r:id="rId25"/>
    <p:sldId id="493" r:id="rId26"/>
    <p:sldId id="494" r:id="rId27"/>
    <p:sldId id="495" r:id="rId28"/>
    <p:sldId id="507" r:id="rId29"/>
    <p:sldId id="379" r:id="rId30"/>
    <p:sldId id="421" r:id="rId31"/>
    <p:sldId id="508" r:id="rId32"/>
    <p:sldId id="383" r:id="rId33"/>
    <p:sldId id="498" r:id="rId34"/>
    <p:sldId id="499" r:id="rId35"/>
    <p:sldId id="304" r:id="rId36"/>
    <p:sldId id="389" r:id="rId37"/>
  </p:sldIdLst>
  <p:sldSz cx="9144000" cy="5143500" type="screen16x9"/>
  <p:notesSz cx="6858000" cy="9144000"/>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CC99FF"/>
    <a:srgbClr val="FF0000"/>
    <a:srgbClr val="00FF00"/>
    <a:srgbClr val="99FF66"/>
    <a:srgbClr val="FFCCCC"/>
    <a:srgbClr val="FEFEE0"/>
    <a:srgbClr val="E7C367"/>
    <a:srgbClr val="191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1" d="100"/>
          <a:sy n="81" d="100"/>
        </p:scale>
        <p:origin x="40" y="48"/>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7200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5" name="Google Shape;115;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7908381" y="3907881"/>
            <a:ext cx="1235619" cy="123561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5688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43410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720000" y="540000"/>
            <a:ext cx="7704000" cy="5727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720000" y="1675400"/>
            <a:ext cx="7704000" cy="292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4/20/2025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054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
        <p:cNvGrpSpPr/>
        <p:nvPr/>
      </p:nvGrpSpPr>
      <p:grpSpPr>
        <a:xfrm>
          <a:off x="0" y="0"/>
          <a:ext cx="0" cy="0"/>
          <a:chOff x="0" y="0"/>
          <a:chExt cx="0" cy="0"/>
        </a:xfrm>
      </p:grpSpPr>
      <p:sp>
        <p:nvSpPr>
          <p:cNvPr id="136" name="Google Shape;136;p9"/>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8" name="Google Shape;138;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9" name="Google Shape;139;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20000" y="3998400"/>
            <a:ext cx="77040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8797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7445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538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7543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4122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hanhtranggiaovien.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870E8187-1B4E-46A9-A711-704EA812501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extBox 1">
            <a:hlinkClick r:id="rId14"/>
            <a:extLst>
              <a:ext uri="{FF2B5EF4-FFF2-40B4-BE49-F238E27FC236}">
                <a16:creationId xmlns:a16="http://schemas.microsoft.com/office/drawing/2014/main" id="{974E5247-7F8F-5405-D866-5B795C21BEFC}"/>
              </a:ext>
            </a:extLst>
          </p:cNvPr>
          <p:cNvSpPr txBox="1"/>
          <p:nvPr userDrawn="1"/>
        </p:nvSpPr>
        <p:spPr>
          <a:xfrm>
            <a:off x="9779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3" name="TextBox 2">
            <a:extLst>
              <a:ext uri="{FF2B5EF4-FFF2-40B4-BE49-F238E27FC236}">
                <a16:creationId xmlns:a16="http://schemas.microsoft.com/office/drawing/2014/main" id="{328FA5BE-2ADB-E4BD-B740-6D64D5B3F02A}"/>
              </a:ext>
            </a:extLst>
          </p:cNvPr>
          <p:cNvSpPr txBox="1"/>
          <p:nvPr userDrawn="1"/>
        </p:nvSpPr>
        <p:spPr>
          <a:xfrm>
            <a:off x="9779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6" name="Picture 5">
            <a:extLst>
              <a:ext uri="{FF2B5EF4-FFF2-40B4-BE49-F238E27FC236}">
                <a16:creationId xmlns:a16="http://schemas.microsoft.com/office/drawing/2014/main" id="{CEA6CDCC-7A79-5E80-0D7C-0EB0583A213D}"/>
              </a:ext>
            </a:extLst>
          </p:cNvPr>
          <p:cNvPicPr>
            <a:picLocks/>
          </p:cNvPicPr>
          <p:nvPr userDrawn="1"/>
        </p:nvPicPr>
        <p:blipFill>
          <a:blip r:embed="rId15"/>
          <a:stretch>
            <a:fillRect/>
          </a:stretch>
        </p:blipFill>
        <p:spPr>
          <a:xfrm>
            <a:off x="9779000" y="1905000"/>
            <a:ext cx="3810000" cy="3810000"/>
          </a:xfrm>
          <a:prstGeom prst="rect">
            <a:avLst/>
          </a:prstGeom>
        </p:spPr>
      </p:pic>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8" r:id="rId4"/>
    <p:sldLayoutId id="2147483706" r:id="rId5"/>
    <p:sldLayoutId id="2147483705" r:id="rId6"/>
    <p:sldLayoutId id="2147483704" r:id="rId7"/>
    <p:sldLayoutId id="2147483703" r:id="rId8"/>
    <p:sldLayoutId id="2147483702" r:id="rId9"/>
    <p:sldLayoutId id="2147483701" r:id="rId10"/>
    <p:sldLayoutId id="2147483700" r:id="rId11"/>
    <p:sldLayoutId id="214748370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control" Target="../activeX/activeX1.xml"/><Relationship Id="rId4" Type="http://schemas.openxmlformats.org/officeDocument/2006/relationships/image" Target="../media/image26.wmf"/><Relationship Id="rId9" Type="http://schemas.openxmlformats.org/officeDocument/2006/relationships/audio" Target="../media/audio6.wav"/></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control" Target="../activeX/activeX2.xml"/><Relationship Id="rId4" Type="http://schemas.openxmlformats.org/officeDocument/2006/relationships/image" Target="../media/image26.wmf"/><Relationship Id="rId9" Type="http://schemas.openxmlformats.org/officeDocument/2006/relationships/audio" Target="../media/audio6.wav"/></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4.wav"/><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audio" Target="../media/audio3.wav"/><Relationship Id="rId7"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4.wav"/><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audio" Target="../media/audio3.wav"/><Relationship Id="rId7"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4.wav"/><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4.wav"/><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10.png"/><Relationship Id="rId9"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6.wav"/><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audio" Target="../media/audio3.wav"/><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6.sv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11.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jpe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15D45EDD-4325-4A4A-91FA-25DC8160D47F}"/>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sp>
        <p:nvSpPr>
          <p:cNvPr id="25" name="Rectangle: Rounded Corners 25">
            <a:extLst>
              <a:ext uri="{FF2B5EF4-FFF2-40B4-BE49-F238E27FC236}">
                <a16:creationId xmlns:a16="http://schemas.microsoft.com/office/drawing/2014/main" id="{8C0C15BB-4E39-4564-B698-90C5B72B9077}"/>
              </a:ext>
            </a:extLst>
          </p:cNvPr>
          <p:cNvSpPr/>
          <p:nvPr/>
        </p:nvSpPr>
        <p:spPr>
          <a:xfrm>
            <a:off x="1897380" y="755356"/>
            <a:ext cx="5337810" cy="2779581"/>
          </a:xfrm>
          <a:custGeom>
            <a:avLst/>
            <a:gdLst>
              <a:gd name="connsiteX0" fmla="*/ 0 w 5337810"/>
              <a:gd name="connsiteY0" fmla="*/ 325350 h 2779581"/>
              <a:gd name="connsiteX1" fmla="*/ 325350 w 5337810"/>
              <a:gd name="connsiteY1" fmla="*/ 0 h 2779581"/>
              <a:gd name="connsiteX2" fmla="*/ 5012460 w 5337810"/>
              <a:gd name="connsiteY2" fmla="*/ 0 h 2779581"/>
              <a:gd name="connsiteX3" fmla="*/ 5337810 w 5337810"/>
              <a:gd name="connsiteY3" fmla="*/ 325350 h 2779581"/>
              <a:gd name="connsiteX4" fmla="*/ 5337810 w 5337810"/>
              <a:gd name="connsiteY4" fmla="*/ 2454231 h 2779581"/>
              <a:gd name="connsiteX5" fmla="*/ 5012460 w 5337810"/>
              <a:gd name="connsiteY5" fmla="*/ 2779581 h 2779581"/>
              <a:gd name="connsiteX6" fmla="*/ 325350 w 5337810"/>
              <a:gd name="connsiteY6" fmla="*/ 2779581 h 2779581"/>
              <a:gd name="connsiteX7" fmla="*/ 0 w 5337810"/>
              <a:gd name="connsiteY7" fmla="*/ 2454231 h 2779581"/>
              <a:gd name="connsiteX8" fmla="*/ 0 w 5337810"/>
              <a:gd name="connsiteY8" fmla="*/ 325350 h 277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7810" h="2779581" fill="none" extrusionOk="0">
                <a:moveTo>
                  <a:pt x="0" y="325350"/>
                </a:moveTo>
                <a:cubicBezTo>
                  <a:pt x="1006" y="172907"/>
                  <a:pt x="155604" y="16682"/>
                  <a:pt x="325350" y="0"/>
                </a:cubicBezTo>
                <a:cubicBezTo>
                  <a:pt x="1926482" y="72427"/>
                  <a:pt x="3924058" y="61419"/>
                  <a:pt x="5012460" y="0"/>
                </a:cubicBezTo>
                <a:cubicBezTo>
                  <a:pt x="5191833" y="-2153"/>
                  <a:pt x="5327856" y="142653"/>
                  <a:pt x="5337810" y="325350"/>
                </a:cubicBezTo>
                <a:cubicBezTo>
                  <a:pt x="5438686" y="952504"/>
                  <a:pt x="5230497" y="1565145"/>
                  <a:pt x="5337810" y="2454231"/>
                </a:cubicBezTo>
                <a:cubicBezTo>
                  <a:pt x="5340806" y="2618710"/>
                  <a:pt x="5175051" y="2760417"/>
                  <a:pt x="5012460" y="2779581"/>
                </a:cubicBezTo>
                <a:cubicBezTo>
                  <a:pt x="2757294" y="2809408"/>
                  <a:pt x="1206518" y="2700275"/>
                  <a:pt x="325350" y="2779581"/>
                </a:cubicBezTo>
                <a:cubicBezTo>
                  <a:pt x="163223" y="2777596"/>
                  <a:pt x="-21950" y="2638257"/>
                  <a:pt x="0" y="2454231"/>
                </a:cubicBezTo>
                <a:cubicBezTo>
                  <a:pt x="50037" y="2079378"/>
                  <a:pt x="770" y="1042749"/>
                  <a:pt x="0" y="325350"/>
                </a:cubicBezTo>
                <a:close/>
              </a:path>
              <a:path w="5337810" h="2779581" stroke="0" extrusionOk="0">
                <a:moveTo>
                  <a:pt x="0" y="325350"/>
                </a:moveTo>
                <a:cubicBezTo>
                  <a:pt x="10650" y="148567"/>
                  <a:pt x="148345" y="5585"/>
                  <a:pt x="325350" y="0"/>
                </a:cubicBezTo>
                <a:cubicBezTo>
                  <a:pt x="903721" y="123000"/>
                  <a:pt x="3728149" y="-96860"/>
                  <a:pt x="5012460" y="0"/>
                </a:cubicBezTo>
                <a:cubicBezTo>
                  <a:pt x="5186194" y="-4536"/>
                  <a:pt x="5350339" y="120405"/>
                  <a:pt x="5337810" y="325350"/>
                </a:cubicBezTo>
                <a:cubicBezTo>
                  <a:pt x="5340983" y="1209992"/>
                  <a:pt x="5432077" y="1845773"/>
                  <a:pt x="5337810" y="2454231"/>
                </a:cubicBezTo>
                <a:cubicBezTo>
                  <a:pt x="5308817" y="2644420"/>
                  <a:pt x="5180316" y="2777645"/>
                  <a:pt x="5012460" y="2779581"/>
                </a:cubicBezTo>
                <a:cubicBezTo>
                  <a:pt x="3640082" y="2618874"/>
                  <a:pt x="846806" y="2819248"/>
                  <a:pt x="325350" y="2779581"/>
                </a:cubicBezTo>
                <a:cubicBezTo>
                  <a:pt x="121687" y="2774738"/>
                  <a:pt x="-12912" y="2628067"/>
                  <a:pt x="0" y="2454231"/>
                </a:cubicBezTo>
                <a:cubicBezTo>
                  <a:pt x="32216" y="1828281"/>
                  <a:pt x="57206" y="898112"/>
                  <a:pt x="0" y="325350"/>
                </a:cubicBezTo>
                <a:close/>
              </a:path>
            </a:pathLst>
          </a:custGeom>
          <a:solidFill>
            <a:srgbClr val="FFFFFF"/>
          </a:solidFill>
          <a:ln>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E21677D8-C49B-4FB2-ADEB-06D8B4AF2552}"/>
              </a:ext>
            </a:extLst>
          </p:cNvPr>
          <p:cNvSpPr txBox="1"/>
          <p:nvPr/>
        </p:nvSpPr>
        <p:spPr>
          <a:xfrm>
            <a:off x="1414256" y="835804"/>
            <a:ext cx="6358144" cy="523220"/>
          </a:xfrm>
          <a:prstGeom prst="rect">
            <a:avLst/>
          </a:prstGeom>
          <a:noFill/>
        </p:spPr>
        <p:txBody>
          <a:bodyPr wrap="square" rtlCol="0">
            <a:spAutoFit/>
          </a:bodyPr>
          <a:lstStyle/>
          <a:p>
            <a:pPr algn="ctr"/>
            <a:r>
              <a:rPr lang="en-US" sz="2800" b="1" dirty="0" err="1">
                <a:solidFill>
                  <a:schemeClr val="bg1">
                    <a:lumMod val="10000"/>
                  </a:schemeClr>
                </a:solidFill>
                <a:latin typeface="UTM Edwardian" panose="02040603050506020204" pitchFamily="18" charset="0"/>
              </a:rPr>
              <a:t>Thứ</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ngày</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tháng</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năm</a:t>
            </a:r>
            <a:r>
              <a:rPr lang="en-US" sz="2800" b="1" dirty="0">
                <a:solidFill>
                  <a:schemeClr val="bg1">
                    <a:lumMod val="10000"/>
                  </a:schemeClr>
                </a:solidFill>
                <a:latin typeface="UTM Edwardian" panose="02040603050506020204" pitchFamily="18" charset="0"/>
              </a:rPr>
              <a:t> …</a:t>
            </a:r>
          </a:p>
        </p:txBody>
      </p:sp>
      <p:sp>
        <p:nvSpPr>
          <p:cNvPr id="27" name="TextBox 26">
            <a:extLst>
              <a:ext uri="{FF2B5EF4-FFF2-40B4-BE49-F238E27FC236}">
                <a16:creationId xmlns:a16="http://schemas.microsoft.com/office/drawing/2014/main" id="{84D56063-586F-4213-8F75-8723BF2F1DD7}"/>
              </a:ext>
            </a:extLst>
          </p:cNvPr>
          <p:cNvSpPr txBox="1"/>
          <p:nvPr/>
        </p:nvSpPr>
        <p:spPr>
          <a:xfrm>
            <a:off x="1386630" y="1167120"/>
            <a:ext cx="6358144" cy="707886"/>
          </a:xfrm>
          <a:prstGeom prst="rect">
            <a:avLst/>
          </a:prstGeom>
          <a:noFill/>
        </p:spPr>
        <p:txBody>
          <a:bodyPr wrap="square" rtlCol="0">
            <a:spAutoFit/>
          </a:bodyPr>
          <a:lstStyle/>
          <a:p>
            <a:pPr algn="ctr"/>
            <a:r>
              <a:rPr lang="en-US" sz="4000" b="1" dirty="0" err="1">
                <a:ln w="9525">
                  <a:solidFill>
                    <a:srgbClr val="FFFFFF"/>
                  </a:solidFill>
                  <a:prstDash val="solid"/>
                </a:ln>
                <a:solidFill>
                  <a:srgbClr val="002060"/>
                </a:solidFill>
                <a:effectLst>
                  <a:outerShdw blurRad="12700" dist="38100" dir="2700000" algn="tl" rotWithShape="0">
                    <a:schemeClr val="accent5">
                      <a:lumMod val="60000"/>
                      <a:lumOff val="40000"/>
                    </a:schemeClr>
                  </a:outerShdw>
                </a:effectLst>
                <a:latin typeface="SVN-Apple" panose="02040603050506020204" pitchFamily="18" charset="0"/>
              </a:rPr>
              <a:t>Tiếng</a:t>
            </a:r>
            <a:r>
              <a:rPr lang="en-US" sz="4000" b="1" dirty="0">
                <a:ln w="9525">
                  <a:solidFill>
                    <a:srgbClr val="FFFFFF"/>
                  </a:solidFill>
                  <a:prstDash val="solid"/>
                </a:ln>
                <a:solidFill>
                  <a:srgbClr val="002060"/>
                </a:solidFill>
                <a:effectLst>
                  <a:outerShdw blurRad="12700" dist="38100" dir="2700000" algn="tl" rotWithShape="0">
                    <a:schemeClr val="accent5">
                      <a:lumMod val="60000"/>
                      <a:lumOff val="40000"/>
                    </a:schemeClr>
                  </a:outerShdw>
                </a:effectLst>
                <a:latin typeface="SVN-Apple" panose="02040603050506020204" pitchFamily="18" charset="0"/>
              </a:rPr>
              <a:t> </a:t>
            </a:r>
            <a:r>
              <a:rPr lang="en-US" sz="4000" b="1" dirty="0" err="1">
                <a:ln w="9525">
                  <a:solidFill>
                    <a:srgbClr val="FFFFFF"/>
                  </a:solidFill>
                  <a:prstDash val="solid"/>
                </a:ln>
                <a:solidFill>
                  <a:srgbClr val="002060"/>
                </a:solidFill>
                <a:effectLst>
                  <a:outerShdw blurRad="12700" dist="38100" dir="2700000" algn="tl" rotWithShape="0">
                    <a:schemeClr val="accent5">
                      <a:lumMod val="60000"/>
                      <a:lumOff val="40000"/>
                    </a:schemeClr>
                  </a:outerShdw>
                </a:effectLst>
                <a:latin typeface="SVN-Apple" panose="02040603050506020204" pitchFamily="18" charset="0"/>
              </a:rPr>
              <a:t>Việt</a:t>
            </a:r>
            <a:endParaRPr lang="en-US" sz="4000" b="1" dirty="0">
              <a:ln w="9525">
                <a:solidFill>
                  <a:srgbClr val="FFFFFF"/>
                </a:solidFill>
                <a:prstDash val="solid"/>
              </a:ln>
              <a:solidFill>
                <a:srgbClr val="002060"/>
              </a:solidFill>
              <a:effectLst>
                <a:outerShdw blurRad="12700" dist="38100" dir="2700000" algn="tl" rotWithShape="0">
                  <a:schemeClr val="accent5">
                    <a:lumMod val="60000"/>
                    <a:lumOff val="40000"/>
                  </a:schemeClr>
                </a:outerShdw>
              </a:effectLst>
              <a:latin typeface="SVN-Apple" panose="02040603050506020204" pitchFamily="18" charset="0"/>
            </a:endParaRPr>
          </a:p>
        </p:txBody>
      </p:sp>
      <p:sp>
        <p:nvSpPr>
          <p:cNvPr id="28" name="TextBox 27">
            <a:extLst>
              <a:ext uri="{FF2B5EF4-FFF2-40B4-BE49-F238E27FC236}">
                <a16:creationId xmlns:a16="http://schemas.microsoft.com/office/drawing/2014/main" id="{562C46F4-18F6-41F9-8BCE-CC189C296C42}"/>
              </a:ext>
            </a:extLst>
          </p:cNvPr>
          <p:cNvSpPr txBox="1"/>
          <p:nvPr/>
        </p:nvSpPr>
        <p:spPr>
          <a:xfrm rot="20074201">
            <a:off x="2347046" y="1685736"/>
            <a:ext cx="1408954" cy="461665"/>
          </a:xfrm>
          <a:prstGeom prst="rect">
            <a:avLst/>
          </a:prstGeom>
          <a:noFill/>
        </p:spPr>
        <p:txBody>
          <a:bodyPr wrap="square">
            <a:prstTxWarp prst="textArchUp">
              <a:avLst/>
            </a:prstTxWarp>
            <a:spAutoFit/>
          </a:bodyPr>
          <a:lstStyle/>
          <a:p>
            <a:pPr algn="ctr"/>
            <a:r>
              <a:rPr lang="en-US" sz="2400" b="1" dirty="0" err="1">
                <a:ln w="6600">
                  <a:solidFill>
                    <a:srgbClr val="002060"/>
                  </a:solidFill>
                  <a:prstDash val="solid"/>
                </a:ln>
                <a:solidFill>
                  <a:srgbClr val="CCFFFF"/>
                </a:solidFill>
                <a:effectLst>
                  <a:outerShdw dist="38100" dir="2700000" algn="tl" rotWithShape="0">
                    <a:srgbClr val="002060"/>
                  </a:outerShdw>
                </a:effectLst>
                <a:latin typeface="iCiel Crocante" panose="02000000000000000000" pitchFamily="50" charset="0"/>
              </a:rPr>
              <a:t>Bài</a:t>
            </a:r>
            <a:r>
              <a:rPr lang="en-US" sz="2400" b="1" dirty="0">
                <a:ln w="6600">
                  <a:solidFill>
                    <a:srgbClr val="002060"/>
                  </a:solidFill>
                  <a:prstDash val="solid"/>
                </a:ln>
                <a:solidFill>
                  <a:srgbClr val="CCFFFF"/>
                </a:solidFill>
                <a:effectLst>
                  <a:outerShdw dist="38100" dir="2700000" algn="tl" rotWithShape="0">
                    <a:srgbClr val="002060"/>
                  </a:outerShdw>
                </a:effectLst>
                <a:latin typeface="iCiel Crocante" panose="02000000000000000000" pitchFamily="50" charset="0"/>
              </a:rPr>
              <a:t> </a:t>
            </a:r>
            <a:r>
              <a:rPr lang="vi-VN" sz="2400" b="1" dirty="0">
                <a:ln w="6600">
                  <a:solidFill>
                    <a:srgbClr val="002060"/>
                  </a:solidFill>
                  <a:prstDash val="solid"/>
                </a:ln>
                <a:solidFill>
                  <a:srgbClr val="CCFFFF"/>
                </a:solidFill>
                <a:effectLst>
                  <a:outerShdw dist="38100" dir="2700000" algn="tl" rotWithShape="0">
                    <a:srgbClr val="002060"/>
                  </a:outerShdw>
                </a:effectLst>
                <a:latin typeface="iCiel Crocante" panose="02000000000000000000" pitchFamily="50" charset="0"/>
              </a:rPr>
              <a:t>8</a:t>
            </a:r>
            <a:endParaRPr lang="en-US" sz="2400" b="1" dirty="0">
              <a:ln w="6600">
                <a:solidFill>
                  <a:srgbClr val="002060"/>
                </a:solidFill>
                <a:prstDash val="solid"/>
              </a:ln>
              <a:solidFill>
                <a:srgbClr val="CCFFFF"/>
              </a:solidFill>
              <a:effectLst>
                <a:outerShdw dist="38100" dir="2700000" algn="tl" rotWithShape="0">
                  <a:srgbClr val="002060"/>
                </a:outerShdw>
              </a:effectLst>
              <a:latin typeface="iCiel Crocante" panose="02000000000000000000" pitchFamily="50" charset="0"/>
            </a:endParaRPr>
          </a:p>
        </p:txBody>
      </p:sp>
      <p:grpSp>
        <p:nvGrpSpPr>
          <p:cNvPr id="29" name="Group 28">
            <a:extLst>
              <a:ext uri="{FF2B5EF4-FFF2-40B4-BE49-F238E27FC236}">
                <a16:creationId xmlns:a16="http://schemas.microsoft.com/office/drawing/2014/main" id="{D851AA66-BAAA-439E-A926-9F3CE93EB739}"/>
              </a:ext>
            </a:extLst>
          </p:cNvPr>
          <p:cNvGrpSpPr/>
          <p:nvPr/>
        </p:nvGrpSpPr>
        <p:grpSpPr>
          <a:xfrm>
            <a:off x="2404418" y="1884464"/>
            <a:ext cx="4766154" cy="1938992"/>
            <a:chOff x="-4326034" y="2394752"/>
            <a:chExt cx="12267111" cy="1938992"/>
          </a:xfrm>
        </p:grpSpPr>
        <p:sp>
          <p:nvSpPr>
            <p:cNvPr id="30" name="TextBox 29">
              <a:extLst>
                <a:ext uri="{FF2B5EF4-FFF2-40B4-BE49-F238E27FC236}">
                  <a16:creationId xmlns:a16="http://schemas.microsoft.com/office/drawing/2014/main" id="{29652BF7-793C-4C60-B41C-F26A425FBCE4}"/>
                </a:ext>
              </a:extLst>
            </p:cNvPr>
            <p:cNvSpPr txBox="1"/>
            <p:nvPr/>
          </p:nvSpPr>
          <p:spPr>
            <a:xfrm>
              <a:off x="-4326034" y="2394752"/>
              <a:ext cx="12267111" cy="1938992"/>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4000">
                  <a:ln w="127000">
                    <a:solidFill>
                      <a:srgbClr val="FFFFFF"/>
                    </a:solidFill>
                  </a:ln>
                  <a:solidFill>
                    <a:srgbClr val="FFC000"/>
                  </a:solidFill>
                  <a:effectLst>
                    <a:outerShdw dist="88900" dir="3600000" algn="tl" rotWithShape="0">
                      <a:schemeClr val="accent5">
                        <a:lumMod val="40000"/>
                        <a:lumOff val="60000"/>
                      </a:schemeClr>
                    </a:outerShdw>
                  </a:effectLst>
                  <a:latin typeface="UTM Cookies" panose="02040603050506020204" pitchFamily="18" charset="0"/>
                  <a:cs typeface="Arial" panose="020B0604020202020204" pitchFamily="34" charset="0"/>
                </a:rPr>
                <a:t>Sự sụp đổ của chế độ a-pác-thai</a:t>
              </a:r>
              <a:endParaRPr lang="sv-SE" sz="4000" dirty="0">
                <a:ln w="127000">
                  <a:solidFill>
                    <a:srgbClr val="FFFFFF"/>
                  </a:solidFill>
                </a:ln>
                <a:solidFill>
                  <a:srgbClr val="FFC000"/>
                </a:solidFill>
                <a:effectLst>
                  <a:outerShdw dist="88900" dir="3600000" algn="tl" rotWithShape="0">
                    <a:schemeClr val="accent5">
                      <a:lumMod val="40000"/>
                      <a:lumOff val="60000"/>
                    </a:schemeClr>
                  </a:outerShdw>
                </a:effectLst>
                <a:latin typeface="UTM Cookies" panose="02040603050506020204" pitchFamily="18" charset="0"/>
                <a:cs typeface="Arial" panose="020B0604020202020204" pitchFamily="34" charset="0"/>
              </a:endParaRPr>
            </a:p>
          </p:txBody>
        </p:sp>
        <p:sp>
          <p:nvSpPr>
            <p:cNvPr id="31" name="TextBox 30">
              <a:extLst>
                <a:ext uri="{FF2B5EF4-FFF2-40B4-BE49-F238E27FC236}">
                  <a16:creationId xmlns:a16="http://schemas.microsoft.com/office/drawing/2014/main" id="{8B43ECD5-3117-4942-BC40-01F04DFDB28E}"/>
                </a:ext>
              </a:extLst>
            </p:cNvPr>
            <p:cNvSpPr txBox="1"/>
            <p:nvPr/>
          </p:nvSpPr>
          <p:spPr>
            <a:xfrm>
              <a:off x="-4281280" y="2394752"/>
              <a:ext cx="12193005" cy="1938992"/>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4000">
                  <a:ln w="19050">
                    <a:solidFill>
                      <a:srgbClr val="002060"/>
                    </a:solidFill>
                  </a:ln>
                  <a:solidFill>
                    <a:srgbClr val="FFC000"/>
                  </a:solidFill>
                  <a:latin typeface="UTM Cookies" panose="02040603050506020204" pitchFamily="18" charset="0"/>
                  <a:cs typeface="Arial" panose="020B0604020202020204" pitchFamily="34" charset="0"/>
                </a:rPr>
                <a:t>Sự sụp đổ của chế độ a-pác-thai</a:t>
              </a:r>
              <a:endParaRPr lang="sv-SE" sz="4000" dirty="0">
                <a:ln w="19050">
                  <a:solidFill>
                    <a:srgbClr val="002060"/>
                  </a:solidFill>
                </a:ln>
                <a:solidFill>
                  <a:srgbClr val="FFC000"/>
                </a:solidFill>
                <a:latin typeface="UTM Cookies" panose="02040603050506020204" pitchFamily="18" charset="0"/>
                <a:cs typeface="Arial" panose="020B0604020202020204" pitchFamily="34" charset="0"/>
              </a:endParaRPr>
            </a:p>
          </p:txBody>
        </p:sp>
      </p:grpSp>
      <p:sp>
        <p:nvSpPr>
          <p:cNvPr id="17" name="Freeform 3">
            <a:extLst>
              <a:ext uri="{FF2B5EF4-FFF2-40B4-BE49-F238E27FC236}">
                <a16:creationId xmlns:a16="http://schemas.microsoft.com/office/drawing/2014/main" id="{98086157-F387-4265-B67B-5B556DFE5B03}"/>
              </a:ext>
            </a:extLst>
          </p:cNvPr>
          <p:cNvSpPr/>
          <p:nvPr/>
        </p:nvSpPr>
        <p:spPr>
          <a:xfrm>
            <a:off x="245328" y="692893"/>
            <a:ext cx="2323070" cy="1626559"/>
          </a:xfrm>
          <a:custGeom>
            <a:avLst/>
            <a:gdLst/>
            <a:ahLst/>
            <a:cxnLst/>
            <a:rect l="l" t="t" r="r" b="b"/>
            <a:pathLst>
              <a:path w="5169625" h="3909529">
                <a:moveTo>
                  <a:pt x="0" y="0"/>
                </a:moveTo>
                <a:lnTo>
                  <a:pt x="5169625" y="0"/>
                </a:lnTo>
                <a:lnTo>
                  <a:pt x="5169625" y="3909528"/>
                </a:lnTo>
                <a:lnTo>
                  <a:pt x="0" y="3909528"/>
                </a:lnTo>
                <a:lnTo>
                  <a:pt x="0" y="0"/>
                </a:lnTo>
                <a:close/>
              </a:path>
            </a:pathLst>
          </a:custGeom>
          <a:blipFill>
            <a:blip r:embed="rId4"/>
            <a:stretch>
              <a:fillRect/>
            </a:stretch>
          </a:blipFill>
        </p:spPr>
        <p:txBody>
          <a:bodyPr/>
          <a:lstStyle/>
          <a:p>
            <a:endParaRPr lang="en-US"/>
          </a:p>
        </p:txBody>
      </p:sp>
      <p:sp>
        <p:nvSpPr>
          <p:cNvPr id="33" name="Freeform 3">
            <a:extLst>
              <a:ext uri="{FF2B5EF4-FFF2-40B4-BE49-F238E27FC236}">
                <a16:creationId xmlns:a16="http://schemas.microsoft.com/office/drawing/2014/main" id="{A9AEE0ED-D84A-4802-9D32-6054209A3D01}"/>
              </a:ext>
            </a:extLst>
          </p:cNvPr>
          <p:cNvSpPr/>
          <p:nvPr/>
        </p:nvSpPr>
        <p:spPr>
          <a:xfrm flipH="1">
            <a:off x="131871" y="3433816"/>
            <a:ext cx="4172500" cy="1626559"/>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Freeform 4">
            <a:extLst>
              <a:ext uri="{FF2B5EF4-FFF2-40B4-BE49-F238E27FC236}">
                <a16:creationId xmlns:a16="http://schemas.microsoft.com/office/drawing/2014/main" id="{31851DFE-B725-42AE-9E22-692310E66058}"/>
              </a:ext>
            </a:extLst>
          </p:cNvPr>
          <p:cNvSpPr/>
          <p:nvPr/>
        </p:nvSpPr>
        <p:spPr>
          <a:xfrm>
            <a:off x="7690341" y="2704451"/>
            <a:ext cx="1334325" cy="2439049"/>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8175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nodeType="withEffect">
                                      <p:stCondLst>
                                        <p:cond delay="0"/>
                                      </p:stCondLst>
                                      <p:childTnLst>
                                        <p:animMotion origin="layout" path="M 5.55556E-7 -2.59259E-6 C 0.00816 0.05309 0.02726 0.12685 0.09844 0.12593 C 0.20139 0.12593 0.20885 -0.12191 0.3316 -0.12315 C 0.44201 -0.12315 0.38281 0.09414 0.48906 0.0929 C 0.60017 0.0929 0.54045 -0.06389 0.6592 -0.06389 C 0.76545 -0.06389 0.70642 0.04198 0.80104 0.04198 C 0.89219 0.04198 0.84479 -0.03889 0.92778 -0.03889 C 0.975 -0.03889 0.97847 -0.01697 0.98281 -2.59259E-6 " pathEditMode="relative" rAng="0" ptsTypes="AAAAAAAA">
                                          <p:cBhvr>
                                            <p:cTn id="6" dur="3000" fill="hold"/>
                                            <p:tgtEl>
                                              <p:spTgt spid="17"/>
                                            </p:tgtEl>
                                            <p:attrNameLst>
                                              <p:attrName>ppt_x</p:attrName>
                                              <p:attrName>ppt_y</p:attrName>
                                            </p:attrNameLst>
                                          </p:cBhvr>
                                          <p:rCtr x="49132" y="123"/>
                                        </p:animMotion>
                                      </p:childTnLst>
                                    </p:cTn>
                                  </p:par>
                                  <p:par>
                                    <p:cTn id="7" presetID="16" presetClass="entr" presetSubtype="21" fill="hold" grpId="0" nodeType="withEffect">
                                      <p:stCondLst>
                                        <p:cond delay="3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childTnLst>
                              </p:cTn>
                            </p:par>
                            <p:par>
                              <p:cTn id="10" fill="hold">
                                <p:stCondLst>
                                  <p:cond delay="3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4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8">
                                                <p:txEl>
                                                  <p:pRg st="0" end="0"/>
                                                </p:txEl>
                                              </p:spTgt>
                                            </p:tgtEl>
                                            <p:attrNameLst>
                                              <p:attrName>style.visibility</p:attrName>
                                            </p:attrNameLst>
                                          </p:cBhvr>
                                          <p:to>
                                            <p:strVal val="visible"/>
                                          </p:to>
                                        </p:set>
                                        <p:anim calcmode="lin" valueType="num">
                                          <p:cBhvr>
                                            <p:cTn id="25"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8">
                                                <p:txEl>
                                                  <p:pRg st="0" end="0"/>
                                                </p:txEl>
                                              </p:spTgt>
                                            </p:tgtEl>
                                          </p:cBhvr>
                                        </p:animEffect>
                                      </p:childTnLst>
                                    </p:cTn>
                                  </p:par>
                                </p:childTnLst>
                              </p:cTn>
                            </p:par>
                            <p:par>
                              <p:cTn id="30" fill="hold">
                                <p:stCondLst>
                                  <p:cond delay="5150"/>
                                </p:stCondLst>
                                <p:childTnLst>
                                  <p:par>
                                    <p:cTn id="31" presetID="53" presetClass="entr" presetSubtype="16"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250" fill="hold"/>
                                            <p:tgtEl>
                                              <p:spTgt spid="29"/>
                                            </p:tgtEl>
                                            <p:attrNameLst>
                                              <p:attrName>ppt_w</p:attrName>
                                            </p:attrNameLst>
                                          </p:cBhvr>
                                          <p:tavLst>
                                            <p:tav tm="0">
                                              <p:val>
                                                <p:fltVal val="0"/>
                                              </p:val>
                                            </p:tav>
                                            <p:tav tm="100000">
                                              <p:val>
                                                <p:strVal val="#ppt_w"/>
                                              </p:val>
                                            </p:tav>
                                          </p:tavLst>
                                        </p:anim>
                                        <p:anim calcmode="lin" valueType="num">
                                          <p:cBhvr>
                                            <p:cTn id="34" dur="250" fill="hold"/>
                                            <p:tgtEl>
                                              <p:spTgt spid="29"/>
                                            </p:tgtEl>
                                            <p:attrNameLst>
                                              <p:attrName>ppt_h</p:attrName>
                                            </p:attrNameLst>
                                          </p:cBhvr>
                                          <p:tavLst>
                                            <p:tav tm="0">
                                              <p:val>
                                                <p:fltVal val="0"/>
                                              </p:val>
                                            </p:tav>
                                            <p:tav tm="100000">
                                              <p:val>
                                                <p:strVal val="#ppt_h"/>
                                              </p:val>
                                            </p:tav>
                                          </p:tavLst>
                                        </p:anim>
                                        <p:animEffect transition="in" filter="fade">
                                          <p:cBhvr>
                                            <p:cTn id="35" dur="25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par>
                              <p:cTn id="36" fill="hold">
                                <p:stCondLst>
                                  <p:cond delay="5400"/>
                                </p:stCondLst>
                                <p:childTnLst>
                                  <p:par>
                                    <p:cTn id="37" presetID="6" presetClass="emph" presetSubtype="0" fill="hold" nodeType="afterEffect" p14:presetBounceEnd="98000">
                                      <p:stCondLst>
                                        <p:cond delay="0"/>
                                      </p:stCondLst>
                                      <p:childTnLst>
                                        <p:animScale p14:bounceEnd="98000">
                                          <p:cBhvr>
                                            <p:cTn id="38" dur="2000" fill="hold"/>
                                            <p:tgtEl>
                                              <p:spTgt spid="2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nodeType="withEffect">
                                      <p:stCondLst>
                                        <p:cond delay="0"/>
                                      </p:stCondLst>
                                      <p:childTnLst>
                                        <p:animMotion origin="layout" path="M 5.55556E-7 -2.59259E-6 C 0.00816 0.05309 0.02726 0.12685 0.09844 0.12593 C 0.20139 0.12593 0.20885 -0.12191 0.3316 -0.12315 C 0.44201 -0.12315 0.38281 0.09414 0.48906 0.0929 C 0.60017 0.0929 0.54045 -0.06389 0.6592 -0.06389 C 0.76545 -0.06389 0.70642 0.04198 0.80104 0.04198 C 0.89219 0.04198 0.84479 -0.03889 0.92778 -0.03889 C 0.975 -0.03889 0.97847 -0.01697 0.98281 -2.59259E-6 " pathEditMode="relative" rAng="0" ptsTypes="AAAAAAAA">
                                          <p:cBhvr>
                                            <p:cTn id="6" dur="3000" fill="hold"/>
                                            <p:tgtEl>
                                              <p:spTgt spid="17"/>
                                            </p:tgtEl>
                                            <p:attrNameLst>
                                              <p:attrName>ppt_x</p:attrName>
                                              <p:attrName>ppt_y</p:attrName>
                                            </p:attrNameLst>
                                          </p:cBhvr>
                                          <p:rCtr x="49132" y="123"/>
                                        </p:animMotion>
                                      </p:childTnLst>
                                    </p:cTn>
                                  </p:par>
                                  <p:par>
                                    <p:cTn id="7" presetID="16" presetClass="entr" presetSubtype="21" fill="hold" grpId="0" nodeType="withEffect">
                                      <p:stCondLst>
                                        <p:cond delay="3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childTnLst>
                              </p:cTn>
                            </p:par>
                            <p:par>
                              <p:cTn id="10" fill="hold">
                                <p:stCondLst>
                                  <p:cond delay="3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45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34" presetClass="emph" presetSubtype="0" fill="hold" grpId="1" nodeType="withEffect">
                                      <p:stCondLst>
                                        <p:cond delay="0"/>
                                      </p:stCondLst>
                                      <p:iterate type="lt">
                                        <p:tmPct val="10000"/>
                                      </p:iterate>
                                      <p:childTnLst>
                                        <p:animMotion origin="layout" path="M -2.5E-6 -1.48148E-6 L -2.5E-6 -0.07222 " pathEditMode="relative" rAng="0" ptsTypes="AA">
                                          <p:cBhvr>
                                            <p:cTn id="27" dur="250" accel="50000" decel="50000" autoRev="1" fill="hold">
                                              <p:stCondLst>
                                                <p:cond delay="0"/>
                                              </p:stCondLst>
                                            </p:cTn>
                                            <p:tgtEl>
                                              <p:spTgt spid="32"/>
                                            </p:tgtEl>
                                            <p:attrNameLst>
                                              <p:attrName>ppt_x</p:attrName>
                                              <p:attrName>ppt_y</p:attrName>
                                            </p:attrNameLst>
                                          </p:cBhvr>
                                          <p:rCtr x="0" y="-3611"/>
                                        </p:animMotion>
                                        <p:animRot by="1500000">
                                          <p:cBhvr>
                                            <p:cTn id="28" dur="125" fill="hold">
                                              <p:stCondLst>
                                                <p:cond delay="0"/>
                                              </p:stCondLst>
                                            </p:cTn>
                                            <p:tgtEl>
                                              <p:spTgt spid="32"/>
                                            </p:tgtEl>
                                            <p:attrNameLst>
                                              <p:attrName>r</p:attrName>
                                            </p:attrNameLst>
                                          </p:cBhvr>
                                        </p:animRot>
                                        <p:animRot by="-1500000">
                                          <p:cBhvr>
                                            <p:cTn id="29" dur="125" fill="hold">
                                              <p:stCondLst>
                                                <p:cond delay="125"/>
                                              </p:stCondLst>
                                            </p:cTn>
                                            <p:tgtEl>
                                              <p:spTgt spid="32"/>
                                            </p:tgtEl>
                                            <p:attrNameLst>
                                              <p:attrName>r</p:attrName>
                                            </p:attrNameLst>
                                          </p:cBhvr>
                                        </p:animRot>
                                        <p:animRot by="-1500000">
                                          <p:cBhvr>
                                            <p:cTn id="30" dur="125" fill="hold">
                                              <p:stCondLst>
                                                <p:cond delay="250"/>
                                              </p:stCondLst>
                                            </p:cTn>
                                            <p:tgtEl>
                                              <p:spTgt spid="32"/>
                                            </p:tgtEl>
                                            <p:attrNameLst>
                                              <p:attrName>r</p:attrName>
                                            </p:attrNameLst>
                                          </p:cBhvr>
                                        </p:animRot>
                                        <p:animRot by="1500000">
                                          <p:cBhvr>
                                            <p:cTn id="31" dur="125" fill="hold">
                                              <p:stCondLst>
                                                <p:cond delay="375"/>
                                              </p:stCondLst>
                                            </p:cTn>
                                            <p:tgtEl>
                                              <p:spTgt spid="32"/>
                                            </p:tgtEl>
                                            <p:attrNameLst>
                                              <p:attrName>r</p:attrName>
                                            </p:attrNameLst>
                                          </p:cBhvr>
                                        </p:animRot>
                                      </p:childTnLst>
                                    </p:cTn>
                                  </p:par>
                                </p:childTnLst>
                              </p:cTn>
                            </p:par>
                            <p:par>
                              <p:cTn id="32" fill="hold">
                                <p:stCondLst>
                                  <p:cond delay="595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8">
                                                <p:txEl>
                                                  <p:pRg st="0" end="0"/>
                                                </p:txEl>
                                              </p:spTgt>
                                            </p:tgtEl>
                                            <p:attrNameLst>
                                              <p:attrName>style.visibility</p:attrName>
                                            </p:attrNameLst>
                                          </p:cBhvr>
                                          <p:to>
                                            <p:strVal val="visible"/>
                                          </p:to>
                                        </p:set>
                                        <p:anim calcmode="lin" valueType="num">
                                          <p:cBhvr>
                                            <p:cTn id="35"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37"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8">
                                                <p:txEl>
                                                  <p:pRg st="0" end="0"/>
                                                </p:txEl>
                                              </p:spTgt>
                                            </p:tgtEl>
                                          </p:cBhvr>
                                        </p:animEffect>
                                      </p:childTnLst>
                                    </p:cTn>
                                  </p:par>
                                </p:childTnLst>
                              </p:cTn>
                            </p:par>
                            <p:par>
                              <p:cTn id="40" fill="hold">
                                <p:stCondLst>
                                  <p:cond delay="6600"/>
                                </p:stCondLst>
                                <p:childTnLst>
                                  <p:par>
                                    <p:cTn id="41" presetID="53" presetClass="entr" presetSubtype="16"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250" fill="hold"/>
                                            <p:tgtEl>
                                              <p:spTgt spid="29"/>
                                            </p:tgtEl>
                                            <p:attrNameLst>
                                              <p:attrName>ppt_w</p:attrName>
                                            </p:attrNameLst>
                                          </p:cBhvr>
                                          <p:tavLst>
                                            <p:tav tm="0">
                                              <p:val>
                                                <p:fltVal val="0"/>
                                              </p:val>
                                            </p:tav>
                                            <p:tav tm="100000">
                                              <p:val>
                                                <p:strVal val="#ppt_w"/>
                                              </p:val>
                                            </p:tav>
                                          </p:tavLst>
                                        </p:anim>
                                        <p:anim calcmode="lin" valueType="num">
                                          <p:cBhvr>
                                            <p:cTn id="44" dur="250" fill="hold"/>
                                            <p:tgtEl>
                                              <p:spTgt spid="29"/>
                                            </p:tgtEl>
                                            <p:attrNameLst>
                                              <p:attrName>ppt_h</p:attrName>
                                            </p:attrNameLst>
                                          </p:cBhvr>
                                          <p:tavLst>
                                            <p:tav tm="0">
                                              <p:val>
                                                <p:fltVal val="0"/>
                                              </p:val>
                                            </p:tav>
                                            <p:tav tm="100000">
                                              <p:val>
                                                <p:strVal val="#ppt_h"/>
                                              </p:val>
                                            </p:tav>
                                          </p:tavLst>
                                        </p:anim>
                                        <p:animEffect transition="in" filter="fade">
                                          <p:cBhvr>
                                            <p:cTn id="45" dur="250"/>
                                            <p:tgtEl>
                                              <p:spTgt spid="29"/>
                                            </p:tgtEl>
                                          </p:cBhvr>
                                        </p:animEffect>
                                      </p:childTnLst>
                                      <p:subTnLst>
                                        <p:audio>
                                          <p:cMediaNode>
                                            <p:cTn display="0" masterRel="sameClick">
                                              <p:stCondLst>
                                                <p:cond evt="begin" delay="0">
                                                  <p:tn val="41"/>
                                                </p:cond>
                                              </p:stCondLst>
                                              <p:endCondLst>
                                                <p:cond evt="onStopAudio" delay="0">
                                                  <p:tgtEl>
                                                    <p:sldTgt/>
                                                  </p:tgtEl>
                                                </p:cond>
                                              </p:endCondLst>
                                            </p:cTn>
                                            <p:tgtEl>
                                              <p:sndTgt r:embed="rId9" name="whoosh.wav"/>
                                            </p:tgtEl>
                                          </p:cMediaNode>
                                        </p:audio>
                                      </p:subTnLst>
                                    </p:cTn>
                                  </p:par>
                                </p:childTnLst>
                              </p:cTn>
                            </p:par>
                            <p:par>
                              <p:cTn id="46" fill="hold">
                                <p:stCondLst>
                                  <p:cond delay="6850"/>
                                </p:stCondLst>
                                <p:childTnLst>
                                  <p:par>
                                    <p:cTn id="47" presetID="6" presetClass="emph" presetSubtype="0" fill="hold" nodeType="afterEffect">
                                      <p:stCondLst>
                                        <p:cond delay="0"/>
                                      </p:stCondLst>
                                      <p:childTnLst>
                                        <p:animScale>
                                          <p:cBhvr>
                                            <p:cTn id="48" dur="2000" fill="hold"/>
                                            <p:tgtEl>
                                              <p:spTgt spid="2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build="allAtOnce"/>
          <p:bldP spid="32" grpId="0"/>
          <p:bldP spid="32"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2AB9D1-06E5-408E-AE66-13D556DFB8E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68505" y="1123625"/>
            <a:ext cx="8332595" cy="3416320"/>
          </a:xfrm>
          <a:prstGeom prst="rect">
            <a:avLst/>
          </a:prstGeom>
        </p:spPr>
        <p:txBody>
          <a:bodyPr wrap="square">
            <a:spAutoFit/>
          </a:bodyPr>
          <a:lstStyle/>
          <a:p>
            <a:pPr algn="just"/>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Nam Phi là một nước nổi tiếng về nạn phân biệt chủng tộc. Chế độ phân biệt chủng tộc ở đây được toàn thế giới biết đến với tên gọi a-pác-thai.</a:t>
            </a:r>
          </a:p>
          <a:p>
            <a:pPr algn="just"/>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Ở nước này, người da trắng chỉ chiếm 1/5 dân số, nhưng lại nắm gần 9/10 đất trồng trọt, 3/4 tổng thu nhập và toàn bộ hầm mỏ, xí nghiệp, ngân hàng,… Ngược lại, người da đen phải làm những công việc nặng nhọc nhưng lương chỉ bằng 1/7 hay 1/10 lương của công nhân da trắng. Họ phải sống, chữa bệnh, đi học ở những khu riêng và không được hưởng tự do, dân chủ.</a:t>
            </a:r>
            <a:endParaRPr lang="vi-VN" sz="44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2AA9FDCB-D9D3-4698-A7D7-A516A1716FDA}"/>
              </a:ext>
            </a:extLst>
          </p:cNvPr>
          <p:cNvSpPr txBox="1"/>
          <p:nvPr/>
        </p:nvSpPr>
        <p:spPr>
          <a:xfrm>
            <a:off x="658614" y="477294"/>
            <a:ext cx="7906782" cy="646331"/>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3600">
                <a:ln w="19050">
                  <a:solidFill>
                    <a:srgbClr val="002060"/>
                  </a:solidFill>
                </a:ln>
                <a:solidFill>
                  <a:srgbClr val="FFC000"/>
                </a:solidFill>
                <a:latin typeface="UTM Cookies" panose="02040603050506020204" pitchFamily="18" charset="0"/>
                <a:cs typeface="Arial" panose="020B0604020202020204" pitchFamily="34" charset="0"/>
              </a:rPr>
              <a:t> Sự sụp đổ của chế độ a-pác-thai</a:t>
            </a:r>
            <a:endParaRPr lang="sv-SE" sz="3600" dirty="0">
              <a:ln w="19050">
                <a:solidFill>
                  <a:srgbClr val="002060"/>
                </a:solidFill>
              </a:ln>
              <a:solidFill>
                <a:srgbClr val="FFC000"/>
              </a:solidFill>
              <a:latin typeface="UTM Cookies" panose="02040603050506020204" pitchFamily="18" charset="0"/>
              <a:cs typeface="Arial" panose="020B0604020202020204" pitchFamily="34" charset="0"/>
            </a:endParaRPr>
          </a:p>
        </p:txBody>
      </p:sp>
    </p:spTree>
    <p:extLst>
      <p:ext uri="{BB962C8B-B14F-4D97-AF65-F5344CB8AC3E}">
        <p14:creationId xmlns:p14="http://schemas.microsoft.com/office/powerpoint/2010/main" val="3896445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2AB9D1-06E5-408E-AE66-13D556DFB8E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68505" y="514025"/>
            <a:ext cx="8332595"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Bất bình với chế độ a-pác-thai, người da đen đã đứng lên đòi bình đẳng. Cuộc đấu tranh dũng cảm và bền bỉ của họ được sự ủng hộ của những người yêu chuộng tự do và công lí trên toàn thế giới, cuối cùng đã giành được thắng lợi. Ngày 17 tháng 6 năm 1991, chính quyền Nam Phi buộc phải huỷ bỏ sắc lệnh phân biệt chủng tộc. Ngày 27 tháng 4 năm 1994, cuộc tổng tuyển cử đa sắc tộc đầu tiên được tổ chức. Luật sư da đen Nen-xơn Man-đê-la, người từng bị giam cầm suốt 27 năm vì đấu tranh chống chế độ a-pác-thai, được bầu làm Tổng thống. Chế độ phân biệt chủng tộc xấu xa nhất hành tinh đã chấm dứt. </a:t>
            </a:r>
            <a:endPar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Theo Những mẩu chuyện lịch sử thế giới</a:t>
            </a:r>
            <a:endParaRPr kumimoji="0" lang="en-US"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6936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DE3AA4E4-D572-446C-8DD4-F712E741B4E0}"/>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grpSp>
        <p:nvGrpSpPr>
          <p:cNvPr id="18" name="Group 17">
            <a:extLst>
              <a:ext uri="{FF2B5EF4-FFF2-40B4-BE49-F238E27FC236}">
                <a16:creationId xmlns:a16="http://schemas.microsoft.com/office/drawing/2014/main" id="{89EE6FF3-B10D-4812-B179-4FE51F2C4043}"/>
              </a:ext>
            </a:extLst>
          </p:cNvPr>
          <p:cNvGrpSpPr/>
          <p:nvPr/>
        </p:nvGrpSpPr>
        <p:grpSpPr>
          <a:xfrm>
            <a:off x="1373057" y="408373"/>
            <a:ext cx="3995515" cy="2037128"/>
            <a:chOff x="632010" y="0"/>
            <a:chExt cx="2979158" cy="2037128"/>
          </a:xfrm>
        </p:grpSpPr>
        <p:grpSp>
          <p:nvGrpSpPr>
            <p:cNvPr id="28" name="Group 27">
              <a:extLst>
                <a:ext uri="{FF2B5EF4-FFF2-40B4-BE49-F238E27FC236}">
                  <a16:creationId xmlns:a16="http://schemas.microsoft.com/office/drawing/2014/main" id="{BD95E85A-F496-4965-A4AD-B1BE5F717405}"/>
                </a:ext>
              </a:extLst>
            </p:cNvPr>
            <p:cNvGrpSpPr/>
            <p:nvPr/>
          </p:nvGrpSpPr>
          <p:grpSpPr>
            <a:xfrm>
              <a:off x="1169905" y="0"/>
              <a:ext cx="2441263" cy="2037128"/>
              <a:chOff x="1570650" y="446027"/>
              <a:chExt cx="2715973" cy="2037128"/>
            </a:xfrm>
          </p:grpSpPr>
          <p:sp>
            <p:nvSpPr>
              <p:cNvPr id="29" name="TextBox 28">
                <a:extLst>
                  <a:ext uri="{FF2B5EF4-FFF2-40B4-BE49-F238E27FC236}">
                    <a16:creationId xmlns:a16="http://schemas.microsoft.com/office/drawing/2014/main" id="{5C821BD1-9B0A-4C2C-9628-FE25CCA67B6A}"/>
                  </a:ext>
                </a:extLst>
              </p:cNvPr>
              <p:cNvSpPr txBox="1"/>
              <p:nvPr/>
            </p:nvSpPr>
            <p:spPr>
              <a:xfrm>
                <a:off x="1575313" y="446027"/>
                <a:ext cx="2711310" cy="203132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0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GIỌNG</a:t>
                </a:r>
                <a:r>
                  <a:rPr lang="sv-SE" sz="6600" dirty="0">
                    <a:ln w="231775">
                      <a:solidFill>
                        <a:srgbClr val="FFFFFF"/>
                      </a:solidFill>
                    </a:ln>
                    <a:solidFill>
                      <a:srgbClr val="FFFFFF"/>
                    </a:solidFill>
                    <a:latin typeface="LNTH-Hoa Nho LNTH" pitchFamily="2" charset="0"/>
                    <a:ea typeface="LNTH-LuoLuoNotangYuanTi 1" pitchFamily="2" charset="-128"/>
                    <a:cs typeface="LNTH-LuoLuoNotangYuanTi 1" pitchFamily="2" charset="-128"/>
                  </a:rPr>
                  <a:t> </a:t>
                </a:r>
                <a:r>
                  <a:rPr lang="sv-SE" sz="60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ĐỌC</a:t>
                </a:r>
              </a:p>
            </p:txBody>
          </p:sp>
          <p:sp>
            <p:nvSpPr>
              <p:cNvPr id="30" name="TextBox 29">
                <a:extLst>
                  <a:ext uri="{FF2B5EF4-FFF2-40B4-BE49-F238E27FC236}">
                    <a16:creationId xmlns:a16="http://schemas.microsoft.com/office/drawing/2014/main" id="{FCAB600F-FAA9-4FC0-AEE6-0956CF442AA4}"/>
                  </a:ext>
                </a:extLst>
              </p:cNvPr>
              <p:cNvSpPr txBox="1"/>
              <p:nvPr/>
            </p:nvSpPr>
            <p:spPr>
              <a:xfrm>
                <a:off x="1570650" y="451830"/>
                <a:ext cx="2715972" cy="203132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a:t>
                </a:r>
                <a:r>
                  <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I</a:t>
                </a:r>
                <a:r>
                  <a:rPr lang="sv-SE"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Ọ</a:t>
                </a:r>
                <a:r>
                  <a:rPr lang="sv-SE"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a:t>
                </a:r>
                <a:r>
                  <a:rPr lang="sv-SE"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a:t>
                </a:r>
                <a:r>
                  <a:rPr lang="sv-SE" sz="6600" dirty="0">
                    <a:solidFill>
                      <a:srgbClr val="77D460"/>
                    </a:solidFill>
                    <a:latin typeface="LNTH-Hoa Nho LNTH" pitchFamily="2" charset="0"/>
                    <a:ea typeface="LNTH-LuoLuoNotangYuanTi 1" pitchFamily="2" charset="-128"/>
                    <a:cs typeface="LNTH-LuoLuoNotangYuanTi 1" pitchFamily="2" charset="-128"/>
                  </a:rPr>
                  <a:t> </a:t>
                </a:r>
                <a:r>
                  <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Đ</a:t>
                </a:r>
                <a:r>
                  <a:rPr lang="sv-SE"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Ọ</a:t>
                </a:r>
                <a:r>
                  <a:rPr lang="sv-SE"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C</a:t>
                </a:r>
                <a:endPar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endParaRPr>
              </a:p>
            </p:txBody>
          </p:sp>
        </p:grpSp>
        <p:pic>
          <p:nvPicPr>
            <p:cNvPr id="19" name="Picture 18">
              <a:extLst>
                <a:ext uri="{FF2B5EF4-FFF2-40B4-BE49-F238E27FC236}">
                  <a16:creationId xmlns:a16="http://schemas.microsoft.com/office/drawing/2014/main" id="{745AC99F-C592-4DF9-A4CA-BDC3BB7F321B}"/>
                </a:ext>
              </a:extLst>
            </p:cNvPr>
            <p:cNvPicPr>
              <a:picLocks noChangeAspect="1"/>
            </p:cNvPicPr>
            <p:nvPr/>
          </p:nvPicPr>
          <p:blipFill>
            <a:blip r:embed="rId4"/>
            <a:stretch>
              <a:fillRect/>
            </a:stretch>
          </p:blipFill>
          <p:spPr>
            <a:xfrm rot="20591673">
              <a:off x="632010" y="117367"/>
              <a:ext cx="665088" cy="814029"/>
            </a:xfrm>
            <a:prstGeom prst="rect">
              <a:avLst/>
            </a:prstGeom>
          </p:spPr>
        </p:pic>
      </p:grpSp>
      <p:sp>
        <p:nvSpPr>
          <p:cNvPr id="15" name="Rectangle: Rounded Corners 1">
            <a:extLst>
              <a:ext uri="{FF2B5EF4-FFF2-40B4-BE49-F238E27FC236}">
                <a16:creationId xmlns:a16="http://schemas.microsoft.com/office/drawing/2014/main" id="{6706BC99-ED88-45EC-AF8C-0E2F8F58435C}"/>
              </a:ext>
            </a:extLst>
          </p:cNvPr>
          <p:cNvSpPr/>
          <p:nvPr/>
        </p:nvSpPr>
        <p:spPr>
          <a:xfrm>
            <a:off x="292226" y="2019656"/>
            <a:ext cx="6073635" cy="266315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9F739B95-C2BC-4270-B6F0-A26AB07237A6}"/>
              </a:ext>
            </a:extLst>
          </p:cNvPr>
          <p:cNvSpPr txBox="1"/>
          <p:nvPr/>
        </p:nvSpPr>
        <p:spPr>
          <a:xfrm>
            <a:off x="327089" y="2052283"/>
            <a:ext cx="5912345" cy="2553891"/>
          </a:xfrm>
          <a:prstGeom prst="roundRect">
            <a:avLst/>
          </a:prstGeom>
          <a:noFill/>
          <a:ln w="38100">
            <a:noFill/>
          </a:ln>
        </p:spPr>
        <p:txBody>
          <a:bodyPr wrap="square" rtlCol="0">
            <a:spAutoFit/>
          </a:bodyPr>
          <a:lstStyle/>
          <a:p>
            <a:pPr algn="just"/>
            <a:r>
              <a:rPr lang="vi-VN" sz="3600">
                <a:latin typeface="Calibri" panose="020F0502020204030204" pitchFamily="34" charset="0"/>
                <a:ea typeface="Roboto" panose="02000000000000000000" pitchFamily="2" charset="0"/>
                <a:cs typeface="Calibri" panose="020F0502020204030204" pitchFamily="34" charset="0"/>
              </a:rPr>
              <a:t>- Toàn bài đọc với giọng </a:t>
            </a:r>
            <a:r>
              <a:rPr lang="en-US" sz="3600">
                <a:latin typeface="Calibri" panose="020F0502020204030204" pitchFamily="34" charset="0"/>
                <a:ea typeface="Roboto" panose="02000000000000000000" pitchFamily="2" charset="0"/>
                <a:cs typeface="Calibri" panose="020F0502020204030204" pitchFamily="34" charset="0"/>
              </a:rPr>
              <a:t>rõ ràng, rành mạch.</a:t>
            </a:r>
            <a:endParaRPr lang="vi-VN" sz="3600">
              <a:latin typeface="Calibri" panose="020F0502020204030204" pitchFamily="34" charset="0"/>
              <a:ea typeface="Roboto" panose="02000000000000000000" pitchFamily="2" charset="0"/>
              <a:cs typeface="Calibri" panose="020F0502020204030204" pitchFamily="34" charset="0"/>
            </a:endParaRPr>
          </a:p>
          <a:p>
            <a:pPr algn="just"/>
            <a:r>
              <a:rPr lang="vi-VN" sz="3600">
                <a:latin typeface="Calibri" panose="020F0502020204030204" pitchFamily="34" charset="0"/>
                <a:ea typeface="Roboto" panose="02000000000000000000" pitchFamily="2" charset="0"/>
                <a:cs typeface="Calibri" panose="020F0502020204030204" pitchFamily="34" charset="0"/>
              </a:rPr>
              <a:t>- Nhấn giọng ở những từ ngữ chỉ thông tin quan trọng,…</a:t>
            </a:r>
            <a:endParaRPr lang="vi-VN" sz="3600" dirty="0">
              <a:latin typeface="Calibri" panose="020F0502020204030204" pitchFamily="34" charset="0"/>
              <a:ea typeface="Roboto" panose="02000000000000000000" pitchFamily="2" charset="0"/>
              <a:cs typeface="Calibri" panose="020F0502020204030204" pitchFamily="34" charset="0"/>
            </a:endParaRPr>
          </a:p>
        </p:txBody>
      </p:sp>
      <p:pic>
        <p:nvPicPr>
          <p:cNvPr id="77826" name="Picture 2" descr="Có thể là hình ảnh về văn bản">
            <a:extLst>
              <a:ext uri="{FF2B5EF4-FFF2-40B4-BE49-F238E27FC236}">
                <a16:creationId xmlns:a16="http://schemas.microsoft.com/office/drawing/2014/main" id="{E54439A7-511D-4A8C-B543-210E6A762DC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850" b="77650" l="48700" r="91550">
                        <a14:foregroundMark x1="70150" y1="19850" x2="77700" y2="23000"/>
                        <a14:foregroundMark x1="71450" y1="50700" x2="80850" y2="50450"/>
                        <a14:foregroundMark x1="65400" y1="73200" x2="85300" y2="73200"/>
                        <a14:foregroundMark x1="85800" y1="64850" x2="90000" y2="72150"/>
                        <a14:foregroundMark x1="85300" y1="77650" x2="76950" y2="75550"/>
                        <a14:foregroundMark x1="49221" y1="37729" x2="51550" y2="39200"/>
                        <a14:foregroundMark x1="69600" y1="32950" x2="80850" y2="30350"/>
                        <a14:foregroundMark x1="57850" y1="70850" x2="78750" y2="67200"/>
                        <a14:foregroundMark x1="91550" y1="70600" x2="91300" y2="72950"/>
                        <a14:foregroundMark x1="50000" y1="34250" x2="50000" y2="34250"/>
                        <a14:foregroundMark x1="84000" y1="54650" x2="84750" y2="51750"/>
                        <a14:foregroundMark x1="85300" y1="53350" x2="86600" y2="44950"/>
                        <a14:foregroundMark x1="86100" y1="48650" x2="87100" y2="44450"/>
                        <a14:foregroundMark x1="85800" y1="49400" x2="85800" y2="45500"/>
                        <a14:foregroundMark x1="86100" y1="49150" x2="86850" y2="45500"/>
                        <a14:backgroundMark x1="51850" y1="49950" x2="72500" y2="63550"/>
                        <a14:backgroundMark x1="50250" y1="59600" x2="50250" y2="59600"/>
                        <a14:backgroundMark x1="62050" y1="60400" x2="49500" y2="62500"/>
                        <a14:backgroundMark x1="50250" y1="73450" x2="55500" y2="70050"/>
                        <a14:backgroundMark x1="57600" y1="68250" x2="66200" y2="64850"/>
                        <a14:backgroundMark x1="66200" y1="64850" x2="67250" y2="64850"/>
                        <a14:backgroundMark x1="71700" y1="65600" x2="71200" y2="61450"/>
                        <a14:backgroundMark x1="50500" y1="44950" x2="57850" y2="53050"/>
                        <a14:backgroundMark x1="58100" y1="52300" x2="62300" y2="54400"/>
                        <a14:backgroundMark x1="55750" y1="35050" x2="56550" y2="38950"/>
                        <a14:backgroundMark x1="50800" y1="36600" x2="47900" y2="34250"/>
                        <a14:backgroundMark x1="51300" y1="37650" x2="51050" y2="35300"/>
                        <a14:backgroundMark x1="52100" y1="69300" x2="53400" y2="78450"/>
                        <a14:backgroundMark x1="68550" y1="66400" x2="71450" y2="66950"/>
                        <a14:backgroundMark x1="68550" y1="51250" x2="68800" y2="50200"/>
                        <a14:backgroundMark x1="48650" y1="38900" x2="49000" y2="40400"/>
                        <a14:backgroundMark x1="48250" y1="37250" x2="49000" y2="40800"/>
                      </a14:backgroundRemoval>
                    </a14:imgEffect>
                  </a14:imgLayer>
                </a14:imgProps>
              </a:ext>
              <a:ext uri="{28A0092B-C50C-407E-A947-70E740481C1C}">
                <a14:useLocalDpi xmlns:a14="http://schemas.microsoft.com/office/drawing/2010/main" val="0"/>
              </a:ext>
            </a:extLst>
          </a:blip>
          <a:srcRect l="47124" t="16324" r="6863" b="23903"/>
          <a:stretch/>
        </p:blipFill>
        <p:spPr bwMode="auto">
          <a:xfrm>
            <a:off x="5646983" y="568323"/>
            <a:ext cx="3524436" cy="457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4F217C2-4E56-4FBF-86AF-950FDFE28469}"/>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sp>
        <p:nvSpPr>
          <p:cNvPr id="16" name="TextBox 15">
            <a:extLst>
              <a:ext uri="{FF2B5EF4-FFF2-40B4-BE49-F238E27FC236}">
                <a16:creationId xmlns:a16="http://schemas.microsoft.com/office/drawing/2014/main" id="{F6560D31-3E44-43D0-A138-AEDC74D7B2A1}"/>
              </a:ext>
            </a:extLst>
          </p:cNvPr>
          <p:cNvSpPr txBox="1"/>
          <p:nvPr/>
        </p:nvSpPr>
        <p:spPr>
          <a:xfrm>
            <a:off x="2745871" y="1765390"/>
            <a:ext cx="2740530" cy="851297"/>
          </a:xfrm>
          <a:prstGeom prst="roundRect">
            <a:avLst/>
          </a:prstGeom>
          <a:solidFill>
            <a:srgbClr val="FFFFCC"/>
          </a:solidFill>
          <a:ln w="38100">
            <a:solidFill>
              <a:srgbClr val="FFC000"/>
            </a:solidFill>
          </a:ln>
        </p:spPr>
        <p:txBody>
          <a:bodyPr wrap="square" rtlCol="0">
            <a:spAutoFit/>
          </a:bodyPr>
          <a:lstStyle/>
          <a:p>
            <a:pPr lvl="0" algn="ctr"/>
            <a:r>
              <a:rPr lang="en-US" sz="4400">
                <a:latin typeface="Calibri" panose="020F0502020204030204" pitchFamily="34" charset="0"/>
                <a:ea typeface="Roboto" panose="02000000000000000000" pitchFamily="2" charset="0"/>
                <a:cs typeface="Calibri" panose="020F0502020204030204" pitchFamily="34" charset="0"/>
              </a:rPr>
              <a:t>a-pác-thai</a:t>
            </a:r>
            <a:endPar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227404" y="404834"/>
            <a:ext cx="6557150" cy="783193"/>
            <a:chOff x="1507322" y="847456"/>
            <a:chExt cx="817394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2" y="847456"/>
              <a:ext cx="7773490"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4"/>
            <a:stretch>
              <a:fillRect/>
            </a:stretch>
          </p:blipFill>
          <p:spPr>
            <a:xfrm>
              <a:off x="1507322" y="860201"/>
              <a:ext cx="800902" cy="653215"/>
            </a:xfrm>
            <a:prstGeom prst="rect">
              <a:avLst/>
            </a:prstGeom>
          </p:spPr>
        </p:pic>
      </p:grpSp>
      <p:pic>
        <p:nvPicPr>
          <p:cNvPr id="13" name="Picture 2" descr="Có thể là hình ảnh về văn bản">
            <a:extLst>
              <a:ext uri="{FF2B5EF4-FFF2-40B4-BE49-F238E27FC236}">
                <a16:creationId xmlns:a16="http://schemas.microsoft.com/office/drawing/2014/main" id="{905AB079-4870-4941-9B63-E976D568045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850" b="77650" l="48700" r="91550">
                        <a14:foregroundMark x1="70150" y1="19850" x2="77700" y2="23000"/>
                        <a14:foregroundMark x1="71450" y1="50700" x2="80850" y2="50450"/>
                        <a14:foregroundMark x1="65400" y1="73200" x2="85300" y2="73200"/>
                        <a14:foregroundMark x1="85800" y1="64850" x2="90000" y2="72150"/>
                        <a14:foregroundMark x1="85300" y1="77650" x2="76950" y2="75550"/>
                        <a14:foregroundMark x1="49221" y1="37729" x2="51550" y2="39200"/>
                        <a14:foregroundMark x1="69600" y1="32950" x2="80850" y2="30350"/>
                        <a14:foregroundMark x1="57850" y1="70850" x2="78750" y2="67200"/>
                        <a14:foregroundMark x1="91550" y1="70600" x2="91300" y2="72950"/>
                        <a14:foregroundMark x1="50000" y1="34250" x2="50000" y2="34250"/>
                        <a14:foregroundMark x1="84000" y1="54650" x2="84750" y2="51750"/>
                        <a14:foregroundMark x1="85300" y1="53350" x2="86600" y2="44950"/>
                        <a14:foregroundMark x1="86100" y1="48650" x2="87100" y2="44450"/>
                        <a14:foregroundMark x1="85800" y1="49400" x2="85800" y2="45500"/>
                        <a14:foregroundMark x1="86100" y1="49150" x2="86850" y2="45500"/>
                        <a14:backgroundMark x1="51850" y1="49950" x2="72500" y2="63550"/>
                        <a14:backgroundMark x1="50250" y1="59600" x2="50250" y2="59600"/>
                        <a14:backgroundMark x1="62050" y1="60400" x2="49500" y2="62500"/>
                        <a14:backgroundMark x1="50250" y1="73450" x2="55500" y2="70050"/>
                        <a14:backgroundMark x1="57600" y1="68250" x2="66200" y2="64850"/>
                        <a14:backgroundMark x1="66200" y1="64850" x2="67250" y2="64850"/>
                        <a14:backgroundMark x1="71700" y1="65600" x2="71200" y2="61450"/>
                        <a14:backgroundMark x1="50500" y1="44950" x2="57850" y2="53050"/>
                        <a14:backgroundMark x1="58100" y1="52300" x2="62300" y2="54400"/>
                        <a14:backgroundMark x1="55750" y1="35050" x2="56550" y2="38950"/>
                        <a14:backgroundMark x1="50800" y1="36600" x2="47900" y2="34250"/>
                        <a14:backgroundMark x1="51300" y1="37650" x2="51050" y2="35300"/>
                        <a14:backgroundMark x1="52100" y1="69300" x2="53400" y2="78450"/>
                        <a14:backgroundMark x1="68550" y1="66400" x2="71450" y2="66950"/>
                        <a14:backgroundMark x1="68550" y1="51250" x2="68800" y2="50200"/>
                        <a14:backgroundMark x1="48650" y1="38900" x2="49000" y2="40400"/>
                        <a14:backgroundMark x1="48250" y1="37250" x2="49000" y2="40800"/>
                      </a14:backgroundRemoval>
                    </a14:imgEffect>
                  </a14:imgLayer>
                </a14:imgProps>
              </a:ext>
              <a:ext uri="{28A0092B-C50C-407E-A947-70E740481C1C}">
                <a14:useLocalDpi xmlns:a14="http://schemas.microsoft.com/office/drawing/2010/main" val="0"/>
              </a:ext>
            </a:extLst>
          </a:blip>
          <a:srcRect l="47124" t="16324" r="6863" b="23903"/>
          <a:stretch/>
        </p:blipFill>
        <p:spPr bwMode="auto">
          <a:xfrm flipH="1">
            <a:off x="0" y="1264024"/>
            <a:ext cx="2982059" cy="38737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5C935BF-62AE-4923-BDFD-95489F1816C8}"/>
              </a:ext>
            </a:extLst>
          </p:cNvPr>
          <p:cNvSpPr txBox="1"/>
          <p:nvPr/>
        </p:nvSpPr>
        <p:spPr>
          <a:xfrm>
            <a:off x="3936889" y="3451392"/>
            <a:ext cx="4847665" cy="851297"/>
          </a:xfrm>
          <a:prstGeom prst="roundRect">
            <a:avLst/>
          </a:prstGeom>
          <a:solidFill>
            <a:srgbClr val="FFFFCC"/>
          </a:solidFill>
          <a:ln w="38100">
            <a:solidFill>
              <a:srgbClr val="FFC000"/>
            </a:solidFill>
          </a:ln>
        </p:spPr>
        <p:txBody>
          <a:bodyPr wrap="square" rtlCol="0">
            <a:spAutoFit/>
          </a:bodyPr>
          <a:lstStyle/>
          <a:p>
            <a:pPr lvl="0" algn="ctr"/>
            <a:r>
              <a:rPr lang="vi-VN" sz="4400">
                <a:latin typeface="Calibri" panose="020F0502020204030204" pitchFamily="34" charset="0"/>
                <a:ea typeface="Roboto" panose="02000000000000000000" pitchFamily="2" charset="0"/>
                <a:cs typeface="Calibri" panose="020F0502020204030204" pitchFamily="34" charset="0"/>
              </a:rPr>
              <a:t>Nen-xơn Man-đê-la</a:t>
            </a:r>
            <a:endPar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18515518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4F217C2-4E56-4FBF-86AF-950FDFE28469}"/>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sp>
        <p:nvSpPr>
          <p:cNvPr id="16" name="TextBox 15">
            <a:extLst>
              <a:ext uri="{FF2B5EF4-FFF2-40B4-BE49-F238E27FC236}">
                <a16:creationId xmlns:a16="http://schemas.microsoft.com/office/drawing/2014/main" id="{F6560D31-3E44-43D0-A138-AEDC74D7B2A1}"/>
              </a:ext>
            </a:extLst>
          </p:cNvPr>
          <p:cNvSpPr txBox="1"/>
          <p:nvPr/>
        </p:nvSpPr>
        <p:spPr>
          <a:xfrm>
            <a:off x="419767" y="1448865"/>
            <a:ext cx="8304465" cy="3507343"/>
          </a:xfrm>
          <a:prstGeom prst="roundRect">
            <a:avLst/>
          </a:prstGeom>
          <a:solidFill>
            <a:srgbClr val="FFFFCC"/>
          </a:solidFill>
          <a:ln w="38100">
            <a:solidFill>
              <a:srgbClr val="FFC000"/>
            </a:solidFill>
          </a:ln>
        </p:spPr>
        <p:txBody>
          <a:bodyPr wrap="square" rtlCol="0">
            <a:spAutoFit/>
          </a:bodyPr>
          <a:lstStyle/>
          <a:p>
            <a:pPr lvl="0" algn="just"/>
            <a:r>
              <a:rPr lang="en-US" sz="4000">
                <a:latin typeface="Calibri" panose="020F0502020204030204" pitchFamily="34" charset="0"/>
                <a:ea typeface="Roboto" panose="02000000000000000000" pitchFamily="2" charset="0"/>
                <a:cs typeface="Calibri" panose="020F0502020204030204" pitchFamily="34" charset="0"/>
              </a:rPr>
              <a:t>	</a:t>
            </a:r>
            <a:r>
              <a:rPr lang="vi-VN" sz="4000">
                <a:latin typeface="Calibri" panose="020F0502020204030204" pitchFamily="34" charset="0"/>
                <a:ea typeface="Roboto" panose="02000000000000000000" pitchFamily="2" charset="0"/>
                <a:cs typeface="Calibri" panose="020F0502020204030204" pitchFamily="34" charset="0"/>
              </a:rPr>
              <a:t>Ở nước này,</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người da trắng chỉ chiếm 1/5 dân số,</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nhưng lại nắm gần 9/10 đất trồng trọt,</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3/4 tổng thu nhập</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và toàn bộ hầm mỏ,</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xí nghiệp,</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ngân hàng,…</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61992" y="361146"/>
            <a:ext cx="6557150" cy="783193"/>
            <a:chOff x="1507322" y="847456"/>
            <a:chExt cx="817394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2" y="847456"/>
              <a:ext cx="7773490"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 đọc CÂU DÀI</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9" name="TextBox 8">
            <a:extLst>
              <a:ext uri="{FF2B5EF4-FFF2-40B4-BE49-F238E27FC236}">
                <a16:creationId xmlns:a16="http://schemas.microsoft.com/office/drawing/2014/main" id="{402C1DC9-D50A-467B-BF92-35C8B5EC9EC6}"/>
              </a:ext>
            </a:extLst>
          </p:cNvPr>
          <p:cNvSpPr txBox="1"/>
          <p:nvPr/>
        </p:nvSpPr>
        <p:spPr>
          <a:xfrm>
            <a:off x="419766" y="2019246"/>
            <a:ext cx="8304465" cy="2145268"/>
          </a:xfrm>
          <a:prstGeom prst="roundRect">
            <a:avLst/>
          </a:prstGeom>
          <a:solidFill>
            <a:srgbClr val="FFFFCC"/>
          </a:solidFill>
          <a:ln w="38100">
            <a:solidFill>
              <a:srgbClr val="FFC000"/>
            </a:solidFill>
          </a:ln>
        </p:spPr>
        <p:txBody>
          <a:bodyPr wrap="square" rtlCol="0">
            <a:spAutoFit/>
          </a:bodyPr>
          <a:lstStyle/>
          <a:p>
            <a:pPr lvl="0" algn="just"/>
            <a:r>
              <a:rPr lang="en-US" sz="4000">
                <a:latin typeface="Calibri" panose="020F0502020204030204" pitchFamily="34" charset="0"/>
                <a:ea typeface="Roboto" panose="02000000000000000000" pitchFamily="2" charset="0"/>
                <a:cs typeface="Calibri" panose="020F0502020204030204" pitchFamily="34" charset="0"/>
              </a:rPr>
              <a:t>	</a:t>
            </a:r>
            <a:r>
              <a:rPr lang="vi-VN" sz="4000">
                <a:latin typeface="Calibri" panose="020F0502020204030204" pitchFamily="34" charset="0"/>
                <a:ea typeface="Roboto" panose="02000000000000000000" pitchFamily="2" charset="0"/>
                <a:cs typeface="Calibri" panose="020F0502020204030204" pitchFamily="34" charset="0"/>
              </a:rPr>
              <a:t>Họ phải sống,</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chữa bệnh,</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đi học ở những khu riêng</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và không được hưởng tự do,</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dân chủ.</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C3158F82-7B49-46B6-A0E0-F7553B690867}"/>
              </a:ext>
            </a:extLst>
          </p:cNvPr>
          <p:cNvSpPr txBox="1"/>
          <p:nvPr/>
        </p:nvSpPr>
        <p:spPr>
          <a:xfrm>
            <a:off x="348955" y="1448865"/>
            <a:ext cx="8304465" cy="3507343"/>
          </a:xfrm>
          <a:prstGeom prst="roundRect">
            <a:avLst/>
          </a:prstGeom>
          <a:solidFill>
            <a:srgbClr val="FFFFCC"/>
          </a:solidFill>
          <a:ln w="38100">
            <a:solidFill>
              <a:srgbClr val="FFC000"/>
            </a:solidFill>
          </a:ln>
        </p:spPr>
        <p:txBody>
          <a:bodyPr wrap="square" rtlCol="0">
            <a:spAutoFit/>
          </a:bodyPr>
          <a:lstStyle/>
          <a:p>
            <a:pPr lvl="0" algn="just"/>
            <a:r>
              <a:rPr lang="en-US" sz="4000">
                <a:latin typeface="Calibri" panose="020F0502020204030204" pitchFamily="34" charset="0"/>
                <a:ea typeface="Roboto" panose="02000000000000000000" pitchFamily="2" charset="0"/>
                <a:cs typeface="Calibri" panose="020F0502020204030204" pitchFamily="34" charset="0"/>
              </a:rPr>
              <a:t>	</a:t>
            </a:r>
            <a:r>
              <a:rPr lang="vi-VN" sz="4000">
                <a:latin typeface="Calibri" panose="020F0502020204030204" pitchFamily="34" charset="0"/>
                <a:ea typeface="Roboto" panose="02000000000000000000" pitchFamily="2" charset="0"/>
                <a:cs typeface="Calibri" panose="020F0502020204030204" pitchFamily="34" charset="0"/>
              </a:rPr>
              <a:t>Cuộc đấu tranh dũng cảm</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và bền bỉ của họ</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được sự ủng hộ của những người yêu chuộng tự do</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và công lí trên toàn thế giới,</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cuối cùng đã giành được thắng lợi.</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770279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4F217C2-4E56-4FBF-86AF-950FDFE28469}"/>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sp>
        <p:nvSpPr>
          <p:cNvPr id="16" name="TextBox 15">
            <a:extLst>
              <a:ext uri="{FF2B5EF4-FFF2-40B4-BE49-F238E27FC236}">
                <a16:creationId xmlns:a16="http://schemas.microsoft.com/office/drawing/2014/main" id="{F6560D31-3E44-43D0-A138-AEDC74D7B2A1}"/>
              </a:ext>
            </a:extLst>
          </p:cNvPr>
          <p:cNvSpPr txBox="1"/>
          <p:nvPr/>
        </p:nvSpPr>
        <p:spPr>
          <a:xfrm>
            <a:off x="2548646" y="1286668"/>
            <a:ext cx="6235911" cy="1055608"/>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1</a:t>
            </a:r>
            <a:r>
              <a:rPr lang="en-US" sz="2800" b="1">
                <a:latin typeface="Calibri" panose="020F0502020204030204" pitchFamily="34" charset="0"/>
                <a:ea typeface="Roboto" panose="02000000000000000000" pitchFamily="2" charset="0"/>
                <a:cs typeface="Calibri" panose="020F0502020204030204" pitchFamily="34" charset="0"/>
              </a:rPr>
              <a:t>: </a:t>
            </a:r>
            <a:r>
              <a:rPr lang="en-US" sz="2800">
                <a:latin typeface="Calibri" panose="020F0502020204030204" pitchFamily="34" charset="0"/>
                <a:ea typeface="Roboto" panose="02000000000000000000" pitchFamily="2" charset="0"/>
                <a:cs typeface="Calibri" panose="020F0502020204030204" pitchFamily="34" charset="0"/>
              </a:rPr>
              <a:t>Từ đầu đến “tên gọi a-pác-thai”.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2548646" y="2494270"/>
            <a:ext cx="6235910"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a:t>
            </a:r>
            <a:r>
              <a:rPr lang="vi-VN" sz="2800" b="1" dirty="0">
                <a:latin typeface="Calibri" panose="020F0502020204030204" pitchFamily="34" charset="0"/>
                <a:ea typeface="Roboto" panose="02000000000000000000" pitchFamily="2" charset="0"/>
                <a:cs typeface="Calibri" panose="020F0502020204030204" pitchFamily="34" charset="0"/>
              </a:rPr>
              <a:t>2</a:t>
            </a:r>
            <a:r>
              <a:rPr lang="en-US" sz="2800" b="1">
                <a:latin typeface="Calibri" panose="020F0502020204030204" pitchFamily="34" charset="0"/>
                <a:ea typeface="Roboto" panose="02000000000000000000" pitchFamily="2" charset="0"/>
                <a:cs typeface="Calibri" panose="020F0502020204030204" pitchFamily="34" charset="0"/>
              </a:rPr>
              <a:t>: </a:t>
            </a:r>
            <a:r>
              <a:rPr lang="vi-VN" sz="2800">
                <a:latin typeface="Calibri" panose="020F0502020204030204" pitchFamily="34" charset="0"/>
                <a:ea typeface="Roboto" panose="02000000000000000000" pitchFamily="2" charset="0"/>
                <a:cs typeface="Calibri" panose="020F0502020204030204" pitchFamily="34" charset="0"/>
              </a:rPr>
              <a:t>Tiếp theo đến “dân chủ”.</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227404" y="417579"/>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3" y="926145"/>
              <a:ext cx="7773491"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tập</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2548646" y="3764963"/>
            <a:ext cx="6235910"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a:t>
            </a:r>
            <a:r>
              <a:rPr lang="vi-VN" sz="2800" b="1" dirty="0">
                <a:latin typeface="Calibri" panose="020F0502020204030204" pitchFamily="34" charset="0"/>
                <a:ea typeface="Roboto" panose="02000000000000000000" pitchFamily="2" charset="0"/>
                <a:cs typeface="Calibri" panose="020F0502020204030204" pitchFamily="34" charset="0"/>
              </a:rPr>
              <a:t>3</a:t>
            </a:r>
            <a:r>
              <a:rPr lang="en-US" sz="2800" b="1" dirty="0">
                <a:latin typeface="Calibri" panose="020F0502020204030204" pitchFamily="34" charset="0"/>
                <a:ea typeface="Roboto" panose="02000000000000000000" pitchFamily="2" charset="0"/>
                <a:cs typeface="Calibri" panose="020F0502020204030204" pitchFamily="34" charset="0"/>
              </a:rPr>
              <a:t>:</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2" descr="Có thể là hình ảnh về văn bản">
            <a:extLst>
              <a:ext uri="{FF2B5EF4-FFF2-40B4-BE49-F238E27FC236}">
                <a16:creationId xmlns:a16="http://schemas.microsoft.com/office/drawing/2014/main" id="{905AB079-4870-4941-9B63-E976D568045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850" b="77650" l="48700" r="91550">
                        <a14:foregroundMark x1="70150" y1="19850" x2="77700" y2="23000"/>
                        <a14:foregroundMark x1="71450" y1="50700" x2="80850" y2="50450"/>
                        <a14:foregroundMark x1="65400" y1="73200" x2="85300" y2="73200"/>
                        <a14:foregroundMark x1="85800" y1="64850" x2="90000" y2="72150"/>
                        <a14:foregroundMark x1="85300" y1="77650" x2="76950" y2="75550"/>
                        <a14:foregroundMark x1="49221" y1="37729" x2="51550" y2="39200"/>
                        <a14:foregroundMark x1="69600" y1="32950" x2="80850" y2="30350"/>
                        <a14:foregroundMark x1="57850" y1="70850" x2="78750" y2="67200"/>
                        <a14:foregroundMark x1="91550" y1="70600" x2="91300" y2="72950"/>
                        <a14:foregroundMark x1="50000" y1="34250" x2="50000" y2="34250"/>
                        <a14:foregroundMark x1="84000" y1="54650" x2="84750" y2="51750"/>
                        <a14:foregroundMark x1="85300" y1="53350" x2="86600" y2="44950"/>
                        <a14:foregroundMark x1="86100" y1="48650" x2="87100" y2="44450"/>
                        <a14:foregroundMark x1="85800" y1="49400" x2="85800" y2="45500"/>
                        <a14:foregroundMark x1="86100" y1="49150" x2="86850" y2="45500"/>
                        <a14:backgroundMark x1="51850" y1="49950" x2="72500" y2="63550"/>
                        <a14:backgroundMark x1="50250" y1="59600" x2="50250" y2="59600"/>
                        <a14:backgroundMark x1="62050" y1="60400" x2="49500" y2="62500"/>
                        <a14:backgroundMark x1="50250" y1="73450" x2="55500" y2="70050"/>
                        <a14:backgroundMark x1="57600" y1="68250" x2="66200" y2="64850"/>
                        <a14:backgroundMark x1="66200" y1="64850" x2="67250" y2="64850"/>
                        <a14:backgroundMark x1="71700" y1="65600" x2="71200" y2="61450"/>
                        <a14:backgroundMark x1="50500" y1="44950" x2="57850" y2="53050"/>
                        <a14:backgroundMark x1="58100" y1="52300" x2="62300" y2="54400"/>
                        <a14:backgroundMark x1="55750" y1="35050" x2="56550" y2="38950"/>
                        <a14:backgroundMark x1="50800" y1="36600" x2="47900" y2="34250"/>
                        <a14:backgroundMark x1="51300" y1="37650" x2="51050" y2="35300"/>
                        <a14:backgroundMark x1="52100" y1="69300" x2="53400" y2="78450"/>
                        <a14:backgroundMark x1="68550" y1="66400" x2="71450" y2="66950"/>
                        <a14:backgroundMark x1="68550" y1="51250" x2="68800" y2="50200"/>
                        <a14:backgroundMark x1="48650" y1="38900" x2="49000" y2="40400"/>
                        <a14:backgroundMark x1="48250" y1="37250" x2="49000" y2="40800"/>
                      </a14:backgroundRemoval>
                    </a14:imgEffect>
                  </a14:imgLayer>
                </a14:imgProps>
              </a:ext>
              <a:ext uri="{28A0092B-C50C-407E-A947-70E740481C1C}">
                <a14:useLocalDpi xmlns:a14="http://schemas.microsoft.com/office/drawing/2010/main" val="0"/>
              </a:ext>
            </a:extLst>
          </a:blip>
          <a:srcRect l="47124" t="16324" r="6863" b="23903"/>
          <a:stretch/>
        </p:blipFill>
        <p:spPr bwMode="auto">
          <a:xfrm flipH="1">
            <a:off x="0" y="1264024"/>
            <a:ext cx="2982059" cy="387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
            <a:extLst>
              <a:ext uri="{FF2B5EF4-FFF2-40B4-BE49-F238E27FC236}">
                <a16:creationId xmlns:a16="http://schemas.microsoft.com/office/drawing/2014/main" id="{B80233E7-09FB-4204-AAF2-A0209EE1BF9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sp>
        <p:nvSpPr>
          <p:cNvPr id="17" name="Rectangle: Rounded Corners 1">
            <a:extLst>
              <a:ext uri="{FF2B5EF4-FFF2-40B4-BE49-F238E27FC236}">
                <a16:creationId xmlns:a16="http://schemas.microsoft.com/office/drawing/2014/main" id="{4402107E-4BA1-404A-AC81-3C5232E14429}"/>
              </a:ext>
            </a:extLst>
          </p:cNvPr>
          <p:cNvSpPr/>
          <p:nvPr/>
        </p:nvSpPr>
        <p:spPr>
          <a:xfrm>
            <a:off x="342900" y="325033"/>
            <a:ext cx="8412480" cy="447556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97F5A59-663A-46D5-AB80-2547AE0541DF}"/>
              </a:ext>
            </a:extLst>
          </p:cNvPr>
          <p:cNvSpPr txBox="1"/>
          <p:nvPr/>
        </p:nvSpPr>
        <p:spPr>
          <a:xfrm>
            <a:off x="865414" y="469046"/>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5" name="Rectangle: Rounded Corners 24">
            <a:extLst>
              <a:ext uri="{FF2B5EF4-FFF2-40B4-BE49-F238E27FC236}">
                <a16:creationId xmlns:a16="http://schemas.microsoft.com/office/drawing/2014/main" id="{F623A4B9-4FE9-48A1-9BCB-BB745BBE078A}"/>
              </a:ext>
            </a:extLst>
          </p:cNvPr>
          <p:cNvSpPr/>
          <p:nvPr/>
        </p:nvSpPr>
        <p:spPr>
          <a:xfrm>
            <a:off x="456260" y="1381913"/>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sp>
        <p:nvSpPr>
          <p:cNvPr id="27" name="Rectangle 26">
            <a:extLst>
              <a:ext uri="{FF2B5EF4-FFF2-40B4-BE49-F238E27FC236}">
                <a16:creationId xmlns:a16="http://schemas.microsoft.com/office/drawing/2014/main" id="{06BAD9B2-E1C1-44FC-9F5C-92E6AD562FF5}"/>
              </a:ext>
            </a:extLst>
          </p:cNvPr>
          <p:cNvSpPr/>
          <p:nvPr/>
        </p:nvSpPr>
        <p:spPr>
          <a:xfrm>
            <a:off x="525780" y="2139104"/>
            <a:ext cx="8058150" cy="2308324"/>
          </a:xfrm>
          <a:prstGeom prst="rect">
            <a:avLst/>
          </a:prstGeom>
        </p:spPr>
        <p:txBody>
          <a:bodyPr wrap="square">
            <a:spAutoFit/>
          </a:bodyPr>
          <a:lstStyle/>
          <a:p>
            <a:pPr algn="just"/>
            <a:r>
              <a:rPr lang="vi-VN" sz="3600">
                <a:latin typeface="Calibri" panose="020F0502020204030204" pitchFamily="34" charset="0"/>
                <a:cs typeface="Calibri" panose="020F0502020204030204" pitchFamily="34" charset="0"/>
              </a:rPr>
              <a:t>     Nam Phi là một nước nổi tiếng về nạn phân biệt chủng tộc. Chế độ phân biệt chủng tộc ở đây được toàn thế giới biết đến với tên gọi a-pác-thai.</a:t>
            </a:r>
            <a:endParaRPr lang="vi-VN" sz="3600"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5054760" imgH="647640"/>
        </mc:Choice>
        <mc:Fallback>
          <p:control name="TextBox1" r:id="rId1" imgW="5054760" imgH="647640">
            <p:pic>
              <p:nvPicPr>
                <p:cNvPr id="26" name="TextBox1">
                  <a:extLst>
                    <a:ext uri="{FF2B5EF4-FFF2-40B4-BE49-F238E27FC236}">
                      <a16:creationId xmlns:a16="http://schemas.microsoft.com/office/drawing/2014/main" id="{B940582D-2961-44E8-87BB-063E5DFE58BE}"/>
                    </a:ext>
                  </a:extLst>
                </p:cNvPr>
                <p:cNvPicPr>
                  <a:picLocks/>
                </p:cNvPicPr>
                <p:nvPr/>
              </p:nvPicPr>
              <p:blipFill>
                <a:blip r:embed="rId4"/>
                <a:stretch>
                  <a:fillRect/>
                </a:stretch>
              </p:blipFill>
              <p:spPr>
                <a:xfrm>
                  <a:off x="3562083" y="1404231"/>
                  <a:ext cx="5057250" cy="646331"/>
                </a:xfrm>
                <a:prstGeom prst="rect">
                  <a:avLst/>
                </a:prstGeom>
              </p:spPr>
            </p:pic>
          </p:control>
        </mc:Fallback>
      </mc:AlternateContent>
    </p:controls>
    <p:extLst>
      <p:ext uri="{BB962C8B-B14F-4D97-AF65-F5344CB8AC3E}">
        <p14:creationId xmlns:p14="http://schemas.microsoft.com/office/powerpoint/2010/main" val="1248433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9"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
            <a:extLst>
              <a:ext uri="{FF2B5EF4-FFF2-40B4-BE49-F238E27FC236}">
                <a16:creationId xmlns:a16="http://schemas.microsoft.com/office/drawing/2014/main" id="{B80233E7-09FB-4204-AAF2-A0209EE1BF9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sp>
        <p:nvSpPr>
          <p:cNvPr id="17" name="Rectangle: Rounded Corners 1">
            <a:extLst>
              <a:ext uri="{FF2B5EF4-FFF2-40B4-BE49-F238E27FC236}">
                <a16:creationId xmlns:a16="http://schemas.microsoft.com/office/drawing/2014/main" id="{4402107E-4BA1-404A-AC81-3C5232E14429}"/>
              </a:ext>
            </a:extLst>
          </p:cNvPr>
          <p:cNvSpPr/>
          <p:nvPr/>
        </p:nvSpPr>
        <p:spPr>
          <a:xfrm>
            <a:off x="268941" y="147919"/>
            <a:ext cx="8606118" cy="48678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97F5A59-663A-46D5-AB80-2547AE0541DF}"/>
              </a:ext>
            </a:extLst>
          </p:cNvPr>
          <p:cNvSpPr txBox="1"/>
          <p:nvPr/>
        </p:nvSpPr>
        <p:spPr>
          <a:xfrm>
            <a:off x="693965" y="182519"/>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5" name="Rectangle: Rounded Corners 24">
            <a:extLst>
              <a:ext uri="{FF2B5EF4-FFF2-40B4-BE49-F238E27FC236}">
                <a16:creationId xmlns:a16="http://schemas.microsoft.com/office/drawing/2014/main" id="{F623A4B9-4FE9-48A1-9BCB-BB745BBE078A}"/>
              </a:ext>
            </a:extLst>
          </p:cNvPr>
          <p:cNvSpPr/>
          <p:nvPr/>
        </p:nvSpPr>
        <p:spPr>
          <a:xfrm>
            <a:off x="402622" y="882788"/>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a:t>
            </a:r>
            <a:r>
              <a:rPr lang="vi-VN"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2</a:t>
            </a:r>
            <a:endPar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27" name="Rectangle 26">
            <a:extLst>
              <a:ext uri="{FF2B5EF4-FFF2-40B4-BE49-F238E27FC236}">
                <a16:creationId xmlns:a16="http://schemas.microsoft.com/office/drawing/2014/main" id="{06BAD9B2-E1C1-44FC-9F5C-92E6AD562FF5}"/>
              </a:ext>
            </a:extLst>
          </p:cNvPr>
          <p:cNvSpPr/>
          <p:nvPr/>
        </p:nvSpPr>
        <p:spPr>
          <a:xfrm>
            <a:off x="444319" y="1675965"/>
            <a:ext cx="8255362" cy="3108543"/>
          </a:xfrm>
          <a:prstGeom prst="rect">
            <a:avLst/>
          </a:prstGeom>
        </p:spPr>
        <p:txBody>
          <a:bodyPr wrap="square">
            <a:spAutoFit/>
          </a:bodyPr>
          <a:lstStyle/>
          <a:p>
            <a:pPr algn="just"/>
            <a:r>
              <a:rPr lang="vi-VN" sz="2800">
                <a:latin typeface="Calibri" panose="020F0502020204030204" pitchFamily="34" charset="0"/>
                <a:cs typeface="Calibri" panose="020F0502020204030204" pitchFamily="34" charset="0"/>
              </a:rPr>
              <a:t>     Ở nước này, người da trắng chỉ chiếm 1/5 dân số, nhưng lại nắm gần 9/10 đất trồng trọt, 3/4 tổng thu nhập và toàn bộ hầm mỏ, xí nghiệp, ngân hàng,… Ngược lại, người da đen phải làm những công việc nặng nhọc nhưng lương chỉ bằng 1/7 hay 1/10 lương của công nhân da trắng. Họ phải sống, chữa bệnh, đi học ở những khu riêng và không được hưởng tự do, dân chủ.</a:t>
            </a:r>
            <a:endParaRPr lang="vi-VN" sz="2800"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5054760" imgH="647640"/>
        </mc:Choice>
        <mc:Fallback>
          <p:control name="TextBox1" r:id="rId1" imgW="5054760" imgH="647640">
            <p:pic>
              <p:nvPicPr>
                <p:cNvPr id="26" name="TextBox1">
                  <a:extLst>
                    <a:ext uri="{FF2B5EF4-FFF2-40B4-BE49-F238E27FC236}">
                      <a16:creationId xmlns:a16="http://schemas.microsoft.com/office/drawing/2014/main" id="{B940582D-2961-44E8-87BB-063E5DFE58BE}"/>
                    </a:ext>
                  </a:extLst>
                </p:cNvPr>
                <p:cNvPicPr>
                  <a:picLocks/>
                </p:cNvPicPr>
                <p:nvPr/>
              </p:nvPicPr>
              <p:blipFill>
                <a:blip r:embed="rId4"/>
                <a:stretch>
                  <a:fillRect/>
                </a:stretch>
              </p:blipFill>
              <p:spPr>
                <a:xfrm>
                  <a:off x="3723892" y="881716"/>
                  <a:ext cx="5057250" cy="646331"/>
                </a:xfrm>
                <a:prstGeom prst="rect">
                  <a:avLst/>
                </a:prstGeom>
              </p:spPr>
            </p:pic>
          </p:control>
        </mc:Fallback>
      </mc:AlternateContent>
    </p:controls>
    <p:extLst>
      <p:ext uri="{BB962C8B-B14F-4D97-AF65-F5344CB8AC3E}">
        <p14:creationId xmlns:p14="http://schemas.microsoft.com/office/powerpoint/2010/main" val="3556682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9"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2AB9D1-06E5-408E-AE66-13D556DFB8E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548515" y="798682"/>
            <a:ext cx="8332595"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Bất bình với chế độ a-pác-thai, người da đen đã đứng lên đòi bình đẳng. Cuộc đấu tranh dũng cảm và bền bỉ của họ được sự ủng hộ của những người yêu chuộng tự do và công lí trên toàn thế giới, cuối cùng đã giành được thắng lợi. Ngày 17 tháng 6 năm 1991, chính quyền Nam Phi buộc phải huỷ bỏ sắc lệnh phân biệt chủng tộc. Ngày 27 tháng 4 năm 1994, cuộc tổng tuyển cử đa sắc tộc đầu tiên được tổ chức. Luật sư da đen Nen-xơn Man-đê-la, người từng bị giam cầm suốt 27 năm vì đấu tranh chống chế độ a-pác-thai, được bầu làm Tổng thống. Chế độ phân biệt chủng tộc xấu xa nhất hành tinh đã chấm dứt. </a:t>
            </a:r>
            <a:endPar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Theo Những mẩu chuyện lịch sử thế giới</a:t>
            </a:r>
            <a:endParaRPr kumimoji="0" lang="en-US"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FEAA017E-ADCE-4645-AA9D-93867D99EA8F}"/>
              </a:ext>
            </a:extLst>
          </p:cNvPr>
          <p:cNvSpPr/>
          <p:nvPr/>
        </p:nvSpPr>
        <p:spPr>
          <a:xfrm>
            <a:off x="125604" y="185548"/>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a:t>
            </a:r>
            <a:r>
              <a:rPr lang="vi-VN"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3</a:t>
            </a:r>
            <a:endPar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6" name="TextBox 5">
            <a:extLst>
              <a:ext uri="{FF2B5EF4-FFF2-40B4-BE49-F238E27FC236}">
                <a16:creationId xmlns:a16="http://schemas.microsoft.com/office/drawing/2014/main" id="{A329070D-5EA0-4E9F-AB0D-48F40D594F6F}"/>
              </a:ext>
            </a:extLst>
          </p:cNvPr>
          <p:cNvSpPr txBox="1"/>
          <p:nvPr/>
        </p:nvSpPr>
        <p:spPr>
          <a:xfrm>
            <a:off x="829557" y="237696"/>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Tree>
    <p:extLst>
      <p:ext uri="{BB962C8B-B14F-4D97-AF65-F5344CB8AC3E}">
        <p14:creationId xmlns:p14="http://schemas.microsoft.com/office/powerpoint/2010/main" val="3537914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AF5D8C36-2DAE-40C7-A072-5F2816B3EC47}"/>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2"/>
            <a:stretch>
              <a:fillRect/>
            </a:stretch>
          </a:blipFill>
        </p:spPr>
        <p:txBody>
          <a:bodyPr/>
          <a:lstStyle/>
          <a:p>
            <a:endParaRPr lang="en-US"/>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4536" y="218666"/>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82946" name="Picture 2" descr="Cartoon Cloud Drawing Free Photo PNG | วอลเปเปอร์น่ารัก, ศิลปะสีเทียน, เมฆ">
            <a:extLst>
              <a:ext uri="{FF2B5EF4-FFF2-40B4-BE49-F238E27FC236}">
                <a16:creationId xmlns:a16="http://schemas.microsoft.com/office/drawing/2014/main" id="{38D1A2CA-ED25-4AB2-93DD-39F506CEC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191" y="-238034"/>
            <a:ext cx="4272098" cy="253323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8EDED5C-77E4-4CC4-8342-75D084A7CCC6}"/>
              </a:ext>
            </a:extLst>
          </p:cNvPr>
          <p:cNvGrpSpPr/>
          <p:nvPr/>
        </p:nvGrpSpPr>
        <p:grpSpPr>
          <a:xfrm>
            <a:off x="3621576" y="2491219"/>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624242" y="350555"/>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pic>
        <p:nvPicPr>
          <p:cNvPr id="82950" name="Picture 6" descr="Premium Vector | Girl sit and read book">
            <a:extLst>
              <a:ext uri="{FF2B5EF4-FFF2-40B4-BE49-F238E27FC236}">
                <a16:creationId xmlns:a16="http://schemas.microsoft.com/office/drawing/2014/main" id="{9F6F65CB-5B13-4D65-93A0-36694E729AE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36" b="89744" l="3056" r="95556">
                        <a14:foregroundMark x1="5000" y1="79808" x2="14722" y2="75641"/>
                        <a14:foregroundMark x1="20278" y1="82051" x2="20278" y2="82051"/>
                        <a14:foregroundMark x1="16944" y1="81410" x2="16944" y2="81410"/>
                        <a14:foregroundMark x1="31667" y1="72115" x2="45278" y2="72436"/>
                        <a14:foregroundMark x1="41111" y1="75321" x2="55556" y2="75641"/>
                        <a14:foregroundMark x1="55556" y1="75641" x2="58611" y2="75321"/>
                        <a14:foregroundMark x1="61111" y1="75321" x2="44167" y2="76603"/>
                        <a14:foregroundMark x1="43611" y1="76603" x2="52222" y2="76923"/>
                        <a14:foregroundMark x1="51944" y1="77564" x2="47778" y2="77564"/>
                        <a14:foregroundMark x1="4167" y1="81410" x2="15556" y2="81410"/>
                        <a14:foregroundMark x1="3056" y1="81410" x2="18889" y2="82372"/>
                        <a14:foregroundMark x1="30000" y1="77885" x2="25000" y2="69872"/>
                        <a14:foregroundMark x1="28889" y1="73077" x2="29167" y2="76282"/>
                        <a14:foregroundMark x1="89167" y1="77564" x2="95556" y2="78526"/>
                        <a14:foregroundMark x1="70278" y1="79808" x2="70278" y2="79808"/>
                        <a14:foregroundMark x1="70000" y1="78846" x2="77500" y2="81410"/>
                        <a14:foregroundMark x1="68333" y1="79167" x2="75000" y2="72115"/>
                        <a14:foregroundMark x1="69722" y1="79167" x2="77500" y2="81090"/>
                        <a14:foregroundMark x1="72778" y1="81410" x2="80556" y2="82051"/>
                      </a14:backgroundRemoval>
                    </a14:imgEffect>
                  </a14:imgLayer>
                </a14:imgProps>
              </a:ext>
              <a:ext uri="{28A0092B-C50C-407E-A947-70E740481C1C}">
                <a14:useLocalDpi xmlns:a14="http://schemas.microsoft.com/office/drawing/2010/main" val="0"/>
              </a:ext>
            </a:extLst>
          </a:blip>
          <a:srcRect/>
          <a:stretch>
            <a:fillRect/>
          </a:stretch>
        </p:blipFill>
        <p:spPr bwMode="auto">
          <a:xfrm>
            <a:off x="91781" y="2446572"/>
            <a:ext cx="34290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418065D4-705B-43FA-9A68-60332554ABE9}"/>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10" name="Rectangle: Rounded Corners 1">
            <a:extLst>
              <a:ext uri="{FF2B5EF4-FFF2-40B4-BE49-F238E27FC236}">
                <a16:creationId xmlns:a16="http://schemas.microsoft.com/office/drawing/2014/main" id="{5E3F609D-214B-455C-ACD1-1E2D83DB69A2}"/>
              </a:ext>
            </a:extLst>
          </p:cNvPr>
          <p:cNvSpPr/>
          <p:nvPr/>
        </p:nvSpPr>
        <p:spPr>
          <a:xfrm>
            <a:off x="374620" y="215153"/>
            <a:ext cx="8513886" cy="470253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r>
              <a:rPr lang="vi-VN" sz="2400" b="1">
                <a:solidFill>
                  <a:schemeClr val="bg1">
                    <a:lumMod val="10000"/>
                  </a:schemeClr>
                </a:solidFill>
                <a:latin typeface="Calibri" panose="020F0502020204030204" pitchFamily="34" charset="0"/>
                <a:cs typeface="Calibri" panose="020F0502020204030204" pitchFamily="34" charset="0"/>
              </a:rPr>
              <a:t>- Nêu được phỏng đoán về nội dung bài đọc qua tên bài, hoạt động khởi động và tranh minh hoạ. </a:t>
            </a:r>
          </a:p>
          <a:p>
            <a:pPr marL="457200" algn="just">
              <a:spcBef>
                <a:spcPts val="1200"/>
              </a:spcBef>
            </a:pPr>
            <a:r>
              <a:rPr lang="vi-VN" sz="2400" b="1">
                <a:solidFill>
                  <a:schemeClr val="bg1">
                    <a:lumMod val="10000"/>
                  </a:schemeClr>
                </a:solidFill>
                <a:latin typeface="Calibri" panose="020F0502020204030204" pitchFamily="34" charset="0"/>
                <a:cs typeface="Calibri" panose="020F0502020204030204" pitchFamily="34" charset="0"/>
              </a:rPr>
              <a:t>– Đọc trôi chảy bài đọc, ngắt nghỉ đúng dấu câu, đúng logic ngữ nghĩa; phân biệt được lời nhân vật và lời người dẫn chuyện; trả lời được các câu hỏi tìm hiểu bài. Hiểu được nội dung của bài đọc: </a:t>
            </a:r>
            <a:r>
              <a:rPr lang="vi-VN" sz="2400" b="1" i="1">
                <a:solidFill>
                  <a:schemeClr val="bg1">
                    <a:lumMod val="10000"/>
                  </a:schemeClr>
                </a:solidFill>
                <a:latin typeface="Calibri" panose="020F0502020204030204" pitchFamily="34" charset="0"/>
                <a:cs typeface="Calibri" panose="020F0502020204030204" pitchFamily="34" charset="0"/>
              </a:rPr>
              <a:t>Phản đối chế độ phân biệt chủng tộc và ca ngợi cuộc đấu tranh của người da đen ở Nam Phi.</a:t>
            </a:r>
            <a:endParaRPr lang="vi-VN" sz="2400" b="1" i="1" dirty="0">
              <a:solidFill>
                <a:schemeClr val="bg1">
                  <a:lumMod val="1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2084614" y="215153"/>
            <a:ext cx="4974772"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MỤC TIÊU</a:t>
            </a:r>
          </a:p>
        </p:txBody>
      </p:sp>
      <p:sp>
        <p:nvSpPr>
          <p:cNvPr id="17" name="Freeform 7">
            <a:extLst>
              <a:ext uri="{FF2B5EF4-FFF2-40B4-BE49-F238E27FC236}">
                <a16:creationId xmlns:a16="http://schemas.microsoft.com/office/drawing/2014/main" id="{BA51201D-F974-4E8C-AC82-C97C7BD5DD14}"/>
              </a:ext>
            </a:extLst>
          </p:cNvPr>
          <p:cNvSpPr/>
          <p:nvPr/>
        </p:nvSpPr>
        <p:spPr>
          <a:xfrm flipH="1">
            <a:off x="122497" y="1237785"/>
            <a:ext cx="735981" cy="702528"/>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3"/>
            <a:stretch>
              <a:fillRect/>
            </a:stretch>
          </a:blipFill>
        </p:spPr>
        <p:txBody>
          <a:bodyPr/>
          <a:lstStyle/>
          <a:p>
            <a:endParaRPr lang="en-US"/>
          </a:p>
        </p:txBody>
      </p:sp>
      <p:sp>
        <p:nvSpPr>
          <p:cNvPr id="18" name="Freeform 7">
            <a:extLst>
              <a:ext uri="{FF2B5EF4-FFF2-40B4-BE49-F238E27FC236}">
                <a16:creationId xmlns:a16="http://schemas.microsoft.com/office/drawing/2014/main" id="{21F43C8C-0761-44FA-BAD5-C1EF9AD847F7}"/>
              </a:ext>
            </a:extLst>
          </p:cNvPr>
          <p:cNvSpPr/>
          <p:nvPr/>
        </p:nvSpPr>
        <p:spPr>
          <a:xfrm flipH="1">
            <a:off x="122496" y="2380785"/>
            <a:ext cx="735981" cy="702528"/>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4F8F3714-3918-4AFA-9F38-43F9BCCA3932}"/>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2"/>
            <a:stretch>
              <a:fillRect/>
            </a:stretch>
          </a:blipFill>
        </p:spPr>
        <p:txBody>
          <a:bodyPr/>
          <a:lstStyle/>
          <a:p>
            <a:endParaRPr lang="en-US"/>
          </a:p>
        </p:txBody>
      </p:sp>
      <p:sp>
        <p:nvSpPr>
          <p:cNvPr id="30" name="TextBox 29">
            <a:extLst>
              <a:ext uri="{FF2B5EF4-FFF2-40B4-BE49-F238E27FC236}">
                <a16:creationId xmlns:a16="http://schemas.microsoft.com/office/drawing/2014/main" id="{B9120891-5EC7-46DD-892D-388A77C41986}"/>
              </a:ext>
            </a:extLst>
          </p:cNvPr>
          <p:cNvSpPr txBox="1"/>
          <p:nvPr/>
        </p:nvSpPr>
        <p:spPr>
          <a:xfrm>
            <a:off x="627017" y="111995"/>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54430" y="1189800"/>
            <a:ext cx="6835138" cy="3278244"/>
            <a:chOff x="5145935" y="3870562"/>
            <a:chExt cx="5299991"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solidFill>
              <a:ln>
                <a:solidFill>
                  <a:schemeClr val="bg1">
                    <a:lumMod val="75000"/>
                  </a:schemeClr>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3"/>
            <a:stretch>
              <a:fillRect/>
            </a:stretch>
          </p:blipFill>
          <p:spPr>
            <a:xfrm>
              <a:off x="7376080"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4"/>
            <a:stretch>
              <a:fillRect/>
            </a:stretch>
          </p:blipFill>
          <p:spPr>
            <a:xfrm>
              <a:off x="6819410"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5"/>
            <a:stretch>
              <a:fillRect/>
            </a:stretch>
          </p:blipFill>
          <p:spPr>
            <a:xfrm>
              <a:off x="7932754"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3"/>
            <a:stretch>
              <a:fillRect/>
            </a:stretch>
          </p:blipFill>
          <p:spPr>
            <a:xfrm>
              <a:off x="7376080"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4"/>
            <a:stretch>
              <a:fillRect/>
            </a:stretch>
          </p:blipFill>
          <p:spPr>
            <a:xfrm>
              <a:off x="6819410"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5"/>
            <a:stretch>
              <a:fillRect/>
            </a:stretch>
          </p:blipFill>
          <p:spPr>
            <a:xfrm>
              <a:off x="7932754"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3"/>
            <a:stretch>
              <a:fillRect/>
            </a:stretch>
          </p:blipFill>
          <p:spPr>
            <a:xfrm>
              <a:off x="9271720"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4"/>
            <a:stretch>
              <a:fillRect/>
            </a:stretch>
          </p:blipFill>
          <p:spPr>
            <a:xfrm>
              <a:off x="8715047"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5"/>
            <a:stretch>
              <a:fillRect/>
            </a:stretch>
          </p:blipFill>
          <p:spPr>
            <a:xfrm>
              <a:off x="9828394" y="5885485"/>
              <a:ext cx="469963" cy="469963"/>
            </a:xfrm>
            <a:prstGeom prst="rect">
              <a:avLst/>
            </a:prstGeom>
          </p:spPr>
        </p:pic>
      </p:grpSp>
      <p:sp>
        <p:nvSpPr>
          <p:cNvPr id="24" name="Freeform 3">
            <a:extLst>
              <a:ext uri="{FF2B5EF4-FFF2-40B4-BE49-F238E27FC236}">
                <a16:creationId xmlns:a16="http://schemas.microsoft.com/office/drawing/2014/main" id="{EFA5BCA3-37C8-4A4F-A08B-B7521C17DF3E}"/>
              </a:ext>
            </a:extLst>
          </p:cNvPr>
          <p:cNvSpPr/>
          <p:nvPr/>
        </p:nvSpPr>
        <p:spPr>
          <a:xfrm>
            <a:off x="7530918" y="2214922"/>
            <a:ext cx="1592611" cy="2931696"/>
          </a:xfrm>
          <a:custGeom>
            <a:avLst/>
            <a:gdLst/>
            <a:ahLst/>
            <a:cxnLst/>
            <a:rect l="l" t="t" r="r" b="b"/>
            <a:pathLst>
              <a:path w="4262247" h="8229600">
                <a:moveTo>
                  <a:pt x="0" y="0"/>
                </a:moveTo>
                <a:lnTo>
                  <a:pt x="4262247" y="0"/>
                </a:lnTo>
                <a:lnTo>
                  <a:pt x="4262247"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F1386C44-BC7E-4329-9C96-77CEAE3837D0}"/>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17" name="TextBox 16">
            <a:extLst>
              <a:ext uri="{FF2B5EF4-FFF2-40B4-BE49-F238E27FC236}">
                <a16:creationId xmlns:a16="http://schemas.microsoft.com/office/drawing/2014/main" id="{B5D0971F-4D7F-4D37-9980-3EC1BCAD4767}"/>
              </a:ext>
            </a:extLst>
          </p:cNvPr>
          <p:cNvSpPr txBox="1"/>
          <p:nvPr/>
        </p:nvSpPr>
        <p:spPr>
          <a:xfrm>
            <a:off x="1885979" y="4138244"/>
            <a:ext cx="4703161" cy="664797"/>
          </a:xfrm>
          <a:prstGeom prst="rect">
            <a:avLst/>
          </a:prstGeom>
          <a:noFill/>
        </p:spPr>
        <p:txBody>
          <a:bodyPr wrap="square">
            <a:prstTxWarp prst="textArchUp">
              <a:avLst/>
            </a:prstTxWarp>
            <a:spAutoFit/>
          </a:bodyPr>
          <a:lstStyle/>
          <a:p>
            <a:pPr algn="ctr">
              <a:lnSpc>
                <a:spcPct val="80000"/>
              </a:lnSpc>
            </a:pP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Ể</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U</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1445834">
            <a:off x="-1118244" y="3580821"/>
            <a:ext cx="5194591" cy="1501420"/>
            <a:chOff x="159959" y="508246"/>
            <a:chExt cx="6598838" cy="1501420"/>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solidFill>
                  <a:srgbClr val="FFFFFF"/>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2495136" y="508246"/>
              <a:ext cx="4263661" cy="1015663"/>
            </a:xfrm>
            <a:prstGeom prst="rect">
              <a:avLst/>
            </a:prstGeom>
            <a:noFill/>
          </p:spPr>
          <p:txBody>
            <a:bodyPr wrap="square" rtlCol="0">
              <a:prstTxWarp prst="textArchUp">
                <a:avLst/>
              </a:prstTxWarp>
              <a:spAutoFit/>
            </a:bodyPr>
            <a:lstStyle/>
            <a:p>
              <a:pPr algn="ctr"/>
              <a:r>
                <a:rPr lang="en-US" sz="4000" dirty="0" err="1">
                  <a:solidFill>
                    <a:schemeClr val="bg1">
                      <a:lumMod val="25000"/>
                    </a:schemeClr>
                  </a:solidFill>
                  <a:latin typeface="#9Slide05 Phobia" panose="02000506000000020003" pitchFamily="2" charset="0"/>
                </a:rPr>
                <a:t>Hoạt</a:t>
              </a:r>
              <a:r>
                <a:rPr lang="en-US" sz="4000" dirty="0">
                  <a:solidFill>
                    <a:schemeClr val="bg1">
                      <a:lumMod val="25000"/>
                    </a:schemeClr>
                  </a:solidFill>
                  <a:latin typeface="#9Slide05 Phobia" panose="02000506000000020003" pitchFamily="2" charset="0"/>
                </a:rPr>
                <a:t>  </a:t>
              </a:r>
              <a:r>
                <a:rPr lang="en-US" sz="4000" dirty="0" err="1">
                  <a:solidFill>
                    <a:schemeClr val="bg1">
                      <a:lumMod val="25000"/>
                    </a:schemeClr>
                  </a:solidFill>
                  <a:latin typeface="#9Slide05 Phobia" panose="02000506000000020003" pitchFamily="2" charset="0"/>
                </a:rPr>
                <a:t>Động</a:t>
              </a:r>
              <a:endParaRPr lang="en-US" sz="4000" dirty="0">
                <a:solidFill>
                  <a:schemeClr val="bg1">
                    <a:lumMod val="25000"/>
                  </a:schemeClr>
                </a:solidFill>
                <a:latin typeface="#9Slide05 Phobia" panose="02000506000000020003" pitchFamily="2" charset="0"/>
              </a:endParaRPr>
            </a:p>
          </p:txBody>
        </p:sp>
      </p:grpSp>
      <p:sp>
        <p:nvSpPr>
          <p:cNvPr id="28" name="Freeform 3">
            <a:extLst>
              <a:ext uri="{FF2B5EF4-FFF2-40B4-BE49-F238E27FC236}">
                <a16:creationId xmlns:a16="http://schemas.microsoft.com/office/drawing/2014/main" id="{B3D431C7-041C-4FB4-B5A9-A779C6AE70A8}"/>
              </a:ext>
            </a:extLst>
          </p:cNvPr>
          <p:cNvSpPr/>
          <p:nvPr/>
        </p:nvSpPr>
        <p:spPr>
          <a:xfrm>
            <a:off x="6710083" y="806824"/>
            <a:ext cx="2265420" cy="3808545"/>
          </a:xfrm>
          <a:custGeom>
            <a:avLst/>
            <a:gdLst/>
            <a:ahLst/>
            <a:cxnLst/>
            <a:rect l="l" t="t" r="r" b="b"/>
            <a:pathLst>
              <a:path w="4326724" h="7256560">
                <a:moveTo>
                  <a:pt x="0" y="0"/>
                </a:moveTo>
                <a:lnTo>
                  <a:pt x="4326724" y="0"/>
                </a:lnTo>
                <a:lnTo>
                  <a:pt x="4326724" y="7256560"/>
                </a:lnTo>
                <a:lnTo>
                  <a:pt x="0" y="7256560"/>
                </a:lnTo>
                <a:lnTo>
                  <a:pt x="0" y="0"/>
                </a:lnTo>
                <a:close/>
              </a:path>
            </a:pathLst>
          </a:custGeom>
          <a:blipFill>
            <a:blip r:embed="rId3"/>
            <a:stretch>
              <a:fillRect/>
            </a:stretch>
          </a:blipFill>
        </p:spPr>
        <p:txBody>
          <a:bodyPr/>
          <a:lstStyle/>
          <a:p>
            <a:endParaRPr lang="en-US"/>
          </a:p>
        </p:txBody>
      </p:sp>
      <p:sp>
        <p:nvSpPr>
          <p:cNvPr id="29" name="Freeform 5">
            <a:extLst>
              <a:ext uri="{FF2B5EF4-FFF2-40B4-BE49-F238E27FC236}">
                <a16:creationId xmlns:a16="http://schemas.microsoft.com/office/drawing/2014/main" id="{5C5912F7-2DA9-4F49-8F3F-DD55C423E8F1}"/>
              </a:ext>
            </a:extLst>
          </p:cNvPr>
          <p:cNvSpPr/>
          <p:nvPr/>
        </p:nvSpPr>
        <p:spPr>
          <a:xfrm>
            <a:off x="356223" y="3021629"/>
            <a:ext cx="1113237" cy="1696261"/>
          </a:xfrm>
          <a:custGeom>
            <a:avLst/>
            <a:gdLst/>
            <a:ahLst/>
            <a:cxnLst/>
            <a:rect l="l" t="t" r="r" b="b"/>
            <a:pathLst>
              <a:path w="3847338" h="8229600">
                <a:moveTo>
                  <a:pt x="0" y="0"/>
                </a:moveTo>
                <a:lnTo>
                  <a:pt x="3847338" y="0"/>
                </a:lnTo>
                <a:lnTo>
                  <a:pt x="3847338"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94444E-6 4.19753E-6 L 1.94444E-6 -0.07223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E8D795DE-96EA-42F7-B8D1-6A2D9AF12416}"/>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10" name="Rectangle: Rounded Corners 1">
            <a:extLst>
              <a:ext uri="{FF2B5EF4-FFF2-40B4-BE49-F238E27FC236}">
                <a16:creationId xmlns:a16="http://schemas.microsoft.com/office/drawing/2014/main" id="{1ADB6D73-4871-4478-AA76-A56C0F06353B}"/>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049" y="1147306"/>
            <a:ext cx="8144191" cy="3416320"/>
          </a:xfrm>
          <a:prstGeom prst="rect">
            <a:avLst/>
          </a:prstGeom>
          <a:noFill/>
        </p:spPr>
        <p:txBody>
          <a:bodyPr wrap="square">
            <a:spAutoFit/>
          </a:bodyPr>
          <a:lstStyle/>
          <a:p>
            <a:r>
              <a:rPr lang="en-US" sz="2400">
                <a:latin typeface="SymbolMT"/>
              </a:rPr>
              <a:t>• </a:t>
            </a:r>
            <a:r>
              <a:rPr lang="vi-VN" sz="2400" b="1">
                <a:latin typeface="Arial-BoldMT"/>
              </a:rPr>
              <a:t>Chế độ phân biệt chủng tộc</a:t>
            </a:r>
            <a:r>
              <a:rPr lang="vi-VN" sz="2400">
                <a:latin typeface="ArialMT"/>
              </a:rPr>
              <a:t>: </a:t>
            </a:r>
            <a:r>
              <a:rPr lang="vi-VN" sz="2400" i="1">
                <a:latin typeface="Arial-ItalicMT"/>
              </a:rPr>
              <a:t>chế độ đối xử bất công với người da đen nói riêng và</a:t>
            </a:r>
            <a:r>
              <a:rPr lang="en-US" sz="2400" i="1">
                <a:latin typeface="Arial-ItalicMT"/>
              </a:rPr>
              <a:t> da màu nói chung.</a:t>
            </a:r>
          </a:p>
          <a:p>
            <a:r>
              <a:rPr lang="en-US" sz="2400">
                <a:latin typeface="SymbolMT"/>
              </a:rPr>
              <a:t>• </a:t>
            </a:r>
            <a:r>
              <a:rPr lang="en-US" sz="2400" b="1">
                <a:latin typeface="Arial-BoldMT"/>
              </a:rPr>
              <a:t>Công lí</a:t>
            </a:r>
            <a:r>
              <a:rPr lang="en-US" sz="2400">
                <a:latin typeface="ArialMT"/>
              </a:rPr>
              <a:t>: </a:t>
            </a:r>
            <a:r>
              <a:rPr lang="en-US" sz="2400" i="1">
                <a:latin typeface="Arial-ItalicMT"/>
              </a:rPr>
              <a:t>lẽ phải, phù hợp với đạo lí và lợi ích chung của xã hội.</a:t>
            </a:r>
          </a:p>
          <a:p>
            <a:r>
              <a:rPr lang="vi-VN" sz="2400">
                <a:latin typeface="SymbolMT"/>
              </a:rPr>
              <a:t>• </a:t>
            </a:r>
            <a:r>
              <a:rPr lang="vi-VN" sz="2400" b="1">
                <a:latin typeface="Arial-BoldMT"/>
              </a:rPr>
              <a:t>Sắc lệnh</a:t>
            </a:r>
            <a:r>
              <a:rPr lang="vi-VN" sz="2400">
                <a:latin typeface="ArialMT"/>
              </a:rPr>
              <a:t>: </a:t>
            </a:r>
            <a:r>
              <a:rPr lang="vi-VN" sz="2400" i="1">
                <a:latin typeface="Arial-ItalicMT"/>
              </a:rPr>
              <a:t>văn bản do người đứng đầu Nhà nước ban hành, có giá trị như luật.</a:t>
            </a:r>
          </a:p>
          <a:p>
            <a:r>
              <a:rPr lang="vi-VN" sz="2400">
                <a:latin typeface="SymbolMT"/>
              </a:rPr>
              <a:t>• </a:t>
            </a:r>
            <a:r>
              <a:rPr lang="vi-VN" sz="2400" b="1">
                <a:latin typeface="Arial-BoldMT"/>
              </a:rPr>
              <a:t>Tổng tuyển cử</a:t>
            </a:r>
            <a:r>
              <a:rPr lang="vi-VN" sz="2400">
                <a:latin typeface="ArialMT"/>
              </a:rPr>
              <a:t>: </a:t>
            </a:r>
            <a:r>
              <a:rPr lang="vi-VN" sz="2400" i="1">
                <a:latin typeface="Arial-ItalicMT"/>
              </a:rPr>
              <a:t>cuộc bỏ phiếu trên toàn quốc để bầu ra cơ quan quyền lực cao</a:t>
            </a:r>
            <a:r>
              <a:rPr lang="en-US" sz="2400" i="1">
                <a:latin typeface="Arial-ItalicMT"/>
              </a:rPr>
              <a:t> </a:t>
            </a:r>
            <a:r>
              <a:rPr lang="vi-VN" sz="2400" i="1">
                <a:latin typeface="Arial-ItalicMT"/>
              </a:rPr>
              <a:t>nhất của một nước.</a:t>
            </a:r>
          </a:p>
          <a:p>
            <a:r>
              <a:rPr lang="en-US" sz="2400">
                <a:latin typeface="SymbolMT"/>
              </a:rPr>
              <a:t>• </a:t>
            </a:r>
            <a:r>
              <a:rPr lang="en-US" sz="2400" b="1">
                <a:latin typeface="Arial-BoldMT"/>
              </a:rPr>
              <a:t>Đa sắc tộc</a:t>
            </a:r>
            <a:r>
              <a:rPr lang="en-US" sz="2400">
                <a:latin typeface="ArialMT"/>
              </a:rPr>
              <a:t>: </a:t>
            </a:r>
            <a:r>
              <a:rPr lang="en-US" sz="2400" i="1">
                <a:latin typeface="Arial-ItalicMT"/>
              </a:rPr>
              <a:t>nhiều chủng tộc.</a:t>
            </a:r>
            <a:endParaRPr lang="vi-VN" sz="24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5061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ay be an image of text that says 'Matchington Mansion Match-3 Exam! 70 ES'">
            <a:extLst>
              <a:ext uri="{FF2B5EF4-FFF2-40B4-BE49-F238E27FC236}">
                <a16:creationId xmlns:a16="http://schemas.microsoft.com/office/drawing/2014/main" id="{439680FE-2F1A-46FB-953D-25DC4549DA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02" r="36971"/>
          <a:stretch/>
        </p:blipFill>
        <p:spPr bwMode="auto">
          <a:xfrm>
            <a:off x="0" y="-1"/>
            <a:ext cx="3805518"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y be an image of text that says 'Matchington Mansion Match-3 Exam! 70 ES'">
            <a:extLst>
              <a:ext uri="{FF2B5EF4-FFF2-40B4-BE49-F238E27FC236}">
                <a16:creationId xmlns:a16="http://schemas.microsoft.com/office/drawing/2014/main" id="{53E6EB17-08FD-46E4-818B-D662F561C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23" t="14902"/>
          <a:stretch/>
        </p:blipFill>
        <p:spPr bwMode="auto">
          <a:xfrm>
            <a:off x="6947648" y="5511"/>
            <a:ext cx="2196352"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y be an image of text that says 'Matchington Mansion Match-3 Exam! 70 ES'">
            <a:extLst>
              <a:ext uri="{FF2B5EF4-FFF2-40B4-BE49-F238E27FC236}">
                <a16:creationId xmlns:a16="http://schemas.microsoft.com/office/drawing/2014/main" id="{6C757E3D-D6DB-4CE6-BAD3-63A0B711C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18" t="14902" r="36971"/>
          <a:stretch/>
        </p:blipFill>
        <p:spPr bwMode="auto">
          <a:xfrm>
            <a:off x="3805517" y="-3"/>
            <a:ext cx="3142131" cy="5137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C7FF69-B3C0-4F51-A7FF-4DBBA0AFBF9C}"/>
              </a:ext>
            </a:extLst>
          </p:cNvPr>
          <p:cNvSpPr/>
          <p:nvPr/>
        </p:nvSpPr>
        <p:spPr>
          <a:xfrm>
            <a:off x="1640542" y="295835"/>
            <a:ext cx="7207624" cy="4598893"/>
          </a:xfrm>
          <a:prstGeom prst="roundRect">
            <a:avLst>
              <a:gd name="adj" fmla="val 8334"/>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12A769-438A-4BFA-92AC-774107219A0E}"/>
              </a:ext>
            </a:extLst>
          </p:cNvPr>
          <p:cNvSpPr/>
          <p:nvPr/>
        </p:nvSpPr>
        <p:spPr>
          <a:xfrm>
            <a:off x="1716741" y="557644"/>
            <a:ext cx="7131425" cy="830997"/>
          </a:xfrm>
          <a:prstGeom prst="rect">
            <a:avLst/>
          </a:prstGeom>
        </p:spPr>
        <p:txBody>
          <a:bodyPr wrap="square">
            <a:spAutoFit/>
          </a:bodyPr>
          <a:lstStyle/>
          <a:p>
            <a:pPr algn="ctr"/>
            <a:r>
              <a:rPr lang="vi-VN" sz="2400" b="1">
                <a:solidFill>
                  <a:schemeClr val="bg1">
                    <a:lumMod val="25000"/>
                  </a:schemeClr>
                </a:solidFill>
                <a:latin typeface="Calibri" panose="020F0502020204030204" pitchFamily="34" charset="0"/>
                <a:cs typeface="Calibri" panose="020F0502020204030204" pitchFamily="34" charset="0"/>
              </a:rPr>
              <a:t>1. Dưới chế độ a-pác-thai, cuộc sống của người da trắng và người da đen</a:t>
            </a:r>
            <a:r>
              <a:rPr lang="en-US" sz="2400" b="1">
                <a:solidFill>
                  <a:schemeClr val="bg1">
                    <a:lumMod val="25000"/>
                  </a:schemeClr>
                </a:solidFill>
                <a:latin typeface="Calibri" panose="020F0502020204030204" pitchFamily="34" charset="0"/>
                <a:cs typeface="Calibri" panose="020F0502020204030204" pitchFamily="34" charset="0"/>
              </a:rPr>
              <a:t> </a:t>
            </a:r>
            <a:r>
              <a:rPr lang="vi-VN" sz="2400" b="1">
                <a:solidFill>
                  <a:schemeClr val="bg1">
                    <a:lumMod val="25000"/>
                  </a:schemeClr>
                </a:solidFill>
                <a:latin typeface="Calibri" panose="020F0502020204030204" pitchFamily="34" charset="0"/>
                <a:cs typeface="Calibri" panose="020F0502020204030204" pitchFamily="34" charset="0"/>
              </a:rPr>
              <a:t>có gì khác nhau?</a:t>
            </a:r>
            <a:endParaRPr lang="en-US" sz="2400" b="1" dirty="0">
              <a:solidFill>
                <a:schemeClr val="bg1">
                  <a:lumMod val="25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EB51F5B-B5D4-4474-B178-E6A92760E696}"/>
              </a:ext>
            </a:extLst>
          </p:cNvPr>
          <p:cNvSpPr/>
          <p:nvPr/>
        </p:nvSpPr>
        <p:spPr>
          <a:xfrm>
            <a:off x="1909481" y="2829069"/>
            <a:ext cx="683110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i="1">
                <a:solidFill>
                  <a:srgbClr val="C00000"/>
                </a:solidFill>
                <a:latin typeface="Calibri" panose="020F0502020204030204" pitchFamily="34" charset="0"/>
                <a:cs typeface="Calibri" panose="020F0502020204030204" pitchFamily="34" charset="0"/>
              </a:rPr>
              <a:t>Người da trắng: chỉ chiếm 1/5 dân số, nhưng lại nắm gần 9/10 đất trồng trọt, 3/4 tổng thu nhập và toàn bộ hầm mỏ, xí nghiệp, ngân hàng,...; Người da đen: phải làm những công việc nặng nhọc nhưng lương chỉ bằng 1/7 hay 1/10 lương của công nhân da trắng. Họ phải sống, chữa bệnh, đi học ở những khu riêng và không được hưởng tự do, dân chủ.</a:t>
            </a:r>
            <a:endParaRPr lang="en-US" sz="24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27536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69D5A7D-2C35-40B7-8B3B-82A6DA6E02C0}"/>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4"/>
            <a:stretch>
              <a:fillRect/>
            </a:stretch>
          </a:blipFill>
        </p:spPr>
        <p:txBody>
          <a:bodyPr/>
          <a:lstStyle/>
          <a:p>
            <a:endParaRPr lang="en-US"/>
          </a:p>
        </p:txBody>
      </p:sp>
      <p:sp>
        <p:nvSpPr>
          <p:cNvPr id="9" name="Freeform 3">
            <a:extLst>
              <a:ext uri="{FF2B5EF4-FFF2-40B4-BE49-F238E27FC236}">
                <a16:creationId xmlns:a16="http://schemas.microsoft.com/office/drawing/2014/main" id="{D8C28075-998C-4701-BF37-21A2FAC842AC}"/>
              </a:ext>
            </a:extLst>
          </p:cNvPr>
          <p:cNvSpPr/>
          <p:nvPr/>
        </p:nvSpPr>
        <p:spPr>
          <a:xfrm rot="21354999" flipH="1">
            <a:off x="280697" y="3277726"/>
            <a:ext cx="3834102" cy="1328023"/>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FE7370E8-5877-4A53-8A79-4010CFD96A0A}"/>
              </a:ext>
            </a:extLst>
          </p:cNvPr>
          <p:cNvSpPr/>
          <p:nvPr/>
        </p:nvSpPr>
        <p:spPr>
          <a:xfrm>
            <a:off x="7690341" y="2704451"/>
            <a:ext cx="1334325" cy="2439049"/>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08FC0FB4-1CDE-4151-9ECA-C35B3359BC0B}"/>
              </a:ext>
            </a:extLst>
          </p:cNvPr>
          <p:cNvGrpSpPr/>
          <p:nvPr/>
        </p:nvGrpSpPr>
        <p:grpSpPr>
          <a:xfrm>
            <a:off x="1308158" y="401761"/>
            <a:ext cx="7049346" cy="869355"/>
            <a:chOff x="-4308733" y="2068180"/>
            <a:chExt cx="11626254" cy="652017"/>
          </a:xfrm>
        </p:grpSpPr>
        <p:sp>
          <p:nvSpPr>
            <p:cNvPr id="13" name="TextBox 12">
              <a:extLst>
                <a:ext uri="{FF2B5EF4-FFF2-40B4-BE49-F238E27FC236}">
                  <a16:creationId xmlns:a16="http://schemas.microsoft.com/office/drawing/2014/main" id="{AEA18EBB-20AA-402F-BB26-7E336176AE13}"/>
                </a:ext>
              </a:extLst>
            </p:cNvPr>
            <p:cNvSpPr txBox="1"/>
            <p:nvPr/>
          </p:nvSpPr>
          <p:spPr>
            <a:xfrm>
              <a:off x="-3972254" y="2068180"/>
              <a:ext cx="10953297" cy="623248"/>
            </a:xfrm>
            <a:prstGeom prst="rect">
              <a:avLst/>
            </a:prstGeom>
            <a:noFill/>
          </p:spPr>
          <p:txBody>
            <a:bodyPr wrap="square">
              <a:spAutoFit/>
            </a:bodyPr>
            <a:lstStyle/>
            <a:p>
              <a:pPr algn="ctr" defTabSz="1219170" fontAlgn="base">
                <a:spcAft>
                  <a:spcPts val="800"/>
                </a:spcAft>
                <a:defRPr/>
              </a:pPr>
              <a:r>
                <a:rPr lang="sv-SE" sz="480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Ý chính của đoạn 1,2:</a:t>
              </a:r>
              <a:endPar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endParaRPr>
            </a:p>
          </p:txBody>
        </p:sp>
        <p:sp>
          <p:nvSpPr>
            <p:cNvPr id="16" name="TextBox 15">
              <a:extLst>
                <a:ext uri="{FF2B5EF4-FFF2-40B4-BE49-F238E27FC236}">
                  <a16:creationId xmlns:a16="http://schemas.microsoft.com/office/drawing/2014/main" id="{1B77BAF0-AAB7-42F9-BAAF-310314F86355}"/>
                </a:ext>
              </a:extLst>
            </p:cNvPr>
            <p:cNvSpPr txBox="1"/>
            <p:nvPr/>
          </p:nvSpPr>
          <p:spPr>
            <a:xfrm>
              <a:off x="-4308733" y="2096949"/>
              <a:ext cx="11626254" cy="623248"/>
            </a:xfrm>
            <a:prstGeom prst="rect">
              <a:avLst/>
            </a:prstGeom>
            <a:noFill/>
          </p:spPr>
          <p:txBody>
            <a:bodyPr wrap="square">
              <a:spAutoFit/>
            </a:bodyPr>
            <a:lstStyle/>
            <a:p>
              <a:pPr algn="ctr" defTabSz="1219170" fontAlgn="base">
                <a:spcAft>
                  <a:spcPts val="800"/>
                </a:spcAft>
                <a:defRPr/>
              </a:pPr>
              <a:r>
                <a:rPr lang="sv-SE" sz="4800" dirty="0">
                  <a:solidFill>
                    <a:srgbClr val="00B0F0"/>
                  </a:solidFill>
                  <a:latin typeface="iCiel Pony" panose="02000000000000000000" pitchFamily="2" charset="-93"/>
                  <a:cs typeface="Arial" panose="020B0604020202020204" pitchFamily="34" charset="0"/>
                </a:rPr>
                <a:t>Ý</a:t>
              </a:r>
              <a:r>
                <a:rPr lang="sv-SE" sz="4800" dirty="0">
                  <a:latin typeface="iCiel Pony" panose="02000000000000000000" pitchFamily="2" charset="-93"/>
                  <a:cs typeface="Arial" panose="020B0604020202020204" pitchFamily="34" charset="0"/>
                </a:rPr>
                <a:t> </a:t>
              </a:r>
              <a:r>
                <a:rPr lang="sv-SE" sz="4800" dirty="0">
                  <a:solidFill>
                    <a:srgbClr val="9966FF"/>
                  </a:solidFill>
                  <a:latin typeface="iCiel Pony" panose="02000000000000000000" pitchFamily="2" charset="-93"/>
                  <a:cs typeface="Arial" panose="020B0604020202020204" pitchFamily="34" charset="0"/>
                </a:rPr>
                <a:t>chính</a:t>
              </a:r>
              <a:r>
                <a:rPr lang="sv-SE" sz="4800" dirty="0">
                  <a:latin typeface="iCiel Pony" panose="02000000000000000000" pitchFamily="2" charset="-93"/>
                  <a:cs typeface="Arial" panose="020B0604020202020204" pitchFamily="34" charset="0"/>
                </a:rPr>
                <a:t> </a:t>
              </a:r>
              <a:r>
                <a:rPr lang="sv-SE" sz="4800" dirty="0">
                  <a:solidFill>
                    <a:srgbClr val="FFAD24"/>
                  </a:solidFill>
                  <a:latin typeface="iCiel Pony" panose="02000000000000000000" pitchFamily="2" charset="-93"/>
                  <a:cs typeface="Arial" panose="020B0604020202020204" pitchFamily="34" charset="0"/>
                </a:rPr>
                <a:t>của</a:t>
              </a:r>
              <a:r>
                <a:rPr lang="vi-VN" sz="4800" dirty="0">
                  <a:solidFill>
                    <a:srgbClr val="FFAD24"/>
                  </a:solidFill>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1,2:</a:t>
              </a:r>
              <a:endParaRPr lang="sv-SE" sz="4800" dirty="0">
                <a:solidFill>
                  <a:srgbClr val="00B0F0"/>
                </a:solidFill>
                <a:latin typeface="iCiel Pony" panose="02000000000000000000" pitchFamily="2" charset="-93"/>
                <a:cs typeface="Arial" panose="020B0604020202020204" pitchFamily="34" charset="0"/>
              </a:endParaRPr>
            </a:p>
          </p:txBody>
        </p:sp>
      </p:grpSp>
      <p:sp>
        <p:nvSpPr>
          <p:cNvPr id="18" name="Rectangle: Rounded Corners 17">
            <a:extLst>
              <a:ext uri="{FF2B5EF4-FFF2-40B4-BE49-F238E27FC236}">
                <a16:creationId xmlns:a16="http://schemas.microsoft.com/office/drawing/2014/main" id="{7D124429-56A7-47A6-B40F-E9A2AF7CFF34}"/>
              </a:ext>
            </a:extLst>
          </p:cNvPr>
          <p:cNvSpPr/>
          <p:nvPr/>
        </p:nvSpPr>
        <p:spPr>
          <a:xfrm>
            <a:off x="607899" y="1107234"/>
            <a:ext cx="8190245" cy="2145268"/>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a:solidFill>
                  <a:srgbClr val="FF0066"/>
                </a:solidFill>
                <a:latin typeface="Calibri" panose="020F0502020204030204" pitchFamily="34" charset="0"/>
                <a:ea typeface="Roboto" panose="02000000000000000000" pitchFamily="2" charset="0"/>
                <a:cs typeface="Calibri" panose="020F0502020204030204" pitchFamily="34" charset="0"/>
              </a:rPr>
              <a:t>Sự bất công mà người da đen ở Nam Phi phải chịu khi sống dưới chế độ phân biệt chủng tộc a-pác-thai.</a:t>
            </a:r>
            <a:endParaRPr lang="vi-VN" sz="4000" b="1" dirty="0">
              <a:solidFill>
                <a:srgbClr val="FF0066"/>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6575018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900" decel="100000" fill="hold"/>
                                        <p:tgtEl>
                                          <p:spTgt spid="1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ay be an image of text that says 'Matchington Mansion Match-3 Exam! 70 ES'">
            <a:extLst>
              <a:ext uri="{FF2B5EF4-FFF2-40B4-BE49-F238E27FC236}">
                <a16:creationId xmlns:a16="http://schemas.microsoft.com/office/drawing/2014/main" id="{439680FE-2F1A-46FB-953D-25DC4549DA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02" r="36971"/>
          <a:stretch/>
        </p:blipFill>
        <p:spPr bwMode="auto">
          <a:xfrm>
            <a:off x="0" y="-1"/>
            <a:ext cx="3805518"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y be an image of text that says 'Matchington Mansion Match-3 Exam! 70 ES'">
            <a:extLst>
              <a:ext uri="{FF2B5EF4-FFF2-40B4-BE49-F238E27FC236}">
                <a16:creationId xmlns:a16="http://schemas.microsoft.com/office/drawing/2014/main" id="{53E6EB17-08FD-46E4-818B-D662F561C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23" t="14902"/>
          <a:stretch/>
        </p:blipFill>
        <p:spPr bwMode="auto">
          <a:xfrm>
            <a:off x="6947648" y="5511"/>
            <a:ext cx="2196352"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y be an image of text that says 'Matchington Mansion Match-3 Exam! 70 ES'">
            <a:extLst>
              <a:ext uri="{FF2B5EF4-FFF2-40B4-BE49-F238E27FC236}">
                <a16:creationId xmlns:a16="http://schemas.microsoft.com/office/drawing/2014/main" id="{6C757E3D-D6DB-4CE6-BAD3-63A0B711C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18" t="14902" r="36971"/>
          <a:stretch/>
        </p:blipFill>
        <p:spPr bwMode="auto">
          <a:xfrm>
            <a:off x="3805517" y="-3"/>
            <a:ext cx="3142131" cy="5137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C7FF69-B3C0-4F51-A7FF-4DBBA0AFBF9C}"/>
              </a:ext>
            </a:extLst>
          </p:cNvPr>
          <p:cNvSpPr/>
          <p:nvPr/>
        </p:nvSpPr>
        <p:spPr>
          <a:xfrm>
            <a:off x="1801906" y="793979"/>
            <a:ext cx="7046259" cy="3550023"/>
          </a:xfrm>
          <a:prstGeom prst="roundRect">
            <a:avLst>
              <a:gd name="adj" fmla="val 8334"/>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12A769-438A-4BFA-92AC-774107219A0E}"/>
              </a:ext>
            </a:extLst>
          </p:cNvPr>
          <p:cNvSpPr/>
          <p:nvPr/>
        </p:nvSpPr>
        <p:spPr>
          <a:xfrm>
            <a:off x="1815355" y="965869"/>
            <a:ext cx="7046258" cy="954107"/>
          </a:xfrm>
          <a:prstGeom prst="rect">
            <a:avLst/>
          </a:prstGeom>
        </p:spPr>
        <p:txBody>
          <a:bodyPr wrap="square">
            <a:spAutoFit/>
          </a:bodyPr>
          <a:lstStyle/>
          <a:p>
            <a:pPr algn="ctr"/>
            <a:r>
              <a:rPr lang="vi-VN" sz="2800" b="1">
                <a:solidFill>
                  <a:schemeClr val="bg1">
                    <a:lumMod val="25000"/>
                  </a:schemeClr>
                </a:solidFill>
                <a:latin typeface="Calibri" panose="020F0502020204030204" pitchFamily="34" charset="0"/>
                <a:cs typeface="Calibri" panose="020F0502020204030204" pitchFamily="34" charset="0"/>
              </a:rPr>
              <a:t>2. Người da đen đã làm gì để chính quyền Nam Phi huỷ bỏ sắc lệnh phân biệt</a:t>
            </a:r>
            <a:r>
              <a:rPr lang="en-US" sz="2800" b="1">
                <a:solidFill>
                  <a:schemeClr val="bg1">
                    <a:lumMod val="25000"/>
                  </a:schemeClr>
                </a:solidFill>
                <a:latin typeface="Calibri" panose="020F0502020204030204" pitchFamily="34" charset="0"/>
                <a:cs typeface="Calibri" panose="020F0502020204030204" pitchFamily="34" charset="0"/>
              </a:rPr>
              <a:t> </a:t>
            </a:r>
            <a:r>
              <a:rPr lang="vi-VN" sz="2800" b="1">
                <a:solidFill>
                  <a:schemeClr val="bg1">
                    <a:lumMod val="25000"/>
                  </a:schemeClr>
                </a:solidFill>
                <a:latin typeface="Calibri" panose="020F0502020204030204" pitchFamily="34" charset="0"/>
                <a:cs typeface="Calibri" panose="020F0502020204030204" pitchFamily="34" charset="0"/>
              </a:rPr>
              <a:t>chủng tộc?</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EB51F5B-B5D4-4474-B178-E6A92760E696}"/>
              </a:ext>
            </a:extLst>
          </p:cNvPr>
          <p:cNvSpPr/>
          <p:nvPr/>
        </p:nvSpPr>
        <p:spPr>
          <a:xfrm>
            <a:off x="1945342" y="2794020"/>
            <a:ext cx="6544236"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a:solidFill>
                  <a:srgbClr val="FF0066"/>
                </a:solidFill>
                <a:latin typeface="Calibri" panose="020F0502020204030204" pitchFamily="34" charset="0"/>
                <a:cs typeface="Calibri" panose="020F0502020204030204" pitchFamily="34" charset="0"/>
              </a:rPr>
              <a:t>Để xoá bỏ chế độ phân biệt chủng tộc, người da đen đã dũng cảm đứng lên và bền bỉ đấu tranh để đòi lại quyền bình đẳng.</a:t>
            </a:r>
            <a:endParaRPr lang="en-US" sz="3600" b="1" i="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753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69D5A7D-2C35-40B7-8B3B-82A6DA6E02C0}"/>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4"/>
            <a:stretch>
              <a:fillRect/>
            </a:stretch>
          </a:blipFill>
        </p:spPr>
        <p:txBody>
          <a:bodyPr/>
          <a:lstStyle/>
          <a:p>
            <a:endParaRPr lang="en-US"/>
          </a:p>
        </p:txBody>
      </p:sp>
      <p:sp>
        <p:nvSpPr>
          <p:cNvPr id="9" name="Freeform 3">
            <a:extLst>
              <a:ext uri="{FF2B5EF4-FFF2-40B4-BE49-F238E27FC236}">
                <a16:creationId xmlns:a16="http://schemas.microsoft.com/office/drawing/2014/main" id="{D8C28075-998C-4701-BF37-21A2FAC842AC}"/>
              </a:ext>
            </a:extLst>
          </p:cNvPr>
          <p:cNvSpPr/>
          <p:nvPr/>
        </p:nvSpPr>
        <p:spPr>
          <a:xfrm rot="21354999" flipH="1">
            <a:off x="280697" y="3277726"/>
            <a:ext cx="3834102" cy="1328023"/>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FE7370E8-5877-4A53-8A79-4010CFD96A0A}"/>
              </a:ext>
            </a:extLst>
          </p:cNvPr>
          <p:cNvSpPr/>
          <p:nvPr/>
        </p:nvSpPr>
        <p:spPr>
          <a:xfrm>
            <a:off x="7690341" y="2704451"/>
            <a:ext cx="1334325" cy="2439049"/>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08FC0FB4-1CDE-4151-9ECA-C35B3359BC0B}"/>
              </a:ext>
            </a:extLst>
          </p:cNvPr>
          <p:cNvGrpSpPr/>
          <p:nvPr/>
        </p:nvGrpSpPr>
        <p:grpSpPr>
          <a:xfrm>
            <a:off x="1270918" y="609738"/>
            <a:ext cx="7049346" cy="838540"/>
            <a:chOff x="-4308732" y="2068180"/>
            <a:chExt cx="11626254" cy="628906"/>
          </a:xfrm>
        </p:grpSpPr>
        <p:sp>
          <p:nvSpPr>
            <p:cNvPr id="13" name="TextBox 12">
              <a:extLst>
                <a:ext uri="{FF2B5EF4-FFF2-40B4-BE49-F238E27FC236}">
                  <a16:creationId xmlns:a16="http://schemas.microsoft.com/office/drawing/2014/main" id="{AEA18EBB-20AA-402F-BB26-7E336176AE13}"/>
                </a:ext>
              </a:extLst>
            </p:cNvPr>
            <p:cNvSpPr txBox="1"/>
            <p:nvPr/>
          </p:nvSpPr>
          <p:spPr>
            <a:xfrm>
              <a:off x="-3972254" y="2068180"/>
              <a:ext cx="10953297" cy="623248"/>
            </a:xfrm>
            <a:prstGeom prst="rect">
              <a:avLst/>
            </a:prstGeom>
            <a:noFill/>
          </p:spPr>
          <p:txBody>
            <a:bodyPr wrap="square">
              <a:spAutoFit/>
            </a:bodyPr>
            <a:lstStyle/>
            <a:p>
              <a:pPr algn="ctr" defTabSz="1219170" fontAlgn="base">
                <a:spcAft>
                  <a:spcPts val="800"/>
                </a:spcAft>
                <a:defRPr/>
              </a:pP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Ý chính của</a:t>
              </a:r>
              <a:r>
                <a:rPr lang="vi-VN"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 </a:t>
              </a: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đoạn </a:t>
              </a:r>
              <a:r>
                <a:rPr lang="vi-VN"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2</a:t>
              </a: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a:t>
              </a:r>
            </a:p>
          </p:txBody>
        </p:sp>
        <p:sp>
          <p:nvSpPr>
            <p:cNvPr id="16" name="TextBox 15">
              <a:extLst>
                <a:ext uri="{FF2B5EF4-FFF2-40B4-BE49-F238E27FC236}">
                  <a16:creationId xmlns:a16="http://schemas.microsoft.com/office/drawing/2014/main" id="{1B77BAF0-AAB7-42F9-BAAF-310314F86355}"/>
                </a:ext>
              </a:extLst>
            </p:cNvPr>
            <p:cNvSpPr txBox="1"/>
            <p:nvPr/>
          </p:nvSpPr>
          <p:spPr>
            <a:xfrm>
              <a:off x="-4308732" y="2073838"/>
              <a:ext cx="11626254" cy="623248"/>
            </a:xfrm>
            <a:prstGeom prst="rect">
              <a:avLst/>
            </a:prstGeom>
            <a:noFill/>
          </p:spPr>
          <p:txBody>
            <a:bodyPr wrap="square">
              <a:spAutoFit/>
            </a:bodyPr>
            <a:lstStyle/>
            <a:p>
              <a:pPr algn="ctr" defTabSz="1219170" fontAlgn="base">
                <a:spcAft>
                  <a:spcPts val="800"/>
                </a:spcAft>
                <a:defRPr/>
              </a:pPr>
              <a:r>
                <a:rPr lang="sv-SE" sz="4800" dirty="0">
                  <a:solidFill>
                    <a:srgbClr val="00B0F0"/>
                  </a:solidFill>
                  <a:latin typeface="iCiel Pony" panose="02000000000000000000" pitchFamily="2" charset="-93"/>
                  <a:cs typeface="Arial" panose="020B0604020202020204" pitchFamily="34" charset="0"/>
                </a:rPr>
                <a:t>Ý</a:t>
              </a:r>
              <a:r>
                <a:rPr lang="sv-SE" sz="4800" dirty="0">
                  <a:latin typeface="iCiel Pony" panose="02000000000000000000" pitchFamily="2" charset="-93"/>
                  <a:cs typeface="Arial" panose="020B0604020202020204" pitchFamily="34" charset="0"/>
                </a:rPr>
                <a:t> </a:t>
              </a:r>
              <a:r>
                <a:rPr lang="sv-SE" sz="4800" dirty="0">
                  <a:solidFill>
                    <a:srgbClr val="9966FF"/>
                  </a:solidFill>
                  <a:latin typeface="iCiel Pony" panose="02000000000000000000" pitchFamily="2" charset="-93"/>
                  <a:cs typeface="Arial" panose="020B0604020202020204" pitchFamily="34" charset="0"/>
                </a:rPr>
                <a:t>chính</a:t>
              </a:r>
              <a:r>
                <a:rPr lang="sv-SE" sz="4800" dirty="0">
                  <a:latin typeface="iCiel Pony" panose="02000000000000000000" pitchFamily="2" charset="-93"/>
                  <a:cs typeface="Arial" panose="020B0604020202020204" pitchFamily="34" charset="0"/>
                </a:rPr>
                <a:t> </a:t>
              </a:r>
              <a:r>
                <a:rPr lang="sv-SE" sz="4800" dirty="0">
                  <a:solidFill>
                    <a:srgbClr val="FFAD24"/>
                  </a:solidFill>
                  <a:latin typeface="iCiel Pony" panose="02000000000000000000" pitchFamily="2" charset="-93"/>
                  <a:cs typeface="Arial" panose="020B0604020202020204" pitchFamily="34" charset="0"/>
                </a:rPr>
                <a:t>của</a:t>
              </a:r>
              <a:r>
                <a:rPr lang="vi-VN" sz="4800" dirty="0">
                  <a:solidFill>
                    <a:srgbClr val="FFAD24"/>
                  </a:solidFill>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en-US" sz="4800">
                  <a:solidFill>
                    <a:srgbClr val="00B0F0"/>
                  </a:solidFill>
                  <a:latin typeface="iCiel Pony" panose="02000000000000000000" pitchFamily="2" charset="-93"/>
                  <a:cs typeface="Arial" panose="020B0604020202020204" pitchFamily="34" charset="0"/>
                </a:rPr>
                <a:t>3</a:t>
              </a:r>
              <a:r>
                <a:rPr lang="sv-SE" sz="4800">
                  <a:solidFill>
                    <a:srgbClr val="00B0F0"/>
                  </a:solidFill>
                  <a:latin typeface="iCiel Pony" panose="02000000000000000000" pitchFamily="2" charset="-93"/>
                  <a:cs typeface="Arial" panose="020B0604020202020204" pitchFamily="34" charset="0"/>
                </a:rPr>
                <a:t>:</a:t>
              </a:r>
              <a:endParaRPr lang="sv-SE" sz="4800" dirty="0">
                <a:solidFill>
                  <a:srgbClr val="00B0F0"/>
                </a:solidFill>
                <a:latin typeface="iCiel Pony" panose="02000000000000000000" pitchFamily="2" charset="-93"/>
                <a:cs typeface="Arial" panose="020B0604020202020204" pitchFamily="34" charset="0"/>
              </a:endParaRPr>
            </a:p>
          </p:txBody>
        </p:sp>
      </p:grpSp>
      <p:sp>
        <p:nvSpPr>
          <p:cNvPr id="18" name="Rectangle: Rounded Corners 17">
            <a:extLst>
              <a:ext uri="{FF2B5EF4-FFF2-40B4-BE49-F238E27FC236}">
                <a16:creationId xmlns:a16="http://schemas.microsoft.com/office/drawing/2014/main" id="{7D124429-56A7-47A6-B40F-E9A2AF7CFF34}"/>
              </a:ext>
            </a:extLst>
          </p:cNvPr>
          <p:cNvSpPr/>
          <p:nvPr/>
        </p:nvSpPr>
        <p:spPr>
          <a:xfrm>
            <a:off x="521661" y="1555931"/>
            <a:ext cx="7835842" cy="1464231"/>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a:solidFill>
                  <a:srgbClr val="FF0066"/>
                </a:solidFill>
                <a:latin typeface="Calibri" panose="020F0502020204030204" pitchFamily="34" charset="0"/>
                <a:ea typeface="Roboto" panose="02000000000000000000" pitchFamily="2" charset="0"/>
                <a:cs typeface="Calibri" panose="020F0502020204030204" pitchFamily="34" charset="0"/>
              </a:rPr>
              <a:t>Công cuộc đấu tranh đòi bình đẳng của người da đen ở Nam Phi</a:t>
            </a:r>
            <a:endParaRPr lang="vi-VN" sz="4000" b="1" dirty="0">
              <a:solidFill>
                <a:srgbClr val="FF0066"/>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9915265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900" decel="100000" fill="hold"/>
                                        <p:tgtEl>
                                          <p:spTgt spid="1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ay be an image of text that says 'Matchington Mansion Match-3 Exam! 70 ES'">
            <a:extLst>
              <a:ext uri="{FF2B5EF4-FFF2-40B4-BE49-F238E27FC236}">
                <a16:creationId xmlns:a16="http://schemas.microsoft.com/office/drawing/2014/main" id="{439680FE-2F1A-46FB-953D-25DC4549DA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02" r="36971"/>
          <a:stretch/>
        </p:blipFill>
        <p:spPr bwMode="auto">
          <a:xfrm>
            <a:off x="0" y="-1"/>
            <a:ext cx="3805518"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y be an image of text that says 'Matchington Mansion Match-3 Exam! 70 ES'">
            <a:extLst>
              <a:ext uri="{FF2B5EF4-FFF2-40B4-BE49-F238E27FC236}">
                <a16:creationId xmlns:a16="http://schemas.microsoft.com/office/drawing/2014/main" id="{53E6EB17-08FD-46E4-818B-D662F561C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23" t="14902"/>
          <a:stretch/>
        </p:blipFill>
        <p:spPr bwMode="auto">
          <a:xfrm>
            <a:off x="6947648" y="5511"/>
            <a:ext cx="2196352"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y be an image of text that says 'Matchington Mansion Match-3 Exam! 70 ES'">
            <a:extLst>
              <a:ext uri="{FF2B5EF4-FFF2-40B4-BE49-F238E27FC236}">
                <a16:creationId xmlns:a16="http://schemas.microsoft.com/office/drawing/2014/main" id="{6C757E3D-D6DB-4CE6-BAD3-63A0B711C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18" t="14902" r="36971"/>
          <a:stretch/>
        </p:blipFill>
        <p:spPr bwMode="auto">
          <a:xfrm>
            <a:off x="3805517" y="-3"/>
            <a:ext cx="3142131" cy="5137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C7FF69-B3C0-4F51-A7FF-4DBBA0AFBF9C}"/>
              </a:ext>
            </a:extLst>
          </p:cNvPr>
          <p:cNvSpPr/>
          <p:nvPr/>
        </p:nvSpPr>
        <p:spPr>
          <a:xfrm>
            <a:off x="1801906" y="528918"/>
            <a:ext cx="7046259" cy="4186517"/>
          </a:xfrm>
          <a:prstGeom prst="roundRect">
            <a:avLst>
              <a:gd name="adj" fmla="val 8334"/>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12A769-438A-4BFA-92AC-774107219A0E}"/>
              </a:ext>
            </a:extLst>
          </p:cNvPr>
          <p:cNvSpPr/>
          <p:nvPr/>
        </p:nvSpPr>
        <p:spPr>
          <a:xfrm>
            <a:off x="1721223" y="789449"/>
            <a:ext cx="7207623" cy="1384995"/>
          </a:xfrm>
          <a:prstGeom prst="rect">
            <a:avLst/>
          </a:prstGeom>
        </p:spPr>
        <p:txBody>
          <a:bodyPr wrap="square">
            <a:spAutoFit/>
          </a:bodyPr>
          <a:lstStyle/>
          <a:p>
            <a:pPr algn="ctr"/>
            <a:r>
              <a:rPr lang="en-US" sz="2800" b="1">
                <a:solidFill>
                  <a:schemeClr val="bg1">
                    <a:lumMod val="25000"/>
                  </a:schemeClr>
                </a:solidFill>
                <a:latin typeface="Calibri" panose="020F0502020204030204" pitchFamily="34" charset="0"/>
                <a:cs typeface="Calibri" panose="020F0502020204030204" pitchFamily="34" charset="0"/>
              </a:rPr>
              <a:t>3. </a:t>
            </a:r>
            <a:r>
              <a:rPr lang="vi-VN" sz="2800" b="1">
                <a:solidFill>
                  <a:schemeClr val="bg1">
                    <a:lumMod val="25000"/>
                  </a:schemeClr>
                </a:solidFill>
                <a:latin typeface="Calibri" panose="020F0502020204030204" pitchFamily="34" charset="0"/>
                <a:cs typeface="Calibri" panose="020F0502020204030204" pitchFamily="34" charset="0"/>
              </a:rPr>
              <a:t>Vì sao những người yêu chuộng tự do và công lí trên toàn thế giới ủng hộ cuộc đấu tranh của người da đen? </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EB51F5B-B5D4-4474-B178-E6A92760E696}"/>
              </a:ext>
            </a:extLst>
          </p:cNvPr>
          <p:cNvSpPr/>
          <p:nvPr/>
        </p:nvSpPr>
        <p:spPr>
          <a:xfrm>
            <a:off x="1961029" y="3131402"/>
            <a:ext cx="683110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i="1">
                <a:solidFill>
                  <a:srgbClr val="FF0066"/>
                </a:solidFill>
                <a:latin typeface="Calibri" panose="020F0502020204030204" pitchFamily="34" charset="0"/>
                <a:cs typeface="Calibri" panose="020F0502020204030204" pitchFamily="34" charset="0"/>
              </a:rPr>
              <a:t>Vì a-pác-thai là chế độ phân biệt chủng tộc xấu xa, tạo nên sự bất bình trong xã hội. Cần phải xoá bỏ chế độ này để mọi người không phân biệt màu da và đều được hưởng quyền bình đẳng.</a:t>
            </a:r>
            <a:endParaRPr lang="en-US" sz="2800" i="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9130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ay be an image of text that says 'Matchington Mansion Match-3 Exam! 70 ES'">
            <a:extLst>
              <a:ext uri="{FF2B5EF4-FFF2-40B4-BE49-F238E27FC236}">
                <a16:creationId xmlns:a16="http://schemas.microsoft.com/office/drawing/2014/main" id="{439680FE-2F1A-46FB-953D-25DC4549DA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02" r="36971"/>
          <a:stretch/>
        </p:blipFill>
        <p:spPr bwMode="auto">
          <a:xfrm>
            <a:off x="0" y="-1"/>
            <a:ext cx="3805518"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y be an image of text that says 'Matchington Mansion Match-3 Exam! 70 ES'">
            <a:extLst>
              <a:ext uri="{FF2B5EF4-FFF2-40B4-BE49-F238E27FC236}">
                <a16:creationId xmlns:a16="http://schemas.microsoft.com/office/drawing/2014/main" id="{53E6EB17-08FD-46E4-818B-D662F561C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23" t="14902"/>
          <a:stretch/>
        </p:blipFill>
        <p:spPr bwMode="auto">
          <a:xfrm>
            <a:off x="6947648" y="5511"/>
            <a:ext cx="2196352"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y be an image of text that says 'Matchington Mansion Match-3 Exam! 70 ES'">
            <a:extLst>
              <a:ext uri="{FF2B5EF4-FFF2-40B4-BE49-F238E27FC236}">
                <a16:creationId xmlns:a16="http://schemas.microsoft.com/office/drawing/2014/main" id="{6C757E3D-D6DB-4CE6-BAD3-63A0B711C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18" t="14902" r="36971"/>
          <a:stretch/>
        </p:blipFill>
        <p:spPr bwMode="auto">
          <a:xfrm>
            <a:off x="3805517" y="-3"/>
            <a:ext cx="3142131" cy="5137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C7FF69-B3C0-4F51-A7FF-4DBBA0AFBF9C}"/>
              </a:ext>
            </a:extLst>
          </p:cNvPr>
          <p:cNvSpPr/>
          <p:nvPr/>
        </p:nvSpPr>
        <p:spPr>
          <a:xfrm>
            <a:off x="1801906" y="528918"/>
            <a:ext cx="7046259" cy="4186517"/>
          </a:xfrm>
          <a:prstGeom prst="roundRect">
            <a:avLst>
              <a:gd name="adj" fmla="val 8334"/>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2A12A769-438A-4BFA-92AC-774107219A0E}"/>
              </a:ext>
            </a:extLst>
          </p:cNvPr>
          <p:cNvSpPr/>
          <p:nvPr/>
        </p:nvSpPr>
        <p:spPr>
          <a:xfrm>
            <a:off x="2115671" y="789449"/>
            <a:ext cx="6418729"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4. Giới thiệu 2 – 3 câu về vị Tổng thống được bầu trong cuộc tổng tuyển cử ngày 27 tháng 4 năm 1994. </a:t>
            </a:r>
            <a:endParaRPr kumimoji="0" lang="en-US" sz="28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endParaRPr>
          </a:p>
        </p:txBody>
      </p:sp>
      <p:sp>
        <p:nvSpPr>
          <p:cNvPr id="15" name="Rectangle 14">
            <a:extLst>
              <a:ext uri="{FF2B5EF4-FFF2-40B4-BE49-F238E27FC236}">
                <a16:creationId xmlns:a16="http://schemas.microsoft.com/office/drawing/2014/main" id="{0EB51F5B-B5D4-4474-B178-E6A92760E696}"/>
              </a:ext>
            </a:extLst>
          </p:cNvPr>
          <p:cNvSpPr/>
          <p:nvPr/>
        </p:nvSpPr>
        <p:spPr>
          <a:xfrm>
            <a:off x="2115671" y="3104508"/>
            <a:ext cx="641872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a:solidFill>
                  <a:srgbClr val="FF0066"/>
                </a:solidFill>
                <a:latin typeface="Calibri" panose="020F0502020204030204" pitchFamily="34" charset="0"/>
                <a:cs typeface="Calibri" panose="020F0502020204030204" pitchFamily="34" charset="0"/>
              </a:rPr>
              <a:t>Nen-xơn Man-đê-la là một luật sư da đen. Ông từng bị giam cầm suốt 27 năm vì đấu tranh chống chế độ a-pác-thai. Ông được tin tưởng bầu làm Tổng thống</a:t>
            </a:r>
            <a:r>
              <a:rPr lang="en-US" sz="3200" i="1">
                <a:solidFill>
                  <a:srgbClr val="FF0066"/>
                </a:solidFill>
                <a:latin typeface="Calibri" panose="020F0502020204030204" pitchFamily="34" charset="0"/>
                <a:cs typeface="Calibri" panose="020F0502020204030204" pitchFamily="34" charset="0"/>
              </a:rPr>
              <a:t>.</a:t>
            </a:r>
            <a:endParaRPr kumimoji="0" lang="en-US" sz="3200" b="0" i="1" u="none" strike="noStrike" kern="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32873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91E35DD-4A12-4D25-9B4A-3883AF1ACA4E}"/>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6" name="TextBox 5">
            <a:extLst>
              <a:ext uri="{FF2B5EF4-FFF2-40B4-BE49-F238E27FC236}">
                <a16:creationId xmlns:a16="http://schemas.microsoft.com/office/drawing/2014/main" id="{44E9AAB0-E73F-4C38-BE6D-46C32CC27E86}"/>
              </a:ext>
            </a:extLst>
          </p:cNvPr>
          <p:cNvSpPr txBox="1"/>
          <p:nvPr/>
        </p:nvSpPr>
        <p:spPr>
          <a:xfrm>
            <a:off x="438484" y="565148"/>
            <a:ext cx="5952453" cy="683264"/>
          </a:xfrm>
          <a:prstGeom prst="rect">
            <a:avLst/>
          </a:prstGeom>
          <a:noFill/>
        </p:spPr>
        <p:txBody>
          <a:bodyPr wrap="square" rtlCol="0">
            <a:spAutoFit/>
          </a:bodyPr>
          <a:lstStyle/>
          <a:p>
            <a:pPr algn="ctr">
              <a:lnSpc>
                <a:spcPct val="80000"/>
              </a:lnSpc>
            </a:pPr>
            <a:r>
              <a:rPr lang="vi-VN"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U</a:t>
            </a:r>
            <a:r>
              <a:rPr lang="vi-VN"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1" name="Freeform 6">
            <a:extLst>
              <a:ext uri="{FF2B5EF4-FFF2-40B4-BE49-F238E27FC236}">
                <a16:creationId xmlns:a16="http://schemas.microsoft.com/office/drawing/2014/main" id="{63750916-475F-4978-A038-C5A7F34EE8A9}"/>
              </a:ext>
            </a:extLst>
          </p:cNvPr>
          <p:cNvSpPr/>
          <p:nvPr/>
        </p:nvSpPr>
        <p:spPr>
          <a:xfrm>
            <a:off x="325816" y="1425387"/>
            <a:ext cx="6612866" cy="3617259"/>
          </a:xfrm>
          <a:custGeom>
            <a:avLst/>
            <a:gdLst/>
            <a:ahLst/>
            <a:cxnLst/>
            <a:rect l="l" t="t" r="r" b="b"/>
            <a:pathLst>
              <a:path w="10389816" h="8229600">
                <a:moveTo>
                  <a:pt x="0" y="0"/>
                </a:moveTo>
                <a:lnTo>
                  <a:pt x="10389816" y="0"/>
                </a:lnTo>
                <a:lnTo>
                  <a:pt x="10389816" y="8229600"/>
                </a:lnTo>
                <a:lnTo>
                  <a:pt x="0" y="8229600"/>
                </a:lnTo>
                <a:lnTo>
                  <a:pt x="0" y="0"/>
                </a:lnTo>
                <a:close/>
              </a:path>
            </a:pathLst>
          </a:custGeom>
          <a:blipFill>
            <a:blip r:embed="rId3"/>
            <a:stretch>
              <a:fillRect/>
            </a:stretch>
          </a:blipFill>
        </p:spPr>
        <p:txBody>
          <a:bodyPr/>
          <a:lstStyle/>
          <a:p>
            <a:endParaRPr lang="en-US"/>
          </a:p>
        </p:txBody>
      </p:sp>
      <p:sp>
        <p:nvSpPr>
          <p:cNvPr id="5" name="Rectangle: Rounded Corners 8">
            <a:extLst>
              <a:ext uri="{FF2B5EF4-FFF2-40B4-BE49-F238E27FC236}">
                <a16:creationId xmlns:a16="http://schemas.microsoft.com/office/drawing/2014/main" id="{5B2AD172-BE22-459A-BD50-ADEF8FE63D58}"/>
              </a:ext>
            </a:extLst>
          </p:cNvPr>
          <p:cNvSpPr/>
          <p:nvPr/>
        </p:nvSpPr>
        <p:spPr>
          <a:xfrm>
            <a:off x="687900" y="2673798"/>
            <a:ext cx="6080451" cy="2219084"/>
          </a:xfrm>
          <a:custGeom>
            <a:avLst/>
            <a:gdLst>
              <a:gd name="connsiteX0" fmla="*/ 0 w 6080451"/>
              <a:gd name="connsiteY0" fmla="*/ 541923 h 2219084"/>
              <a:gd name="connsiteX1" fmla="*/ 541923 w 6080451"/>
              <a:gd name="connsiteY1" fmla="*/ 0 h 2219084"/>
              <a:gd name="connsiteX2" fmla="*/ 5538528 w 6080451"/>
              <a:gd name="connsiteY2" fmla="*/ 0 h 2219084"/>
              <a:gd name="connsiteX3" fmla="*/ 6080451 w 6080451"/>
              <a:gd name="connsiteY3" fmla="*/ 541923 h 2219084"/>
              <a:gd name="connsiteX4" fmla="*/ 6080451 w 6080451"/>
              <a:gd name="connsiteY4" fmla="*/ 1677161 h 2219084"/>
              <a:gd name="connsiteX5" fmla="*/ 5538528 w 6080451"/>
              <a:gd name="connsiteY5" fmla="*/ 2219084 h 2219084"/>
              <a:gd name="connsiteX6" fmla="*/ 541923 w 6080451"/>
              <a:gd name="connsiteY6" fmla="*/ 2219084 h 2219084"/>
              <a:gd name="connsiteX7" fmla="*/ 0 w 6080451"/>
              <a:gd name="connsiteY7" fmla="*/ 1677161 h 2219084"/>
              <a:gd name="connsiteX8" fmla="*/ 0 w 6080451"/>
              <a:gd name="connsiteY8" fmla="*/ 541923 h 221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451" h="2219084" extrusionOk="0">
                <a:moveTo>
                  <a:pt x="0" y="541923"/>
                </a:moveTo>
                <a:cubicBezTo>
                  <a:pt x="-2780" y="233022"/>
                  <a:pt x="201963" y="32935"/>
                  <a:pt x="541923" y="0"/>
                </a:cubicBezTo>
                <a:cubicBezTo>
                  <a:pt x="2895027" y="-95379"/>
                  <a:pt x="3273992" y="58096"/>
                  <a:pt x="5538528" y="0"/>
                </a:cubicBezTo>
                <a:cubicBezTo>
                  <a:pt x="5831977" y="-4116"/>
                  <a:pt x="6060417" y="228229"/>
                  <a:pt x="6080451" y="541923"/>
                </a:cubicBezTo>
                <a:cubicBezTo>
                  <a:pt x="5994967" y="658279"/>
                  <a:pt x="6076072" y="1307421"/>
                  <a:pt x="6080451" y="1677161"/>
                </a:cubicBezTo>
                <a:cubicBezTo>
                  <a:pt x="6107894" y="1943836"/>
                  <a:pt x="5823069" y="2204386"/>
                  <a:pt x="5538528" y="2219084"/>
                </a:cubicBezTo>
                <a:cubicBezTo>
                  <a:pt x="4937443" y="2159178"/>
                  <a:pt x="2402587" y="2301598"/>
                  <a:pt x="541923" y="2219084"/>
                </a:cubicBezTo>
                <a:cubicBezTo>
                  <a:pt x="197122" y="2230333"/>
                  <a:pt x="-9558" y="1986158"/>
                  <a:pt x="0" y="1677161"/>
                </a:cubicBezTo>
                <a:cubicBezTo>
                  <a:pt x="49776" y="1412098"/>
                  <a:pt x="18242" y="659425"/>
                  <a:pt x="0" y="541923"/>
                </a:cubicBezTo>
                <a:close/>
              </a:path>
            </a:pathLst>
          </a:custGeom>
          <a:noFill/>
          <a:ln>
            <a:no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vi-VN" sz="3200" b="1" i="1">
                <a:solidFill>
                  <a:schemeClr val="bg1">
                    <a:lumMod val="25000"/>
                  </a:schemeClr>
                </a:solidFill>
                <a:latin typeface="Calibri" panose="020F0502020204030204" pitchFamily="34" charset="0"/>
                <a:cs typeface="Calibri" panose="020F0502020204030204" pitchFamily="34" charset="0"/>
              </a:rPr>
              <a:t>Phản đối chế độ phân biệt chủng tộc và ca ngợi cuộc đấu tranh của người da đen ở Nam Phi.</a:t>
            </a:r>
            <a:endParaRPr lang="vi-VN" sz="3200" dirty="0">
              <a:solidFill>
                <a:schemeClr val="bg1">
                  <a:lumMod val="25000"/>
                </a:schemeClr>
              </a:solidFill>
              <a:latin typeface="#9Slide05 Phobia" panose="02000506000000020003" pitchFamily="2" charset="0"/>
              <a:cs typeface="Calibri" panose="020F0502020204030204" pitchFamily="34" charset="0"/>
            </a:endParaRPr>
          </a:p>
        </p:txBody>
      </p:sp>
      <p:pic>
        <p:nvPicPr>
          <p:cNvPr id="10" name="Picture 2" descr="Có thể là hình ảnh về văn bản">
            <a:extLst>
              <a:ext uri="{FF2B5EF4-FFF2-40B4-BE49-F238E27FC236}">
                <a16:creationId xmlns:a16="http://schemas.microsoft.com/office/drawing/2014/main" id="{41027D01-915A-47CD-BD6C-43D6BA1AC77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850" b="77650" l="48700" r="91550">
                        <a14:foregroundMark x1="70150" y1="19850" x2="77700" y2="23000"/>
                        <a14:foregroundMark x1="71450" y1="50700" x2="80850" y2="50450"/>
                        <a14:foregroundMark x1="65400" y1="73200" x2="85300" y2="73200"/>
                        <a14:foregroundMark x1="85800" y1="64850" x2="90000" y2="72150"/>
                        <a14:foregroundMark x1="85300" y1="77650" x2="76950" y2="75550"/>
                        <a14:foregroundMark x1="49221" y1="37729" x2="51550" y2="39200"/>
                        <a14:foregroundMark x1="69600" y1="32950" x2="80850" y2="30350"/>
                        <a14:foregroundMark x1="57850" y1="70850" x2="78750" y2="67200"/>
                        <a14:foregroundMark x1="91550" y1="70600" x2="91300" y2="72950"/>
                        <a14:foregroundMark x1="50000" y1="34250" x2="50000" y2="34250"/>
                        <a14:foregroundMark x1="84000" y1="54650" x2="84750" y2="51750"/>
                        <a14:foregroundMark x1="85300" y1="53350" x2="86600" y2="44950"/>
                        <a14:foregroundMark x1="86100" y1="48650" x2="87100" y2="44450"/>
                        <a14:foregroundMark x1="85800" y1="49400" x2="85800" y2="45500"/>
                        <a14:foregroundMark x1="86100" y1="49150" x2="86850" y2="45500"/>
                        <a14:backgroundMark x1="51850" y1="49950" x2="72500" y2="63550"/>
                        <a14:backgroundMark x1="50250" y1="59600" x2="50250" y2="59600"/>
                        <a14:backgroundMark x1="62050" y1="60400" x2="49500" y2="62500"/>
                        <a14:backgroundMark x1="50250" y1="73450" x2="55500" y2="70050"/>
                        <a14:backgroundMark x1="57600" y1="68250" x2="66200" y2="64850"/>
                        <a14:backgroundMark x1="66200" y1="64850" x2="67250" y2="64850"/>
                        <a14:backgroundMark x1="71700" y1="65600" x2="71200" y2="61450"/>
                        <a14:backgroundMark x1="50500" y1="44950" x2="57850" y2="53050"/>
                        <a14:backgroundMark x1="58100" y1="52300" x2="62300" y2="54400"/>
                        <a14:backgroundMark x1="55750" y1="35050" x2="56550" y2="38950"/>
                        <a14:backgroundMark x1="50800" y1="36600" x2="47900" y2="34250"/>
                        <a14:backgroundMark x1="51300" y1="37650" x2="51050" y2="35300"/>
                        <a14:backgroundMark x1="52100" y1="69300" x2="53400" y2="78450"/>
                        <a14:backgroundMark x1="68550" y1="66400" x2="71450" y2="66950"/>
                        <a14:backgroundMark x1="68550" y1="51250" x2="68800" y2="50200"/>
                        <a14:backgroundMark x1="48650" y1="38900" x2="49000" y2="40400"/>
                        <a14:backgroundMark x1="48250" y1="37250" x2="49000" y2="40800"/>
                      </a14:backgroundRemoval>
                    </a14:imgEffect>
                  </a14:imgLayer>
                </a14:imgProps>
              </a:ext>
              <a:ext uri="{28A0092B-C50C-407E-A947-70E740481C1C}">
                <a14:useLocalDpi xmlns:a14="http://schemas.microsoft.com/office/drawing/2010/main" val="0"/>
              </a:ext>
            </a:extLst>
          </a:blip>
          <a:srcRect l="47124" t="16324" r="6863" b="23903"/>
          <a:stretch/>
        </p:blipFill>
        <p:spPr bwMode="auto">
          <a:xfrm>
            <a:off x="5540737" y="430307"/>
            <a:ext cx="3630682" cy="471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3CE3111E-9F99-48EB-9304-37ED1906C3A3}"/>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grpSp>
        <p:nvGrpSpPr>
          <p:cNvPr id="15" name="Group 14">
            <a:extLst>
              <a:ext uri="{FF2B5EF4-FFF2-40B4-BE49-F238E27FC236}">
                <a16:creationId xmlns:a16="http://schemas.microsoft.com/office/drawing/2014/main" id="{F5DF57A9-4AA4-4A6C-ACE6-B25D2036F70E}"/>
              </a:ext>
            </a:extLst>
          </p:cNvPr>
          <p:cNvGrpSpPr/>
          <p:nvPr/>
        </p:nvGrpSpPr>
        <p:grpSpPr>
          <a:xfrm>
            <a:off x="-343225" y="2998326"/>
            <a:ext cx="7979347" cy="1219246"/>
            <a:chOff x="5250002" y="6585059"/>
            <a:chExt cx="13208091" cy="2131835"/>
          </a:xfrm>
        </p:grpSpPr>
        <p:sp>
          <p:nvSpPr>
            <p:cNvPr id="16" name="TextBox 15">
              <a:extLst>
                <a:ext uri="{FF2B5EF4-FFF2-40B4-BE49-F238E27FC236}">
                  <a16:creationId xmlns:a16="http://schemas.microsoft.com/office/drawing/2014/main" id="{6E187238-7706-42B6-A7C9-B6304A0C3B01}"/>
                </a:ext>
              </a:extLst>
            </p:cNvPr>
            <p:cNvSpPr txBox="1"/>
            <p:nvPr/>
          </p:nvSpPr>
          <p:spPr>
            <a:xfrm>
              <a:off x="5250005" y="6585061"/>
              <a:ext cx="13208088" cy="2131833"/>
            </a:xfrm>
            <a:prstGeom prst="rect">
              <a:avLst/>
            </a:prstGeom>
            <a:noFill/>
          </p:spPr>
          <p:txBody>
            <a:bodyPr wrap="square" rtlCol="0">
              <a:spAutoFit/>
            </a:bodyPr>
            <a:lstStyle/>
            <a:p>
              <a:pPr algn="ctr">
                <a:lnSpc>
                  <a:spcPct val="130000"/>
                </a:lnSpc>
              </a:pPr>
              <a:r>
                <a:rPr lang="en-US" sz="60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60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60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7" name="TextBox 16">
              <a:extLst>
                <a:ext uri="{FF2B5EF4-FFF2-40B4-BE49-F238E27FC236}">
                  <a16:creationId xmlns:a16="http://schemas.microsoft.com/office/drawing/2014/main" id="{5C3B4C94-0774-4A16-BE49-4F5AD2135DD1}"/>
                </a:ext>
              </a:extLst>
            </p:cNvPr>
            <p:cNvSpPr txBox="1"/>
            <p:nvPr/>
          </p:nvSpPr>
          <p:spPr>
            <a:xfrm>
              <a:off x="5250002" y="6585059"/>
              <a:ext cx="13208091" cy="2131833"/>
            </a:xfrm>
            <a:prstGeom prst="rect">
              <a:avLst/>
            </a:prstGeom>
            <a:noFill/>
          </p:spPr>
          <p:txBody>
            <a:bodyPr wrap="square" rtlCol="0">
              <a:spAutoFit/>
            </a:bodyPr>
            <a:lstStyle/>
            <a:p>
              <a:pPr algn="ctr">
                <a:lnSpc>
                  <a:spcPct val="130000"/>
                </a:lnSpc>
              </a:pPr>
              <a:r>
                <a:rPr lang="en-US" sz="6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6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60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6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6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6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6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
        <p:nvSpPr>
          <p:cNvPr id="11" name="Freeform 3">
            <a:extLst>
              <a:ext uri="{FF2B5EF4-FFF2-40B4-BE49-F238E27FC236}">
                <a16:creationId xmlns:a16="http://schemas.microsoft.com/office/drawing/2014/main" id="{28488F0C-41D1-4A12-94FD-8BB8CF04A7CE}"/>
              </a:ext>
            </a:extLst>
          </p:cNvPr>
          <p:cNvSpPr/>
          <p:nvPr/>
        </p:nvSpPr>
        <p:spPr>
          <a:xfrm>
            <a:off x="6757639" y="702527"/>
            <a:ext cx="2217863" cy="3515045"/>
          </a:xfrm>
          <a:custGeom>
            <a:avLst/>
            <a:gdLst/>
            <a:ahLst/>
            <a:cxnLst/>
            <a:rect l="l" t="t" r="r" b="b"/>
            <a:pathLst>
              <a:path w="4326724" h="7256560">
                <a:moveTo>
                  <a:pt x="0" y="0"/>
                </a:moveTo>
                <a:lnTo>
                  <a:pt x="4326724" y="0"/>
                </a:lnTo>
                <a:lnTo>
                  <a:pt x="4326724" y="7256560"/>
                </a:lnTo>
                <a:lnTo>
                  <a:pt x="0" y="725656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6962828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2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9"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40A8B34-34FA-49E1-AEF1-FC0D992675FC}"/>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sp>
        <p:nvSpPr>
          <p:cNvPr id="12" name="TextBox 11">
            <a:extLst>
              <a:ext uri="{FF2B5EF4-FFF2-40B4-BE49-F238E27FC236}">
                <a16:creationId xmlns:a16="http://schemas.microsoft.com/office/drawing/2014/main" id="{CF88BB58-C3A4-4C5F-BF99-14326B3B73B7}"/>
              </a:ext>
            </a:extLst>
          </p:cNvPr>
          <p:cNvSpPr txBox="1"/>
          <p:nvPr/>
        </p:nvSpPr>
        <p:spPr>
          <a:xfrm>
            <a:off x="1978262" y="4236804"/>
            <a:ext cx="4952727" cy="757130"/>
          </a:xfrm>
          <a:prstGeom prst="rect">
            <a:avLst/>
          </a:prstGeom>
          <a:noFill/>
        </p:spPr>
        <p:txBody>
          <a:bodyPr wrap="square">
            <a:prstTxWarp prst="textArchUp">
              <a:avLst/>
            </a:prstTxWarp>
            <a:spAutoFit/>
          </a:bodyPr>
          <a:lstStyle/>
          <a:p>
            <a:pPr algn="ctr">
              <a:lnSpc>
                <a:spcPct val="80000"/>
              </a:lnSpc>
            </a:pP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0444343">
            <a:off x="-3059444" y="1871883"/>
            <a:ext cx="6980512" cy="3082716"/>
            <a:chOff x="159959" y="994003"/>
            <a:chExt cx="8867544" cy="308271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6600" b="1" dirty="0">
                <a:ln w="127000">
                  <a:solidFill>
                    <a:schemeClr val="bg1"/>
                  </a:solidFill>
                </a:ln>
                <a:solidFill>
                  <a:schemeClr val="bg1">
                    <a:lumMod val="25000"/>
                  </a:schemeClr>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4763842" y="3061056"/>
              <a:ext cx="4263661" cy="1015663"/>
            </a:xfrm>
            <a:prstGeom prst="rect">
              <a:avLst/>
            </a:prstGeom>
            <a:noFill/>
          </p:spPr>
          <p:txBody>
            <a:bodyPr wrap="square" rtlCol="0">
              <a:prstTxWarp prst="textArchUp">
                <a:avLst/>
              </a:prstTxWarp>
              <a:spAutoFit/>
            </a:bodyPr>
            <a:lstStyle/>
            <a:p>
              <a:pPr algn="ctr"/>
              <a:r>
                <a:rPr lang="en-US" sz="4800" b="1" dirty="0" err="1">
                  <a:solidFill>
                    <a:schemeClr val="bg1">
                      <a:lumMod val="25000"/>
                    </a:schemeClr>
                  </a:solidFill>
                  <a:latin typeface="#9Slide05 Phobia" panose="02000506000000020003" pitchFamily="2" charset="0"/>
                </a:rPr>
                <a:t>Hoạt</a:t>
              </a:r>
              <a:r>
                <a:rPr lang="en-US" sz="4800" b="1" dirty="0">
                  <a:solidFill>
                    <a:schemeClr val="bg1">
                      <a:lumMod val="25000"/>
                    </a:schemeClr>
                  </a:solidFill>
                  <a:latin typeface="#9Slide05 Phobia" panose="02000506000000020003" pitchFamily="2" charset="0"/>
                </a:rPr>
                <a:t>  </a:t>
              </a:r>
              <a:r>
                <a:rPr lang="en-US" sz="4800" b="1" dirty="0" err="1">
                  <a:solidFill>
                    <a:schemeClr val="bg1">
                      <a:lumMod val="25000"/>
                    </a:schemeClr>
                  </a:solidFill>
                  <a:latin typeface="#9Slide05 Phobia" panose="02000506000000020003" pitchFamily="2" charset="0"/>
                </a:rPr>
                <a:t>Động</a:t>
              </a:r>
              <a:endParaRPr lang="en-US" sz="4800" b="1" dirty="0">
                <a:solidFill>
                  <a:schemeClr val="bg1">
                    <a:lumMod val="25000"/>
                  </a:schemeClr>
                </a:solidFill>
                <a:latin typeface="#9Slide05 Phobia" panose="02000506000000020003" pitchFamily="2" charset="0"/>
              </a:endParaRPr>
            </a:p>
          </p:txBody>
        </p:sp>
      </p:grpSp>
      <p:sp>
        <p:nvSpPr>
          <p:cNvPr id="20" name="Freeform 3">
            <a:extLst>
              <a:ext uri="{FF2B5EF4-FFF2-40B4-BE49-F238E27FC236}">
                <a16:creationId xmlns:a16="http://schemas.microsoft.com/office/drawing/2014/main" id="{1086BB81-4F52-4604-A9DF-9290ED7071EC}"/>
              </a:ext>
            </a:extLst>
          </p:cNvPr>
          <p:cNvSpPr/>
          <p:nvPr/>
        </p:nvSpPr>
        <p:spPr>
          <a:xfrm>
            <a:off x="6804213" y="806824"/>
            <a:ext cx="2265420" cy="3808545"/>
          </a:xfrm>
          <a:custGeom>
            <a:avLst/>
            <a:gdLst/>
            <a:ahLst/>
            <a:cxnLst/>
            <a:rect l="l" t="t" r="r" b="b"/>
            <a:pathLst>
              <a:path w="4326724" h="7256560">
                <a:moveTo>
                  <a:pt x="0" y="0"/>
                </a:moveTo>
                <a:lnTo>
                  <a:pt x="4326724" y="0"/>
                </a:lnTo>
                <a:lnTo>
                  <a:pt x="4326724" y="7256560"/>
                </a:lnTo>
                <a:lnTo>
                  <a:pt x="0" y="7256560"/>
                </a:lnTo>
                <a:lnTo>
                  <a:pt x="0" y="0"/>
                </a:lnTo>
                <a:close/>
              </a:path>
            </a:pathLst>
          </a:custGeom>
          <a:blipFill>
            <a:blip r:embed="rId3"/>
            <a:stretch>
              <a:fillRect/>
            </a:stretch>
          </a:blipFill>
        </p:spPr>
        <p:txBody>
          <a:bodyPr/>
          <a:lstStyle/>
          <a:p>
            <a:endParaRPr lang="en-US"/>
          </a:p>
        </p:txBody>
      </p:sp>
      <p:sp>
        <p:nvSpPr>
          <p:cNvPr id="21" name="Freeform 5">
            <a:extLst>
              <a:ext uri="{FF2B5EF4-FFF2-40B4-BE49-F238E27FC236}">
                <a16:creationId xmlns:a16="http://schemas.microsoft.com/office/drawing/2014/main" id="{F9258F0F-D5E2-421E-B9AE-96C992C32200}"/>
              </a:ext>
            </a:extLst>
          </p:cNvPr>
          <p:cNvSpPr/>
          <p:nvPr/>
        </p:nvSpPr>
        <p:spPr>
          <a:xfrm>
            <a:off x="356223" y="3021629"/>
            <a:ext cx="1113237" cy="1696261"/>
          </a:xfrm>
          <a:custGeom>
            <a:avLst/>
            <a:gdLst/>
            <a:ahLst/>
            <a:cxnLst/>
            <a:rect l="l" t="t" r="r" b="b"/>
            <a:pathLst>
              <a:path w="3847338" h="8229600">
                <a:moveTo>
                  <a:pt x="0" y="0"/>
                </a:moveTo>
                <a:lnTo>
                  <a:pt x="3847338" y="0"/>
                </a:lnTo>
                <a:lnTo>
                  <a:pt x="3847338"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3448695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22222E-6 L -2.77778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DE3AA4E4-D572-446C-8DD4-F712E741B4E0}"/>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grpSp>
        <p:nvGrpSpPr>
          <p:cNvPr id="18" name="Group 17">
            <a:extLst>
              <a:ext uri="{FF2B5EF4-FFF2-40B4-BE49-F238E27FC236}">
                <a16:creationId xmlns:a16="http://schemas.microsoft.com/office/drawing/2014/main" id="{89EE6FF3-B10D-4812-B179-4FE51F2C4043}"/>
              </a:ext>
            </a:extLst>
          </p:cNvPr>
          <p:cNvGrpSpPr/>
          <p:nvPr/>
        </p:nvGrpSpPr>
        <p:grpSpPr>
          <a:xfrm>
            <a:off x="1373057" y="408373"/>
            <a:ext cx="3995515" cy="2037128"/>
            <a:chOff x="632010" y="0"/>
            <a:chExt cx="2979158" cy="2037128"/>
          </a:xfrm>
        </p:grpSpPr>
        <p:grpSp>
          <p:nvGrpSpPr>
            <p:cNvPr id="28" name="Group 27">
              <a:extLst>
                <a:ext uri="{FF2B5EF4-FFF2-40B4-BE49-F238E27FC236}">
                  <a16:creationId xmlns:a16="http://schemas.microsoft.com/office/drawing/2014/main" id="{BD95E85A-F496-4965-A4AD-B1BE5F717405}"/>
                </a:ext>
              </a:extLst>
            </p:cNvPr>
            <p:cNvGrpSpPr/>
            <p:nvPr/>
          </p:nvGrpSpPr>
          <p:grpSpPr>
            <a:xfrm>
              <a:off x="1169905" y="0"/>
              <a:ext cx="2441263" cy="2037128"/>
              <a:chOff x="1570650" y="446027"/>
              <a:chExt cx="2715973" cy="2037128"/>
            </a:xfrm>
          </p:grpSpPr>
          <p:sp>
            <p:nvSpPr>
              <p:cNvPr id="29" name="TextBox 28">
                <a:extLst>
                  <a:ext uri="{FF2B5EF4-FFF2-40B4-BE49-F238E27FC236}">
                    <a16:creationId xmlns:a16="http://schemas.microsoft.com/office/drawing/2014/main" id="{5C821BD1-9B0A-4C2C-9628-FE25CCA67B6A}"/>
                  </a:ext>
                </a:extLst>
              </p:cNvPr>
              <p:cNvSpPr txBox="1"/>
              <p:nvPr/>
            </p:nvSpPr>
            <p:spPr>
              <a:xfrm>
                <a:off x="1575313" y="446027"/>
                <a:ext cx="2711310" cy="203132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 typeface="Arial"/>
                  <a:buNone/>
                  <a:tabLst/>
                  <a:defRPr/>
                </a:pPr>
                <a:r>
                  <a:rPr kumimoji="0" lang="sv-SE" sz="60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GIỌNG</a:t>
                </a:r>
                <a:r>
                  <a:rPr kumimoji="0" lang="sv-SE" sz="6600" b="0" i="0" u="none" strike="noStrike" kern="0" cap="none" spc="0" normalizeH="0" baseline="0" noProof="0" dirty="0">
                    <a:ln w="231775">
                      <a:solidFill>
                        <a:srgbClr val="FFFFFF"/>
                      </a:solidFill>
                    </a:ln>
                    <a:solidFill>
                      <a:srgbClr val="FFFFFF"/>
                    </a:solidFill>
                    <a:effectLst/>
                    <a:uLnTx/>
                    <a:uFillTx/>
                    <a:latin typeface="LNTH-Hoa Nho LNTH" pitchFamily="2" charset="0"/>
                    <a:ea typeface="LNTH-LuoLuoNotangYuanTi 1" pitchFamily="2" charset="-128"/>
                    <a:cs typeface="LNTH-LuoLuoNotangYuanTi 1" pitchFamily="2" charset="-128"/>
                    <a:sym typeface="Arial"/>
                  </a:rPr>
                  <a:t> </a:t>
                </a:r>
                <a:r>
                  <a:rPr kumimoji="0" lang="sv-SE" sz="60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ĐỌC</a:t>
                </a:r>
              </a:p>
            </p:txBody>
          </p:sp>
          <p:sp>
            <p:nvSpPr>
              <p:cNvPr id="30" name="TextBox 29">
                <a:extLst>
                  <a:ext uri="{FF2B5EF4-FFF2-40B4-BE49-F238E27FC236}">
                    <a16:creationId xmlns:a16="http://schemas.microsoft.com/office/drawing/2014/main" id="{FCAB600F-FAA9-4FC0-AEE6-0956CF442AA4}"/>
                  </a:ext>
                </a:extLst>
              </p:cNvPr>
              <p:cNvSpPr txBox="1"/>
              <p:nvPr/>
            </p:nvSpPr>
            <p:spPr>
              <a:xfrm>
                <a:off x="1570650" y="451830"/>
                <a:ext cx="2715972" cy="203132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 typeface="Arial"/>
                  <a:buNone/>
                  <a:tabLst/>
                  <a:defRPr/>
                </a:pPr>
                <a:r>
                  <a:rPr kumimoji="0" lang="sv-SE" sz="60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G</a:t>
                </a:r>
                <a:r>
                  <a:rPr kumimoji="0" lang="sv-SE"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I</a:t>
                </a:r>
                <a:r>
                  <a:rPr kumimoji="0" lang="sv-SE" sz="6000" b="1" i="0" u="none" strike="noStrike" kern="0" cap="none" spc="0" normalizeH="0" baseline="0" noProof="0" dirty="0">
                    <a:ln w="19050">
                      <a:solidFill>
                        <a:srgbClr val="002060"/>
                      </a:solidFill>
                      <a:prstDash val="solid"/>
                    </a:ln>
                    <a:solidFill>
                      <a:srgbClr val="FF99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Ọ</a:t>
                </a:r>
                <a:r>
                  <a:rPr kumimoji="0" lang="sv-SE" sz="60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N</a:t>
                </a:r>
                <a:r>
                  <a:rPr kumimoji="0" lang="sv-SE" sz="60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G</a:t>
                </a:r>
                <a:r>
                  <a:rPr kumimoji="0" lang="sv-SE" sz="6600" b="0" i="0" u="none" strike="noStrike" kern="0" cap="none" spc="0" normalizeH="0" baseline="0" noProof="0" dirty="0">
                    <a:ln>
                      <a:noFill/>
                    </a:ln>
                    <a:solidFill>
                      <a:srgbClr val="77D460"/>
                    </a:solidFill>
                    <a:effectLst/>
                    <a:uLnTx/>
                    <a:uFillTx/>
                    <a:latin typeface="LNTH-Hoa Nho LNTH" pitchFamily="2" charset="0"/>
                    <a:ea typeface="LNTH-LuoLuoNotangYuanTi 1" pitchFamily="2" charset="-128"/>
                    <a:cs typeface="LNTH-LuoLuoNotangYuanTi 1" pitchFamily="2" charset="-128"/>
                    <a:sym typeface="Arial"/>
                  </a:rPr>
                  <a:t> </a:t>
                </a:r>
                <a:r>
                  <a:rPr kumimoji="0" lang="sv-SE"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Đ</a:t>
                </a:r>
                <a:r>
                  <a:rPr kumimoji="0" lang="sv-SE" sz="60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Ọ</a:t>
                </a:r>
                <a:r>
                  <a:rPr kumimoji="0" lang="sv-SE" sz="60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C</a:t>
                </a:r>
                <a:endParaRPr kumimoji="0" lang="sv-SE"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endParaRPr>
              </a:p>
            </p:txBody>
          </p:sp>
        </p:grpSp>
        <p:pic>
          <p:nvPicPr>
            <p:cNvPr id="19" name="Picture 18">
              <a:extLst>
                <a:ext uri="{FF2B5EF4-FFF2-40B4-BE49-F238E27FC236}">
                  <a16:creationId xmlns:a16="http://schemas.microsoft.com/office/drawing/2014/main" id="{745AC99F-C592-4DF9-A4CA-BDC3BB7F321B}"/>
                </a:ext>
              </a:extLst>
            </p:cNvPr>
            <p:cNvPicPr>
              <a:picLocks noChangeAspect="1"/>
            </p:cNvPicPr>
            <p:nvPr/>
          </p:nvPicPr>
          <p:blipFill>
            <a:blip r:embed="rId4"/>
            <a:stretch>
              <a:fillRect/>
            </a:stretch>
          </p:blipFill>
          <p:spPr>
            <a:xfrm rot="20591673">
              <a:off x="632010" y="117367"/>
              <a:ext cx="665088" cy="814029"/>
            </a:xfrm>
            <a:prstGeom prst="rect">
              <a:avLst/>
            </a:prstGeom>
          </p:spPr>
        </p:pic>
      </p:grpSp>
      <p:sp>
        <p:nvSpPr>
          <p:cNvPr id="15" name="Rectangle: Rounded Corners 1">
            <a:extLst>
              <a:ext uri="{FF2B5EF4-FFF2-40B4-BE49-F238E27FC236}">
                <a16:creationId xmlns:a16="http://schemas.microsoft.com/office/drawing/2014/main" id="{6706BC99-ED88-45EC-AF8C-0E2F8F58435C}"/>
              </a:ext>
            </a:extLst>
          </p:cNvPr>
          <p:cNvSpPr/>
          <p:nvPr/>
        </p:nvSpPr>
        <p:spPr>
          <a:xfrm>
            <a:off x="292226" y="2019656"/>
            <a:ext cx="6073635" cy="266315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7" name="TextBox 26">
            <a:extLst>
              <a:ext uri="{FF2B5EF4-FFF2-40B4-BE49-F238E27FC236}">
                <a16:creationId xmlns:a16="http://schemas.microsoft.com/office/drawing/2014/main" id="{9F739B95-C2BC-4270-B6F0-A26AB07237A6}"/>
              </a:ext>
            </a:extLst>
          </p:cNvPr>
          <p:cNvSpPr txBox="1"/>
          <p:nvPr/>
        </p:nvSpPr>
        <p:spPr>
          <a:xfrm>
            <a:off x="327089" y="2052283"/>
            <a:ext cx="5912345" cy="2553891"/>
          </a:xfrm>
          <a:prstGeom prst="roundRect">
            <a:avLst/>
          </a:prstGeom>
          <a:noFill/>
          <a:ln w="38100">
            <a:noFill/>
          </a:ln>
        </p:spPr>
        <p:txBody>
          <a:bodyPr wrap="square" rtlCol="0">
            <a:spAutoFit/>
          </a:bodyPr>
          <a:lstStyle/>
          <a:p>
            <a:pPr lvl="0" algn="just">
              <a:defRPr/>
            </a:pPr>
            <a:r>
              <a:rPr kumimoji="0" lang="vi-VN"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lang="vi-VN" sz="3600">
                <a:latin typeface="Calibri" panose="020F0502020204030204" pitchFamily="34" charset="0"/>
                <a:ea typeface="Roboto" panose="02000000000000000000" pitchFamily="2" charset="0"/>
                <a:cs typeface="Calibri" panose="020F0502020204030204" pitchFamily="34" charset="0"/>
              </a:rPr>
              <a:t>Toàn bài đọc với giọng </a:t>
            </a:r>
            <a:r>
              <a:rPr lang="en-US" sz="3600">
                <a:latin typeface="Calibri" panose="020F0502020204030204" pitchFamily="34" charset="0"/>
                <a:ea typeface="Roboto" panose="02000000000000000000" pitchFamily="2" charset="0"/>
                <a:cs typeface="Calibri" panose="020F0502020204030204" pitchFamily="34" charset="0"/>
              </a:rPr>
              <a:t>rõ ràng, rành mạch.</a:t>
            </a:r>
            <a:endParaRPr kumimoji="0" lang="vi-VN"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Nhấn giọng ở những từ ngữ chỉ thông tin quan trọng,…</a:t>
            </a:r>
            <a:endPar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77826" name="Picture 2" descr="Có thể là hình ảnh về văn bản">
            <a:extLst>
              <a:ext uri="{FF2B5EF4-FFF2-40B4-BE49-F238E27FC236}">
                <a16:creationId xmlns:a16="http://schemas.microsoft.com/office/drawing/2014/main" id="{E54439A7-511D-4A8C-B543-210E6A762DC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850" b="77650" l="48700" r="91550">
                        <a14:foregroundMark x1="70150" y1="19850" x2="77700" y2="23000"/>
                        <a14:foregroundMark x1="71450" y1="50700" x2="80850" y2="50450"/>
                        <a14:foregroundMark x1="65400" y1="73200" x2="85300" y2="73200"/>
                        <a14:foregroundMark x1="85800" y1="64850" x2="90000" y2="72150"/>
                        <a14:foregroundMark x1="85300" y1="77650" x2="76950" y2="75550"/>
                        <a14:foregroundMark x1="49221" y1="37729" x2="51550" y2="39200"/>
                        <a14:foregroundMark x1="69600" y1="32950" x2="80850" y2="30350"/>
                        <a14:foregroundMark x1="57850" y1="70850" x2="78750" y2="67200"/>
                        <a14:foregroundMark x1="91550" y1="70600" x2="91300" y2="72950"/>
                        <a14:foregroundMark x1="50000" y1="34250" x2="50000" y2="34250"/>
                        <a14:foregroundMark x1="84000" y1="54650" x2="84750" y2="51750"/>
                        <a14:foregroundMark x1="85300" y1="53350" x2="86600" y2="44950"/>
                        <a14:foregroundMark x1="86100" y1="48650" x2="87100" y2="44450"/>
                        <a14:foregroundMark x1="85800" y1="49400" x2="85800" y2="45500"/>
                        <a14:foregroundMark x1="86100" y1="49150" x2="86850" y2="45500"/>
                        <a14:backgroundMark x1="51850" y1="49950" x2="72500" y2="63550"/>
                        <a14:backgroundMark x1="50250" y1="59600" x2="50250" y2="59600"/>
                        <a14:backgroundMark x1="62050" y1="60400" x2="49500" y2="62500"/>
                        <a14:backgroundMark x1="50250" y1="73450" x2="55500" y2="70050"/>
                        <a14:backgroundMark x1="57600" y1="68250" x2="66200" y2="64850"/>
                        <a14:backgroundMark x1="66200" y1="64850" x2="67250" y2="64850"/>
                        <a14:backgroundMark x1="71700" y1="65600" x2="71200" y2="61450"/>
                        <a14:backgroundMark x1="50500" y1="44950" x2="57850" y2="53050"/>
                        <a14:backgroundMark x1="58100" y1="52300" x2="62300" y2="54400"/>
                        <a14:backgroundMark x1="55750" y1="35050" x2="56550" y2="38950"/>
                        <a14:backgroundMark x1="50800" y1="36600" x2="47900" y2="34250"/>
                        <a14:backgroundMark x1="51300" y1="37650" x2="51050" y2="35300"/>
                        <a14:backgroundMark x1="52100" y1="69300" x2="53400" y2="78450"/>
                        <a14:backgroundMark x1="68550" y1="66400" x2="71450" y2="66950"/>
                        <a14:backgroundMark x1="68550" y1="51250" x2="68800" y2="50200"/>
                        <a14:backgroundMark x1="48650" y1="38900" x2="49000" y2="40400"/>
                        <a14:backgroundMark x1="48250" y1="37250" x2="49000" y2="40800"/>
                      </a14:backgroundRemoval>
                    </a14:imgEffect>
                  </a14:imgLayer>
                </a14:imgProps>
              </a:ext>
              <a:ext uri="{28A0092B-C50C-407E-A947-70E740481C1C}">
                <a14:useLocalDpi xmlns:a14="http://schemas.microsoft.com/office/drawing/2010/main" val="0"/>
              </a:ext>
            </a:extLst>
          </a:blip>
          <a:srcRect l="47124" t="16324" r="6863" b="23903"/>
          <a:stretch/>
        </p:blipFill>
        <p:spPr bwMode="auto">
          <a:xfrm>
            <a:off x="5646983" y="568323"/>
            <a:ext cx="3524436" cy="457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44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2">
            <a:extLst>
              <a:ext uri="{FF2B5EF4-FFF2-40B4-BE49-F238E27FC236}">
                <a16:creationId xmlns:a16="http://schemas.microsoft.com/office/drawing/2014/main" id="{4C65A95E-74DA-4D08-AC44-2B56D956998E}"/>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sp>
        <p:nvSpPr>
          <p:cNvPr id="6" name="Rectangle: Rounded Corners 6">
            <a:extLst>
              <a:ext uri="{FF2B5EF4-FFF2-40B4-BE49-F238E27FC236}">
                <a16:creationId xmlns:a16="http://schemas.microsoft.com/office/drawing/2014/main" id="{F4129291-3243-4FAB-AE47-6375F7890F6A}"/>
              </a:ext>
            </a:extLst>
          </p:cNvPr>
          <p:cNvSpPr/>
          <p:nvPr/>
        </p:nvSpPr>
        <p:spPr>
          <a:xfrm>
            <a:off x="132235" y="782307"/>
            <a:ext cx="8877294" cy="4004846"/>
          </a:xfrm>
          <a:custGeom>
            <a:avLst/>
            <a:gdLst>
              <a:gd name="connsiteX0" fmla="*/ 0 w 8877294"/>
              <a:gd name="connsiteY0" fmla="*/ 501847 h 4004846"/>
              <a:gd name="connsiteX1" fmla="*/ 501847 w 8877294"/>
              <a:gd name="connsiteY1" fmla="*/ 0 h 4004846"/>
              <a:gd name="connsiteX2" fmla="*/ 1000508 w 8877294"/>
              <a:gd name="connsiteY2" fmla="*/ 0 h 4004846"/>
              <a:gd name="connsiteX3" fmla="*/ 1735378 w 8877294"/>
              <a:gd name="connsiteY3" fmla="*/ 0 h 4004846"/>
              <a:gd name="connsiteX4" fmla="*/ 2391511 w 8877294"/>
              <a:gd name="connsiteY4" fmla="*/ 0 h 4004846"/>
              <a:gd name="connsiteX5" fmla="*/ 2968908 w 8877294"/>
              <a:gd name="connsiteY5" fmla="*/ 0 h 4004846"/>
              <a:gd name="connsiteX6" fmla="*/ 3546306 w 8877294"/>
              <a:gd name="connsiteY6" fmla="*/ 0 h 4004846"/>
              <a:gd name="connsiteX7" fmla="*/ 3966231 w 8877294"/>
              <a:gd name="connsiteY7" fmla="*/ 0 h 4004846"/>
              <a:gd name="connsiteX8" fmla="*/ 4543628 w 8877294"/>
              <a:gd name="connsiteY8" fmla="*/ 0 h 4004846"/>
              <a:gd name="connsiteX9" fmla="*/ 5042290 w 8877294"/>
              <a:gd name="connsiteY9" fmla="*/ 0 h 4004846"/>
              <a:gd name="connsiteX10" fmla="*/ 5462215 w 8877294"/>
              <a:gd name="connsiteY10" fmla="*/ 0 h 4004846"/>
              <a:gd name="connsiteX11" fmla="*/ 6275820 w 8877294"/>
              <a:gd name="connsiteY11" fmla="*/ 0 h 4004846"/>
              <a:gd name="connsiteX12" fmla="*/ 6931954 w 8877294"/>
              <a:gd name="connsiteY12" fmla="*/ 0 h 4004846"/>
              <a:gd name="connsiteX13" fmla="*/ 7509351 w 8877294"/>
              <a:gd name="connsiteY13" fmla="*/ 0 h 4004846"/>
              <a:gd name="connsiteX14" fmla="*/ 8375447 w 8877294"/>
              <a:gd name="connsiteY14" fmla="*/ 0 h 4004846"/>
              <a:gd name="connsiteX15" fmla="*/ 8877294 w 8877294"/>
              <a:gd name="connsiteY15" fmla="*/ 501847 h 4004846"/>
              <a:gd name="connsiteX16" fmla="*/ 8877294 w 8877294"/>
              <a:gd name="connsiteY16" fmla="*/ 1132089 h 4004846"/>
              <a:gd name="connsiteX17" fmla="*/ 8877294 w 8877294"/>
              <a:gd name="connsiteY17" fmla="*/ 1702308 h 4004846"/>
              <a:gd name="connsiteX18" fmla="*/ 8877294 w 8877294"/>
              <a:gd name="connsiteY18" fmla="*/ 2272527 h 4004846"/>
              <a:gd name="connsiteX19" fmla="*/ 8877294 w 8877294"/>
              <a:gd name="connsiteY19" fmla="*/ 2782723 h 4004846"/>
              <a:gd name="connsiteX20" fmla="*/ 8877294 w 8877294"/>
              <a:gd name="connsiteY20" fmla="*/ 3502999 h 4004846"/>
              <a:gd name="connsiteX21" fmla="*/ 8375447 w 8877294"/>
              <a:gd name="connsiteY21" fmla="*/ 4004846 h 4004846"/>
              <a:gd name="connsiteX22" fmla="*/ 7640578 w 8877294"/>
              <a:gd name="connsiteY22" fmla="*/ 4004846 h 4004846"/>
              <a:gd name="connsiteX23" fmla="*/ 7141916 w 8877294"/>
              <a:gd name="connsiteY23" fmla="*/ 4004846 h 4004846"/>
              <a:gd name="connsiteX24" fmla="*/ 6328311 w 8877294"/>
              <a:gd name="connsiteY24" fmla="*/ 4004846 h 4004846"/>
              <a:gd name="connsiteX25" fmla="*/ 5908386 w 8877294"/>
              <a:gd name="connsiteY25" fmla="*/ 4004846 h 4004846"/>
              <a:gd name="connsiteX26" fmla="*/ 5173516 w 8877294"/>
              <a:gd name="connsiteY26" fmla="*/ 4004846 h 4004846"/>
              <a:gd name="connsiteX27" fmla="*/ 4517383 w 8877294"/>
              <a:gd name="connsiteY27" fmla="*/ 4004846 h 4004846"/>
              <a:gd name="connsiteX28" fmla="*/ 3782514 w 8877294"/>
              <a:gd name="connsiteY28" fmla="*/ 4004846 h 4004846"/>
              <a:gd name="connsiteX29" fmla="*/ 3047644 w 8877294"/>
              <a:gd name="connsiteY29" fmla="*/ 4004846 h 4004846"/>
              <a:gd name="connsiteX30" fmla="*/ 2548983 w 8877294"/>
              <a:gd name="connsiteY30" fmla="*/ 4004846 h 4004846"/>
              <a:gd name="connsiteX31" fmla="*/ 2129058 w 8877294"/>
              <a:gd name="connsiteY31" fmla="*/ 4004846 h 4004846"/>
              <a:gd name="connsiteX32" fmla="*/ 1315452 w 8877294"/>
              <a:gd name="connsiteY32" fmla="*/ 4004846 h 4004846"/>
              <a:gd name="connsiteX33" fmla="*/ 501847 w 8877294"/>
              <a:gd name="connsiteY33" fmla="*/ 4004846 h 4004846"/>
              <a:gd name="connsiteX34" fmla="*/ 0 w 8877294"/>
              <a:gd name="connsiteY34" fmla="*/ 3502999 h 4004846"/>
              <a:gd name="connsiteX35" fmla="*/ 0 w 8877294"/>
              <a:gd name="connsiteY35" fmla="*/ 2842746 h 4004846"/>
              <a:gd name="connsiteX36" fmla="*/ 0 w 8877294"/>
              <a:gd name="connsiteY36" fmla="*/ 2272527 h 4004846"/>
              <a:gd name="connsiteX37" fmla="*/ 0 w 8877294"/>
              <a:gd name="connsiteY37" fmla="*/ 1672296 h 4004846"/>
              <a:gd name="connsiteX38" fmla="*/ 0 w 8877294"/>
              <a:gd name="connsiteY38" fmla="*/ 1102077 h 4004846"/>
              <a:gd name="connsiteX39" fmla="*/ 0 w 8877294"/>
              <a:gd name="connsiteY39" fmla="*/ 501847 h 400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77294" h="4004846" fill="none" extrusionOk="0">
                <a:moveTo>
                  <a:pt x="0" y="501847"/>
                </a:moveTo>
                <a:cubicBezTo>
                  <a:pt x="8465" y="206474"/>
                  <a:pt x="232069" y="-52889"/>
                  <a:pt x="501847" y="0"/>
                </a:cubicBezTo>
                <a:cubicBezTo>
                  <a:pt x="723433" y="6928"/>
                  <a:pt x="861731" y="24800"/>
                  <a:pt x="1000508" y="0"/>
                </a:cubicBezTo>
                <a:cubicBezTo>
                  <a:pt x="1139285" y="-24800"/>
                  <a:pt x="1420586" y="-30113"/>
                  <a:pt x="1735378" y="0"/>
                </a:cubicBezTo>
                <a:cubicBezTo>
                  <a:pt x="2050170" y="30113"/>
                  <a:pt x="2163284" y="-28039"/>
                  <a:pt x="2391511" y="0"/>
                </a:cubicBezTo>
                <a:cubicBezTo>
                  <a:pt x="2619738" y="28039"/>
                  <a:pt x="2812666" y="24043"/>
                  <a:pt x="2968908" y="0"/>
                </a:cubicBezTo>
                <a:cubicBezTo>
                  <a:pt x="3125150" y="-24043"/>
                  <a:pt x="3344649" y="-244"/>
                  <a:pt x="3546306" y="0"/>
                </a:cubicBezTo>
                <a:cubicBezTo>
                  <a:pt x="3747963" y="244"/>
                  <a:pt x="3786080" y="8685"/>
                  <a:pt x="3966231" y="0"/>
                </a:cubicBezTo>
                <a:cubicBezTo>
                  <a:pt x="4146383" y="-8685"/>
                  <a:pt x="4353034" y="-10088"/>
                  <a:pt x="4543628" y="0"/>
                </a:cubicBezTo>
                <a:cubicBezTo>
                  <a:pt x="4734222" y="10088"/>
                  <a:pt x="4811590" y="10975"/>
                  <a:pt x="5042290" y="0"/>
                </a:cubicBezTo>
                <a:cubicBezTo>
                  <a:pt x="5272990" y="-10975"/>
                  <a:pt x="5353848" y="2443"/>
                  <a:pt x="5462215" y="0"/>
                </a:cubicBezTo>
                <a:cubicBezTo>
                  <a:pt x="5570582" y="-2443"/>
                  <a:pt x="6009176" y="-3814"/>
                  <a:pt x="6275820" y="0"/>
                </a:cubicBezTo>
                <a:cubicBezTo>
                  <a:pt x="6542464" y="3814"/>
                  <a:pt x="6677881" y="-14805"/>
                  <a:pt x="6931954" y="0"/>
                </a:cubicBezTo>
                <a:cubicBezTo>
                  <a:pt x="7186027" y="14805"/>
                  <a:pt x="7305876" y="-23110"/>
                  <a:pt x="7509351" y="0"/>
                </a:cubicBezTo>
                <a:cubicBezTo>
                  <a:pt x="7712826" y="23110"/>
                  <a:pt x="8065581" y="-38414"/>
                  <a:pt x="8375447" y="0"/>
                </a:cubicBezTo>
                <a:cubicBezTo>
                  <a:pt x="8661362" y="25926"/>
                  <a:pt x="8888006" y="204692"/>
                  <a:pt x="8877294" y="501847"/>
                </a:cubicBezTo>
                <a:cubicBezTo>
                  <a:pt x="8895182" y="793008"/>
                  <a:pt x="8886029" y="871170"/>
                  <a:pt x="8877294" y="1132089"/>
                </a:cubicBezTo>
                <a:cubicBezTo>
                  <a:pt x="8868559" y="1393008"/>
                  <a:pt x="8877959" y="1491306"/>
                  <a:pt x="8877294" y="1702308"/>
                </a:cubicBezTo>
                <a:cubicBezTo>
                  <a:pt x="8876629" y="1913310"/>
                  <a:pt x="8869846" y="2084854"/>
                  <a:pt x="8877294" y="2272527"/>
                </a:cubicBezTo>
                <a:cubicBezTo>
                  <a:pt x="8884742" y="2460200"/>
                  <a:pt x="8900987" y="2627899"/>
                  <a:pt x="8877294" y="2782723"/>
                </a:cubicBezTo>
                <a:cubicBezTo>
                  <a:pt x="8853601" y="2937547"/>
                  <a:pt x="8901444" y="3186166"/>
                  <a:pt x="8877294" y="3502999"/>
                </a:cubicBezTo>
                <a:cubicBezTo>
                  <a:pt x="8840148" y="3836941"/>
                  <a:pt x="8661647" y="4050933"/>
                  <a:pt x="8375447" y="4004846"/>
                </a:cubicBezTo>
                <a:cubicBezTo>
                  <a:pt x="8013421" y="3994873"/>
                  <a:pt x="7857289" y="4012610"/>
                  <a:pt x="7640578" y="4004846"/>
                </a:cubicBezTo>
                <a:cubicBezTo>
                  <a:pt x="7423867" y="3997082"/>
                  <a:pt x="7326754" y="3995517"/>
                  <a:pt x="7141916" y="4004846"/>
                </a:cubicBezTo>
                <a:cubicBezTo>
                  <a:pt x="6957078" y="4014175"/>
                  <a:pt x="6511855" y="3988234"/>
                  <a:pt x="6328311" y="4004846"/>
                </a:cubicBezTo>
                <a:cubicBezTo>
                  <a:pt x="6144767" y="4021458"/>
                  <a:pt x="6002298" y="4019541"/>
                  <a:pt x="5908386" y="4004846"/>
                </a:cubicBezTo>
                <a:cubicBezTo>
                  <a:pt x="5814474" y="3990151"/>
                  <a:pt x="5465512" y="4033580"/>
                  <a:pt x="5173516" y="4004846"/>
                </a:cubicBezTo>
                <a:cubicBezTo>
                  <a:pt x="4881520" y="3976113"/>
                  <a:pt x="4721870" y="4007979"/>
                  <a:pt x="4517383" y="4004846"/>
                </a:cubicBezTo>
                <a:cubicBezTo>
                  <a:pt x="4312896" y="4001713"/>
                  <a:pt x="4037439" y="3999787"/>
                  <a:pt x="3782514" y="4004846"/>
                </a:cubicBezTo>
                <a:cubicBezTo>
                  <a:pt x="3527589" y="4009905"/>
                  <a:pt x="3336061" y="4016875"/>
                  <a:pt x="3047644" y="4004846"/>
                </a:cubicBezTo>
                <a:cubicBezTo>
                  <a:pt x="2759227" y="3992818"/>
                  <a:pt x="2723310" y="4013348"/>
                  <a:pt x="2548983" y="4004846"/>
                </a:cubicBezTo>
                <a:cubicBezTo>
                  <a:pt x="2374656" y="3996344"/>
                  <a:pt x="2226690" y="4014923"/>
                  <a:pt x="2129058" y="4004846"/>
                </a:cubicBezTo>
                <a:cubicBezTo>
                  <a:pt x="2031427" y="3994769"/>
                  <a:pt x="1546294" y="3967753"/>
                  <a:pt x="1315452" y="4004846"/>
                </a:cubicBezTo>
                <a:cubicBezTo>
                  <a:pt x="1084610" y="4041939"/>
                  <a:pt x="825064" y="3976429"/>
                  <a:pt x="501847" y="4004846"/>
                </a:cubicBezTo>
                <a:cubicBezTo>
                  <a:pt x="167051" y="3993175"/>
                  <a:pt x="12931" y="3725309"/>
                  <a:pt x="0" y="3502999"/>
                </a:cubicBezTo>
                <a:cubicBezTo>
                  <a:pt x="11563" y="3200586"/>
                  <a:pt x="12267" y="3014691"/>
                  <a:pt x="0" y="2842746"/>
                </a:cubicBezTo>
                <a:cubicBezTo>
                  <a:pt x="-12267" y="2670801"/>
                  <a:pt x="-21774" y="2537828"/>
                  <a:pt x="0" y="2272527"/>
                </a:cubicBezTo>
                <a:cubicBezTo>
                  <a:pt x="21774" y="2007226"/>
                  <a:pt x="-16300" y="1904653"/>
                  <a:pt x="0" y="1672296"/>
                </a:cubicBezTo>
                <a:cubicBezTo>
                  <a:pt x="16300" y="1439939"/>
                  <a:pt x="-18461" y="1376028"/>
                  <a:pt x="0" y="1102077"/>
                </a:cubicBezTo>
                <a:cubicBezTo>
                  <a:pt x="18461" y="828126"/>
                  <a:pt x="1753" y="756874"/>
                  <a:pt x="0" y="501847"/>
                </a:cubicBezTo>
                <a:close/>
              </a:path>
              <a:path w="8877294" h="4004846" stroke="0" extrusionOk="0">
                <a:moveTo>
                  <a:pt x="0" y="501847"/>
                </a:moveTo>
                <a:cubicBezTo>
                  <a:pt x="1869" y="281831"/>
                  <a:pt x="254692" y="53620"/>
                  <a:pt x="501847" y="0"/>
                </a:cubicBezTo>
                <a:cubicBezTo>
                  <a:pt x="746181" y="-2404"/>
                  <a:pt x="890456" y="9364"/>
                  <a:pt x="1236716" y="0"/>
                </a:cubicBezTo>
                <a:cubicBezTo>
                  <a:pt x="1582976" y="-9364"/>
                  <a:pt x="1486882" y="22141"/>
                  <a:pt x="1735378" y="0"/>
                </a:cubicBezTo>
                <a:cubicBezTo>
                  <a:pt x="1983874" y="-22141"/>
                  <a:pt x="2032424" y="831"/>
                  <a:pt x="2234039" y="0"/>
                </a:cubicBezTo>
                <a:cubicBezTo>
                  <a:pt x="2435654" y="-831"/>
                  <a:pt x="2775648" y="10935"/>
                  <a:pt x="2968908" y="0"/>
                </a:cubicBezTo>
                <a:cubicBezTo>
                  <a:pt x="3162168" y="-10935"/>
                  <a:pt x="3309030" y="-8663"/>
                  <a:pt x="3546306" y="0"/>
                </a:cubicBezTo>
                <a:cubicBezTo>
                  <a:pt x="3783582" y="8663"/>
                  <a:pt x="4083896" y="27116"/>
                  <a:pt x="4359911" y="0"/>
                </a:cubicBezTo>
                <a:cubicBezTo>
                  <a:pt x="4635927" y="-27116"/>
                  <a:pt x="4988309" y="26250"/>
                  <a:pt x="5173516" y="0"/>
                </a:cubicBezTo>
                <a:cubicBezTo>
                  <a:pt x="5358723" y="-26250"/>
                  <a:pt x="5636850" y="20220"/>
                  <a:pt x="5908386" y="0"/>
                </a:cubicBezTo>
                <a:cubicBezTo>
                  <a:pt x="6179922" y="-20220"/>
                  <a:pt x="6197753" y="-9844"/>
                  <a:pt x="6407047" y="0"/>
                </a:cubicBezTo>
                <a:cubicBezTo>
                  <a:pt x="6616341" y="9844"/>
                  <a:pt x="6636732" y="3978"/>
                  <a:pt x="6826972" y="0"/>
                </a:cubicBezTo>
                <a:cubicBezTo>
                  <a:pt x="7017213" y="-3978"/>
                  <a:pt x="7440775" y="-12527"/>
                  <a:pt x="7640578" y="0"/>
                </a:cubicBezTo>
                <a:cubicBezTo>
                  <a:pt x="7840381" y="12527"/>
                  <a:pt x="8031762" y="34682"/>
                  <a:pt x="8375447" y="0"/>
                </a:cubicBezTo>
                <a:cubicBezTo>
                  <a:pt x="8653850" y="-16090"/>
                  <a:pt x="8863462" y="198430"/>
                  <a:pt x="8877294" y="501847"/>
                </a:cubicBezTo>
                <a:cubicBezTo>
                  <a:pt x="8856494" y="685504"/>
                  <a:pt x="8858621" y="810209"/>
                  <a:pt x="8877294" y="1012043"/>
                </a:cubicBezTo>
                <a:cubicBezTo>
                  <a:pt x="8895967" y="1213877"/>
                  <a:pt x="8870737" y="1514227"/>
                  <a:pt x="8877294" y="1672296"/>
                </a:cubicBezTo>
                <a:cubicBezTo>
                  <a:pt x="8883851" y="1830365"/>
                  <a:pt x="8854039" y="2016681"/>
                  <a:pt x="8877294" y="2242515"/>
                </a:cubicBezTo>
                <a:cubicBezTo>
                  <a:pt x="8900549" y="2468349"/>
                  <a:pt x="8861595" y="2630631"/>
                  <a:pt x="8877294" y="2812734"/>
                </a:cubicBezTo>
                <a:cubicBezTo>
                  <a:pt x="8892993" y="2994837"/>
                  <a:pt x="8853294" y="3165855"/>
                  <a:pt x="8877294" y="3502999"/>
                </a:cubicBezTo>
                <a:cubicBezTo>
                  <a:pt x="8857474" y="3724736"/>
                  <a:pt x="8663463" y="3996910"/>
                  <a:pt x="8375447" y="4004846"/>
                </a:cubicBezTo>
                <a:cubicBezTo>
                  <a:pt x="8199671" y="3989620"/>
                  <a:pt x="8017215" y="4026846"/>
                  <a:pt x="7876786" y="4004846"/>
                </a:cubicBezTo>
                <a:cubicBezTo>
                  <a:pt x="7736357" y="3982846"/>
                  <a:pt x="7538937" y="3982903"/>
                  <a:pt x="7378124" y="4004846"/>
                </a:cubicBezTo>
                <a:cubicBezTo>
                  <a:pt x="7217311" y="4026789"/>
                  <a:pt x="6857217" y="4038453"/>
                  <a:pt x="6564519" y="4004846"/>
                </a:cubicBezTo>
                <a:cubicBezTo>
                  <a:pt x="6271822" y="3971239"/>
                  <a:pt x="6245408" y="4027019"/>
                  <a:pt x="5987122" y="4004846"/>
                </a:cubicBezTo>
                <a:cubicBezTo>
                  <a:pt x="5728836" y="3982673"/>
                  <a:pt x="5358289" y="3978232"/>
                  <a:pt x="5173516" y="4004846"/>
                </a:cubicBezTo>
                <a:cubicBezTo>
                  <a:pt x="4988743" y="4031460"/>
                  <a:pt x="4640862" y="4007844"/>
                  <a:pt x="4359911" y="4004846"/>
                </a:cubicBezTo>
                <a:cubicBezTo>
                  <a:pt x="4078961" y="4001848"/>
                  <a:pt x="4026126" y="4021088"/>
                  <a:pt x="3782514" y="4004846"/>
                </a:cubicBezTo>
                <a:cubicBezTo>
                  <a:pt x="3538902" y="3988604"/>
                  <a:pt x="3470985" y="3995630"/>
                  <a:pt x="3362588" y="4004846"/>
                </a:cubicBezTo>
                <a:cubicBezTo>
                  <a:pt x="3254191" y="4014062"/>
                  <a:pt x="3045094" y="4015004"/>
                  <a:pt x="2863927" y="4004846"/>
                </a:cubicBezTo>
                <a:cubicBezTo>
                  <a:pt x="2682760" y="3994688"/>
                  <a:pt x="2475219" y="3990255"/>
                  <a:pt x="2365266" y="4004846"/>
                </a:cubicBezTo>
                <a:cubicBezTo>
                  <a:pt x="2255313" y="4019437"/>
                  <a:pt x="1825481" y="4001583"/>
                  <a:pt x="1630396" y="4004846"/>
                </a:cubicBezTo>
                <a:cubicBezTo>
                  <a:pt x="1435311" y="4008110"/>
                  <a:pt x="1328636" y="3995537"/>
                  <a:pt x="1210471" y="4004846"/>
                </a:cubicBezTo>
                <a:cubicBezTo>
                  <a:pt x="1092307" y="4014155"/>
                  <a:pt x="846981" y="3976267"/>
                  <a:pt x="501847" y="4004846"/>
                </a:cubicBezTo>
                <a:cubicBezTo>
                  <a:pt x="212546" y="3998506"/>
                  <a:pt x="2048" y="3795899"/>
                  <a:pt x="0" y="3502999"/>
                </a:cubicBezTo>
                <a:cubicBezTo>
                  <a:pt x="-1776" y="3302232"/>
                  <a:pt x="24554" y="3110026"/>
                  <a:pt x="0" y="2872757"/>
                </a:cubicBezTo>
                <a:cubicBezTo>
                  <a:pt x="-24554" y="2635488"/>
                  <a:pt x="12518" y="2554012"/>
                  <a:pt x="0" y="2362561"/>
                </a:cubicBezTo>
                <a:cubicBezTo>
                  <a:pt x="-12518" y="2171110"/>
                  <a:pt x="18308" y="1917880"/>
                  <a:pt x="0" y="1762331"/>
                </a:cubicBezTo>
                <a:cubicBezTo>
                  <a:pt x="-18308" y="1606782"/>
                  <a:pt x="-22750" y="1316631"/>
                  <a:pt x="0" y="1162100"/>
                </a:cubicBezTo>
                <a:cubicBezTo>
                  <a:pt x="22750" y="1007569"/>
                  <a:pt x="27668" y="770440"/>
                  <a:pt x="0" y="501847"/>
                </a:cubicBezTo>
                <a:close/>
              </a:path>
            </a:pathLst>
          </a:custGeom>
          <a:solidFill>
            <a:srgbClr val="FFFFFF"/>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endParaRPr lang="vi-VN" sz="36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A29C10-E32A-45CA-A8C5-C8D53E45B810}"/>
              </a:ext>
            </a:extLst>
          </p:cNvPr>
          <p:cNvPicPr>
            <a:picLocks noChangeAspect="1"/>
          </p:cNvPicPr>
          <p:nvPr/>
        </p:nvPicPr>
        <p:blipFill>
          <a:blip r:embed="rId4"/>
          <a:stretch>
            <a:fillRect/>
          </a:stretch>
        </p:blipFill>
        <p:spPr>
          <a:xfrm>
            <a:off x="2206498" y="44726"/>
            <a:ext cx="4999074" cy="727477"/>
          </a:xfrm>
          <a:prstGeom prst="rect">
            <a:avLst/>
          </a:prstGeom>
        </p:spPr>
      </p:pic>
      <p:sp>
        <p:nvSpPr>
          <p:cNvPr id="34" name="Rectangle 33">
            <a:extLst>
              <a:ext uri="{FF2B5EF4-FFF2-40B4-BE49-F238E27FC236}">
                <a16:creationId xmlns:a16="http://schemas.microsoft.com/office/drawing/2014/main" id="{95478222-42BA-4986-9911-EF2952E24075}"/>
              </a:ext>
            </a:extLst>
          </p:cNvPr>
          <p:cNvSpPr/>
          <p:nvPr/>
        </p:nvSpPr>
        <p:spPr>
          <a:xfrm>
            <a:off x="217170" y="952401"/>
            <a:ext cx="8681875" cy="3713324"/>
          </a:xfrm>
          <a:prstGeom prst="rect">
            <a:avLst/>
          </a:prstGeom>
        </p:spPr>
        <p:txBody>
          <a:bodyPr wrap="square">
            <a:spAutoFit/>
          </a:bodyPr>
          <a:lstStyle/>
          <a:p>
            <a:pPr indent="199390" algn="just">
              <a:lnSpc>
                <a:spcPct val="120000"/>
              </a:lnSpc>
            </a:pPr>
            <a:r>
              <a:rPr lang="vi-VN" sz="2200" b="1" i="1" u="sng">
                <a:latin typeface="Times New Roman" panose="02020603050405020304" pitchFamily="18" charset="0"/>
                <a:ea typeface="Calibri" panose="020F0502020204030204" pitchFamily="34" charset="0"/>
              </a:rPr>
              <a:t>Bất bình</a:t>
            </a:r>
            <a:r>
              <a:rPr lang="vi-VN" sz="2200" b="1" i="1">
                <a:latin typeface="Times New Roman" panose="02020603050405020304" pitchFamily="18" charset="0"/>
                <a:ea typeface="Calibri" panose="020F0502020204030204" pitchFamily="34" charset="0"/>
              </a:rPr>
              <a:t> với chế độ </a:t>
            </a:r>
            <a:r>
              <a:rPr lang="vi-VN" sz="2200" b="1" i="1" u="sng">
                <a:latin typeface="Times New Roman" panose="02020603050405020304" pitchFamily="18" charset="0"/>
                <a:ea typeface="Calibri" panose="020F0502020204030204" pitchFamily="34" charset="0"/>
              </a:rPr>
              <a:t>a-pác-thai</a:t>
            </a:r>
            <a:r>
              <a:rPr lang="vi-VN" sz="2200" b="1" i="1">
                <a:latin typeface="Times New Roman" panose="02020603050405020304" pitchFamily="18" charset="0"/>
                <a:ea typeface="Calibri" panose="020F0502020204030204" pitchFamily="34" charset="0"/>
              </a:rPr>
              <a:t>,/ người da đen đã </a:t>
            </a:r>
            <a:r>
              <a:rPr lang="vi-VN" sz="2200" b="1" i="1" u="sng">
                <a:latin typeface="Times New Roman" panose="02020603050405020304" pitchFamily="18" charset="0"/>
                <a:ea typeface="Calibri" panose="020F0502020204030204" pitchFamily="34" charset="0"/>
              </a:rPr>
              <a:t>đứng</a:t>
            </a:r>
            <a:r>
              <a:rPr lang="vi-VN" sz="2200" b="1" i="1">
                <a:latin typeface="Times New Roman" panose="02020603050405020304" pitchFamily="18" charset="0"/>
                <a:ea typeface="Calibri" panose="020F0502020204030204" pitchFamily="34" charset="0"/>
              </a:rPr>
              <a:t> </a:t>
            </a:r>
            <a:r>
              <a:rPr lang="vi-VN" sz="2200" b="1" i="1" u="sng">
                <a:latin typeface="Times New Roman" panose="02020603050405020304" pitchFamily="18" charset="0"/>
                <a:ea typeface="Calibri" panose="020F0502020204030204" pitchFamily="34" charset="0"/>
              </a:rPr>
              <a:t>lê</a:t>
            </a:r>
            <a:r>
              <a:rPr lang="vi-VN" sz="2200" b="1" i="1">
                <a:latin typeface="Times New Roman" panose="02020603050405020304" pitchFamily="18" charset="0"/>
                <a:ea typeface="Calibri" panose="020F0502020204030204" pitchFamily="34" charset="0"/>
              </a:rPr>
              <a:t>n đòi bình đẳng.// Cuộc đấu tranh </a:t>
            </a:r>
            <a:r>
              <a:rPr lang="vi-VN" sz="2200" b="1" i="1" u="sng">
                <a:latin typeface="Times New Roman" panose="02020603050405020304" pitchFamily="18" charset="0"/>
                <a:ea typeface="Calibri" panose="020F0502020204030204" pitchFamily="34" charset="0"/>
              </a:rPr>
              <a:t>dũng cảm</a:t>
            </a:r>
            <a:r>
              <a:rPr lang="vi-VN" sz="2200" b="1" i="1">
                <a:latin typeface="Times New Roman" panose="02020603050405020304" pitchFamily="18" charset="0"/>
                <a:ea typeface="Calibri" panose="020F0502020204030204" pitchFamily="34" charset="0"/>
              </a:rPr>
              <a:t> và </a:t>
            </a:r>
            <a:r>
              <a:rPr lang="vi-VN" sz="2200" b="1" i="1" u="sng">
                <a:latin typeface="Times New Roman" panose="02020603050405020304" pitchFamily="18" charset="0"/>
                <a:ea typeface="Calibri" panose="020F0502020204030204" pitchFamily="34" charset="0"/>
              </a:rPr>
              <a:t>bền bỉ</a:t>
            </a:r>
            <a:r>
              <a:rPr lang="vi-VN" sz="2200" b="1" i="1">
                <a:latin typeface="Times New Roman" panose="02020603050405020304" pitchFamily="18" charset="0"/>
                <a:ea typeface="Calibri" panose="020F0502020204030204" pitchFamily="34" charset="0"/>
              </a:rPr>
              <a:t> của họ/ được sự </a:t>
            </a:r>
            <a:r>
              <a:rPr lang="vi-VN" sz="2200" b="1" i="1" u="sng">
                <a:latin typeface="Times New Roman" panose="02020603050405020304" pitchFamily="18" charset="0"/>
                <a:ea typeface="Calibri" panose="020F0502020204030204" pitchFamily="34" charset="0"/>
              </a:rPr>
              <a:t>ủng hộ</a:t>
            </a:r>
            <a:r>
              <a:rPr lang="vi-VN" sz="2200" b="1" i="1">
                <a:latin typeface="Times New Roman" panose="02020603050405020304" pitchFamily="18" charset="0"/>
                <a:ea typeface="Calibri" panose="020F0502020204030204" pitchFamily="34" charset="0"/>
              </a:rPr>
              <a:t> của những người </a:t>
            </a:r>
            <a:r>
              <a:rPr lang="vi-VN" sz="2200" b="1" i="1" u="sng">
                <a:latin typeface="Times New Roman" panose="02020603050405020304" pitchFamily="18" charset="0"/>
                <a:ea typeface="Calibri" panose="020F0502020204030204" pitchFamily="34" charset="0"/>
              </a:rPr>
              <a:t>yêu chuộng</a:t>
            </a:r>
            <a:r>
              <a:rPr lang="vi-VN" sz="2200" b="1" i="1">
                <a:latin typeface="Times New Roman" panose="02020603050405020304" pitchFamily="18" charset="0"/>
                <a:ea typeface="Calibri" panose="020F0502020204030204" pitchFamily="34" charset="0"/>
              </a:rPr>
              <a:t> tự do/ và công lí trên </a:t>
            </a:r>
            <a:r>
              <a:rPr lang="vi-VN" sz="2200" b="1" i="1" u="sng">
                <a:latin typeface="Times New Roman" panose="02020603050405020304" pitchFamily="18" charset="0"/>
                <a:ea typeface="Calibri" panose="020F0502020204030204" pitchFamily="34" charset="0"/>
              </a:rPr>
              <a:t>toàn thế giới</a:t>
            </a:r>
            <a:r>
              <a:rPr lang="vi-VN" sz="2200" b="1" i="1">
                <a:latin typeface="Times New Roman" panose="02020603050405020304" pitchFamily="18" charset="0"/>
                <a:ea typeface="Calibri" panose="020F0502020204030204" pitchFamily="34" charset="0"/>
              </a:rPr>
              <a:t>,/ cuối cùng đã </a:t>
            </a:r>
            <a:r>
              <a:rPr lang="vi-VN" sz="2200" b="1" i="1" u="sng">
                <a:latin typeface="Times New Roman" panose="02020603050405020304" pitchFamily="18" charset="0"/>
                <a:ea typeface="Calibri" panose="020F0502020204030204" pitchFamily="34" charset="0"/>
              </a:rPr>
              <a:t>giành</a:t>
            </a:r>
            <a:r>
              <a:rPr lang="vi-VN" sz="2200" b="1" i="1">
                <a:latin typeface="Times New Roman" panose="02020603050405020304" pitchFamily="18" charset="0"/>
                <a:ea typeface="Calibri" panose="020F0502020204030204" pitchFamily="34" charset="0"/>
              </a:rPr>
              <a:t> được thắng lợi.// Ngày 17 tháng 6 năm 1991,/ chính quyền Nam Phi/ buộc phải </a:t>
            </a:r>
            <a:r>
              <a:rPr lang="vi-VN" sz="2200" b="1" i="1" u="sng">
                <a:latin typeface="Times New Roman" panose="02020603050405020304" pitchFamily="18" charset="0"/>
                <a:ea typeface="Calibri" panose="020F0502020204030204" pitchFamily="34" charset="0"/>
              </a:rPr>
              <a:t>huỷ bỏ</a:t>
            </a:r>
            <a:r>
              <a:rPr lang="vi-VN" sz="2200" b="1" i="1">
                <a:latin typeface="Times New Roman" panose="02020603050405020304" pitchFamily="18" charset="0"/>
                <a:ea typeface="Calibri" panose="020F0502020204030204" pitchFamily="34" charset="0"/>
              </a:rPr>
              <a:t> sắc lệnh phân biệt chủng tộc.// Ngày 27 tháng 4 năm 1994,/ cuộc </a:t>
            </a:r>
            <a:r>
              <a:rPr lang="vi-VN" sz="2200" b="1" i="1" u="sng">
                <a:latin typeface="Times New Roman" panose="02020603050405020304" pitchFamily="18" charset="0"/>
                <a:ea typeface="Calibri" panose="020F0502020204030204" pitchFamily="34" charset="0"/>
              </a:rPr>
              <a:t>tổng tuyển cử đa sắc tộc</a:t>
            </a:r>
            <a:r>
              <a:rPr lang="vi-VN" sz="2200" b="1" i="1">
                <a:latin typeface="Times New Roman" panose="02020603050405020304" pitchFamily="18" charset="0"/>
                <a:ea typeface="Calibri" panose="020F0502020204030204" pitchFamily="34" charset="0"/>
              </a:rPr>
              <a:t> đầu tiên được tổ chức.// Luật sư da đen </a:t>
            </a:r>
            <a:r>
              <a:rPr lang="vi-VN" sz="2200" b="1" i="1" u="sng">
                <a:latin typeface="Times New Roman" panose="02020603050405020304" pitchFamily="18" charset="0"/>
                <a:ea typeface="Calibri" panose="020F0502020204030204" pitchFamily="34" charset="0"/>
              </a:rPr>
              <a:t>Nen-xơn Man-đê-la</a:t>
            </a:r>
            <a:r>
              <a:rPr lang="vi-VN" sz="2200" b="1" i="1">
                <a:latin typeface="Times New Roman" panose="02020603050405020304" pitchFamily="18" charset="0"/>
                <a:ea typeface="Calibri" panose="020F0502020204030204" pitchFamily="34" charset="0"/>
              </a:rPr>
              <a:t>,/ người từng bị </a:t>
            </a:r>
            <a:r>
              <a:rPr lang="vi-VN" sz="2200" b="1" i="1" u="sng">
                <a:latin typeface="Times New Roman" panose="02020603050405020304" pitchFamily="18" charset="0"/>
                <a:ea typeface="Calibri" panose="020F0502020204030204" pitchFamily="34" charset="0"/>
              </a:rPr>
              <a:t>giam cầm</a:t>
            </a:r>
            <a:r>
              <a:rPr lang="vi-VN" sz="2200" b="1" i="1">
                <a:latin typeface="Times New Roman" panose="02020603050405020304" pitchFamily="18" charset="0"/>
                <a:ea typeface="Calibri" panose="020F0502020204030204" pitchFamily="34" charset="0"/>
              </a:rPr>
              <a:t> suốt 27 năm/ vì </a:t>
            </a:r>
            <a:r>
              <a:rPr lang="vi-VN" sz="2200" b="1" i="1" u="sng">
                <a:latin typeface="Times New Roman" panose="02020603050405020304" pitchFamily="18" charset="0"/>
                <a:ea typeface="Calibri" panose="020F0502020204030204" pitchFamily="34" charset="0"/>
              </a:rPr>
              <a:t>đấu tranh</a:t>
            </a:r>
            <a:r>
              <a:rPr lang="vi-VN" sz="2200" b="1" i="1">
                <a:latin typeface="Times New Roman" panose="02020603050405020304" pitchFamily="18" charset="0"/>
                <a:ea typeface="Calibri" panose="020F0502020204030204" pitchFamily="34" charset="0"/>
              </a:rPr>
              <a:t> chống chế độ </a:t>
            </a:r>
            <a:r>
              <a:rPr lang="en-US" sz="2200" b="1" i="1">
                <a:latin typeface="Times New Roman" panose="02020603050405020304" pitchFamily="18" charset="0"/>
                <a:ea typeface="Calibri" panose="020F0502020204030204" pitchFamily="34" charset="0"/>
              </a:rPr>
              <a:t> </a:t>
            </a:r>
            <a:r>
              <a:rPr lang="vi-VN" sz="2200" b="1" i="1">
                <a:latin typeface="Times New Roman" panose="02020603050405020304" pitchFamily="18" charset="0"/>
                <a:ea typeface="Calibri" panose="020F0502020204030204" pitchFamily="34" charset="0"/>
              </a:rPr>
              <a:t>a-pác-thai,/ được </a:t>
            </a:r>
            <a:r>
              <a:rPr lang="vi-VN" sz="2200" b="1" i="1" u="sng">
                <a:latin typeface="Times New Roman" panose="02020603050405020304" pitchFamily="18" charset="0"/>
                <a:ea typeface="Calibri" panose="020F0502020204030204" pitchFamily="34" charset="0"/>
              </a:rPr>
              <a:t>bầu</a:t>
            </a:r>
            <a:r>
              <a:rPr lang="vi-VN" sz="2200" b="1" i="1">
                <a:latin typeface="Times New Roman" panose="02020603050405020304" pitchFamily="18" charset="0"/>
                <a:ea typeface="Calibri" panose="020F0502020204030204" pitchFamily="34" charset="0"/>
              </a:rPr>
              <a:t> làm Tổng thống.// Chế độ phân biệt chủng tộc </a:t>
            </a:r>
            <a:r>
              <a:rPr lang="vi-VN" sz="2200" b="1" i="1" u="sng">
                <a:latin typeface="Times New Roman" panose="02020603050405020304" pitchFamily="18" charset="0"/>
                <a:ea typeface="Calibri" panose="020F0502020204030204" pitchFamily="34" charset="0"/>
              </a:rPr>
              <a:t>xấu xa</a:t>
            </a:r>
            <a:r>
              <a:rPr lang="vi-VN" sz="2200" b="1" i="1">
                <a:latin typeface="Times New Roman" panose="02020603050405020304" pitchFamily="18" charset="0"/>
                <a:ea typeface="Calibri" panose="020F0502020204030204" pitchFamily="34" charset="0"/>
              </a:rPr>
              <a:t> nhất hành tinh đã chấm dứt.//</a:t>
            </a:r>
            <a:endParaRPr lang="en-US" sz="2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393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AF5D8C36-2DAE-40C7-A072-5F2816B3EC47}"/>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2"/>
            <a:stretch>
              <a:fillRect/>
            </a:stretch>
          </a:blipFill>
        </p:spPr>
        <p:txBody>
          <a:bodyPr/>
          <a:lstStyle/>
          <a:p>
            <a:endParaRPr lang="en-US"/>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4536" y="218666"/>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82946" name="Picture 2" descr="Cartoon Cloud Drawing Free Photo PNG | วอลเปเปอร์น่ารัก, ศิลปะสีเทียน, เมฆ">
            <a:extLst>
              <a:ext uri="{FF2B5EF4-FFF2-40B4-BE49-F238E27FC236}">
                <a16:creationId xmlns:a16="http://schemas.microsoft.com/office/drawing/2014/main" id="{38D1A2CA-ED25-4AB2-93DD-39F506CEC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191" y="-238034"/>
            <a:ext cx="4272098" cy="253323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8EDED5C-77E4-4CC4-8342-75D084A7CCC6}"/>
              </a:ext>
            </a:extLst>
          </p:cNvPr>
          <p:cNvGrpSpPr/>
          <p:nvPr/>
        </p:nvGrpSpPr>
        <p:grpSpPr>
          <a:xfrm>
            <a:off x="3621576" y="2491219"/>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624242" y="350555"/>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pic>
        <p:nvPicPr>
          <p:cNvPr id="82950" name="Picture 6" descr="Premium Vector | Girl sit and read book">
            <a:extLst>
              <a:ext uri="{FF2B5EF4-FFF2-40B4-BE49-F238E27FC236}">
                <a16:creationId xmlns:a16="http://schemas.microsoft.com/office/drawing/2014/main" id="{9F6F65CB-5B13-4D65-93A0-36694E729AE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36" b="89744" l="3056" r="95556">
                        <a14:foregroundMark x1="5000" y1="79808" x2="14722" y2="75641"/>
                        <a14:foregroundMark x1="20278" y1="82051" x2="20278" y2="82051"/>
                        <a14:foregroundMark x1="16944" y1="81410" x2="16944" y2="81410"/>
                        <a14:foregroundMark x1="31667" y1="72115" x2="45278" y2="72436"/>
                        <a14:foregroundMark x1="41111" y1="75321" x2="55556" y2="75641"/>
                        <a14:foregroundMark x1="55556" y1="75641" x2="58611" y2="75321"/>
                        <a14:foregroundMark x1="61111" y1="75321" x2="44167" y2="76603"/>
                        <a14:foregroundMark x1="43611" y1="76603" x2="52222" y2="76923"/>
                        <a14:foregroundMark x1="51944" y1="77564" x2="47778" y2="77564"/>
                        <a14:foregroundMark x1="4167" y1="81410" x2="15556" y2="81410"/>
                        <a14:foregroundMark x1="3056" y1="81410" x2="18889" y2="82372"/>
                        <a14:foregroundMark x1="30000" y1="77885" x2="25000" y2="69872"/>
                        <a14:foregroundMark x1="28889" y1="73077" x2="29167" y2="76282"/>
                        <a14:foregroundMark x1="89167" y1="77564" x2="95556" y2="78526"/>
                        <a14:foregroundMark x1="70278" y1="79808" x2="70278" y2="79808"/>
                        <a14:foregroundMark x1="70000" y1="78846" x2="77500" y2="81410"/>
                        <a14:foregroundMark x1="68333" y1="79167" x2="75000" y2="72115"/>
                        <a14:foregroundMark x1="69722" y1="79167" x2="77500" y2="81090"/>
                        <a14:foregroundMark x1="72778" y1="81410" x2="80556" y2="82051"/>
                      </a14:backgroundRemoval>
                    </a14:imgEffect>
                  </a14:imgLayer>
                </a14:imgProps>
              </a:ext>
              <a:ext uri="{28A0092B-C50C-407E-A947-70E740481C1C}">
                <a14:useLocalDpi xmlns:a14="http://schemas.microsoft.com/office/drawing/2010/main" val="0"/>
              </a:ext>
            </a:extLst>
          </a:blip>
          <a:srcRect/>
          <a:stretch>
            <a:fillRect/>
          </a:stretch>
        </p:blipFill>
        <p:spPr bwMode="auto">
          <a:xfrm>
            <a:off x="91781" y="2446572"/>
            <a:ext cx="34290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9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4F8F3714-3918-4AFA-9F38-43F9BCCA3932}"/>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2"/>
            <a:stretch>
              <a:fillRect/>
            </a:stretch>
          </a:blipFill>
        </p:spPr>
        <p:txBody>
          <a:bodyPr/>
          <a:lstStyle/>
          <a:p>
            <a:endParaRPr lang="en-US"/>
          </a:p>
        </p:txBody>
      </p:sp>
      <p:sp>
        <p:nvSpPr>
          <p:cNvPr id="30" name="TextBox 29">
            <a:extLst>
              <a:ext uri="{FF2B5EF4-FFF2-40B4-BE49-F238E27FC236}">
                <a16:creationId xmlns:a16="http://schemas.microsoft.com/office/drawing/2014/main" id="{B9120891-5EC7-46DD-892D-388A77C41986}"/>
              </a:ext>
            </a:extLst>
          </p:cNvPr>
          <p:cNvSpPr txBox="1"/>
          <p:nvPr/>
        </p:nvSpPr>
        <p:spPr>
          <a:xfrm>
            <a:off x="627017" y="111995"/>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54430" y="1189800"/>
            <a:ext cx="6835138" cy="3278244"/>
            <a:chOff x="5145935" y="3870562"/>
            <a:chExt cx="5299991"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solidFill>
              <a:ln>
                <a:solidFill>
                  <a:schemeClr val="bg1">
                    <a:lumMod val="75000"/>
                  </a:schemeClr>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3"/>
            <a:stretch>
              <a:fillRect/>
            </a:stretch>
          </p:blipFill>
          <p:spPr>
            <a:xfrm>
              <a:off x="7376080"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4"/>
            <a:stretch>
              <a:fillRect/>
            </a:stretch>
          </p:blipFill>
          <p:spPr>
            <a:xfrm>
              <a:off x="6819410"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5"/>
            <a:stretch>
              <a:fillRect/>
            </a:stretch>
          </p:blipFill>
          <p:spPr>
            <a:xfrm>
              <a:off x="7932754"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3"/>
            <a:stretch>
              <a:fillRect/>
            </a:stretch>
          </p:blipFill>
          <p:spPr>
            <a:xfrm>
              <a:off x="7376080"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4"/>
            <a:stretch>
              <a:fillRect/>
            </a:stretch>
          </p:blipFill>
          <p:spPr>
            <a:xfrm>
              <a:off x="6819410"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5"/>
            <a:stretch>
              <a:fillRect/>
            </a:stretch>
          </p:blipFill>
          <p:spPr>
            <a:xfrm>
              <a:off x="7932754"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3"/>
            <a:stretch>
              <a:fillRect/>
            </a:stretch>
          </p:blipFill>
          <p:spPr>
            <a:xfrm>
              <a:off x="9271720"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4"/>
            <a:stretch>
              <a:fillRect/>
            </a:stretch>
          </p:blipFill>
          <p:spPr>
            <a:xfrm>
              <a:off x="8715047"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5"/>
            <a:stretch>
              <a:fillRect/>
            </a:stretch>
          </p:blipFill>
          <p:spPr>
            <a:xfrm>
              <a:off x="9828394" y="5885485"/>
              <a:ext cx="469963" cy="469963"/>
            </a:xfrm>
            <a:prstGeom prst="rect">
              <a:avLst/>
            </a:prstGeom>
          </p:spPr>
        </p:pic>
      </p:grpSp>
      <p:sp>
        <p:nvSpPr>
          <p:cNvPr id="24" name="Freeform 3">
            <a:extLst>
              <a:ext uri="{FF2B5EF4-FFF2-40B4-BE49-F238E27FC236}">
                <a16:creationId xmlns:a16="http://schemas.microsoft.com/office/drawing/2014/main" id="{EFA5BCA3-37C8-4A4F-A08B-B7521C17DF3E}"/>
              </a:ext>
            </a:extLst>
          </p:cNvPr>
          <p:cNvSpPr/>
          <p:nvPr/>
        </p:nvSpPr>
        <p:spPr>
          <a:xfrm>
            <a:off x="7530918" y="2214922"/>
            <a:ext cx="1592611" cy="2931696"/>
          </a:xfrm>
          <a:custGeom>
            <a:avLst/>
            <a:gdLst/>
            <a:ahLst/>
            <a:cxnLst/>
            <a:rect l="l" t="t" r="r" b="b"/>
            <a:pathLst>
              <a:path w="4262247" h="8229600">
                <a:moveTo>
                  <a:pt x="0" y="0"/>
                </a:moveTo>
                <a:lnTo>
                  <a:pt x="4262247" y="0"/>
                </a:lnTo>
                <a:lnTo>
                  <a:pt x="4262247"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064694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D72A228-E3FE-4BDB-B951-6AF1E5ED59C0}"/>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5445797A-A903-4790-8DB0-8F042ED5F5F3}"/>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7" name="Freeform 3">
            <a:extLst>
              <a:ext uri="{FF2B5EF4-FFF2-40B4-BE49-F238E27FC236}">
                <a16:creationId xmlns:a16="http://schemas.microsoft.com/office/drawing/2014/main" id="{5AA08BA1-DF61-40CB-B8C1-FD2755EC52C3}"/>
              </a:ext>
            </a:extLst>
          </p:cNvPr>
          <p:cNvSpPr/>
          <p:nvPr/>
        </p:nvSpPr>
        <p:spPr>
          <a:xfrm flipH="1">
            <a:off x="1934220" y="3413736"/>
            <a:ext cx="3471030" cy="1020475"/>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FE450D7E-F0C6-413E-89F7-66D9DCD5233D}"/>
              </a:ext>
            </a:extLst>
          </p:cNvPr>
          <p:cNvSpPr/>
          <p:nvPr/>
        </p:nvSpPr>
        <p:spPr>
          <a:xfrm flipH="1">
            <a:off x="332175" y="2704450"/>
            <a:ext cx="1334325" cy="2439049"/>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2506CF6F-AED4-48B7-A5FE-A2A8E96288E8}"/>
              </a:ext>
            </a:extLst>
          </p:cNvPr>
          <p:cNvSpPr txBox="1"/>
          <p:nvPr/>
        </p:nvSpPr>
        <p:spPr>
          <a:xfrm>
            <a:off x="0" y="533143"/>
            <a:ext cx="9286101"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
        <p:nvSpPr>
          <p:cNvPr id="9" name="Freeform 3">
            <a:extLst>
              <a:ext uri="{FF2B5EF4-FFF2-40B4-BE49-F238E27FC236}">
                <a16:creationId xmlns:a16="http://schemas.microsoft.com/office/drawing/2014/main" id="{DDDDC830-331F-471A-8DBE-78DD2F2B1C6A}"/>
              </a:ext>
            </a:extLst>
          </p:cNvPr>
          <p:cNvSpPr/>
          <p:nvPr/>
        </p:nvSpPr>
        <p:spPr>
          <a:xfrm>
            <a:off x="6804213" y="806824"/>
            <a:ext cx="2265420" cy="3808545"/>
          </a:xfrm>
          <a:custGeom>
            <a:avLst/>
            <a:gdLst/>
            <a:ahLst/>
            <a:cxnLst/>
            <a:rect l="l" t="t" r="r" b="b"/>
            <a:pathLst>
              <a:path w="4326724" h="7256560">
                <a:moveTo>
                  <a:pt x="0" y="0"/>
                </a:moveTo>
                <a:lnTo>
                  <a:pt x="4326724" y="0"/>
                </a:lnTo>
                <a:lnTo>
                  <a:pt x="4326724" y="7256560"/>
                </a:lnTo>
                <a:lnTo>
                  <a:pt x="0" y="7256560"/>
                </a:lnTo>
                <a:lnTo>
                  <a:pt x="0" y="0"/>
                </a:lnTo>
                <a:close/>
              </a:path>
            </a:pathLst>
          </a:custGeom>
          <a:blipFill>
            <a:blip r:embed="rId7"/>
            <a:stretch>
              <a:fillRect/>
            </a:stretch>
          </a:blipFill>
        </p:spPr>
        <p:txBody>
          <a:bodyPr/>
          <a:lstStyle/>
          <a:p>
            <a:endParaRPr lang="en-US" dirty="0"/>
          </a:p>
        </p:txBody>
      </p:sp>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a:extLst>
              <a:ext uri="{FF2B5EF4-FFF2-40B4-BE49-F238E27FC236}">
                <a16:creationId xmlns:a16="http://schemas.microsoft.com/office/drawing/2014/main" id="{5826CD44-82A7-4814-911B-E3FFDAB5E641}"/>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4"/>
            <a:stretch>
              <a:fillRect/>
            </a:stretch>
          </a:blipFill>
        </p:spPr>
        <p:txBody>
          <a:bodyPr/>
          <a:lstStyle/>
          <a:p>
            <a:endParaRPr lang="en-US"/>
          </a:p>
        </p:txBody>
      </p:sp>
      <p:sp>
        <p:nvSpPr>
          <p:cNvPr id="30" name="Freeform 3">
            <a:extLst>
              <a:ext uri="{FF2B5EF4-FFF2-40B4-BE49-F238E27FC236}">
                <a16:creationId xmlns:a16="http://schemas.microsoft.com/office/drawing/2014/main" id="{A70D68C8-1288-4D12-9C88-B7090F388B73}"/>
              </a:ext>
            </a:extLst>
          </p:cNvPr>
          <p:cNvSpPr/>
          <p:nvPr/>
        </p:nvSpPr>
        <p:spPr>
          <a:xfrm flipH="1">
            <a:off x="135319" y="2738100"/>
            <a:ext cx="2621328" cy="696000"/>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4">
            <a:extLst>
              <a:ext uri="{FF2B5EF4-FFF2-40B4-BE49-F238E27FC236}">
                <a16:creationId xmlns:a16="http://schemas.microsoft.com/office/drawing/2014/main" id="{3CAC4D95-021D-4CA3-A7E5-378B576E6FD5}"/>
              </a:ext>
            </a:extLst>
          </p:cNvPr>
          <p:cNvSpPr/>
          <p:nvPr/>
        </p:nvSpPr>
        <p:spPr>
          <a:xfrm>
            <a:off x="7644253" y="3086100"/>
            <a:ext cx="1499747" cy="2057400"/>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2" name="Group 31">
            <a:extLst>
              <a:ext uri="{FF2B5EF4-FFF2-40B4-BE49-F238E27FC236}">
                <a16:creationId xmlns:a16="http://schemas.microsoft.com/office/drawing/2014/main" id="{EE8098C2-0795-434C-9E21-D67CFEC1EEA7}"/>
              </a:ext>
            </a:extLst>
          </p:cNvPr>
          <p:cNvGrpSpPr/>
          <p:nvPr/>
        </p:nvGrpSpPr>
        <p:grpSpPr>
          <a:xfrm>
            <a:off x="0" y="307057"/>
            <a:ext cx="8935977" cy="653215"/>
            <a:chOff x="1507322" y="919916"/>
            <a:chExt cx="7439311" cy="653215"/>
          </a:xfrm>
        </p:grpSpPr>
        <p:sp>
          <p:nvSpPr>
            <p:cNvPr id="33" name="TextBox 32">
              <a:extLst>
                <a:ext uri="{FF2B5EF4-FFF2-40B4-BE49-F238E27FC236}">
                  <a16:creationId xmlns:a16="http://schemas.microsoft.com/office/drawing/2014/main" id="{8C5CCAC6-47C6-4B4B-99C7-761AFF202D6E}"/>
                </a:ext>
              </a:extLst>
            </p:cNvPr>
            <p:cNvSpPr txBox="1"/>
            <p:nvPr/>
          </p:nvSpPr>
          <p:spPr>
            <a:xfrm>
              <a:off x="1907774" y="926145"/>
              <a:ext cx="7038859" cy="578882"/>
            </a:xfrm>
            <a:prstGeom prst="roundRect">
              <a:avLst/>
            </a:prstGeom>
            <a:solidFill>
              <a:srgbClr val="CCFFFF"/>
            </a:solidFill>
            <a:ln w="38100">
              <a:solidFill>
                <a:srgbClr val="0070C0"/>
              </a:solidFill>
            </a:ln>
          </p:spPr>
          <p:txBody>
            <a:bodyPr wrap="square" rtlCol="0">
              <a:spAutoFit/>
            </a:bodyPr>
            <a:lstStyle/>
            <a:p>
              <a:pPr algn="ctr"/>
              <a:r>
                <a:rPr lang="vi-VN" sz="2800" b="1">
                  <a:latin typeface="Calibri" panose="020F0502020204030204" pitchFamily="34" charset="0"/>
                  <a:ea typeface="Roboto" panose="02000000000000000000" pitchFamily="2" charset="0"/>
                  <a:cs typeface="Calibri" panose="020F0502020204030204" pitchFamily="34" charset="0"/>
                </a:rPr>
                <a:t>Nói 1 – 2 câu về một quốc gia ở châu Phi mà em biết.</a:t>
              </a:r>
              <a:endParaRPr lang="en-US" sz="2800" b="1" dirty="0">
                <a:latin typeface="Calibri" panose="020F0502020204030204" pitchFamily="34" charset="0"/>
                <a:ea typeface="Roboto" panose="02000000000000000000" pitchFamily="2" charset="0"/>
                <a:cs typeface="Calibri" panose="020F0502020204030204" pitchFamily="34" charset="0"/>
              </a:endParaRPr>
            </a:p>
          </p:txBody>
        </p:sp>
        <p:pic>
          <p:nvPicPr>
            <p:cNvPr id="34" name="Picture 33">
              <a:extLst>
                <a:ext uri="{FF2B5EF4-FFF2-40B4-BE49-F238E27FC236}">
                  <a16:creationId xmlns:a16="http://schemas.microsoft.com/office/drawing/2014/main" id="{FCB66085-2D28-485C-99FB-D58EFF0724BD}"/>
                </a:ext>
              </a:extLst>
            </p:cNvPr>
            <p:cNvPicPr>
              <a:picLocks noChangeAspect="1"/>
            </p:cNvPicPr>
            <p:nvPr/>
          </p:nvPicPr>
          <p:blipFill>
            <a:blip r:embed="rId9"/>
            <a:stretch>
              <a:fillRect/>
            </a:stretch>
          </p:blipFill>
          <p:spPr>
            <a:xfrm>
              <a:off x="1507322" y="919916"/>
              <a:ext cx="604521" cy="653215"/>
            </a:xfrm>
            <a:prstGeom prst="rect">
              <a:avLst/>
            </a:prstGeom>
          </p:spPr>
        </p:pic>
      </p:grpSp>
      <p:pic>
        <p:nvPicPr>
          <p:cNvPr id="38" name="Picture 4" descr="Premium Vector | Couple of children talking among themselves">
            <a:extLst>
              <a:ext uri="{FF2B5EF4-FFF2-40B4-BE49-F238E27FC236}">
                <a16:creationId xmlns:a16="http://schemas.microsoft.com/office/drawing/2014/main" id="{A96C40CB-B2B7-4173-840D-CE1F7E52F70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2891966" y="3005127"/>
            <a:ext cx="3363511" cy="241986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281417F1-175F-4B0B-8C70-306C4B1EC2FD}"/>
              </a:ext>
            </a:extLst>
          </p:cNvPr>
          <p:cNvGrpSpPr/>
          <p:nvPr/>
        </p:nvGrpSpPr>
        <p:grpSpPr>
          <a:xfrm>
            <a:off x="1142761" y="2878640"/>
            <a:ext cx="6858478" cy="1329928"/>
            <a:chOff x="2292148" y="3785867"/>
            <a:chExt cx="8020770" cy="1329928"/>
          </a:xfrm>
        </p:grpSpPr>
        <p:sp>
          <p:nvSpPr>
            <p:cNvPr id="40" name="TextBox 67">
              <a:extLst>
                <a:ext uri="{FF2B5EF4-FFF2-40B4-BE49-F238E27FC236}">
                  <a16:creationId xmlns:a16="http://schemas.microsoft.com/office/drawing/2014/main" id="{9E2B5ED1-476C-4D70-86D6-6BD07CE82AF2}"/>
                </a:ext>
              </a:extLst>
            </p:cNvPr>
            <p:cNvSpPr txBox="1"/>
            <p:nvPr/>
          </p:nvSpPr>
          <p:spPr>
            <a:xfrm>
              <a:off x="2292148" y="3785867"/>
              <a:ext cx="8020770" cy="1323439"/>
            </a:xfrm>
            <a:prstGeom prst="rect">
              <a:avLst/>
            </a:prstGeom>
            <a:noFill/>
          </p:spPr>
          <p:txBody>
            <a:bodyPr wrap="square" rtlCol="0">
              <a:prstTxWarp prst="textArchUp">
                <a:avLst/>
              </a:prstTxWarp>
              <a:spAutoFit/>
            </a:bodyPr>
            <a:lstStyle/>
            <a:p>
              <a:pPr algn="ctr"/>
              <a:r>
                <a:rPr lang="en-US" sz="4800" b="1" dirty="0">
                  <a:ln w="171450">
                    <a:solidFill>
                      <a:srgbClr val="FFFFCC"/>
                    </a:solidFill>
                    <a:prstDash val="solid"/>
                  </a:ln>
                  <a:solidFill>
                    <a:schemeClr val="accent3">
                      <a:lumMod val="40000"/>
                      <a:lumOff val="60000"/>
                    </a:schemeClr>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4800" b="1" dirty="0">
                  <a:ln w="171450">
                    <a:solidFill>
                      <a:srgbClr val="FFFFCC"/>
                    </a:solidFill>
                    <a:prstDash val="solid"/>
                  </a:ln>
                  <a:solidFill>
                    <a:schemeClr val="accent3">
                      <a:lumMod val="40000"/>
                      <a:lumOff val="60000"/>
                    </a:schemeClr>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p>
          </p:txBody>
        </p:sp>
        <p:sp>
          <p:nvSpPr>
            <p:cNvPr id="41" name="TextBox 67">
              <a:extLst>
                <a:ext uri="{FF2B5EF4-FFF2-40B4-BE49-F238E27FC236}">
                  <a16:creationId xmlns:a16="http://schemas.microsoft.com/office/drawing/2014/main" id="{D56E2A61-79EB-485A-8262-3718791AB80B}"/>
                </a:ext>
              </a:extLst>
            </p:cNvPr>
            <p:cNvSpPr txBox="1"/>
            <p:nvPr/>
          </p:nvSpPr>
          <p:spPr>
            <a:xfrm>
              <a:off x="2292148" y="3792356"/>
              <a:ext cx="8020770" cy="1323439"/>
            </a:xfrm>
            <a:prstGeom prst="rect">
              <a:avLst/>
            </a:prstGeom>
            <a:noFill/>
          </p:spPr>
          <p:txBody>
            <a:bodyPr wrap="square" rtlCol="0">
              <a:prstTxWarp prst="textArchUp">
                <a:avLst/>
              </a:prstTxWarp>
              <a:spAutoFit/>
            </a:bodyPr>
            <a:lstStyle/>
            <a:p>
              <a:pPr algn="ctr"/>
              <a:r>
                <a:rPr lang="en-US" sz="4800" b="1" dirty="0">
                  <a:ln w="9525">
                    <a:solidFill>
                      <a:schemeClr val="bg1"/>
                    </a:solidFill>
                    <a:prstDash val="solid"/>
                  </a:ln>
                  <a:solidFill>
                    <a:srgbClr val="00B05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4800" b="1" dirty="0">
                  <a:ln w="9525">
                    <a:solidFill>
                      <a:schemeClr val="bg1"/>
                    </a:solidFill>
                    <a:prstDash val="solid"/>
                  </a:ln>
                  <a:solidFill>
                    <a:srgbClr val="00B05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p>
          </p:txBody>
        </p:sp>
      </p:grpSp>
      <p:pic>
        <p:nvPicPr>
          <p:cNvPr id="3" name="Picture 2">
            <a:extLst>
              <a:ext uri="{FF2B5EF4-FFF2-40B4-BE49-F238E27FC236}">
                <a16:creationId xmlns:a16="http://schemas.microsoft.com/office/drawing/2014/main" id="{5A570B6D-3917-426A-BE51-DA7D4A210075}"/>
              </a:ext>
            </a:extLst>
          </p:cNvPr>
          <p:cNvPicPr>
            <a:picLocks noChangeAspect="1"/>
          </p:cNvPicPr>
          <p:nvPr/>
        </p:nvPicPr>
        <p:blipFill>
          <a:blip r:embed="rId12"/>
          <a:stretch>
            <a:fillRect/>
          </a:stretch>
        </p:blipFill>
        <p:spPr>
          <a:xfrm>
            <a:off x="156987" y="926584"/>
            <a:ext cx="8727954" cy="888387"/>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ppt_w</p:attrName>
                                        </p:attrNameLst>
                                      </p:cBhvr>
                                      <p:tavLst>
                                        <p:tav tm="0">
                                          <p:val>
                                            <p:fltVal val="0"/>
                                          </p:val>
                                        </p:tav>
                                        <p:tav tm="100000">
                                          <p:val>
                                            <p:strVal val="#ppt_w"/>
                                          </p:val>
                                        </p:tav>
                                      </p:tavLst>
                                    </p:anim>
                                    <p:anim calcmode="lin" valueType="num">
                                      <p:cBhvr>
                                        <p:cTn id="19" dur="500" fill="hold"/>
                                        <p:tgtEl>
                                          <p:spTgt spid="39"/>
                                        </p:tgtEl>
                                        <p:attrNameLst>
                                          <p:attrName>ppt_h</p:attrName>
                                        </p:attrNameLst>
                                      </p:cBhvr>
                                      <p:tavLst>
                                        <p:tav tm="0">
                                          <p:val>
                                            <p:fltVal val="0"/>
                                          </p:val>
                                        </p:tav>
                                        <p:tav tm="100000">
                                          <p:val>
                                            <p:strVal val="#ppt_h"/>
                                          </p:val>
                                        </p:tav>
                                      </p:tavLst>
                                    </p:anim>
                                    <p:animEffect transition="in" filter="fade">
                                      <p:cBhvr>
                                        <p:cTn id="20" dur="500"/>
                                        <p:tgtEl>
                                          <p:spTgt spid="39"/>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a:extLst>
              <a:ext uri="{FF2B5EF4-FFF2-40B4-BE49-F238E27FC236}">
                <a16:creationId xmlns:a16="http://schemas.microsoft.com/office/drawing/2014/main" id="{5826CD44-82A7-4814-911B-E3FFDAB5E641}"/>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3"/>
            <a:stretch>
              <a:fillRect/>
            </a:stretch>
          </a:blipFill>
        </p:spPr>
        <p:txBody>
          <a:bodyPr/>
          <a:lstStyle/>
          <a:p>
            <a:endParaRPr lang="en-US"/>
          </a:p>
        </p:txBody>
      </p:sp>
      <p:sp>
        <p:nvSpPr>
          <p:cNvPr id="30" name="Freeform 3">
            <a:extLst>
              <a:ext uri="{FF2B5EF4-FFF2-40B4-BE49-F238E27FC236}">
                <a16:creationId xmlns:a16="http://schemas.microsoft.com/office/drawing/2014/main" id="{A70D68C8-1288-4D12-9C88-B7090F388B73}"/>
              </a:ext>
            </a:extLst>
          </p:cNvPr>
          <p:cNvSpPr/>
          <p:nvPr/>
        </p:nvSpPr>
        <p:spPr>
          <a:xfrm flipH="1">
            <a:off x="135319" y="2738100"/>
            <a:ext cx="2621328" cy="696000"/>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4">
            <a:extLst>
              <a:ext uri="{FF2B5EF4-FFF2-40B4-BE49-F238E27FC236}">
                <a16:creationId xmlns:a16="http://schemas.microsoft.com/office/drawing/2014/main" id="{3CAC4D95-021D-4CA3-A7E5-378B576E6FD5}"/>
              </a:ext>
            </a:extLst>
          </p:cNvPr>
          <p:cNvSpPr/>
          <p:nvPr/>
        </p:nvSpPr>
        <p:spPr>
          <a:xfrm>
            <a:off x="7644253" y="3086100"/>
            <a:ext cx="1499747" cy="2057400"/>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2" name="Group 31">
            <a:extLst>
              <a:ext uri="{FF2B5EF4-FFF2-40B4-BE49-F238E27FC236}">
                <a16:creationId xmlns:a16="http://schemas.microsoft.com/office/drawing/2014/main" id="{EE8098C2-0795-434C-9E21-D67CFEC1EEA7}"/>
              </a:ext>
            </a:extLst>
          </p:cNvPr>
          <p:cNvGrpSpPr/>
          <p:nvPr/>
        </p:nvGrpSpPr>
        <p:grpSpPr>
          <a:xfrm>
            <a:off x="266711" y="0"/>
            <a:ext cx="8507900" cy="4738223"/>
            <a:chOff x="1863701" y="648718"/>
            <a:chExt cx="7082932" cy="4738223"/>
          </a:xfrm>
        </p:grpSpPr>
        <p:sp>
          <p:nvSpPr>
            <p:cNvPr id="33" name="TextBox 32">
              <a:extLst>
                <a:ext uri="{FF2B5EF4-FFF2-40B4-BE49-F238E27FC236}">
                  <a16:creationId xmlns:a16="http://schemas.microsoft.com/office/drawing/2014/main" id="{8C5CCAC6-47C6-4B4B-99C7-761AFF202D6E}"/>
                </a:ext>
              </a:extLst>
            </p:cNvPr>
            <p:cNvSpPr txBox="1"/>
            <p:nvPr/>
          </p:nvSpPr>
          <p:spPr>
            <a:xfrm>
              <a:off x="1907774" y="926145"/>
              <a:ext cx="7038859" cy="4460796"/>
            </a:xfrm>
            <a:prstGeom prst="roundRect">
              <a:avLst/>
            </a:prstGeom>
            <a:solidFill>
              <a:srgbClr val="CCFFFF"/>
            </a:solidFill>
            <a:ln w="38100">
              <a:solidFill>
                <a:srgbClr val="0070C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vi-VN" sz="3200" b="1" i="0" u="none" strike="noStrike" kern="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Ma-rốc</a:t>
              </a:r>
              <a:r>
                <a:rPr kumimoji="0" lang="vi-VN"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là một quốc gia ở Bắc Phi nổi tiếng với vẻ đẹp của Thành phố Marrakech, sa mạc Sahara và kiến trúc độc đáo của Casablanca.</a:t>
              </a:r>
              <a:endParaRPr kumimoji="0" lang="en-US"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vi-VN" sz="3200" b="1" i="0" u="none" strike="noStrike" kern="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Ai Cập</a:t>
              </a:r>
              <a:r>
                <a:rPr kumimoji="0" lang="vi-VN"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là một quốc gia ở Đông Bắc Phi nổi tiếng với các di tích lịch sử vĩ đại như kim tự tháp Giza và đền Luxor, cũng như sông Nile - con sông lớn nhất thế giới.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4" name="Picture 33">
              <a:extLst>
                <a:ext uri="{FF2B5EF4-FFF2-40B4-BE49-F238E27FC236}">
                  <a16:creationId xmlns:a16="http://schemas.microsoft.com/office/drawing/2014/main" id="{FCB66085-2D28-485C-99FB-D58EFF0724BD}"/>
                </a:ext>
              </a:extLst>
            </p:cNvPr>
            <p:cNvPicPr>
              <a:picLocks noChangeAspect="1"/>
            </p:cNvPicPr>
            <p:nvPr/>
          </p:nvPicPr>
          <p:blipFill>
            <a:blip r:embed="rId8"/>
            <a:stretch>
              <a:fillRect/>
            </a:stretch>
          </p:blipFill>
          <p:spPr>
            <a:xfrm>
              <a:off x="1863701" y="648718"/>
              <a:ext cx="604521" cy="653215"/>
            </a:xfrm>
            <a:prstGeom prst="rect">
              <a:avLst/>
            </a:prstGeom>
          </p:spPr>
        </p:pic>
      </p:grpSp>
    </p:spTree>
    <p:extLst>
      <p:ext uri="{BB962C8B-B14F-4D97-AF65-F5344CB8AC3E}">
        <p14:creationId xmlns:p14="http://schemas.microsoft.com/office/powerpoint/2010/main" val="25000330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15D45EDD-4325-4A4A-91FA-25DC8160D47F}"/>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Rectangle: Rounded Corners 25">
            <a:extLst>
              <a:ext uri="{FF2B5EF4-FFF2-40B4-BE49-F238E27FC236}">
                <a16:creationId xmlns:a16="http://schemas.microsoft.com/office/drawing/2014/main" id="{8C0C15BB-4E39-4564-B698-90C5B72B9077}"/>
              </a:ext>
            </a:extLst>
          </p:cNvPr>
          <p:cNvSpPr/>
          <p:nvPr/>
        </p:nvSpPr>
        <p:spPr>
          <a:xfrm>
            <a:off x="1897380" y="755356"/>
            <a:ext cx="5337810" cy="2779581"/>
          </a:xfrm>
          <a:custGeom>
            <a:avLst/>
            <a:gdLst>
              <a:gd name="connsiteX0" fmla="*/ 0 w 5337810"/>
              <a:gd name="connsiteY0" fmla="*/ 325350 h 2779581"/>
              <a:gd name="connsiteX1" fmla="*/ 325350 w 5337810"/>
              <a:gd name="connsiteY1" fmla="*/ 0 h 2779581"/>
              <a:gd name="connsiteX2" fmla="*/ 5012460 w 5337810"/>
              <a:gd name="connsiteY2" fmla="*/ 0 h 2779581"/>
              <a:gd name="connsiteX3" fmla="*/ 5337810 w 5337810"/>
              <a:gd name="connsiteY3" fmla="*/ 325350 h 2779581"/>
              <a:gd name="connsiteX4" fmla="*/ 5337810 w 5337810"/>
              <a:gd name="connsiteY4" fmla="*/ 2454231 h 2779581"/>
              <a:gd name="connsiteX5" fmla="*/ 5012460 w 5337810"/>
              <a:gd name="connsiteY5" fmla="*/ 2779581 h 2779581"/>
              <a:gd name="connsiteX6" fmla="*/ 325350 w 5337810"/>
              <a:gd name="connsiteY6" fmla="*/ 2779581 h 2779581"/>
              <a:gd name="connsiteX7" fmla="*/ 0 w 5337810"/>
              <a:gd name="connsiteY7" fmla="*/ 2454231 h 2779581"/>
              <a:gd name="connsiteX8" fmla="*/ 0 w 5337810"/>
              <a:gd name="connsiteY8" fmla="*/ 325350 h 277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7810" h="2779581" fill="none" extrusionOk="0">
                <a:moveTo>
                  <a:pt x="0" y="325350"/>
                </a:moveTo>
                <a:cubicBezTo>
                  <a:pt x="1006" y="172907"/>
                  <a:pt x="155604" y="16682"/>
                  <a:pt x="325350" y="0"/>
                </a:cubicBezTo>
                <a:cubicBezTo>
                  <a:pt x="1926482" y="72427"/>
                  <a:pt x="3924058" y="61419"/>
                  <a:pt x="5012460" y="0"/>
                </a:cubicBezTo>
                <a:cubicBezTo>
                  <a:pt x="5191833" y="-2153"/>
                  <a:pt x="5327856" y="142653"/>
                  <a:pt x="5337810" y="325350"/>
                </a:cubicBezTo>
                <a:cubicBezTo>
                  <a:pt x="5438686" y="952504"/>
                  <a:pt x="5230497" y="1565145"/>
                  <a:pt x="5337810" y="2454231"/>
                </a:cubicBezTo>
                <a:cubicBezTo>
                  <a:pt x="5340806" y="2618710"/>
                  <a:pt x="5175051" y="2760417"/>
                  <a:pt x="5012460" y="2779581"/>
                </a:cubicBezTo>
                <a:cubicBezTo>
                  <a:pt x="2757294" y="2809408"/>
                  <a:pt x="1206518" y="2700275"/>
                  <a:pt x="325350" y="2779581"/>
                </a:cubicBezTo>
                <a:cubicBezTo>
                  <a:pt x="163223" y="2777596"/>
                  <a:pt x="-21950" y="2638257"/>
                  <a:pt x="0" y="2454231"/>
                </a:cubicBezTo>
                <a:cubicBezTo>
                  <a:pt x="50037" y="2079378"/>
                  <a:pt x="770" y="1042749"/>
                  <a:pt x="0" y="325350"/>
                </a:cubicBezTo>
                <a:close/>
              </a:path>
              <a:path w="5337810" h="2779581" stroke="0" extrusionOk="0">
                <a:moveTo>
                  <a:pt x="0" y="325350"/>
                </a:moveTo>
                <a:cubicBezTo>
                  <a:pt x="10650" y="148567"/>
                  <a:pt x="148345" y="5585"/>
                  <a:pt x="325350" y="0"/>
                </a:cubicBezTo>
                <a:cubicBezTo>
                  <a:pt x="903721" y="123000"/>
                  <a:pt x="3728149" y="-96860"/>
                  <a:pt x="5012460" y="0"/>
                </a:cubicBezTo>
                <a:cubicBezTo>
                  <a:pt x="5186194" y="-4536"/>
                  <a:pt x="5350339" y="120405"/>
                  <a:pt x="5337810" y="325350"/>
                </a:cubicBezTo>
                <a:cubicBezTo>
                  <a:pt x="5340983" y="1209992"/>
                  <a:pt x="5432077" y="1845773"/>
                  <a:pt x="5337810" y="2454231"/>
                </a:cubicBezTo>
                <a:cubicBezTo>
                  <a:pt x="5308817" y="2644420"/>
                  <a:pt x="5180316" y="2777645"/>
                  <a:pt x="5012460" y="2779581"/>
                </a:cubicBezTo>
                <a:cubicBezTo>
                  <a:pt x="3640082" y="2618874"/>
                  <a:pt x="846806" y="2819248"/>
                  <a:pt x="325350" y="2779581"/>
                </a:cubicBezTo>
                <a:cubicBezTo>
                  <a:pt x="121687" y="2774738"/>
                  <a:pt x="-12912" y="2628067"/>
                  <a:pt x="0" y="2454231"/>
                </a:cubicBezTo>
                <a:cubicBezTo>
                  <a:pt x="32216" y="1828281"/>
                  <a:pt x="57206" y="898112"/>
                  <a:pt x="0" y="325350"/>
                </a:cubicBezTo>
                <a:close/>
              </a:path>
            </a:pathLst>
          </a:custGeom>
          <a:solidFill>
            <a:srgbClr val="FFFFFF"/>
          </a:solidFill>
          <a:ln>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A0B2E4"/>
              </a:solidFill>
              <a:effectLst/>
              <a:uLnTx/>
              <a:uFillTx/>
              <a:latin typeface="Arial"/>
              <a:ea typeface="+mn-ea"/>
              <a:cs typeface="+mn-cs"/>
              <a:sym typeface="Arial"/>
            </a:endParaRPr>
          </a:p>
        </p:txBody>
      </p:sp>
      <p:sp>
        <p:nvSpPr>
          <p:cNvPr id="26" name="TextBox 25">
            <a:extLst>
              <a:ext uri="{FF2B5EF4-FFF2-40B4-BE49-F238E27FC236}">
                <a16:creationId xmlns:a16="http://schemas.microsoft.com/office/drawing/2014/main" id="{E21677D8-C49B-4FB2-ADEB-06D8B4AF2552}"/>
              </a:ext>
            </a:extLst>
          </p:cNvPr>
          <p:cNvSpPr txBox="1"/>
          <p:nvPr/>
        </p:nvSpPr>
        <p:spPr>
          <a:xfrm>
            <a:off x="1414256" y="835804"/>
            <a:ext cx="63581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B3C3F0">
                    <a:lumMod val="10000"/>
                  </a:srgbClr>
                </a:solidFill>
                <a:effectLst/>
                <a:uLnTx/>
                <a:uFillTx/>
                <a:latin typeface="UTM Edwardian" panose="02040603050506020204" pitchFamily="18" charset="0"/>
                <a:cs typeface="Arial"/>
                <a:sym typeface="Arial"/>
              </a:rPr>
              <a:t>Thứ</a:t>
            </a:r>
            <a:r>
              <a:rPr kumimoji="0" lang="en-US" sz="2800" b="1" i="0" u="none" strike="noStrike" kern="0" cap="none" spc="0" normalizeH="0" baseline="0" noProof="0" dirty="0">
                <a:ln>
                  <a:noFill/>
                </a:ln>
                <a:solidFill>
                  <a:srgbClr val="B3C3F0">
                    <a:lumMod val="10000"/>
                  </a:srgb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srgbClr val="B3C3F0">
                    <a:lumMod val="10000"/>
                  </a:srgbClr>
                </a:solidFill>
                <a:effectLst/>
                <a:uLnTx/>
                <a:uFillTx/>
                <a:latin typeface="UTM Edwardian" panose="02040603050506020204" pitchFamily="18" charset="0"/>
                <a:cs typeface="Arial"/>
                <a:sym typeface="Arial"/>
              </a:rPr>
              <a:t>ngày</a:t>
            </a:r>
            <a:r>
              <a:rPr kumimoji="0" lang="en-US" sz="2800" b="1" i="0" u="none" strike="noStrike" kern="0" cap="none" spc="0" normalizeH="0" baseline="0" noProof="0" dirty="0">
                <a:ln>
                  <a:noFill/>
                </a:ln>
                <a:solidFill>
                  <a:srgbClr val="B3C3F0">
                    <a:lumMod val="10000"/>
                  </a:srgb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srgbClr val="B3C3F0">
                    <a:lumMod val="10000"/>
                  </a:srgbClr>
                </a:solidFill>
                <a:effectLst/>
                <a:uLnTx/>
                <a:uFillTx/>
                <a:latin typeface="UTM Edwardian" panose="02040603050506020204" pitchFamily="18" charset="0"/>
                <a:cs typeface="Arial"/>
                <a:sym typeface="Arial"/>
              </a:rPr>
              <a:t>tháng</a:t>
            </a:r>
            <a:r>
              <a:rPr kumimoji="0" lang="en-US" sz="2800" b="1" i="0" u="none" strike="noStrike" kern="0" cap="none" spc="0" normalizeH="0" baseline="0" noProof="0" dirty="0">
                <a:ln>
                  <a:noFill/>
                </a:ln>
                <a:solidFill>
                  <a:srgbClr val="B3C3F0">
                    <a:lumMod val="10000"/>
                  </a:srgb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srgbClr val="B3C3F0">
                    <a:lumMod val="10000"/>
                  </a:srgbClr>
                </a:solidFill>
                <a:effectLst/>
                <a:uLnTx/>
                <a:uFillTx/>
                <a:latin typeface="UTM Edwardian" panose="02040603050506020204" pitchFamily="18" charset="0"/>
                <a:cs typeface="Arial"/>
                <a:sym typeface="Arial"/>
              </a:rPr>
              <a:t>năm</a:t>
            </a:r>
            <a:r>
              <a:rPr kumimoji="0" lang="en-US" sz="2800" b="1" i="0" u="none" strike="noStrike" kern="0" cap="none" spc="0" normalizeH="0" baseline="0" noProof="0" dirty="0">
                <a:ln>
                  <a:noFill/>
                </a:ln>
                <a:solidFill>
                  <a:srgbClr val="B3C3F0">
                    <a:lumMod val="10000"/>
                  </a:srgbClr>
                </a:solidFill>
                <a:effectLst/>
                <a:uLnTx/>
                <a:uFillTx/>
                <a:latin typeface="UTM Edwardian" panose="02040603050506020204" pitchFamily="18" charset="0"/>
                <a:cs typeface="Arial"/>
                <a:sym typeface="Arial"/>
              </a:rPr>
              <a:t> …</a:t>
            </a:r>
          </a:p>
        </p:txBody>
      </p:sp>
      <p:sp>
        <p:nvSpPr>
          <p:cNvPr id="27" name="TextBox 26">
            <a:extLst>
              <a:ext uri="{FF2B5EF4-FFF2-40B4-BE49-F238E27FC236}">
                <a16:creationId xmlns:a16="http://schemas.microsoft.com/office/drawing/2014/main" id="{84D56063-586F-4213-8F75-8723BF2F1DD7}"/>
              </a:ext>
            </a:extLst>
          </p:cNvPr>
          <p:cNvSpPr txBox="1"/>
          <p:nvPr/>
        </p:nvSpPr>
        <p:spPr>
          <a:xfrm>
            <a:off x="1386630" y="1167120"/>
            <a:ext cx="63581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EDD26B">
                      <a:lumMod val="60000"/>
                      <a:lumOff val="40000"/>
                    </a:srgbClr>
                  </a:outerShdw>
                </a:effectLst>
                <a:uLnTx/>
                <a:uFillTx/>
                <a:latin typeface="SVN-Apple" panose="02040603050506020204" pitchFamily="18" charset="0"/>
                <a:cs typeface="Arial"/>
                <a:sym typeface="Arial"/>
              </a:rPr>
              <a:t>Tiếng</a:t>
            </a:r>
            <a:r>
              <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EDD26B">
                      <a:lumMod val="60000"/>
                      <a:lumOff val="40000"/>
                    </a:srgbClr>
                  </a:outerShdw>
                </a:effectLst>
                <a:uLnTx/>
                <a:uFillTx/>
                <a:latin typeface="SVN-Apple" panose="02040603050506020204" pitchFamily="18" charset="0"/>
                <a:cs typeface="Arial"/>
                <a:sym typeface="Arial"/>
              </a:rPr>
              <a:t> </a:t>
            </a:r>
            <a:r>
              <a:rPr kumimoji="0" lang="en-US" sz="40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EDD26B">
                      <a:lumMod val="60000"/>
                      <a:lumOff val="40000"/>
                    </a:srgbClr>
                  </a:outerShdw>
                </a:effectLst>
                <a:uLnTx/>
                <a:uFillTx/>
                <a:latin typeface="SVN-Apple" panose="02040603050506020204" pitchFamily="18" charset="0"/>
                <a:cs typeface="Arial"/>
                <a:sym typeface="Arial"/>
              </a:rPr>
              <a:t>Việt</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EDD26B">
                    <a:lumMod val="60000"/>
                    <a:lumOff val="40000"/>
                  </a:srgbClr>
                </a:outerShdw>
              </a:effectLst>
              <a:uLnTx/>
              <a:uFillTx/>
              <a:latin typeface="SVN-Apple" panose="02040603050506020204" pitchFamily="18" charset="0"/>
              <a:cs typeface="Arial"/>
              <a:sym typeface="Arial"/>
            </a:endParaRPr>
          </a:p>
        </p:txBody>
      </p:sp>
      <p:sp>
        <p:nvSpPr>
          <p:cNvPr id="28" name="TextBox 27">
            <a:extLst>
              <a:ext uri="{FF2B5EF4-FFF2-40B4-BE49-F238E27FC236}">
                <a16:creationId xmlns:a16="http://schemas.microsoft.com/office/drawing/2014/main" id="{562C46F4-18F6-41F9-8BCE-CC189C296C42}"/>
              </a:ext>
            </a:extLst>
          </p:cNvPr>
          <p:cNvSpPr txBox="1"/>
          <p:nvPr/>
        </p:nvSpPr>
        <p:spPr>
          <a:xfrm rot="20074201">
            <a:off x="2347046" y="1685736"/>
            <a:ext cx="1408954" cy="461665"/>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iCiel Crocante" panose="02000000000000000000" pitchFamily="50" charset="0"/>
                <a:cs typeface="Arial"/>
                <a:sym typeface="Arial"/>
              </a:rPr>
              <a:t>Bài</a:t>
            </a:r>
            <a:r>
              <a:rPr kumimoji="0" lang="en-US" sz="24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iCiel Crocante" panose="02000000000000000000" pitchFamily="50" charset="0"/>
                <a:cs typeface="Arial"/>
                <a:sym typeface="Arial"/>
              </a:rPr>
              <a:t> </a:t>
            </a:r>
            <a:r>
              <a:rPr kumimoji="0" lang="vi-VN" sz="24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iCiel Crocante" panose="02000000000000000000" pitchFamily="50" charset="0"/>
                <a:cs typeface="Arial"/>
                <a:sym typeface="Arial"/>
              </a:rPr>
              <a:t>8</a:t>
            </a:r>
            <a:endParaRPr kumimoji="0" lang="en-US" sz="24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iCiel Crocante" panose="02000000000000000000" pitchFamily="50" charset="0"/>
              <a:cs typeface="Arial"/>
              <a:sym typeface="Arial"/>
            </a:endParaRPr>
          </a:p>
        </p:txBody>
      </p:sp>
      <p:grpSp>
        <p:nvGrpSpPr>
          <p:cNvPr id="29" name="Group 28">
            <a:extLst>
              <a:ext uri="{FF2B5EF4-FFF2-40B4-BE49-F238E27FC236}">
                <a16:creationId xmlns:a16="http://schemas.microsoft.com/office/drawing/2014/main" id="{D851AA66-BAAA-439E-A926-9F3CE93EB739}"/>
              </a:ext>
            </a:extLst>
          </p:cNvPr>
          <p:cNvGrpSpPr/>
          <p:nvPr/>
        </p:nvGrpSpPr>
        <p:grpSpPr>
          <a:xfrm>
            <a:off x="2404418" y="1884464"/>
            <a:ext cx="4766154" cy="1938992"/>
            <a:chOff x="-4326034" y="2394752"/>
            <a:chExt cx="12267111" cy="1938992"/>
          </a:xfrm>
        </p:grpSpPr>
        <p:sp>
          <p:nvSpPr>
            <p:cNvPr id="30" name="TextBox 29">
              <a:extLst>
                <a:ext uri="{FF2B5EF4-FFF2-40B4-BE49-F238E27FC236}">
                  <a16:creationId xmlns:a16="http://schemas.microsoft.com/office/drawing/2014/main" id="{29652BF7-793C-4C60-B41C-F26A425FBCE4}"/>
                </a:ext>
              </a:extLst>
            </p:cNvPr>
            <p:cNvSpPr txBox="1"/>
            <p:nvPr/>
          </p:nvSpPr>
          <p:spPr>
            <a:xfrm>
              <a:off x="-4326034" y="2394752"/>
              <a:ext cx="12267111" cy="1938992"/>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vi-VN" sz="4000" b="0" i="0" u="none" strike="noStrike" kern="0" cap="none" spc="0" normalizeH="0" baseline="0" noProof="0">
                  <a:ln w="127000">
                    <a:solidFill>
                      <a:srgbClr val="FFFFFF"/>
                    </a:solidFill>
                  </a:ln>
                  <a:solidFill>
                    <a:srgbClr val="FFC000"/>
                  </a:solidFill>
                  <a:effectLst>
                    <a:outerShdw dist="88900" dir="3600000" algn="tl" rotWithShape="0">
                      <a:srgbClr val="EDD26B">
                        <a:lumMod val="40000"/>
                        <a:lumOff val="60000"/>
                      </a:srgbClr>
                    </a:outerShdw>
                  </a:effectLst>
                  <a:uLnTx/>
                  <a:uFillTx/>
                  <a:latin typeface="UTM Cookies" panose="02040603050506020204" pitchFamily="18" charset="0"/>
                  <a:cs typeface="Arial" panose="020B0604020202020204" pitchFamily="34" charset="0"/>
                  <a:sym typeface="Arial"/>
                </a:rPr>
                <a:t>Sự sụp đổ của chế độ a-pác-thai</a:t>
              </a:r>
              <a:endParaRPr kumimoji="0" lang="sv-SE" sz="4000" b="0" i="0" u="none" strike="noStrike" kern="0" cap="none" spc="0" normalizeH="0" baseline="0" noProof="0" dirty="0">
                <a:ln w="127000">
                  <a:solidFill>
                    <a:srgbClr val="FFFFFF"/>
                  </a:solidFill>
                </a:ln>
                <a:solidFill>
                  <a:srgbClr val="FFC000"/>
                </a:solidFill>
                <a:effectLst>
                  <a:outerShdw dist="88900" dir="3600000" algn="tl" rotWithShape="0">
                    <a:srgbClr val="EDD26B">
                      <a:lumMod val="40000"/>
                      <a:lumOff val="60000"/>
                    </a:srgbClr>
                  </a:outerShdw>
                </a:effectLst>
                <a:uLnTx/>
                <a:uFillTx/>
                <a:latin typeface="UTM Cookies" panose="02040603050506020204" pitchFamily="18" charset="0"/>
                <a:cs typeface="Arial" panose="020B0604020202020204" pitchFamily="34" charset="0"/>
                <a:sym typeface="Arial"/>
              </a:endParaRPr>
            </a:p>
          </p:txBody>
        </p:sp>
        <p:sp>
          <p:nvSpPr>
            <p:cNvPr id="31" name="TextBox 30">
              <a:extLst>
                <a:ext uri="{FF2B5EF4-FFF2-40B4-BE49-F238E27FC236}">
                  <a16:creationId xmlns:a16="http://schemas.microsoft.com/office/drawing/2014/main" id="{8B43ECD5-3117-4942-BC40-01F04DFDB28E}"/>
                </a:ext>
              </a:extLst>
            </p:cNvPr>
            <p:cNvSpPr txBox="1"/>
            <p:nvPr/>
          </p:nvSpPr>
          <p:spPr>
            <a:xfrm>
              <a:off x="-4281280" y="2394752"/>
              <a:ext cx="12193005" cy="1938992"/>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vi-VN" sz="4000" b="0" i="0" u="none" strike="noStrike" kern="0" cap="none" spc="0" normalizeH="0" baseline="0" noProof="0">
                  <a:ln w="19050">
                    <a:solidFill>
                      <a:srgbClr val="002060"/>
                    </a:solidFill>
                  </a:ln>
                  <a:solidFill>
                    <a:srgbClr val="FFC000"/>
                  </a:solidFill>
                  <a:effectLst/>
                  <a:uLnTx/>
                  <a:uFillTx/>
                  <a:latin typeface="UTM Cookies" panose="02040603050506020204" pitchFamily="18" charset="0"/>
                  <a:cs typeface="Arial" panose="020B0604020202020204" pitchFamily="34" charset="0"/>
                  <a:sym typeface="Arial"/>
                </a:rPr>
                <a:t>Sự sụp đổ của chế độ a-pác-thai</a:t>
              </a:r>
              <a:endParaRPr kumimoji="0" lang="sv-SE" sz="4000" b="0" i="0" u="none" strike="noStrike" kern="0" cap="none" spc="0" normalizeH="0" baseline="0" noProof="0" dirty="0">
                <a:ln w="19050">
                  <a:solidFill>
                    <a:srgbClr val="002060"/>
                  </a:solidFill>
                </a:ln>
                <a:solidFill>
                  <a:srgbClr val="FFC000"/>
                </a:solidFill>
                <a:effectLst/>
                <a:uLnTx/>
                <a:uFillTx/>
                <a:latin typeface="UTM Cookies" panose="02040603050506020204" pitchFamily="18" charset="0"/>
                <a:cs typeface="Arial" panose="020B0604020202020204" pitchFamily="34" charset="0"/>
                <a:sym typeface="Arial"/>
              </a:endParaRPr>
            </a:p>
          </p:txBody>
        </p:sp>
      </p:grpSp>
      <p:sp>
        <p:nvSpPr>
          <p:cNvPr id="17" name="Freeform 3">
            <a:extLst>
              <a:ext uri="{FF2B5EF4-FFF2-40B4-BE49-F238E27FC236}">
                <a16:creationId xmlns:a16="http://schemas.microsoft.com/office/drawing/2014/main" id="{98086157-F387-4265-B67B-5B556DFE5B03}"/>
              </a:ext>
            </a:extLst>
          </p:cNvPr>
          <p:cNvSpPr/>
          <p:nvPr/>
        </p:nvSpPr>
        <p:spPr>
          <a:xfrm>
            <a:off x="245328" y="692893"/>
            <a:ext cx="2323070" cy="1626559"/>
          </a:xfrm>
          <a:custGeom>
            <a:avLst/>
            <a:gdLst/>
            <a:ahLst/>
            <a:cxnLst/>
            <a:rect l="l" t="t" r="r" b="b"/>
            <a:pathLst>
              <a:path w="5169625" h="3909529">
                <a:moveTo>
                  <a:pt x="0" y="0"/>
                </a:moveTo>
                <a:lnTo>
                  <a:pt x="5169625" y="0"/>
                </a:lnTo>
                <a:lnTo>
                  <a:pt x="5169625" y="3909528"/>
                </a:lnTo>
                <a:lnTo>
                  <a:pt x="0" y="3909528"/>
                </a:lnTo>
                <a:lnTo>
                  <a:pt x="0" y="0"/>
                </a:lnTo>
                <a:close/>
              </a:path>
            </a:pathLst>
          </a:custGeom>
          <a:blipFill>
            <a:blip r:embed="rId4"/>
            <a:stretch>
              <a:fillRect/>
            </a:stretch>
          </a:blipFill>
        </p:spPr>
        <p:txBody>
          <a:bodyPr/>
          <a:lstStyle/>
          <a:p>
            <a:endParaRPr lang="en-US"/>
          </a:p>
        </p:txBody>
      </p:sp>
      <p:sp>
        <p:nvSpPr>
          <p:cNvPr id="33" name="Freeform 3">
            <a:extLst>
              <a:ext uri="{FF2B5EF4-FFF2-40B4-BE49-F238E27FC236}">
                <a16:creationId xmlns:a16="http://schemas.microsoft.com/office/drawing/2014/main" id="{A9AEE0ED-D84A-4802-9D32-6054209A3D01}"/>
              </a:ext>
            </a:extLst>
          </p:cNvPr>
          <p:cNvSpPr/>
          <p:nvPr/>
        </p:nvSpPr>
        <p:spPr>
          <a:xfrm flipH="1">
            <a:off x="131871" y="3433816"/>
            <a:ext cx="4172500" cy="1626559"/>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Freeform 4">
            <a:extLst>
              <a:ext uri="{FF2B5EF4-FFF2-40B4-BE49-F238E27FC236}">
                <a16:creationId xmlns:a16="http://schemas.microsoft.com/office/drawing/2014/main" id="{31851DFE-B725-42AE-9E22-692310E66058}"/>
              </a:ext>
            </a:extLst>
          </p:cNvPr>
          <p:cNvSpPr/>
          <p:nvPr/>
        </p:nvSpPr>
        <p:spPr>
          <a:xfrm>
            <a:off x="7690341" y="2704451"/>
            <a:ext cx="1334325" cy="2439049"/>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755730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nodeType="withEffect">
                                      <p:stCondLst>
                                        <p:cond delay="0"/>
                                      </p:stCondLst>
                                      <p:childTnLst>
                                        <p:animMotion origin="layout" path="M 5.55556E-7 -2.59259E-6 C 0.00816 0.05309 0.02726 0.12685 0.09844 0.12593 C 0.20139 0.12593 0.20885 -0.12191 0.3316 -0.12315 C 0.44201 -0.12315 0.38281 0.09414 0.48906 0.0929 C 0.60017 0.0929 0.54045 -0.06389 0.6592 -0.06389 C 0.76545 -0.06389 0.70642 0.04198 0.80104 0.04198 C 0.89219 0.04198 0.84479 -0.03889 0.92778 -0.03889 C 0.975 -0.03889 0.97847 -0.01697 0.98281 -2.59259E-6 " pathEditMode="relative" rAng="0" ptsTypes="AAAAAAAA">
                                          <p:cBhvr>
                                            <p:cTn id="6" dur="3000" fill="hold"/>
                                            <p:tgtEl>
                                              <p:spTgt spid="17"/>
                                            </p:tgtEl>
                                            <p:attrNameLst>
                                              <p:attrName>ppt_x</p:attrName>
                                              <p:attrName>ppt_y</p:attrName>
                                            </p:attrNameLst>
                                          </p:cBhvr>
                                          <p:rCtr x="49132" y="123"/>
                                        </p:animMotion>
                                      </p:childTnLst>
                                    </p:cTn>
                                  </p:par>
                                  <p:par>
                                    <p:cTn id="7" presetID="16" presetClass="entr" presetSubtype="21" fill="hold" grpId="0" nodeType="withEffect">
                                      <p:stCondLst>
                                        <p:cond delay="3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childTnLst>
                              </p:cTn>
                            </p:par>
                            <p:par>
                              <p:cTn id="10" fill="hold">
                                <p:stCondLst>
                                  <p:cond delay="3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4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8">
                                                <p:txEl>
                                                  <p:pRg st="0" end="0"/>
                                                </p:txEl>
                                              </p:spTgt>
                                            </p:tgtEl>
                                            <p:attrNameLst>
                                              <p:attrName>style.visibility</p:attrName>
                                            </p:attrNameLst>
                                          </p:cBhvr>
                                          <p:to>
                                            <p:strVal val="visible"/>
                                          </p:to>
                                        </p:set>
                                        <p:anim calcmode="lin" valueType="num">
                                          <p:cBhvr>
                                            <p:cTn id="25"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8">
                                                <p:txEl>
                                                  <p:pRg st="0" end="0"/>
                                                </p:txEl>
                                              </p:spTgt>
                                            </p:tgtEl>
                                          </p:cBhvr>
                                        </p:animEffect>
                                      </p:childTnLst>
                                    </p:cTn>
                                  </p:par>
                                </p:childTnLst>
                              </p:cTn>
                            </p:par>
                            <p:par>
                              <p:cTn id="30" fill="hold">
                                <p:stCondLst>
                                  <p:cond delay="5150"/>
                                </p:stCondLst>
                                <p:childTnLst>
                                  <p:par>
                                    <p:cTn id="31" presetID="53" presetClass="entr" presetSubtype="16"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250" fill="hold"/>
                                            <p:tgtEl>
                                              <p:spTgt spid="29"/>
                                            </p:tgtEl>
                                            <p:attrNameLst>
                                              <p:attrName>ppt_w</p:attrName>
                                            </p:attrNameLst>
                                          </p:cBhvr>
                                          <p:tavLst>
                                            <p:tav tm="0">
                                              <p:val>
                                                <p:fltVal val="0"/>
                                              </p:val>
                                            </p:tav>
                                            <p:tav tm="100000">
                                              <p:val>
                                                <p:strVal val="#ppt_w"/>
                                              </p:val>
                                            </p:tav>
                                          </p:tavLst>
                                        </p:anim>
                                        <p:anim calcmode="lin" valueType="num">
                                          <p:cBhvr>
                                            <p:cTn id="34" dur="250" fill="hold"/>
                                            <p:tgtEl>
                                              <p:spTgt spid="29"/>
                                            </p:tgtEl>
                                            <p:attrNameLst>
                                              <p:attrName>ppt_h</p:attrName>
                                            </p:attrNameLst>
                                          </p:cBhvr>
                                          <p:tavLst>
                                            <p:tav tm="0">
                                              <p:val>
                                                <p:fltVal val="0"/>
                                              </p:val>
                                            </p:tav>
                                            <p:tav tm="100000">
                                              <p:val>
                                                <p:strVal val="#ppt_h"/>
                                              </p:val>
                                            </p:tav>
                                          </p:tavLst>
                                        </p:anim>
                                        <p:animEffect transition="in" filter="fade">
                                          <p:cBhvr>
                                            <p:cTn id="35" dur="25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par>
                              <p:cTn id="36" fill="hold">
                                <p:stCondLst>
                                  <p:cond delay="5400"/>
                                </p:stCondLst>
                                <p:childTnLst>
                                  <p:par>
                                    <p:cTn id="37" presetID="6" presetClass="emph" presetSubtype="0" fill="hold" nodeType="afterEffect" p14:presetBounceEnd="98000">
                                      <p:stCondLst>
                                        <p:cond delay="0"/>
                                      </p:stCondLst>
                                      <p:childTnLst>
                                        <p:animScale p14:bounceEnd="98000">
                                          <p:cBhvr>
                                            <p:cTn id="38" dur="2000" fill="hold"/>
                                            <p:tgtEl>
                                              <p:spTgt spid="2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nodeType="withEffect">
                                      <p:stCondLst>
                                        <p:cond delay="0"/>
                                      </p:stCondLst>
                                      <p:childTnLst>
                                        <p:animMotion origin="layout" path="M 5.55556E-7 -2.59259E-6 C 0.00816 0.05309 0.02726 0.12685 0.09844 0.12593 C 0.20139 0.12593 0.20885 -0.12191 0.3316 -0.12315 C 0.44201 -0.12315 0.38281 0.09414 0.48906 0.0929 C 0.60017 0.0929 0.54045 -0.06389 0.6592 -0.06389 C 0.76545 -0.06389 0.70642 0.04198 0.80104 0.04198 C 0.89219 0.04198 0.84479 -0.03889 0.92778 -0.03889 C 0.975 -0.03889 0.97847 -0.01697 0.98281 -2.59259E-6 " pathEditMode="relative" rAng="0" ptsTypes="AAAAAAAA">
                                          <p:cBhvr>
                                            <p:cTn id="6" dur="3000" fill="hold"/>
                                            <p:tgtEl>
                                              <p:spTgt spid="17"/>
                                            </p:tgtEl>
                                            <p:attrNameLst>
                                              <p:attrName>ppt_x</p:attrName>
                                              <p:attrName>ppt_y</p:attrName>
                                            </p:attrNameLst>
                                          </p:cBhvr>
                                          <p:rCtr x="49132" y="123"/>
                                        </p:animMotion>
                                      </p:childTnLst>
                                    </p:cTn>
                                  </p:par>
                                  <p:par>
                                    <p:cTn id="7" presetID="16" presetClass="entr" presetSubtype="21" fill="hold" grpId="0" nodeType="withEffect">
                                      <p:stCondLst>
                                        <p:cond delay="3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childTnLst>
                              </p:cTn>
                            </p:par>
                            <p:par>
                              <p:cTn id="10" fill="hold">
                                <p:stCondLst>
                                  <p:cond delay="3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45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34" presetClass="emph" presetSubtype="0" fill="hold" grpId="1" nodeType="withEffect">
                                      <p:stCondLst>
                                        <p:cond delay="0"/>
                                      </p:stCondLst>
                                      <p:iterate type="lt">
                                        <p:tmPct val="10000"/>
                                      </p:iterate>
                                      <p:childTnLst>
                                        <p:animMotion origin="layout" path="M -2.5E-6 -1.48148E-6 L -2.5E-6 -0.07222 " pathEditMode="relative" rAng="0" ptsTypes="AA">
                                          <p:cBhvr>
                                            <p:cTn id="27" dur="250" accel="50000" decel="50000" autoRev="1" fill="hold">
                                              <p:stCondLst>
                                                <p:cond delay="0"/>
                                              </p:stCondLst>
                                            </p:cTn>
                                            <p:tgtEl>
                                              <p:spTgt spid="32"/>
                                            </p:tgtEl>
                                            <p:attrNameLst>
                                              <p:attrName>ppt_x</p:attrName>
                                              <p:attrName>ppt_y</p:attrName>
                                            </p:attrNameLst>
                                          </p:cBhvr>
                                          <p:rCtr x="0" y="-3611"/>
                                        </p:animMotion>
                                        <p:animRot by="1500000">
                                          <p:cBhvr>
                                            <p:cTn id="28" dur="125" fill="hold">
                                              <p:stCondLst>
                                                <p:cond delay="0"/>
                                              </p:stCondLst>
                                            </p:cTn>
                                            <p:tgtEl>
                                              <p:spTgt spid="32"/>
                                            </p:tgtEl>
                                            <p:attrNameLst>
                                              <p:attrName>r</p:attrName>
                                            </p:attrNameLst>
                                          </p:cBhvr>
                                        </p:animRot>
                                        <p:animRot by="-1500000">
                                          <p:cBhvr>
                                            <p:cTn id="29" dur="125" fill="hold">
                                              <p:stCondLst>
                                                <p:cond delay="125"/>
                                              </p:stCondLst>
                                            </p:cTn>
                                            <p:tgtEl>
                                              <p:spTgt spid="32"/>
                                            </p:tgtEl>
                                            <p:attrNameLst>
                                              <p:attrName>r</p:attrName>
                                            </p:attrNameLst>
                                          </p:cBhvr>
                                        </p:animRot>
                                        <p:animRot by="-1500000">
                                          <p:cBhvr>
                                            <p:cTn id="30" dur="125" fill="hold">
                                              <p:stCondLst>
                                                <p:cond delay="250"/>
                                              </p:stCondLst>
                                            </p:cTn>
                                            <p:tgtEl>
                                              <p:spTgt spid="32"/>
                                            </p:tgtEl>
                                            <p:attrNameLst>
                                              <p:attrName>r</p:attrName>
                                            </p:attrNameLst>
                                          </p:cBhvr>
                                        </p:animRot>
                                        <p:animRot by="1500000">
                                          <p:cBhvr>
                                            <p:cTn id="31" dur="125" fill="hold">
                                              <p:stCondLst>
                                                <p:cond delay="375"/>
                                              </p:stCondLst>
                                            </p:cTn>
                                            <p:tgtEl>
                                              <p:spTgt spid="32"/>
                                            </p:tgtEl>
                                            <p:attrNameLst>
                                              <p:attrName>r</p:attrName>
                                            </p:attrNameLst>
                                          </p:cBhvr>
                                        </p:animRot>
                                      </p:childTnLst>
                                    </p:cTn>
                                  </p:par>
                                </p:childTnLst>
                              </p:cTn>
                            </p:par>
                            <p:par>
                              <p:cTn id="32" fill="hold">
                                <p:stCondLst>
                                  <p:cond delay="595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8">
                                                <p:txEl>
                                                  <p:pRg st="0" end="0"/>
                                                </p:txEl>
                                              </p:spTgt>
                                            </p:tgtEl>
                                            <p:attrNameLst>
                                              <p:attrName>style.visibility</p:attrName>
                                            </p:attrNameLst>
                                          </p:cBhvr>
                                          <p:to>
                                            <p:strVal val="visible"/>
                                          </p:to>
                                        </p:set>
                                        <p:anim calcmode="lin" valueType="num">
                                          <p:cBhvr>
                                            <p:cTn id="35"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37"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8">
                                                <p:txEl>
                                                  <p:pRg st="0" end="0"/>
                                                </p:txEl>
                                              </p:spTgt>
                                            </p:tgtEl>
                                          </p:cBhvr>
                                        </p:animEffect>
                                      </p:childTnLst>
                                    </p:cTn>
                                  </p:par>
                                </p:childTnLst>
                              </p:cTn>
                            </p:par>
                            <p:par>
                              <p:cTn id="40" fill="hold">
                                <p:stCondLst>
                                  <p:cond delay="6600"/>
                                </p:stCondLst>
                                <p:childTnLst>
                                  <p:par>
                                    <p:cTn id="41" presetID="53" presetClass="entr" presetSubtype="16"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250" fill="hold"/>
                                            <p:tgtEl>
                                              <p:spTgt spid="29"/>
                                            </p:tgtEl>
                                            <p:attrNameLst>
                                              <p:attrName>ppt_w</p:attrName>
                                            </p:attrNameLst>
                                          </p:cBhvr>
                                          <p:tavLst>
                                            <p:tav tm="0">
                                              <p:val>
                                                <p:fltVal val="0"/>
                                              </p:val>
                                            </p:tav>
                                            <p:tav tm="100000">
                                              <p:val>
                                                <p:strVal val="#ppt_w"/>
                                              </p:val>
                                            </p:tav>
                                          </p:tavLst>
                                        </p:anim>
                                        <p:anim calcmode="lin" valueType="num">
                                          <p:cBhvr>
                                            <p:cTn id="44" dur="250" fill="hold"/>
                                            <p:tgtEl>
                                              <p:spTgt spid="29"/>
                                            </p:tgtEl>
                                            <p:attrNameLst>
                                              <p:attrName>ppt_h</p:attrName>
                                            </p:attrNameLst>
                                          </p:cBhvr>
                                          <p:tavLst>
                                            <p:tav tm="0">
                                              <p:val>
                                                <p:fltVal val="0"/>
                                              </p:val>
                                            </p:tav>
                                            <p:tav tm="100000">
                                              <p:val>
                                                <p:strVal val="#ppt_h"/>
                                              </p:val>
                                            </p:tav>
                                          </p:tavLst>
                                        </p:anim>
                                        <p:animEffect transition="in" filter="fade">
                                          <p:cBhvr>
                                            <p:cTn id="45" dur="250"/>
                                            <p:tgtEl>
                                              <p:spTgt spid="29"/>
                                            </p:tgtEl>
                                          </p:cBhvr>
                                        </p:animEffect>
                                      </p:childTnLst>
                                      <p:subTnLst>
                                        <p:audio>
                                          <p:cMediaNode>
                                            <p:cTn display="0" masterRel="sameClick">
                                              <p:stCondLst>
                                                <p:cond evt="begin" delay="0">
                                                  <p:tn val="41"/>
                                                </p:cond>
                                              </p:stCondLst>
                                              <p:endCondLst>
                                                <p:cond evt="onStopAudio" delay="0">
                                                  <p:tgtEl>
                                                    <p:sldTgt/>
                                                  </p:tgtEl>
                                                </p:cond>
                                              </p:endCondLst>
                                            </p:cTn>
                                            <p:tgtEl>
                                              <p:sndTgt r:embed="rId9" name="whoosh.wav"/>
                                            </p:tgtEl>
                                          </p:cMediaNode>
                                        </p:audio>
                                      </p:subTnLst>
                                    </p:cTn>
                                  </p:par>
                                </p:childTnLst>
                              </p:cTn>
                            </p:par>
                            <p:par>
                              <p:cTn id="46" fill="hold">
                                <p:stCondLst>
                                  <p:cond delay="6850"/>
                                </p:stCondLst>
                                <p:childTnLst>
                                  <p:par>
                                    <p:cTn id="47" presetID="6" presetClass="emph" presetSubtype="0" fill="hold" nodeType="afterEffect">
                                      <p:stCondLst>
                                        <p:cond delay="0"/>
                                      </p:stCondLst>
                                      <p:childTnLst>
                                        <p:animScale>
                                          <p:cBhvr>
                                            <p:cTn id="48" dur="2000" fill="hold"/>
                                            <p:tgtEl>
                                              <p:spTgt spid="2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build="allAtOnce"/>
          <p:bldP spid="32" grpId="0"/>
          <p:bldP spid="32"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2AB9D1-06E5-408E-AE66-13D556DFB8E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FCF28A7B-4E51-48A4-A8D6-FE33B4BADB38}"/>
              </a:ext>
            </a:extLst>
          </p:cNvPr>
          <p:cNvPicPr>
            <a:picLocks noChangeAspect="1"/>
          </p:cNvPicPr>
          <p:nvPr/>
        </p:nvPicPr>
        <p:blipFill rotWithShape="1">
          <a:blip r:embed="rId3"/>
          <a:srcRect l="-232" t="45468" r="1"/>
          <a:stretch/>
        </p:blipFill>
        <p:spPr>
          <a:xfrm>
            <a:off x="1035423" y="910898"/>
            <a:ext cx="7073153" cy="3946852"/>
          </a:xfrm>
          <a:prstGeom prst="rect">
            <a:avLst/>
          </a:prstGeom>
        </p:spPr>
      </p:pic>
      <p:pic>
        <p:nvPicPr>
          <p:cNvPr id="6" name="Picture 5">
            <a:extLst>
              <a:ext uri="{FF2B5EF4-FFF2-40B4-BE49-F238E27FC236}">
                <a16:creationId xmlns:a16="http://schemas.microsoft.com/office/drawing/2014/main" id="{E07C411A-8B5F-4825-B533-7771A2C8F617}"/>
              </a:ext>
            </a:extLst>
          </p:cNvPr>
          <p:cNvPicPr>
            <a:picLocks noChangeAspect="1"/>
          </p:cNvPicPr>
          <p:nvPr/>
        </p:nvPicPr>
        <p:blipFill>
          <a:blip r:embed="rId4"/>
          <a:stretch>
            <a:fillRect/>
          </a:stretch>
        </p:blipFill>
        <p:spPr>
          <a:xfrm>
            <a:off x="5898775" y="439806"/>
            <a:ext cx="2042577" cy="3152125"/>
          </a:xfrm>
          <a:prstGeom prst="rect">
            <a:avLst/>
          </a:prstGeom>
        </p:spPr>
      </p:pic>
      <p:sp>
        <p:nvSpPr>
          <p:cNvPr id="2" name="TextBox 1">
            <a:extLst>
              <a:ext uri="{FF2B5EF4-FFF2-40B4-BE49-F238E27FC236}">
                <a16:creationId xmlns:a16="http://schemas.microsoft.com/office/drawing/2014/main" id="{D2D958AF-E9CA-4191-A1CF-602B76FF5D99}"/>
              </a:ext>
            </a:extLst>
          </p:cNvPr>
          <p:cNvSpPr txBox="1"/>
          <p:nvPr/>
        </p:nvSpPr>
        <p:spPr>
          <a:xfrm>
            <a:off x="1456429" y="392465"/>
            <a:ext cx="3155576" cy="584775"/>
          </a:xfrm>
          <a:prstGeom prst="rect">
            <a:avLst/>
          </a:prstGeom>
          <a:noFill/>
        </p:spPr>
        <p:txBody>
          <a:bodyPr wrap="square" rtlCol="0">
            <a:spAutoFit/>
          </a:bodyPr>
          <a:lstStyle/>
          <a:p>
            <a:pPr algn="ctr"/>
            <a:r>
              <a:rPr lang="en-US" sz="3200" b="1">
                <a:solidFill>
                  <a:srgbClr val="FF0000"/>
                </a:solidFill>
              </a:rPr>
              <a:t>TRANH VẼ GÌ?</a:t>
            </a:r>
          </a:p>
        </p:txBody>
      </p:sp>
    </p:spTree>
    <p:extLst>
      <p:ext uri="{BB962C8B-B14F-4D97-AF65-F5344CB8AC3E}">
        <p14:creationId xmlns:p14="http://schemas.microsoft.com/office/powerpoint/2010/main" val="3546080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D65D720A-2D08-4479-9C02-59A1E8206892}"/>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txBody>
          <a:bodyPr/>
          <a:lstStyle/>
          <a:p>
            <a:endParaRPr lang="en-US"/>
          </a:p>
        </p:txBody>
      </p:sp>
      <p:sp>
        <p:nvSpPr>
          <p:cNvPr id="12" name="TextBox 11">
            <a:extLst>
              <a:ext uri="{FF2B5EF4-FFF2-40B4-BE49-F238E27FC236}">
                <a16:creationId xmlns:a16="http://schemas.microsoft.com/office/drawing/2014/main" id="{7CE8DDD4-FE29-434D-B015-C02D1DDA926B}"/>
              </a:ext>
            </a:extLst>
          </p:cNvPr>
          <p:cNvSpPr txBox="1"/>
          <p:nvPr/>
        </p:nvSpPr>
        <p:spPr>
          <a:xfrm>
            <a:off x="1081341" y="2940114"/>
            <a:ext cx="4897902" cy="1859292"/>
          </a:xfrm>
          <a:prstGeom prst="rect">
            <a:avLst/>
          </a:prstGeom>
          <a:noFill/>
        </p:spPr>
        <p:txBody>
          <a:bodyPr wrap="square">
            <a:spAutoFit/>
          </a:bodyPr>
          <a:lstStyle/>
          <a:p>
            <a:pPr marL="432000" algn="ctr">
              <a:lnSpc>
                <a:spcPct val="150000"/>
              </a:lnSpc>
            </a:pP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ndParaRPr>
          </a:p>
          <a:p>
            <a:pPr marL="432000" algn="ctr">
              <a:lnSpc>
                <a:spcPct val="150000"/>
              </a:lnSpc>
            </a:pP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À</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H </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Ế</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7" name="Freeform 3">
            <a:extLst>
              <a:ext uri="{FF2B5EF4-FFF2-40B4-BE49-F238E27FC236}">
                <a16:creationId xmlns:a16="http://schemas.microsoft.com/office/drawing/2014/main" id="{97B5A4E2-1B69-428A-BE1C-7E91C369DF6D}"/>
              </a:ext>
            </a:extLst>
          </p:cNvPr>
          <p:cNvSpPr/>
          <p:nvPr/>
        </p:nvSpPr>
        <p:spPr>
          <a:xfrm>
            <a:off x="6757639" y="702527"/>
            <a:ext cx="2217863" cy="3515045"/>
          </a:xfrm>
          <a:custGeom>
            <a:avLst/>
            <a:gdLst/>
            <a:ahLst/>
            <a:cxnLst/>
            <a:rect l="l" t="t" r="r" b="b"/>
            <a:pathLst>
              <a:path w="4326724" h="7256560">
                <a:moveTo>
                  <a:pt x="0" y="0"/>
                </a:moveTo>
                <a:lnTo>
                  <a:pt x="4326724" y="0"/>
                </a:lnTo>
                <a:lnTo>
                  <a:pt x="4326724" y="7256560"/>
                </a:lnTo>
                <a:lnTo>
                  <a:pt x="0" y="7256560"/>
                </a:lnTo>
                <a:lnTo>
                  <a:pt x="0" y="0"/>
                </a:lnTo>
                <a:close/>
              </a:path>
            </a:pathLst>
          </a:custGeom>
          <a:blipFill>
            <a:blip r:embed="rId3"/>
            <a:stretch>
              <a:fillRect/>
            </a:stretch>
          </a:blipFill>
        </p:spPr>
        <p:txBody>
          <a:bodyPr/>
          <a:lstStyle/>
          <a:p>
            <a:endParaRPr lang="en-US"/>
          </a:p>
        </p:txBody>
      </p:sp>
      <p:sp>
        <p:nvSpPr>
          <p:cNvPr id="9" name="Freeform 5">
            <a:extLst>
              <a:ext uri="{FF2B5EF4-FFF2-40B4-BE49-F238E27FC236}">
                <a16:creationId xmlns:a16="http://schemas.microsoft.com/office/drawing/2014/main" id="{957B299C-02CF-45F6-A79D-0F4A5A420FE5}"/>
              </a:ext>
            </a:extLst>
          </p:cNvPr>
          <p:cNvSpPr/>
          <p:nvPr/>
        </p:nvSpPr>
        <p:spPr>
          <a:xfrm>
            <a:off x="356223" y="3021629"/>
            <a:ext cx="1113237" cy="1696261"/>
          </a:xfrm>
          <a:custGeom>
            <a:avLst/>
            <a:gdLst/>
            <a:ahLst/>
            <a:cxnLst/>
            <a:rect l="l" t="t" r="r" b="b"/>
            <a:pathLst>
              <a:path w="3847338" h="8229600">
                <a:moveTo>
                  <a:pt x="0" y="0"/>
                </a:moveTo>
                <a:lnTo>
                  <a:pt x="3847338" y="0"/>
                </a:lnTo>
                <a:lnTo>
                  <a:pt x="3847338"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ó thể là hình ảnh về văn bản">
            <a:extLst>
              <a:ext uri="{FF2B5EF4-FFF2-40B4-BE49-F238E27FC236}">
                <a16:creationId xmlns:a16="http://schemas.microsoft.com/office/drawing/2014/main" id="{DBDCF0D8-4A15-4F2B-89E0-BB7DC50EB8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91" r="17888"/>
          <a:stretch/>
        </p:blipFill>
        <p:spPr bwMode="auto">
          <a:xfrm>
            <a:off x="0" y="1"/>
            <a:ext cx="9156819"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6C7CD17-C451-4521-BA7A-A11D00D1F667}"/>
              </a:ext>
            </a:extLst>
          </p:cNvPr>
          <p:cNvGrpSpPr/>
          <p:nvPr/>
        </p:nvGrpSpPr>
        <p:grpSpPr>
          <a:xfrm>
            <a:off x="425430" y="1492550"/>
            <a:ext cx="2231083" cy="1162566"/>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2898697" y="1492550"/>
            <a:ext cx="2738655" cy="1107996"/>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1449120" y="2959683"/>
            <a:ext cx="2470787" cy="1042826"/>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1422490" y="151024"/>
            <a:ext cx="3954746" cy="1182547"/>
          </a:xfrm>
          <a:prstGeom prst="rect">
            <a:avLst/>
          </a:prstGeom>
        </p:spPr>
      </p:pic>
      <p:pic>
        <p:nvPicPr>
          <p:cNvPr id="24" name="Picture 2" descr="Book Cartoon Images - Free Download on Freepik">
            <a:extLst>
              <a:ext uri="{FF2B5EF4-FFF2-40B4-BE49-F238E27FC236}">
                <a16:creationId xmlns:a16="http://schemas.microsoft.com/office/drawing/2014/main" id="{B2AE9D7A-FCFB-4952-8680-CB18A29F006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000" b="46000" l="5278" r="53056">
                        <a14:foregroundMark x1="50833" y1="45333" x2="50833" y2="45333"/>
                        <a14:foregroundMark x1="53333" y1="41000" x2="53333" y2="41000"/>
                        <a14:foregroundMark x1="17500" y1="46000" x2="17500" y2="46000"/>
                        <a14:foregroundMark x1="10278" y1="34333" x2="27778" y2="26667"/>
                      </a14:backgroundRemoval>
                    </a14:imgEffect>
                  </a14:imgLayer>
                </a14:imgProps>
              </a:ext>
              <a:ext uri="{28A0092B-C50C-407E-A947-70E740481C1C}">
                <a14:useLocalDpi xmlns:a14="http://schemas.microsoft.com/office/drawing/2010/main" val="0"/>
              </a:ext>
            </a:extLst>
          </a:blip>
          <a:srcRect r="45399" b="50000"/>
          <a:stretch/>
        </p:blipFill>
        <p:spPr bwMode="auto">
          <a:xfrm>
            <a:off x="6190128" y="2487557"/>
            <a:ext cx="1654043" cy="126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3272</TotalTime>
  <Words>1865</Words>
  <Application>Microsoft Office PowerPoint</Application>
  <PresentationFormat>On-screen Show (16:9)</PresentationFormat>
  <Paragraphs>127</Paragraphs>
  <Slides>36</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36</vt:i4>
      </vt:variant>
    </vt:vector>
  </HeadingPairs>
  <TitlesOfParts>
    <vt:vector size="56" baseType="lpstr">
      <vt:lpstr>#9Slide05 Phobia</vt:lpstr>
      <vt:lpstr>Arial</vt:lpstr>
      <vt:lpstr>Arial-BoldMT</vt:lpstr>
      <vt:lpstr>Arial-ItalicMT</vt:lpstr>
      <vt:lpstr>ArialMT</vt:lpstr>
      <vt:lpstr>Calibri</vt:lpstr>
      <vt:lpstr>iCiel Crocante</vt:lpstr>
      <vt:lpstr>iCiel Pony</vt:lpstr>
      <vt:lpstr>LNTH-Hoa Nho LNTH</vt:lpstr>
      <vt:lpstr>LNTH-LuoLuoNotangYuanTi 1</vt:lpstr>
      <vt:lpstr>SVN-Apple</vt:lpstr>
      <vt:lpstr>SVN-Gretoon</vt:lpstr>
      <vt:lpstr>SVN-Poky's</vt:lpstr>
      <vt:lpstr>SymbolMT</vt:lpstr>
      <vt:lpstr>Times New Roman</vt:lpstr>
      <vt:lpstr>UTM Cookies</vt:lpstr>
      <vt:lpstr>UTM Duepuntozero</vt:lpstr>
      <vt:lpstr>UTM Edwardian</vt:lpstr>
      <vt:lpstr>UVN Banh Mi</vt:lpstr>
      <vt:lpstr>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THAO2011</cp:lastModifiedBy>
  <cp:revision>415</cp:revision>
  <dcterms:modified xsi:type="dcterms:W3CDTF">2025-04-20T13:24:43Z</dcterms:modified>
  <cp:category>9Slide.vn</cp:category>
</cp:coreProperties>
</file>