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sldIdLst>
    <p:sldId id="258" r:id="rId4"/>
    <p:sldId id="346" r:id="rId5"/>
    <p:sldId id="267" r:id="rId6"/>
    <p:sldId id="348" r:id="rId7"/>
    <p:sldId id="350" r:id="rId8"/>
    <p:sldId id="374" r:id="rId9"/>
    <p:sldId id="375" r:id="rId10"/>
    <p:sldId id="376" r:id="rId11"/>
    <p:sldId id="377" r:id="rId12"/>
    <p:sldId id="382" r:id="rId13"/>
    <p:sldId id="380" r:id="rId14"/>
    <p:sldId id="381" r:id="rId15"/>
    <p:sldId id="378" r:id="rId16"/>
    <p:sldId id="357" r:id="rId17"/>
    <p:sldId id="358" r:id="rId18"/>
    <p:sldId id="379" r:id="rId19"/>
    <p:sldId id="372" r:id="rId20"/>
    <p:sldId id="3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0066"/>
    <a:srgbClr val="FF66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0139C4-F2F4-2A60-A750-9B70DFDA71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F73402B-9B7E-C7F7-5FE6-77E9D07077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876E16E-9D73-9992-CFC7-443B1EA158C4}"/>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5" name="Chỗ dành sẵn cho Chân trang 4">
            <a:extLst>
              <a:ext uri="{FF2B5EF4-FFF2-40B4-BE49-F238E27FC236}">
                <a16:creationId xmlns:a16="http://schemas.microsoft.com/office/drawing/2014/main" id="{72F9AED7-332B-AE5E-B3EF-9E14BCA837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E3B5F8-B3F8-0C01-1E05-D7C52EB73F4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28066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C2F2EE-3B20-F4A9-5189-F463EA9279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00FFDD2-ACAA-F1FE-7312-C08B19EE9E3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3335ED2-C2AF-B4E3-C0F4-2135045688C6}"/>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5" name="Chỗ dành sẵn cho Chân trang 4">
            <a:extLst>
              <a:ext uri="{FF2B5EF4-FFF2-40B4-BE49-F238E27FC236}">
                <a16:creationId xmlns:a16="http://schemas.microsoft.com/office/drawing/2014/main" id="{38C07E15-FE76-2016-931F-160578298C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70E10C-4539-E5B7-0872-DA8EAE44F75C}"/>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79853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0FC7F54-1132-D283-9923-8AA1E369D07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DFAB0A6-72AA-EBAF-09B1-0C4A7C8736C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85D03D6-510D-CF24-F013-483E648E3F22}"/>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5" name="Chỗ dành sẵn cho Chân trang 4">
            <a:extLst>
              <a:ext uri="{FF2B5EF4-FFF2-40B4-BE49-F238E27FC236}">
                <a16:creationId xmlns:a16="http://schemas.microsoft.com/office/drawing/2014/main" id="{6F578658-9BD3-8B24-7028-BA8346E20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E774DEA-DE9D-AE4D-0129-4ED2CAF338E7}"/>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309298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EAE-11C8-18D6-95A3-D58A817E72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8F53EA0-F830-B8B8-4728-7DE78AAD6D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25A204-62EC-485F-DD7B-2F8F7D0E2F39}"/>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5" name="Footer Placeholder 4">
            <a:extLst>
              <a:ext uri="{FF2B5EF4-FFF2-40B4-BE49-F238E27FC236}">
                <a16:creationId xmlns:a16="http://schemas.microsoft.com/office/drawing/2014/main" id="{15B5F402-7B90-5BE6-0DEA-CE6F5752D0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BC2DC48-EDC5-45A5-DFB9-A2EDB598F5ED}"/>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1074714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8914-D177-890C-AC0F-AB86684D5E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77DB6E4-6656-3533-B8A2-DEE7516274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7E378-7176-34BB-2BD6-26E5903A518D}"/>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5" name="Footer Placeholder 4">
            <a:extLst>
              <a:ext uri="{FF2B5EF4-FFF2-40B4-BE49-F238E27FC236}">
                <a16:creationId xmlns:a16="http://schemas.microsoft.com/office/drawing/2014/main" id="{B37800E6-2C7B-6277-8A9B-175AAFF5BD6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3DE162-B305-4948-59D9-CE3F8D9AD187}"/>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495653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CCD-3DCE-5FD3-8392-D8EC06E8E5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09ABB0E-8996-8432-9EC3-00B48F505C6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BD2C61-3A6D-ED0B-024C-56895EBC4F1B}"/>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5" name="Footer Placeholder 4">
            <a:extLst>
              <a:ext uri="{FF2B5EF4-FFF2-40B4-BE49-F238E27FC236}">
                <a16:creationId xmlns:a16="http://schemas.microsoft.com/office/drawing/2014/main" id="{3978224A-5689-1E2D-F7F9-61435E77CBA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E5BA931-F979-9517-058B-9791AAA5FB29}"/>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2129798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51921-7BA4-C415-1B6A-699B2B85A5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6B20447-2D7A-689B-374C-DC79992665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DC0A072-1C2B-FC12-4C07-070BF5FC638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A98977D-6603-8089-B501-1F534C45E7A3}"/>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6" name="Footer Placeholder 5">
            <a:extLst>
              <a:ext uri="{FF2B5EF4-FFF2-40B4-BE49-F238E27FC236}">
                <a16:creationId xmlns:a16="http://schemas.microsoft.com/office/drawing/2014/main" id="{8D380FEE-CFA5-D443-62A1-0F19979FC88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D326785-2423-24FB-9C52-C5E4E4447674}"/>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288415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B29B-3D79-AF29-FE35-3B666F83548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02C887D-C591-9F15-AE8E-FD6ADA4AC1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1A5CF-33AA-769E-363C-E6B3AEE037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324AC2E-3EA1-C5DA-3BEA-FD4A37F9A8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B2CA9E-492F-6FAD-4DC6-1605B3BEACD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A49DE27-B7E0-0B2A-FA50-C7B1671C4838}"/>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8" name="Footer Placeholder 7">
            <a:extLst>
              <a:ext uri="{FF2B5EF4-FFF2-40B4-BE49-F238E27FC236}">
                <a16:creationId xmlns:a16="http://schemas.microsoft.com/office/drawing/2014/main" id="{8551E015-EAC4-3540-654F-B3BBA11A3B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79E20E2-8CA3-B1E3-0069-568CEAA5B193}"/>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30050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69435-D177-FBD6-4405-18308B764E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E99C0F5-CC8D-9823-0490-24A01DDA76F2}"/>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4" name="Footer Placeholder 3">
            <a:extLst>
              <a:ext uri="{FF2B5EF4-FFF2-40B4-BE49-F238E27FC236}">
                <a16:creationId xmlns:a16="http://schemas.microsoft.com/office/drawing/2014/main" id="{F3BE5C32-3F08-21BE-E022-B29408598C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88C6074-8D36-64D3-B0E1-D0FB5EA5251D}"/>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1197759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0C18ED-7D2D-692F-176E-9CE921DB525B}"/>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3" name="Footer Placeholder 2">
            <a:extLst>
              <a:ext uri="{FF2B5EF4-FFF2-40B4-BE49-F238E27FC236}">
                <a16:creationId xmlns:a16="http://schemas.microsoft.com/office/drawing/2014/main" id="{4337F94B-C23F-5E45-8C77-977932F5BBE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458E27A-8CA5-E636-12D6-CC9AEA93DCB1}"/>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3040662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5AB2-2E21-0732-307F-D1EB791D7D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0D23D7E-AFEF-13ED-9787-79054A2E7A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E7DBBA6-F0ED-E944-78CE-5628A815E0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3B9B-8DF0-F599-BAE3-24128E93A2BD}"/>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6" name="Footer Placeholder 5">
            <a:extLst>
              <a:ext uri="{FF2B5EF4-FFF2-40B4-BE49-F238E27FC236}">
                <a16:creationId xmlns:a16="http://schemas.microsoft.com/office/drawing/2014/main" id="{F7C521E3-F175-C50A-0086-DCDBCEF1C9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4EEE0A-75EE-2201-32EC-93E711DD333B}"/>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282432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932626-A49E-6D57-9E52-C86B7DCDDA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6B7CE17-8B46-7423-3E99-465745337DE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E7F96A7-D133-6017-0E48-180E630ADFC0}"/>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5" name="Chỗ dành sẵn cho Chân trang 4">
            <a:extLst>
              <a:ext uri="{FF2B5EF4-FFF2-40B4-BE49-F238E27FC236}">
                <a16:creationId xmlns:a16="http://schemas.microsoft.com/office/drawing/2014/main" id="{9D29D7AC-A89A-0B1D-3714-82F1546CF0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E1E2D21-17B0-08A1-97B1-0543F09F130A}"/>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3574916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900C-FE11-AB79-DC36-2D08D020BF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68A80AD-B7CC-C1CA-B0D0-A463DD9D639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E82F7B4-47A2-3568-0619-26BF1E4C57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B01CE-53BF-CFB5-770D-FF3FBAD789C8}"/>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6" name="Footer Placeholder 5">
            <a:extLst>
              <a:ext uri="{FF2B5EF4-FFF2-40B4-BE49-F238E27FC236}">
                <a16:creationId xmlns:a16="http://schemas.microsoft.com/office/drawing/2014/main" id="{266A1E6E-8297-FC24-D088-CFB9A8FCB6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9080D-E3E1-7B91-567A-45C7584E3191}"/>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3090924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923D-AB20-45A4-5565-A0DA7D01B0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A3010CA-5AAE-1C8C-6E23-75110CE7CB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FE4C5E-EA1F-98D2-6C5F-4BFE947825B1}"/>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5" name="Footer Placeholder 4">
            <a:extLst>
              <a:ext uri="{FF2B5EF4-FFF2-40B4-BE49-F238E27FC236}">
                <a16:creationId xmlns:a16="http://schemas.microsoft.com/office/drawing/2014/main" id="{2A470DCA-5F1F-0A91-6545-8647A9EF7B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ADC4F2-AE9C-F592-E2CA-98AE0F385EAC}"/>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384736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22610-7082-C405-9FD0-F80B8C3C857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C2B20-9DFA-1BC0-F7CA-11358236F9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B47788-571C-B8DE-A1AF-FEAED96738F1}"/>
              </a:ext>
            </a:extLst>
          </p:cNvPr>
          <p:cNvSpPr>
            <a:spLocks noGrp="1"/>
          </p:cNvSpPr>
          <p:nvPr>
            <p:ph type="dt" sz="half" idx="10"/>
          </p:nvPr>
        </p:nvSpPr>
        <p:spPr>
          <a:xfrm>
            <a:off x="838200" y="6356350"/>
            <a:ext cx="2743200" cy="365125"/>
          </a:xfrm>
          <a:prstGeom prst="rect">
            <a:avLst/>
          </a:prstGeom>
        </p:spPr>
        <p:txBody>
          <a:bodyPr/>
          <a:lstStyle/>
          <a:p>
            <a:fld id="{A098D280-0F9F-4008-8C61-D171F622FA6B}" type="datetimeFigureOut">
              <a:rPr lang="vi-VN" smtClean="0"/>
              <a:t>20/04/2025</a:t>
            </a:fld>
            <a:endParaRPr lang="vi-VN"/>
          </a:p>
        </p:txBody>
      </p:sp>
      <p:sp>
        <p:nvSpPr>
          <p:cNvPr id="5" name="Footer Placeholder 4">
            <a:extLst>
              <a:ext uri="{FF2B5EF4-FFF2-40B4-BE49-F238E27FC236}">
                <a16:creationId xmlns:a16="http://schemas.microsoft.com/office/drawing/2014/main" id="{46323C66-2435-1A65-7CC0-0041E4B766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BA458AF-8D05-B23F-0A70-B10667416D29}"/>
              </a:ext>
            </a:extLst>
          </p:cNvPr>
          <p:cNvSpPr>
            <a:spLocks noGrp="1"/>
          </p:cNvSpPr>
          <p:nvPr>
            <p:ph type="sldNum" sz="quarter" idx="12"/>
          </p:nvPr>
        </p:nvSpPr>
        <p:spPr>
          <a:xfrm>
            <a:off x="8610600" y="6356350"/>
            <a:ext cx="2743200" cy="365125"/>
          </a:xfrm>
          <a:prstGeom prst="rect">
            <a:avLst/>
          </a:prstGeom>
        </p:spPr>
        <p:txBody>
          <a:bodyPr/>
          <a:lstStyle/>
          <a:p>
            <a:fld id="{EEF8233B-E5E6-4249-A89A-8D097B4ADCDD}" type="slidenum">
              <a:rPr lang="vi-VN" smtClean="0"/>
              <a:t>‹#›</a:t>
            </a:fld>
            <a:endParaRPr lang="vi-VN"/>
          </a:p>
        </p:txBody>
      </p:sp>
    </p:spTree>
    <p:extLst>
      <p:ext uri="{BB962C8B-B14F-4D97-AF65-F5344CB8AC3E}">
        <p14:creationId xmlns:p14="http://schemas.microsoft.com/office/powerpoint/2010/main" val="1555028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4"/>
          <p:cNvSpPr/>
          <p:nvPr/>
        </p:nvSpPr>
        <p:spPr>
          <a:xfrm flipH="1">
            <a:off x="37284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4"/>
          <p:cNvSpPr/>
          <p:nvPr/>
        </p:nvSpPr>
        <p:spPr>
          <a:xfrm flipH="1">
            <a:off x="8757200" y="54894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2098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6A4A-6EC1-6925-CEB4-5C32DE418F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BA0478-C9A2-2AE2-6CC6-ECE5376559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C38416-F0BC-CE01-B0E6-10AE8BA53995}"/>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5" name="Footer Placeholder 4">
            <a:extLst>
              <a:ext uri="{FF2B5EF4-FFF2-40B4-BE49-F238E27FC236}">
                <a16:creationId xmlns:a16="http://schemas.microsoft.com/office/drawing/2014/main" id="{055BACCE-E683-870A-23B1-754CFABC06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B68687-CB80-29F1-6866-FD879591A2CA}"/>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8" name="Picture 7" descr="Logo&#10;&#10;Description automatically generated">
            <a:extLst>
              <a:ext uri="{FF2B5EF4-FFF2-40B4-BE49-F238E27FC236}">
                <a16:creationId xmlns:a16="http://schemas.microsoft.com/office/drawing/2014/main" id="{98EDF24E-2949-A031-AE0A-DE2A72C153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4144659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A052-0493-7105-E88B-B1A0C9772F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2108A0E-02CA-F405-AABC-96D0724D2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90978E8-08D7-0831-71AA-65ED8A6A0BF2}"/>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5" name="Footer Placeholder 4">
            <a:extLst>
              <a:ext uri="{FF2B5EF4-FFF2-40B4-BE49-F238E27FC236}">
                <a16:creationId xmlns:a16="http://schemas.microsoft.com/office/drawing/2014/main" id="{7CA0D834-A8C1-CF0A-A187-5B7BC247FA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9196CAA-42E2-52DE-463F-96A9AC498D5C}"/>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C4CBF54-F3AE-5E9E-776C-35DCA0C97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4029793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98CF-EC50-9142-5ABD-F7768CA921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9C98EA4-9743-9BC2-1E5B-09F9CE847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11878-735E-922D-A890-BCCD6D6C35BF}"/>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5" name="Footer Placeholder 4">
            <a:extLst>
              <a:ext uri="{FF2B5EF4-FFF2-40B4-BE49-F238E27FC236}">
                <a16:creationId xmlns:a16="http://schemas.microsoft.com/office/drawing/2014/main" id="{377A20E1-555F-C46F-79A2-4B19DFA7F2E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2BE4120-9B5A-3BE5-13B9-FD30C602EC2F}"/>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3E7912CA-287E-AA47-32DD-4F13CEF38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4001343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CE87-048C-FD73-A88F-3E7BBAFB6D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5D84AFE-69D0-D73D-619C-318D6A89498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E4F7F9-922C-D89E-85B9-B508335AA9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E58C1E9-A024-E28F-DF1F-2E9FC4F95F27}"/>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6" name="Footer Placeholder 5">
            <a:extLst>
              <a:ext uri="{FF2B5EF4-FFF2-40B4-BE49-F238E27FC236}">
                <a16:creationId xmlns:a16="http://schemas.microsoft.com/office/drawing/2014/main" id="{FCC210C4-3D85-5C3B-C2AF-3F1F1CE6D8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4F08074-77D1-1C26-8678-85D7FB4C05F3}"/>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spTree>
    <p:extLst>
      <p:ext uri="{BB962C8B-B14F-4D97-AF65-F5344CB8AC3E}">
        <p14:creationId xmlns:p14="http://schemas.microsoft.com/office/powerpoint/2010/main" val="1181404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27F0-BFD3-334B-B002-8B7B0CD6087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D9B9D-9F7D-C809-6E0A-A9260267A9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E0A3A-F343-398A-E396-C234438ED93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3746B39-C8F9-8876-EB4D-FB2CBA729F5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D27C29-C565-D19C-DB30-94D952783AC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6F4FC0E-697D-AC86-9688-962CDD3DF776}"/>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8" name="Footer Placeholder 7">
            <a:extLst>
              <a:ext uri="{FF2B5EF4-FFF2-40B4-BE49-F238E27FC236}">
                <a16:creationId xmlns:a16="http://schemas.microsoft.com/office/drawing/2014/main" id="{099FB997-F77E-C545-7044-CEFE15E80B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2FBF1A0-D947-6071-4CB5-AD9FB5C66BBF}"/>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10" name="Picture 9" descr="Logo&#10;&#10;Description automatically generated">
            <a:extLst>
              <a:ext uri="{FF2B5EF4-FFF2-40B4-BE49-F238E27FC236}">
                <a16:creationId xmlns:a16="http://schemas.microsoft.com/office/drawing/2014/main" id="{C6F8C681-A500-4184-54BB-16C6BAA9B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535789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C787-4341-BD9F-AD2E-370A99E29D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1879B12-F893-4568-F9F9-778F4E1CC852}"/>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4" name="Footer Placeholder 3">
            <a:extLst>
              <a:ext uri="{FF2B5EF4-FFF2-40B4-BE49-F238E27FC236}">
                <a16:creationId xmlns:a16="http://schemas.microsoft.com/office/drawing/2014/main" id="{B2B36973-4B1E-CC76-9CBA-43920D7B6B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A4B63979-B7B4-8A2F-4BA5-040D21E5D650}"/>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6" name="Picture 5" descr="Logo&#10;&#10;Description automatically generated">
            <a:extLst>
              <a:ext uri="{FF2B5EF4-FFF2-40B4-BE49-F238E27FC236}">
                <a16:creationId xmlns:a16="http://schemas.microsoft.com/office/drawing/2014/main" id="{495E4ED5-D590-3789-EB27-7D565AF915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5401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EC81AE-F503-FE24-84E0-45E7DFBE6F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6F943E-FEB5-8902-B7A7-D3BF33A5F4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8C80667-20D9-2145-07F9-E66E676F731A}"/>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5" name="Chỗ dành sẵn cho Chân trang 4">
            <a:extLst>
              <a:ext uri="{FF2B5EF4-FFF2-40B4-BE49-F238E27FC236}">
                <a16:creationId xmlns:a16="http://schemas.microsoft.com/office/drawing/2014/main" id="{1866629D-3C52-087B-560D-D89BE927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54E0D0E-6E13-DA45-61DA-96594C274D3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543385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743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2346-105A-47C7-CC53-D40B3647F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E0EF5A7-EC2E-560B-F154-BCFFB12874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B6B2F0B-C87B-8718-B6C7-946C6F4EB7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1677D-4A0F-0BDF-6731-A40B48267AC0}"/>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6" name="Footer Placeholder 5">
            <a:extLst>
              <a:ext uri="{FF2B5EF4-FFF2-40B4-BE49-F238E27FC236}">
                <a16:creationId xmlns:a16="http://schemas.microsoft.com/office/drawing/2014/main" id="{AE7D36B4-DE08-E12E-EF9C-2174958368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F03CE5B-F1FF-82C5-B697-290A34C1736A}"/>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spTree>
    <p:extLst>
      <p:ext uri="{BB962C8B-B14F-4D97-AF65-F5344CB8AC3E}">
        <p14:creationId xmlns:p14="http://schemas.microsoft.com/office/powerpoint/2010/main" val="2101041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D49AA-C261-4B81-7212-A2481CE732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BED9331-9EA4-1CE0-E573-C14C36E75C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DB30AB-6708-D745-3A3D-FF54878A95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8B5BA-035A-A188-DD06-E79B265444EC}"/>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6" name="Footer Placeholder 5">
            <a:extLst>
              <a:ext uri="{FF2B5EF4-FFF2-40B4-BE49-F238E27FC236}">
                <a16:creationId xmlns:a16="http://schemas.microsoft.com/office/drawing/2014/main" id="{3AF9AC6B-BB03-3F90-2E7C-F532EA7270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0AC011-C456-F436-072B-F44378DB6E84}"/>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8" name="Picture 7" descr="Logo&#10;&#10;Description automatically generated">
            <a:extLst>
              <a:ext uri="{FF2B5EF4-FFF2-40B4-BE49-F238E27FC236}">
                <a16:creationId xmlns:a16="http://schemas.microsoft.com/office/drawing/2014/main" id="{3C04E58D-20D6-4435-9883-30A4E435E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4133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61CC-6EDF-CE6C-51DD-10032570C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C82920-4831-1BCA-E8CD-6EC6160FF23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2D04B4-B960-C83C-3EC2-5C4187FA0CC8}"/>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5" name="Footer Placeholder 4">
            <a:extLst>
              <a:ext uri="{FF2B5EF4-FFF2-40B4-BE49-F238E27FC236}">
                <a16:creationId xmlns:a16="http://schemas.microsoft.com/office/drawing/2014/main" id="{86573119-3305-EEB4-1878-107F11FB8F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8BCD7EB-6DAF-A289-8239-B6C2E05BC12C}"/>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8E84CAA3-0547-680B-A256-D2C9DE9290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156" y="0"/>
            <a:ext cx="2762156" cy="2762156"/>
          </a:xfrm>
          <a:prstGeom prst="rect">
            <a:avLst/>
          </a:prstGeom>
        </p:spPr>
      </p:pic>
    </p:spTree>
    <p:extLst>
      <p:ext uri="{BB962C8B-B14F-4D97-AF65-F5344CB8AC3E}">
        <p14:creationId xmlns:p14="http://schemas.microsoft.com/office/powerpoint/2010/main" val="4010799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66532-CA66-7B44-3C73-9FAD67B713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DB9AC1D-27BB-DDE0-8498-9006B74552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C303DD-E098-481B-7B91-CED74078E4FC}"/>
              </a:ext>
            </a:extLst>
          </p:cNvPr>
          <p:cNvSpPr>
            <a:spLocks noGrp="1"/>
          </p:cNvSpPr>
          <p:nvPr>
            <p:ph type="dt" sz="half" idx="10"/>
          </p:nvPr>
        </p:nvSpPr>
        <p:spPr>
          <a:xfrm>
            <a:off x="838200" y="6356350"/>
            <a:ext cx="2743200" cy="365125"/>
          </a:xfrm>
          <a:prstGeom prst="rect">
            <a:avLst/>
          </a:prstGeom>
        </p:spPr>
        <p:txBody>
          <a:bodyPr/>
          <a:lstStyle/>
          <a:p>
            <a:fld id="{32D76F50-0D72-4BC4-9067-FBBB25AF6031}" type="datetimeFigureOut">
              <a:rPr lang="vi-VN" smtClean="0"/>
              <a:t>20/04/2025</a:t>
            </a:fld>
            <a:endParaRPr lang="vi-VN"/>
          </a:p>
        </p:txBody>
      </p:sp>
      <p:sp>
        <p:nvSpPr>
          <p:cNvPr id="5" name="Footer Placeholder 4">
            <a:extLst>
              <a:ext uri="{FF2B5EF4-FFF2-40B4-BE49-F238E27FC236}">
                <a16:creationId xmlns:a16="http://schemas.microsoft.com/office/drawing/2014/main" id="{EF338752-8377-0FAF-B205-50863C58AB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8273BAC-D4B6-F4E2-3BCE-FEDB69AEA97B}"/>
              </a:ext>
            </a:extLst>
          </p:cNvPr>
          <p:cNvSpPr>
            <a:spLocks noGrp="1"/>
          </p:cNvSpPr>
          <p:nvPr>
            <p:ph type="sldNum" sz="quarter" idx="12"/>
          </p:nvPr>
        </p:nvSpPr>
        <p:spPr>
          <a:xfrm>
            <a:off x="8610600" y="6356350"/>
            <a:ext cx="2743200" cy="365125"/>
          </a:xfrm>
          <a:prstGeom prst="rect">
            <a:avLst/>
          </a:prstGeom>
        </p:spPr>
        <p:txBody>
          <a:bodyPr/>
          <a:lstStyle/>
          <a:p>
            <a:fld id="{E30F1C62-2EB4-43E1-9B18-1B5181051550}" type="slidenum">
              <a:rPr lang="vi-VN" smtClean="0"/>
              <a:t>‹#›</a:t>
            </a:fld>
            <a:endParaRPr lang="vi-VN"/>
          </a:p>
        </p:txBody>
      </p:sp>
    </p:spTree>
    <p:extLst>
      <p:ext uri="{BB962C8B-B14F-4D97-AF65-F5344CB8AC3E}">
        <p14:creationId xmlns:p14="http://schemas.microsoft.com/office/powerpoint/2010/main" val="56908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BB4B8C-D308-6EB9-F8D9-FA00CB32041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9B43D48-44C3-3E4F-1E58-A806109064B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F0F7401-C4F1-289E-2850-D6EE03BF4C4A}"/>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3ED85-BC5E-BBE1-41CB-BA637CF39C9B}"/>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6" name="Chỗ dành sẵn cho Chân trang 5">
            <a:extLst>
              <a:ext uri="{FF2B5EF4-FFF2-40B4-BE49-F238E27FC236}">
                <a16:creationId xmlns:a16="http://schemas.microsoft.com/office/drawing/2014/main" id="{D4ED0063-23CC-1F9F-9F65-A1C31B83B3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019DCC-1D98-5AB8-0EC0-92C13AA8B515}"/>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66380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AB78A9-1922-E90A-8E71-375B98714D5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D041899-DCEF-7315-5D81-866BC1A71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1D2DF49-4675-EE51-7C22-AC0BCF4FF50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DC5FD5E-8E21-AFE2-C009-41EF7F4017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14731D3-84E4-ECFE-B959-A9E7C86D6D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EBE373B-CB5D-E07A-82B4-1EA2479A4874}"/>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8" name="Chỗ dành sẵn cho Chân trang 7">
            <a:extLst>
              <a:ext uri="{FF2B5EF4-FFF2-40B4-BE49-F238E27FC236}">
                <a16:creationId xmlns:a16="http://schemas.microsoft.com/office/drawing/2014/main" id="{0566C421-4C92-5F8B-269B-B5DF7D92F3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7D4CD8B-4ED5-21E5-0734-B370288FFE4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33978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CAC4E6-E5D1-01E1-92AE-55690D4EC7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3D79360-1335-3F21-3164-9073050AD827}"/>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4" name="Chỗ dành sẵn cho Chân trang 3">
            <a:extLst>
              <a:ext uri="{FF2B5EF4-FFF2-40B4-BE49-F238E27FC236}">
                <a16:creationId xmlns:a16="http://schemas.microsoft.com/office/drawing/2014/main" id="{9DEA0C76-B951-9976-12EB-A55F5D7C5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F377954C-05FD-8BB5-59A1-E0A867382808}"/>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575210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68AB605-1BC2-3ED1-1A4C-AA35AD3C6E3C}"/>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3" name="Chỗ dành sẵn cho Chân trang 2">
            <a:extLst>
              <a:ext uri="{FF2B5EF4-FFF2-40B4-BE49-F238E27FC236}">
                <a16:creationId xmlns:a16="http://schemas.microsoft.com/office/drawing/2014/main" id="{77A47045-F3AA-644D-6905-2D8A42FE2C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8EF0623A-877F-CC9A-1026-2067BDDCE2AE}"/>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816683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A56032-DC2A-794C-4E55-0D01E9A811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084BB0-1F73-63E6-B917-524D2E2756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3B943FC-4A09-2953-4F03-3EEC5B8613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D1AD0D-8704-A44B-679F-A45BB42F377D}"/>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6" name="Chỗ dành sẵn cho Chân trang 5">
            <a:extLst>
              <a:ext uri="{FF2B5EF4-FFF2-40B4-BE49-F238E27FC236}">
                <a16:creationId xmlns:a16="http://schemas.microsoft.com/office/drawing/2014/main" id="{ED0C82D5-66E6-481D-75CD-020F764D5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AC304A2-6A88-5800-DE1C-AF1E3FBC5E9F}"/>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87643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511250-B837-3FA9-F922-36FA3F6751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4141F1A-9D4D-1B8B-210E-EAB5266E92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7D6308A3-EFE0-DD15-3DF2-832E3D13F0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8004B09-863D-8130-C438-076A2BD49933}"/>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4/20/2025</a:t>
            </a:fld>
            <a:endParaRPr lang="en-US"/>
          </a:p>
        </p:txBody>
      </p:sp>
      <p:sp>
        <p:nvSpPr>
          <p:cNvPr id="6" name="Chỗ dành sẵn cho Chân trang 5">
            <a:extLst>
              <a:ext uri="{FF2B5EF4-FFF2-40B4-BE49-F238E27FC236}">
                <a16:creationId xmlns:a16="http://schemas.microsoft.com/office/drawing/2014/main" id="{AC8B55F8-F06E-EE88-346E-F56AEB9BC2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D731A46-49EF-B2E9-02B6-E06EE5AB889F}"/>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415569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hanhtranggiaovien.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hanhtranggiaovien.com/"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hanhtranggiaovien.com/"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186CB30-4051-4418-B7A8-1A871F3FF4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3"/>
            <a:extLst>
              <a:ext uri="{FF2B5EF4-FFF2-40B4-BE49-F238E27FC236}">
                <a16:creationId xmlns:a16="http://schemas.microsoft.com/office/drawing/2014/main" id="{44B63B6F-85C0-C67A-866D-D6A6E0CFCDC3}"/>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4" name="TextBox 3">
            <a:extLst>
              <a:ext uri="{FF2B5EF4-FFF2-40B4-BE49-F238E27FC236}">
                <a16:creationId xmlns:a16="http://schemas.microsoft.com/office/drawing/2014/main" id="{D705E5DF-F4BB-FE2D-AFEF-5CF4C3C640D7}"/>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6" name="Picture 5">
            <a:extLst>
              <a:ext uri="{FF2B5EF4-FFF2-40B4-BE49-F238E27FC236}">
                <a16:creationId xmlns:a16="http://schemas.microsoft.com/office/drawing/2014/main" id="{B21FE22F-542D-5FA9-C33D-FAA28BBC5EF0}"/>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3628097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D033CCA-ED1A-4EF8-8512-40141A1FE4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4"/>
            <a:extLst>
              <a:ext uri="{FF2B5EF4-FFF2-40B4-BE49-F238E27FC236}">
                <a16:creationId xmlns:a16="http://schemas.microsoft.com/office/drawing/2014/main" id="{210B8C7C-87C9-C803-DCA7-0AEF47690207}"/>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4" name="TextBox 3">
            <a:extLst>
              <a:ext uri="{FF2B5EF4-FFF2-40B4-BE49-F238E27FC236}">
                <a16:creationId xmlns:a16="http://schemas.microsoft.com/office/drawing/2014/main" id="{BED85C6B-9480-C234-5666-DAE22783EED4}"/>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6" name="Picture 5">
            <a:extLst>
              <a:ext uri="{FF2B5EF4-FFF2-40B4-BE49-F238E27FC236}">
                <a16:creationId xmlns:a16="http://schemas.microsoft.com/office/drawing/2014/main" id="{C9EBFD7E-76DF-81CB-B526-B50E0BDE614B}"/>
              </a:ext>
            </a:extLst>
          </p:cNvPr>
          <p:cNvPicPr>
            <a:picLocks/>
          </p:cNvPicPr>
          <p:nvPr userDrawn="1"/>
        </p:nvPicPr>
        <p:blipFill>
          <a:blip r:embed="rId15">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6382397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6B5DC09-CB26-4057-821B-87B687DFA6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3"/>
            <a:extLst>
              <a:ext uri="{FF2B5EF4-FFF2-40B4-BE49-F238E27FC236}">
                <a16:creationId xmlns:a16="http://schemas.microsoft.com/office/drawing/2014/main" id="{817E2DAD-44C2-3728-188A-117E3582C2CC}"/>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4" name="TextBox 3">
            <a:extLst>
              <a:ext uri="{FF2B5EF4-FFF2-40B4-BE49-F238E27FC236}">
                <a16:creationId xmlns:a16="http://schemas.microsoft.com/office/drawing/2014/main" id="{E6097CB0-F5EE-5915-AE21-D2795BC90814}"/>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6" name="Picture 5">
            <a:extLst>
              <a:ext uri="{FF2B5EF4-FFF2-40B4-BE49-F238E27FC236}">
                <a16:creationId xmlns:a16="http://schemas.microsoft.com/office/drawing/2014/main" id="{B3F513F2-5B3D-2858-F68D-2E39A347CE46}"/>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35199728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82D033-73BD-CA06-6CDC-EAD5FBE17B57}"/>
              </a:ext>
            </a:extLst>
          </p:cNvPr>
          <p:cNvSpPr txBox="1"/>
          <p:nvPr/>
        </p:nvSpPr>
        <p:spPr>
          <a:xfrm>
            <a:off x="3055199" y="0"/>
            <a:ext cx="68343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a:t>
            </a:r>
            <a:endParaRPr kumimoji="0" lang="vi-VN" sz="4800" b="1" i="0" u="none" strike="noStrike" kern="1200" cap="none" spc="0" normalizeH="0" baseline="0" noProof="0" dirty="0">
              <a:ln w="127000">
                <a:solidFill>
                  <a:schemeClr val="bg1"/>
                </a:solidFill>
              </a:ln>
              <a:solidFill>
                <a:schemeClr val="bg1"/>
              </a:solidFill>
              <a:effectLst/>
              <a:uLnTx/>
              <a:uFillTx/>
              <a:latin typeface="Arial" panose="020B0604020202020204" pitchFamily="34" charset="0"/>
              <a:ea typeface="+mn-ea"/>
              <a:cs typeface="+mn-cs"/>
            </a:endParaRPr>
          </a:p>
        </p:txBody>
      </p:sp>
      <p:sp>
        <p:nvSpPr>
          <p:cNvPr id="24" name="Hình Bầu dục 23">
            <a:extLst>
              <a:ext uri="{FF2B5EF4-FFF2-40B4-BE49-F238E27FC236}">
                <a16:creationId xmlns:a16="http://schemas.microsoft.com/office/drawing/2014/main" id="{046AB9D9-07B9-252B-4032-BC082E560562}"/>
              </a:ext>
            </a:extLst>
          </p:cNvPr>
          <p:cNvSpPr/>
          <p:nvPr/>
        </p:nvSpPr>
        <p:spPr>
          <a:xfrm>
            <a:off x="3911622" y="830997"/>
            <a:ext cx="4563143" cy="33831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648DB0-4CB6-6E6D-1BC6-B3FFF9AB7BAB}"/>
              </a:ext>
            </a:extLst>
          </p:cNvPr>
          <p:cNvSpPr txBox="1"/>
          <p:nvPr/>
        </p:nvSpPr>
        <p:spPr>
          <a:xfrm>
            <a:off x="4172894" y="769441"/>
            <a:ext cx="3846215"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Tiếng</a:t>
            </a:r>
            <a:r>
              <a:rPr kumimoji="0" lang="en-US" sz="48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 </a:t>
            </a: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Việt</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endParaRPr>
          </a:p>
        </p:txBody>
      </p:sp>
      <p:sp>
        <p:nvSpPr>
          <p:cNvPr id="9" name="TextBox 32">
            <a:extLst>
              <a:ext uri="{FF2B5EF4-FFF2-40B4-BE49-F238E27FC236}">
                <a16:creationId xmlns:a16="http://schemas.microsoft.com/office/drawing/2014/main" id="{B86A3E44-5EAB-410E-084E-6B463198E2BA}"/>
              </a:ext>
            </a:extLst>
          </p:cNvPr>
          <p:cNvSpPr txBox="1"/>
          <p:nvPr/>
        </p:nvSpPr>
        <p:spPr>
          <a:xfrm>
            <a:off x="2445679" y="1600438"/>
            <a:ext cx="7637224" cy="584775"/>
          </a:xfrm>
          <a:prstGeom prst="rect">
            <a:avLst/>
          </a:prstGeom>
          <a:noFill/>
        </p:spPr>
        <p:txBody>
          <a:bodyPr wrap="square" rtlCol="0">
            <a:spAutoFit/>
          </a:bodyPr>
          <a:lstStyle/>
          <a:p>
            <a:pPr lvl="0" algn="ctr">
              <a:defRPr/>
            </a:pPr>
            <a:r>
              <a:rPr lang="en-US" sz="3200">
                <a:ln w="127000">
                  <a:solidFill>
                    <a:prstClr val="white"/>
                  </a:solidFill>
                </a:ln>
                <a:solidFill>
                  <a:prstClr val="white"/>
                </a:solidFill>
                <a:latin typeface="UTM Mother" panose="02040603050506020204" pitchFamily="18" charset="0"/>
              </a:rPr>
              <a:t>Chủ điểm: Thế giới quanh ta </a:t>
            </a:r>
            <a:endParaRPr lang="en-US" sz="3200" dirty="0" err="1">
              <a:ln w="127000">
                <a:solidFill>
                  <a:prstClr val="white"/>
                </a:solidFill>
              </a:ln>
              <a:solidFill>
                <a:prstClr val="white"/>
              </a:solidFill>
              <a:latin typeface="UTM Mother" panose="02040603050506020204" pitchFamily="18" charset="0"/>
            </a:endParaRPr>
          </a:p>
        </p:txBody>
      </p:sp>
      <p:sp>
        <p:nvSpPr>
          <p:cNvPr id="12" name="TextBox 32">
            <a:extLst>
              <a:ext uri="{FF2B5EF4-FFF2-40B4-BE49-F238E27FC236}">
                <a16:creationId xmlns:a16="http://schemas.microsoft.com/office/drawing/2014/main" id="{6B2DC224-12EC-6FC3-53EF-B3230A3BA903}"/>
              </a:ext>
            </a:extLst>
          </p:cNvPr>
          <p:cNvSpPr txBox="1"/>
          <p:nvPr/>
        </p:nvSpPr>
        <p:spPr>
          <a:xfrm>
            <a:off x="3140762" y="1600256"/>
            <a:ext cx="6247058" cy="2862322"/>
          </a:xfrm>
          <a:prstGeom prst="rect">
            <a:avLst/>
          </a:prstGeom>
          <a:noFill/>
        </p:spPr>
        <p:txBody>
          <a:bodyPr wrap="square" rtlCol="0">
            <a:spAutoFit/>
          </a:bodyPr>
          <a:lstStyle/>
          <a:p>
            <a:pPr lvl="0" algn="ctr">
              <a:defRPr/>
            </a:pPr>
            <a:r>
              <a:rPr lang="en-US" sz="6000">
                <a:solidFill>
                  <a:srgbClr val="FF0066"/>
                </a:solidFill>
                <a:latin typeface="UTM Mother" panose="02040603050506020204" pitchFamily="18" charset="0"/>
              </a:rPr>
              <a:t>Luyện tập về liên kết câu trong đoạn văn </a:t>
            </a:r>
            <a:endParaRPr lang="pt-BR" sz="6000">
              <a:solidFill>
                <a:srgbClr val="FF0066"/>
              </a:solidFill>
              <a:latin typeface="UTM Mother" panose="02040603050506020204" pitchFamily="18" charset="0"/>
            </a:endParaRPr>
          </a:p>
        </p:txBody>
      </p:sp>
      <p:sp>
        <p:nvSpPr>
          <p:cNvPr id="14" name="TextBox 1">
            <a:extLst>
              <a:ext uri="{FF2B5EF4-FFF2-40B4-BE49-F238E27FC236}">
                <a16:creationId xmlns:a16="http://schemas.microsoft.com/office/drawing/2014/main" id="{336349CD-9D86-09FF-C79D-5DA39F8C5C30}"/>
              </a:ext>
            </a:extLst>
          </p:cNvPr>
          <p:cNvSpPr txBox="1"/>
          <p:nvPr/>
        </p:nvSpPr>
        <p:spPr>
          <a:xfrm>
            <a:off x="3055199" y="182"/>
            <a:ext cx="68343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3293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612566" y="469408"/>
            <a:ext cx="10966868" cy="5919183"/>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8">
            <a:extLst>
              <a:ext uri="{FF2B5EF4-FFF2-40B4-BE49-F238E27FC236}">
                <a16:creationId xmlns:a16="http://schemas.microsoft.com/office/drawing/2014/main" id="{AA7D2F28-C933-36EA-7E9D-F10B9DD845D8}"/>
              </a:ext>
            </a:extLst>
          </p:cNvPr>
          <p:cNvSpPr txBox="1"/>
          <p:nvPr/>
        </p:nvSpPr>
        <p:spPr>
          <a:xfrm>
            <a:off x="391550" y="1638134"/>
            <a:ext cx="1140889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TRÌNH BÀY</a:t>
            </a:r>
            <a:endParaRPr kumimoji="0" lang="en-US" sz="8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8" name="Picture 3">
            <a:extLst>
              <a:ext uri="{FF2B5EF4-FFF2-40B4-BE49-F238E27FC236}">
                <a16:creationId xmlns:a16="http://schemas.microsoft.com/office/drawing/2014/main" id="{75B5C6AB-6B7D-7629-B2A2-4661CDB069D9}"/>
              </a:ext>
            </a:extLst>
          </p:cNvPr>
          <p:cNvPicPr>
            <a:picLocks noChangeAspect="1"/>
          </p:cNvPicPr>
          <p:nvPr/>
        </p:nvPicPr>
        <p:blipFill>
          <a:blip r:embed="rId3"/>
          <a:srcRect/>
          <a:stretch>
            <a:fillRect/>
          </a:stretch>
        </p:blipFill>
        <p:spPr>
          <a:xfrm>
            <a:off x="8924376" y="3191504"/>
            <a:ext cx="1765960" cy="2722096"/>
          </a:xfrm>
          <a:prstGeom prst="rect">
            <a:avLst/>
          </a:prstGeom>
        </p:spPr>
      </p:pic>
      <p:pic>
        <p:nvPicPr>
          <p:cNvPr id="10" name="Picture 4">
            <a:extLst>
              <a:ext uri="{FF2B5EF4-FFF2-40B4-BE49-F238E27FC236}">
                <a16:creationId xmlns:a16="http://schemas.microsoft.com/office/drawing/2014/main" id="{C563ED04-1EF8-E59E-7910-B4A0E8BA746C}"/>
              </a:ext>
            </a:extLst>
          </p:cNvPr>
          <p:cNvPicPr>
            <a:picLocks noChangeAspect="1"/>
          </p:cNvPicPr>
          <p:nvPr/>
        </p:nvPicPr>
        <p:blipFill>
          <a:blip r:embed="rId4"/>
          <a:srcRect/>
          <a:stretch>
            <a:fillRect/>
          </a:stretch>
        </p:blipFill>
        <p:spPr>
          <a:xfrm>
            <a:off x="1174803" y="3191504"/>
            <a:ext cx="1649137" cy="2722096"/>
          </a:xfrm>
          <a:prstGeom prst="rect">
            <a:avLst/>
          </a:prstGeom>
        </p:spPr>
      </p:pic>
      <p:grpSp>
        <p:nvGrpSpPr>
          <p:cNvPr id="11" name="Group 44">
            <a:extLst>
              <a:ext uri="{FF2B5EF4-FFF2-40B4-BE49-F238E27FC236}">
                <a16:creationId xmlns:a16="http://schemas.microsoft.com/office/drawing/2014/main" id="{F260893E-B5B4-9641-3D0F-0425BA3AA59D}"/>
              </a:ext>
            </a:extLst>
          </p:cNvPr>
          <p:cNvGrpSpPr/>
          <p:nvPr/>
        </p:nvGrpSpPr>
        <p:grpSpPr>
          <a:xfrm>
            <a:off x="2777995" y="3038217"/>
            <a:ext cx="6041092" cy="1052197"/>
            <a:chOff x="6023776" y="2131844"/>
            <a:chExt cx="6041092" cy="1052197"/>
          </a:xfrm>
        </p:grpSpPr>
        <p:pic>
          <p:nvPicPr>
            <p:cNvPr id="12" name="Picture 32">
              <a:extLst>
                <a:ext uri="{FF2B5EF4-FFF2-40B4-BE49-F238E27FC236}">
                  <a16:creationId xmlns:a16="http://schemas.microsoft.com/office/drawing/2014/main" id="{001E91D6-EE78-31D0-5F95-613ABECB6271}"/>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22" name="Picture 43">
              <a:extLst>
                <a:ext uri="{FF2B5EF4-FFF2-40B4-BE49-F238E27FC236}">
                  <a16:creationId xmlns:a16="http://schemas.microsoft.com/office/drawing/2014/main" id="{60C50BD4-9F44-03A9-3D44-8C2DFCA67DEE}"/>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286951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670633" y="1007959"/>
            <a:ext cx="1085073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a. Hoa hồng thường được trồng làm cảnh. Sau đó, nhờ hương thơm đặc</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biệt, cánh hoa hồng còn được sử dụng để làm nước hoa.</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TextBox 1">
            <a:extLst>
              <a:ext uri="{FF2B5EF4-FFF2-40B4-BE49-F238E27FC236}">
                <a16:creationId xmlns:a16="http://schemas.microsoft.com/office/drawing/2014/main" id="{46C185E1-7845-4466-9AE2-3C5FED3C1B7C}"/>
              </a:ext>
            </a:extLst>
          </p:cNvPr>
          <p:cNvSpPr txBox="1"/>
          <p:nvPr/>
        </p:nvSpPr>
        <p:spPr>
          <a:xfrm>
            <a:off x="670633" y="3465443"/>
            <a:ext cx="1085073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ArialMT"/>
                <a:ea typeface="+mn-ea"/>
                <a:cs typeface="+mn-cs"/>
                <a:sym typeface="Wingdings" panose="05000000000000000000" pitchFamily="2" charset="2"/>
              </a:rPr>
              <a:t></a:t>
            </a:r>
            <a:r>
              <a:rPr kumimoji="0" lang="en-US" sz="3600" b="1" i="0" u="none" strike="noStrike" kern="1200" cap="none" spc="0" normalizeH="0" baseline="0" noProof="0">
                <a:ln>
                  <a:noFill/>
                </a:ln>
                <a:solidFill>
                  <a:srgbClr val="0070C0"/>
                </a:solidFill>
                <a:effectLst/>
                <a:uLnTx/>
                <a:uFillTx/>
                <a:latin typeface="ArialMT"/>
                <a:ea typeface="+mn-ea"/>
                <a:cs typeface="+mn-cs"/>
                <a:sym typeface="Wingdings" panose="05000000000000000000" pitchFamily="2" charset="2"/>
              </a:rPr>
              <a:t> </a:t>
            </a:r>
            <a:r>
              <a:rPr kumimoji="0" lang="vi-VN" sz="3600" b="1" i="0" u="none" strike="noStrike" kern="1200" cap="none" spc="0" normalizeH="0" baseline="0" noProof="0">
                <a:ln>
                  <a:noFill/>
                </a:ln>
                <a:solidFill>
                  <a:srgbClr val="0070C0"/>
                </a:solidFill>
                <a:effectLst/>
                <a:uLnTx/>
                <a:uFillTx/>
                <a:latin typeface="ArialMT"/>
                <a:ea typeface="+mn-ea"/>
                <a:cs typeface="+mn-cs"/>
              </a:rPr>
              <a:t>Hoa hồng thường được trồng làm cảnh. </a:t>
            </a:r>
            <a:r>
              <a:rPr kumimoji="0" lang="vi-VN" sz="3600" b="1" i="0" u="none" strike="noStrike" kern="1200" cap="none" spc="0" normalizeH="0" baseline="0" noProof="0">
                <a:ln>
                  <a:noFill/>
                </a:ln>
                <a:solidFill>
                  <a:srgbClr val="FF0000"/>
                </a:solidFill>
                <a:effectLst/>
                <a:uLnTx/>
                <a:uFillTx/>
                <a:latin typeface="ArialMT"/>
                <a:ea typeface="+mn-ea"/>
                <a:cs typeface="+mn-cs"/>
              </a:rPr>
              <a:t>Ngoài ra,</a:t>
            </a:r>
            <a:r>
              <a:rPr kumimoji="0" lang="vi-VN" sz="3600" b="1" i="0" u="none" strike="noStrike" kern="1200" cap="none" spc="0" normalizeH="0" baseline="0" noProof="0">
                <a:ln>
                  <a:noFill/>
                </a:ln>
                <a:solidFill>
                  <a:srgbClr val="0070C0"/>
                </a:solidFill>
                <a:effectLst/>
                <a:uLnTx/>
                <a:uFillTx/>
                <a:latin typeface="ArialMT"/>
                <a:ea typeface="+mn-ea"/>
                <a:cs typeface="+mn-cs"/>
              </a:rPr>
              <a:t> nhờ hương thơm đặc biệt, cánh hoa hồng còn được sử dụng để làm nước hoa.</a:t>
            </a:r>
            <a:endPar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5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697137" y="566678"/>
            <a:ext cx="10850734" cy="2862322"/>
          </a:xfrm>
          <a:prstGeom prst="rect">
            <a:avLst/>
          </a:prstGeom>
          <a:noFill/>
        </p:spPr>
        <p:txBody>
          <a:bodyPr wrap="square" rtlCol="0">
            <a:spAutoFit/>
          </a:bodyPr>
          <a:lstStyle/>
          <a:p>
            <a:pPr lvl="0" algn="just"/>
            <a:r>
              <a:rPr lang="vi-VN" sz="3600">
                <a:solidFill>
                  <a:srgbClr val="000000"/>
                </a:solidFill>
                <a:latin typeface="ArialMT"/>
              </a:rPr>
              <a:t>b. Du khách đến Bồ Đào Nha thường bị lôi cuốn bởi những sắc màu rực</a:t>
            </a:r>
            <a:r>
              <a:rPr lang="en-US" sz="3600">
                <a:solidFill>
                  <a:srgbClr val="000000"/>
                </a:solidFill>
                <a:latin typeface="ArialMT"/>
              </a:rPr>
              <a:t> </a:t>
            </a:r>
            <a:r>
              <a:rPr lang="vi-VN" sz="3600">
                <a:solidFill>
                  <a:srgbClr val="000000"/>
                </a:solidFill>
                <a:latin typeface="ArialMT"/>
              </a:rPr>
              <a:t>rỡ. Đây là những vệt màu sáng tươi lung linh trên thân những con tàu. Đây</a:t>
            </a:r>
            <a:r>
              <a:rPr lang="en-US" sz="3600">
                <a:solidFill>
                  <a:srgbClr val="000000"/>
                </a:solidFill>
                <a:latin typeface="ArialMT"/>
              </a:rPr>
              <a:t> </a:t>
            </a:r>
            <a:r>
              <a:rPr lang="vi-VN" sz="3600">
                <a:solidFill>
                  <a:srgbClr val="000000"/>
                </a:solidFill>
                <a:latin typeface="ArialMT"/>
              </a:rPr>
              <a:t>còn là bầu trời ô dù bảy sắc cầu vồng rực lên dưới ánh nắng hiền hoà.</a:t>
            </a:r>
            <a:endParaRPr lang="en-US" sz="3600" b="1">
              <a:solidFill>
                <a:srgbClr val="FF0000"/>
              </a:solidFill>
            </a:endParaRPr>
          </a:p>
        </p:txBody>
      </p:sp>
      <p:sp>
        <p:nvSpPr>
          <p:cNvPr id="4" name="TextBox 1">
            <a:extLst>
              <a:ext uri="{FF2B5EF4-FFF2-40B4-BE49-F238E27FC236}">
                <a16:creationId xmlns:a16="http://schemas.microsoft.com/office/drawing/2014/main" id="{46C185E1-7845-4466-9AE2-3C5FED3C1B7C}"/>
              </a:ext>
            </a:extLst>
          </p:cNvPr>
          <p:cNvSpPr txBox="1"/>
          <p:nvPr/>
        </p:nvSpPr>
        <p:spPr>
          <a:xfrm>
            <a:off x="670633" y="3465443"/>
            <a:ext cx="10850734" cy="2862322"/>
          </a:xfrm>
          <a:prstGeom prst="rect">
            <a:avLst/>
          </a:prstGeom>
          <a:noFill/>
        </p:spPr>
        <p:txBody>
          <a:bodyPr wrap="square" rtlCol="0">
            <a:spAutoFit/>
          </a:bodyPr>
          <a:lstStyle/>
          <a:p>
            <a:pPr lvl="0" algn="just"/>
            <a:r>
              <a:rPr kumimoji="0" lang="vi-VN" sz="3600" b="1" i="0" u="none" strike="noStrike" kern="1200" cap="none" spc="0" normalizeH="0" baseline="0" noProof="0">
                <a:ln>
                  <a:noFill/>
                </a:ln>
                <a:solidFill>
                  <a:srgbClr val="0070C0"/>
                </a:solidFill>
                <a:effectLst/>
                <a:uLnTx/>
                <a:uFillTx/>
                <a:latin typeface="ArialMT"/>
                <a:ea typeface="+mn-ea"/>
                <a:cs typeface="+mn-cs"/>
                <a:sym typeface="Wingdings" panose="05000000000000000000" pitchFamily="2" charset="2"/>
              </a:rPr>
              <a:t></a:t>
            </a:r>
            <a:r>
              <a:rPr kumimoji="0" lang="en-US" sz="3600" b="1" i="0" u="none" strike="noStrike" kern="1200" cap="none" spc="0" normalizeH="0" baseline="0" noProof="0">
                <a:ln>
                  <a:noFill/>
                </a:ln>
                <a:solidFill>
                  <a:srgbClr val="0070C0"/>
                </a:solidFill>
                <a:effectLst/>
                <a:uLnTx/>
                <a:uFillTx/>
                <a:latin typeface="ArialMT"/>
                <a:ea typeface="+mn-ea"/>
                <a:cs typeface="+mn-cs"/>
                <a:sym typeface="Wingdings" panose="05000000000000000000" pitchFamily="2" charset="2"/>
              </a:rPr>
              <a:t> </a:t>
            </a:r>
            <a:r>
              <a:rPr lang="vi-VN" sz="3600" b="1">
                <a:solidFill>
                  <a:srgbClr val="0070C0"/>
                </a:solidFill>
                <a:latin typeface="ArialMT"/>
              </a:rPr>
              <a:t>Du khách đến Bồ Đào Nha thường bị lôi cuốn bởi những sắc màu rực rỡ. </a:t>
            </a:r>
            <a:r>
              <a:rPr lang="vi-VN" sz="3600" b="1">
                <a:solidFill>
                  <a:srgbClr val="FF0000"/>
                </a:solidFill>
                <a:latin typeface="ArialMT"/>
              </a:rPr>
              <a:t>Đó là</a:t>
            </a:r>
            <a:r>
              <a:rPr lang="vi-VN" sz="3600" b="1">
                <a:solidFill>
                  <a:srgbClr val="0070C0"/>
                </a:solidFill>
                <a:latin typeface="ArialMT"/>
              </a:rPr>
              <a:t> những vệt màu sáng tươi lung linh trên thân những con tàu. </a:t>
            </a:r>
            <a:r>
              <a:rPr lang="vi-VN" sz="3600" b="1">
                <a:solidFill>
                  <a:srgbClr val="FF0000"/>
                </a:solidFill>
                <a:latin typeface="ArialMT"/>
              </a:rPr>
              <a:t>Đó còn là</a:t>
            </a:r>
            <a:r>
              <a:rPr lang="vi-VN" sz="3600" b="1">
                <a:solidFill>
                  <a:srgbClr val="0070C0"/>
                </a:solidFill>
                <a:latin typeface="ArialMT"/>
              </a:rPr>
              <a:t> bầu trời ô dù bảy sắc cầu vồng rực lên dưới ánh nắng hiền hoà.</a:t>
            </a:r>
            <a:endPar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1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739583" y="516397"/>
            <a:ext cx="10850734" cy="2616101"/>
          </a:xfrm>
          <a:prstGeom prst="rect">
            <a:avLst/>
          </a:prstGeom>
          <a:noFill/>
        </p:spPr>
        <p:txBody>
          <a:bodyPr wrap="square" rtlCol="0">
            <a:spAutoFit/>
          </a:bodyPr>
          <a:lstStyle/>
          <a:p>
            <a:pPr algn="l"/>
            <a:r>
              <a:rPr lang="en-US" sz="4400" b="1" i="0" u="none" strike="noStrike" baseline="0">
                <a:solidFill>
                  <a:srgbClr val="FF00FF"/>
                </a:solidFill>
                <a:latin typeface="Arial-Rounded-Bold"/>
              </a:rPr>
              <a:t>4. </a:t>
            </a:r>
            <a:r>
              <a:rPr lang="en-US" sz="4000" b="1" i="0" u="none" strike="noStrike" baseline="0">
                <a:solidFill>
                  <a:srgbClr val="000000"/>
                </a:solidFill>
                <a:latin typeface="Arial-BoldMT"/>
              </a:rPr>
              <a:t>Viết đoạn văn (từ 3 đến 4 câu) giới thiệu về lễ hội đèn lồng nổi tại </a:t>
            </a:r>
            <a:r>
              <a:rPr lang="vi-VN" sz="4000" b="1" i="0" u="none" strike="noStrike" baseline="0">
                <a:solidFill>
                  <a:srgbClr val="000000"/>
                </a:solidFill>
                <a:latin typeface="Arial-BoldMT"/>
              </a:rPr>
              <a:t>Ha-oai, trong đó có ít nhất hai câu được liên kết với nhau bằng cách</a:t>
            </a:r>
            <a:r>
              <a:rPr lang="en-US" sz="4000" b="1" i="0" u="none" strike="noStrike" baseline="0">
                <a:solidFill>
                  <a:srgbClr val="000000"/>
                </a:solidFill>
                <a:latin typeface="Arial-BoldMT"/>
              </a:rPr>
              <a:t> lặp hoặc thay thế từ ngữ.</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4" name="Hình ảnh 7" descr="Ảnh có chứa trang phục, Mặt người, phim hoạt hình, người&#10;&#10;Mô tả được tạo tự động">
            <a:extLst>
              <a:ext uri="{FF2B5EF4-FFF2-40B4-BE49-F238E27FC236}">
                <a16:creationId xmlns:a16="http://schemas.microsoft.com/office/drawing/2014/main" id="{9812E1E1-0FCD-454C-8B96-F7E8C17EE1A9}"/>
              </a:ext>
            </a:extLst>
          </p:cNvPr>
          <p:cNvPicPr>
            <a:picLocks noChangeAspect="1"/>
          </p:cNvPicPr>
          <p:nvPr/>
        </p:nvPicPr>
        <p:blipFill>
          <a:blip r:embed="rId3"/>
          <a:stretch>
            <a:fillRect/>
          </a:stretch>
        </p:blipFill>
        <p:spPr>
          <a:xfrm>
            <a:off x="4171155" y="3214597"/>
            <a:ext cx="3849690" cy="3127006"/>
          </a:xfrm>
          <a:prstGeom prst="rect">
            <a:avLst/>
          </a:prstGeom>
        </p:spPr>
      </p:pic>
    </p:spTree>
    <p:extLst>
      <p:ext uri="{BB962C8B-B14F-4D97-AF65-F5344CB8AC3E}">
        <p14:creationId xmlns:p14="http://schemas.microsoft.com/office/powerpoint/2010/main" val="349216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DCF3B83-712E-CE40-FB97-A1B7948B61B3}"/>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descr="Ảnh có chứa trang phục, Mặt người, phim hoạt hình, người&#10;&#10;Mô tả được tạo tự động">
            <a:extLst>
              <a:ext uri="{FF2B5EF4-FFF2-40B4-BE49-F238E27FC236}">
                <a16:creationId xmlns:a16="http://schemas.microsoft.com/office/drawing/2014/main" id="{0C73455E-0E20-95E8-9786-70456856E7F2}"/>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9" name="Nhóm 8">
            <a:extLst>
              <a:ext uri="{FF2B5EF4-FFF2-40B4-BE49-F238E27FC236}">
                <a16:creationId xmlns:a16="http://schemas.microsoft.com/office/drawing/2014/main" id="{8E275D35-8376-9C16-5D04-37A9AED6AD1B}"/>
              </a:ext>
            </a:extLst>
          </p:cNvPr>
          <p:cNvGrpSpPr/>
          <p:nvPr/>
        </p:nvGrpSpPr>
        <p:grpSpPr>
          <a:xfrm>
            <a:off x="1673838" y="583355"/>
            <a:ext cx="9301685" cy="998220"/>
            <a:chOff x="712469" y="0"/>
            <a:chExt cx="9301685" cy="998220"/>
          </a:xfrm>
        </p:grpSpPr>
        <p:sp>
          <p:nvSpPr>
            <p:cNvPr id="10" name="Hình chữ nhật 9">
              <a:extLst>
                <a:ext uri="{FF2B5EF4-FFF2-40B4-BE49-F238E27FC236}">
                  <a16:creationId xmlns:a16="http://schemas.microsoft.com/office/drawing/2014/main" id="{38B382F9-114C-7E63-19BF-24ED9068E834}"/>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FCFEA3C3-542F-9E53-C542-445CCAFA8CCD}"/>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4 vào vở bài tập </a:t>
              </a:r>
            </a:p>
          </p:txBody>
        </p:sp>
      </p:grpSp>
      <p:grpSp>
        <p:nvGrpSpPr>
          <p:cNvPr id="12" name="Nhóm 11">
            <a:extLst>
              <a:ext uri="{FF2B5EF4-FFF2-40B4-BE49-F238E27FC236}">
                <a16:creationId xmlns:a16="http://schemas.microsoft.com/office/drawing/2014/main" id="{6E3A7865-00C7-72BF-8353-3FC8340D742D}"/>
              </a:ext>
            </a:extLst>
          </p:cNvPr>
          <p:cNvGrpSpPr/>
          <p:nvPr/>
        </p:nvGrpSpPr>
        <p:grpSpPr>
          <a:xfrm>
            <a:off x="557211" y="524327"/>
            <a:ext cx="2368545" cy="2228905"/>
            <a:chOff x="-88562" y="-57205"/>
            <a:chExt cx="2368545" cy="2228905"/>
          </a:xfrm>
        </p:grpSpPr>
        <p:sp>
          <p:nvSpPr>
            <p:cNvPr id="14" name="Hình Bầu dục 13">
              <a:extLst>
                <a:ext uri="{FF2B5EF4-FFF2-40B4-BE49-F238E27FC236}">
                  <a16:creationId xmlns:a16="http://schemas.microsoft.com/office/drawing/2014/main" id="{2812C92D-1026-C58F-19D4-8E815DAEDED1}"/>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6" descr="A cartoon of a child holding a pencil&#10;&#10;Description automatically generated with medium confidence">
              <a:extLst>
                <a:ext uri="{FF2B5EF4-FFF2-40B4-BE49-F238E27FC236}">
                  <a16:creationId xmlns:a16="http://schemas.microsoft.com/office/drawing/2014/main" id="{7A02C27D-D42C-2C21-2C1D-6A513AC7E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3948159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44556" y="624600"/>
            <a:ext cx="11502887" cy="5608800"/>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8">
            <a:extLst>
              <a:ext uri="{FF2B5EF4-FFF2-40B4-BE49-F238E27FC236}">
                <a16:creationId xmlns:a16="http://schemas.microsoft.com/office/drawing/2014/main" id="{B9A7F691-EE02-7B4A-4676-FF395E0551D0}"/>
              </a:ext>
            </a:extLst>
          </p:cNvPr>
          <p:cNvSpPr txBox="1"/>
          <p:nvPr/>
        </p:nvSpPr>
        <p:spPr>
          <a:xfrm>
            <a:off x="365045" y="1957933"/>
            <a:ext cx="1140889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8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8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8" name="Picture 3">
            <a:extLst>
              <a:ext uri="{FF2B5EF4-FFF2-40B4-BE49-F238E27FC236}">
                <a16:creationId xmlns:a16="http://schemas.microsoft.com/office/drawing/2014/main" id="{0D062315-6D0B-F2CC-A585-D213848F5851}"/>
              </a:ext>
            </a:extLst>
          </p:cNvPr>
          <p:cNvPicPr>
            <a:picLocks noChangeAspect="1"/>
          </p:cNvPicPr>
          <p:nvPr/>
        </p:nvPicPr>
        <p:blipFill>
          <a:blip r:embed="rId3"/>
          <a:srcRect/>
          <a:stretch>
            <a:fillRect/>
          </a:stretch>
        </p:blipFill>
        <p:spPr>
          <a:xfrm>
            <a:off x="8950223" y="3283144"/>
            <a:ext cx="1765960" cy="2722096"/>
          </a:xfrm>
          <a:prstGeom prst="rect">
            <a:avLst/>
          </a:prstGeom>
        </p:spPr>
      </p:pic>
      <p:pic>
        <p:nvPicPr>
          <p:cNvPr id="9" name="Picture 4">
            <a:extLst>
              <a:ext uri="{FF2B5EF4-FFF2-40B4-BE49-F238E27FC236}">
                <a16:creationId xmlns:a16="http://schemas.microsoft.com/office/drawing/2014/main" id="{25F0E17A-0471-14FA-A44E-A33E609BD2E3}"/>
              </a:ext>
            </a:extLst>
          </p:cNvPr>
          <p:cNvPicPr>
            <a:picLocks noChangeAspect="1"/>
          </p:cNvPicPr>
          <p:nvPr/>
        </p:nvPicPr>
        <p:blipFill>
          <a:blip r:embed="rId4"/>
          <a:srcRect/>
          <a:stretch>
            <a:fillRect/>
          </a:stretch>
        </p:blipFill>
        <p:spPr>
          <a:xfrm>
            <a:off x="1200650" y="3283144"/>
            <a:ext cx="1649137" cy="2722096"/>
          </a:xfrm>
          <a:prstGeom prst="rect">
            <a:avLst/>
          </a:prstGeom>
        </p:spPr>
      </p:pic>
      <p:grpSp>
        <p:nvGrpSpPr>
          <p:cNvPr id="10" name="Group 44">
            <a:extLst>
              <a:ext uri="{FF2B5EF4-FFF2-40B4-BE49-F238E27FC236}">
                <a16:creationId xmlns:a16="http://schemas.microsoft.com/office/drawing/2014/main" id="{D2AFF4B5-9E1E-907F-6860-4E5FCBD62F21}"/>
              </a:ext>
            </a:extLst>
          </p:cNvPr>
          <p:cNvGrpSpPr/>
          <p:nvPr/>
        </p:nvGrpSpPr>
        <p:grpSpPr>
          <a:xfrm>
            <a:off x="2909131" y="3164030"/>
            <a:ext cx="6041092" cy="1052197"/>
            <a:chOff x="6023776" y="2131844"/>
            <a:chExt cx="6041092" cy="1052197"/>
          </a:xfrm>
        </p:grpSpPr>
        <p:pic>
          <p:nvPicPr>
            <p:cNvPr id="11" name="Picture 32">
              <a:extLst>
                <a:ext uri="{FF2B5EF4-FFF2-40B4-BE49-F238E27FC236}">
                  <a16:creationId xmlns:a16="http://schemas.microsoft.com/office/drawing/2014/main" id="{83EA2D14-D444-E269-59C5-18463113B1B5}"/>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12" name="Picture 43">
              <a:extLst>
                <a:ext uri="{FF2B5EF4-FFF2-40B4-BE49-F238E27FC236}">
                  <a16:creationId xmlns:a16="http://schemas.microsoft.com/office/drawing/2014/main" id="{FCE98068-8C1A-66EC-00D4-CAB3F3CA19E9}"/>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241109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739583" y="516397"/>
            <a:ext cx="10850734" cy="5509200"/>
          </a:xfrm>
          <a:prstGeom prst="rect">
            <a:avLst/>
          </a:prstGeom>
          <a:noFill/>
        </p:spPr>
        <p:txBody>
          <a:bodyPr wrap="square" rtlCol="0">
            <a:spAutoFit/>
          </a:bodyPr>
          <a:lstStyle/>
          <a:p>
            <a:pPr lvl="0" algn="just">
              <a:defRPr/>
            </a:pPr>
            <a:r>
              <a:rPr lang="en-US" sz="3200" b="1" u="sng">
                <a:solidFill>
                  <a:srgbClr val="FF0000"/>
                </a:solidFill>
                <a:latin typeface="Arial-BoldMT"/>
              </a:rPr>
              <a:t>MẪU:</a:t>
            </a:r>
          </a:p>
          <a:p>
            <a:pPr lvl="0" algn="just">
              <a:defRPr/>
            </a:pPr>
            <a:r>
              <a:rPr lang="en-US" sz="3200">
                <a:solidFill>
                  <a:srgbClr val="000000"/>
                </a:solidFill>
                <a:latin typeface="Arial-BoldMT"/>
              </a:rPr>
              <a:t>	</a:t>
            </a:r>
            <a:r>
              <a:rPr lang="vi-VN" sz="3200">
                <a:solidFill>
                  <a:srgbClr val="000000"/>
                </a:solidFill>
                <a:latin typeface="Arial-BoldMT"/>
              </a:rPr>
              <a:t>Lễ hội đèn lồng nổi tại Ha-oai là một trong những sự kiện lớn nhất và đặc sắc nhất của vùng đất này. Mỗi năm, vào dịp trăng tròn tháng Bảy âm lịch, làng lào Ha-oai được bao phủ bởi một biển lồng đèn đủ màu sắc, từ đỏ, vàng, xanh đến tím. Đây là dịp mà cả thị trấn bắt đầu sôi động, với mọi người chạy đua để trang trí những chiếc lồng đèn, tạo ra một không gian phấn khích và lung linh. Trong khi đó, những tiếng hát, những vũ điệu truyền thống cùng với mùi hương thơm phức của món ăn đường phố đặc trưng, tạo nên bầu không khí hân hoan và rộn ràng của lễ hội.</a:t>
            </a:r>
            <a:endParaRPr kumimoji="0" lang="en-US" sz="280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81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0181E52-CADF-41AD-9AB5-49E2758B6A08}"/>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10" name="TextBox 2">
            <a:extLst>
              <a:ext uri="{FF2B5EF4-FFF2-40B4-BE49-F238E27FC236}">
                <a16:creationId xmlns:a16="http://schemas.microsoft.com/office/drawing/2014/main" id="{226D944A-5637-1778-6C9E-BE6F861C5C4C}"/>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11" name="TextBox 12">
            <a:extLst>
              <a:ext uri="{FF2B5EF4-FFF2-40B4-BE49-F238E27FC236}">
                <a16:creationId xmlns:a16="http://schemas.microsoft.com/office/drawing/2014/main" id="{8846D791-FF14-126D-B51C-97690AE9D765}"/>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12" name="Picture 13">
            <a:extLst>
              <a:ext uri="{FF2B5EF4-FFF2-40B4-BE49-F238E27FC236}">
                <a16:creationId xmlns:a16="http://schemas.microsoft.com/office/drawing/2014/main" id="{362476C6-8495-45FF-883A-3263407C5120}"/>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13" name="Picture 15">
            <a:extLst>
              <a:ext uri="{FF2B5EF4-FFF2-40B4-BE49-F238E27FC236}">
                <a16:creationId xmlns:a16="http://schemas.microsoft.com/office/drawing/2014/main" id="{047E9CAA-F3C0-59A0-F1A4-2D0120105B43}"/>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14" name="Picture 17">
            <a:extLst>
              <a:ext uri="{FF2B5EF4-FFF2-40B4-BE49-F238E27FC236}">
                <a16:creationId xmlns:a16="http://schemas.microsoft.com/office/drawing/2014/main" id="{36D70621-957A-B0B1-76BC-27B09D9C1D28}"/>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15" name="Picture 19">
            <a:extLst>
              <a:ext uri="{FF2B5EF4-FFF2-40B4-BE49-F238E27FC236}">
                <a16:creationId xmlns:a16="http://schemas.microsoft.com/office/drawing/2014/main" id="{573CA6EB-FBE9-F3C8-11C5-D3364C5EA3A6}"/>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16" name="Hình ảnh 15" descr="Ảnh có chứa trang phục, Mặt người, phim hoạt hình, người&#10;&#10;Mô tả được tạo tự động">
            <a:extLst>
              <a:ext uri="{FF2B5EF4-FFF2-40B4-BE49-F238E27FC236}">
                <a16:creationId xmlns:a16="http://schemas.microsoft.com/office/drawing/2014/main" id="{DC9C8218-A3C6-1B29-D192-6E2091FDD3E0}"/>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17" name="TextBox 12">
            <a:extLst>
              <a:ext uri="{FF2B5EF4-FFF2-40B4-BE49-F238E27FC236}">
                <a16:creationId xmlns:a16="http://schemas.microsoft.com/office/drawing/2014/main" id="{18BEFA50-F789-97CB-C5F8-C94298D1B6FC}"/>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8" name="TextBox 12">
            <a:extLst>
              <a:ext uri="{FF2B5EF4-FFF2-40B4-BE49-F238E27FC236}">
                <a16:creationId xmlns:a16="http://schemas.microsoft.com/office/drawing/2014/main" id="{132A1D43-9E3D-C5C6-ABA3-2B9ADB1B0D80}"/>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9" name="TextBox 12">
            <a:extLst>
              <a:ext uri="{FF2B5EF4-FFF2-40B4-BE49-F238E27FC236}">
                <a16:creationId xmlns:a16="http://schemas.microsoft.com/office/drawing/2014/main" id="{7A661D94-7F03-B7C4-A4C6-06A23B5F88D8}"/>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40817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left)">
                                      <p:cBhvr>
                                        <p:cTn id="39" dur="500"/>
                                        <p:tgtEl>
                                          <p:spTgt spid="18">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wipe(left)">
                                      <p:cBhvr>
                                        <p:cTn id="4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uiExpand="1" build="p"/>
      <p:bldP spid="17" grpId="0" uiExpand="1" build="p"/>
      <p:bldP spid="18" grpId="0" uiExpand="1" build="p"/>
      <p:bldP spid="1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4" name="Hình Bầu dục 23">
            <a:extLst>
              <a:ext uri="{FF2B5EF4-FFF2-40B4-BE49-F238E27FC236}">
                <a16:creationId xmlns:a16="http://schemas.microsoft.com/office/drawing/2014/main" id="{046AB9D9-07B9-252B-4032-BC082E560562}"/>
              </a:ext>
            </a:extLst>
          </p:cNvPr>
          <p:cNvSpPr/>
          <p:nvPr/>
        </p:nvSpPr>
        <p:spPr>
          <a:xfrm>
            <a:off x="3911622" y="830997"/>
            <a:ext cx="4563143" cy="33831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văn bản, mẫu họa&#10;&#10;Mô tả được tạo tự động">
            <a:extLst>
              <a:ext uri="{FF2B5EF4-FFF2-40B4-BE49-F238E27FC236}">
                <a16:creationId xmlns:a16="http://schemas.microsoft.com/office/drawing/2014/main" id="{E91267A7-9355-EB7F-5901-602B3CA5CB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5" name="Picture 7">
            <a:extLst>
              <a:ext uri="{FF2B5EF4-FFF2-40B4-BE49-F238E27FC236}">
                <a16:creationId xmlns:a16="http://schemas.microsoft.com/office/drawing/2014/main" id="{FFD27FD3-E330-D484-0188-E252721F49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288349"/>
            <a:ext cx="4477581" cy="3942137"/>
          </a:xfrm>
          <a:prstGeom prst="rect">
            <a:avLst/>
          </a:prstGeom>
        </p:spPr>
      </p:pic>
      <p:pic>
        <p:nvPicPr>
          <p:cNvPr id="6" name="Picture 12">
            <a:extLst>
              <a:ext uri="{FF2B5EF4-FFF2-40B4-BE49-F238E27FC236}">
                <a16:creationId xmlns:a16="http://schemas.microsoft.com/office/drawing/2014/main" id="{938D968E-08D9-A249-8B87-495ACE1E2E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276709"/>
            <a:ext cx="4696391" cy="921588"/>
          </a:xfrm>
          <a:prstGeom prst="rect">
            <a:avLst/>
          </a:prstGeom>
        </p:spPr>
      </p:pic>
      <p:pic>
        <p:nvPicPr>
          <p:cNvPr id="7" name="Picture 7">
            <a:extLst>
              <a:ext uri="{FF2B5EF4-FFF2-40B4-BE49-F238E27FC236}">
                <a16:creationId xmlns:a16="http://schemas.microsoft.com/office/drawing/2014/main" id="{12B13173-C8D8-05DA-F7FD-216C17F433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137160"/>
            <a:ext cx="4477581" cy="3942137"/>
          </a:xfrm>
          <a:prstGeom prst="rect">
            <a:avLst/>
          </a:prstGeom>
        </p:spPr>
      </p:pic>
      <p:grpSp>
        <p:nvGrpSpPr>
          <p:cNvPr id="8" name="Group 5">
            <a:extLst>
              <a:ext uri="{FF2B5EF4-FFF2-40B4-BE49-F238E27FC236}">
                <a16:creationId xmlns:a16="http://schemas.microsoft.com/office/drawing/2014/main" id="{0A3719D9-A611-22D5-A82F-EA8D40AA2061}"/>
              </a:ext>
            </a:extLst>
          </p:cNvPr>
          <p:cNvGrpSpPr/>
          <p:nvPr/>
        </p:nvGrpSpPr>
        <p:grpSpPr>
          <a:xfrm>
            <a:off x="2067571" y="-172993"/>
            <a:ext cx="7827183" cy="1588942"/>
            <a:chOff x="4133327" y="8204395"/>
            <a:chExt cx="7210038" cy="1588942"/>
          </a:xfrm>
        </p:grpSpPr>
        <p:sp>
          <p:nvSpPr>
            <p:cNvPr id="15" name="TextBox 13">
              <a:extLst>
                <a:ext uri="{FF2B5EF4-FFF2-40B4-BE49-F238E27FC236}">
                  <a16:creationId xmlns:a16="http://schemas.microsoft.com/office/drawing/2014/main" id="{FCC1A16A-44F6-2DFF-841B-C619B975AE86}"/>
                </a:ext>
              </a:extLst>
            </p:cNvPr>
            <p:cNvSpPr txBox="1"/>
            <p:nvPr/>
          </p:nvSpPr>
          <p:spPr>
            <a:xfrm>
              <a:off x="4149463" y="8204395"/>
              <a:ext cx="7193902"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16" name="TextBox 14">
              <a:extLst>
                <a:ext uri="{FF2B5EF4-FFF2-40B4-BE49-F238E27FC236}">
                  <a16:creationId xmlns:a16="http://schemas.microsoft.com/office/drawing/2014/main" id="{E22FC8F9-3950-000F-A1FF-E96E5AA43347}"/>
                </a:ext>
              </a:extLst>
            </p:cNvPr>
            <p:cNvSpPr txBox="1"/>
            <p:nvPr/>
          </p:nvSpPr>
          <p:spPr>
            <a:xfrm>
              <a:off x="4133327" y="8216752"/>
              <a:ext cx="7193902"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177675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72B9E2F2-7CA3-A811-2B86-010D5EA41F6B}"/>
              </a:ext>
            </a:extLst>
          </p:cNvPr>
          <p:cNvGrpSpPr/>
          <p:nvPr/>
        </p:nvGrpSpPr>
        <p:grpSpPr>
          <a:xfrm>
            <a:off x="3580728" y="212553"/>
            <a:ext cx="5161991" cy="1569661"/>
            <a:chOff x="2358440" y="468023"/>
            <a:chExt cx="3347428" cy="1206831"/>
          </a:xfrm>
        </p:grpSpPr>
        <p:sp>
          <p:nvSpPr>
            <p:cNvPr id="3" name="TextBox 4">
              <a:extLst>
                <a:ext uri="{FF2B5EF4-FFF2-40B4-BE49-F238E27FC236}">
                  <a16:creationId xmlns:a16="http://schemas.microsoft.com/office/drawing/2014/main" id="{3DC91EF2-D717-95A6-632B-9381FE01C71A}"/>
                </a:ext>
              </a:extLst>
            </p:cNvPr>
            <p:cNvSpPr txBox="1"/>
            <p:nvPr/>
          </p:nvSpPr>
          <p:spPr>
            <a:xfrm>
              <a:off x="2358440" y="468024"/>
              <a:ext cx="3347428" cy="1206830"/>
            </a:xfrm>
            <a:prstGeom prst="rect">
              <a:avLst/>
            </a:prstGeom>
            <a:noFill/>
          </p:spPr>
          <p:txBody>
            <a:bodyPr wrap="none" rtlCol="0">
              <a:spAutoFit/>
            </a:bodyPr>
            <a:lstStyle/>
            <a:p>
              <a:pPr lvl="0"/>
              <a:r>
                <a:rPr lang="en-US" sz="9600">
                  <a:ln w="317500">
                    <a:solidFill>
                      <a:prstClr val="white"/>
                    </a:solidFill>
                  </a:ln>
                  <a:solidFill>
                    <a:prstClr val="black"/>
                  </a:solidFill>
                  <a:effectLst>
                    <a:outerShdw blurRad="50800" dist="38100" algn="l" rotWithShape="0">
                      <a:prstClr val="black">
                        <a:alpha val="40000"/>
                      </a:prstClr>
                    </a:outerShdw>
                  </a:effectLst>
                  <a:latin typeface="UVN Banh Mi" pitchFamily="2" charset="0"/>
                  <a:ea typeface="UD Digi Kyokasho N-B" panose="02020700000000000000" pitchFamily="18" charset="-128"/>
                </a:rPr>
                <a:t>MỤC TIÊU</a:t>
              </a:r>
            </a:p>
          </p:txBody>
        </p:sp>
        <p:sp>
          <p:nvSpPr>
            <p:cNvPr id="4" name="TextBox 5">
              <a:extLst>
                <a:ext uri="{FF2B5EF4-FFF2-40B4-BE49-F238E27FC236}">
                  <a16:creationId xmlns:a16="http://schemas.microsoft.com/office/drawing/2014/main" id="{BBB3D867-6C72-D6E6-16B6-8396A5FC1F3D}"/>
                </a:ext>
              </a:extLst>
            </p:cNvPr>
            <p:cNvSpPr txBox="1"/>
            <p:nvPr/>
          </p:nvSpPr>
          <p:spPr>
            <a:xfrm>
              <a:off x="2358440" y="468023"/>
              <a:ext cx="3347428" cy="1206830"/>
            </a:xfrm>
            <a:prstGeom prst="rect">
              <a:avLst/>
            </a:prstGeom>
            <a:noFill/>
          </p:spPr>
          <p:txBody>
            <a:bodyPr wrap="none" rtlCol="0">
              <a:spAutoFit/>
            </a:bodyPr>
            <a:lstStyle/>
            <a:p>
              <a:pPr lvl="0"/>
              <a:r>
                <a:rPr lang="en-US" sz="9600">
                  <a:solidFill>
                    <a:srgbClr val="FF0000"/>
                  </a:solidFill>
                  <a:latin typeface="UVN Banh Mi" pitchFamily="2" charset="0"/>
                  <a:ea typeface="UD Digi Kyokasho N-B" panose="02020700000000000000" pitchFamily="18" charset="-128"/>
                </a:rPr>
                <a:t>MỤC TIÊU</a:t>
              </a:r>
            </a:p>
          </p:txBody>
        </p:sp>
      </p:grpSp>
      <p:sp>
        <p:nvSpPr>
          <p:cNvPr id="6" name="Hình chữ nhật: Góc Tròn 5">
            <a:extLst>
              <a:ext uri="{FF2B5EF4-FFF2-40B4-BE49-F238E27FC236}">
                <a16:creationId xmlns:a16="http://schemas.microsoft.com/office/drawing/2014/main" id="{423AE339-5D20-04B7-9046-777CD6E673CD}"/>
              </a:ext>
            </a:extLst>
          </p:cNvPr>
          <p:cNvSpPr/>
          <p:nvPr/>
        </p:nvSpPr>
        <p:spPr>
          <a:xfrm>
            <a:off x="1302684" y="1934528"/>
            <a:ext cx="9943248" cy="4228766"/>
          </a:xfrm>
          <a:prstGeom prst="roundRect">
            <a:avLst/>
          </a:prstGeom>
          <a:solidFill>
            <a:srgbClr val="FFFFFF">
              <a:alpha val="82000"/>
            </a:srgbClr>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EEF3EBF1-025B-9ACD-4F9A-0DF979BB8EC6}"/>
              </a:ext>
            </a:extLst>
          </p:cNvPr>
          <p:cNvSpPr txBox="1"/>
          <p:nvPr/>
        </p:nvSpPr>
        <p:spPr>
          <a:xfrm>
            <a:off x="1710047" y="2239156"/>
            <a:ext cx="8712831" cy="353943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 Tìm được từ ngữ phù hợp để liên kết các câu trong đoạn văn.</a:t>
            </a:r>
          </a:p>
          <a:p>
            <a:pPr algn="just"/>
            <a:r>
              <a:rPr lang="vi-VN" sz="3200">
                <a:latin typeface="Calibri" panose="020F0502020204030204" pitchFamily="34" charset="0"/>
                <a:cs typeface="Calibri" panose="020F0502020204030204" pitchFamily="34" charset="0"/>
              </a:rPr>
              <a:t>- Viết được đoạn văn  giới thiệu lễ hội đèn lồng nổi tại Ha-oai, trong đó có ít nhất hai câu được liên kết với nhau bằng cách lặp hoạc thay thế từ ngữ.</a:t>
            </a:r>
          </a:p>
          <a:p>
            <a:pPr algn="just"/>
            <a:r>
              <a:rPr lang="vi-VN" sz="3200">
                <a:latin typeface="Calibri" panose="020F0502020204030204" pitchFamily="34" charset="0"/>
                <a:cs typeface="Calibri" panose="020F0502020204030204" pitchFamily="34" charset="0"/>
              </a:rPr>
              <a:t>- Xác định được từ ngữ dùng để liên kết các câu trong đoạn văn.</a:t>
            </a:r>
          </a:p>
        </p:txBody>
      </p:sp>
      <p:pic>
        <p:nvPicPr>
          <p:cNvPr id="27" name="Picture 8" descr="A picture containing clipart&#10;&#10;Description automatically generated">
            <a:extLst>
              <a:ext uri="{FF2B5EF4-FFF2-40B4-BE49-F238E27FC236}">
                <a16:creationId xmlns:a16="http://schemas.microsoft.com/office/drawing/2014/main" id="{AE8E1B59-4F58-EE8E-0356-92FDF00E781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90" b="95271" l="23480" r="74030">
                        <a14:foregroundMark x1="44728" y1="22070" x2="52458" y2="40461"/>
                        <a14:foregroundMark x1="39327" y1="26354" x2="34185" y2="48424"/>
                        <a14:foregroundMark x1="47316" y1="65885" x2="50259" y2="82134"/>
                        <a14:foregroundMark x1="59444" y1="58407" x2="56145" y2="76637"/>
                        <a14:foregroundMark x1="50970" y1="44584" x2="58085" y2="58246"/>
                        <a14:foregroundMark x1="48642" y1="46605" x2="45828" y2="62086"/>
                        <a14:foregroundMark x1="33312" y1="28335" x2="29884" y2="52587"/>
                        <a14:foregroundMark x1="28040" y1="59782" x2="27814" y2="72191"/>
                        <a14:foregroundMark x1="45699" y1="63905" x2="46928" y2="79224"/>
                        <a14:foregroundMark x1="52329" y1="65117" x2="54301" y2="79547"/>
                        <a14:foregroundMark x1="40686" y1="74495" x2="40686" y2="74495"/>
                        <a14:foregroundMark x1="47930" y1="86742" x2="48512" y2="92563"/>
                        <a14:foregroundMark x1="56727" y1="88884" x2="56016" y2="94099"/>
                        <a14:foregroundMark x1="56501" y1="20857" x2="61514" y2="32660"/>
                        <a14:foregroundMark x1="61514" y1="32660" x2="61643" y2="32781"/>
                        <a14:foregroundMark x1="55757" y1="30032" x2="62516" y2="44301"/>
                        <a14:foregroundMark x1="58700" y1="30032" x2="43629" y2="33104"/>
                        <a14:foregroundMark x1="63001" y1="32175" x2="66429" y2="41673"/>
                        <a14:foregroundMark x1="68273" y1="51051" x2="71087" y2="60994"/>
                        <a14:foregroundMark x1="61999" y1="29264" x2="51520" y2="20695"/>
                        <a14:foregroundMark x1="51520" y1="20695" x2="35401" y2="17700"/>
                        <a14:foregroundMark x1="53784" y1="22070" x2="31986" y2="36176"/>
                        <a14:foregroundMark x1="31986" y1="36176" x2="31598" y2="36783"/>
                        <a14:foregroundMark x1="33571" y1="24656" x2="30983" y2="37712"/>
                        <a14:foregroundMark x1="30983" y1="24656" x2="29981" y2="32013"/>
                        <a14:foregroundMark x1="29981" y1="32013" x2="31242" y2="38601"/>
                        <a14:foregroundMark x1="35543" y1="26071" x2="35899" y2="39854"/>
                        <a14:foregroundMark x1="28040" y1="32013" x2="28040" y2="32013"/>
                        <a14:foregroundMark x1="24741" y1="37995" x2="24741" y2="37995"/>
                        <a14:foregroundMark x1="23512" y1="60833" x2="23512" y2="60833"/>
                        <a14:foregroundMark x1="50970" y1="61924" x2="53558" y2="70978"/>
                        <a14:foregroundMark x1="42044" y1="41835" x2="41656" y2="54406"/>
                        <a14:foregroundMark x1="50129" y1="61601" x2="51358" y2="72191"/>
                        <a14:foregroundMark x1="47801" y1="87672" x2="48415" y2="94867"/>
                        <a14:foregroundMark x1="54043" y1="92886" x2="55272" y2="95311"/>
                        <a14:foregroundMark x1="71216" y1="63460" x2="71216" y2="68513"/>
                        <a14:foregroundMark x1="46928" y1="92886" x2="46928" y2="92886"/>
                        <a14:foregroundMark x1="54528" y1="93775" x2="54528" y2="93775"/>
                        <a14:foregroundMark x1="54528" y1="93775" x2="52458" y2="93169"/>
                        <a14:foregroundMark x1="47542" y1="92118" x2="45699" y2="93007"/>
                        <a14:foregroundMark x1="46087" y1="14551" x2="46087" y2="14551"/>
                        <a14:foregroundMark x1="48027" y1="15158" x2="48027" y2="15158"/>
                        <a14:foregroundMark x1="48286" y1="15036" x2="48286" y2="15036"/>
                        <a14:foregroundMark x1="47801" y1="14390" x2="47801" y2="14390"/>
                        <a14:foregroundMark x1="42885" y1="15036" x2="42885" y2="15036"/>
                        <a14:foregroundMark x1="74030" y1="66815" x2="74030" y2="66815"/>
                        <a14:backgroundMark x1="33085" y1="18391" x2="33085" y2="18391"/>
                        <a14:backgroundMark x1="34056" y1="18230" x2="34056" y2="18230"/>
                        <a14:backgroundMark x1="34444" y1="16694" x2="35026" y2="17947"/>
                        <a14:backgroundMark x1="72671" y1="63298" x2="72671" y2="63298"/>
                        <a14:backgroundMark x1="32956" y1="18230" x2="32956" y2="18230"/>
                        <a14:backgroundMark x1="33571" y1="17947" x2="32600" y2="18230"/>
                        <a14:backgroundMark x1="34185" y1="16694" x2="33571" y2="17785"/>
                        <a14:backgroundMark x1="34185" y1="17947" x2="33829" y2="17947"/>
                      </a14:backgroundRemoval>
                    </a14:imgEffect>
                  </a14:imgLayer>
                </a14:imgProps>
              </a:ext>
              <a:ext uri="{28A0092B-C50C-407E-A947-70E740481C1C}">
                <a14:useLocalDpi xmlns:a14="http://schemas.microsoft.com/office/drawing/2010/main" val="0"/>
              </a:ext>
            </a:extLst>
          </a:blip>
          <a:srcRect l="19470" t="11954" r="22905"/>
          <a:stretch/>
        </p:blipFill>
        <p:spPr>
          <a:xfrm>
            <a:off x="10325244" y="4405745"/>
            <a:ext cx="2136586" cy="2611636"/>
          </a:xfrm>
          <a:prstGeom prst="rect">
            <a:avLst/>
          </a:prstGeom>
        </p:spPr>
      </p:pic>
    </p:spTree>
    <p:extLst>
      <p:ext uri="{BB962C8B-B14F-4D97-AF65-F5344CB8AC3E}">
        <p14:creationId xmlns:p14="http://schemas.microsoft.com/office/powerpoint/2010/main" val="106474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13DE0-B528-A9E9-2DE9-CBD9BCEB6E58}"/>
              </a:ext>
            </a:extLst>
          </p:cNvPr>
          <p:cNvPicPr>
            <a:picLocks noChangeAspect="1"/>
          </p:cNvPicPr>
          <p:nvPr/>
        </p:nvPicPr>
        <p:blipFill rotWithShape="1">
          <a:blip r:embed="rId2">
            <a:extLst>
              <a:ext uri="{28A0092B-C50C-407E-A947-70E740481C1C}">
                <a14:useLocalDpi xmlns:a14="http://schemas.microsoft.com/office/drawing/2010/main" val="0"/>
              </a:ext>
            </a:extLst>
          </a:blip>
          <a:srcRect t="14790" r="87" b="1"/>
          <a:stretch/>
        </p:blipFill>
        <p:spPr>
          <a:xfrm>
            <a:off x="-122536" y="0"/>
            <a:ext cx="12314536" cy="6858000"/>
          </a:xfrm>
          <a:prstGeom prst="rect">
            <a:avLst/>
          </a:prstGeom>
        </p:spPr>
      </p:pic>
      <p:sp>
        <p:nvSpPr>
          <p:cNvPr id="2" name="TextBox 13">
            <a:extLst>
              <a:ext uri="{FF2B5EF4-FFF2-40B4-BE49-F238E27FC236}">
                <a16:creationId xmlns:a16="http://schemas.microsoft.com/office/drawing/2014/main" id="{E9804229-05C6-B4DA-4B38-FB5D0E0DBC4B}"/>
              </a:ext>
            </a:extLst>
          </p:cNvPr>
          <p:cNvSpPr txBox="1"/>
          <p:nvPr/>
        </p:nvSpPr>
        <p:spPr>
          <a:xfrm>
            <a:off x="695624" y="344704"/>
            <a:ext cx="10800751" cy="2433295"/>
          </a:xfrm>
          <a:prstGeom prst="rect">
            <a:avLst/>
          </a:prstGeom>
          <a:noFill/>
        </p:spPr>
        <p:txBody>
          <a:bodyPr wrap="square" rtlCol="0">
            <a:spAutoFit/>
          </a:bodyPr>
          <a:lstStyle/>
          <a:p>
            <a:pPr lvl="0" algn="ctr">
              <a:lnSpc>
                <a:spcPct val="80000"/>
              </a:lnSpc>
            </a:pPr>
            <a:r>
              <a:rPr lang="vi-VN" sz="95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Xác định từ ngữ dùng để liên kết câu </a:t>
            </a:r>
            <a:endParaRPr kumimoji="0" lang="en-US" sz="9500" b="0" i="0" u="none" strike="noStrike" kern="1200" cap="none" spc="0" normalizeH="0" baseline="0" noProof="0">
              <a:ln w="190500">
                <a:solidFill>
                  <a:schemeClr val="bg1"/>
                </a:solidFill>
              </a:ln>
              <a:solidFill>
                <a:schemeClr val="bg1"/>
              </a:solidFill>
              <a:effectLst/>
              <a:uLnTx/>
              <a:uFillTx/>
              <a:latin typeface="LNTH-LuoLuoNotangYuanTi 1" pitchFamily="2" charset="-128"/>
              <a:ea typeface="LNTH-LuoLuoNotangYuanTi 1" pitchFamily="2" charset="-128"/>
              <a:cs typeface="LNTH-LuoLuoNotangYuanTi 1" pitchFamily="2" charset="-128"/>
            </a:endParaRPr>
          </a:p>
        </p:txBody>
      </p:sp>
      <p:sp>
        <p:nvSpPr>
          <p:cNvPr id="8" name="TextBox 13">
            <a:extLst>
              <a:ext uri="{FF2B5EF4-FFF2-40B4-BE49-F238E27FC236}">
                <a16:creationId xmlns:a16="http://schemas.microsoft.com/office/drawing/2014/main" id="{1ABC68AE-BAFF-E338-B8F8-4CEE0913D1CE}"/>
              </a:ext>
            </a:extLst>
          </p:cNvPr>
          <p:cNvSpPr txBox="1"/>
          <p:nvPr/>
        </p:nvSpPr>
        <p:spPr>
          <a:xfrm>
            <a:off x="695623" y="344703"/>
            <a:ext cx="10800751" cy="2433295"/>
          </a:xfrm>
          <a:prstGeom prst="rect">
            <a:avLst/>
          </a:prstGeom>
          <a:noFill/>
        </p:spPr>
        <p:txBody>
          <a:bodyPr wrap="square" rtlCol="0">
            <a:spAutoFit/>
          </a:bodyPr>
          <a:lstStyle/>
          <a:p>
            <a:pPr lvl="0" algn="ctr">
              <a:lnSpc>
                <a:spcPct val="80000"/>
              </a:lnSpc>
            </a:pPr>
            <a:r>
              <a:rPr lang="vi-VN" sz="95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Xác định từ ngữ dùng để liên kết câu </a:t>
            </a:r>
            <a:endParaRPr kumimoji="0" lang="en-US" sz="95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542554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739583" y="516397"/>
            <a:ext cx="10850734" cy="6001643"/>
          </a:xfrm>
          <a:prstGeom prst="rect">
            <a:avLst/>
          </a:prstGeom>
          <a:noFill/>
        </p:spPr>
        <p:txBody>
          <a:bodyPr wrap="square" rtlCol="0">
            <a:spAutoFit/>
          </a:bodyPr>
          <a:lstStyle/>
          <a:p>
            <a:r>
              <a:rPr lang="en-US" sz="3200" b="1">
                <a:solidFill>
                  <a:srgbClr val="FF00FF"/>
                </a:solidFill>
                <a:latin typeface="Arial-Rounded-Bold"/>
              </a:rPr>
              <a:t>1. </a:t>
            </a:r>
            <a:r>
              <a:rPr lang="en-US" sz="2800" b="1">
                <a:solidFill>
                  <a:srgbClr val="000000"/>
                </a:solidFill>
                <a:latin typeface="Arial-BoldMT"/>
              </a:rPr>
              <a:t>Tìm từ ngữ dùng để liên kết các câu trong đoạn văn sau:</a:t>
            </a:r>
          </a:p>
          <a:p>
            <a:r>
              <a:rPr lang="en-US" sz="4400">
                <a:solidFill>
                  <a:srgbClr val="00B050"/>
                </a:solidFill>
                <a:latin typeface="Wingdings-Regular"/>
              </a:rPr>
              <a:t>	</a:t>
            </a:r>
            <a:r>
              <a:rPr lang="en-US" sz="4400">
                <a:solidFill>
                  <a:srgbClr val="00FFFF"/>
                </a:solidFill>
                <a:latin typeface="Wingdings-Regular"/>
              </a:rPr>
              <a:t> </a:t>
            </a:r>
            <a:r>
              <a:rPr lang="en-US" sz="3600">
                <a:solidFill>
                  <a:srgbClr val="000000"/>
                </a:solidFill>
                <a:latin typeface="ArialMT"/>
              </a:rPr>
              <a:t>Mùa hạ mở đầu với muôn vàn tiếng ve và tiếng chim vít vịt. </a:t>
            </a:r>
            <a:r>
              <a:rPr lang="en-US" sz="4400">
                <a:solidFill>
                  <a:srgbClr val="00B050"/>
                </a:solidFill>
                <a:latin typeface="Wingdings-Regular"/>
              </a:rPr>
              <a:t> </a:t>
            </a:r>
            <a:r>
              <a:rPr lang="en-US" sz="3600">
                <a:solidFill>
                  <a:srgbClr val="000000"/>
                </a:solidFill>
                <a:latin typeface="ArialMT"/>
              </a:rPr>
              <a:t>Cùng với mùa hạ là nắng vàng rực rỡ, là những ngọn gió nam hây hẩy hoà quyện với tiếng sáo diều ngân nga.</a:t>
            </a:r>
            <a:r>
              <a:rPr lang="en-US" sz="3600">
                <a:solidFill>
                  <a:srgbClr val="00B050"/>
                </a:solidFill>
                <a:latin typeface="ArialMT"/>
              </a:rPr>
              <a:t> </a:t>
            </a:r>
            <a:r>
              <a:rPr lang="en-US" sz="4400">
                <a:solidFill>
                  <a:srgbClr val="00B050"/>
                </a:solidFill>
                <a:latin typeface="Wingdings-Regular"/>
              </a:rPr>
              <a:t> </a:t>
            </a:r>
            <a:r>
              <a:rPr lang="en-US" sz="3600">
                <a:solidFill>
                  <a:srgbClr val="000000"/>
                </a:solidFill>
                <a:latin typeface="ArialMT"/>
              </a:rPr>
              <a:t>Những quả vải thiều bắt đầu sẫm lại, mọng </a:t>
            </a:r>
            <a:r>
              <a:rPr lang="vi-VN" sz="3600">
                <a:solidFill>
                  <a:srgbClr val="000000"/>
                </a:solidFill>
                <a:latin typeface="ArialMT"/>
              </a:rPr>
              <a:t>nước... </a:t>
            </a:r>
            <a:r>
              <a:rPr lang="vi-VN" sz="4400">
                <a:solidFill>
                  <a:srgbClr val="00B050"/>
                </a:solidFill>
                <a:latin typeface="Wingdings-Regular"/>
              </a:rPr>
              <a:t></a:t>
            </a:r>
            <a:r>
              <a:rPr lang="vi-VN" sz="4400">
                <a:solidFill>
                  <a:srgbClr val="00FFFF"/>
                </a:solidFill>
                <a:latin typeface="Wingdings-Regular"/>
              </a:rPr>
              <a:t> </a:t>
            </a:r>
            <a:r>
              <a:rPr lang="vi-VN" sz="3600">
                <a:solidFill>
                  <a:srgbClr val="000000"/>
                </a:solidFill>
                <a:latin typeface="ArialMT"/>
              </a:rPr>
              <a:t>Nhưng không chỉ có thế, mùa của nắng vàng rực rỡ còn khiến</a:t>
            </a:r>
            <a:r>
              <a:rPr lang="en-US" sz="3600">
                <a:solidFill>
                  <a:srgbClr val="000000"/>
                </a:solidFill>
                <a:latin typeface="ArialMT"/>
              </a:rPr>
              <a:t> </a:t>
            </a:r>
            <a:r>
              <a:rPr lang="vi-VN" sz="3600">
                <a:solidFill>
                  <a:srgbClr val="000000"/>
                </a:solidFill>
                <a:latin typeface="ArialMT"/>
              </a:rPr>
              <a:t>cả cái đầm sen trước làng cũng trồi lên những búp như hai bàn tay khum</a:t>
            </a:r>
            <a:r>
              <a:rPr lang="en-US" sz="3600">
                <a:solidFill>
                  <a:srgbClr val="000000"/>
                </a:solidFill>
                <a:latin typeface="ArialMT"/>
              </a:rPr>
              <a:t> khum chụm lại.</a:t>
            </a:r>
          </a:p>
          <a:p>
            <a:r>
              <a:rPr lang="en-US" sz="3200" i="1">
                <a:solidFill>
                  <a:srgbClr val="000000"/>
                </a:solidFill>
                <a:latin typeface="Arial-ItalicMT"/>
              </a:rPr>
              <a:t>						</a:t>
            </a:r>
            <a:r>
              <a:rPr lang="vi-VN" sz="3200" i="1">
                <a:solidFill>
                  <a:srgbClr val="000000"/>
                </a:solidFill>
                <a:latin typeface="Arial-ItalicMT"/>
              </a:rPr>
              <a:t>Theo </a:t>
            </a:r>
            <a:r>
              <a:rPr lang="vi-VN" sz="3200">
                <a:solidFill>
                  <a:srgbClr val="000000"/>
                </a:solidFill>
                <a:latin typeface="ArialMT"/>
              </a:rPr>
              <a:t>Đặng Vương Hưng</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8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612566" y="469408"/>
            <a:ext cx="10966868" cy="5919183"/>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 name="Nhóm 7">
            <a:extLst>
              <a:ext uri="{FF2B5EF4-FFF2-40B4-BE49-F238E27FC236}">
                <a16:creationId xmlns:a16="http://schemas.microsoft.com/office/drawing/2014/main" id="{FD772F6E-D749-B3CC-3E6E-735B7C162102}"/>
              </a:ext>
            </a:extLst>
          </p:cNvPr>
          <p:cNvGrpSpPr/>
          <p:nvPr/>
        </p:nvGrpSpPr>
        <p:grpSpPr>
          <a:xfrm>
            <a:off x="1063053" y="828456"/>
            <a:ext cx="704966" cy="769441"/>
            <a:chOff x="1169225" y="238709"/>
            <a:chExt cx="704966" cy="769441"/>
          </a:xfrm>
        </p:grpSpPr>
        <p:sp>
          <p:nvSpPr>
            <p:cNvPr id="4" name="Oval 22">
              <a:extLst>
                <a:ext uri="{FF2B5EF4-FFF2-40B4-BE49-F238E27FC236}">
                  <a16:creationId xmlns:a16="http://schemas.microsoft.com/office/drawing/2014/main" id="{4A41A410-050A-2EBD-74D6-1AC0D4713625}"/>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23">
              <a:extLst>
                <a:ext uri="{FF2B5EF4-FFF2-40B4-BE49-F238E27FC236}">
                  <a16:creationId xmlns:a16="http://schemas.microsoft.com/office/drawing/2014/main" id="{7CD8AEE9-58EE-7D11-8749-38A66FA2244B}"/>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6" name="TextBox 1">
            <a:extLst>
              <a:ext uri="{FF2B5EF4-FFF2-40B4-BE49-F238E27FC236}">
                <a16:creationId xmlns:a16="http://schemas.microsoft.com/office/drawing/2014/main" id="{B1971B42-DE32-AF0E-A150-9AFD53FD30CA}"/>
              </a:ext>
            </a:extLst>
          </p:cNvPr>
          <p:cNvSpPr txBox="1"/>
          <p:nvPr/>
        </p:nvSpPr>
        <p:spPr>
          <a:xfrm>
            <a:off x="1886003" y="740040"/>
            <a:ext cx="9826630" cy="584775"/>
          </a:xfrm>
          <a:prstGeom prst="rect">
            <a:avLst/>
          </a:prstGeom>
          <a:noFill/>
        </p:spPr>
        <p:txBody>
          <a:bodyPr wrap="square" rtlCol="0">
            <a:spAutoFit/>
          </a:bodyPr>
          <a:lstStyle/>
          <a:p>
            <a:pPr lvl="0" algn="just">
              <a:defRPr/>
            </a:pPr>
            <a:r>
              <a:rPr lang="en-US" sz="3200" b="1">
                <a:solidFill>
                  <a:srgbClr val="FF0000"/>
                </a:solidFill>
              </a:rPr>
              <a:t>Tìm từ ngữ dùng để liên kết các câu trong đoạn văn sau:</a:t>
            </a:r>
            <a:endPar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8">
            <a:extLst>
              <a:ext uri="{FF2B5EF4-FFF2-40B4-BE49-F238E27FC236}">
                <a16:creationId xmlns:a16="http://schemas.microsoft.com/office/drawing/2014/main" id="{AA7D2F28-C933-36EA-7E9D-F10B9DD845D8}"/>
              </a:ext>
            </a:extLst>
          </p:cNvPr>
          <p:cNvSpPr txBox="1"/>
          <p:nvPr/>
        </p:nvSpPr>
        <p:spPr>
          <a:xfrm>
            <a:off x="391550" y="1638134"/>
            <a:ext cx="1140889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8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8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8" name="Picture 3">
            <a:extLst>
              <a:ext uri="{FF2B5EF4-FFF2-40B4-BE49-F238E27FC236}">
                <a16:creationId xmlns:a16="http://schemas.microsoft.com/office/drawing/2014/main" id="{75B5C6AB-6B7D-7629-B2A2-4661CDB069D9}"/>
              </a:ext>
            </a:extLst>
          </p:cNvPr>
          <p:cNvPicPr>
            <a:picLocks noChangeAspect="1"/>
          </p:cNvPicPr>
          <p:nvPr/>
        </p:nvPicPr>
        <p:blipFill>
          <a:blip r:embed="rId3"/>
          <a:srcRect/>
          <a:stretch>
            <a:fillRect/>
          </a:stretch>
        </p:blipFill>
        <p:spPr>
          <a:xfrm>
            <a:off x="8924376" y="3191504"/>
            <a:ext cx="1765960" cy="2722096"/>
          </a:xfrm>
          <a:prstGeom prst="rect">
            <a:avLst/>
          </a:prstGeom>
        </p:spPr>
      </p:pic>
      <p:pic>
        <p:nvPicPr>
          <p:cNvPr id="10" name="Picture 4">
            <a:extLst>
              <a:ext uri="{FF2B5EF4-FFF2-40B4-BE49-F238E27FC236}">
                <a16:creationId xmlns:a16="http://schemas.microsoft.com/office/drawing/2014/main" id="{C563ED04-1EF8-E59E-7910-B4A0E8BA746C}"/>
              </a:ext>
            </a:extLst>
          </p:cNvPr>
          <p:cNvPicPr>
            <a:picLocks noChangeAspect="1"/>
          </p:cNvPicPr>
          <p:nvPr/>
        </p:nvPicPr>
        <p:blipFill>
          <a:blip r:embed="rId4"/>
          <a:srcRect/>
          <a:stretch>
            <a:fillRect/>
          </a:stretch>
        </p:blipFill>
        <p:spPr>
          <a:xfrm>
            <a:off x="1174803" y="3191504"/>
            <a:ext cx="1649137" cy="2722096"/>
          </a:xfrm>
          <a:prstGeom prst="rect">
            <a:avLst/>
          </a:prstGeom>
        </p:spPr>
      </p:pic>
      <p:grpSp>
        <p:nvGrpSpPr>
          <p:cNvPr id="11" name="Group 44">
            <a:extLst>
              <a:ext uri="{FF2B5EF4-FFF2-40B4-BE49-F238E27FC236}">
                <a16:creationId xmlns:a16="http://schemas.microsoft.com/office/drawing/2014/main" id="{F260893E-B5B4-9641-3D0F-0425BA3AA59D}"/>
              </a:ext>
            </a:extLst>
          </p:cNvPr>
          <p:cNvGrpSpPr/>
          <p:nvPr/>
        </p:nvGrpSpPr>
        <p:grpSpPr>
          <a:xfrm>
            <a:off x="2777995" y="3038217"/>
            <a:ext cx="6041092" cy="1052197"/>
            <a:chOff x="6023776" y="2131844"/>
            <a:chExt cx="6041092" cy="1052197"/>
          </a:xfrm>
        </p:grpSpPr>
        <p:pic>
          <p:nvPicPr>
            <p:cNvPr id="12" name="Picture 32">
              <a:extLst>
                <a:ext uri="{FF2B5EF4-FFF2-40B4-BE49-F238E27FC236}">
                  <a16:creationId xmlns:a16="http://schemas.microsoft.com/office/drawing/2014/main" id="{001E91D6-EE78-31D0-5F95-613ABECB6271}"/>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22" name="Picture 43">
              <a:extLst>
                <a:ext uri="{FF2B5EF4-FFF2-40B4-BE49-F238E27FC236}">
                  <a16:creationId xmlns:a16="http://schemas.microsoft.com/office/drawing/2014/main" id="{60C50BD4-9F44-03A9-3D44-8C2DFCA67DEE}"/>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358453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739583" y="516397"/>
            <a:ext cx="10850734" cy="5878532"/>
          </a:xfrm>
          <a:prstGeom prst="rect">
            <a:avLst/>
          </a:prstGeom>
          <a:noFill/>
        </p:spPr>
        <p:txBody>
          <a:bodyPr wrap="square" rtlCol="0">
            <a:spAutoFit/>
          </a:bodyPr>
          <a:lstStyle/>
          <a:p>
            <a:pPr algn="just"/>
            <a:r>
              <a:rPr lang="en-US" sz="3600" b="1">
                <a:solidFill>
                  <a:srgbClr val="FF00FF"/>
                </a:solidFill>
                <a:latin typeface="Arial-Rounded-Bold"/>
              </a:rPr>
              <a:t>2. </a:t>
            </a:r>
            <a:r>
              <a:rPr lang="en-US" sz="3200" b="1">
                <a:solidFill>
                  <a:srgbClr val="000000"/>
                </a:solidFill>
                <a:latin typeface="Arial-BoldMT"/>
              </a:rPr>
              <a:t>Chọn một từ ngữ phù hợp trong khung thay cho mỗi </a:t>
            </a:r>
            <a:r>
              <a:rPr lang="en-US" sz="4400">
                <a:solidFill>
                  <a:srgbClr val="FF00FF"/>
                </a:solidFill>
                <a:latin typeface="Wingdings-Regular"/>
              </a:rPr>
              <a:t> </a:t>
            </a:r>
            <a:r>
              <a:rPr lang="en-US" sz="3200" b="1">
                <a:solidFill>
                  <a:srgbClr val="000000"/>
                </a:solidFill>
                <a:latin typeface="Arial-BoldMT"/>
              </a:rPr>
              <a:t>để liên kết các câu trong đoạn văn sau:</a:t>
            </a:r>
          </a:p>
          <a:p>
            <a:pPr algn="just"/>
            <a:r>
              <a:rPr lang="en-US" sz="3200">
                <a:solidFill>
                  <a:srgbClr val="000000"/>
                </a:solidFill>
                <a:latin typeface="ArialMT"/>
              </a:rPr>
              <a:t>			</a:t>
            </a:r>
            <a:r>
              <a:rPr lang="en-US" sz="4000">
                <a:solidFill>
                  <a:srgbClr val="FF0000"/>
                </a:solidFill>
                <a:latin typeface="ArialMT"/>
              </a:rPr>
              <a:t>rồi, chúng, chào mào</a:t>
            </a:r>
            <a:endParaRPr lang="en-US" sz="3200">
              <a:solidFill>
                <a:srgbClr val="FF0000"/>
              </a:solidFill>
              <a:latin typeface="ArialMT"/>
            </a:endParaRPr>
          </a:p>
          <a:p>
            <a:pPr algn="just"/>
            <a:r>
              <a:rPr lang="en-US" sz="3200">
                <a:solidFill>
                  <a:srgbClr val="000000"/>
                </a:solidFill>
                <a:latin typeface="ArialMT"/>
              </a:rPr>
              <a:t>	</a:t>
            </a:r>
            <a:r>
              <a:rPr lang="vi-VN" sz="3200">
                <a:solidFill>
                  <a:srgbClr val="000000"/>
                </a:solidFill>
                <a:latin typeface="ArialMT"/>
              </a:rPr>
              <a:t>Chào mào thường đi ăn theo đàn. Mùa đông xoan chín, </a:t>
            </a:r>
            <a:r>
              <a:rPr lang="vi-VN" sz="4400">
                <a:solidFill>
                  <a:srgbClr val="FF00FF"/>
                </a:solidFill>
                <a:latin typeface="Wingdings-Regular"/>
              </a:rPr>
              <a:t> </a:t>
            </a:r>
            <a:r>
              <a:rPr lang="vi-VN" sz="3200">
                <a:solidFill>
                  <a:srgbClr val="000000"/>
                </a:solidFill>
                <a:latin typeface="ArialMT"/>
              </a:rPr>
              <a:t>bay về từng</a:t>
            </a:r>
            <a:r>
              <a:rPr lang="en-US" sz="3200">
                <a:solidFill>
                  <a:srgbClr val="000000"/>
                </a:solidFill>
                <a:latin typeface="ArialMT"/>
              </a:rPr>
              <a:t> </a:t>
            </a:r>
            <a:r>
              <a:rPr lang="vi-VN" sz="3200">
                <a:solidFill>
                  <a:srgbClr val="000000"/>
                </a:solidFill>
                <a:latin typeface="ArialMT"/>
              </a:rPr>
              <a:t>đàn trên rặng xoan. </a:t>
            </a:r>
            <a:r>
              <a:rPr lang="vi-VN" sz="4400">
                <a:solidFill>
                  <a:srgbClr val="FF00FF"/>
                </a:solidFill>
                <a:latin typeface="Wingdings-Regular"/>
              </a:rPr>
              <a:t> </a:t>
            </a:r>
            <a:r>
              <a:rPr lang="vi-VN" sz="3200">
                <a:solidFill>
                  <a:srgbClr val="000000"/>
                </a:solidFill>
                <a:latin typeface="ArialMT"/>
              </a:rPr>
              <a:t>vừa ăn vừa gọi nhau ríu rít. Dù đang rất vui nhưng</a:t>
            </a:r>
            <a:r>
              <a:rPr lang="en-US" sz="3200">
                <a:solidFill>
                  <a:srgbClr val="000000"/>
                </a:solidFill>
                <a:latin typeface="ArialMT"/>
              </a:rPr>
              <a:t> chỉ cần một chú phát hiện ra điều gì không lành và kêu “choét” lên một </a:t>
            </a:r>
            <a:r>
              <a:rPr lang="vi-VN" sz="3200">
                <a:solidFill>
                  <a:srgbClr val="000000"/>
                </a:solidFill>
                <a:latin typeface="ArialMT"/>
              </a:rPr>
              <a:t>tiếng, lập tức cả đàn im bặt. </a:t>
            </a:r>
            <a:r>
              <a:rPr lang="vi-VN" sz="4400">
                <a:solidFill>
                  <a:srgbClr val="FF00FF"/>
                </a:solidFill>
                <a:latin typeface="Wingdings-Regular"/>
              </a:rPr>
              <a:t> </a:t>
            </a:r>
            <a:r>
              <a:rPr lang="vi-VN" sz="3200">
                <a:solidFill>
                  <a:srgbClr val="000000"/>
                </a:solidFill>
                <a:latin typeface="ArialMT"/>
              </a:rPr>
              <a:t>cả bầy đồng loạt bay ào đi như</a:t>
            </a:r>
            <a:r>
              <a:rPr lang="en-US" sz="3200">
                <a:solidFill>
                  <a:srgbClr val="000000"/>
                </a:solidFill>
                <a:latin typeface="ArialMT"/>
              </a:rPr>
              <a:t> </a:t>
            </a:r>
            <a:r>
              <a:rPr lang="vi-VN" sz="3200">
                <a:solidFill>
                  <a:srgbClr val="000000"/>
                </a:solidFill>
                <a:latin typeface="ArialMT"/>
              </a:rPr>
              <a:t>một cơn gió.</a:t>
            </a:r>
          </a:p>
          <a:p>
            <a:pPr algn="just"/>
            <a:r>
              <a:rPr lang="en-US" sz="2800" i="1">
                <a:solidFill>
                  <a:srgbClr val="000000"/>
                </a:solidFill>
                <a:latin typeface="Arial-ItalicMT"/>
              </a:rPr>
              <a:t>					</a:t>
            </a:r>
            <a:r>
              <a:rPr lang="vi-VN" sz="2800" i="1">
                <a:solidFill>
                  <a:srgbClr val="000000"/>
                </a:solidFill>
                <a:latin typeface="Arial-ItalicMT"/>
              </a:rPr>
              <a:t>Theo </a:t>
            </a:r>
            <a:r>
              <a:rPr lang="vi-VN" sz="2800">
                <a:solidFill>
                  <a:srgbClr val="000000"/>
                </a:solidFill>
                <a:latin typeface="ArialMT"/>
              </a:rPr>
              <a:t>Hà Lương</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19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612566" y="469408"/>
            <a:ext cx="10966868" cy="5919183"/>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 name="Nhóm 7">
            <a:extLst>
              <a:ext uri="{FF2B5EF4-FFF2-40B4-BE49-F238E27FC236}">
                <a16:creationId xmlns:a16="http://schemas.microsoft.com/office/drawing/2014/main" id="{FD772F6E-D749-B3CC-3E6E-735B7C162102}"/>
              </a:ext>
            </a:extLst>
          </p:cNvPr>
          <p:cNvGrpSpPr/>
          <p:nvPr/>
        </p:nvGrpSpPr>
        <p:grpSpPr>
          <a:xfrm>
            <a:off x="1063053" y="828456"/>
            <a:ext cx="704966" cy="769441"/>
            <a:chOff x="1169225" y="238709"/>
            <a:chExt cx="704966" cy="769441"/>
          </a:xfrm>
        </p:grpSpPr>
        <p:sp>
          <p:nvSpPr>
            <p:cNvPr id="4" name="Oval 22">
              <a:extLst>
                <a:ext uri="{FF2B5EF4-FFF2-40B4-BE49-F238E27FC236}">
                  <a16:creationId xmlns:a16="http://schemas.microsoft.com/office/drawing/2014/main" id="{4A41A410-050A-2EBD-74D6-1AC0D4713625}"/>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23">
              <a:extLst>
                <a:ext uri="{FF2B5EF4-FFF2-40B4-BE49-F238E27FC236}">
                  <a16:creationId xmlns:a16="http://schemas.microsoft.com/office/drawing/2014/main" id="{7CD8AEE9-58EE-7D11-8749-38A66FA2244B}"/>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7" name="TextBox 8">
            <a:extLst>
              <a:ext uri="{FF2B5EF4-FFF2-40B4-BE49-F238E27FC236}">
                <a16:creationId xmlns:a16="http://schemas.microsoft.com/office/drawing/2014/main" id="{AA7D2F28-C933-36EA-7E9D-F10B9DD845D8}"/>
              </a:ext>
            </a:extLst>
          </p:cNvPr>
          <p:cNvSpPr txBox="1"/>
          <p:nvPr/>
        </p:nvSpPr>
        <p:spPr>
          <a:xfrm>
            <a:off x="391550" y="1638134"/>
            <a:ext cx="1140889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TRÌNH BÀY</a:t>
            </a:r>
            <a:endParaRPr kumimoji="0" lang="en-US" sz="8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8" name="Picture 3">
            <a:extLst>
              <a:ext uri="{FF2B5EF4-FFF2-40B4-BE49-F238E27FC236}">
                <a16:creationId xmlns:a16="http://schemas.microsoft.com/office/drawing/2014/main" id="{75B5C6AB-6B7D-7629-B2A2-4661CDB069D9}"/>
              </a:ext>
            </a:extLst>
          </p:cNvPr>
          <p:cNvPicPr>
            <a:picLocks noChangeAspect="1"/>
          </p:cNvPicPr>
          <p:nvPr/>
        </p:nvPicPr>
        <p:blipFill>
          <a:blip r:embed="rId3"/>
          <a:srcRect/>
          <a:stretch>
            <a:fillRect/>
          </a:stretch>
        </p:blipFill>
        <p:spPr>
          <a:xfrm>
            <a:off x="8924376" y="3191504"/>
            <a:ext cx="1765960" cy="2722096"/>
          </a:xfrm>
          <a:prstGeom prst="rect">
            <a:avLst/>
          </a:prstGeom>
        </p:spPr>
      </p:pic>
      <p:pic>
        <p:nvPicPr>
          <p:cNvPr id="10" name="Picture 4">
            <a:extLst>
              <a:ext uri="{FF2B5EF4-FFF2-40B4-BE49-F238E27FC236}">
                <a16:creationId xmlns:a16="http://schemas.microsoft.com/office/drawing/2014/main" id="{C563ED04-1EF8-E59E-7910-B4A0E8BA746C}"/>
              </a:ext>
            </a:extLst>
          </p:cNvPr>
          <p:cNvPicPr>
            <a:picLocks noChangeAspect="1"/>
          </p:cNvPicPr>
          <p:nvPr/>
        </p:nvPicPr>
        <p:blipFill>
          <a:blip r:embed="rId4"/>
          <a:srcRect/>
          <a:stretch>
            <a:fillRect/>
          </a:stretch>
        </p:blipFill>
        <p:spPr>
          <a:xfrm>
            <a:off x="1174803" y="3191504"/>
            <a:ext cx="1649137" cy="2722096"/>
          </a:xfrm>
          <a:prstGeom prst="rect">
            <a:avLst/>
          </a:prstGeom>
        </p:spPr>
      </p:pic>
      <p:grpSp>
        <p:nvGrpSpPr>
          <p:cNvPr id="11" name="Group 44">
            <a:extLst>
              <a:ext uri="{FF2B5EF4-FFF2-40B4-BE49-F238E27FC236}">
                <a16:creationId xmlns:a16="http://schemas.microsoft.com/office/drawing/2014/main" id="{F260893E-B5B4-9641-3D0F-0425BA3AA59D}"/>
              </a:ext>
            </a:extLst>
          </p:cNvPr>
          <p:cNvGrpSpPr/>
          <p:nvPr/>
        </p:nvGrpSpPr>
        <p:grpSpPr>
          <a:xfrm>
            <a:off x="2777995" y="3038217"/>
            <a:ext cx="6041092" cy="1052197"/>
            <a:chOff x="6023776" y="2131844"/>
            <a:chExt cx="6041092" cy="1052197"/>
          </a:xfrm>
        </p:grpSpPr>
        <p:pic>
          <p:nvPicPr>
            <p:cNvPr id="12" name="Picture 32">
              <a:extLst>
                <a:ext uri="{FF2B5EF4-FFF2-40B4-BE49-F238E27FC236}">
                  <a16:creationId xmlns:a16="http://schemas.microsoft.com/office/drawing/2014/main" id="{001E91D6-EE78-31D0-5F95-613ABECB6271}"/>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22" name="Picture 43">
              <a:extLst>
                <a:ext uri="{FF2B5EF4-FFF2-40B4-BE49-F238E27FC236}">
                  <a16:creationId xmlns:a16="http://schemas.microsoft.com/office/drawing/2014/main" id="{60C50BD4-9F44-03A9-3D44-8C2DFCA67DEE}"/>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172201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739583" y="516397"/>
            <a:ext cx="10850734" cy="58785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2. </a:t>
            </a:r>
            <a:r>
              <a:rPr kumimoji="0" lang="en-US" sz="3200" b="1" i="0" u="none" strike="noStrike" kern="1200" cap="none" spc="0" normalizeH="0" baseline="0" noProof="0">
                <a:ln>
                  <a:noFill/>
                </a:ln>
                <a:solidFill>
                  <a:srgbClr val="000000"/>
                </a:solidFill>
                <a:effectLst/>
                <a:uLnTx/>
                <a:uFillTx/>
                <a:latin typeface="Arial-BoldMT"/>
                <a:ea typeface="+mn-ea"/>
                <a:cs typeface="+mn-cs"/>
              </a:rPr>
              <a:t>Chọn một từ ngữ phù hợp trong khung thay cho mỗi </a:t>
            </a:r>
            <a:r>
              <a:rPr kumimoji="0" lang="en-US" sz="4400" b="0" i="0" u="none" strike="noStrike" kern="1200" cap="none" spc="0" normalizeH="0" baseline="0" noProof="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a:ln>
                  <a:noFill/>
                </a:ln>
                <a:solidFill>
                  <a:srgbClr val="000000"/>
                </a:solidFill>
                <a:effectLst/>
                <a:uLnTx/>
                <a:uFillTx/>
                <a:latin typeface="Arial-BoldMT"/>
                <a:ea typeface="+mn-ea"/>
                <a:cs typeface="+mn-cs"/>
              </a:rPr>
              <a:t>để liên kết các câu trong đoạn văn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en-US" sz="4000" b="0" i="0" u="none" strike="noStrike" kern="1200" cap="none" spc="0" normalizeH="0" baseline="0" noProof="0">
                <a:ln>
                  <a:noFill/>
                </a:ln>
                <a:solidFill>
                  <a:srgbClr val="FF0000"/>
                </a:solidFill>
                <a:effectLst/>
                <a:uLnTx/>
                <a:uFillTx/>
                <a:latin typeface="ArialMT"/>
                <a:ea typeface="+mn-ea"/>
                <a:cs typeface="+mn-cs"/>
              </a:rPr>
              <a:t>rồi, chúng, chào mào</a:t>
            </a:r>
            <a:endParaRPr kumimoji="0" lang="en-US" sz="3200" b="0" i="0" u="none" strike="noStrike" kern="1200" cap="none" spc="0" normalizeH="0" baseline="0" noProof="0">
              <a:ln>
                <a:noFill/>
              </a:ln>
              <a:solidFill>
                <a:srgbClr val="FF0000"/>
              </a:solidFill>
              <a:effectLst/>
              <a:uLnTx/>
              <a:uFillTx/>
              <a:latin typeface="ArialMT"/>
              <a:ea typeface="+mn-ea"/>
              <a:cs typeface="+mn-cs"/>
            </a:endParaRPr>
          </a:p>
          <a:p>
            <a:pPr lvl="0" algn="just"/>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Chào mào thường đi ăn theo đàn. Mùa đông xoan chín, </a:t>
            </a:r>
            <a:r>
              <a:rPr lang="en-US" sz="3600">
                <a:solidFill>
                  <a:srgbClr val="FF00FF"/>
                </a:solidFill>
                <a:latin typeface="Arial" panose="020B0604020202020204" pitchFamily="34" charset="0"/>
                <a:cs typeface="Arial" panose="020B0604020202020204" pitchFamily="34" charset="0"/>
              </a:rPr>
              <a:t>chào mào</a:t>
            </a:r>
            <a:r>
              <a:rPr lang="en-US" sz="4400">
                <a:solidFill>
                  <a:srgbClr val="FF00FF"/>
                </a:solidFill>
                <a:latin typeface="Wingdings-Regular"/>
              </a:rPr>
              <a:t> </a:t>
            </a:r>
            <a:r>
              <a:rPr kumimoji="0" lang="vi-VN" sz="3200" b="0" i="0" u="none" strike="noStrike" kern="1200" cap="none" spc="0" normalizeH="0" baseline="0" noProof="0">
                <a:ln>
                  <a:noFill/>
                </a:ln>
                <a:solidFill>
                  <a:srgbClr val="000000"/>
                </a:solidFill>
                <a:effectLst/>
                <a:uLnTx/>
                <a:uFillTx/>
                <a:latin typeface="ArialMT"/>
                <a:ea typeface="+mn-ea"/>
                <a:cs typeface="+mn-cs"/>
              </a:rPr>
              <a:t>bay về từng</a:t>
            </a: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đàn trên rặng xoan. </a:t>
            </a:r>
            <a:r>
              <a:rPr lang="en-US" sz="3600">
                <a:solidFill>
                  <a:srgbClr val="FF00FF"/>
                </a:solidFill>
                <a:latin typeface="Arial" panose="020B0604020202020204" pitchFamily="34" charset="0"/>
                <a:cs typeface="Arial" panose="020B0604020202020204" pitchFamily="34" charset="0"/>
              </a:rPr>
              <a:t>Chúng</a:t>
            </a:r>
            <a:r>
              <a:rPr kumimoji="0" lang="vi-VN" sz="4400" b="0" i="0" u="none" strike="noStrike" kern="1200" cap="none" spc="0" normalizeH="0" baseline="0" noProof="0">
                <a:ln>
                  <a:noFill/>
                </a:ln>
                <a:solidFill>
                  <a:srgbClr val="FF00FF"/>
                </a:solidFill>
                <a:effectLst/>
                <a:uLnTx/>
                <a:uFillTx/>
                <a:latin typeface="Wingdings-Regular"/>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vừa ăn vừa gọi nhau ríu rít. Dù đang rất vui nhưng</a:t>
            </a:r>
            <a:r>
              <a:rPr kumimoji="0" lang="en-US" sz="3200" b="0" i="0" u="none" strike="noStrike" kern="1200" cap="none" spc="0" normalizeH="0" baseline="0" noProof="0">
                <a:ln>
                  <a:noFill/>
                </a:ln>
                <a:solidFill>
                  <a:srgbClr val="000000"/>
                </a:solidFill>
                <a:effectLst/>
                <a:uLnTx/>
                <a:uFillTx/>
                <a:latin typeface="ArialMT"/>
                <a:ea typeface="+mn-ea"/>
                <a:cs typeface="+mn-cs"/>
              </a:rPr>
              <a:t> chỉ cần một chú phát hiện ra điều gì không lành và kêu “choét” lên một </a:t>
            </a:r>
            <a:r>
              <a:rPr kumimoji="0" lang="vi-VN" sz="3200" b="0" i="0" u="none" strike="noStrike" kern="1200" cap="none" spc="0" normalizeH="0" baseline="0" noProof="0">
                <a:ln>
                  <a:noFill/>
                </a:ln>
                <a:solidFill>
                  <a:srgbClr val="000000"/>
                </a:solidFill>
                <a:effectLst/>
                <a:uLnTx/>
                <a:uFillTx/>
                <a:latin typeface="ArialMT"/>
                <a:ea typeface="+mn-ea"/>
                <a:cs typeface="+mn-cs"/>
              </a:rPr>
              <a:t>tiếng, lập tức cả đàn im bặt. </a:t>
            </a:r>
            <a:r>
              <a:rPr lang="en-US" sz="3600">
                <a:solidFill>
                  <a:srgbClr val="FF00FF"/>
                </a:solidFill>
                <a:latin typeface="Arial" panose="020B0604020202020204" pitchFamily="34" charset="0"/>
                <a:cs typeface="Arial" panose="020B0604020202020204" pitchFamily="34" charset="0"/>
              </a:rPr>
              <a:t>Rồi</a:t>
            </a:r>
            <a:r>
              <a:rPr kumimoji="0" lang="vi-VN" sz="4400" b="0" i="0" u="none" strike="noStrike" kern="1200" cap="none" spc="0" normalizeH="0" baseline="0" noProof="0">
                <a:ln>
                  <a:noFill/>
                </a:ln>
                <a:solidFill>
                  <a:srgbClr val="FF00FF"/>
                </a:solidFill>
                <a:effectLst/>
                <a:uLnTx/>
                <a:uFillTx/>
                <a:latin typeface="Wingdings-Regular"/>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cả bầy đồng loạt bay ào đi như</a:t>
            </a: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một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ItalicMT"/>
                <a:ea typeface="+mn-ea"/>
                <a:cs typeface="+mn-cs"/>
              </a:rPr>
              <a:t>					</a:t>
            </a:r>
            <a:r>
              <a:rPr kumimoji="0" lang="vi-VN" sz="2800" b="0" i="1" u="none" strike="noStrike" kern="1200" cap="none" spc="0" normalizeH="0" baseline="0" noProof="0">
                <a:ln>
                  <a:noFill/>
                </a:ln>
                <a:solidFill>
                  <a:srgbClr val="000000"/>
                </a:solidFill>
                <a:effectLst/>
                <a:uLnTx/>
                <a:uFillTx/>
                <a:latin typeface="Arial-ItalicMT"/>
                <a:ea typeface="+mn-ea"/>
                <a:cs typeface="+mn-cs"/>
              </a:rPr>
              <a:t>Theo </a:t>
            </a:r>
            <a:r>
              <a:rPr kumimoji="0" lang="vi-VN" sz="2800" b="0" i="0" u="none" strike="noStrike" kern="1200" cap="none" spc="0" normalizeH="0" baseline="0" noProof="0">
                <a:ln>
                  <a:noFill/>
                </a:ln>
                <a:solidFill>
                  <a:srgbClr val="000000"/>
                </a:solidFill>
                <a:effectLst/>
                <a:uLnTx/>
                <a:uFillTx/>
                <a:latin typeface="ArialMT"/>
                <a:ea typeface="+mn-ea"/>
                <a:cs typeface="+mn-cs"/>
              </a:rPr>
              <a:t>Hà Lương</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TextBox 1">
            <a:extLst>
              <a:ext uri="{FF2B5EF4-FFF2-40B4-BE49-F238E27FC236}">
                <a16:creationId xmlns:a16="http://schemas.microsoft.com/office/drawing/2014/main" id="{D55A8E32-5DBD-452A-8578-761D98804DB6}"/>
              </a:ext>
            </a:extLst>
          </p:cNvPr>
          <p:cNvSpPr txBox="1"/>
          <p:nvPr/>
        </p:nvSpPr>
        <p:spPr>
          <a:xfrm>
            <a:off x="1891490" y="2915213"/>
            <a:ext cx="2407378"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FF"/>
                </a:solidFill>
                <a:effectLst/>
                <a:uLnTx/>
                <a:uFillTx/>
                <a:latin typeface="Wingdings-Regular"/>
                <a:ea typeface="+mn-ea"/>
                <a:cs typeface="+mn-cs"/>
              </a:rPr>
              <a:t></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1">
            <a:extLst>
              <a:ext uri="{FF2B5EF4-FFF2-40B4-BE49-F238E27FC236}">
                <a16:creationId xmlns:a16="http://schemas.microsoft.com/office/drawing/2014/main" id="{1E1D69C7-666F-4A39-B551-8EFD9B68B703}"/>
              </a:ext>
            </a:extLst>
          </p:cNvPr>
          <p:cNvSpPr txBox="1"/>
          <p:nvPr/>
        </p:nvSpPr>
        <p:spPr>
          <a:xfrm>
            <a:off x="687801" y="3511530"/>
            <a:ext cx="1699139"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FF"/>
                </a:solidFill>
                <a:effectLst/>
                <a:uLnTx/>
                <a:uFillTx/>
                <a:latin typeface="Wingdings-Regular"/>
                <a:ea typeface="+mn-ea"/>
                <a:cs typeface="+mn-cs"/>
              </a:rPr>
              <a:t></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A1B0AEDE-05E9-4A8D-961E-95056171BE8A}"/>
              </a:ext>
            </a:extLst>
          </p:cNvPr>
          <p:cNvSpPr txBox="1"/>
          <p:nvPr/>
        </p:nvSpPr>
        <p:spPr>
          <a:xfrm>
            <a:off x="9753278" y="4734689"/>
            <a:ext cx="1172021"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FF"/>
                </a:solidFill>
                <a:effectLst/>
                <a:uLnTx/>
                <a:uFillTx/>
                <a:latin typeface="Wingdings-Regular"/>
                <a:ea typeface="+mn-ea"/>
                <a:cs typeface="+mn-cs"/>
              </a:rPr>
              <a:t></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90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6735314-DC8E-0D05-FB8A-BE5D0D174ACF}"/>
              </a:ext>
            </a:extLst>
          </p:cNvPr>
          <p:cNvSpPr/>
          <p:nvPr/>
        </p:nvSpPr>
        <p:spPr>
          <a:xfrm>
            <a:off x="371061" y="304800"/>
            <a:ext cx="11502887" cy="632128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B1971B42-DE32-AF0E-A150-9AFD53FD30CA}"/>
              </a:ext>
            </a:extLst>
          </p:cNvPr>
          <p:cNvSpPr txBox="1"/>
          <p:nvPr/>
        </p:nvSpPr>
        <p:spPr>
          <a:xfrm>
            <a:off x="739583" y="516397"/>
            <a:ext cx="10850734" cy="5693866"/>
          </a:xfrm>
          <a:prstGeom prst="rect">
            <a:avLst/>
          </a:prstGeom>
          <a:noFill/>
        </p:spPr>
        <p:txBody>
          <a:bodyPr wrap="square" rtlCol="0">
            <a:spAutoFit/>
          </a:bodyPr>
          <a:lstStyle/>
          <a:p>
            <a:pPr algn="just"/>
            <a:r>
              <a:rPr lang="en-US" sz="4000" b="1" i="0" u="none" strike="noStrike" baseline="0">
                <a:solidFill>
                  <a:srgbClr val="FF00FF"/>
                </a:solidFill>
                <a:latin typeface="Arial-Rounded-Bold"/>
              </a:rPr>
              <a:t>3. </a:t>
            </a:r>
            <a:r>
              <a:rPr lang="en-US" sz="3600" b="1" i="0" u="none" strike="noStrike" baseline="0">
                <a:solidFill>
                  <a:srgbClr val="000000"/>
                </a:solidFill>
                <a:latin typeface="Arial-BoldMT"/>
              </a:rPr>
              <a:t>Phát hiện lỗi liên kết câu có trong mỗi đoạn văn sau và chữa lại cho đúng:</a:t>
            </a:r>
          </a:p>
          <a:p>
            <a:pPr algn="just"/>
            <a:r>
              <a:rPr lang="vi-VN" sz="3600" b="0" i="0" u="none" strike="noStrike" baseline="0">
                <a:solidFill>
                  <a:srgbClr val="000000"/>
                </a:solidFill>
                <a:latin typeface="ArialMT"/>
              </a:rPr>
              <a:t>a. Hoa hồng thường được trồng làm cảnh. Sau đó, nhờ hương thơm đặc</a:t>
            </a:r>
            <a:r>
              <a:rPr lang="en-US" sz="3600" b="0" i="0" u="none" strike="noStrike" baseline="0">
                <a:solidFill>
                  <a:srgbClr val="000000"/>
                </a:solidFill>
                <a:latin typeface="ArialMT"/>
              </a:rPr>
              <a:t> </a:t>
            </a:r>
            <a:r>
              <a:rPr lang="vi-VN" sz="3600" b="0" i="0" u="none" strike="noStrike" baseline="0">
                <a:solidFill>
                  <a:srgbClr val="000000"/>
                </a:solidFill>
                <a:latin typeface="ArialMT"/>
              </a:rPr>
              <a:t>biệt, cánh hoa hồng còn được sử dụng để làm nước hoa.</a:t>
            </a:r>
          </a:p>
          <a:p>
            <a:pPr algn="just"/>
            <a:r>
              <a:rPr lang="vi-VN" sz="3600" b="0" i="0" u="none" strike="noStrike" baseline="0">
                <a:solidFill>
                  <a:srgbClr val="000000"/>
                </a:solidFill>
                <a:latin typeface="ArialMT"/>
              </a:rPr>
              <a:t>b. Du khách đến Bồ Đào Nha thường bị lôi cuốn bởi những sắc màu rực</a:t>
            </a:r>
            <a:r>
              <a:rPr lang="en-US" sz="3600" b="0" i="0" u="none" strike="noStrike" baseline="0">
                <a:solidFill>
                  <a:srgbClr val="000000"/>
                </a:solidFill>
                <a:latin typeface="ArialMT"/>
              </a:rPr>
              <a:t> </a:t>
            </a:r>
            <a:r>
              <a:rPr lang="vi-VN" sz="3600" b="0" i="0" u="none" strike="noStrike" baseline="0">
                <a:solidFill>
                  <a:srgbClr val="000000"/>
                </a:solidFill>
                <a:latin typeface="ArialMT"/>
              </a:rPr>
              <a:t>rỡ. Đây là những vệt màu sáng tươi lung linh trên thân những con tàu. Đây</a:t>
            </a:r>
            <a:r>
              <a:rPr lang="en-US" sz="3600" b="0" i="0" u="none" strike="noStrike" baseline="0">
                <a:solidFill>
                  <a:srgbClr val="000000"/>
                </a:solidFill>
                <a:latin typeface="ArialMT"/>
              </a:rPr>
              <a:t> </a:t>
            </a:r>
            <a:r>
              <a:rPr lang="vi-VN" sz="3600" b="0" i="0" u="none" strike="noStrike" baseline="0">
                <a:solidFill>
                  <a:srgbClr val="000000"/>
                </a:solidFill>
                <a:latin typeface="ArialMT"/>
              </a:rPr>
              <a:t>còn là bầu trời ô dù bảy sắc cầu vồng rực lên dưới ánh nắng hiền hoà.</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3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292</TotalTime>
  <Words>999</Words>
  <Application>Microsoft Office PowerPoint</Application>
  <PresentationFormat>Widescreen</PresentationFormat>
  <Paragraphs>51</Paragraphs>
  <Slides>18</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#9Slide05 SVNClementine</vt:lpstr>
      <vt:lpstr>Arial</vt:lpstr>
      <vt:lpstr>Arial-BoldMT</vt:lpstr>
      <vt:lpstr>Arial-ItalicMT</vt:lpstr>
      <vt:lpstr>ArialMT</vt:lpstr>
      <vt:lpstr>Arial-Rounded-Bold</vt:lpstr>
      <vt:lpstr>Calibri</vt:lpstr>
      <vt:lpstr>iCiel Pony</vt:lpstr>
      <vt:lpstr>LNTH-LuoLuoNotangYuanTi 1</vt:lpstr>
      <vt:lpstr>UTM Edwardian</vt:lpstr>
      <vt:lpstr>UTM Mother</vt:lpstr>
      <vt:lpstr>UVN Banh Mi</vt:lpstr>
      <vt:lpstr>Wingdings-Regular</vt:lpstr>
      <vt:lpstr>1_Chủ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THAO2011</cp:lastModifiedBy>
  <cp:revision>11</cp:revision>
  <dcterms:created xsi:type="dcterms:W3CDTF">2023-10-18T13:28:26Z</dcterms:created>
  <dcterms:modified xsi:type="dcterms:W3CDTF">2025-04-20T13:23:13Z</dcterms:modified>
  <cp:category>9Slide.vn</cp:category>
</cp:coreProperties>
</file>