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16"/>
  </p:notesMasterIdLst>
  <p:sldIdLst>
    <p:sldId id="256" r:id="rId2"/>
    <p:sldId id="325" r:id="rId3"/>
    <p:sldId id="332" r:id="rId4"/>
    <p:sldId id="333" r:id="rId5"/>
    <p:sldId id="344" r:id="rId6"/>
    <p:sldId id="345" r:id="rId7"/>
    <p:sldId id="346" r:id="rId8"/>
    <p:sldId id="347" r:id="rId9"/>
    <p:sldId id="348" r:id="rId10"/>
    <p:sldId id="349" r:id="rId11"/>
    <p:sldId id="357" r:id="rId12"/>
    <p:sldId id="356" r:id="rId13"/>
    <p:sldId id="358" r:id="rId14"/>
    <p:sldId id="27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B3E09-E7BF-4C3C-998E-7104693BECF6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FE60AC-9F98-411E-90D4-0F5B6B5DE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65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2C35B-83DA-45E1-97E2-E3855336F1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865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luống rau để thu hoạch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2C35B-83DA-45E1-97E2-E3855336F1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13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37E66406-1966-89CC-3D50-D92F869D6604}"/>
              </a:ext>
            </a:extLst>
          </p:cNvPr>
          <p:cNvSpPr/>
          <p:nvPr userDrawn="1"/>
        </p:nvSpPr>
        <p:spPr>
          <a:xfrm>
            <a:off x="-5347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7848981" h="8229600">
                <a:moveTo>
                  <a:pt x="0" y="0"/>
                </a:moveTo>
                <a:lnTo>
                  <a:pt x="7848980" y="0"/>
                </a:lnTo>
                <a:lnTo>
                  <a:pt x="78489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54286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8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F059DA14-9E7B-FC4B-8747-651AC9CA3636}"/>
              </a:ext>
            </a:extLst>
          </p:cNvPr>
          <p:cNvSpPr/>
          <p:nvPr userDrawn="1"/>
        </p:nvSpPr>
        <p:spPr>
          <a:xfrm>
            <a:off x="-5347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7848981" h="8229600">
                <a:moveTo>
                  <a:pt x="0" y="0"/>
                </a:moveTo>
                <a:lnTo>
                  <a:pt x="7848980" y="0"/>
                </a:lnTo>
                <a:lnTo>
                  <a:pt x="78489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542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48038EB-0A7B-91A9-3014-93470038C267}"/>
              </a:ext>
            </a:extLst>
          </p:cNvPr>
          <p:cNvSpPr/>
          <p:nvPr userDrawn="1"/>
        </p:nvSpPr>
        <p:spPr>
          <a:xfrm>
            <a:off x="406400" y="330201"/>
            <a:ext cx="11430000" cy="6248399"/>
          </a:xfrm>
          <a:prstGeom prst="roundRect">
            <a:avLst>
              <a:gd name="adj" fmla="val 972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33"/>
          </a:p>
        </p:txBody>
      </p:sp>
    </p:spTree>
    <p:extLst>
      <p:ext uri="{BB962C8B-B14F-4D97-AF65-F5344CB8AC3E}">
        <p14:creationId xmlns:p14="http://schemas.microsoft.com/office/powerpoint/2010/main" val="39183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hyperlink" Target="https://www.hanhtranggiaovien.c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A4A79D29-E4D8-9AC6-6484-3112E29F361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TextBox 2">
            <a:hlinkClick r:id="rId4"/>
            <a:extLst>
              <a:ext uri="{FF2B5EF4-FFF2-40B4-BE49-F238E27FC236}">
                <a16:creationId xmlns:a16="http://schemas.microsoft.com/office/drawing/2014/main" id="{C9DEE83C-04BF-2E1B-C95C-59DC88FB770B}"/>
              </a:ext>
            </a:extLst>
          </p:cNvPr>
          <p:cNvSpPr txBox="1"/>
          <p:nvPr userDrawn="1"/>
        </p:nvSpPr>
        <p:spPr>
          <a:xfrm>
            <a:off x="12827000" y="381000"/>
            <a:ext cx="7620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400" b="1" u="sng">
                <a:solidFill>
                  <a:srgbClr val="0066CC"/>
                </a:solidFill>
              </a:rPr>
              <a:t>https://www.hanhtranggiaovien.com/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D48F68-63C7-416B-6310-BD4819BC65D8}"/>
              </a:ext>
            </a:extLst>
          </p:cNvPr>
          <p:cNvSpPr txBox="1"/>
          <p:nvPr userDrawn="1"/>
        </p:nvSpPr>
        <p:spPr>
          <a:xfrm>
            <a:off x="12827000" y="1016000"/>
            <a:ext cx="7620000" cy="52322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2800" b="1">
                <a:solidFill>
                  <a:srgbClr val="FF0000"/>
                </a:solidFill>
              </a:rPr>
              <a:t>Zalo nh?n giáo án mi?n phí</a:t>
            </a:r>
            <a:endParaRPr lang="en-US" sz="2800" b="1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FDBD8B-00BF-7725-2BCA-79EAE580A81C}"/>
              </a:ext>
            </a:extLst>
          </p:cNvPr>
          <p:cNvPicPr>
            <a:picLocks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000" y="190500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032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D29736-4E59-8334-ADBA-0DAA4D4B4C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67" b="94118" l="2772" r="97083">
                        <a14:foregroundMark x1="4323" y1="51349" x2="13428" y2="54879"/>
                        <a14:foregroundMark x1="92012" y1="32076" x2="93785" y2="49031"/>
                        <a14:foregroundMark x1="12758" y1="88789" x2="56182" y2="94152"/>
                        <a14:foregroundMark x1="56182" y1="94152" x2="69807" y2="89377"/>
                        <a14:foregroundMark x1="69807" y1="89377" x2="69807" y2="89377"/>
                        <a14:foregroundMark x1="97109" y1="29723" x2="95559" y2="39100"/>
                        <a14:foregroundMark x1="62489" y1="4602" x2="62489" y2="10450"/>
                        <a14:foregroundMark x1="3442" y1="42595" x2="2772" y2="502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5559" y="-1106925"/>
            <a:ext cx="9753041" cy="28834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BDF7F7-CAA6-D7F6-A55C-D1F6C2430C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6182" y="4108406"/>
            <a:ext cx="2472361" cy="24723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AB96C8-2053-899C-8F8C-36D58894C6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6850" y="3323213"/>
            <a:ext cx="3281555" cy="32815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5CFABC-4E91-8DF2-4570-98C35CEB5B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0996" y="5678935"/>
            <a:ext cx="1854440" cy="116972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30A0DCC-87CA-6BDC-C610-B7CD99392470}"/>
              </a:ext>
            </a:extLst>
          </p:cNvPr>
          <p:cNvGrpSpPr/>
          <p:nvPr/>
        </p:nvGrpSpPr>
        <p:grpSpPr>
          <a:xfrm>
            <a:off x="9405654" y="2057400"/>
            <a:ext cx="2671374" cy="4636985"/>
            <a:chOff x="3522470" y="1154876"/>
            <a:chExt cx="2429857" cy="476970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58CB87E-EDB4-E57A-B452-2522352E441B}"/>
                </a:ext>
              </a:extLst>
            </p:cNvPr>
            <p:cNvSpPr/>
            <p:nvPr/>
          </p:nvSpPr>
          <p:spPr>
            <a:xfrm>
              <a:off x="3522470" y="5481667"/>
              <a:ext cx="2429857" cy="442913"/>
            </a:xfrm>
            <a:prstGeom prst="ellipse">
              <a:avLst/>
            </a:prstGeom>
            <a:solidFill>
              <a:srgbClr val="EEEBE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09630">
                <a:buClr>
                  <a:srgbClr val="000000"/>
                </a:buClr>
                <a:defRPr/>
              </a:pPr>
              <a:endParaRPr lang="en-US" sz="933" kern="0">
                <a:solidFill>
                  <a:srgbClr val="EEEBE8"/>
                </a:solidFill>
                <a:latin typeface="Arial"/>
                <a:sym typeface="Arial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CEDA3E2-BF2F-2A72-14E1-4BF0AC381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2470" y="1154876"/>
              <a:ext cx="2289713" cy="4651787"/>
            </a:xfrm>
            <a:prstGeom prst="rect">
              <a:avLst/>
            </a:prstGeom>
            <a:effectLst>
              <a:outerShdw blurRad="1270000" dist="431800" dir="8820000" sx="60000" sy="60000" algn="br" rotWithShape="0">
                <a:srgbClr val="EEEBE8">
                  <a:alpha val="72000"/>
                </a:srgbClr>
              </a:outerShdw>
            </a:effec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3AC710D-F281-AA32-29A6-E02DBA8ECA79}"/>
              </a:ext>
            </a:extLst>
          </p:cNvPr>
          <p:cNvGrpSpPr/>
          <p:nvPr/>
        </p:nvGrpSpPr>
        <p:grpSpPr>
          <a:xfrm>
            <a:off x="8818526" y="5760494"/>
            <a:ext cx="3541232" cy="1240226"/>
            <a:chOff x="6953796" y="4024559"/>
            <a:chExt cx="2262679" cy="120894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DDB83A2-9747-314D-FEFB-A16E9B1C3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80" b="90000" l="6020" r="94040">
                          <a14:foregroundMark x1="61280" y1="24360" x2="59700" y2="69600"/>
                          <a14:foregroundMark x1="59700" y1="69600" x2="60100" y2="70920"/>
                          <a14:foregroundMark x1="82600" y1="23180" x2="85740" y2="81980"/>
                          <a14:foregroundMark x1="85740" y1="81980" x2="85740" y2="81980"/>
                          <a14:foregroundMark x1="93640" y1="76840" x2="6020" y2="77240"/>
                          <a14:foregroundMark x1="94040" y1="29100" x2="93240" y2="33040"/>
                          <a14:foregroundMark x1="6420" y1="29480" x2="6020" y2="32240"/>
                          <a14:foregroundMark x1="15900" y1="8580" x2="19840" y2="105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11887" y="4024559"/>
              <a:ext cx="1204588" cy="120458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EFA03E2-76DC-3C53-6F93-94D1F3DB3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80" b="90000" l="6020" r="94040">
                          <a14:foregroundMark x1="61280" y1="24360" x2="59700" y2="69600"/>
                          <a14:foregroundMark x1="59700" y1="69600" x2="60100" y2="70920"/>
                          <a14:foregroundMark x1="82600" y1="23180" x2="85740" y2="81980"/>
                          <a14:foregroundMark x1="85740" y1="81980" x2="85740" y2="81980"/>
                          <a14:foregroundMark x1="93640" y1="76840" x2="6020" y2="77240"/>
                          <a14:foregroundMark x1="94040" y1="29100" x2="93240" y2="33040"/>
                          <a14:foregroundMark x1="6420" y1="29480" x2="6020" y2="32240"/>
                          <a14:foregroundMark x1="15900" y1="8580" x2="19840" y2="105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53796" y="4028913"/>
              <a:ext cx="1204588" cy="1204588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46BBAF7-CD10-7DD2-8A3B-F082D73B60D5}"/>
              </a:ext>
            </a:extLst>
          </p:cNvPr>
          <p:cNvSpPr txBox="1"/>
          <p:nvPr/>
        </p:nvSpPr>
        <p:spPr>
          <a:xfrm>
            <a:off x="9555852" y="-39217"/>
            <a:ext cx="2552430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buClr>
                <a:srgbClr val="000000"/>
              </a:buClr>
            </a:pPr>
            <a:r>
              <a:rPr lang="en-US" sz="5867" kern="0">
                <a:ln w="38100">
                  <a:solidFill>
                    <a:prstClr val="white"/>
                  </a:solidFill>
                </a:ln>
                <a:solidFill>
                  <a:srgbClr val="DF818E">
                    <a:lumMod val="75000"/>
                  </a:srgbClr>
                </a:solidFill>
                <a:latin typeface="iCiel Cadena" panose="02000503000000020004" pitchFamily="50" charset="0"/>
                <a:cs typeface="Arial"/>
                <a:sym typeface="Arial"/>
              </a:rPr>
              <a:t>Toán</a:t>
            </a:r>
            <a:endParaRPr lang="en-US" sz="5867" kern="0" dirty="0">
              <a:ln w="38100">
                <a:solidFill>
                  <a:prstClr val="white"/>
                </a:solidFill>
              </a:ln>
              <a:solidFill>
                <a:srgbClr val="DF818E">
                  <a:lumMod val="75000"/>
                </a:srgbClr>
              </a:solidFill>
              <a:latin typeface="iCiel Cadena" panose="02000503000000020004" pitchFamily="50" charset="0"/>
              <a:cs typeface="Arial"/>
              <a:sym typeface="Arial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7B81EA6-AFF9-7A6E-C7A4-B686786A560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" t="58939" r="64873" b="20543"/>
          <a:stretch/>
        </p:blipFill>
        <p:spPr>
          <a:xfrm>
            <a:off x="-250238" y="4975898"/>
            <a:ext cx="4013867" cy="140694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FFA1A30-85AF-3FF0-C0A2-BCDDBB862DE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" t="58939" r="64873" b="20543"/>
          <a:stretch/>
        </p:blipFill>
        <p:spPr>
          <a:xfrm>
            <a:off x="-356079" y="5680962"/>
            <a:ext cx="4013867" cy="14069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D69B70-C09A-D125-CD2F-FBA88541B4BF}"/>
              </a:ext>
            </a:extLst>
          </p:cNvPr>
          <p:cNvSpPr txBox="1"/>
          <p:nvPr/>
        </p:nvSpPr>
        <p:spPr>
          <a:xfrm>
            <a:off x="14153519" y="349465"/>
            <a:ext cx="6554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buClr>
                <a:srgbClr val="000000"/>
              </a:buClr>
            </a:pPr>
            <a:r>
              <a:rPr lang="en-US" sz="4800" b="1" kern="0">
                <a:ln w="38100">
                  <a:solidFill>
                    <a:srgbClr val="DF818E">
                      <a:lumMod val="75000"/>
                    </a:srgbClr>
                  </a:solidFill>
                </a:ln>
                <a:solidFill>
                  <a:srgbClr val="F5F5F5"/>
                </a:solidFill>
                <a:latin typeface="SVN-Ziclets" panose="02000603000000000000" pitchFamily="2" charset="0"/>
                <a:cs typeface="Arial"/>
                <a:sym typeface="Arial"/>
              </a:rPr>
              <a:t>BÀI 93</a:t>
            </a:r>
            <a:endParaRPr lang="en-US" sz="4800" b="1" kern="0" dirty="0">
              <a:ln w="38100">
                <a:solidFill>
                  <a:srgbClr val="DF818E">
                    <a:lumMod val="75000"/>
                  </a:srgbClr>
                </a:solidFill>
              </a:ln>
              <a:solidFill>
                <a:srgbClr val="F5F5F5"/>
              </a:solidFill>
              <a:latin typeface="SVN-Ziclets" panose="02000603000000000000" pitchFamily="2" charset="0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B0E0F18-CDC2-4645-45FA-7639F3944877}"/>
              </a:ext>
            </a:extLst>
          </p:cNvPr>
          <p:cNvGrpSpPr/>
          <p:nvPr/>
        </p:nvGrpSpPr>
        <p:grpSpPr>
          <a:xfrm>
            <a:off x="14474457" y="1221780"/>
            <a:ext cx="8842338" cy="3682839"/>
            <a:chOff x="-312412" y="4281479"/>
            <a:chExt cx="15115247" cy="228365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325166B-A833-0788-784A-643960C232EA}"/>
                </a:ext>
              </a:extLst>
            </p:cNvPr>
            <p:cNvSpPr txBox="1"/>
            <p:nvPr/>
          </p:nvSpPr>
          <p:spPr>
            <a:xfrm>
              <a:off x="-312412" y="4313030"/>
              <a:ext cx="15115246" cy="2252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7667">
                  <a:ln w="200025">
                    <a:solidFill>
                      <a:prstClr val="white"/>
                    </a:solidFill>
                  </a:ln>
                  <a:solidFill>
                    <a:srgbClr val="FFC000"/>
                  </a:solidFill>
                  <a:latin typeface="SVN-SAF" panose="02040603050506020204" pitchFamily="18" charset="0"/>
                </a:rPr>
                <a:t>ÔN TẬP PHÉP NHÂN, PHÉP CHIA (tiếp theo)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E068BEF-6481-D1AA-C254-6C5E24C35739}"/>
                </a:ext>
              </a:extLst>
            </p:cNvPr>
            <p:cNvSpPr txBox="1"/>
            <p:nvPr/>
          </p:nvSpPr>
          <p:spPr>
            <a:xfrm>
              <a:off x="-312410" y="4281479"/>
              <a:ext cx="15115245" cy="2252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7667">
                  <a:ln w="28575">
                    <a:solidFill>
                      <a:prstClr val="black"/>
                    </a:solidFill>
                  </a:ln>
                  <a:solidFill>
                    <a:srgbClr val="FFC000"/>
                  </a:solidFill>
                  <a:latin typeface="SVN-SAF" panose="02040603050506020204" pitchFamily="18" charset="0"/>
                </a:rPr>
                <a:t>ÔN TẬP PHÉP NHÂN, PHÉP CHIA (tiếp theo)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4BA1A48-FBE1-A39D-AC95-C986E08E95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0002" y="607211"/>
            <a:ext cx="9163082" cy="45602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FBE9F546-E883-7AB5-3FBA-15AE7FC2C10E}"/>
              </a:ext>
            </a:extLst>
          </p:cNvPr>
          <p:cNvSpPr/>
          <p:nvPr/>
        </p:nvSpPr>
        <p:spPr>
          <a:xfrm>
            <a:off x="275022" y="304586"/>
            <a:ext cx="613889" cy="572994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98" name="Picture 2" descr="Hình ảnh Ngày ông Bà ăn Mặc Chính Thức ông Già PNG , Phim Hoạt Hình Minh  Họa, ông Nội, ông Bà PNG trong suốt và Vector để tải xuống miễn phí">
            <a:extLst>
              <a:ext uri="{FF2B5EF4-FFF2-40B4-BE49-F238E27FC236}">
                <a16:creationId xmlns:a16="http://schemas.microsoft.com/office/drawing/2014/main" id="{D4157D50-4E23-F270-8E1A-E3CA940AC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004" y="378878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D9199C-31CA-BDFB-8022-59CBC2B98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59" y="475667"/>
            <a:ext cx="5061388" cy="21117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D279FE-B5C0-1E22-4A04-422D9BED4CA2}"/>
              </a:ext>
            </a:extLst>
          </p:cNvPr>
          <p:cNvSpPr txBox="1"/>
          <p:nvPr/>
        </p:nvSpPr>
        <p:spPr>
          <a:xfrm>
            <a:off x="2615835" y="1639139"/>
            <a:ext cx="10170001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2800">
                <a:solidFill>
                  <a:srgbClr val="FF0000"/>
                </a:solidFill>
              </a:rPr>
              <a:t>Bài giải</a:t>
            </a:r>
          </a:p>
          <a:p>
            <a:pPr lvl="0" algn="ctr">
              <a:defRPr/>
            </a:pPr>
            <a:r>
              <a:rPr lang="vi-VN" sz="2800">
                <a:solidFill>
                  <a:srgbClr val="0070C0"/>
                </a:solidFill>
              </a:rPr>
              <a:t>5 – 3 = 2</a:t>
            </a:r>
          </a:p>
          <a:p>
            <a:pPr lvl="0" algn="ctr">
              <a:defRPr/>
            </a:pPr>
            <a:r>
              <a:rPr lang="vi-VN" sz="2800">
                <a:solidFill>
                  <a:srgbClr val="0070C0"/>
                </a:solidFill>
              </a:rPr>
              <a:t>Hiệu số phần bằng nhau là 2 phần.</a:t>
            </a:r>
          </a:p>
          <a:p>
            <a:pPr lvl="0" algn="ctr">
              <a:defRPr/>
            </a:pPr>
            <a:r>
              <a:rPr lang="vi-VN" sz="2800">
                <a:solidFill>
                  <a:srgbClr val="0070C0"/>
                </a:solidFill>
              </a:rPr>
              <a:t>	28 000 000 : 2 = 14 000 000</a:t>
            </a:r>
          </a:p>
          <a:p>
            <a:pPr lvl="0" algn="ctr">
              <a:defRPr/>
            </a:pPr>
            <a:r>
              <a:rPr lang="vi-VN" sz="2800">
                <a:solidFill>
                  <a:srgbClr val="0070C0"/>
                </a:solidFill>
              </a:rPr>
              <a:t>Giá trị một phần là 14 000 đồng.</a:t>
            </a:r>
          </a:p>
          <a:p>
            <a:pPr lvl="0" algn="ctr">
              <a:defRPr/>
            </a:pPr>
            <a:r>
              <a:rPr lang="vi-VN" sz="2800">
                <a:solidFill>
                  <a:srgbClr val="0070C0"/>
                </a:solidFill>
              </a:rPr>
              <a:t>	14 000 000 × 3 = 42 000 000</a:t>
            </a:r>
          </a:p>
          <a:p>
            <a:pPr lvl="0" algn="ctr">
              <a:defRPr/>
            </a:pPr>
            <a:r>
              <a:rPr lang="vi-VN" sz="2800">
                <a:solidFill>
                  <a:srgbClr val="0070C0"/>
                </a:solidFill>
              </a:rPr>
              <a:t>Số tiền lãi của ông Tư là 42 000 000 đồng.</a:t>
            </a:r>
          </a:p>
          <a:p>
            <a:pPr lvl="0" algn="ctr">
              <a:defRPr/>
            </a:pPr>
            <a:r>
              <a:rPr lang="vi-VN" sz="2800">
                <a:solidFill>
                  <a:srgbClr val="0070C0"/>
                </a:solidFill>
              </a:rPr>
              <a:t>       42 000 000 + 28 000 000 = 70 000 000</a:t>
            </a:r>
          </a:p>
          <a:p>
            <a:pPr lvl="0" algn="ctr">
              <a:defRPr/>
            </a:pPr>
            <a:r>
              <a:rPr lang="vi-VN" sz="2800">
                <a:solidFill>
                  <a:srgbClr val="0070C0"/>
                </a:solidFill>
              </a:rPr>
              <a:t>Số tiền lãi của bài Ba là 70 000 000 đồng.</a:t>
            </a:r>
          </a:p>
          <a:p>
            <a:pPr lvl="0" algn="ctr">
              <a:defRPr/>
            </a:pPr>
            <a:r>
              <a:rPr lang="vi-VN" sz="2800" u="sng">
                <a:solidFill>
                  <a:srgbClr val="0070C0"/>
                </a:solidFill>
              </a:rPr>
              <a:t>Trả lời:</a:t>
            </a:r>
            <a:r>
              <a:rPr lang="vi-VN" sz="2800">
                <a:solidFill>
                  <a:srgbClr val="0070C0"/>
                </a:solidFill>
              </a:rPr>
              <a:t> Ông Tư lãi 42 000 000 đồng;</a:t>
            </a:r>
          </a:p>
          <a:p>
            <a:pPr lvl="0" algn="ctr">
              <a:defRPr/>
            </a:pPr>
            <a:r>
              <a:rPr lang="vi-VN" sz="2800">
                <a:solidFill>
                  <a:srgbClr val="0070C0"/>
                </a:solidFill>
              </a:rPr>
              <a:t>	Bà Ba lãi 70 000 000 đồng.</a:t>
            </a:r>
          </a:p>
          <a:p>
            <a:pPr lvl="0" algn="ctr">
              <a:defRPr/>
            </a:pPr>
            <a:endParaRPr lang="vi-VN" sz="2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76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ieu-ung-am-thanh-xuat-hie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2CC3769-EF40-78F7-9C01-F5C3BFDB55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13389" y="76200"/>
            <a:ext cx="270933" cy="270933"/>
          </a:xfrm>
          <a:prstGeom prst="rect">
            <a:avLst/>
          </a:prstGeom>
        </p:spPr>
      </p:pic>
      <p:pic>
        <p:nvPicPr>
          <p:cNvPr id="4" name="Hieu-ung-am-thanh-xuat-hie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107A74-17E8-5F20-2C20-959A2BF36E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14989" y="177800"/>
            <a:ext cx="270933" cy="27093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AD58E7B-BBB0-1A99-3092-7D29E7BAF716}"/>
              </a:ext>
            </a:extLst>
          </p:cNvPr>
          <p:cNvGrpSpPr/>
          <p:nvPr/>
        </p:nvGrpSpPr>
        <p:grpSpPr>
          <a:xfrm>
            <a:off x="1285758" y="1924026"/>
            <a:ext cx="2671374" cy="4636985"/>
            <a:chOff x="3522470" y="1154876"/>
            <a:chExt cx="2429857" cy="476970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2872783-626E-56F6-5F6D-5F0AAE70FA3A}"/>
                </a:ext>
              </a:extLst>
            </p:cNvPr>
            <p:cNvSpPr/>
            <p:nvPr/>
          </p:nvSpPr>
          <p:spPr>
            <a:xfrm>
              <a:off x="3522470" y="5481667"/>
              <a:ext cx="2429857" cy="442913"/>
            </a:xfrm>
            <a:prstGeom prst="ellipse">
              <a:avLst/>
            </a:prstGeom>
            <a:solidFill>
              <a:srgbClr val="EEEBE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933" b="0" i="0" u="none" strike="noStrike" kern="0" cap="none" spc="0" normalizeH="0" baseline="0" noProof="0">
                <a:ln>
                  <a:noFill/>
                </a:ln>
                <a:solidFill>
                  <a:srgbClr val="EEEBE8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110BC76-BA05-5736-35A2-5C7E2C6D0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2470" y="1154876"/>
              <a:ext cx="2289713" cy="4651787"/>
            </a:xfrm>
            <a:prstGeom prst="rect">
              <a:avLst/>
            </a:prstGeom>
            <a:effectLst>
              <a:outerShdw blurRad="1270000" dist="431800" dir="8820000" sx="60000" sy="60000" algn="br" rotWithShape="0">
                <a:srgbClr val="EEEBE8">
                  <a:alpha val="72000"/>
                </a:srgbClr>
              </a:outerShdw>
            </a:effectLst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4FC279D3-7FAA-4255-44B6-96E6D987C5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497" y="2213153"/>
            <a:ext cx="5490208" cy="464484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A1153C9-C891-AA2D-23B5-FA233B2B3D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7854" y="0"/>
            <a:ext cx="10376291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5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D279FE-B5C0-1E22-4A04-422D9BED4CA2}"/>
              </a:ext>
            </a:extLst>
          </p:cNvPr>
          <p:cNvSpPr txBox="1"/>
          <p:nvPr/>
        </p:nvSpPr>
        <p:spPr>
          <a:xfrm>
            <a:off x="670348" y="551545"/>
            <a:ext cx="1033613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>
                <a:solidFill>
                  <a:prstClr val="black"/>
                </a:solidFill>
              </a:rPr>
              <a:t>Dựa vào bức tranh dưới đây, em hãy giúp các nhân viên đặt số lượng</a:t>
            </a:r>
            <a:r>
              <a:rPr lang="en-US" sz="3600">
                <a:solidFill>
                  <a:prstClr val="black"/>
                </a:solidFill>
              </a:rPr>
              <a:t> </a:t>
            </a:r>
            <a:r>
              <a:rPr lang="vi-VN" sz="3600">
                <a:solidFill>
                  <a:prstClr val="black"/>
                </a:solidFill>
              </a:rPr>
              <a:t>thú nhồi bông và rô-bốt hợp lí.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ADE16F-5424-FFC0-8566-674C1E7D7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055" y="1913464"/>
            <a:ext cx="9385597" cy="436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00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D279FE-B5C0-1E22-4A04-422D9BED4CA2}"/>
              </a:ext>
            </a:extLst>
          </p:cNvPr>
          <p:cNvSpPr txBox="1"/>
          <p:nvPr/>
        </p:nvSpPr>
        <p:spPr>
          <a:xfrm>
            <a:off x="591520" y="335845"/>
            <a:ext cx="10336137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>
                <a:solidFill>
                  <a:srgbClr val="FF0000"/>
                </a:solidFill>
              </a:rPr>
              <a:t>Bài giải</a:t>
            </a:r>
          </a:p>
          <a:p>
            <a:pPr lvl="0" algn="ctr">
              <a:defRPr/>
            </a:pPr>
            <a:r>
              <a:rPr lang="vi-VN" sz="3600">
                <a:solidFill>
                  <a:prstClr val="black"/>
                </a:solidFill>
              </a:rPr>
              <a:t>	3 + 4 = 7</a:t>
            </a:r>
          </a:p>
          <a:p>
            <a:pPr lvl="0" algn="ctr">
              <a:defRPr/>
            </a:pPr>
            <a:r>
              <a:rPr lang="vi-VN" sz="3600">
                <a:solidFill>
                  <a:prstClr val="black"/>
                </a:solidFill>
              </a:rPr>
              <a:t>Tổng số phần bằng nhau là 7 phần.</a:t>
            </a:r>
          </a:p>
          <a:p>
            <a:pPr lvl="0" algn="ctr">
              <a:defRPr/>
            </a:pPr>
            <a:r>
              <a:rPr lang="vi-VN" sz="3600">
                <a:solidFill>
                  <a:prstClr val="black"/>
                </a:solidFill>
              </a:rPr>
              <a:t>	175 : 7 = 25</a:t>
            </a:r>
          </a:p>
          <a:p>
            <a:pPr lvl="0" algn="ctr">
              <a:defRPr/>
            </a:pPr>
            <a:r>
              <a:rPr lang="vi-VN" sz="3600">
                <a:solidFill>
                  <a:prstClr val="black"/>
                </a:solidFill>
              </a:rPr>
              <a:t>Giá trị một phần là 25 sản phẩm.</a:t>
            </a:r>
          </a:p>
          <a:p>
            <a:pPr lvl="0" algn="ctr">
              <a:defRPr/>
            </a:pPr>
            <a:r>
              <a:rPr lang="vi-VN" sz="3600">
                <a:solidFill>
                  <a:prstClr val="black"/>
                </a:solidFill>
              </a:rPr>
              <a:t>	25 × 3 = 75</a:t>
            </a:r>
          </a:p>
          <a:p>
            <a:pPr lvl="0" algn="ctr">
              <a:defRPr/>
            </a:pPr>
            <a:r>
              <a:rPr lang="vi-VN" sz="3600">
                <a:solidFill>
                  <a:prstClr val="black"/>
                </a:solidFill>
              </a:rPr>
              <a:t>Cửa hàng dự định nhập về 75 thú nhồi bông.</a:t>
            </a:r>
          </a:p>
          <a:p>
            <a:pPr lvl="0" algn="ctr">
              <a:defRPr/>
            </a:pPr>
            <a:r>
              <a:rPr lang="vi-VN" sz="3600">
                <a:solidFill>
                  <a:prstClr val="black"/>
                </a:solidFill>
              </a:rPr>
              <a:t>	175 – 75 = 100</a:t>
            </a:r>
          </a:p>
          <a:p>
            <a:pPr lvl="0" algn="ctr">
              <a:defRPr/>
            </a:pPr>
            <a:r>
              <a:rPr lang="vi-VN" sz="3600">
                <a:solidFill>
                  <a:prstClr val="black"/>
                </a:solidFill>
              </a:rPr>
              <a:t>Cửa hàng dự định nhập về 100 rô-bốt.</a:t>
            </a:r>
          </a:p>
          <a:p>
            <a:pPr lvl="0" algn="ctr">
              <a:defRPr/>
            </a:pPr>
            <a:r>
              <a:rPr lang="vi-VN" sz="3600" u="sng">
                <a:solidFill>
                  <a:srgbClr val="FF0000"/>
                </a:solidFill>
              </a:rPr>
              <a:t>Trả lời:</a:t>
            </a:r>
            <a:r>
              <a:rPr lang="vi-VN" sz="3600">
                <a:solidFill>
                  <a:prstClr val="black"/>
                </a:solidFill>
              </a:rPr>
              <a:t> 75 thú nhồi bông;</a:t>
            </a:r>
          </a:p>
          <a:p>
            <a:pPr lvl="0" algn="ctr">
              <a:defRPr/>
            </a:pPr>
            <a:r>
              <a:rPr lang="en-US" sz="3600">
                <a:solidFill>
                  <a:prstClr val="black"/>
                </a:solidFill>
              </a:rPr>
              <a:t> </a:t>
            </a:r>
            <a:r>
              <a:rPr lang="vi-VN" sz="3600">
                <a:solidFill>
                  <a:prstClr val="black"/>
                </a:solidFill>
              </a:rPr>
              <a:t>100 rô-bốt.</a:t>
            </a:r>
          </a:p>
        </p:txBody>
      </p:sp>
    </p:spTree>
    <p:extLst>
      <p:ext uri="{BB962C8B-B14F-4D97-AF65-F5344CB8AC3E}">
        <p14:creationId xmlns:p14="http://schemas.microsoft.com/office/powerpoint/2010/main" val="72181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DAA04EC-4FCF-EDAE-8555-A0E195D2CCF2}"/>
              </a:ext>
            </a:extLst>
          </p:cNvPr>
          <p:cNvGrpSpPr/>
          <p:nvPr/>
        </p:nvGrpSpPr>
        <p:grpSpPr>
          <a:xfrm>
            <a:off x="9093200" y="2057400"/>
            <a:ext cx="2618063" cy="4571892"/>
            <a:chOff x="3522470" y="1154876"/>
            <a:chExt cx="2429857" cy="476970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8F1C519-610C-E356-05E6-F3CC9D48B397}"/>
                </a:ext>
              </a:extLst>
            </p:cNvPr>
            <p:cNvSpPr/>
            <p:nvPr/>
          </p:nvSpPr>
          <p:spPr>
            <a:xfrm>
              <a:off x="3522470" y="5481667"/>
              <a:ext cx="2429857" cy="442913"/>
            </a:xfrm>
            <a:prstGeom prst="ellipse">
              <a:avLst/>
            </a:prstGeom>
            <a:solidFill>
              <a:srgbClr val="EEEBE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09630">
                <a:buClr>
                  <a:srgbClr val="000000"/>
                </a:buClr>
                <a:defRPr/>
              </a:pPr>
              <a:endParaRPr lang="en-US" sz="933" kern="0">
                <a:solidFill>
                  <a:srgbClr val="EEEBE8"/>
                </a:solidFill>
                <a:latin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FA81B0D-4AB0-7A80-D382-098C5DCFC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2470" y="1154876"/>
              <a:ext cx="2289713" cy="4651787"/>
            </a:xfrm>
            <a:prstGeom prst="rect">
              <a:avLst/>
            </a:prstGeom>
            <a:effectLst>
              <a:outerShdw blurRad="1270000" dist="431800" dir="8820000" sx="60000" sy="60000" algn="br" rotWithShape="0">
                <a:srgbClr val="EEEBE8">
                  <a:alpha val="72000"/>
                </a:srgbClr>
              </a:outerShdw>
            </a:effec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1D919D8-4475-A28C-F787-ECC7DD526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402" y="1606138"/>
            <a:ext cx="8498561" cy="36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E67B05-6FC0-C390-B273-FC60D6E4F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017" y="4025982"/>
            <a:ext cx="2472361" cy="24723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B46FAA-28FB-B386-C8E4-5B41352EC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192" y="5580474"/>
            <a:ext cx="1854440" cy="116972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5CC4990-F072-0429-8825-5F2732BB024B}"/>
              </a:ext>
            </a:extLst>
          </p:cNvPr>
          <p:cNvGrpSpPr/>
          <p:nvPr/>
        </p:nvGrpSpPr>
        <p:grpSpPr>
          <a:xfrm>
            <a:off x="4191727" y="2113212"/>
            <a:ext cx="2671374" cy="4636985"/>
            <a:chOff x="3522470" y="1154876"/>
            <a:chExt cx="2429857" cy="4769704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664C603-0E26-8104-8BB0-C1294E182BF8}"/>
                </a:ext>
              </a:extLst>
            </p:cNvPr>
            <p:cNvSpPr/>
            <p:nvPr/>
          </p:nvSpPr>
          <p:spPr>
            <a:xfrm>
              <a:off x="3522470" y="5481667"/>
              <a:ext cx="2429857" cy="442913"/>
            </a:xfrm>
            <a:prstGeom prst="ellipse">
              <a:avLst/>
            </a:prstGeom>
            <a:solidFill>
              <a:srgbClr val="EEEBE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09630">
                <a:buClr>
                  <a:srgbClr val="000000"/>
                </a:buClr>
                <a:defRPr/>
              </a:pPr>
              <a:endParaRPr lang="en-US" sz="933" kern="0">
                <a:solidFill>
                  <a:srgbClr val="EEEBE8"/>
                </a:solidFill>
                <a:latin typeface="Arial"/>
                <a:sym typeface="Arial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E576458-DDC1-3287-E6DC-CC3C0F542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2470" y="1154876"/>
              <a:ext cx="2289713" cy="4651787"/>
            </a:xfrm>
            <a:prstGeom prst="rect">
              <a:avLst/>
            </a:prstGeom>
            <a:effectLst>
              <a:outerShdw blurRad="1270000" dist="431800" dir="8820000" sx="60000" sy="60000" algn="br" rotWithShape="0">
                <a:srgbClr val="EEEBE8">
                  <a:alpha val="72000"/>
                </a:srgbClr>
              </a:outerShdw>
            </a:effec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194E9C5-2391-5B25-DE43-069C3AE573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8959" y="3842194"/>
            <a:ext cx="2908003" cy="290800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8B8ECF0-BA1C-06C4-D1E7-E8CF1B063F80}"/>
              </a:ext>
            </a:extLst>
          </p:cNvPr>
          <p:cNvGrpSpPr/>
          <p:nvPr/>
        </p:nvGrpSpPr>
        <p:grpSpPr>
          <a:xfrm>
            <a:off x="8818526" y="5760494"/>
            <a:ext cx="3541232" cy="1240226"/>
            <a:chOff x="6953796" y="4024559"/>
            <a:chExt cx="2262679" cy="120894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AA4A845-73F0-B4DC-0EA1-252E31674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80" b="90000" l="6020" r="94040">
                          <a14:foregroundMark x1="61280" y1="24360" x2="59700" y2="69600"/>
                          <a14:foregroundMark x1="59700" y1="69600" x2="60100" y2="70920"/>
                          <a14:foregroundMark x1="82600" y1="23180" x2="85740" y2="81980"/>
                          <a14:foregroundMark x1="85740" y1="81980" x2="85740" y2="81980"/>
                          <a14:foregroundMark x1="93640" y1="76840" x2="6020" y2="77240"/>
                          <a14:foregroundMark x1="94040" y1="29100" x2="93240" y2="33040"/>
                          <a14:foregroundMark x1="6420" y1="29480" x2="6020" y2="32240"/>
                          <a14:foregroundMark x1="15900" y1="8580" x2="19840" y2="105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11887" y="4024559"/>
              <a:ext cx="1204588" cy="120458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2F33737-835E-2898-41F1-CD103A430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80" b="90000" l="6020" r="94040">
                          <a14:foregroundMark x1="61280" y1="24360" x2="59700" y2="69600"/>
                          <a14:foregroundMark x1="59700" y1="69600" x2="60100" y2="70920"/>
                          <a14:foregroundMark x1="82600" y1="23180" x2="85740" y2="81980"/>
                          <a14:foregroundMark x1="85740" y1="81980" x2="85740" y2="81980"/>
                          <a14:foregroundMark x1="93640" y1="76840" x2="6020" y2="77240"/>
                          <a14:foregroundMark x1="94040" y1="29100" x2="93240" y2="33040"/>
                          <a14:foregroundMark x1="6420" y1="29480" x2="6020" y2="32240"/>
                          <a14:foregroundMark x1="15900" y1="8580" x2="19840" y2="105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53796" y="4028913"/>
              <a:ext cx="1204588" cy="120458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2E7433C-3CAA-F0CC-8451-21D84DA5BD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104" y="261860"/>
            <a:ext cx="10376291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6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M BUM - KHỞI ĐỘNG ĐẦU GIỜ - Body Percussion - Lớp 5_6 - Trường Tiểu Học Đinh Bộ Lĩnh.">
            <a:hlinkClick r:id="" action="ppaction://media"/>
            <a:extLst>
              <a:ext uri="{FF2B5EF4-FFF2-40B4-BE49-F238E27FC236}">
                <a16:creationId xmlns:a16="http://schemas.microsoft.com/office/drawing/2014/main" id="{64E518A2-DF3E-EF33-3945-CC849B4386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1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E67B05-6FC0-C390-B273-FC60D6E4F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4514" y="3906012"/>
            <a:ext cx="2472361" cy="24723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B46FAA-28FB-B386-C8E4-5B41352EC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079" y="5598676"/>
            <a:ext cx="1854440" cy="116972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5CC4990-F072-0429-8825-5F2732BB024B}"/>
              </a:ext>
            </a:extLst>
          </p:cNvPr>
          <p:cNvGrpSpPr/>
          <p:nvPr/>
        </p:nvGrpSpPr>
        <p:grpSpPr>
          <a:xfrm>
            <a:off x="5947440" y="2113212"/>
            <a:ext cx="2671374" cy="4636985"/>
            <a:chOff x="3522470" y="1154876"/>
            <a:chExt cx="2429857" cy="4769704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664C603-0E26-8104-8BB0-C1294E182BF8}"/>
                </a:ext>
              </a:extLst>
            </p:cNvPr>
            <p:cNvSpPr/>
            <p:nvPr/>
          </p:nvSpPr>
          <p:spPr>
            <a:xfrm>
              <a:off x="3522470" y="5481667"/>
              <a:ext cx="2429857" cy="442913"/>
            </a:xfrm>
            <a:prstGeom prst="ellipse">
              <a:avLst/>
            </a:prstGeom>
            <a:solidFill>
              <a:srgbClr val="EEEBE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933" b="0" i="0" u="none" strike="noStrike" kern="0" cap="none" spc="0" normalizeH="0" baseline="0" noProof="0">
                <a:ln>
                  <a:noFill/>
                </a:ln>
                <a:solidFill>
                  <a:srgbClr val="EEEBE8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E576458-DDC1-3287-E6DC-CC3C0F542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2470" y="1154876"/>
              <a:ext cx="2289713" cy="4651787"/>
            </a:xfrm>
            <a:prstGeom prst="rect">
              <a:avLst/>
            </a:prstGeom>
            <a:effectLst>
              <a:outerShdw blurRad="1270000" dist="431800" dir="8820000" sx="60000" sy="60000" algn="br" rotWithShape="0">
                <a:srgbClr val="EEEBE8">
                  <a:alpha val="72000"/>
                </a:srgbClr>
              </a:outerShdw>
            </a:effec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194E9C5-2391-5B25-DE43-069C3AE573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8959" y="3842194"/>
            <a:ext cx="2908003" cy="290800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8B8ECF0-BA1C-06C4-D1E7-E8CF1B063F80}"/>
              </a:ext>
            </a:extLst>
          </p:cNvPr>
          <p:cNvGrpSpPr/>
          <p:nvPr/>
        </p:nvGrpSpPr>
        <p:grpSpPr>
          <a:xfrm>
            <a:off x="8818526" y="5760494"/>
            <a:ext cx="3541232" cy="1240226"/>
            <a:chOff x="6953796" y="4024559"/>
            <a:chExt cx="2262679" cy="120894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AA4A845-73F0-B4DC-0EA1-252E31674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80" b="90000" l="6020" r="94040">
                          <a14:foregroundMark x1="61280" y1="24360" x2="59700" y2="69600"/>
                          <a14:foregroundMark x1="59700" y1="69600" x2="60100" y2="70920"/>
                          <a14:foregroundMark x1="82600" y1="23180" x2="85740" y2="81980"/>
                          <a14:foregroundMark x1="85740" y1="81980" x2="85740" y2="81980"/>
                          <a14:foregroundMark x1="93640" y1="76840" x2="6020" y2="77240"/>
                          <a14:foregroundMark x1="94040" y1="29100" x2="93240" y2="33040"/>
                          <a14:foregroundMark x1="6420" y1="29480" x2="6020" y2="32240"/>
                          <a14:foregroundMark x1="15900" y1="8580" x2="19840" y2="105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11887" y="4024559"/>
              <a:ext cx="1204588" cy="120458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2F33737-835E-2898-41F1-CD103A430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80" b="90000" l="6020" r="94040">
                          <a14:foregroundMark x1="61280" y1="24360" x2="59700" y2="69600"/>
                          <a14:foregroundMark x1="59700" y1="69600" x2="60100" y2="70920"/>
                          <a14:foregroundMark x1="82600" y1="23180" x2="85740" y2="81980"/>
                          <a14:foregroundMark x1="85740" y1="81980" x2="85740" y2="81980"/>
                          <a14:foregroundMark x1="93640" y1="76840" x2="6020" y2="77240"/>
                          <a14:foregroundMark x1="94040" y1="29100" x2="93240" y2="33040"/>
                          <a14:foregroundMark x1="6420" y1="29480" x2="6020" y2="32240"/>
                          <a14:foregroundMark x1="15900" y1="8580" x2="19840" y2="105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53796" y="4028913"/>
              <a:ext cx="1204588" cy="1204588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BCD79FA-C804-90B1-84A9-CB41638A10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" t="58939" r="64873" b="20543"/>
          <a:stretch/>
        </p:blipFill>
        <p:spPr>
          <a:xfrm>
            <a:off x="-250238" y="4975898"/>
            <a:ext cx="4013867" cy="14069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D5776B-F081-37D0-26AA-F6BF20C7AD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" t="58939" r="64873" b="20543"/>
          <a:stretch/>
        </p:blipFill>
        <p:spPr>
          <a:xfrm>
            <a:off x="-356079" y="5680962"/>
            <a:ext cx="4013867" cy="14069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FC6948-4C45-093F-5B55-2CF6A9FC0E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73058"/>
            <a:ext cx="12192000" cy="583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57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FBE9F546-E883-7AB5-3FBA-15AE7FC2C10E}"/>
              </a:ext>
            </a:extLst>
          </p:cNvPr>
          <p:cNvSpPr/>
          <p:nvPr/>
        </p:nvSpPr>
        <p:spPr>
          <a:xfrm>
            <a:off x="275022" y="304586"/>
            <a:ext cx="613889" cy="572994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685E8F2-352C-70B7-2EBD-ECA3D95D4C28}"/>
                  </a:ext>
                </a:extLst>
              </p:cNvPr>
              <p:cNvSpPr txBox="1"/>
              <p:nvPr/>
            </p:nvSpPr>
            <p:spPr>
              <a:xfrm>
                <a:off x="1118109" y="439121"/>
                <a:ext cx="10170001" cy="30945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Bác Năm có 33 000 000 đồng, bác dùng</a:t>
                </a: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vi-VN" sz="36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số tiền này để mua một con</a:t>
                </a:r>
                <a:r>
                  <a:rPr kumimoji="0" lang="en-US" sz="3600" b="0" i="0" u="none" strike="noStrike" kern="1200" cap="none" spc="0" normalizeH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vi-VN" sz="36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bò mẹ và một con bò con. Giá tiền bò con rẻ hơn bò mẹ là 10 000 000 đồng.</a:t>
                </a:r>
                <a:r>
                  <a:rPr kumimoji="0" lang="en-US" sz="3600" b="0" i="0" u="none" strike="noStrike" kern="1200" cap="none" spc="0" normalizeH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vi-VN" sz="36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</a:rPr>
                  <a:t>Hỏi bác Năm đã mua mỗi con bò giá bao nhiêu tiền?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685E8F2-352C-70B7-2EBD-ECA3D95D4C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109" y="439121"/>
                <a:ext cx="10170001" cy="3094565"/>
              </a:xfrm>
              <a:prstGeom prst="rect">
                <a:avLst/>
              </a:prstGeom>
              <a:blipFill>
                <a:blip r:embed="rId2"/>
                <a:stretch>
                  <a:fillRect l="-1797" r="-2996" b="-64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động Vật Bò Mẹ Và Con | Công cụ đồ họa PNG Tải xuống miễn phí - Pikbest">
            <a:extLst>
              <a:ext uri="{FF2B5EF4-FFF2-40B4-BE49-F238E27FC236}">
                <a16:creationId xmlns:a16="http://schemas.microsoft.com/office/drawing/2014/main" id="{FE7ADA4F-B94A-792E-9C13-08DCCC4BF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638" y="2486428"/>
            <a:ext cx="3325338" cy="443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17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FBE9F546-E883-7AB5-3FBA-15AE7FC2C10E}"/>
              </a:ext>
            </a:extLst>
          </p:cNvPr>
          <p:cNvSpPr/>
          <p:nvPr/>
        </p:nvSpPr>
        <p:spPr>
          <a:xfrm>
            <a:off x="275022" y="304586"/>
            <a:ext cx="613889" cy="572994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685E8F2-352C-70B7-2EBD-ECA3D95D4C28}"/>
                  </a:ext>
                </a:extLst>
              </p:cNvPr>
              <p:cNvSpPr txBox="1"/>
              <p:nvPr/>
            </p:nvSpPr>
            <p:spPr>
              <a:xfrm>
                <a:off x="888911" y="591083"/>
                <a:ext cx="10170001" cy="535678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vi-VN" sz="3600">
                    <a:solidFill>
                      <a:srgbClr val="FF0000"/>
                    </a:solidFill>
                  </a:rPr>
                  <a:t>Bài giải</a:t>
                </a:r>
              </a:p>
              <a:p>
                <a:pPr lvl="0" algn="ctr">
                  <a:defRPr/>
                </a:pPr>
                <a:r>
                  <a:rPr lang="vi-VN" sz="3600">
                    <a:solidFill>
                      <a:prstClr val="black"/>
                    </a:solidFill>
                  </a:rPr>
                  <a:t>	33 000 000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600">
                    <a:solidFill>
                      <a:prstClr val="black"/>
                    </a:solidFill>
                  </a:rPr>
                  <a:t> </a:t>
                </a:r>
                <a:r>
                  <a:rPr lang="vi-VN" sz="3600">
                    <a:solidFill>
                      <a:prstClr val="black"/>
                    </a:solidFill>
                  </a:rPr>
                  <a:t>= 22 000 000</a:t>
                </a:r>
              </a:p>
              <a:p>
                <a:pPr lvl="0" algn="ctr">
                  <a:defRPr/>
                </a:pPr>
                <a:r>
                  <a:rPr lang="vi-VN" sz="3600">
                    <a:solidFill>
                      <a:prstClr val="black"/>
                    </a:solidFill>
                  </a:rPr>
                  <a:t>Bác Năm mua hai con bò hết 22 000 000 đồng.</a:t>
                </a:r>
              </a:p>
              <a:p>
                <a:pPr lvl="0" algn="ctr">
                  <a:defRPr/>
                </a:pPr>
                <a:r>
                  <a:rPr lang="vi-VN" sz="3600">
                    <a:solidFill>
                      <a:prstClr val="black"/>
                    </a:solidFill>
                  </a:rPr>
                  <a:t>(22 000 000 – 10 000 000) : 2 = 6 000 000</a:t>
                </a:r>
              </a:p>
              <a:p>
                <a:pPr lvl="0" algn="ctr">
                  <a:defRPr/>
                </a:pPr>
                <a:r>
                  <a:rPr lang="vi-VN" sz="3600">
                    <a:solidFill>
                      <a:prstClr val="black"/>
                    </a:solidFill>
                  </a:rPr>
                  <a:t>Giá tiền một con bò con là 6 000 000 đồng.</a:t>
                </a:r>
              </a:p>
              <a:p>
                <a:pPr lvl="0" algn="ctr">
                  <a:defRPr/>
                </a:pPr>
                <a:r>
                  <a:rPr lang="vi-VN" sz="3600">
                    <a:solidFill>
                      <a:prstClr val="black"/>
                    </a:solidFill>
                  </a:rPr>
                  <a:t>6 000 000 + 10 000 000 = 16 000 000</a:t>
                </a:r>
              </a:p>
              <a:p>
                <a:pPr lvl="0" algn="ctr">
                  <a:defRPr/>
                </a:pPr>
                <a:r>
                  <a:rPr lang="vi-VN" sz="3600">
                    <a:solidFill>
                      <a:prstClr val="black"/>
                    </a:solidFill>
                  </a:rPr>
                  <a:t>Giá tiền một con bò mẹ là 16 000 000 đồng.</a:t>
                </a:r>
              </a:p>
              <a:p>
                <a:pPr lvl="0" algn="ctr">
                  <a:defRPr/>
                </a:pPr>
                <a:r>
                  <a:rPr lang="vi-VN" sz="3600" b="1">
                    <a:solidFill>
                      <a:prstClr val="black"/>
                    </a:solidFill>
                  </a:rPr>
                  <a:t>Trả lời:</a:t>
                </a:r>
                <a:r>
                  <a:rPr lang="vi-VN" sz="3600">
                    <a:solidFill>
                      <a:prstClr val="black"/>
                    </a:solidFill>
                  </a:rPr>
                  <a:t> Bò mẹ giá 16 000 000 đồng.</a:t>
                </a:r>
              </a:p>
              <a:p>
                <a:pPr lvl="0" algn="ctr">
                  <a:defRPr/>
                </a:pPr>
                <a:r>
                  <a:rPr lang="vi-VN" sz="3600">
                    <a:solidFill>
                      <a:prstClr val="black"/>
                    </a:solidFill>
                  </a:rPr>
                  <a:t>	</a:t>
                </a:r>
                <a:r>
                  <a:rPr lang="en-US" sz="3600">
                    <a:solidFill>
                      <a:prstClr val="black"/>
                    </a:solidFill>
                  </a:rPr>
                  <a:t>      </a:t>
                </a:r>
                <a:r>
                  <a:rPr lang="vi-VN" sz="3600">
                    <a:solidFill>
                      <a:prstClr val="black"/>
                    </a:solidFill>
                  </a:rPr>
                  <a:t>Bò con giá 6 000 000 đồng.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685E8F2-352C-70B7-2EBD-ECA3D95D4C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911" y="591083"/>
                <a:ext cx="10170001" cy="5356787"/>
              </a:xfrm>
              <a:prstGeom prst="rect">
                <a:avLst/>
              </a:prstGeom>
              <a:blipFill>
                <a:blip r:embed="rId2"/>
                <a:stretch>
                  <a:fillRect t="-1703" b="-2497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động Vật Bò Mẹ Và Con | Công cụ đồ họa PNG Tải xuống miễn phí - Pikbest">
            <a:extLst>
              <a:ext uri="{FF2B5EF4-FFF2-40B4-BE49-F238E27FC236}">
                <a16:creationId xmlns:a16="http://schemas.microsoft.com/office/drawing/2014/main" id="{FE7ADA4F-B94A-792E-9C13-08DCCC4BF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388" y="3925613"/>
            <a:ext cx="2198612" cy="293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87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FBE9F546-E883-7AB5-3FBA-15AE7FC2C10E}"/>
              </a:ext>
            </a:extLst>
          </p:cNvPr>
          <p:cNvSpPr/>
          <p:nvPr/>
        </p:nvSpPr>
        <p:spPr>
          <a:xfrm>
            <a:off x="275022" y="304586"/>
            <a:ext cx="613889" cy="572994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0" name="Picture 2" descr="Trường Học, Mái Trường Thân Yêu - KhoThietKe.Net">
            <a:extLst>
              <a:ext uri="{FF2B5EF4-FFF2-40B4-BE49-F238E27FC236}">
                <a16:creationId xmlns:a16="http://schemas.microsoft.com/office/drawing/2014/main" id="{23E8787B-4D7D-D544-AF79-2E38ED241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699" y="1439589"/>
            <a:ext cx="6343650" cy="634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85E8F2-352C-70B7-2EBD-ECA3D95D4C28}"/>
              </a:ext>
            </a:extLst>
          </p:cNvPr>
          <p:cNvSpPr txBox="1"/>
          <p:nvPr/>
        </p:nvSpPr>
        <p:spPr>
          <a:xfrm>
            <a:off x="1118109" y="439121"/>
            <a:ext cx="1017000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>
                <a:solidFill>
                  <a:prstClr val="black"/>
                </a:solidFill>
              </a:rPr>
              <a:t>Một trường tiểu học có 1 225 học sinh, trong đó số học sinh khối lớp 4</a:t>
            </a:r>
            <a:r>
              <a:rPr lang="en-US" sz="3600">
                <a:solidFill>
                  <a:prstClr val="black"/>
                </a:solidFill>
              </a:rPr>
              <a:t> </a:t>
            </a:r>
            <a:r>
              <a:rPr lang="vi-VN" sz="3600">
                <a:solidFill>
                  <a:prstClr val="black"/>
                </a:solidFill>
              </a:rPr>
              <a:t>và 5 chiếm 40%. Số học sinh khối lớp 2 và 3 gấp 2 lần số học sinh khối lớp 1.</a:t>
            </a:r>
            <a:r>
              <a:rPr lang="en-US" sz="3600">
                <a:solidFill>
                  <a:prstClr val="black"/>
                </a:solidFill>
              </a:rPr>
              <a:t> </a:t>
            </a:r>
            <a:r>
              <a:rPr lang="vi-VN" sz="3600">
                <a:solidFill>
                  <a:prstClr val="black"/>
                </a:solidFill>
              </a:rPr>
              <a:t>Hỏi trường tiểu học đó có bao nhiêu học sinh khối lớp 1?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32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FBE9F546-E883-7AB5-3FBA-15AE7FC2C10E}"/>
              </a:ext>
            </a:extLst>
          </p:cNvPr>
          <p:cNvSpPr/>
          <p:nvPr/>
        </p:nvSpPr>
        <p:spPr>
          <a:xfrm>
            <a:off x="275022" y="304586"/>
            <a:ext cx="613889" cy="572994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động Vật Bò Mẹ Và Con | Công cụ đồ họa PNG Tải xuống miễn phí - Pikbest">
            <a:extLst>
              <a:ext uri="{FF2B5EF4-FFF2-40B4-BE49-F238E27FC236}">
                <a16:creationId xmlns:a16="http://schemas.microsoft.com/office/drawing/2014/main" id="{FE7ADA4F-B94A-792E-9C13-08DCCC4BF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388" y="3925613"/>
            <a:ext cx="2198612" cy="293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0F47D4-92C8-87C2-6E70-C8C46D830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283" y="364158"/>
            <a:ext cx="8860221" cy="18189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BBD557-B049-E9CD-CA4C-425CEB275981}"/>
              </a:ext>
            </a:extLst>
          </p:cNvPr>
          <p:cNvSpPr txBox="1"/>
          <p:nvPr/>
        </p:nvSpPr>
        <p:spPr>
          <a:xfrm>
            <a:off x="755503" y="2120080"/>
            <a:ext cx="1017000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>
                <a:solidFill>
                  <a:srgbClr val="FF0000"/>
                </a:solidFill>
              </a:rPr>
              <a:t>Bài giải</a:t>
            </a:r>
          </a:p>
          <a:p>
            <a:pPr lvl="0" algn="ctr">
              <a:defRPr/>
            </a:pPr>
            <a:r>
              <a:rPr lang="vi-VN" sz="3600">
                <a:solidFill>
                  <a:prstClr val="black"/>
                </a:solidFill>
              </a:rPr>
              <a:t>	</a:t>
            </a:r>
            <a:r>
              <a:rPr lang="vi-VN" sz="3600">
                <a:solidFill>
                  <a:srgbClr val="0070C0"/>
                </a:solidFill>
              </a:rPr>
              <a:t>1 225 × 40% = 490</a:t>
            </a:r>
          </a:p>
          <a:p>
            <a:pPr lvl="0" algn="ctr">
              <a:defRPr/>
            </a:pPr>
            <a:r>
              <a:rPr lang="vi-VN" sz="3600">
                <a:solidFill>
                  <a:srgbClr val="0070C0"/>
                </a:solidFill>
              </a:rPr>
              <a:t>Khối lớp 4 và 5 có 490 học sinh.</a:t>
            </a:r>
          </a:p>
          <a:p>
            <a:pPr lvl="0" algn="ctr">
              <a:defRPr/>
            </a:pPr>
            <a:r>
              <a:rPr lang="vi-VN" sz="3600">
                <a:solidFill>
                  <a:srgbClr val="0070C0"/>
                </a:solidFill>
              </a:rPr>
              <a:t>	1 225 – 490 = 735</a:t>
            </a:r>
          </a:p>
          <a:p>
            <a:pPr lvl="0" algn="ctr">
              <a:defRPr/>
            </a:pPr>
            <a:r>
              <a:rPr lang="vi-VN" sz="3600">
                <a:solidFill>
                  <a:srgbClr val="0070C0"/>
                </a:solidFill>
              </a:rPr>
              <a:t>Khối lớp 1, 2 và 3 có 735 học sinh.</a:t>
            </a:r>
            <a:endParaRPr lang="en-US" sz="3600">
              <a:solidFill>
                <a:srgbClr val="0070C0"/>
              </a:solidFill>
            </a:endParaRPr>
          </a:p>
          <a:p>
            <a:pPr lvl="0" algn="ctr">
              <a:defRPr/>
            </a:pPr>
            <a:r>
              <a:rPr lang="vi-VN" sz="3600">
                <a:solidFill>
                  <a:srgbClr val="0070C0"/>
                </a:solidFill>
              </a:rPr>
              <a:t>2 + 1 = 3</a:t>
            </a:r>
          </a:p>
          <a:p>
            <a:pPr lvl="0" algn="ctr">
              <a:defRPr/>
            </a:pPr>
            <a:r>
              <a:rPr lang="vi-VN" sz="3600">
                <a:solidFill>
                  <a:srgbClr val="0070C0"/>
                </a:solidFill>
              </a:rPr>
              <a:t>Tổng số phần bằng nhau là 3 phần.</a:t>
            </a:r>
          </a:p>
          <a:p>
            <a:pPr lvl="0" algn="ctr">
              <a:defRPr/>
            </a:pPr>
            <a:r>
              <a:rPr lang="vi-VN" sz="3600">
                <a:solidFill>
                  <a:srgbClr val="0070C0"/>
                </a:solidFill>
              </a:rPr>
              <a:t>	735 : 3 = 245</a:t>
            </a:r>
          </a:p>
          <a:p>
            <a:pPr lvl="0" algn="ctr">
              <a:defRPr/>
            </a:pPr>
            <a:endParaRPr lang="vi-VN" sz="3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33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FBE9F546-E883-7AB5-3FBA-15AE7FC2C10E}"/>
              </a:ext>
            </a:extLst>
          </p:cNvPr>
          <p:cNvSpPr/>
          <p:nvPr/>
        </p:nvSpPr>
        <p:spPr>
          <a:xfrm>
            <a:off x="275022" y="304586"/>
            <a:ext cx="613889" cy="572994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685E8F2-352C-70B7-2EBD-ECA3D95D4C28}"/>
                  </a:ext>
                </a:extLst>
              </p:cNvPr>
              <p:cNvSpPr txBox="1"/>
              <p:nvPr/>
            </p:nvSpPr>
            <p:spPr>
              <a:xfrm>
                <a:off x="888911" y="439121"/>
                <a:ext cx="10635682" cy="36492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>
                  <a:defRPr/>
                </a:pPr>
                <a:r>
                  <a:rPr kumimoji="0" lang="vi-VN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Ông Tư và bà Ba góp tiền vốn để kinh doanh theo tỉ lệ</a:t>
                </a: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kumimoji="0" lang="vi-VN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(nghĩa là</a:t>
                </a: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vi-VN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số tiền góp vốn của ông Tư bằng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kumimoji="0" lang="vi-VN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số tiền góp vốn của bà Ba). Sau đợt</a:t>
                </a: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vi-VN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kinh doanh, số tiền lãi của bà Ba nhiều hơn ông Tư là 28 000 000 đồng.</a:t>
                </a: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vi-VN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Tính số tiền lãi của mỗi người, biết rằng tiền lãi được chia theo tỉ lệ</a:t>
                </a: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vi-VN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tiền góp vốn.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685E8F2-352C-70B7-2EBD-ECA3D95D4C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911" y="439121"/>
                <a:ext cx="10635682" cy="3649204"/>
              </a:xfrm>
              <a:prstGeom prst="rect">
                <a:avLst/>
              </a:prstGeom>
              <a:blipFill>
                <a:blip r:embed="rId2"/>
                <a:stretch>
                  <a:fillRect l="-1777" t="-2504" r="-2865" b="-53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 descr="Hình ảnh Ngày ông Bà ăn Mặc Chính Thức ông Già PNG , Phim Hoạt Hình Minh  Họa, ông Nội, ông Bà PNG trong suốt và Vector để tải xuống miễn phí">
            <a:extLst>
              <a:ext uri="{FF2B5EF4-FFF2-40B4-BE49-F238E27FC236}">
                <a16:creationId xmlns:a16="http://schemas.microsoft.com/office/drawing/2014/main" id="{D4157D50-4E23-F270-8E1A-E3CA940AC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124" y="3694187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62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319</TotalTime>
  <Words>579</Words>
  <Application>Microsoft Office PowerPoint</Application>
  <PresentationFormat>Widescreen</PresentationFormat>
  <Paragraphs>56</Paragraphs>
  <Slides>14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Aptos</vt:lpstr>
      <vt:lpstr>Arial</vt:lpstr>
      <vt:lpstr>Calibri</vt:lpstr>
      <vt:lpstr>Cambria Math</vt:lpstr>
      <vt:lpstr>iCiel Cadena</vt:lpstr>
      <vt:lpstr>SVN-SAF</vt:lpstr>
      <vt:lpstr>SVN-Ziclets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</dc:creator>
  <dc:description>9Slide.vn</dc:description>
  <cp:lastModifiedBy>THAO2011</cp:lastModifiedBy>
  <cp:revision>11</cp:revision>
  <dcterms:created xsi:type="dcterms:W3CDTF">2024-01-01T04:51:19Z</dcterms:created>
  <dcterms:modified xsi:type="dcterms:W3CDTF">2025-04-19T08:41:41Z</dcterms:modified>
  <cp:category>9Slide.vn</cp:category>
</cp:coreProperties>
</file>