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23"/>
  </p:notesMasterIdLst>
  <p:sldIdLst>
    <p:sldId id="257" r:id="rId2"/>
    <p:sldId id="258" r:id="rId3"/>
    <p:sldId id="259" r:id="rId4"/>
    <p:sldId id="289" r:id="rId5"/>
    <p:sldId id="346" r:id="rId6"/>
    <p:sldId id="290" r:id="rId7"/>
    <p:sldId id="333" r:id="rId8"/>
    <p:sldId id="334" r:id="rId9"/>
    <p:sldId id="335" r:id="rId10"/>
    <p:sldId id="336" r:id="rId11"/>
    <p:sldId id="337" r:id="rId12"/>
    <p:sldId id="338" r:id="rId13"/>
    <p:sldId id="339" r:id="rId14"/>
    <p:sldId id="295" r:id="rId15"/>
    <p:sldId id="340" r:id="rId16"/>
    <p:sldId id="342" r:id="rId17"/>
    <p:sldId id="343" r:id="rId18"/>
    <p:sldId id="344" r:id="rId19"/>
    <p:sldId id="345" r:id="rId20"/>
    <p:sldId id="298" r:id="rId21"/>
    <p:sldId id="299" r:id="rId22"/>
  </p:sldIdLst>
  <p:sldSz cx="12192000" cy="6858000"/>
  <p:notesSz cx="6858000" cy="9144000"/>
  <p:embeddedFontLst>
    <p:embeddedFont>
      <p:font typeface="Cambria Math" panose="02040503050406030204" pitchFamily="18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1170" autoAdjust="0"/>
  </p:normalViewPr>
  <p:slideViewPr>
    <p:cSldViewPr snapToGrid="0">
      <p:cViewPr varScale="1">
        <p:scale>
          <a:sx n="61" d="100"/>
          <a:sy n="61" d="100"/>
        </p:scale>
        <p:origin x="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CF324B-249B-4AC3-9776-121BE920AFB2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ACF46-E538-4241-B006-BC0BBC91C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25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8F495-5D9A-A5BA-B262-CEE88F3936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14E9A7-C5B2-265E-528F-9693706FDA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5CF25-C3A1-3F1E-1D8A-A2E2FAF42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2394-2D96-48E5-B375-665CB0E57F8D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8C06F-E7AB-5F66-8561-F894A93A4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D7CC3-A361-EAF8-CD6C-B74E0F71A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1727FA89-7316-20E9-84CA-8C14F27D5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3"/>
          <a:stretch/>
        </p:blipFill>
        <p:spPr>
          <a:xfrm>
            <a:off x="0" y="0"/>
            <a:ext cx="12260826" cy="689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30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1650D-C5AA-DA22-FD6C-17AAF29E4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CEA792-FA90-8E88-72F0-25B4069BD0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30CDF-DEA6-8FCB-F9CF-4D3DF6A24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2394-2D96-48E5-B375-665CB0E57F8D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99027-B9D5-4021-795E-4E75AC181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5A6D1-8297-5FD3-38FE-D54060E1D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732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1D9298-5B35-C0C0-580A-B4DE31F279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DF136F-B7E8-F39E-896B-D06CA01E5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65207-FD5E-8586-3D82-1A4C7E288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2394-2D96-48E5-B375-665CB0E57F8D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65CFF-FD8C-E9E6-EFC8-EED45D004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D9E32-3FB3-E793-0690-DF6552ED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17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14B48-B84B-42A7-90FA-5B7FF663CF1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42686-5C07-45F4-8C4E-70557A2B8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54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98990CCE-98A0-9017-432B-E636C77559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64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EF5B8-2CD8-85D7-22B6-D2C618CE5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42696-5684-A2B9-751E-808AD0CEF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9FFC8-D720-125F-1966-B30BB27A4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2394-2D96-48E5-B375-665CB0E57F8D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369A8-AACD-1160-52FF-8619CA41A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3A64F-569C-DDD1-4F9A-A369C17CF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6FB4D86-06C8-8B3E-56D8-808920DE83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92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5CE7C-431E-C0CE-EECD-DA6BF0250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39A5B-A1E0-635E-E0BF-0CC8354ABA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EDD0E4-4E2A-2642-D683-183007851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E6A994-087F-6BB2-4A4F-2073A6976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2394-2D96-48E5-B375-665CB0E57F8D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94F5F-68DE-F315-7297-18DF428B1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820F5-E9D1-4314-84EA-E57D76745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689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DBC6D-2306-6491-EA1E-3899E38B4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A4FA5-0503-1F61-EB05-33B4FBBC6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D044FE-7363-F43C-2885-A3720ED97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A32FBD-FDD4-DFAD-CBAB-D8B033E83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9602F7-47B8-1DB1-8B6D-F661B5A7F1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EDF4B-E442-FA26-A251-5E8714873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2394-2D96-48E5-B375-665CB0E57F8D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81AF94-8BD6-C9C9-FA47-842444C66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FAEF70-5367-877E-6B37-3183B56B3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20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D156A-16FB-A8F5-24CA-91C336A41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591665-A7AE-866A-9086-F833A30E6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2394-2D96-48E5-B375-665CB0E57F8D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9A204B-39BD-48B5-F74A-85BCA88FF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20181F-E5A2-9352-4C25-632B28525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61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07FC77-FC09-7414-3C30-D13DDC88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2394-2D96-48E5-B375-665CB0E57F8D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582CAB-4585-9436-9399-B9AEC271E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634226-3B82-1230-C852-1D13D94EE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78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96DDA-8D90-3B40-54C8-80BD596B6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59C88-1410-B7C8-542D-066E306F9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2A92CA-B173-56BE-85D5-E8369D8F2E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7C8EEA-CB30-FA1A-6EEE-44D388A92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2394-2D96-48E5-B375-665CB0E57F8D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5AC1B9-AC55-6177-76C8-13EF8E00F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0315BF-E8C6-B5B7-6FD0-525E5B067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52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3E95B-B9AC-735F-32E6-1067B39D4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81104-E065-C933-5831-6AD8EB4B48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FDE44A-B1FA-537F-E336-A9BBC99BD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A65248-2656-B26E-9896-01EB4C693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2394-2D96-48E5-B375-665CB0E57F8D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4A0389-C497-D8E9-7DF2-58C5E7AD2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FBAEAA-1203-9C13-C0B3-FD73B51DF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99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hanhtranggiaovien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72B74A2-B800-EBF4-5F21-64C3B7D9EF6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6E059C-E1AC-7170-EC01-F2584E44A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59619-34A3-B71D-4FCF-E3F709569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20204-1736-72FA-D8C6-CE057E9487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42394-2D96-48E5-B375-665CB0E57F8D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49D49-C04B-C81F-C917-A84FA194CE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4BB09-609E-1FBD-485A-CB600376C1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hlinkClick r:id="rId14"/>
            <a:extLst>
              <a:ext uri="{FF2B5EF4-FFF2-40B4-BE49-F238E27FC236}">
                <a16:creationId xmlns:a16="http://schemas.microsoft.com/office/drawing/2014/main" id="{4319AA57-5733-8FA4-904F-FD4639F6FC37}"/>
              </a:ext>
            </a:extLst>
          </p:cNvPr>
          <p:cNvSpPr txBox="1"/>
          <p:nvPr userDrawn="1"/>
        </p:nvSpPr>
        <p:spPr>
          <a:xfrm>
            <a:off x="12827000" y="381000"/>
            <a:ext cx="7620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400" b="1" u="sng">
                <a:solidFill>
                  <a:srgbClr val="0066CC"/>
                </a:solidFill>
              </a:rPr>
              <a:t>https://www.hanhtranggiaovien.com/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527135-65ED-277B-6EC3-899EFA53D9B3}"/>
              </a:ext>
            </a:extLst>
          </p:cNvPr>
          <p:cNvSpPr txBox="1"/>
          <p:nvPr userDrawn="1"/>
        </p:nvSpPr>
        <p:spPr>
          <a:xfrm>
            <a:off x="12827000" y="1016000"/>
            <a:ext cx="7620000" cy="52322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2800" b="1">
                <a:solidFill>
                  <a:srgbClr val="FF0000"/>
                </a:solidFill>
              </a:rPr>
              <a:t>Zalo nh?n giáo án mi?n phí</a:t>
            </a:r>
            <a:endParaRPr lang="en-US" sz="2800" b="1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A37A8F-CA81-657F-D2B5-E6F04EEB3713}"/>
              </a:ext>
            </a:extLst>
          </p:cNvPr>
          <p:cNvPicPr>
            <a:picLocks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000" y="19050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3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 descr="Ảnh có chứa phim hoạt hình&#10;&#10;Mô tả được tạo tự động">
            <a:extLst>
              <a:ext uri="{FF2B5EF4-FFF2-40B4-BE49-F238E27FC236}">
                <a16:creationId xmlns:a16="http://schemas.microsoft.com/office/drawing/2014/main" id="{771C70C5-1D8B-4950-B19A-DE371D4197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" t="8992" r="30742" b="17693"/>
          <a:stretch/>
        </p:blipFill>
        <p:spPr>
          <a:xfrm>
            <a:off x="-95534" y="0"/>
            <a:ext cx="1228305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D28979-344B-1F1F-1DFC-680999053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2974" y="2112264"/>
            <a:ext cx="12192000" cy="263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2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512260" y="296634"/>
            <a:ext cx="11130610" cy="6390466"/>
          </a:xfrm>
          <a:custGeom>
            <a:avLst/>
            <a:gdLst>
              <a:gd name="connsiteX0" fmla="*/ 0 w 11130610"/>
              <a:gd name="connsiteY0" fmla="*/ 1065099 h 6390466"/>
              <a:gd name="connsiteX1" fmla="*/ 1065099 w 11130610"/>
              <a:gd name="connsiteY1" fmla="*/ 0 h 6390466"/>
              <a:gd name="connsiteX2" fmla="*/ 10065511 w 11130610"/>
              <a:gd name="connsiteY2" fmla="*/ 0 h 6390466"/>
              <a:gd name="connsiteX3" fmla="*/ 11130610 w 11130610"/>
              <a:gd name="connsiteY3" fmla="*/ 1065099 h 6390466"/>
              <a:gd name="connsiteX4" fmla="*/ 11130610 w 11130610"/>
              <a:gd name="connsiteY4" fmla="*/ 5325367 h 6390466"/>
              <a:gd name="connsiteX5" fmla="*/ 10065511 w 11130610"/>
              <a:gd name="connsiteY5" fmla="*/ 6390466 h 6390466"/>
              <a:gd name="connsiteX6" fmla="*/ 1065099 w 11130610"/>
              <a:gd name="connsiteY6" fmla="*/ 6390466 h 6390466"/>
              <a:gd name="connsiteX7" fmla="*/ 0 w 11130610"/>
              <a:gd name="connsiteY7" fmla="*/ 5325367 h 6390466"/>
              <a:gd name="connsiteX8" fmla="*/ 0 w 11130610"/>
              <a:gd name="connsiteY8" fmla="*/ 1065099 h 639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30610" h="6390466" fill="none" extrusionOk="0">
                <a:moveTo>
                  <a:pt x="0" y="1065099"/>
                </a:moveTo>
                <a:cubicBezTo>
                  <a:pt x="12012" y="403494"/>
                  <a:pt x="425046" y="-21748"/>
                  <a:pt x="1065099" y="0"/>
                </a:cubicBezTo>
                <a:cubicBezTo>
                  <a:pt x="4174592" y="-83524"/>
                  <a:pt x="8349893" y="-102929"/>
                  <a:pt x="10065511" y="0"/>
                </a:cubicBezTo>
                <a:cubicBezTo>
                  <a:pt x="10743738" y="46557"/>
                  <a:pt x="11222139" y="423695"/>
                  <a:pt x="11130610" y="1065099"/>
                </a:cubicBezTo>
                <a:cubicBezTo>
                  <a:pt x="11196071" y="2472386"/>
                  <a:pt x="11252227" y="4874050"/>
                  <a:pt x="11130610" y="5325367"/>
                </a:cubicBezTo>
                <a:cubicBezTo>
                  <a:pt x="11093386" y="5877093"/>
                  <a:pt x="10582584" y="6460711"/>
                  <a:pt x="10065511" y="6390466"/>
                </a:cubicBezTo>
                <a:cubicBezTo>
                  <a:pt x="6033351" y="6480618"/>
                  <a:pt x="2740540" y="6288491"/>
                  <a:pt x="1065099" y="6390466"/>
                </a:cubicBezTo>
                <a:cubicBezTo>
                  <a:pt x="486330" y="6421415"/>
                  <a:pt x="-55657" y="5812373"/>
                  <a:pt x="0" y="5325367"/>
                </a:cubicBezTo>
                <a:cubicBezTo>
                  <a:pt x="-120683" y="3818948"/>
                  <a:pt x="-130817" y="1862385"/>
                  <a:pt x="0" y="1065099"/>
                </a:cubicBezTo>
                <a:close/>
              </a:path>
              <a:path w="11130610" h="6390466" stroke="0" extrusionOk="0">
                <a:moveTo>
                  <a:pt x="0" y="1065099"/>
                </a:moveTo>
                <a:cubicBezTo>
                  <a:pt x="1639" y="367783"/>
                  <a:pt x="408738" y="49519"/>
                  <a:pt x="1065099" y="0"/>
                </a:cubicBezTo>
                <a:cubicBezTo>
                  <a:pt x="5199141" y="124908"/>
                  <a:pt x="7338871" y="-10679"/>
                  <a:pt x="10065511" y="0"/>
                </a:cubicBezTo>
                <a:cubicBezTo>
                  <a:pt x="10724460" y="47025"/>
                  <a:pt x="11168889" y="418746"/>
                  <a:pt x="11130610" y="1065099"/>
                </a:cubicBezTo>
                <a:cubicBezTo>
                  <a:pt x="11118882" y="2757914"/>
                  <a:pt x="11162390" y="3506451"/>
                  <a:pt x="11130610" y="5325367"/>
                </a:cubicBezTo>
                <a:cubicBezTo>
                  <a:pt x="11213700" y="5873012"/>
                  <a:pt x="10645286" y="6397184"/>
                  <a:pt x="10065511" y="6390466"/>
                </a:cubicBezTo>
                <a:cubicBezTo>
                  <a:pt x="7564487" y="6532790"/>
                  <a:pt x="3305437" y="6473059"/>
                  <a:pt x="1065099" y="6390466"/>
                </a:cubicBezTo>
                <a:cubicBezTo>
                  <a:pt x="510460" y="6407262"/>
                  <a:pt x="105938" y="5933525"/>
                  <a:pt x="0" y="5325367"/>
                </a:cubicBezTo>
                <a:cubicBezTo>
                  <a:pt x="120966" y="4049435"/>
                  <a:pt x="131165" y="2266697"/>
                  <a:pt x="0" y="1065099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7A51390-3FAD-2556-7CAD-659BA9133BD3}"/>
              </a:ext>
            </a:extLst>
          </p:cNvPr>
          <p:cNvSpPr/>
          <p:nvPr/>
        </p:nvSpPr>
        <p:spPr>
          <a:xfrm>
            <a:off x="205836" y="170900"/>
            <a:ext cx="1202461" cy="78274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81DB4B7-9299-2B89-5C3A-5DEE822E018C}"/>
                  </a:ext>
                </a:extLst>
              </p:cNvPr>
              <p:cNvSpPr txBox="1"/>
              <p:nvPr/>
            </p:nvSpPr>
            <p:spPr>
              <a:xfrm>
                <a:off x="3478897" y="644934"/>
                <a:ext cx="6093372" cy="54990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vi-VN" sz="5400">
                    <a:solidFill>
                      <a:srgbClr val="FF0000"/>
                    </a:solidFill>
                    <a:cs typeface="Arial" panose="020B0604020202020204" pitchFamily="34" charset="0"/>
                  </a:rPr>
                  <a:t>d)</a:t>
                </a:r>
                <a:r>
                  <a:rPr lang="en-US" sz="5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7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7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7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7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7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7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7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pt-BR" sz="7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7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7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7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7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7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7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7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pt-BR" sz="7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pt-BR" sz="5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20000"/>
                  </a:lnSpc>
                  <a:defRPr/>
                </a:pPr>
                <a:r>
                  <a:rPr kumimoji="0" lang="en-US" sz="720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=(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72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7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sz="7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720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720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7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sz="7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720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)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7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7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7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720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lvl="0">
                  <a:lnSpc>
                    <a:spcPct val="120000"/>
                  </a:lnSpc>
                  <a:defRPr/>
                </a:pPr>
                <a:r>
                  <a:rPr kumimoji="0" lang="en-US" sz="720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72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7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sz="7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kumimoji="0" lang="en-US" sz="720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7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7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7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7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72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81DB4B7-9299-2B89-5C3A-5DEE822E01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8897" y="644934"/>
                <a:ext cx="6093372" cy="5499069"/>
              </a:xfrm>
              <a:prstGeom prst="rect">
                <a:avLst/>
              </a:prstGeom>
              <a:blipFill>
                <a:blip r:embed="rId2"/>
                <a:stretch>
                  <a:fillRect l="-7608" t="-554" b="-16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767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512260" y="296634"/>
            <a:ext cx="11130610" cy="6390466"/>
          </a:xfrm>
          <a:custGeom>
            <a:avLst/>
            <a:gdLst>
              <a:gd name="connsiteX0" fmla="*/ 0 w 11130610"/>
              <a:gd name="connsiteY0" fmla="*/ 1065099 h 6390466"/>
              <a:gd name="connsiteX1" fmla="*/ 1065099 w 11130610"/>
              <a:gd name="connsiteY1" fmla="*/ 0 h 6390466"/>
              <a:gd name="connsiteX2" fmla="*/ 10065511 w 11130610"/>
              <a:gd name="connsiteY2" fmla="*/ 0 h 6390466"/>
              <a:gd name="connsiteX3" fmla="*/ 11130610 w 11130610"/>
              <a:gd name="connsiteY3" fmla="*/ 1065099 h 6390466"/>
              <a:gd name="connsiteX4" fmla="*/ 11130610 w 11130610"/>
              <a:gd name="connsiteY4" fmla="*/ 5325367 h 6390466"/>
              <a:gd name="connsiteX5" fmla="*/ 10065511 w 11130610"/>
              <a:gd name="connsiteY5" fmla="*/ 6390466 h 6390466"/>
              <a:gd name="connsiteX6" fmla="*/ 1065099 w 11130610"/>
              <a:gd name="connsiteY6" fmla="*/ 6390466 h 6390466"/>
              <a:gd name="connsiteX7" fmla="*/ 0 w 11130610"/>
              <a:gd name="connsiteY7" fmla="*/ 5325367 h 6390466"/>
              <a:gd name="connsiteX8" fmla="*/ 0 w 11130610"/>
              <a:gd name="connsiteY8" fmla="*/ 1065099 h 639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30610" h="6390466" fill="none" extrusionOk="0">
                <a:moveTo>
                  <a:pt x="0" y="1065099"/>
                </a:moveTo>
                <a:cubicBezTo>
                  <a:pt x="12012" y="403494"/>
                  <a:pt x="425046" y="-21748"/>
                  <a:pt x="1065099" y="0"/>
                </a:cubicBezTo>
                <a:cubicBezTo>
                  <a:pt x="4174592" y="-83524"/>
                  <a:pt x="8349893" y="-102929"/>
                  <a:pt x="10065511" y="0"/>
                </a:cubicBezTo>
                <a:cubicBezTo>
                  <a:pt x="10743738" y="46557"/>
                  <a:pt x="11222139" y="423695"/>
                  <a:pt x="11130610" y="1065099"/>
                </a:cubicBezTo>
                <a:cubicBezTo>
                  <a:pt x="11196071" y="2472386"/>
                  <a:pt x="11252227" y="4874050"/>
                  <a:pt x="11130610" y="5325367"/>
                </a:cubicBezTo>
                <a:cubicBezTo>
                  <a:pt x="11093386" y="5877093"/>
                  <a:pt x="10582584" y="6460711"/>
                  <a:pt x="10065511" y="6390466"/>
                </a:cubicBezTo>
                <a:cubicBezTo>
                  <a:pt x="6033351" y="6480618"/>
                  <a:pt x="2740540" y="6288491"/>
                  <a:pt x="1065099" y="6390466"/>
                </a:cubicBezTo>
                <a:cubicBezTo>
                  <a:pt x="486330" y="6421415"/>
                  <a:pt x="-55657" y="5812373"/>
                  <a:pt x="0" y="5325367"/>
                </a:cubicBezTo>
                <a:cubicBezTo>
                  <a:pt x="-120683" y="3818948"/>
                  <a:pt x="-130817" y="1862385"/>
                  <a:pt x="0" y="1065099"/>
                </a:cubicBezTo>
                <a:close/>
              </a:path>
              <a:path w="11130610" h="6390466" stroke="0" extrusionOk="0">
                <a:moveTo>
                  <a:pt x="0" y="1065099"/>
                </a:moveTo>
                <a:cubicBezTo>
                  <a:pt x="1639" y="367783"/>
                  <a:pt x="408738" y="49519"/>
                  <a:pt x="1065099" y="0"/>
                </a:cubicBezTo>
                <a:cubicBezTo>
                  <a:pt x="5199141" y="124908"/>
                  <a:pt x="7338871" y="-10679"/>
                  <a:pt x="10065511" y="0"/>
                </a:cubicBezTo>
                <a:cubicBezTo>
                  <a:pt x="10724460" y="47025"/>
                  <a:pt x="11168889" y="418746"/>
                  <a:pt x="11130610" y="1065099"/>
                </a:cubicBezTo>
                <a:cubicBezTo>
                  <a:pt x="11118882" y="2757914"/>
                  <a:pt x="11162390" y="3506451"/>
                  <a:pt x="11130610" y="5325367"/>
                </a:cubicBezTo>
                <a:cubicBezTo>
                  <a:pt x="11213700" y="5873012"/>
                  <a:pt x="10645286" y="6397184"/>
                  <a:pt x="10065511" y="6390466"/>
                </a:cubicBezTo>
                <a:cubicBezTo>
                  <a:pt x="7564487" y="6532790"/>
                  <a:pt x="3305437" y="6473059"/>
                  <a:pt x="1065099" y="6390466"/>
                </a:cubicBezTo>
                <a:cubicBezTo>
                  <a:pt x="510460" y="6407262"/>
                  <a:pt x="105938" y="5933525"/>
                  <a:pt x="0" y="5325367"/>
                </a:cubicBezTo>
                <a:cubicBezTo>
                  <a:pt x="120966" y="4049435"/>
                  <a:pt x="131165" y="2266697"/>
                  <a:pt x="0" y="1065099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1D7A5BB-DB09-D7AC-CC87-326B6ADCC1A4}"/>
                  </a:ext>
                </a:extLst>
              </p:cNvPr>
              <p:cNvSpPr txBox="1"/>
              <p:nvPr/>
            </p:nvSpPr>
            <p:spPr>
              <a:xfrm>
                <a:off x="875795" y="875101"/>
                <a:ext cx="10440409" cy="49187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Chọn ý trả lời đúng.</a:t>
                </a:r>
              </a:p>
              <a:p>
                <a:r>
                  <a:rPr lang="en-US" sz="40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</a:t>
                </a: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  <a:r>
                  <a:rPr lang="en-US" sz="4000">
                    <a:solidFill>
                      <a:srgbClr val="268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.?. </a:t>
                </a: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4000">
                    <a:solidFill>
                      <a:srgbClr val="000000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  <m:r>
                      <a:rPr lang="en-US" sz="4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Số thích hợp thay vào </a:t>
                </a:r>
                <a:r>
                  <a:rPr lang="vi-VN" sz="4000">
                    <a:solidFill>
                      <a:srgbClr val="268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.?. </a:t>
                </a:r>
                <a:r>
                  <a:rPr lang="vi-VN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là:</a:t>
                </a:r>
              </a:p>
              <a:p>
                <a:r>
                  <a:rPr lang="en-US" sz="40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            </m:t>
                    </m:r>
                  </m:oMath>
                </a14:m>
                <a:r>
                  <a:rPr lang="en-US" sz="40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  <m:r>
                      <a:rPr lang="en-US" sz="4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                </m:t>
                    </m:r>
                  </m:oMath>
                </a14:m>
                <a:r>
                  <a:rPr lang="en-US" sz="40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D.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endParaRPr lang="en-US"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vi-VN" sz="40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vi-VN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Tỉ số phần trăm của 0,66 kg và 2,4 kg là:</a:t>
                </a:r>
              </a:p>
              <a:p>
                <a:pPr lvl="3"/>
                <a:r>
                  <a:rPr lang="en-US" sz="40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0,275 		</a:t>
                </a:r>
                <a:r>
                  <a:rPr lang="en-US" sz="40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27,5 </a:t>
                </a:r>
              </a:p>
              <a:p>
                <a:pPr lvl="3"/>
                <a:r>
                  <a:rPr lang="en-US" sz="40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27,5</a:t>
                </a:r>
                <a:r>
                  <a:rPr lang="en-US" sz="36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 		</a:t>
                </a:r>
                <a:r>
                  <a:rPr lang="en-US" sz="40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27,5</a:t>
                </a:r>
                <a:r>
                  <a:rPr lang="en-US" sz="36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 </a:t>
                </a: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kg</a:t>
                </a:r>
                <a:endPara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1D7A5BB-DB09-D7AC-CC87-326B6ADCC1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95" y="875101"/>
                <a:ext cx="10440409" cy="4918782"/>
              </a:xfrm>
              <a:prstGeom prst="rect">
                <a:avLst/>
              </a:prstGeom>
              <a:blipFill>
                <a:blip r:embed="rId2"/>
                <a:stretch>
                  <a:fillRect l="-2103" t="-2233" b="-4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D7A51390-3FAD-2556-7CAD-659BA9133BD3}"/>
              </a:ext>
            </a:extLst>
          </p:cNvPr>
          <p:cNvSpPr/>
          <p:nvPr/>
        </p:nvSpPr>
        <p:spPr>
          <a:xfrm>
            <a:off x="205836" y="170900"/>
            <a:ext cx="1202461" cy="78274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pic>
        <p:nvPicPr>
          <p:cNvPr id="4" name="Hình ảnh 13" descr="Ảnh có chứa hình mẫu, Phim hoạt hình, minh họa, Hoạt hình&#10;&#10;Mô tả được tạo tự động">
            <a:extLst>
              <a:ext uri="{FF2B5EF4-FFF2-40B4-BE49-F238E27FC236}">
                <a16:creationId xmlns:a16="http://schemas.microsoft.com/office/drawing/2014/main" id="{7B0AF127-655A-D2F7-8570-9CB96CA936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2568" y1="48674" x2="32568" y2="48674"/>
                        <a14:foregroundMark x1="35270" y1="46212" x2="34459" y2="67614"/>
                        <a14:foregroundMark x1="34459" y1="67614" x2="40405" y2="70833"/>
                        <a14:foregroundMark x1="40405" y1="70833" x2="23784" y2="57008"/>
                        <a14:foregroundMark x1="23784" y1="57008" x2="33784" y2="66288"/>
                        <a14:foregroundMark x1="33784" y1="66288" x2="39595" y2="75758"/>
                        <a14:foregroundMark x1="39595" y1="75758" x2="37703" y2="85038"/>
                        <a14:foregroundMark x1="37703" y1="85038" x2="35946" y2="75758"/>
                        <a14:foregroundMark x1="35946" y1="75758" x2="30811" y2="80682"/>
                        <a14:foregroundMark x1="30811" y1="80682" x2="30000" y2="87879"/>
                        <a14:foregroundMark x1="30000" y1="87879" x2="31892" y2="79545"/>
                        <a14:foregroundMark x1="66351" y1="22348" x2="67973" y2="55303"/>
                        <a14:foregroundMark x1="79459" y1="55303" x2="63784" y2="67803"/>
                        <a14:foregroundMark x1="69054" y1="64205" x2="70676" y2="87311"/>
                        <a14:foregroundMark x1="65405" y1="61553" x2="60811" y2="71023"/>
                        <a14:foregroundMark x1="60811" y1="71023" x2="60676" y2="73106"/>
                        <a14:foregroundMark x1="64595" y1="77652" x2="64865" y2="88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64" t="9962" r="15697" b="2945"/>
          <a:stretch/>
        </p:blipFill>
        <p:spPr>
          <a:xfrm flipH="1">
            <a:off x="10725086" y="4240924"/>
            <a:ext cx="1466914" cy="284301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25C71DC-5ACD-CC36-5759-C56EA1423C54}"/>
              </a:ext>
            </a:extLst>
          </p:cNvPr>
          <p:cNvSpPr/>
          <p:nvPr/>
        </p:nvSpPr>
        <p:spPr>
          <a:xfrm>
            <a:off x="9002110" y="2396359"/>
            <a:ext cx="819807" cy="804041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A3AE670-9BA8-F651-B9DF-617D5A45F1F9}"/>
              </a:ext>
            </a:extLst>
          </p:cNvPr>
          <p:cNvSpPr/>
          <p:nvPr/>
        </p:nvSpPr>
        <p:spPr>
          <a:xfrm>
            <a:off x="2099838" y="5034430"/>
            <a:ext cx="819807" cy="804041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8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512260" y="296634"/>
            <a:ext cx="11130610" cy="6390466"/>
          </a:xfrm>
          <a:custGeom>
            <a:avLst/>
            <a:gdLst>
              <a:gd name="connsiteX0" fmla="*/ 0 w 11130610"/>
              <a:gd name="connsiteY0" fmla="*/ 1065099 h 6390466"/>
              <a:gd name="connsiteX1" fmla="*/ 1065099 w 11130610"/>
              <a:gd name="connsiteY1" fmla="*/ 0 h 6390466"/>
              <a:gd name="connsiteX2" fmla="*/ 10065511 w 11130610"/>
              <a:gd name="connsiteY2" fmla="*/ 0 h 6390466"/>
              <a:gd name="connsiteX3" fmla="*/ 11130610 w 11130610"/>
              <a:gd name="connsiteY3" fmla="*/ 1065099 h 6390466"/>
              <a:gd name="connsiteX4" fmla="*/ 11130610 w 11130610"/>
              <a:gd name="connsiteY4" fmla="*/ 5325367 h 6390466"/>
              <a:gd name="connsiteX5" fmla="*/ 10065511 w 11130610"/>
              <a:gd name="connsiteY5" fmla="*/ 6390466 h 6390466"/>
              <a:gd name="connsiteX6" fmla="*/ 1065099 w 11130610"/>
              <a:gd name="connsiteY6" fmla="*/ 6390466 h 6390466"/>
              <a:gd name="connsiteX7" fmla="*/ 0 w 11130610"/>
              <a:gd name="connsiteY7" fmla="*/ 5325367 h 6390466"/>
              <a:gd name="connsiteX8" fmla="*/ 0 w 11130610"/>
              <a:gd name="connsiteY8" fmla="*/ 1065099 h 639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30610" h="6390466" fill="none" extrusionOk="0">
                <a:moveTo>
                  <a:pt x="0" y="1065099"/>
                </a:moveTo>
                <a:cubicBezTo>
                  <a:pt x="12012" y="403494"/>
                  <a:pt x="425046" y="-21748"/>
                  <a:pt x="1065099" y="0"/>
                </a:cubicBezTo>
                <a:cubicBezTo>
                  <a:pt x="4174592" y="-83524"/>
                  <a:pt x="8349893" y="-102929"/>
                  <a:pt x="10065511" y="0"/>
                </a:cubicBezTo>
                <a:cubicBezTo>
                  <a:pt x="10743738" y="46557"/>
                  <a:pt x="11222139" y="423695"/>
                  <a:pt x="11130610" y="1065099"/>
                </a:cubicBezTo>
                <a:cubicBezTo>
                  <a:pt x="11196071" y="2472386"/>
                  <a:pt x="11252227" y="4874050"/>
                  <a:pt x="11130610" y="5325367"/>
                </a:cubicBezTo>
                <a:cubicBezTo>
                  <a:pt x="11093386" y="5877093"/>
                  <a:pt x="10582584" y="6460711"/>
                  <a:pt x="10065511" y="6390466"/>
                </a:cubicBezTo>
                <a:cubicBezTo>
                  <a:pt x="6033351" y="6480618"/>
                  <a:pt x="2740540" y="6288491"/>
                  <a:pt x="1065099" y="6390466"/>
                </a:cubicBezTo>
                <a:cubicBezTo>
                  <a:pt x="486330" y="6421415"/>
                  <a:pt x="-55657" y="5812373"/>
                  <a:pt x="0" y="5325367"/>
                </a:cubicBezTo>
                <a:cubicBezTo>
                  <a:pt x="-120683" y="3818948"/>
                  <a:pt x="-130817" y="1862385"/>
                  <a:pt x="0" y="1065099"/>
                </a:cubicBezTo>
                <a:close/>
              </a:path>
              <a:path w="11130610" h="6390466" stroke="0" extrusionOk="0">
                <a:moveTo>
                  <a:pt x="0" y="1065099"/>
                </a:moveTo>
                <a:cubicBezTo>
                  <a:pt x="1639" y="367783"/>
                  <a:pt x="408738" y="49519"/>
                  <a:pt x="1065099" y="0"/>
                </a:cubicBezTo>
                <a:cubicBezTo>
                  <a:pt x="5199141" y="124908"/>
                  <a:pt x="7338871" y="-10679"/>
                  <a:pt x="10065511" y="0"/>
                </a:cubicBezTo>
                <a:cubicBezTo>
                  <a:pt x="10724460" y="47025"/>
                  <a:pt x="11168889" y="418746"/>
                  <a:pt x="11130610" y="1065099"/>
                </a:cubicBezTo>
                <a:cubicBezTo>
                  <a:pt x="11118882" y="2757914"/>
                  <a:pt x="11162390" y="3506451"/>
                  <a:pt x="11130610" y="5325367"/>
                </a:cubicBezTo>
                <a:cubicBezTo>
                  <a:pt x="11213700" y="5873012"/>
                  <a:pt x="10645286" y="6397184"/>
                  <a:pt x="10065511" y="6390466"/>
                </a:cubicBezTo>
                <a:cubicBezTo>
                  <a:pt x="7564487" y="6532790"/>
                  <a:pt x="3305437" y="6473059"/>
                  <a:pt x="1065099" y="6390466"/>
                </a:cubicBezTo>
                <a:cubicBezTo>
                  <a:pt x="510460" y="6407262"/>
                  <a:pt x="105938" y="5933525"/>
                  <a:pt x="0" y="5325367"/>
                </a:cubicBezTo>
                <a:cubicBezTo>
                  <a:pt x="120966" y="4049435"/>
                  <a:pt x="131165" y="2266697"/>
                  <a:pt x="0" y="1065099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1D7A5BB-DB09-D7AC-CC87-326B6ADCC1A4}"/>
                  </a:ext>
                </a:extLst>
              </p:cNvPr>
              <p:cNvSpPr txBox="1"/>
              <p:nvPr/>
            </p:nvSpPr>
            <p:spPr>
              <a:xfrm>
                <a:off x="875795" y="875101"/>
                <a:ext cx="10440409" cy="34795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Có 600 học sinh các khối lớp 1, 2 và 3 đi tham quan, trong đó có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 học sinh là học sinh lớp 3; 45% số học sinh còn lại là lớp 2. Hỏi có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bao nhiêu học sinh lớp 1 đi tham quan?</a:t>
                </a:r>
                <a:endPara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1D7A5BB-DB09-D7AC-CC87-326B6ADCC1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95" y="875101"/>
                <a:ext cx="10440409" cy="3479542"/>
              </a:xfrm>
              <a:prstGeom prst="rect">
                <a:avLst/>
              </a:prstGeom>
              <a:blipFill>
                <a:blip r:embed="rId2"/>
                <a:stretch>
                  <a:fillRect l="-2103" t="-3158" r="-3505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D7A51390-3FAD-2556-7CAD-659BA9133BD3}"/>
              </a:ext>
            </a:extLst>
          </p:cNvPr>
          <p:cNvSpPr/>
          <p:nvPr/>
        </p:nvSpPr>
        <p:spPr>
          <a:xfrm>
            <a:off x="205836" y="170900"/>
            <a:ext cx="1202461" cy="78274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pic>
        <p:nvPicPr>
          <p:cNvPr id="1026" name="Picture 2" descr="Hình ảnh Giáo Viên Cùng Học Sinh Trong Giờ Học Hoặc Chuyến Tham Quan PNG ,  Mẫu Giáo, Giáo Dục, đứa Trẻ PNG trong suốt và Vector để tải xuống miễn phí">
            <a:extLst>
              <a:ext uri="{FF2B5EF4-FFF2-40B4-BE49-F238E27FC236}">
                <a16:creationId xmlns:a16="http://schemas.microsoft.com/office/drawing/2014/main" id="{E48DB7F6-CD42-18B4-CD66-E0586A375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750" r="96406">
                        <a14:foregroundMark x1="11875" y1="47188" x2="15781" y2="77656"/>
                        <a14:foregroundMark x1="24375" y1="44688" x2="24688" y2="58125"/>
                        <a14:foregroundMark x1="8594" y1="57188" x2="8594" y2="64063"/>
                        <a14:foregroundMark x1="3906" y1="51875" x2="3906" y2="54844"/>
                        <a14:foregroundMark x1="4219" y1="63125" x2="7187" y2="66719"/>
                        <a14:foregroundMark x1="37031" y1="17188" x2="43906" y2="57500"/>
                        <a14:foregroundMark x1="38906" y1="55156" x2="38281" y2="68750"/>
                        <a14:foregroundMark x1="91719" y1="46875" x2="91719" y2="67031"/>
                        <a14:foregroundMark x1="95000" y1="61719" x2="96406" y2="62500"/>
                        <a14:foregroundMark x1="65313" y1="57500" x2="70938" y2="63750"/>
                        <a14:foregroundMark x1="66406" y1="61094" x2="67031" y2="67656"/>
                        <a14:foregroundMark x1="64688" y1="63750" x2="65000" y2="69063"/>
                        <a14:foregroundMark x1="66719" y1="80625" x2="68281" y2="83281"/>
                        <a14:foregroundMark x1="70625" y1="79531" x2="71563" y2="82500"/>
                        <a14:foregroundMark x1="66406" y1="78594" x2="65625" y2="84219"/>
                        <a14:foregroundMark x1="62969" y1="84219" x2="67656" y2="82969"/>
                        <a14:foregroundMark x1="79531" y1="80625" x2="82813" y2="84219"/>
                        <a14:foregroundMark x1="53750" y1="73594" x2="54844" y2="83281"/>
                        <a14:foregroundMark x1="57500" y1="75625" x2="59062" y2="79531"/>
                        <a14:foregroundMark x1="57813" y1="70000" x2="57813" y2="71406"/>
                        <a14:foregroundMark x1="37344" y1="31719" x2="40625" y2="48594"/>
                        <a14:foregroundMark x1="83125" y1="55469" x2="83125" y2="60781"/>
                        <a14:foregroundMark x1="89375" y1="61719" x2="89375" y2="6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150" y="3247697"/>
            <a:ext cx="4017870" cy="401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47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512260" y="296634"/>
            <a:ext cx="11130610" cy="6390466"/>
          </a:xfrm>
          <a:custGeom>
            <a:avLst/>
            <a:gdLst>
              <a:gd name="connsiteX0" fmla="*/ 0 w 11130610"/>
              <a:gd name="connsiteY0" fmla="*/ 1065099 h 6390466"/>
              <a:gd name="connsiteX1" fmla="*/ 1065099 w 11130610"/>
              <a:gd name="connsiteY1" fmla="*/ 0 h 6390466"/>
              <a:gd name="connsiteX2" fmla="*/ 10065511 w 11130610"/>
              <a:gd name="connsiteY2" fmla="*/ 0 h 6390466"/>
              <a:gd name="connsiteX3" fmla="*/ 11130610 w 11130610"/>
              <a:gd name="connsiteY3" fmla="*/ 1065099 h 6390466"/>
              <a:gd name="connsiteX4" fmla="*/ 11130610 w 11130610"/>
              <a:gd name="connsiteY4" fmla="*/ 5325367 h 6390466"/>
              <a:gd name="connsiteX5" fmla="*/ 10065511 w 11130610"/>
              <a:gd name="connsiteY5" fmla="*/ 6390466 h 6390466"/>
              <a:gd name="connsiteX6" fmla="*/ 1065099 w 11130610"/>
              <a:gd name="connsiteY6" fmla="*/ 6390466 h 6390466"/>
              <a:gd name="connsiteX7" fmla="*/ 0 w 11130610"/>
              <a:gd name="connsiteY7" fmla="*/ 5325367 h 6390466"/>
              <a:gd name="connsiteX8" fmla="*/ 0 w 11130610"/>
              <a:gd name="connsiteY8" fmla="*/ 1065099 h 639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30610" h="6390466" fill="none" extrusionOk="0">
                <a:moveTo>
                  <a:pt x="0" y="1065099"/>
                </a:moveTo>
                <a:cubicBezTo>
                  <a:pt x="12012" y="403494"/>
                  <a:pt x="425046" y="-21748"/>
                  <a:pt x="1065099" y="0"/>
                </a:cubicBezTo>
                <a:cubicBezTo>
                  <a:pt x="4174592" y="-83524"/>
                  <a:pt x="8349893" y="-102929"/>
                  <a:pt x="10065511" y="0"/>
                </a:cubicBezTo>
                <a:cubicBezTo>
                  <a:pt x="10743738" y="46557"/>
                  <a:pt x="11222139" y="423695"/>
                  <a:pt x="11130610" y="1065099"/>
                </a:cubicBezTo>
                <a:cubicBezTo>
                  <a:pt x="11196071" y="2472386"/>
                  <a:pt x="11252227" y="4874050"/>
                  <a:pt x="11130610" y="5325367"/>
                </a:cubicBezTo>
                <a:cubicBezTo>
                  <a:pt x="11093386" y="5877093"/>
                  <a:pt x="10582584" y="6460711"/>
                  <a:pt x="10065511" y="6390466"/>
                </a:cubicBezTo>
                <a:cubicBezTo>
                  <a:pt x="6033351" y="6480618"/>
                  <a:pt x="2740540" y="6288491"/>
                  <a:pt x="1065099" y="6390466"/>
                </a:cubicBezTo>
                <a:cubicBezTo>
                  <a:pt x="486330" y="6421415"/>
                  <a:pt x="-55657" y="5812373"/>
                  <a:pt x="0" y="5325367"/>
                </a:cubicBezTo>
                <a:cubicBezTo>
                  <a:pt x="-120683" y="3818948"/>
                  <a:pt x="-130817" y="1862385"/>
                  <a:pt x="0" y="1065099"/>
                </a:cubicBezTo>
                <a:close/>
              </a:path>
              <a:path w="11130610" h="6390466" stroke="0" extrusionOk="0">
                <a:moveTo>
                  <a:pt x="0" y="1065099"/>
                </a:moveTo>
                <a:cubicBezTo>
                  <a:pt x="1639" y="367783"/>
                  <a:pt x="408738" y="49519"/>
                  <a:pt x="1065099" y="0"/>
                </a:cubicBezTo>
                <a:cubicBezTo>
                  <a:pt x="5199141" y="124908"/>
                  <a:pt x="7338871" y="-10679"/>
                  <a:pt x="10065511" y="0"/>
                </a:cubicBezTo>
                <a:cubicBezTo>
                  <a:pt x="10724460" y="47025"/>
                  <a:pt x="11168889" y="418746"/>
                  <a:pt x="11130610" y="1065099"/>
                </a:cubicBezTo>
                <a:cubicBezTo>
                  <a:pt x="11118882" y="2757914"/>
                  <a:pt x="11162390" y="3506451"/>
                  <a:pt x="11130610" y="5325367"/>
                </a:cubicBezTo>
                <a:cubicBezTo>
                  <a:pt x="11213700" y="5873012"/>
                  <a:pt x="10645286" y="6397184"/>
                  <a:pt x="10065511" y="6390466"/>
                </a:cubicBezTo>
                <a:cubicBezTo>
                  <a:pt x="7564487" y="6532790"/>
                  <a:pt x="3305437" y="6473059"/>
                  <a:pt x="1065099" y="6390466"/>
                </a:cubicBezTo>
                <a:cubicBezTo>
                  <a:pt x="510460" y="6407262"/>
                  <a:pt x="105938" y="5933525"/>
                  <a:pt x="0" y="5325367"/>
                </a:cubicBezTo>
                <a:cubicBezTo>
                  <a:pt x="120966" y="4049435"/>
                  <a:pt x="131165" y="2266697"/>
                  <a:pt x="0" y="1065099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1D7A5BB-DB09-D7AC-CC87-326B6ADCC1A4}"/>
                  </a:ext>
                </a:extLst>
              </p:cNvPr>
              <p:cNvSpPr txBox="1"/>
              <p:nvPr/>
            </p:nvSpPr>
            <p:spPr>
              <a:xfrm>
                <a:off x="682199" y="458122"/>
                <a:ext cx="10440409" cy="59417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vi-VN" sz="4000" b="1">
                    <a:solidFill>
                      <a:srgbClr val="FF0000"/>
                    </a:solidFill>
                    <a:cs typeface="Arial" panose="020B0604020202020204" pitchFamily="34" charset="0"/>
                  </a:rPr>
                  <a:t>Bài giải</a:t>
                </a:r>
              </a:p>
              <a:p>
                <a:pPr lvl="0" algn="ctr"/>
                <a:r>
                  <a:rPr lang="vi-VN" sz="4000">
                    <a:solidFill>
                      <a:srgbClr val="000000"/>
                    </a:solidFill>
                    <a:cs typeface="Arial" panose="020B0604020202020204" pitchFamily="34" charset="0"/>
                  </a:rPr>
                  <a:t>	600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>
                    <a:solidFill>
                      <a:srgbClr val="0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4000">
                    <a:solidFill>
                      <a:srgbClr val="000000"/>
                    </a:solidFill>
                    <a:cs typeface="Arial" panose="020B0604020202020204" pitchFamily="34" charset="0"/>
                  </a:rPr>
                  <a:t>= 240</a:t>
                </a:r>
              </a:p>
              <a:p>
                <a:pPr lvl="0" algn="ctr"/>
                <a:r>
                  <a:rPr lang="vi-VN" sz="4000">
                    <a:solidFill>
                      <a:srgbClr val="000000"/>
                    </a:solidFill>
                    <a:cs typeface="Arial" panose="020B0604020202020204" pitchFamily="34" charset="0"/>
                  </a:rPr>
                  <a:t>Có 240 học sinh lớp 3 đi tham quan.</a:t>
                </a:r>
              </a:p>
              <a:p>
                <a:pPr lvl="0" algn="ctr"/>
                <a:r>
                  <a:rPr lang="vi-VN" sz="4000">
                    <a:solidFill>
                      <a:srgbClr val="000000"/>
                    </a:solidFill>
                    <a:cs typeface="Arial" panose="020B0604020202020204" pitchFamily="34" charset="0"/>
                  </a:rPr>
                  <a:t>	600 – 240 = 360</a:t>
                </a:r>
              </a:p>
              <a:p>
                <a:pPr lvl="0" algn="ctr"/>
                <a:r>
                  <a:rPr lang="vi-VN" sz="4000">
                    <a:solidFill>
                      <a:srgbClr val="000000"/>
                    </a:solidFill>
                    <a:cs typeface="Arial" panose="020B0604020202020204" pitchFamily="34" charset="0"/>
                  </a:rPr>
                  <a:t>Có 360 học sinh lớp 1 và lớp 2.</a:t>
                </a:r>
              </a:p>
              <a:p>
                <a:pPr lvl="0" algn="ctr"/>
                <a:r>
                  <a:rPr lang="vi-VN" sz="4000">
                    <a:solidFill>
                      <a:srgbClr val="000000"/>
                    </a:solidFill>
                    <a:cs typeface="Arial" panose="020B0604020202020204" pitchFamily="34" charset="0"/>
                  </a:rPr>
                  <a:t>	360 × 45% = 162</a:t>
                </a:r>
              </a:p>
              <a:p>
                <a:pPr lvl="0" algn="ctr"/>
                <a:r>
                  <a:rPr lang="vi-VN" sz="4000">
                    <a:solidFill>
                      <a:srgbClr val="000000"/>
                    </a:solidFill>
                    <a:cs typeface="Arial" panose="020B0604020202020204" pitchFamily="34" charset="0"/>
                  </a:rPr>
                  <a:t>Có 162 học sinh lớp 2 đi tham quan.</a:t>
                </a:r>
              </a:p>
              <a:p>
                <a:pPr lvl="0" algn="ctr"/>
                <a:r>
                  <a:rPr lang="vi-VN" sz="4000">
                    <a:solidFill>
                      <a:srgbClr val="000000"/>
                    </a:solidFill>
                    <a:cs typeface="Arial" panose="020B0604020202020204" pitchFamily="34" charset="0"/>
                  </a:rPr>
                  <a:t>	360 – 162 =198</a:t>
                </a:r>
              </a:p>
              <a:p>
                <a:pPr lvl="0" algn="ctr"/>
                <a:r>
                  <a:rPr lang="vi-VN" sz="4000">
                    <a:solidFill>
                      <a:srgbClr val="000000"/>
                    </a:solidFill>
                    <a:cs typeface="Arial" panose="020B0604020202020204" pitchFamily="34" charset="0"/>
                  </a:rPr>
                  <a:t>Có 198 học sinh lớp 1 đi tham quan.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1D7A5BB-DB09-D7AC-CC87-326B6ADCC1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199" y="458122"/>
                <a:ext cx="10440409" cy="5941755"/>
              </a:xfrm>
              <a:prstGeom prst="rect">
                <a:avLst/>
              </a:prstGeom>
              <a:blipFill>
                <a:blip r:embed="rId2"/>
                <a:stretch>
                  <a:fillRect t="-1846"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342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" t="5256" r="59014" b="53780"/>
          <a:stretch/>
        </p:blipFill>
        <p:spPr>
          <a:xfrm>
            <a:off x="0" y="-328996"/>
            <a:ext cx="6225583" cy="33269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144450-1765-5F4C-3FAD-A32B4A6246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499" y="633799"/>
            <a:ext cx="6397001" cy="512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3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512260" y="296634"/>
            <a:ext cx="11130610" cy="6390466"/>
          </a:xfrm>
          <a:custGeom>
            <a:avLst/>
            <a:gdLst>
              <a:gd name="connsiteX0" fmla="*/ 0 w 11130610"/>
              <a:gd name="connsiteY0" fmla="*/ 1065099 h 6390466"/>
              <a:gd name="connsiteX1" fmla="*/ 1065099 w 11130610"/>
              <a:gd name="connsiteY1" fmla="*/ 0 h 6390466"/>
              <a:gd name="connsiteX2" fmla="*/ 10065511 w 11130610"/>
              <a:gd name="connsiteY2" fmla="*/ 0 h 6390466"/>
              <a:gd name="connsiteX3" fmla="*/ 11130610 w 11130610"/>
              <a:gd name="connsiteY3" fmla="*/ 1065099 h 6390466"/>
              <a:gd name="connsiteX4" fmla="*/ 11130610 w 11130610"/>
              <a:gd name="connsiteY4" fmla="*/ 5325367 h 6390466"/>
              <a:gd name="connsiteX5" fmla="*/ 10065511 w 11130610"/>
              <a:gd name="connsiteY5" fmla="*/ 6390466 h 6390466"/>
              <a:gd name="connsiteX6" fmla="*/ 1065099 w 11130610"/>
              <a:gd name="connsiteY6" fmla="*/ 6390466 h 6390466"/>
              <a:gd name="connsiteX7" fmla="*/ 0 w 11130610"/>
              <a:gd name="connsiteY7" fmla="*/ 5325367 h 6390466"/>
              <a:gd name="connsiteX8" fmla="*/ 0 w 11130610"/>
              <a:gd name="connsiteY8" fmla="*/ 1065099 h 639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30610" h="6390466" fill="none" extrusionOk="0">
                <a:moveTo>
                  <a:pt x="0" y="1065099"/>
                </a:moveTo>
                <a:cubicBezTo>
                  <a:pt x="12012" y="403494"/>
                  <a:pt x="425046" y="-21748"/>
                  <a:pt x="1065099" y="0"/>
                </a:cubicBezTo>
                <a:cubicBezTo>
                  <a:pt x="4174592" y="-83524"/>
                  <a:pt x="8349893" y="-102929"/>
                  <a:pt x="10065511" y="0"/>
                </a:cubicBezTo>
                <a:cubicBezTo>
                  <a:pt x="10743738" y="46557"/>
                  <a:pt x="11222139" y="423695"/>
                  <a:pt x="11130610" y="1065099"/>
                </a:cubicBezTo>
                <a:cubicBezTo>
                  <a:pt x="11196071" y="2472386"/>
                  <a:pt x="11252227" y="4874050"/>
                  <a:pt x="11130610" y="5325367"/>
                </a:cubicBezTo>
                <a:cubicBezTo>
                  <a:pt x="11093386" y="5877093"/>
                  <a:pt x="10582584" y="6460711"/>
                  <a:pt x="10065511" y="6390466"/>
                </a:cubicBezTo>
                <a:cubicBezTo>
                  <a:pt x="6033351" y="6480618"/>
                  <a:pt x="2740540" y="6288491"/>
                  <a:pt x="1065099" y="6390466"/>
                </a:cubicBezTo>
                <a:cubicBezTo>
                  <a:pt x="486330" y="6421415"/>
                  <a:pt x="-55657" y="5812373"/>
                  <a:pt x="0" y="5325367"/>
                </a:cubicBezTo>
                <a:cubicBezTo>
                  <a:pt x="-120683" y="3818948"/>
                  <a:pt x="-130817" y="1862385"/>
                  <a:pt x="0" y="1065099"/>
                </a:cubicBezTo>
                <a:close/>
              </a:path>
              <a:path w="11130610" h="6390466" stroke="0" extrusionOk="0">
                <a:moveTo>
                  <a:pt x="0" y="1065099"/>
                </a:moveTo>
                <a:cubicBezTo>
                  <a:pt x="1639" y="367783"/>
                  <a:pt x="408738" y="49519"/>
                  <a:pt x="1065099" y="0"/>
                </a:cubicBezTo>
                <a:cubicBezTo>
                  <a:pt x="5199141" y="124908"/>
                  <a:pt x="7338871" y="-10679"/>
                  <a:pt x="10065511" y="0"/>
                </a:cubicBezTo>
                <a:cubicBezTo>
                  <a:pt x="10724460" y="47025"/>
                  <a:pt x="11168889" y="418746"/>
                  <a:pt x="11130610" y="1065099"/>
                </a:cubicBezTo>
                <a:cubicBezTo>
                  <a:pt x="11118882" y="2757914"/>
                  <a:pt x="11162390" y="3506451"/>
                  <a:pt x="11130610" y="5325367"/>
                </a:cubicBezTo>
                <a:cubicBezTo>
                  <a:pt x="11213700" y="5873012"/>
                  <a:pt x="10645286" y="6397184"/>
                  <a:pt x="10065511" y="6390466"/>
                </a:cubicBezTo>
                <a:cubicBezTo>
                  <a:pt x="7564487" y="6532790"/>
                  <a:pt x="3305437" y="6473059"/>
                  <a:pt x="1065099" y="6390466"/>
                </a:cubicBezTo>
                <a:cubicBezTo>
                  <a:pt x="510460" y="6407262"/>
                  <a:pt x="105938" y="5933525"/>
                  <a:pt x="0" y="5325367"/>
                </a:cubicBezTo>
                <a:cubicBezTo>
                  <a:pt x="120966" y="4049435"/>
                  <a:pt x="131165" y="2266697"/>
                  <a:pt x="0" y="1065099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7A5BB-DB09-D7AC-CC87-326B6ADCC1A4}"/>
              </a:ext>
            </a:extLst>
          </p:cNvPr>
          <p:cNvSpPr txBox="1"/>
          <p:nvPr/>
        </p:nvSpPr>
        <p:spPr>
          <a:xfrm>
            <a:off x="875795" y="442356"/>
            <a:ext cx="106067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Số?</a:t>
            </a:r>
            <a:endParaRPr lang="en-US" sz="3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Dưới đây là hình ảnh gia đình bạn Hoà, sống tại Thành phố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Hồ Chí Minh. Nếu cả gia đình Hoà đi Hà Nội bằng máy bay thì tiền vé hết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tất cả là </a:t>
            </a:r>
            <a:r>
              <a:rPr lang="vi-VN" sz="28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</a:t>
            </a:r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đồng.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736C11-FEB1-016C-F8E8-7BEE3662A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812" y="-63091"/>
            <a:ext cx="1237274" cy="991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362161-4A51-F283-A74E-3AD3DCABD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270" y="3269241"/>
            <a:ext cx="4718713" cy="3292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A8D3DF-5C23-10F6-84EB-B87E3C7D7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978" y="2377208"/>
            <a:ext cx="9168029" cy="410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0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512260" y="296634"/>
            <a:ext cx="11130610" cy="6390466"/>
          </a:xfrm>
          <a:custGeom>
            <a:avLst/>
            <a:gdLst>
              <a:gd name="connsiteX0" fmla="*/ 0 w 11130610"/>
              <a:gd name="connsiteY0" fmla="*/ 1065099 h 6390466"/>
              <a:gd name="connsiteX1" fmla="*/ 1065099 w 11130610"/>
              <a:gd name="connsiteY1" fmla="*/ 0 h 6390466"/>
              <a:gd name="connsiteX2" fmla="*/ 10065511 w 11130610"/>
              <a:gd name="connsiteY2" fmla="*/ 0 h 6390466"/>
              <a:gd name="connsiteX3" fmla="*/ 11130610 w 11130610"/>
              <a:gd name="connsiteY3" fmla="*/ 1065099 h 6390466"/>
              <a:gd name="connsiteX4" fmla="*/ 11130610 w 11130610"/>
              <a:gd name="connsiteY4" fmla="*/ 5325367 h 6390466"/>
              <a:gd name="connsiteX5" fmla="*/ 10065511 w 11130610"/>
              <a:gd name="connsiteY5" fmla="*/ 6390466 h 6390466"/>
              <a:gd name="connsiteX6" fmla="*/ 1065099 w 11130610"/>
              <a:gd name="connsiteY6" fmla="*/ 6390466 h 6390466"/>
              <a:gd name="connsiteX7" fmla="*/ 0 w 11130610"/>
              <a:gd name="connsiteY7" fmla="*/ 5325367 h 6390466"/>
              <a:gd name="connsiteX8" fmla="*/ 0 w 11130610"/>
              <a:gd name="connsiteY8" fmla="*/ 1065099 h 639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30610" h="6390466" fill="none" extrusionOk="0">
                <a:moveTo>
                  <a:pt x="0" y="1065099"/>
                </a:moveTo>
                <a:cubicBezTo>
                  <a:pt x="12012" y="403494"/>
                  <a:pt x="425046" y="-21748"/>
                  <a:pt x="1065099" y="0"/>
                </a:cubicBezTo>
                <a:cubicBezTo>
                  <a:pt x="4174592" y="-83524"/>
                  <a:pt x="8349893" y="-102929"/>
                  <a:pt x="10065511" y="0"/>
                </a:cubicBezTo>
                <a:cubicBezTo>
                  <a:pt x="10743738" y="46557"/>
                  <a:pt x="11222139" y="423695"/>
                  <a:pt x="11130610" y="1065099"/>
                </a:cubicBezTo>
                <a:cubicBezTo>
                  <a:pt x="11196071" y="2472386"/>
                  <a:pt x="11252227" y="4874050"/>
                  <a:pt x="11130610" y="5325367"/>
                </a:cubicBezTo>
                <a:cubicBezTo>
                  <a:pt x="11093386" y="5877093"/>
                  <a:pt x="10582584" y="6460711"/>
                  <a:pt x="10065511" y="6390466"/>
                </a:cubicBezTo>
                <a:cubicBezTo>
                  <a:pt x="6033351" y="6480618"/>
                  <a:pt x="2740540" y="6288491"/>
                  <a:pt x="1065099" y="6390466"/>
                </a:cubicBezTo>
                <a:cubicBezTo>
                  <a:pt x="486330" y="6421415"/>
                  <a:pt x="-55657" y="5812373"/>
                  <a:pt x="0" y="5325367"/>
                </a:cubicBezTo>
                <a:cubicBezTo>
                  <a:pt x="-120683" y="3818948"/>
                  <a:pt x="-130817" y="1862385"/>
                  <a:pt x="0" y="1065099"/>
                </a:cubicBezTo>
                <a:close/>
              </a:path>
              <a:path w="11130610" h="6390466" stroke="0" extrusionOk="0">
                <a:moveTo>
                  <a:pt x="0" y="1065099"/>
                </a:moveTo>
                <a:cubicBezTo>
                  <a:pt x="1639" y="367783"/>
                  <a:pt x="408738" y="49519"/>
                  <a:pt x="1065099" y="0"/>
                </a:cubicBezTo>
                <a:cubicBezTo>
                  <a:pt x="5199141" y="124908"/>
                  <a:pt x="7338871" y="-10679"/>
                  <a:pt x="10065511" y="0"/>
                </a:cubicBezTo>
                <a:cubicBezTo>
                  <a:pt x="10724460" y="47025"/>
                  <a:pt x="11168889" y="418746"/>
                  <a:pt x="11130610" y="1065099"/>
                </a:cubicBezTo>
                <a:cubicBezTo>
                  <a:pt x="11118882" y="2757914"/>
                  <a:pt x="11162390" y="3506451"/>
                  <a:pt x="11130610" y="5325367"/>
                </a:cubicBezTo>
                <a:cubicBezTo>
                  <a:pt x="11213700" y="5873012"/>
                  <a:pt x="10645286" y="6397184"/>
                  <a:pt x="10065511" y="6390466"/>
                </a:cubicBezTo>
                <a:cubicBezTo>
                  <a:pt x="7564487" y="6532790"/>
                  <a:pt x="3305437" y="6473059"/>
                  <a:pt x="1065099" y="6390466"/>
                </a:cubicBezTo>
                <a:cubicBezTo>
                  <a:pt x="510460" y="6407262"/>
                  <a:pt x="105938" y="5933525"/>
                  <a:pt x="0" y="5325367"/>
                </a:cubicBezTo>
                <a:cubicBezTo>
                  <a:pt x="120966" y="4049435"/>
                  <a:pt x="131165" y="2266697"/>
                  <a:pt x="0" y="1065099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7A5BB-DB09-D7AC-CC87-326B6ADCC1A4}"/>
              </a:ext>
            </a:extLst>
          </p:cNvPr>
          <p:cNvSpPr txBox="1"/>
          <p:nvPr/>
        </p:nvSpPr>
        <p:spPr>
          <a:xfrm>
            <a:off x="1116237" y="890947"/>
            <a:ext cx="995952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>
                <a:cs typeface="Arial" panose="020B0604020202020204" pitchFamily="34" charset="0"/>
              </a:rPr>
              <a:t>+ Tổng tiền vé một chiều: 4 người lớn + 1 trẻ em (đủ 2 tuổi đến dưới 12 tuổi) + 1 trẻ em (dưới 2 tuổi vì 18 tháng &lt; 2 tuổi).</a:t>
            </a:r>
          </a:p>
          <a:p>
            <a:pPr lvl="0" algn="just"/>
            <a:r>
              <a:rPr lang="vi-VN" sz="4000">
                <a:cs typeface="Arial" panose="020B0604020202020204" pitchFamily="34" charset="0"/>
              </a:rPr>
              <a:t>+ Tổng tiền vé hai chiều = Tổng tiền vé một</a:t>
            </a:r>
            <a:r>
              <a:rPr lang="en-US" sz="4000">
                <a:cs typeface="Arial" panose="020B0604020202020204" pitchFamily="34" charset="0"/>
              </a:rPr>
              <a:t> </a:t>
            </a:r>
            <a:r>
              <a:rPr lang="vi-VN" sz="4000">
                <a:cs typeface="Arial" panose="020B0604020202020204" pitchFamily="34" charset="0"/>
              </a:rPr>
              <a:t>chiều × 2.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5D19E3-E6B3-6036-BE36-E6996C4F2535}"/>
              </a:ext>
            </a:extLst>
          </p:cNvPr>
          <p:cNvSpPr txBox="1"/>
          <p:nvPr/>
        </p:nvSpPr>
        <p:spPr>
          <a:xfrm>
            <a:off x="1116237" y="4366238"/>
            <a:ext cx="10440409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vi-VN" sz="4000">
                <a:cs typeface="Arial" panose="020B0604020202020204" pitchFamily="34" charset="0"/>
              </a:rPr>
              <a:t>Nếu cả gia đình Hoà đi Hà Nội bằng máy bay thì tiền vé hết tất cả là </a:t>
            </a:r>
            <a:r>
              <a:rPr lang="vi-VN" sz="4000" b="1">
                <a:solidFill>
                  <a:srgbClr val="FF0000"/>
                </a:solidFill>
                <a:cs typeface="Arial" panose="020B0604020202020204" pitchFamily="34" charset="0"/>
              </a:rPr>
              <a:t>24 970 000 </a:t>
            </a:r>
            <a:r>
              <a:rPr lang="vi-VN" sz="4000">
                <a:cs typeface="Arial" panose="020B0604020202020204" pitchFamily="34" charset="0"/>
              </a:rPr>
              <a:t>đồng.</a:t>
            </a:r>
          </a:p>
        </p:txBody>
      </p:sp>
    </p:spTree>
    <p:extLst>
      <p:ext uri="{BB962C8B-B14F-4D97-AF65-F5344CB8AC3E}">
        <p14:creationId xmlns:p14="http://schemas.microsoft.com/office/powerpoint/2010/main" val="222746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" t="5256" r="59014" b="53780"/>
          <a:stretch/>
        </p:blipFill>
        <p:spPr>
          <a:xfrm>
            <a:off x="0" y="-328996"/>
            <a:ext cx="6225583" cy="33269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A84F3C-6C63-9A09-7293-90AAB85A5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964" y="1942717"/>
            <a:ext cx="1023607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6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512260" y="296634"/>
            <a:ext cx="11130610" cy="6390466"/>
          </a:xfrm>
          <a:custGeom>
            <a:avLst/>
            <a:gdLst>
              <a:gd name="connsiteX0" fmla="*/ 0 w 11130610"/>
              <a:gd name="connsiteY0" fmla="*/ 1065099 h 6390466"/>
              <a:gd name="connsiteX1" fmla="*/ 1065099 w 11130610"/>
              <a:gd name="connsiteY1" fmla="*/ 0 h 6390466"/>
              <a:gd name="connsiteX2" fmla="*/ 10065511 w 11130610"/>
              <a:gd name="connsiteY2" fmla="*/ 0 h 6390466"/>
              <a:gd name="connsiteX3" fmla="*/ 11130610 w 11130610"/>
              <a:gd name="connsiteY3" fmla="*/ 1065099 h 6390466"/>
              <a:gd name="connsiteX4" fmla="*/ 11130610 w 11130610"/>
              <a:gd name="connsiteY4" fmla="*/ 5325367 h 6390466"/>
              <a:gd name="connsiteX5" fmla="*/ 10065511 w 11130610"/>
              <a:gd name="connsiteY5" fmla="*/ 6390466 h 6390466"/>
              <a:gd name="connsiteX6" fmla="*/ 1065099 w 11130610"/>
              <a:gd name="connsiteY6" fmla="*/ 6390466 h 6390466"/>
              <a:gd name="connsiteX7" fmla="*/ 0 w 11130610"/>
              <a:gd name="connsiteY7" fmla="*/ 5325367 h 6390466"/>
              <a:gd name="connsiteX8" fmla="*/ 0 w 11130610"/>
              <a:gd name="connsiteY8" fmla="*/ 1065099 h 639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30610" h="6390466" fill="none" extrusionOk="0">
                <a:moveTo>
                  <a:pt x="0" y="1065099"/>
                </a:moveTo>
                <a:cubicBezTo>
                  <a:pt x="12012" y="403494"/>
                  <a:pt x="425046" y="-21748"/>
                  <a:pt x="1065099" y="0"/>
                </a:cubicBezTo>
                <a:cubicBezTo>
                  <a:pt x="4174592" y="-83524"/>
                  <a:pt x="8349893" y="-102929"/>
                  <a:pt x="10065511" y="0"/>
                </a:cubicBezTo>
                <a:cubicBezTo>
                  <a:pt x="10743738" y="46557"/>
                  <a:pt x="11222139" y="423695"/>
                  <a:pt x="11130610" y="1065099"/>
                </a:cubicBezTo>
                <a:cubicBezTo>
                  <a:pt x="11196071" y="2472386"/>
                  <a:pt x="11252227" y="4874050"/>
                  <a:pt x="11130610" y="5325367"/>
                </a:cubicBezTo>
                <a:cubicBezTo>
                  <a:pt x="11093386" y="5877093"/>
                  <a:pt x="10582584" y="6460711"/>
                  <a:pt x="10065511" y="6390466"/>
                </a:cubicBezTo>
                <a:cubicBezTo>
                  <a:pt x="6033351" y="6480618"/>
                  <a:pt x="2740540" y="6288491"/>
                  <a:pt x="1065099" y="6390466"/>
                </a:cubicBezTo>
                <a:cubicBezTo>
                  <a:pt x="486330" y="6421415"/>
                  <a:pt x="-55657" y="5812373"/>
                  <a:pt x="0" y="5325367"/>
                </a:cubicBezTo>
                <a:cubicBezTo>
                  <a:pt x="-120683" y="3818948"/>
                  <a:pt x="-130817" y="1862385"/>
                  <a:pt x="0" y="1065099"/>
                </a:cubicBezTo>
                <a:close/>
              </a:path>
              <a:path w="11130610" h="6390466" stroke="0" extrusionOk="0">
                <a:moveTo>
                  <a:pt x="0" y="1065099"/>
                </a:moveTo>
                <a:cubicBezTo>
                  <a:pt x="1639" y="367783"/>
                  <a:pt x="408738" y="49519"/>
                  <a:pt x="1065099" y="0"/>
                </a:cubicBezTo>
                <a:cubicBezTo>
                  <a:pt x="5199141" y="124908"/>
                  <a:pt x="7338871" y="-10679"/>
                  <a:pt x="10065511" y="0"/>
                </a:cubicBezTo>
                <a:cubicBezTo>
                  <a:pt x="10724460" y="47025"/>
                  <a:pt x="11168889" y="418746"/>
                  <a:pt x="11130610" y="1065099"/>
                </a:cubicBezTo>
                <a:cubicBezTo>
                  <a:pt x="11118882" y="2757914"/>
                  <a:pt x="11162390" y="3506451"/>
                  <a:pt x="11130610" y="5325367"/>
                </a:cubicBezTo>
                <a:cubicBezTo>
                  <a:pt x="11213700" y="5873012"/>
                  <a:pt x="10645286" y="6397184"/>
                  <a:pt x="10065511" y="6390466"/>
                </a:cubicBezTo>
                <a:cubicBezTo>
                  <a:pt x="7564487" y="6532790"/>
                  <a:pt x="3305437" y="6473059"/>
                  <a:pt x="1065099" y="6390466"/>
                </a:cubicBezTo>
                <a:cubicBezTo>
                  <a:pt x="510460" y="6407262"/>
                  <a:pt x="105938" y="5933525"/>
                  <a:pt x="0" y="5325367"/>
                </a:cubicBezTo>
                <a:cubicBezTo>
                  <a:pt x="120966" y="4049435"/>
                  <a:pt x="131165" y="2266697"/>
                  <a:pt x="0" y="1065099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7A5BB-DB09-D7AC-CC87-326B6ADCC1A4}"/>
              </a:ext>
            </a:extLst>
          </p:cNvPr>
          <p:cNvSpPr txBox="1"/>
          <p:nvPr/>
        </p:nvSpPr>
        <p:spPr>
          <a:xfrm>
            <a:off x="1463079" y="840199"/>
            <a:ext cx="891063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Số?</a:t>
            </a:r>
          </a:p>
          <a:p>
            <a:pPr lvl="0" algn="just"/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Tham quan một làng nghề, Hoà thấy</a:t>
            </a:r>
            <a:r>
              <a:rPr lang="en-US" sz="400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mỗi thân tre được cưa thành 12 khúc,</a:t>
            </a:r>
            <a:r>
              <a:rPr lang="en-US" sz="400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mỗi khúc tre được xẻ thành 12 thanh.</a:t>
            </a:r>
            <a:r>
              <a:rPr lang="en-US" sz="400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Vậy, từ 1 thân tre sẽ có </a:t>
            </a:r>
            <a:r>
              <a:rPr lang="vi-VN" sz="4000">
                <a:solidFill>
                  <a:srgbClr val="FF0000"/>
                </a:solidFill>
                <a:cs typeface="Arial" panose="020B0604020202020204" pitchFamily="34" charset="0"/>
              </a:rPr>
              <a:t>.?. </a:t>
            </a: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thanh.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0EF3C6-0485-3A7E-B343-613D73435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4743" y="3957410"/>
            <a:ext cx="3852954" cy="2443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C537E4-1860-D6A7-0A65-5A2D8DE03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4743" y="90426"/>
            <a:ext cx="3867304" cy="144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6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512260" y="296634"/>
            <a:ext cx="11130610" cy="6390466"/>
          </a:xfrm>
          <a:custGeom>
            <a:avLst/>
            <a:gdLst>
              <a:gd name="connsiteX0" fmla="*/ 0 w 11130610"/>
              <a:gd name="connsiteY0" fmla="*/ 1065099 h 6390466"/>
              <a:gd name="connsiteX1" fmla="*/ 1065099 w 11130610"/>
              <a:gd name="connsiteY1" fmla="*/ 0 h 6390466"/>
              <a:gd name="connsiteX2" fmla="*/ 10065511 w 11130610"/>
              <a:gd name="connsiteY2" fmla="*/ 0 h 6390466"/>
              <a:gd name="connsiteX3" fmla="*/ 11130610 w 11130610"/>
              <a:gd name="connsiteY3" fmla="*/ 1065099 h 6390466"/>
              <a:gd name="connsiteX4" fmla="*/ 11130610 w 11130610"/>
              <a:gd name="connsiteY4" fmla="*/ 5325367 h 6390466"/>
              <a:gd name="connsiteX5" fmla="*/ 10065511 w 11130610"/>
              <a:gd name="connsiteY5" fmla="*/ 6390466 h 6390466"/>
              <a:gd name="connsiteX6" fmla="*/ 1065099 w 11130610"/>
              <a:gd name="connsiteY6" fmla="*/ 6390466 h 6390466"/>
              <a:gd name="connsiteX7" fmla="*/ 0 w 11130610"/>
              <a:gd name="connsiteY7" fmla="*/ 5325367 h 6390466"/>
              <a:gd name="connsiteX8" fmla="*/ 0 w 11130610"/>
              <a:gd name="connsiteY8" fmla="*/ 1065099 h 639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30610" h="6390466" fill="none" extrusionOk="0">
                <a:moveTo>
                  <a:pt x="0" y="1065099"/>
                </a:moveTo>
                <a:cubicBezTo>
                  <a:pt x="12012" y="403494"/>
                  <a:pt x="425046" y="-21748"/>
                  <a:pt x="1065099" y="0"/>
                </a:cubicBezTo>
                <a:cubicBezTo>
                  <a:pt x="4174592" y="-83524"/>
                  <a:pt x="8349893" y="-102929"/>
                  <a:pt x="10065511" y="0"/>
                </a:cubicBezTo>
                <a:cubicBezTo>
                  <a:pt x="10743738" y="46557"/>
                  <a:pt x="11222139" y="423695"/>
                  <a:pt x="11130610" y="1065099"/>
                </a:cubicBezTo>
                <a:cubicBezTo>
                  <a:pt x="11196071" y="2472386"/>
                  <a:pt x="11252227" y="4874050"/>
                  <a:pt x="11130610" y="5325367"/>
                </a:cubicBezTo>
                <a:cubicBezTo>
                  <a:pt x="11093386" y="5877093"/>
                  <a:pt x="10582584" y="6460711"/>
                  <a:pt x="10065511" y="6390466"/>
                </a:cubicBezTo>
                <a:cubicBezTo>
                  <a:pt x="6033351" y="6480618"/>
                  <a:pt x="2740540" y="6288491"/>
                  <a:pt x="1065099" y="6390466"/>
                </a:cubicBezTo>
                <a:cubicBezTo>
                  <a:pt x="486330" y="6421415"/>
                  <a:pt x="-55657" y="5812373"/>
                  <a:pt x="0" y="5325367"/>
                </a:cubicBezTo>
                <a:cubicBezTo>
                  <a:pt x="-120683" y="3818948"/>
                  <a:pt x="-130817" y="1862385"/>
                  <a:pt x="0" y="1065099"/>
                </a:cubicBezTo>
                <a:close/>
              </a:path>
              <a:path w="11130610" h="6390466" stroke="0" extrusionOk="0">
                <a:moveTo>
                  <a:pt x="0" y="1065099"/>
                </a:moveTo>
                <a:cubicBezTo>
                  <a:pt x="1639" y="367783"/>
                  <a:pt x="408738" y="49519"/>
                  <a:pt x="1065099" y="0"/>
                </a:cubicBezTo>
                <a:cubicBezTo>
                  <a:pt x="5199141" y="124908"/>
                  <a:pt x="7338871" y="-10679"/>
                  <a:pt x="10065511" y="0"/>
                </a:cubicBezTo>
                <a:cubicBezTo>
                  <a:pt x="10724460" y="47025"/>
                  <a:pt x="11168889" y="418746"/>
                  <a:pt x="11130610" y="1065099"/>
                </a:cubicBezTo>
                <a:cubicBezTo>
                  <a:pt x="11118882" y="2757914"/>
                  <a:pt x="11162390" y="3506451"/>
                  <a:pt x="11130610" y="5325367"/>
                </a:cubicBezTo>
                <a:cubicBezTo>
                  <a:pt x="11213700" y="5873012"/>
                  <a:pt x="10645286" y="6397184"/>
                  <a:pt x="10065511" y="6390466"/>
                </a:cubicBezTo>
                <a:cubicBezTo>
                  <a:pt x="7564487" y="6532790"/>
                  <a:pt x="3305437" y="6473059"/>
                  <a:pt x="1065099" y="6390466"/>
                </a:cubicBezTo>
                <a:cubicBezTo>
                  <a:pt x="510460" y="6407262"/>
                  <a:pt x="105938" y="5933525"/>
                  <a:pt x="0" y="5325367"/>
                </a:cubicBezTo>
                <a:cubicBezTo>
                  <a:pt x="120966" y="4049435"/>
                  <a:pt x="131165" y="2266697"/>
                  <a:pt x="0" y="1065099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7A5BB-DB09-D7AC-CC87-326B6ADCC1A4}"/>
              </a:ext>
            </a:extLst>
          </p:cNvPr>
          <p:cNvSpPr txBox="1"/>
          <p:nvPr/>
        </p:nvSpPr>
        <p:spPr>
          <a:xfrm>
            <a:off x="2361713" y="1315540"/>
            <a:ext cx="891063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4000">
                <a:solidFill>
                  <a:prstClr val="black"/>
                </a:solidFill>
                <a:cs typeface="Arial" panose="020B0604020202020204" pitchFamily="34" charset="0"/>
              </a:rPr>
              <a:t>	</a:t>
            </a: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1 thân tre: 12 khúc</a:t>
            </a:r>
          </a:p>
          <a:p>
            <a:pPr lvl="0" algn="just"/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	1 khúc: 12 thanh</a:t>
            </a:r>
          </a:p>
          <a:p>
            <a:pPr lvl="0" algn="just"/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	1 thân tre: .?. thanh</a:t>
            </a:r>
          </a:p>
          <a:p>
            <a:pPr lvl="0" algn="just"/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	12 × 12 = 144</a:t>
            </a:r>
          </a:p>
          <a:p>
            <a:pPr lvl="0" algn="just"/>
            <a:r>
              <a:rPr lang="vi-VN" sz="4000">
                <a:solidFill>
                  <a:srgbClr val="FF0000"/>
                </a:solidFill>
                <a:cs typeface="Arial" panose="020B0604020202020204" pitchFamily="34" charset="0"/>
              </a:rPr>
              <a:t>Từ 1 thân tre sẽ có 144 thanh.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0EF3C6-0485-3A7E-B343-613D73435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9355" y="4569785"/>
            <a:ext cx="2948023" cy="18695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C537E4-1860-D6A7-0A65-5A2D8DE03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3259"/>
            <a:ext cx="3867304" cy="144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3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ình ảnh 15" descr="Ảnh có chứa phim hoạt hình&#10;&#10;Mô tả được tạo tự động">
            <a:extLst>
              <a:ext uri="{FF2B5EF4-FFF2-40B4-BE49-F238E27FC236}">
                <a16:creationId xmlns:a16="http://schemas.microsoft.com/office/drawing/2014/main" id="{D9F7D8D7-0435-0929-63BE-9F6A10A733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" t="8992" r="30742" b="17693"/>
          <a:stretch/>
        </p:blipFill>
        <p:spPr>
          <a:xfrm>
            <a:off x="-95534" y="0"/>
            <a:ext cx="12283059" cy="6858000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D205AC5C-2477-C9C2-9DBE-9F5128D1C543}"/>
              </a:ext>
            </a:extLst>
          </p:cNvPr>
          <p:cNvGrpSpPr/>
          <p:nvPr/>
        </p:nvGrpSpPr>
        <p:grpSpPr>
          <a:xfrm>
            <a:off x="4329576" y="148040"/>
            <a:ext cx="7327946" cy="832870"/>
            <a:chOff x="4468161" y="218339"/>
            <a:chExt cx="7327946" cy="832870"/>
          </a:xfrm>
        </p:grpSpPr>
        <p:sp>
          <p:nvSpPr>
            <p:cNvPr id="10" name="TextBox 39">
              <a:extLst>
                <a:ext uri="{FF2B5EF4-FFF2-40B4-BE49-F238E27FC236}">
                  <a16:creationId xmlns:a16="http://schemas.microsoft.com/office/drawing/2014/main" id="{9E654770-10D0-AB6E-35D8-DAF03B3475FE}"/>
                </a:ext>
              </a:extLst>
            </p:cNvPr>
            <p:cNvSpPr txBox="1"/>
            <p:nvPr/>
          </p:nvSpPr>
          <p:spPr>
            <a:xfrm>
              <a:off x="4468161" y="218339"/>
              <a:ext cx="73279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 w="127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Edwardian" panose="02040603050506020204" pitchFamily="18" charset="0"/>
                  <a:ea typeface="+mn-ea"/>
                  <a:cs typeface="+mn-cs"/>
                </a:rPr>
                <a:t>Thứ … ngày … tháng … năm ...</a:t>
              </a:r>
              <a:endParaRPr kumimoji="0" lang="vi-VN" sz="4800" b="1" i="0" u="none" strike="noStrike" kern="1200" cap="none" spc="0" normalizeH="0" baseline="0" noProof="0">
                <a:ln w="1270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39">
              <a:extLst>
                <a:ext uri="{FF2B5EF4-FFF2-40B4-BE49-F238E27FC236}">
                  <a16:creationId xmlns:a16="http://schemas.microsoft.com/office/drawing/2014/main" id="{3C769051-178A-DF8D-6555-2AFF5967899C}"/>
                </a:ext>
              </a:extLst>
            </p:cNvPr>
            <p:cNvSpPr txBox="1"/>
            <p:nvPr/>
          </p:nvSpPr>
          <p:spPr>
            <a:xfrm>
              <a:off x="4468161" y="220212"/>
              <a:ext cx="73279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TM Edwardian" panose="02040603050506020204" pitchFamily="18" charset="0"/>
                  <a:ea typeface="+mn-ea"/>
                  <a:cs typeface="+mn-cs"/>
                </a:rPr>
                <a:t>Thứ … ngày … tháng … năm ...</a:t>
              </a:r>
              <a:endPara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4" name="Picture 8">
            <a:extLst>
              <a:ext uri="{FF2B5EF4-FFF2-40B4-BE49-F238E27FC236}">
                <a16:creationId xmlns:a16="http://schemas.microsoft.com/office/drawing/2014/main" id="{4088C233-1813-6B12-52FA-2763A31DC2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882"/>
          <a:stretch/>
        </p:blipFill>
        <p:spPr>
          <a:xfrm flipH="1">
            <a:off x="0" y="2670296"/>
            <a:ext cx="2990195" cy="47730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DEB996-E118-1A56-2225-AD439A4A5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0907" y="3600640"/>
            <a:ext cx="9443522" cy="24751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BA3D5F-0307-1C10-3842-7FC96A1345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7706" y="1067442"/>
            <a:ext cx="6909924" cy="320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0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2">
            <a:extLst>
              <a:ext uri="{FF2B5EF4-FFF2-40B4-BE49-F238E27FC236}">
                <a16:creationId xmlns:a16="http://schemas.microsoft.com/office/drawing/2014/main" id="{59F7C058-44DD-061D-FF73-99992EDD9729}"/>
              </a:ext>
            </a:extLst>
          </p:cNvPr>
          <p:cNvGrpSpPr/>
          <p:nvPr/>
        </p:nvGrpSpPr>
        <p:grpSpPr>
          <a:xfrm>
            <a:off x="4694831" y="1354364"/>
            <a:ext cx="7130492" cy="5044658"/>
            <a:chOff x="383136" y="294968"/>
            <a:chExt cx="11949814" cy="6415548"/>
          </a:xfrm>
        </p:grpSpPr>
        <p:sp>
          <p:nvSpPr>
            <p:cNvPr id="3" name="Hình chữ nhật: Góc Tròn 3">
              <a:extLst>
                <a:ext uri="{FF2B5EF4-FFF2-40B4-BE49-F238E27FC236}">
                  <a16:creationId xmlns:a16="http://schemas.microsoft.com/office/drawing/2014/main" id="{7F6E2F33-1342-124E-5778-29A7D72BE950}"/>
                </a:ext>
              </a:extLst>
            </p:cNvPr>
            <p:cNvSpPr/>
            <p:nvPr/>
          </p:nvSpPr>
          <p:spPr>
            <a:xfrm>
              <a:off x="383136" y="294968"/>
              <a:ext cx="11530957" cy="6415548"/>
            </a:xfrm>
            <a:custGeom>
              <a:avLst/>
              <a:gdLst>
                <a:gd name="connsiteX0" fmla="*/ 0 w 11530957"/>
                <a:gd name="connsiteY0" fmla="*/ 1069279 h 6415548"/>
                <a:gd name="connsiteX1" fmla="*/ 1069279 w 11530957"/>
                <a:gd name="connsiteY1" fmla="*/ 0 h 6415548"/>
                <a:gd name="connsiteX2" fmla="*/ 10461678 w 11530957"/>
                <a:gd name="connsiteY2" fmla="*/ 0 h 6415548"/>
                <a:gd name="connsiteX3" fmla="*/ 11530957 w 11530957"/>
                <a:gd name="connsiteY3" fmla="*/ 1069279 h 6415548"/>
                <a:gd name="connsiteX4" fmla="*/ 11530957 w 11530957"/>
                <a:gd name="connsiteY4" fmla="*/ 5346269 h 6415548"/>
                <a:gd name="connsiteX5" fmla="*/ 10461678 w 11530957"/>
                <a:gd name="connsiteY5" fmla="*/ 6415548 h 6415548"/>
                <a:gd name="connsiteX6" fmla="*/ 1069279 w 11530957"/>
                <a:gd name="connsiteY6" fmla="*/ 6415548 h 6415548"/>
                <a:gd name="connsiteX7" fmla="*/ 0 w 11530957"/>
                <a:gd name="connsiteY7" fmla="*/ 5346269 h 6415548"/>
                <a:gd name="connsiteX8" fmla="*/ 0 w 11530957"/>
                <a:gd name="connsiteY8" fmla="*/ 1069279 h 6415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30957" h="6415548" fill="none" extrusionOk="0">
                  <a:moveTo>
                    <a:pt x="0" y="1069279"/>
                  </a:moveTo>
                  <a:cubicBezTo>
                    <a:pt x="-56142" y="482224"/>
                    <a:pt x="472899" y="33125"/>
                    <a:pt x="1069279" y="0"/>
                  </a:cubicBezTo>
                  <a:cubicBezTo>
                    <a:pt x="4796067" y="77600"/>
                    <a:pt x="5992644" y="-27269"/>
                    <a:pt x="10461678" y="0"/>
                  </a:cubicBezTo>
                  <a:cubicBezTo>
                    <a:pt x="11108013" y="-73594"/>
                    <a:pt x="11580710" y="493380"/>
                    <a:pt x="11530957" y="1069279"/>
                  </a:cubicBezTo>
                  <a:cubicBezTo>
                    <a:pt x="11639957" y="2468667"/>
                    <a:pt x="11452748" y="4091300"/>
                    <a:pt x="11530957" y="5346269"/>
                  </a:cubicBezTo>
                  <a:cubicBezTo>
                    <a:pt x="11453801" y="5906632"/>
                    <a:pt x="10967214" y="6453039"/>
                    <a:pt x="10461678" y="6415548"/>
                  </a:cubicBezTo>
                  <a:cubicBezTo>
                    <a:pt x="7948116" y="6464725"/>
                    <a:pt x="4503963" y="6292846"/>
                    <a:pt x="1069279" y="6415548"/>
                  </a:cubicBezTo>
                  <a:cubicBezTo>
                    <a:pt x="464920" y="6521629"/>
                    <a:pt x="-81581" y="6007058"/>
                    <a:pt x="0" y="5346269"/>
                  </a:cubicBezTo>
                  <a:cubicBezTo>
                    <a:pt x="47022" y="4531174"/>
                    <a:pt x="104569" y="2808644"/>
                    <a:pt x="0" y="1069279"/>
                  </a:cubicBezTo>
                  <a:close/>
                </a:path>
                <a:path w="11530957" h="6415548" stroke="0" extrusionOk="0">
                  <a:moveTo>
                    <a:pt x="0" y="1069279"/>
                  </a:moveTo>
                  <a:cubicBezTo>
                    <a:pt x="35535" y="474671"/>
                    <a:pt x="489606" y="-726"/>
                    <a:pt x="1069279" y="0"/>
                  </a:cubicBezTo>
                  <a:cubicBezTo>
                    <a:pt x="3330869" y="-129276"/>
                    <a:pt x="7086839" y="-77778"/>
                    <a:pt x="10461678" y="0"/>
                  </a:cubicBezTo>
                  <a:cubicBezTo>
                    <a:pt x="11047785" y="-14152"/>
                    <a:pt x="11528000" y="495783"/>
                    <a:pt x="11530957" y="1069279"/>
                  </a:cubicBezTo>
                  <a:cubicBezTo>
                    <a:pt x="11612556" y="2765578"/>
                    <a:pt x="11685257" y="3211009"/>
                    <a:pt x="11530957" y="5346269"/>
                  </a:cubicBezTo>
                  <a:cubicBezTo>
                    <a:pt x="11558830" y="5995597"/>
                    <a:pt x="11002652" y="6432396"/>
                    <a:pt x="10461678" y="6415548"/>
                  </a:cubicBezTo>
                  <a:cubicBezTo>
                    <a:pt x="7831461" y="6459768"/>
                    <a:pt x="5323348" y="6386166"/>
                    <a:pt x="1069279" y="6415548"/>
                  </a:cubicBezTo>
                  <a:cubicBezTo>
                    <a:pt x="471771" y="6388797"/>
                    <a:pt x="-23178" y="5931458"/>
                    <a:pt x="0" y="5346269"/>
                  </a:cubicBezTo>
                  <a:cubicBezTo>
                    <a:pt x="-159954" y="3799400"/>
                    <a:pt x="22140" y="2340826"/>
                    <a:pt x="0" y="1069279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Hình ảnh 5">
              <a:extLst>
                <a:ext uri="{FF2B5EF4-FFF2-40B4-BE49-F238E27FC236}">
                  <a16:creationId xmlns:a16="http://schemas.microsoft.com/office/drawing/2014/main" id="{17ADF1E2-9FF2-B0F7-C036-7E873629FD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02" t="25407" r="4782" b="50511"/>
            <a:stretch/>
          </p:blipFill>
          <p:spPr>
            <a:xfrm rot="958498">
              <a:off x="8589752" y="399057"/>
              <a:ext cx="3743198" cy="127505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2" name="Group 44">
            <a:extLst>
              <a:ext uri="{FF2B5EF4-FFF2-40B4-BE49-F238E27FC236}">
                <a16:creationId xmlns:a16="http://schemas.microsoft.com/office/drawing/2014/main" id="{FFA30BB4-72B3-FE70-3A29-B3C8537161D6}"/>
              </a:ext>
            </a:extLst>
          </p:cNvPr>
          <p:cNvGrpSpPr/>
          <p:nvPr/>
        </p:nvGrpSpPr>
        <p:grpSpPr>
          <a:xfrm>
            <a:off x="5322626" y="1808732"/>
            <a:ext cx="6100674" cy="941978"/>
            <a:chOff x="1355013" y="1920723"/>
            <a:chExt cx="6100674" cy="941978"/>
          </a:xfrm>
        </p:grpSpPr>
        <p:sp>
          <p:nvSpPr>
            <p:cNvPr id="13" name="TextBox 47">
              <a:extLst>
                <a:ext uri="{FF2B5EF4-FFF2-40B4-BE49-F238E27FC236}">
                  <a16:creationId xmlns:a16="http://schemas.microsoft.com/office/drawing/2014/main" id="{796994C3-DF15-A25D-0751-FFA2A7CFDB76}"/>
                </a:ext>
              </a:extLst>
            </p:cNvPr>
            <p:cNvSpPr txBox="1"/>
            <p:nvPr/>
          </p:nvSpPr>
          <p:spPr>
            <a:xfrm>
              <a:off x="1936826" y="2050466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A14F23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A14F2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4" name="Picture 46">
              <a:extLst>
                <a:ext uri="{FF2B5EF4-FFF2-40B4-BE49-F238E27FC236}">
                  <a16:creationId xmlns:a16="http://schemas.microsoft.com/office/drawing/2014/main" id="{DFABD1B3-FAB1-F4D1-126F-B7238068CD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54" t="49719" r="59489" b="7446"/>
            <a:stretch/>
          </p:blipFill>
          <p:spPr>
            <a:xfrm flipH="1">
              <a:off x="1355013" y="1920723"/>
              <a:ext cx="529550" cy="941978"/>
            </a:xfrm>
            <a:prstGeom prst="rect">
              <a:avLst/>
            </a:prstGeom>
          </p:spPr>
        </p:pic>
      </p:grpSp>
      <p:grpSp>
        <p:nvGrpSpPr>
          <p:cNvPr id="15" name="Group 47">
            <a:extLst>
              <a:ext uri="{FF2B5EF4-FFF2-40B4-BE49-F238E27FC236}">
                <a16:creationId xmlns:a16="http://schemas.microsoft.com/office/drawing/2014/main" id="{559601FE-1943-6C6E-F593-41A4D4FAA199}"/>
              </a:ext>
            </a:extLst>
          </p:cNvPr>
          <p:cNvGrpSpPr/>
          <p:nvPr/>
        </p:nvGrpSpPr>
        <p:grpSpPr>
          <a:xfrm>
            <a:off x="5322626" y="3035928"/>
            <a:ext cx="6100674" cy="941978"/>
            <a:chOff x="1355013" y="1920723"/>
            <a:chExt cx="6100674" cy="941978"/>
          </a:xfrm>
        </p:grpSpPr>
        <p:sp>
          <p:nvSpPr>
            <p:cNvPr id="16" name="TextBox 47">
              <a:extLst>
                <a:ext uri="{FF2B5EF4-FFF2-40B4-BE49-F238E27FC236}">
                  <a16:creationId xmlns:a16="http://schemas.microsoft.com/office/drawing/2014/main" id="{71470D1D-8069-DD7B-146F-7AAF46DF53B5}"/>
                </a:ext>
              </a:extLst>
            </p:cNvPr>
            <p:cNvSpPr txBox="1"/>
            <p:nvPr/>
          </p:nvSpPr>
          <p:spPr>
            <a:xfrm>
              <a:off x="1936826" y="2050466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A14F23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A14F2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7" name="Picture 49">
              <a:extLst>
                <a:ext uri="{FF2B5EF4-FFF2-40B4-BE49-F238E27FC236}">
                  <a16:creationId xmlns:a16="http://schemas.microsoft.com/office/drawing/2014/main" id="{B2ACB7C5-BD87-2FF7-7917-D3E6772153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54" t="49719" r="59489" b="7446"/>
            <a:stretch/>
          </p:blipFill>
          <p:spPr>
            <a:xfrm flipH="1">
              <a:off x="1355013" y="1920723"/>
              <a:ext cx="529550" cy="941978"/>
            </a:xfrm>
            <a:prstGeom prst="rect">
              <a:avLst/>
            </a:prstGeom>
          </p:spPr>
        </p:pic>
      </p:grpSp>
      <p:grpSp>
        <p:nvGrpSpPr>
          <p:cNvPr id="18" name="Group 50">
            <a:extLst>
              <a:ext uri="{FF2B5EF4-FFF2-40B4-BE49-F238E27FC236}">
                <a16:creationId xmlns:a16="http://schemas.microsoft.com/office/drawing/2014/main" id="{A3D55CA0-6194-1486-8CF2-6C7D9F39C4BE}"/>
              </a:ext>
            </a:extLst>
          </p:cNvPr>
          <p:cNvGrpSpPr/>
          <p:nvPr/>
        </p:nvGrpSpPr>
        <p:grpSpPr>
          <a:xfrm>
            <a:off x="5322626" y="4099949"/>
            <a:ext cx="6100674" cy="941978"/>
            <a:chOff x="1355013" y="1920723"/>
            <a:chExt cx="6100674" cy="941978"/>
          </a:xfrm>
        </p:grpSpPr>
        <p:sp>
          <p:nvSpPr>
            <p:cNvPr id="19" name="TextBox 47">
              <a:extLst>
                <a:ext uri="{FF2B5EF4-FFF2-40B4-BE49-F238E27FC236}">
                  <a16:creationId xmlns:a16="http://schemas.microsoft.com/office/drawing/2014/main" id="{1C6E9597-1858-4B08-3342-FBA08C75E97A}"/>
                </a:ext>
              </a:extLst>
            </p:cNvPr>
            <p:cNvSpPr txBox="1"/>
            <p:nvPr/>
          </p:nvSpPr>
          <p:spPr>
            <a:xfrm>
              <a:off x="1936826" y="2050466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A14F23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A14F2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0" name="Picture 52">
              <a:extLst>
                <a:ext uri="{FF2B5EF4-FFF2-40B4-BE49-F238E27FC236}">
                  <a16:creationId xmlns:a16="http://schemas.microsoft.com/office/drawing/2014/main" id="{60CB99B0-8A5E-E183-939F-0F67FBE168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54" t="49719" r="59489" b="7446"/>
            <a:stretch/>
          </p:blipFill>
          <p:spPr>
            <a:xfrm flipH="1">
              <a:off x="1355013" y="1920723"/>
              <a:ext cx="529550" cy="941978"/>
            </a:xfrm>
            <a:prstGeom prst="rect">
              <a:avLst/>
            </a:prstGeom>
          </p:spPr>
        </p:pic>
      </p:grpSp>
      <p:grpSp>
        <p:nvGrpSpPr>
          <p:cNvPr id="21" name="Group 53">
            <a:extLst>
              <a:ext uri="{FF2B5EF4-FFF2-40B4-BE49-F238E27FC236}">
                <a16:creationId xmlns:a16="http://schemas.microsoft.com/office/drawing/2014/main" id="{BD4005F1-51E0-D9B6-DE12-1EB80D7F1C96}"/>
              </a:ext>
            </a:extLst>
          </p:cNvPr>
          <p:cNvGrpSpPr/>
          <p:nvPr/>
        </p:nvGrpSpPr>
        <p:grpSpPr>
          <a:xfrm>
            <a:off x="5322626" y="5235356"/>
            <a:ext cx="6100674" cy="941978"/>
            <a:chOff x="1355013" y="1920723"/>
            <a:chExt cx="6100674" cy="941978"/>
          </a:xfrm>
        </p:grpSpPr>
        <p:sp>
          <p:nvSpPr>
            <p:cNvPr id="22" name="TextBox 47">
              <a:extLst>
                <a:ext uri="{FF2B5EF4-FFF2-40B4-BE49-F238E27FC236}">
                  <a16:creationId xmlns:a16="http://schemas.microsoft.com/office/drawing/2014/main" id="{29E7870B-6A5B-02AE-26D6-7F1A9DA74CBB}"/>
                </a:ext>
              </a:extLst>
            </p:cNvPr>
            <p:cNvSpPr txBox="1"/>
            <p:nvPr/>
          </p:nvSpPr>
          <p:spPr>
            <a:xfrm>
              <a:off x="1936826" y="2050466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A14F23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A14F2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3" name="Picture 55">
              <a:extLst>
                <a:ext uri="{FF2B5EF4-FFF2-40B4-BE49-F238E27FC236}">
                  <a16:creationId xmlns:a16="http://schemas.microsoft.com/office/drawing/2014/main" id="{858EA524-C110-3EF1-9F23-077DF4275A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54" t="49719" r="59489" b="7446"/>
            <a:stretch/>
          </p:blipFill>
          <p:spPr>
            <a:xfrm flipH="1">
              <a:off x="1355013" y="1920723"/>
              <a:ext cx="529550" cy="941978"/>
            </a:xfrm>
            <a:prstGeom prst="rect">
              <a:avLst/>
            </a:prstGeom>
          </p:spPr>
        </p:pic>
      </p:grpSp>
      <p:pic>
        <p:nvPicPr>
          <p:cNvPr id="42" name="Picture 8">
            <a:extLst>
              <a:ext uri="{FF2B5EF4-FFF2-40B4-BE49-F238E27FC236}">
                <a16:creationId xmlns:a16="http://schemas.microsoft.com/office/drawing/2014/main" id="{A081DB74-8F9A-93E9-B36D-A17AAF652B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882"/>
          <a:stretch/>
        </p:blipFill>
        <p:spPr>
          <a:xfrm flipH="1">
            <a:off x="357163" y="200756"/>
            <a:ext cx="4694832" cy="74941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65750A-1CD4-A50E-6192-F6FD9A602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1995" y="-257662"/>
            <a:ext cx="6291617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0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Hình ảnh 29" descr="Ảnh có chứa phim hoạt hình&#10;&#10;Mô tả được tạo tự động">
            <a:extLst>
              <a:ext uri="{FF2B5EF4-FFF2-40B4-BE49-F238E27FC236}">
                <a16:creationId xmlns:a16="http://schemas.microsoft.com/office/drawing/2014/main" id="{0E0D5D93-EC9F-9578-E09C-055C50DC86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" t="8992" r="30742" b="17693"/>
          <a:stretch/>
        </p:blipFill>
        <p:spPr>
          <a:xfrm>
            <a:off x="-95534" y="0"/>
            <a:ext cx="12283059" cy="6858000"/>
          </a:xfrm>
          <a:prstGeom prst="rect">
            <a:avLst/>
          </a:prstGeom>
        </p:spPr>
      </p:pic>
      <p:pic>
        <p:nvPicPr>
          <p:cNvPr id="42" name="Picture 8">
            <a:extLst>
              <a:ext uri="{FF2B5EF4-FFF2-40B4-BE49-F238E27FC236}">
                <a16:creationId xmlns:a16="http://schemas.microsoft.com/office/drawing/2014/main" id="{A081DB74-8F9A-93E9-B36D-A17AAF652B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882"/>
          <a:stretch/>
        </p:blipFill>
        <p:spPr>
          <a:xfrm flipH="1">
            <a:off x="2352626" y="3073683"/>
            <a:ext cx="2453707" cy="3916719"/>
          </a:xfrm>
          <a:prstGeom prst="rect">
            <a:avLst/>
          </a:prstGeom>
        </p:spPr>
      </p:pic>
      <p:pic>
        <p:nvPicPr>
          <p:cNvPr id="4" name="Picture 17">
            <a:extLst>
              <a:ext uri="{FF2B5EF4-FFF2-40B4-BE49-F238E27FC236}">
                <a16:creationId xmlns:a16="http://schemas.microsoft.com/office/drawing/2014/main" id="{D137E0CB-E7E8-3F39-9737-18C88B612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692041" y="4169407"/>
            <a:ext cx="2278967" cy="2655107"/>
          </a:xfrm>
          <a:prstGeom prst="rect">
            <a:avLst/>
          </a:prstGeom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id="{6CB861D3-DB8D-1FFB-67BD-F388E9038D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4740553" y="-11486"/>
            <a:ext cx="2449008" cy="285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8385CE-9846-6E0F-85BE-27EABE2F3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1525" y="1606138"/>
            <a:ext cx="8498561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5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AA50F848-3AF0-8A8C-E282-AE61DE712F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-2192" b="18"/>
          <a:stretch/>
        </p:blipFill>
        <p:spPr>
          <a:xfrm>
            <a:off x="0" y="-17936"/>
            <a:ext cx="1251421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0524349" cy="6414446"/>
          </a:xfrm>
          <a:custGeom>
            <a:avLst/>
            <a:gdLst>
              <a:gd name="connsiteX0" fmla="*/ 0 w 10524349"/>
              <a:gd name="connsiteY0" fmla="*/ 1069096 h 6414446"/>
              <a:gd name="connsiteX1" fmla="*/ 1069096 w 10524349"/>
              <a:gd name="connsiteY1" fmla="*/ 0 h 6414446"/>
              <a:gd name="connsiteX2" fmla="*/ 9455253 w 10524349"/>
              <a:gd name="connsiteY2" fmla="*/ 0 h 6414446"/>
              <a:gd name="connsiteX3" fmla="*/ 10524349 w 10524349"/>
              <a:gd name="connsiteY3" fmla="*/ 1069096 h 6414446"/>
              <a:gd name="connsiteX4" fmla="*/ 10524349 w 10524349"/>
              <a:gd name="connsiteY4" fmla="*/ 5345350 h 6414446"/>
              <a:gd name="connsiteX5" fmla="*/ 9455253 w 10524349"/>
              <a:gd name="connsiteY5" fmla="*/ 6414446 h 6414446"/>
              <a:gd name="connsiteX6" fmla="*/ 1069096 w 10524349"/>
              <a:gd name="connsiteY6" fmla="*/ 6414446 h 6414446"/>
              <a:gd name="connsiteX7" fmla="*/ 0 w 10524349"/>
              <a:gd name="connsiteY7" fmla="*/ 5345350 h 6414446"/>
              <a:gd name="connsiteX8" fmla="*/ 0 w 10524349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24349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4808378" y="77600"/>
                  <a:pt x="8033953" y="-27269"/>
                  <a:pt x="9455253" y="0"/>
                </a:cubicBezTo>
                <a:cubicBezTo>
                  <a:pt x="10116328" y="-93171"/>
                  <a:pt x="10633933" y="510911"/>
                  <a:pt x="10524349" y="1069096"/>
                </a:cubicBezTo>
                <a:cubicBezTo>
                  <a:pt x="10633349" y="2536417"/>
                  <a:pt x="10446140" y="4353943"/>
                  <a:pt x="10524349" y="5345350"/>
                </a:cubicBezTo>
                <a:cubicBezTo>
                  <a:pt x="10512484" y="5931154"/>
                  <a:pt x="9976813" y="6444826"/>
                  <a:pt x="9455253" y="6414446"/>
                </a:cubicBezTo>
                <a:cubicBezTo>
                  <a:pt x="6661189" y="6463623"/>
                  <a:pt x="4144863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0524349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4530271" y="-129276"/>
                  <a:pt x="6840857" y="-77778"/>
                  <a:pt x="9455253" y="0"/>
                </a:cubicBezTo>
                <a:cubicBezTo>
                  <a:pt x="10027995" y="-56436"/>
                  <a:pt x="10508619" y="569352"/>
                  <a:pt x="10524349" y="1069096"/>
                </a:cubicBezTo>
                <a:cubicBezTo>
                  <a:pt x="10605948" y="1542640"/>
                  <a:pt x="10678649" y="3696807"/>
                  <a:pt x="10524349" y="5345350"/>
                </a:cubicBezTo>
                <a:cubicBezTo>
                  <a:pt x="10571112" y="6034414"/>
                  <a:pt x="10014199" y="6425151"/>
                  <a:pt x="9455253" y="6414446"/>
                </a:cubicBezTo>
                <a:cubicBezTo>
                  <a:pt x="5750226" y="6458666"/>
                  <a:pt x="4577293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" t="5256" r="59014" b="53780"/>
          <a:stretch/>
        </p:blipFill>
        <p:spPr>
          <a:xfrm>
            <a:off x="6970494" y="109043"/>
            <a:ext cx="3427856" cy="1831830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D7E4487D-A1DE-FAA7-07D8-B452E97EFF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59" b="94490" l="9878" r="89878">
                        <a14:foregroundMark x1="49551" y1="88980" x2="52000" y2="91122"/>
                        <a14:foregroundMark x1="37143" y1="14286" x2="33796" y2="15918"/>
                        <a14:foregroundMark x1="29714" y1="18878" x2="27102" y2="21531"/>
                        <a14:foregroundMark x1="23347" y1="28265" x2="28735" y2="19490"/>
                        <a14:foregroundMark x1="23755" y1="27245" x2="27918" y2="20510"/>
                        <a14:foregroundMark x1="23918" y1="26020" x2="28735" y2="20306"/>
                        <a14:foregroundMark x1="27102" y1="20918" x2="23592" y2="25510"/>
                        <a14:foregroundMark x1="40816" y1="9796" x2="47020" y2="9082"/>
                        <a14:foregroundMark x1="47020" y1="9082" x2="63429" y2="14898"/>
                        <a14:foregroundMark x1="63429" y1="14898" x2="74122" y2="23061"/>
                        <a14:foregroundMark x1="73796" y1="21531" x2="59673" y2="11531"/>
                        <a14:foregroundMark x1="59673" y1="11531" x2="54694" y2="10918"/>
                        <a14:foregroundMark x1="52735" y1="9388" x2="56898" y2="9184"/>
                        <a14:foregroundMark x1="48653" y1="8571" x2="53061" y2="8980"/>
                        <a14:foregroundMark x1="64735" y1="13367" x2="73143" y2="21531"/>
                        <a14:foregroundMark x1="62776" y1="11735" x2="73959" y2="20714"/>
                        <a14:foregroundMark x1="66631" y1="14102" x2="72653" y2="19490"/>
                        <a14:foregroundMark x1="64898" y1="12551" x2="65489" y2="13080"/>
                        <a14:foregroundMark x1="66681" y1="14042" x2="72653" y2="19082"/>
                        <a14:foregroundMark x1="66939" y1="13980" x2="71673" y2="18469"/>
                        <a14:foregroundMark x1="71837" y1="17551" x2="67695" y2="12836"/>
                        <a14:foregroundMark x1="66115" y1="12959" x2="67592" y2="14286"/>
                        <a14:foregroundMark x1="65661" y1="12551" x2="66115" y2="12959"/>
                        <a14:foregroundMark x1="64980" y1="11939" x2="65661" y2="12551"/>
                        <a14:foregroundMark x1="68490" y1="78980" x2="63918" y2="81633"/>
                        <a14:foregroundMark x1="60735" y1="87551" x2="63592" y2="85408"/>
                        <a14:foregroundMark x1="42449" y1="92551" x2="48163" y2="94286"/>
                        <a14:foregroundMark x1="27102" y1="72449" x2="41633" y2="85816"/>
                        <a14:foregroundMark x1="41633" y1="85816" x2="41633" y2="85816"/>
                        <a14:foregroundMark x1="58041" y1="94490" x2="56245" y2="94082"/>
                        <a14:foregroundMark x1="22367" y1="35612" x2="22204" y2="52959"/>
                        <a14:foregroundMark x1="26776" y1="27857" x2="20898" y2="44796"/>
                        <a14:foregroundMark x1="20898" y1="44796" x2="20735" y2="60102"/>
                        <a14:foregroundMark x1="20735" y1="60102" x2="24082" y2="67347"/>
                        <a14:foregroundMark x1="24082" y1="67347" x2="25878" y2="68878"/>
                        <a14:foregroundMark x1="20408" y1="51939" x2="19673" y2="40102"/>
                        <a14:foregroundMark x1="19673" y1="40102" x2="21551" y2="35816"/>
                        <a14:foregroundMark x1="41796" y1="11939" x2="32898" y2="16122"/>
                        <a14:foregroundMark x1="32898" y1="16122" x2="32571" y2="16531"/>
                        <a14:foregroundMark x1="73959" y1="26837" x2="76490" y2="40510"/>
                        <a14:foregroundMark x1="76490" y1="40510" x2="74857" y2="64286"/>
                        <a14:foregroundMark x1="75837" y1="27449" x2="79673" y2="36531"/>
                        <a14:foregroundMark x1="79673" y1="36531" x2="80816" y2="42959"/>
                        <a14:foregroundMark x1="36082" y1="13571" x2="30122" y2="19082"/>
                        <a14:foregroundMark x1="30122" y1="19082" x2="29796" y2="19082"/>
                        <a14:foregroundMark x1="30939" y1="15918" x2="28408" y2="17551"/>
                        <a14:foregroundMark x1="27592" y1="19898" x2="25551" y2="22041"/>
                        <a14:foregroundMark x1="23184" y1="27857" x2="19673" y2="37041"/>
                        <a14:foregroundMark x1="44980" y1="8776" x2="47673" y2="8776"/>
                        <a14:foregroundMark x1="46857" y1="8163" x2="51020" y2="7959"/>
                        <a14:foregroundMark x1="20735" y1="62653" x2="23429" y2="68061"/>
                        <a14:foregroundMark x1="25551" y1="72857" x2="29061" y2="78163"/>
                        <a14:foregroundMark x1="30449" y1="79388" x2="34449" y2="82347"/>
                        <a14:backgroundMark x1="68163" y1="12347" x2="68163" y2="12347"/>
                        <a14:backgroundMark x1="67592" y1="12551" x2="67592" y2="12551"/>
                        <a14:backgroundMark x1="67755" y1="12551" x2="67755" y2="12551"/>
                        <a14:backgroundMark x1="67918" y1="12959" x2="67918" y2="12959"/>
                        <a14:backgroundMark x1="67265" y1="12551" x2="67265" y2="12551"/>
                        <a14:backgroundMark x1="68163" y1="13163" x2="68163" y2="13163"/>
                        <a14:backgroundMark x1="67755" y1="12347" x2="67755" y2="123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09401" y="3899681"/>
            <a:ext cx="3787953" cy="3030362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9883FB2-1A08-3C55-9F2A-80EB5E4CDD5B}"/>
              </a:ext>
            </a:extLst>
          </p:cNvPr>
          <p:cNvSpPr txBox="1"/>
          <p:nvPr/>
        </p:nvSpPr>
        <p:spPr>
          <a:xfrm>
            <a:off x="1512087" y="1175494"/>
            <a:ext cx="9215054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Củng cố và hoàn thiện các kĩ năng liên quan đến:</a:t>
            </a:r>
          </a:p>
          <a:p>
            <a:pPr lvl="0" algn="just">
              <a:defRPr/>
            </a:pPr>
            <a:r>
              <a:rPr lang="vi-VN" sz="3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+ Ý nghĩa của phép nhân, phép chia; mở rộng ý nghĩa của phép nhân, phép chia.</a:t>
            </a:r>
          </a:p>
          <a:p>
            <a:pPr lvl="0" algn="just">
              <a:defRPr/>
            </a:pPr>
            <a:r>
              <a:rPr lang="vi-VN" sz="3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+ Thực hiện phép nhân, phép chia các số tự nhiên, phân số, số thập phân.</a:t>
            </a:r>
          </a:p>
          <a:p>
            <a:pPr lvl="0" algn="just">
              <a:defRPr/>
            </a:pPr>
            <a:r>
              <a:rPr lang="vi-VN" sz="3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+ Các trường hợp nhân, chia nhẩm đã học.</a:t>
            </a:r>
          </a:p>
          <a:p>
            <a:pPr lvl="0" algn="just">
              <a:defRPr/>
            </a:pPr>
            <a:r>
              <a:rPr lang="vi-VN" sz="3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+ Tính chất các phép tính và việc vận dụng trong thực hành tính.</a:t>
            </a:r>
          </a:p>
          <a:p>
            <a:pPr lvl="0" algn="just">
              <a:defRPr/>
            </a:pPr>
            <a:r>
              <a:rPr lang="vi-VN" sz="3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+ Tìm thành phần chưa biết của phép tính.</a:t>
            </a:r>
          </a:p>
          <a:p>
            <a:pPr lvl="0" algn="just">
              <a:defRPr/>
            </a:pPr>
            <a:r>
              <a:rPr lang="vi-VN" sz="3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Giải quyết các vấn đề đơn giản liên quan đến phép nhân, phép chia.</a:t>
            </a:r>
          </a:p>
        </p:txBody>
      </p:sp>
      <p:pic>
        <p:nvPicPr>
          <p:cNvPr id="8" name="Picture 17">
            <a:extLst>
              <a:ext uri="{FF2B5EF4-FFF2-40B4-BE49-F238E27FC236}">
                <a16:creationId xmlns:a16="http://schemas.microsoft.com/office/drawing/2014/main" id="{6F9F8516-C124-958B-6E1F-AADE889D49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229500" flipH="1">
            <a:off x="692792" y="1068551"/>
            <a:ext cx="698323" cy="6983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36F237-56F8-EC9C-EC25-25D524270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411" y="59722"/>
            <a:ext cx="7340220" cy="1170533"/>
          </a:xfrm>
          <a:prstGeom prst="rect">
            <a:avLst/>
          </a:prstGeom>
        </p:spPr>
      </p:pic>
      <p:pic>
        <p:nvPicPr>
          <p:cNvPr id="5" name="Picture 17">
            <a:extLst>
              <a:ext uri="{FF2B5EF4-FFF2-40B4-BE49-F238E27FC236}">
                <a16:creationId xmlns:a16="http://schemas.microsoft.com/office/drawing/2014/main" id="{AAE80808-9270-5AB2-EEF9-05C870AE85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229500" flipH="1">
            <a:off x="705606" y="5065700"/>
            <a:ext cx="698323" cy="69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4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" t="5256" r="59014" b="53780"/>
          <a:stretch/>
        </p:blipFill>
        <p:spPr>
          <a:xfrm>
            <a:off x="0" y="-328996"/>
            <a:ext cx="6225583" cy="3326922"/>
          </a:xfrm>
          <a:prstGeom prst="rect">
            <a:avLst/>
          </a:prstGeom>
        </p:spPr>
      </p:pic>
      <p:grpSp>
        <p:nvGrpSpPr>
          <p:cNvPr id="2" name="Nhóm 5">
            <a:extLst>
              <a:ext uri="{FF2B5EF4-FFF2-40B4-BE49-F238E27FC236}">
                <a16:creationId xmlns:a16="http://schemas.microsoft.com/office/drawing/2014/main" id="{4DE7F994-BACB-259A-2333-A16D6F1BC3B8}"/>
              </a:ext>
            </a:extLst>
          </p:cNvPr>
          <p:cNvGrpSpPr/>
          <p:nvPr/>
        </p:nvGrpSpPr>
        <p:grpSpPr>
          <a:xfrm rot="986664">
            <a:off x="14330909" y="1555613"/>
            <a:ext cx="11375139" cy="2662269"/>
            <a:chOff x="2876479" y="3619096"/>
            <a:chExt cx="6688426" cy="1255265"/>
          </a:xfrm>
        </p:grpSpPr>
        <p:sp>
          <p:nvSpPr>
            <p:cNvPr id="4" name="TextBox 12">
              <a:extLst>
                <a:ext uri="{FF2B5EF4-FFF2-40B4-BE49-F238E27FC236}">
                  <a16:creationId xmlns:a16="http://schemas.microsoft.com/office/drawing/2014/main" id="{093E4708-CB06-5E14-0935-F28E7D93A2C2}"/>
                </a:ext>
              </a:extLst>
            </p:cNvPr>
            <p:cNvSpPr txBox="1"/>
            <p:nvPr/>
          </p:nvSpPr>
          <p:spPr>
            <a:xfrm rot="20527286">
              <a:off x="2876480" y="3619096"/>
              <a:ext cx="6688425" cy="1255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6700" b="0" i="0" u="none" strike="noStrike" kern="1200" cap="none" spc="0" normalizeH="0" baseline="0" noProof="0">
                  <a:ln w="190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iCiel Crocante" panose="02000000000000000000" pitchFamily="50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kumimoji="0" lang="en-US" sz="167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iCiel Crocante" panose="02000000000000000000" pitchFamily="50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5" name="TextBox 12">
              <a:extLst>
                <a:ext uri="{FF2B5EF4-FFF2-40B4-BE49-F238E27FC236}">
                  <a16:creationId xmlns:a16="http://schemas.microsoft.com/office/drawing/2014/main" id="{629378EB-BBCB-F66C-620E-EE876C5E0CAC}"/>
                </a:ext>
              </a:extLst>
            </p:cNvPr>
            <p:cNvSpPr txBox="1"/>
            <p:nvPr/>
          </p:nvSpPr>
          <p:spPr>
            <a:xfrm rot="20527286">
              <a:off x="2876479" y="3619097"/>
              <a:ext cx="6688425" cy="1255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6700" b="0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/>
                  <a:uLnTx/>
                  <a:uFillTx/>
                  <a:latin typeface="iCiel Crocante" panose="02000000000000000000" pitchFamily="50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kumimoji="0" lang="en-US" sz="167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iCiel Crocante" panose="02000000000000000000" pitchFamily="50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1982878-70A4-8969-809E-BA23B6F63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11271"/>
            <a:ext cx="12192000" cy="437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Đ 5">
            <a:hlinkClick r:id="" action="ppaction://media"/>
            <a:extLst>
              <a:ext uri="{FF2B5EF4-FFF2-40B4-BE49-F238E27FC236}">
                <a16:creationId xmlns:a16="http://schemas.microsoft.com/office/drawing/2014/main" id="{04A8BBC1-51C8-8736-D461-4D0A81F4A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2725" y="173566"/>
            <a:ext cx="8281270" cy="668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436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" t="5256" r="59014" b="53780"/>
          <a:stretch/>
        </p:blipFill>
        <p:spPr>
          <a:xfrm>
            <a:off x="0" y="-328996"/>
            <a:ext cx="6225583" cy="33269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D3CDF3-758D-07B6-6025-3E3E053AC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83" y="-328996"/>
            <a:ext cx="12192000" cy="450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6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512260" y="296634"/>
            <a:ext cx="11130610" cy="6390466"/>
          </a:xfrm>
          <a:custGeom>
            <a:avLst/>
            <a:gdLst>
              <a:gd name="connsiteX0" fmla="*/ 0 w 11130610"/>
              <a:gd name="connsiteY0" fmla="*/ 1065099 h 6390466"/>
              <a:gd name="connsiteX1" fmla="*/ 1065099 w 11130610"/>
              <a:gd name="connsiteY1" fmla="*/ 0 h 6390466"/>
              <a:gd name="connsiteX2" fmla="*/ 10065511 w 11130610"/>
              <a:gd name="connsiteY2" fmla="*/ 0 h 6390466"/>
              <a:gd name="connsiteX3" fmla="*/ 11130610 w 11130610"/>
              <a:gd name="connsiteY3" fmla="*/ 1065099 h 6390466"/>
              <a:gd name="connsiteX4" fmla="*/ 11130610 w 11130610"/>
              <a:gd name="connsiteY4" fmla="*/ 5325367 h 6390466"/>
              <a:gd name="connsiteX5" fmla="*/ 10065511 w 11130610"/>
              <a:gd name="connsiteY5" fmla="*/ 6390466 h 6390466"/>
              <a:gd name="connsiteX6" fmla="*/ 1065099 w 11130610"/>
              <a:gd name="connsiteY6" fmla="*/ 6390466 h 6390466"/>
              <a:gd name="connsiteX7" fmla="*/ 0 w 11130610"/>
              <a:gd name="connsiteY7" fmla="*/ 5325367 h 6390466"/>
              <a:gd name="connsiteX8" fmla="*/ 0 w 11130610"/>
              <a:gd name="connsiteY8" fmla="*/ 1065099 h 639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30610" h="6390466" fill="none" extrusionOk="0">
                <a:moveTo>
                  <a:pt x="0" y="1065099"/>
                </a:moveTo>
                <a:cubicBezTo>
                  <a:pt x="12012" y="403494"/>
                  <a:pt x="425046" y="-21748"/>
                  <a:pt x="1065099" y="0"/>
                </a:cubicBezTo>
                <a:cubicBezTo>
                  <a:pt x="4174592" y="-83524"/>
                  <a:pt x="8349893" y="-102929"/>
                  <a:pt x="10065511" y="0"/>
                </a:cubicBezTo>
                <a:cubicBezTo>
                  <a:pt x="10743738" y="46557"/>
                  <a:pt x="11222139" y="423695"/>
                  <a:pt x="11130610" y="1065099"/>
                </a:cubicBezTo>
                <a:cubicBezTo>
                  <a:pt x="11196071" y="2472386"/>
                  <a:pt x="11252227" y="4874050"/>
                  <a:pt x="11130610" y="5325367"/>
                </a:cubicBezTo>
                <a:cubicBezTo>
                  <a:pt x="11093386" y="5877093"/>
                  <a:pt x="10582584" y="6460711"/>
                  <a:pt x="10065511" y="6390466"/>
                </a:cubicBezTo>
                <a:cubicBezTo>
                  <a:pt x="6033351" y="6480618"/>
                  <a:pt x="2740540" y="6288491"/>
                  <a:pt x="1065099" y="6390466"/>
                </a:cubicBezTo>
                <a:cubicBezTo>
                  <a:pt x="486330" y="6421415"/>
                  <a:pt x="-55657" y="5812373"/>
                  <a:pt x="0" y="5325367"/>
                </a:cubicBezTo>
                <a:cubicBezTo>
                  <a:pt x="-120683" y="3818948"/>
                  <a:pt x="-130817" y="1862385"/>
                  <a:pt x="0" y="1065099"/>
                </a:cubicBezTo>
                <a:close/>
              </a:path>
              <a:path w="11130610" h="6390466" stroke="0" extrusionOk="0">
                <a:moveTo>
                  <a:pt x="0" y="1065099"/>
                </a:moveTo>
                <a:cubicBezTo>
                  <a:pt x="1639" y="367783"/>
                  <a:pt x="408738" y="49519"/>
                  <a:pt x="1065099" y="0"/>
                </a:cubicBezTo>
                <a:cubicBezTo>
                  <a:pt x="5199141" y="124908"/>
                  <a:pt x="7338871" y="-10679"/>
                  <a:pt x="10065511" y="0"/>
                </a:cubicBezTo>
                <a:cubicBezTo>
                  <a:pt x="10724460" y="47025"/>
                  <a:pt x="11168889" y="418746"/>
                  <a:pt x="11130610" y="1065099"/>
                </a:cubicBezTo>
                <a:cubicBezTo>
                  <a:pt x="11118882" y="2757914"/>
                  <a:pt x="11162390" y="3506451"/>
                  <a:pt x="11130610" y="5325367"/>
                </a:cubicBezTo>
                <a:cubicBezTo>
                  <a:pt x="11213700" y="5873012"/>
                  <a:pt x="10645286" y="6397184"/>
                  <a:pt x="10065511" y="6390466"/>
                </a:cubicBezTo>
                <a:cubicBezTo>
                  <a:pt x="7564487" y="6532790"/>
                  <a:pt x="3305437" y="6473059"/>
                  <a:pt x="1065099" y="6390466"/>
                </a:cubicBezTo>
                <a:cubicBezTo>
                  <a:pt x="510460" y="6407262"/>
                  <a:pt x="105938" y="5933525"/>
                  <a:pt x="0" y="5325367"/>
                </a:cubicBezTo>
                <a:cubicBezTo>
                  <a:pt x="120966" y="4049435"/>
                  <a:pt x="131165" y="2266697"/>
                  <a:pt x="0" y="1065099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1D7A5BB-DB09-D7AC-CC87-326B6ADCC1A4}"/>
                  </a:ext>
                </a:extLst>
              </p:cNvPr>
              <p:cNvSpPr txBox="1"/>
              <p:nvPr/>
            </p:nvSpPr>
            <p:spPr>
              <a:xfrm>
                <a:off x="1751591" y="496297"/>
                <a:ext cx="10440409" cy="5609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Tính giá trị của biểu thức.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5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a)</a:t>
                </a:r>
                <a:r>
                  <a:rPr kumimoji="0" lang="vi-VN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21 327 – 209 × 5 </a:t>
                </a:r>
                <a:endPara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5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b)</a:t>
                </a:r>
                <a:r>
                  <a:rPr kumimoji="0" lang="vi-VN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5,25 : 3 × 4</a:t>
                </a:r>
              </a:p>
              <a:p>
                <a:pPr lvl="0">
                  <a:defRPr/>
                </a:pPr>
                <a:r>
                  <a:rPr kumimoji="0" lang="vi-VN" sz="5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c)</a:t>
                </a:r>
                <a:r>
                  <a:rPr kumimoji="0" lang="vi-VN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6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x (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6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6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6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6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6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) </a:t>
                </a:r>
                <a:endPara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lvl="0">
                  <a:defRPr/>
                </a:pPr>
                <a:r>
                  <a:rPr kumimoji="0" lang="vi-VN" sz="5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d)</a:t>
                </a: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7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7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sz="7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pt-BR" sz="7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7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7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7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pt-BR" sz="7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7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7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7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pt-BR" sz="7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7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7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7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pt-BR" sz="7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kumimoji="0" lang="pt-BR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1D7A5BB-DB09-D7AC-CC87-326B6ADCC1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1591" y="496297"/>
                <a:ext cx="10440409" cy="5609997"/>
              </a:xfrm>
              <a:prstGeom prst="rect">
                <a:avLst/>
              </a:prstGeom>
              <a:blipFill>
                <a:blip r:embed="rId2"/>
                <a:stretch>
                  <a:fillRect l="-3094" t="-3040" b="-33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D7A51390-3FAD-2556-7CAD-659BA9133BD3}"/>
              </a:ext>
            </a:extLst>
          </p:cNvPr>
          <p:cNvSpPr/>
          <p:nvPr/>
        </p:nvSpPr>
        <p:spPr>
          <a:xfrm>
            <a:off x="205836" y="170900"/>
            <a:ext cx="1202461" cy="78274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pic>
        <p:nvPicPr>
          <p:cNvPr id="3" name="Hình ảnh 13" descr="Ảnh có chứa hình mẫu, Phim hoạt hình, minh họa, Hoạt hình&#10;&#10;Mô tả được tạo tự động">
            <a:extLst>
              <a:ext uri="{FF2B5EF4-FFF2-40B4-BE49-F238E27FC236}">
                <a16:creationId xmlns:a16="http://schemas.microsoft.com/office/drawing/2014/main" id="{3F6AB26D-829E-C102-B5E1-9717180041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2568" y1="48674" x2="32568" y2="48674"/>
                        <a14:foregroundMark x1="35270" y1="46212" x2="34459" y2="67614"/>
                        <a14:foregroundMark x1="34459" y1="67614" x2="40405" y2="70833"/>
                        <a14:foregroundMark x1="40405" y1="70833" x2="23784" y2="57008"/>
                        <a14:foregroundMark x1="23784" y1="57008" x2="33784" y2="66288"/>
                        <a14:foregroundMark x1="33784" y1="66288" x2="39595" y2="75758"/>
                        <a14:foregroundMark x1="39595" y1="75758" x2="37703" y2="85038"/>
                        <a14:foregroundMark x1="37703" y1="85038" x2="35946" y2="75758"/>
                        <a14:foregroundMark x1="35946" y1="75758" x2="30811" y2="80682"/>
                        <a14:foregroundMark x1="30811" y1="80682" x2="30000" y2="87879"/>
                        <a14:foregroundMark x1="30000" y1="87879" x2="31892" y2="79545"/>
                        <a14:foregroundMark x1="66351" y1="22348" x2="67973" y2="55303"/>
                        <a14:foregroundMark x1="79459" y1="55303" x2="63784" y2="67803"/>
                        <a14:foregroundMark x1="69054" y1="64205" x2="70676" y2="87311"/>
                        <a14:foregroundMark x1="65405" y1="61553" x2="60811" y2="71023"/>
                        <a14:foregroundMark x1="60811" y1="71023" x2="60676" y2="73106"/>
                        <a14:foregroundMark x1="64595" y1="77652" x2="64865" y2="88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64" t="9962" r="15697" b="2945"/>
          <a:stretch/>
        </p:blipFill>
        <p:spPr>
          <a:xfrm flipH="1">
            <a:off x="8781392" y="2452674"/>
            <a:ext cx="2411309" cy="467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3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512260" y="296634"/>
            <a:ext cx="11130610" cy="6390466"/>
          </a:xfrm>
          <a:custGeom>
            <a:avLst/>
            <a:gdLst>
              <a:gd name="connsiteX0" fmla="*/ 0 w 11130610"/>
              <a:gd name="connsiteY0" fmla="*/ 1065099 h 6390466"/>
              <a:gd name="connsiteX1" fmla="*/ 1065099 w 11130610"/>
              <a:gd name="connsiteY1" fmla="*/ 0 h 6390466"/>
              <a:gd name="connsiteX2" fmla="*/ 10065511 w 11130610"/>
              <a:gd name="connsiteY2" fmla="*/ 0 h 6390466"/>
              <a:gd name="connsiteX3" fmla="*/ 11130610 w 11130610"/>
              <a:gd name="connsiteY3" fmla="*/ 1065099 h 6390466"/>
              <a:gd name="connsiteX4" fmla="*/ 11130610 w 11130610"/>
              <a:gd name="connsiteY4" fmla="*/ 5325367 h 6390466"/>
              <a:gd name="connsiteX5" fmla="*/ 10065511 w 11130610"/>
              <a:gd name="connsiteY5" fmla="*/ 6390466 h 6390466"/>
              <a:gd name="connsiteX6" fmla="*/ 1065099 w 11130610"/>
              <a:gd name="connsiteY6" fmla="*/ 6390466 h 6390466"/>
              <a:gd name="connsiteX7" fmla="*/ 0 w 11130610"/>
              <a:gd name="connsiteY7" fmla="*/ 5325367 h 6390466"/>
              <a:gd name="connsiteX8" fmla="*/ 0 w 11130610"/>
              <a:gd name="connsiteY8" fmla="*/ 1065099 h 639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30610" h="6390466" fill="none" extrusionOk="0">
                <a:moveTo>
                  <a:pt x="0" y="1065099"/>
                </a:moveTo>
                <a:cubicBezTo>
                  <a:pt x="12012" y="403494"/>
                  <a:pt x="425046" y="-21748"/>
                  <a:pt x="1065099" y="0"/>
                </a:cubicBezTo>
                <a:cubicBezTo>
                  <a:pt x="4174592" y="-83524"/>
                  <a:pt x="8349893" y="-102929"/>
                  <a:pt x="10065511" y="0"/>
                </a:cubicBezTo>
                <a:cubicBezTo>
                  <a:pt x="10743738" y="46557"/>
                  <a:pt x="11222139" y="423695"/>
                  <a:pt x="11130610" y="1065099"/>
                </a:cubicBezTo>
                <a:cubicBezTo>
                  <a:pt x="11196071" y="2472386"/>
                  <a:pt x="11252227" y="4874050"/>
                  <a:pt x="11130610" y="5325367"/>
                </a:cubicBezTo>
                <a:cubicBezTo>
                  <a:pt x="11093386" y="5877093"/>
                  <a:pt x="10582584" y="6460711"/>
                  <a:pt x="10065511" y="6390466"/>
                </a:cubicBezTo>
                <a:cubicBezTo>
                  <a:pt x="6033351" y="6480618"/>
                  <a:pt x="2740540" y="6288491"/>
                  <a:pt x="1065099" y="6390466"/>
                </a:cubicBezTo>
                <a:cubicBezTo>
                  <a:pt x="486330" y="6421415"/>
                  <a:pt x="-55657" y="5812373"/>
                  <a:pt x="0" y="5325367"/>
                </a:cubicBezTo>
                <a:cubicBezTo>
                  <a:pt x="-120683" y="3818948"/>
                  <a:pt x="-130817" y="1862385"/>
                  <a:pt x="0" y="1065099"/>
                </a:cubicBezTo>
                <a:close/>
              </a:path>
              <a:path w="11130610" h="6390466" stroke="0" extrusionOk="0">
                <a:moveTo>
                  <a:pt x="0" y="1065099"/>
                </a:moveTo>
                <a:cubicBezTo>
                  <a:pt x="1639" y="367783"/>
                  <a:pt x="408738" y="49519"/>
                  <a:pt x="1065099" y="0"/>
                </a:cubicBezTo>
                <a:cubicBezTo>
                  <a:pt x="5199141" y="124908"/>
                  <a:pt x="7338871" y="-10679"/>
                  <a:pt x="10065511" y="0"/>
                </a:cubicBezTo>
                <a:cubicBezTo>
                  <a:pt x="10724460" y="47025"/>
                  <a:pt x="11168889" y="418746"/>
                  <a:pt x="11130610" y="1065099"/>
                </a:cubicBezTo>
                <a:cubicBezTo>
                  <a:pt x="11118882" y="2757914"/>
                  <a:pt x="11162390" y="3506451"/>
                  <a:pt x="11130610" y="5325367"/>
                </a:cubicBezTo>
                <a:cubicBezTo>
                  <a:pt x="11213700" y="5873012"/>
                  <a:pt x="10645286" y="6397184"/>
                  <a:pt x="10065511" y="6390466"/>
                </a:cubicBezTo>
                <a:cubicBezTo>
                  <a:pt x="7564487" y="6532790"/>
                  <a:pt x="3305437" y="6473059"/>
                  <a:pt x="1065099" y="6390466"/>
                </a:cubicBezTo>
                <a:cubicBezTo>
                  <a:pt x="510460" y="6407262"/>
                  <a:pt x="105938" y="5933525"/>
                  <a:pt x="0" y="5325367"/>
                </a:cubicBezTo>
                <a:cubicBezTo>
                  <a:pt x="120966" y="4049435"/>
                  <a:pt x="131165" y="2266697"/>
                  <a:pt x="0" y="1065099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7A5BB-DB09-D7AC-CC87-326B6ADCC1A4}"/>
              </a:ext>
            </a:extLst>
          </p:cNvPr>
          <p:cNvSpPr txBox="1"/>
          <p:nvPr/>
        </p:nvSpPr>
        <p:spPr>
          <a:xfrm>
            <a:off x="1751591" y="496297"/>
            <a:ext cx="1044040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21 327 – 209 × 5 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= 21 327 – 1 045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20 282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7A51390-3FAD-2556-7CAD-659BA9133BD3}"/>
              </a:ext>
            </a:extLst>
          </p:cNvPr>
          <p:cNvSpPr/>
          <p:nvPr/>
        </p:nvSpPr>
        <p:spPr>
          <a:xfrm>
            <a:off x="205836" y="170900"/>
            <a:ext cx="1202461" cy="78274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6B19F0-B8C8-9442-D030-781DE9F81AF4}"/>
              </a:ext>
            </a:extLst>
          </p:cNvPr>
          <p:cNvSpPr txBox="1"/>
          <p:nvPr/>
        </p:nvSpPr>
        <p:spPr>
          <a:xfrm>
            <a:off x="5377659" y="3176200"/>
            <a:ext cx="545325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5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vi-VN" sz="5400">
                <a:latin typeface="Arial" panose="020B0604020202020204" pitchFamily="34" charset="0"/>
                <a:cs typeface="Arial" panose="020B0604020202020204" pitchFamily="34" charset="0"/>
              </a:rPr>
              <a:t>5,25 : 3 × 4 	</a:t>
            </a:r>
            <a:endParaRPr lang="en-US" sz="5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vi-VN" sz="5400">
                <a:latin typeface="Arial" panose="020B0604020202020204" pitchFamily="34" charset="0"/>
                <a:cs typeface="Arial" panose="020B0604020202020204" pitchFamily="34" charset="0"/>
              </a:rPr>
              <a:t>= 5,25 × 4 : 3</a:t>
            </a:r>
          </a:p>
          <a:p>
            <a:pPr lvl="0">
              <a:defRPr/>
            </a:pPr>
            <a:r>
              <a:rPr lang="vi-VN" sz="5400">
                <a:latin typeface="Arial" panose="020B0604020202020204" pitchFamily="34" charset="0"/>
                <a:cs typeface="Arial" panose="020B0604020202020204" pitchFamily="34" charset="0"/>
              </a:rPr>
              <a:t>= 21 : 3 </a:t>
            </a:r>
            <a:endParaRPr lang="en-US" sz="5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vi-VN" sz="54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vi-VN" sz="5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</p:txBody>
      </p:sp>
      <p:pic>
        <p:nvPicPr>
          <p:cNvPr id="4" name="Hình ảnh 13" descr="Ảnh có chứa hình mẫu, Phim hoạt hình, minh họa, Hoạt hình&#10;&#10;Mô tả được tạo tự động">
            <a:extLst>
              <a:ext uri="{FF2B5EF4-FFF2-40B4-BE49-F238E27FC236}">
                <a16:creationId xmlns:a16="http://schemas.microsoft.com/office/drawing/2014/main" id="{7B0AF127-655A-D2F7-8570-9CB96CA936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2568" y1="48674" x2="32568" y2="48674"/>
                        <a14:foregroundMark x1="35270" y1="46212" x2="34459" y2="67614"/>
                        <a14:foregroundMark x1="34459" y1="67614" x2="40405" y2="70833"/>
                        <a14:foregroundMark x1="40405" y1="70833" x2="23784" y2="57008"/>
                        <a14:foregroundMark x1="23784" y1="57008" x2="33784" y2="66288"/>
                        <a14:foregroundMark x1="33784" y1="66288" x2="39595" y2="75758"/>
                        <a14:foregroundMark x1="39595" y1="75758" x2="37703" y2="85038"/>
                        <a14:foregroundMark x1="37703" y1="85038" x2="35946" y2="75758"/>
                        <a14:foregroundMark x1="35946" y1="75758" x2="30811" y2="80682"/>
                        <a14:foregroundMark x1="30811" y1="80682" x2="30000" y2="87879"/>
                        <a14:foregroundMark x1="30000" y1="87879" x2="31892" y2="79545"/>
                        <a14:foregroundMark x1="66351" y1="22348" x2="67973" y2="55303"/>
                        <a14:foregroundMark x1="79459" y1="55303" x2="63784" y2="67803"/>
                        <a14:foregroundMark x1="69054" y1="64205" x2="70676" y2="87311"/>
                        <a14:foregroundMark x1="65405" y1="61553" x2="60811" y2="71023"/>
                        <a14:foregroundMark x1="60811" y1="71023" x2="60676" y2="73106"/>
                        <a14:foregroundMark x1="64595" y1="77652" x2="64865" y2="88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64" t="9962" r="15697" b="2945"/>
          <a:stretch/>
        </p:blipFill>
        <p:spPr>
          <a:xfrm flipH="1">
            <a:off x="374290" y="2547690"/>
            <a:ext cx="2411309" cy="467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4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512260" y="296634"/>
            <a:ext cx="11130610" cy="6390466"/>
          </a:xfrm>
          <a:custGeom>
            <a:avLst/>
            <a:gdLst>
              <a:gd name="connsiteX0" fmla="*/ 0 w 11130610"/>
              <a:gd name="connsiteY0" fmla="*/ 1065099 h 6390466"/>
              <a:gd name="connsiteX1" fmla="*/ 1065099 w 11130610"/>
              <a:gd name="connsiteY1" fmla="*/ 0 h 6390466"/>
              <a:gd name="connsiteX2" fmla="*/ 10065511 w 11130610"/>
              <a:gd name="connsiteY2" fmla="*/ 0 h 6390466"/>
              <a:gd name="connsiteX3" fmla="*/ 11130610 w 11130610"/>
              <a:gd name="connsiteY3" fmla="*/ 1065099 h 6390466"/>
              <a:gd name="connsiteX4" fmla="*/ 11130610 w 11130610"/>
              <a:gd name="connsiteY4" fmla="*/ 5325367 h 6390466"/>
              <a:gd name="connsiteX5" fmla="*/ 10065511 w 11130610"/>
              <a:gd name="connsiteY5" fmla="*/ 6390466 h 6390466"/>
              <a:gd name="connsiteX6" fmla="*/ 1065099 w 11130610"/>
              <a:gd name="connsiteY6" fmla="*/ 6390466 h 6390466"/>
              <a:gd name="connsiteX7" fmla="*/ 0 w 11130610"/>
              <a:gd name="connsiteY7" fmla="*/ 5325367 h 6390466"/>
              <a:gd name="connsiteX8" fmla="*/ 0 w 11130610"/>
              <a:gd name="connsiteY8" fmla="*/ 1065099 h 639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30610" h="6390466" fill="none" extrusionOk="0">
                <a:moveTo>
                  <a:pt x="0" y="1065099"/>
                </a:moveTo>
                <a:cubicBezTo>
                  <a:pt x="12012" y="403494"/>
                  <a:pt x="425046" y="-21748"/>
                  <a:pt x="1065099" y="0"/>
                </a:cubicBezTo>
                <a:cubicBezTo>
                  <a:pt x="4174592" y="-83524"/>
                  <a:pt x="8349893" y="-102929"/>
                  <a:pt x="10065511" y="0"/>
                </a:cubicBezTo>
                <a:cubicBezTo>
                  <a:pt x="10743738" y="46557"/>
                  <a:pt x="11222139" y="423695"/>
                  <a:pt x="11130610" y="1065099"/>
                </a:cubicBezTo>
                <a:cubicBezTo>
                  <a:pt x="11196071" y="2472386"/>
                  <a:pt x="11252227" y="4874050"/>
                  <a:pt x="11130610" y="5325367"/>
                </a:cubicBezTo>
                <a:cubicBezTo>
                  <a:pt x="11093386" y="5877093"/>
                  <a:pt x="10582584" y="6460711"/>
                  <a:pt x="10065511" y="6390466"/>
                </a:cubicBezTo>
                <a:cubicBezTo>
                  <a:pt x="6033351" y="6480618"/>
                  <a:pt x="2740540" y="6288491"/>
                  <a:pt x="1065099" y="6390466"/>
                </a:cubicBezTo>
                <a:cubicBezTo>
                  <a:pt x="486330" y="6421415"/>
                  <a:pt x="-55657" y="5812373"/>
                  <a:pt x="0" y="5325367"/>
                </a:cubicBezTo>
                <a:cubicBezTo>
                  <a:pt x="-120683" y="3818948"/>
                  <a:pt x="-130817" y="1862385"/>
                  <a:pt x="0" y="1065099"/>
                </a:cubicBezTo>
                <a:close/>
              </a:path>
              <a:path w="11130610" h="6390466" stroke="0" extrusionOk="0">
                <a:moveTo>
                  <a:pt x="0" y="1065099"/>
                </a:moveTo>
                <a:cubicBezTo>
                  <a:pt x="1639" y="367783"/>
                  <a:pt x="408738" y="49519"/>
                  <a:pt x="1065099" y="0"/>
                </a:cubicBezTo>
                <a:cubicBezTo>
                  <a:pt x="5199141" y="124908"/>
                  <a:pt x="7338871" y="-10679"/>
                  <a:pt x="10065511" y="0"/>
                </a:cubicBezTo>
                <a:cubicBezTo>
                  <a:pt x="10724460" y="47025"/>
                  <a:pt x="11168889" y="418746"/>
                  <a:pt x="11130610" y="1065099"/>
                </a:cubicBezTo>
                <a:cubicBezTo>
                  <a:pt x="11118882" y="2757914"/>
                  <a:pt x="11162390" y="3506451"/>
                  <a:pt x="11130610" y="5325367"/>
                </a:cubicBezTo>
                <a:cubicBezTo>
                  <a:pt x="11213700" y="5873012"/>
                  <a:pt x="10645286" y="6397184"/>
                  <a:pt x="10065511" y="6390466"/>
                </a:cubicBezTo>
                <a:cubicBezTo>
                  <a:pt x="7564487" y="6532790"/>
                  <a:pt x="3305437" y="6473059"/>
                  <a:pt x="1065099" y="6390466"/>
                </a:cubicBezTo>
                <a:cubicBezTo>
                  <a:pt x="510460" y="6407262"/>
                  <a:pt x="105938" y="5933525"/>
                  <a:pt x="0" y="5325367"/>
                </a:cubicBezTo>
                <a:cubicBezTo>
                  <a:pt x="120966" y="4049435"/>
                  <a:pt x="131165" y="2266697"/>
                  <a:pt x="0" y="1065099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7A51390-3FAD-2556-7CAD-659BA9133BD3}"/>
              </a:ext>
            </a:extLst>
          </p:cNvPr>
          <p:cNvSpPr/>
          <p:nvPr/>
        </p:nvSpPr>
        <p:spPr>
          <a:xfrm>
            <a:off x="205836" y="170900"/>
            <a:ext cx="1202461" cy="78274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81DB4B7-9299-2B89-5C3A-5DEE822E018C}"/>
                  </a:ext>
                </a:extLst>
              </p:cNvPr>
              <p:cNvSpPr txBox="1"/>
              <p:nvPr/>
            </p:nvSpPr>
            <p:spPr>
              <a:xfrm>
                <a:off x="3478897" y="644934"/>
                <a:ext cx="6093372" cy="56938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20000"/>
                  </a:lnSpc>
                  <a:defRPr/>
                </a:pPr>
                <a:r>
                  <a:rPr kumimoji="0" lang="vi-VN" sz="60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c)</a:t>
                </a:r>
                <a:r>
                  <a:rPr kumimoji="0" lang="vi-VN" sz="6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7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7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7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7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x (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7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7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7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7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7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7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7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7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)</a:t>
                </a:r>
              </a:p>
              <a:p>
                <a:pPr lvl="0">
                  <a:lnSpc>
                    <a:spcPct val="120000"/>
                  </a:lnSpc>
                  <a:defRPr/>
                </a:pPr>
                <a:r>
                  <a:rPr lang="en-US" sz="72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7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7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7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7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7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7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7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US" sz="7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lvl="0">
                  <a:lnSpc>
                    <a:spcPct val="120000"/>
                  </a:lnSpc>
                  <a:defRPr/>
                </a:pPr>
                <a:r>
                  <a:rPr lang="en-US" sz="72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72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81DB4B7-9299-2B89-5C3A-5DEE822E01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8897" y="644934"/>
                <a:ext cx="6093372" cy="5693866"/>
              </a:xfrm>
              <a:prstGeom prst="rect">
                <a:avLst/>
              </a:prstGeom>
              <a:blipFill>
                <a:blip r:embed="rId2"/>
                <a:stretch>
                  <a:fillRect l="-7608" b="-4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547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364</TotalTime>
  <Words>656</Words>
  <Application>Microsoft Office PowerPoint</Application>
  <PresentationFormat>Widescreen</PresentationFormat>
  <Paragraphs>68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Cambria Math</vt:lpstr>
      <vt:lpstr>iCiel Crocante</vt:lpstr>
      <vt:lpstr>Calibri</vt:lpstr>
      <vt:lpstr>Aptos</vt:lpstr>
      <vt:lpstr>UTM Edwardian</vt:lpstr>
      <vt:lpstr>UTM Duepuntozero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</dc:creator>
  <dc:description>9Slide.vn</dc:description>
  <cp:lastModifiedBy>THAO2011</cp:lastModifiedBy>
  <cp:revision>24</cp:revision>
  <dcterms:created xsi:type="dcterms:W3CDTF">2023-12-30T01:12:53Z</dcterms:created>
  <dcterms:modified xsi:type="dcterms:W3CDTF">2025-04-19T08:40:09Z</dcterms:modified>
  <cp:category>9Slide.vn</cp:category>
</cp:coreProperties>
</file>