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1"/>
  </p:notesMasterIdLst>
  <p:sldIdLst>
    <p:sldId id="257" r:id="rId2"/>
    <p:sldId id="258" r:id="rId3"/>
    <p:sldId id="259" r:id="rId4"/>
    <p:sldId id="289" r:id="rId5"/>
    <p:sldId id="260" r:id="rId6"/>
    <p:sldId id="261" r:id="rId7"/>
    <p:sldId id="302" r:id="rId8"/>
    <p:sldId id="303" r:id="rId9"/>
    <p:sldId id="262" r:id="rId10"/>
    <p:sldId id="264" r:id="rId11"/>
    <p:sldId id="290" r:id="rId12"/>
    <p:sldId id="266" r:id="rId13"/>
    <p:sldId id="304" r:id="rId14"/>
    <p:sldId id="305" r:id="rId15"/>
    <p:sldId id="267" r:id="rId16"/>
    <p:sldId id="306" r:id="rId17"/>
    <p:sldId id="307" r:id="rId18"/>
    <p:sldId id="308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298" r:id="rId29"/>
    <p:sldId id="299" r:id="rId30"/>
  </p:sldIdLst>
  <p:sldSz cx="12192000" cy="6858000"/>
  <p:notesSz cx="6858000" cy="9144000"/>
  <p:embeddedFontLst>
    <p:embeddedFont>
      <p:font typeface="#9Slide07 IcielLa Chic Pro Shad" panose="020B0604020202020204" charset="0"/>
      <p:regular r:id="rId32"/>
    </p:embeddedFont>
    <p:embeddedFont>
      <p:font typeface="SVN-Hole Hearte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170" autoAdjust="0"/>
  </p:normalViewPr>
  <p:slideViewPr>
    <p:cSldViewPr snapToGrid="0">
      <p:cViewPr varScale="1">
        <p:scale>
          <a:sx n="61" d="100"/>
          <a:sy n="61" d="100"/>
        </p:scale>
        <p:origin x="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F324B-249B-4AC3-9776-121BE920AFB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CF46-E538-4241-B006-BC0BBC91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2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F495-5D9A-A5BA-B262-CEE88F393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4E9A7-C5B2-265E-528F-9693706FD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5CF25-C3A1-3F1E-1D8A-A2E2FAF4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8C06F-E7AB-5F66-8561-F894A93A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D7CC3-A361-EAF8-CD6C-B74E0F71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727FA89-7316-20E9-84CA-8C14F27D5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/>
          <a:stretch/>
        </p:blipFill>
        <p:spPr>
          <a:xfrm>
            <a:off x="0" y="0"/>
            <a:ext cx="12260826" cy="68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650D-C5AA-DA22-FD6C-17AAF29E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EA792-FA90-8E88-72F0-25B4069BD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30CDF-DEA6-8FCB-F9CF-4D3DF6A2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99027-B9D5-4021-795E-4E75AC18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A6D1-8297-5FD3-38FE-D54060E1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3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D9298-5B35-C0C0-580A-B4DE31F27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F136F-B7E8-F39E-896B-D06CA01E5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65207-FD5E-8586-3D82-1A4C7E28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65CFF-FD8C-E9E6-EFC8-EED45D00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D9E32-3FB3-E793-0690-DF6552ED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1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5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8990CCE-98A0-9017-432B-E636C7755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6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F5B8-2CD8-85D7-22B6-D2C618CE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42696-5684-A2B9-751E-808AD0CE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9FFC8-D720-125F-1966-B30BB27A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69A8-AACD-1160-52FF-8619CA41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3A64F-569C-DDD1-4F9A-A369C17C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6FB4D86-06C8-8B3E-56D8-808920DE8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9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CE7C-431E-C0CE-EECD-DA6BF025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39A5B-A1E0-635E-E0BF-0CC8354AB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DD0E4-4E2A-2642-D683-18300785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6A994-087F-6BB2-4A4F-2073A697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94F5F-68DE-F315-7297-18DF428B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820F5-E9D1-4314-84EA-E57D7674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8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BC6D-2306-6491-EA1E-3899E38B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A4FA5-0503-1F61-EB05-33B4FBBC6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044FE-7363-F43C-2885-A3720ED9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32FBD-FDD4-DFAD-CBAB-D8B033E83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602F7-47B8-1DB1-8B6D-F661B5A7F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DF4B-E442-FA26-A251-5E871487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1AF94-8BD6-C9C9-FA47-842444C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AEF70-5367-877E-6B37-3183B56B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156A-16FB-A8F5-24CA-91C336A4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91665-A7AE-866A-9086-F833A30E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A204B-39BD-48B5-F74A-85BCA88F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0181F-E5A2-9352-4C25-632B2852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7FC77-FC09-7414-3C30-D13DDC88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82CAB-4585-9436-9399-B9AEC271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34226-3B82-1230-C852-1D13D94E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6DDA-8D90-3B40-54C8-80BD596B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59C88-1410-B7C8-542D-066E306F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A92CA-B173-56BE-85D5-E8369D8F2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8EEA-CB30-FA1A-6EEE-44D388A9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AC1B9-AC55-6177-76C8-13EF8E00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315BF-E8C6-B5B7-6FD0-525E5B06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E95B-B9AC-735F-32E6-1067B39D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81104-E065-C933-5831-6AD8EB4B4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DE44A-B1FA-537F-E336-A9BBC99BD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5248-2656-B26E-9896-01EB4C69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A0389-C497-D8E9-7DF2-58C5E7AD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BAEAA-1203-9C13-C0B3-FD73B51D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hanhtranggiaovie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F75AC89-97CF-007D-92CB-F32E9DE19AE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6E059C-E1AC-7170-EC01-F2584E44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59619-34A3-B71D-4FCF-E3F70956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20204-1736-72FA-D8C6-CE057E948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2394-2D96-48E5-B375-665CB0E57F8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49D49-C04B-C81F-C917-A84FA194C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4BB09-609E-1FBD-485A-CB600376C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hlinkClick r:id="rId14"/>
            <a:extLst>
              <a:ext uri="{FF2B5EF4-FFF2-40B4-BE49-F238E27FC236}">
                <a16:creationId xmlns:a16="http://schemas.microsoft.com/office/drawing/2014/main" id="{3F2CDD05-6BAF-EA19-1737-0A3E7FE9DF1A}"/>
              </a:ext>
            </a:extLst>
          </p:cNvPr>
          <p:cNvSpPr txBox="1"/>
          <p:nvPr userDrawn="1"/>
        </p:nvSpPr>
        <p:spPr>
          <a:xfrm>
            <a:off x="12827000" y="381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u="sng">
                <a:solidFill>
                  <a:srgbClr val="0066CC"/>
                </a:solidFill>
              </a:rPr>
              <a:t>https://www.hanhtranggiaovien.com/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14F19-51F6-1DCA-DA52-8C5FAAA46E38}"/>
              </a:ext>
            </a:extLst>
          </p:cNvPr>
          <p:cNvSpPr txBox="1"/>
          <p:nvPr userDrawn="1"/>
        </p:nvSpPr>
        <p:spPr>
          <a:xfrm>
            <a:off x="12827000" y="10160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</a:rPr>
              <a:t>Zalo nh?n giáo án mi?n phí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1D05E-18AA-D2EC-EFFB-C83576851F0D}"/>
              </a:ext>
            </a:extLst>
          </p:cNvPr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0" y="1905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 descr="Ảnh có chứa phim hoạt hình&#10;&#10;Mô tả được tạo tự động">
            <a:extLst>
              <a:ext uri="{FF2B5EF4-FFF2-40B4-BE49-F238E27FC236}">
                <a16:creationId xmlns:a16="http://schemas.microsoft.com/office/drawing/2014/main" id="{771C70C5-1D8B-4950-B19A-DE371D41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" t="8992" r="30742" b="17693"/>
          <a:stretch/>
        </p:blipFill>
        <p:spPr>
          <a:xfrm>
            <a:off x="-95534" y="0"/>
            <a:ext cx="1228305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D28979-344B-1F1F-1DFC-680999053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974" y="2112264"/>
            <a:ext cx="1219200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0EB4F-6A3C-4428-5C67-D5701D466A58}"/>
              </a:ext>
            </a:extLst>
          </p:cNvPr>
          <p:cNvSpPr txBox="1"/>
          <p:nvPr/>
        </p:nvSpPr>
        <p:spPr>
          <a:xfrm>
            <a:off x="2945586" y="412954"/>
            <a:ext cx="608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ICE CREAM STORE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5A47F1F8-EADD-51B3-E824-3BB80B44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9805" y="3816362"/>
            <a:ext cx="2942195" cy="3333932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CDB04D1-22ED-5CE9-F7C6-04B0180F8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82"/>
          <a:stretch/>
        </p:blipFill>
        <p:spPr>
          <a:xfrm flipH="1">
            <a:off x="-1" y="1361782"/>
            <a:ext cx="3982065" cy="6356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67825-5D28-631B-96BF-A7B4F9AD1864}"/>
              </a:ext>
            </a:extLst>
          </p:cNvPr>
          <p:cNvSpPr txBox="1"/>
          <p:nvPr/>
        </p:nvSpPr>
        <p:spPr>
          <a:xfrm>
            <a:off x="3408865" y="3238435"/>
            <a:ext cx="5840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#9Slide07 IcielLa Chic Pro Shad" panose="02000506090000020004" pitchFamily="2" charset="0"/>
              </a:rPr>
              <a:t>Cảm ơn các bạn đã giúp tớ dọn dẹp cửa hàng nhé!!!!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7A205-1E08-EDA1-C29A-43BE6A1B0FF7}"/>
              </a:ext>
            </a:extLst>
          </p:cNvPr>
          <p:cNvSpPr txBox="1"/>
          <p:nvPr/>
        </p:nvSpPr>
        <p:spPr>
          <a:xfrm>
            <a:off x="3408865" y="2585748"/>
            <a:ext cx="5840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IcielLa Chic Pro Shad" panose="02000506090000020004" pitchFamily="2" charset="0"/>
              </a:rPr>
              <a:t>Tiếp theo chúng ta cùng bắt đầu mang những chiếc kem này đến khách hàng nha!</a:t>
            </a:r>
          </a:p>
        </p:txBody>
      </p:sp>
    </p:spTree>
    <p:extLst>
      <p:ext uri="{BB962C8B-B14F-4D97-AF65-F5344CB8AC3E}">
        <p14:creationId xmlns:p14="http://schemas.microsoft.com/office/powerpoint/2010/main" val="2423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D3CDF3-758D-07B6-6025-3E3E053AC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3" y="-328996"/>
            <a:ext cx="12192000" cy="45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A5BB-DB09-D7AC-CC87-326B6ADCC1A4}"/>
              </a:ext>
            </a:extLst>
          </p:cNvPr>
          <p:cNvSpPr txBox="1"/>
          <p:nvPr/>
        </p:nvSpPr>
        <p:spPr>
          <a:xfrm>
            <a:off x="1257385" y="551776"/>
            <a:ext cx="10503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/>
              <a:t>Dựa vào hình ảnh dưới đây, thực hiện các yêu cầu.</a:t>
            </a:r>
            <a:endParaRPr lang="en-US" sz="3200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51390-3FAD-2556-7CAD-659BA9133BD3}"/>
              </a:ext>
            </a:extLst>
          </p:cNvPr>
          <p:cNvSpPr/>
          <p:nvPr/>
        </p:nvSpPr>
        <p:spPr>
          <a:xfrm>
            <a:off x="188325" y="129455"/>
            <a:ext cx="1091381" cy="1053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8FB77-4AD1-8D77-F34B-1403FAED3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8" y="1057237"/>
            <a:ext cx="10351007" cy="3028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3D4CC2-8B21-EA1D-5226-EC4D9F7C611D}"/>
              </a:ext>
            </a:extLst>
          </p:cNvPr>
          <p:cNvSpPr txBox="1"/>
          <p:nvPr/>
        </p:nvSpPr>
        <p:spPr>
          <a:xfrm>
            <a:off x="955643" y="4231103"/>
            <a:ext cx="103510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a)</a:t>
            </a:r>
            <a:r>
              <a:rPr lang="en-US" sz="3200" b="1"/>
              <a:t> </a:t>
            </a:r>
            <a:r>
              <a:rPr lang="vi-VN" sz="3200" b="1"/>
              <a:t>Viết tổng các số hạng bằng nhau để tìm khối lượng cam của 7 túi.</a:t>
            </a:r>
          </a:p>
          <a:p>
            <a:pPr lvl="0"/>
            <a:r>
              <a:rPr lang="vi-VN" sz="3200" b="1">
                <a:solidFill>
                  <a:srgbClr val="FF0000"/>
                </a:solidFill>
              </a:rPr>
              <a:t>b)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vi-VN" sz="3200" b="1"/>
              <a:t>Viết phép nhân để tìm khối lượng cam của 7 túi.</a:t>
            </a:r>
          </a:p>
        </p:txBody>
      </p:sp>
    </p:spTree>
    <p:extLst>
      <p:ext uri="{BB962C8B-B14F-4D97-AF65-F5344CB8AC3E}">
        <p14:creationId xmlns:p14="http://schemas.microsoft.com/office/powerpoint/2010/main" val="21560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256566"/>
          </a:xfrm>
          <a:custGeom>
            <a:avLst/>
            <a:gdLst>
              <a:gd name="connsiteX0" fmla="*/ 0 w 10924774"/>
              <a:gd name="connsiteY0" fmla="*/ 1042782 h 6256566"/>
              <a:gd name="connsiteX1" fmla="*/ 1042782 w 10924774"/>
              <a:gd name="connsiteY1" fmla="*/ 0 h 6256566"/>
              <a:gd name="connsiteX2" fmla="*/ 9881992 w 10924774"/>
              <a:gd name="connsiteY2" fmla="*/ 0 h 6256566"/>
              <a:gd name="connsiteX3" fmla="*/ 10924774 w 10924774"/>
              <a:gd name="connsiteY3" fmla="*/ 1042782 h 6256566"/>
              <a:gd name="connsiteX4" fmla="*/ 10924774 w 10924774"/>
              <a:gd name="connsiteY4" fmla="*/ 5213784 h 6256566"/>
              <a:gd name="connsiteX5" fmla="*/ 9881992 w 10924774"/>
              <a:gd name="connsiteY5" fmla="*/ 6256566 h 6256566"/>
              <a:gd name="connsiteX6" fmla="*/ 1042782 w 10924774"/>
              <a:gd name="connsiteY6" fmla="*/ 6256566 h 6256566"/>
              <a:gd name="connsiteX7" fmla="*/ 0 w 10924774"/>
              <a:gd name="connsiteY7" fmla="*/ 5213784 h 6256566"/>
              <a:gd name="connsiteX8" fmla="*/ 0 w 10924774"/>
              <a:gd name="connsiteY8" fmla="*/ 1042782 h 62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256566" fill="none" extrusionOk="0">
                <a:moveTo>
                  <a:pt x="0" y="1042782"/>
                </a:moveTo>
                <a:cubicBezTo>
                  <a:pt x="14315" y="379439"/>
                  <a:pt x="367190" y="-41838"/>
                  <a:pt x="1042782" y="0"/>
                </a:cubicBezTo>
                <a:cubicBezTo>
                  <a:pt x="3265774" y="-83524"/>
                  <a:pt x="8977928" y="-102929"/>
                  <a:pt x="9881992" y="0"/>
                </a:cubicBezTo>
                <a:cubicBezTo>
                  <a:pt x="10515387" y="29739"/>
                  <a:pt x="10958772" y="447121"/>
                  <a:pt x="10924774" y="1042782"/>
                </a:cubicBezTo>
                <a:cubicBezTo>
                  <a:pt x="10990235" y="1736003"/>
                  <a:pt x="11046391" y="4543057"/>
                  <a:pt x="10924774" y="5213784"/>
                </a:cubicBezTo>
                <a:cubicBezTo>
                  <a:pt x="10873026" y="5738939"/>
                  <a:pt x="10380095" y="6333370"/>
                  <a:pt x="9881992" y="6256566"/>
                </a:cubicBezTo>
                <a:cubicBezTo>
                  <a:pt x="7531548" y="6346718"/>
                  <a:pt x="4937413" y="6154591"/>
                  <a:pt x="1042782" y="6256566"/>
                </a:cubicBezTo>
                <a:cubicBezTo>
                  <a:pt x="494421" y="6346620"/>
                  <a:pt x="-15819" y="5760925"/>
                  <a:pt x="0" y="5213784"/>
                </a:cubicBezTo>
                <a:cubicBezTo>
                  <a:pt x="-120683" y="4296054"/>
                  <a:pt x="-130817" y="2538290"/>
                  <a:pt x="0" y="1042782"/>
                </a:cubicBezTo>
                <a:close/>
              </a:path>
              <a:path w="10924774" h="6256566" stroke="0" extrusionOk="0">
                <a:moveTo>
                  <a:pt x="0" y="1042782"/>
                </a:moveTo>
                <a:cubicBezTo>
                  <a:pt x="1180" y="388293"/>
                  <a:pt x="447932" y="13766"/>
                  <a:pt x="1042782" y="0"/>
                </a:cubicBezTo>
                <a:cubicBezTo>
                  <a:pt x="2162383" y="124908"/>
                  <a:pt x="6408681" y="-10679"/>
                  <a:pt x="9881992" y="0"/>
                </a:cubicBezTo>
                <a:cubicBezTo>
                  <a:pt x="10473178" y="10157"/>
                  <a:pt x="10984153" y="376720"/>
                  <a:pt x="10924774" y="1042782"/>
                </a:cubicBezTo>
                <a:cubicBezTo>
                  <a:pt x="10913046" y="3043728"/>
                  <a:pt x="10956554" y="3209014"/>
                  <a:pt x="10924774" y="5213784"/>
                </a:cubicBezTo>
                <a:cubicBezTo>
                  <a:pt x="10988086" y="5758766"/>
                  <a:pt x="10440378" y="6270479"/>
                  <a:pt x="9881992" y="6256566"/>
                </a:cubicBezTo>
                <a:cubicBezTo>
                  <a:pt x="7762235" y="6398890"/>
                  <a:pt x="4717781" y="6339159"/>
                  <a:pt x="1042782" y="6256566"/>
                </a:cubicBezTo>
                <a:cubicBezTo>
                  <a:pt x="514827" y="6280540"/>
                  <a:pt x="69490" y="5802764"/>
                  <a:pt x="0" y="5213784"/>
                </a:cubicBezTo>
                <a:cubicBezTo>
                  <a:pt x="120966" y="4532180"/>
                  <a:pt x="131165" y="2098268"/>
                  <a:pt x="0" y="1042782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66164-8502-BC3F-F55B-718BA2056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90" y="448688"/>
            <a:ext cx="10174944" cy="59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327546" y="296634"/>
            <a:ext cx="11464120" cy="6349826"/>
          </a:xfrm>
          <a:custGeom>
            <a:avLst/>
            <a:gdLst>
              <a:gd name="connsiteX0" fmla="*/ 0 w 11464120"/>
              <a:gd name="connsiteY0" fmla="*/ 1058325 h 6349826"/>
              <a:gd name="connsiteX1" fmla="*/ 1058325 w 11464120"/>
              <a:gd name="connsiteY1" fmla="*/ 0 h 6349826"/>
              <a:gd name="connsiteX2" fmla="*/ 10405795 w 11464120"/>
              <a:gd name="connsiteY2" fmla="*/ 0 h 6349826"/>
              <a:gd name="connsiteX3" fmla="*/ 11464120 w 11464120"/>
              <a:gd name="connsiteY3" fmla="*/ 1058325 h 6349826"/>
              <a:gd name="connsiteX4" fmla="*/ 11464120 w 11464120"/>
              <a:gd name="connsiteY4" fmla="*/ 5291501 h 6349826"/>
              <a:gd name="connsiteX5" fmla="*/ 10405795 w 11464120"/>
              <a:gd name="connsiteY5" fmla="*/ 6349826 h 6349826"/>
              <a:gd name="connsiteX6" fmla="*/ 1058325 w 11464120"/>
              <a:gd name="connsiteY6" fmla="*/ 6349826 h 6349826"/>
              <a:gd name="connsiteX7" fmla="*/ 0 w 11464120"/>
              <a:gd name="connsiteY7" fmla="*/ 5291501 h 6349826"/>
              <a:gd name="connsiteX8" fmla="*/ 0 w 11464120"/>
              <a:gd name="connsiteY8" fmla="*/ 1058325 h 634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4120" h="6349826" fill="none" extrusionOk="0">
                <a:moveTo>
                  <a:pt x="0" y="1058325"/>
                </a:moveTo>
                <a:cubicBezTo>
                  <a:pt x="3964" y="449615"/>
                  <a:pt x="381609" y="-38707"/>
                  <a:pt x="1058325" y="0"/>
                </a:cubicBezTo>
                <a:cubicBezTo>
                  <a:pt x="4869190" y="-83524"/>
                  <a:pt x="8804056" y="-102929"/>
                  <a:pt x="10405795" y="0"/>
                </a:cubicBezTo>
                <a:cubicBezTo>
                  <a:pt x="11003242" y="6700"/>
                  <a:pt x="11559677" y="418321"/>
                  <a:pt x="11464120" y="1058325"/>
                </a:cubicBezTo>
                <a:cubicBezTo>
                  <a:pt x="11529581" y="2690218"/>
                  <a:pt x="11585737" y="3870055"/>
                  <a:pt x="11464120" y="5291501"/>
                </a:cubicBezTo>
                <a:cubicBezTo>
                  <a:pt x="11386948" y="5800303"/>
                  <a:pt x="10935258" y="6404149"/>
                  <a:pt x="10405795" y="6349826"/>
                </a:cubicBezTo>
                <a:cubicBezTo>
                  <a:pt x="8235743" y="6439978"/>
                  <a:pt x="5702234" y="6247851"/>
                  <a:pt x="1058325" y="6349826"/>
                </a:cubicBezTo>
                <a:cubicBezTo>
                  <a:pt x="478916" y="6366457"/>
                  <a:pt x="-39358" y="5804411"/>
                  <a:pt x="0" y="5291501"/>
                </a:cubicBezTo>
                <a:cubicBezTo>
                  <a:pt x="-120683" y="3489908"/>
                  <a:pt x="-130817" y="3096488"/>
                  <a:pt x="0" y="1058325"/>
                </a:cubicBezTo>
                <a:close/>
              </a:path>
              <a:path w="11464120" h="6349826" stroke="0" extrusionOk="0">
                <a:moveTo>
                  <a:pt x="0" y="1058325"/>
                </a:moveTo>
                <a:cubicBezTo>
                  <a:pt x="274" y="455598"/>
                  <a:pt x="391274" y="60009"/>
                  <a:pt x="1058325" y="0"/>
                </a:cubicBezTo>
                <a:cubicBezTo>
                  <a:pt x="3801891" y="124908"/>
                  <a:pt x="6738135" y="-10679"/>
                  <a:pt x="10405795" y="0"/>
                </a:cubicBezTo>
                <a:cubicBezTo>
                  <a:pt x="11014450" y="16065"/>
                  <a:pt x="11489248" y="435678"/>
                  <a:pt x="11464120" y="1058325"/>
                </a:cubicBezTo>
                <a:cubicBezTo>
                  <a:pt x="11452392" y="2447474"/>
                  <a:pt x="11495900" y="4853956"/>
                  <a:pt x="11464120" y="5291501"/>
                </a:cubicBezTo>
                <a:cubicBezTo>
                  <a:pt x="11514898" y="5851191"/>
                  <a:pt x="10934788" y="6393886"/>
                  <a:pt x="10405795" y="6349826"/>
                </a:cubicBezTo>
                <a:cubicBezTo>
                  <a:pt x="6027627" y="6492150"/>
                  <a:pt x="4351318" y="6432419"/>
                  <a:pt x="1058325" y="6349826"/>
                </a:cubicBezTo>
                <a:cubicBezTo>
                  <a:pt x="527897" y="6376855"/>
                  <a:pt x="27492" y="5881167"/>
                  <a:pt x="0" y="5291501"/>
                </a:cubicBezTo>
                <a:cubicBezTo>
                  <a:pt x="120966" y="3406213"/>
                  <a:pt x="131165" y="1899685"/>
                  <a:pt x="0" y="105832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9" y="-121858"/>
            <a:ext cx="4385436" cy="3544115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650" y="-37064"/>
            <a:ext cx="3475021" cy="4115866"/>
          </a:xfrm>
          <a:prstGeom prst="rect">
            <a:avLst/>
          </a:prstGeom>
        </p:spPr>
      </p:pic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743" y="2201849"/>
            <a:ext cx="3308383" cy="4909737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911" y="3422257"/>
            <a:ext cx="4259441" cy="39579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6A3267-7EBF-4CB7-E41B-32C632ADE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6680" y="1650199"/>
            <a:ext cx="6157494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Hình ảnh 11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9CC5654F-2A4D-E3DA-FE0A-B36625DD0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49146" b="2034"/>
          <a:stretch/>
        </p:blipFill>
        <p:spPr>
          <a:xfrm>
            <a:off x="5918999" y="3172711"/>
            <a:ext cx="1899222" cy="3194661"/>
          </a:xfrm>
          <a:prstGeom prst="rect">
            <a:avLst/>
          </a:prstGeom>
        </p:spPr>
      </p:pic>
      <p:pic>
        <p:nvPicPr>
          <p:cNvPr id="14" name="Hình ảnh 13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BDFDD2BA-3812-7E90-0CDB-618649F5F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64" t="9962" r="15697" b="2945"/>
          <a:stretch/>
        </p:blipFill>
        <p:spPr>
          <a:xfrm>
            <a:off x="4092119" y="3146583"/>
            <a:ext cx="1734442" cy="3194661"/>
          </a:xfrm>
          <a:prstGeom prst="rect">
            <a:avLst/>
          </a:prstGeom>
        </p:spPr>
      </p:pic>
      <p:grpSp>
        <p:nvGrpSpPr>
          <p:cNvPr id="15" name="Group 5">
            <a:extLst>
              <a:ext uri="{FF2B5EF4-FFF2-40B4-BE49-F238E27FC236}">
                <a16:creationId xmlns:a16="http://schemas.microsoft.com/office/drawing/2014/main" id="{5C671FFD-29CB-3F16-F128-8CA7671DB869}"/>
              </a:ext>
            </a:extLst>
          </p:cNvPr>
          <p:cNvGrpSpPr/>
          <p:nvPr/>
        </p:nvGrpSpPr>
        <p:grpSpPr>
          <a:xfrm>
            <a:off x="2905847" y="1990548"/>
            <a:ext cx="6598669" cy="1126461"/>
            <a:chOff x="2302333" y="1742761"/>
            <a:chExt cx="11700799" cy="1999138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5BB6FCD7-CA5B-33CE-6764-0A2899275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2333" y="1742761"/>
              <a:ext cx="7587334" cy="1999138"/>
            </a:xfrm>
            <a:prstGeom prst="rect">
              <a:avLst/>
            </a:prstGeom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8EB69F7A-C917-2255-E202-79BD8A44E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8785" y="1742761"/>
              <a:ext cx="3694347" cy="1936477"/>
            </a:xfrm>
            <a:prstGeom prst="rect">
              <a:avLst/>
            </a:prstGeom>
          </p:spPr>
        </p:pic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711AD01-E2C9-DA87-8E27-B2EC947EDA4A}"/>
              </a:ext>
            </a:extLst>
          </p:cNvPr>
          <p:cNvSpPr txBox="1"/>
          <p:nvPr/>
        </p:nvSpPr>
        <p:spPr>
          <a:xfrm>
            <a:off x="2338628" y="920690"/>
            <a:ext cx="7514744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Trình bày</a:t>
            </a:r>
          </a:p>
        </p:txBody>
      </p:sp>
    </p:spTree>
    <p:extLst>
      <p:ext uri="{BB962C8B-B14F-4D97-AF65-F5344CB8AC3E}">
        <p14:creationId xmlns:p14="http://schemas.microsoft.com/office/powerpoint/2010/main" val="6397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A5BB-DB09-D7AC-CC87-326B6ADCC1A4}"/>
              </a:ext>
            </a:extLst>
          </p:cNvPr>
          <p:cNvSpPr txBox="1"/>
          <p:nvPr/>
        </p:nvSpPr>
        <p:spPr>
          <a:xfrm>
            <a:off x="1257385" y="551776"/>
            <a:ext cx="10503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Dựa vào hình ảnh dưới đây, thực hiện các yêu cầu.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51390-3FAD-2556-7CAD-659BA9133BD3}"/>
              </a:ext>
            </a:extLst>
          </p:cNvPr>
          <p:cNvSpPr/>
          <p:nvPr/>
        </p:nvSpPr>
        <p:spPr>
          <a:xfrm>
            <a:off x="67537" y="5969"/>
            <a:ext cx="1091381" cy="1053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8FB77-4AD1-8D77-F34B-1403FAED3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8" y="1057237"/>
            <a:ext cx="10351007" cy="3028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3D4CC2-8B21-EA1D-5226-EC4D9F7C611D}"/>
              </a:ext>
            </a:extLst>
          </p:cNvPr>
          <p:cNvSpPr txBox="1"/>
          <p:nvPr/>
        </p:nvSpPr>
        <p:spPr>
          <a:xfrm>
            <a:off x="955643" y="4128015"/>
            <a:ext cx="103510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Viết tổng các số hạng bằng nhau để tìm khối lượng cam của 7 túi.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589C95-AAC3-0A97-3868-FA0DFD6CBBD9}"/>
              </a:ext>
            </a:extLst>
          </p:cNvPr>
          <p:cNvSpPr/>
          <p:nvPr/>
        </p:nvSpPr>
        <p:spPr>
          <a:xfrm>
            <a:off x="2031297" y="5205233"/>
            <a:ext cx="7886700" cy="9979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 kg + 2 kg + 2 kg + 2 kg + 2 kg + 2 kg + 2 kg = 14 kg</a:t>
            </a:r>
          </a:p>
        </p:txBody>
      </p:sp>
    </p:spTree>
    <p:extLst>
      <p:ext uri="{BB962C8B-B14F-4D97-AF65-F5344CB8AC3E}">
        <p14:creationId xmlns:p14="http://schemas.microsoft.com/office/powerpoint/2010/main" val="26214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A5BB-DB09-D7AC-CC87-326B6ADCC1A4}"/>
              </a:ext>
            </a:extLst>
          </p:cNvPr>
          <p:cNvSpPr txBox="1"/>
          <p:nvPr/>
        </p:nvSpPr>
        <p:spPr>
          <a:xfrm>
            <a:off x="1257385" y="551776"/>
            <a:ext cx="10503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Dựa vào hình ảnh dưới đây, thực hiện các yêu cầu.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51390-3FAD-2556-7CAD-659BA9133BD3}"/>
              </a:ext>
            </a:extLst>
          </p:cNvPr>
          <p:cNvSpPr/>
          <p:nvPr/>
        </p:nvSpPr>
        <p:spPr>
          <a:xfrm>
            <a:off x="67537" y="5969"/>
            <a:ext cx="1091381" cy="1053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8FB77-4AD1-8D77-F34B-1403FAED3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8" y="1057237"/>
            <a:ext cx="10351007" cy="3028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3D4CC2-8B21-EA1D-5226-EC4D9F7C611D}"/>
              </a:ext>
            </a:extLst>
          </p:cNvPr>
          <p:cNvSpPr txBox="1"/>
          <p:nvPr/>
        </p:nvSpPr>
        <p:spPr>
          <a:xfrm>
            <a:off x="955643" y="4128015"/>
            <a:ext cx="10351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Viết phép nhân để tìm khối lượng cam của 7 túi.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589C95-AAC3-0A97-3868-FA0DFD6CBBD9}"/>
              </a:ext>
            </a:extLst>
          </p:cNvPr>
          <p:cNvSpPr/>
          <p:nvPr/>
        </p:nvSpPr>
        <p:spPr>
          <a:xfrm>
            <a:off x="4041559" y="4936189"/>
            <a:ext cx="4064703" cy="9979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n-NO" sz="4000">
                <a:solidFill>
                  <a:srgbClr val="FF0000"/>
                </a:solidFill>
              </a:rPr>
              <a:t>2 kg × 7 = 14 kg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27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123825" y="241906"/>
            <a:ext cx="11944350" cy="6374187"/>
          </a:xfrm>
          <a:custGeom>
            <a:avLst/>
            <a:gdLst>
              <a:gd name="connsiteX0" fmla="*/ 0 w 11944350"/>
              <a:gd name="connsiteY0" fmla="*/ 1062386 h 6374187"/>
              <a:gd name="connsiteX1" fmla="*/ 1062386 w 11944350"/>
              <a:gd name="connsiteY1" fmla="*/ 0 h 6374187"/>
              <a:gd name="connsiteX2" fmla="*/ 10881964 w 11944350"/>
              <a:gd name="connsiteY2" fmla="*/ 0 h 6374187"/>
              <a:gd name="connsiteX3" fmla="*/ 11944350 w 11944350"/>
              <a:gd name="connsiteY3" fmla="*/ 1062386 h 6374187"/>
              <a:gd name="connsiteX4" fmla="*/ 11944350 w 11944350"/>
              <a:gd name="connsiteY4" fmla="*/ 5311801 h 6374187"/>
              <a:gd name="connsiteX5" fmla="*/ 10881964 w 11944350"/>
              <a:gd name="connsiteY5" fmla="*/ 6374187 h 6374187"/>
              <a:gd name="connsiteX6" fmla="*/ 1062386 w 11944350"/>
              <a:gd name="connsiteY6" fmla="*/ 6374187 h 6374187"/>
              <a:gd name="connsiteX7" fmla="*/ 0 w 11944350"/>
              <a:gd name="connsiteY7" fmla="*/ 5311801 h 6374187"/>
              <a:gd name="connsiteX8" fmla="*/ 0 w 11944350"/>
              <a:gd name="connsiteY8" fmla="*/ 1062386 h 637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350" h="6374187" fill="none" extrusionOk="0">
                <a:moveTo>
                  <a:pt x="0" y="1062386"/>
                </a:moveTo>
                <a:cubicBezTo>
                  <a:pt x="2728" y="458983"/>
                  <a:pt x="403354" y="-30343"/>
                  <a:pt x="1062386" y="0"/>
                </a:cubicBezTo>
                <a:cubicBezTo>
                  <a:pt x="4087212" y="-83524"/>
                  <a:pt x="8813730" y="-102929"/>
                  <a:pt x="10881964" y="0"/>
                </a:cubicBezTo>
                <a:cubicBezTo>
                  <a:pt x="11530364" y="31901"/>
                  <a:pt x="11951926" y="471245"/>
                  <a:pt x="11944350" y="1062386"/>
                </a:cubicBezTo>
                <a:cubicBezTo>
                  <a:pt x="12009811" y="2200668"/>
                  <a:pt x="12065967" y="3434550"/>
                  <a:pt x="11944350" y="5311801"/>
                </a:cubicBezTo>
                <a:cubicBezTo>
                  <a:pt x="11893448" y="5848613"/>
                  <a:pt x="11410493" y="6431646"/>
                  <a:pt x="10881964" y="6374187"/>
                </a:cubicBezTo>
                <a:cubicBezTo>
                  <a:pt x="7988269" y="6464339"/>
                  <a:pt x="3827731" y="6272212"/>
                  <a:pt x="1062386" y="6374187"/>
                </a:cubicBezTo>
                <a:cubicBezTo>
                  <a:pt x="506793" y="6475992"/>
                  <a:pt x="-15035" y="5871195"/>
                  <a:pt x="0" y="5311801"/>
                </a:cubicBezTo>
                <a:cubicBezTo>
                  <a:pt x="-120683" y="4716511"/>
                  <a:pt x="-130817" y="2021569"/>
                  <a:pt x="0" y="1062386"/>
                </a:cubicBezTo>
                <a:close/>
              </a:path>
              <a:path w="11944350" h="6374187" stroke="0" extrusionOk="0">
                <a:moveTo>
                  <a:pt x="0" y="1062386"/>
                </a:moveTo>
                <a:cubicBezTo>
                  <a:pt x="653" y="432145"/>
                  <a:pt x="380916" y="68860"/>
                  <a:pt x="1062386" y="0"/>
                </a:cubicBezTo>
                <a:cubicBezTo>
                  <a:pt x="5892031" y="124908"/>
                  <a:pt x="8370584" y="-10679"/>
                  <a:pt x="10881964" y="0"/>
                </a:cubicBezTo>
                <a:cubicBezTo>
                  <a:pt x="11510136" y="27553"/>
                  <a:pt x="12002458" y="387426"/>
                  <a:pt x="11944350" y="1062386"/>
                </a:cubicBezTo>
                <a:cubicBezTo>
                  <a:pt x="11932622" y="1596250"/>
                  <a:pt x="11976130" y="4022474"/>
                  <a:pt x="11944350" y="5311801"/>
                </a:cubicBezTo>
                <a:cubicBezTo>
                  <a:pt x="11990996" y="5875752"/>
                  <a:pt x="11461257" y="6380099"/>
                  <a:pt x="10881964" y="6374187"/>
                </a:cubicBezTo>
                <a:cubicBezTo>
                  <a:pt x="8350335" y="6516511"/>
                  <a:pt x="2779283" y="6456780"/>
                  <a:pt x="1062386" y="6374187"/>
                </a:cubicBezTo>
                <a:cubicBezTo>
                  <a:pt x="570582" y="6421644"/>
                  <a:pt x="61970" y="5910193"/>
                  <a:pt x="0" y="5311801"/>
                </a:cubicBezTo>
                <a:cubicBezTo>
                  <a:pt x="120966" y="3807620"/>
                  <a:pt x="131165" y="2805924"/>
                  <a:pt x="0" y="106238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A3C82-C313-ADE9-25C2-B5FC7BA35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6"/>
          <a:stretch/>
        </p:blipFill>
        <p:spPr>
          <a:xfrm>
            <a:off x="532484" y="703540"/>
            <a:ext cx="11287615" cy="51448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A5BC9E-A759-072F-0B17-91195B62FB80}"/>
              </a:ext>
            </a:extLst>
          </p:cNvPr>
          <p:cNvSpPr/>
          <p:nvPr/>
        </p:nvSpPr>
        <p:spPr>
          <a:xfrm>
            <a:off x="532484" y="5562600"/>
            <a:ext cx="9544966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601A-469C-86FD-6A7C-9EDA7CC529F6}"/>
              </a:ext>
            </a:extLst>
          </p:cNvPr>
          <p:cNvSpPr/>
          <p:nvPr/>
        </p:nvSpPr>
        <p:spPr>
          <a:xfrm>
            <a:off x="3561434" y="1009651"/>
            <a:ext cx="1029616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D5B31E-500A-C09E-1909-31BD5B803624}"/>
              </a:ext>
            </a:extLst>
          </p:cNvPr>
          <p:cNvSpPr/>
          <p:nvPr/>
        </p:nvSpPr>
        <p:spPr>
          <a:xfrm>
            <a:off x="7123784" y="1790701"/>
            <a:ext cx="1029616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D4CC2-8B21-EA1D-5226-EC4D9F7C611D}"/>
              </a:ext>
            </a:extLst>
          </p:cNvPr>
          <p:cNvSpPr txBox="1"/>
          <p:nvPr/>
        </p:nvSpPr>
        <p:spPr>
          <a:xfrm>
            <a:off x="1214433" y="1736438"/>
            <a:ext cx="500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95B6C-CEBC-352E-70E3-90865622FB87}"/>
              </a:ext>
            </a:extLst>
          </p:cNvPr>
          <p:cNvSpPr txBox="1"/>
          <p:nvPr/>
        </p:nvSpPr>
        <p:spPr>
          <a:xfrm>
            <a:off x="3938124" y="1717388"/>
            <a:ext cx="500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0AE105-9FC5-3953-D7F3-CF797C15FD20}"/>
              </a:ext>
            </a:extLst>
          </p:cNvPr>
          <p:cNvSpPr txBox="1"/>
          <p:nvPr/>
        </p:nvSpPr>
        <p:spPr>
          <a:xfrm>
            <a:off x="6868067" y="2396535"/>
            <a:ext cx="770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22A39-C175-0EEE-FCBE-09DC6401E366}"/>
              </a:ext>
            </a:extLst>
          </p:cNvPr>
          <p:cNvSpPr txBox="1"/>
          <p:nvPr/>
        </p:nvSpPr>
        <p:spPr>
          <a:xfrm>
            <a:off x="10491324" y="2396535"/>
            <a:ext cx="500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E5205-019E-E27A-BF7C-E77138F5BE89}"/>
              </a:ext>
            </a:extLst>
          </p:cNvPr>
          <p:cNvSpPr txBox="1"/>
          <p:nvPr/>
        </p:nvSpPr>
        <p:spPr>
          <a:xfrm>
            <a:off x="9662616" y="2844224"/>
            <a:ext cx="500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3DEC0-CC52-C047-6242-56C3440D9B42}"/>
              </a:ext>
            </a:extLst>
          </p:cNvPr>
          <p:cNvSpPr txBox="1"/>
          <p:nvPr/>
        </p:nvSpPr>
        <p:spPr>
          <a:xfrm>
            <a:off x="7343859" y="3911024"/>
            <a:ext cx="770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B8528-74C0-0A94-AC38-8CABA3DD74CA}"/>
              </a:ext>
            </a:extLst>
          </p:cNvPr>
          <p:cNvSpPr txBox="1"/>
          <p:nvPr/>
        </p:nvSpPr>
        <p:spPr>
          <a:xfrm>
            <a:off x="8330159" y="4381532"/>
            <a:ext cx="500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A93132-ABC7-1A37-591C-1FAED89D4D61}"/>
              </a:ext>
            </a:extLst>
          </p:cNvPr>
          <p:cNvSpPr txBox="1"/>
          <p:nvPr/>
        </p:nvSpPr>
        <p:spPr>
          <a:xfrm>
            <a:off x="10295597" y="4381532"/>
            <a:ext cx="500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4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123825" y="241906"/>
            <a:ext cx="11944350" cy="6374187"/>
          </a:xfrm>
          <a:custGeom>
            <a:avLst/>
            <a:gdLst>
              <a:gd name="connsiteX0" fmla="*/ 0 w 11944350"/>
              <a:gd name="connsiteY0" fmla="*/ 1062386 h 6374187"/>
              <a:gd name="connsiteX1" fmla="*/ 1062386 w 11944350"/>
              <a:gd name="connsiteY1" fmla="*/ 0 h 6374187"/>
              <a:gd name="connsiteX2" fmla="*/ 10881964 w 11944350"/>
              <a:gd name="connsiteY2" fmla="*/ 0 h 6374187"/>
              <a:gd name="connsiteX3" fmla="*/ 11944350 w 11944350"/>
              <a:gd name="connsiteY3" fmla="*/ 1062386 h 6374187"/>
              <a:gd name="connsiteX4" fmla="*/ 11944350 w 11944350"/>
              <a:gd name="connsiteY4" fmla="*/ 5311801 h 6374187"/>
              <a:gd name="connsiteX5" fmla="*/ 10881964 w 11944350"/>
              <a:gd name="connsiteY5" fmla="*/ 6374187 h 6374187"/>
              <a:gd name="connsiteX6" fmla="*/ 1062386 w 11944350"/>
              <a:gd name="connsiteY6" fmla="*/ 6374187 h 6374187"/>
              <a:gd name="connsiteX7" fmla="*/ 0 w 11944350"/>
              <a:gd name="connsiteY7" fmla="*/ 5311801 h 6374187"/>
              <a:gd name="connsiteX8" fmla="*/ 0 w 11944350"/>
              <a:gd name="connsiteY8" fmla="*/ 1062386 h 637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350" h="6374187" fill="none" extrusionOk="0">
                <a:moveTo>
                  <a:pt x="0" y="1062386"/>
                </a:moveTo>
                <a:cubicBezTo>
                  <a:pt x="2728" y="458983"/>
                  <a:pt x="403354" y="-30343"/>
                  <a:pt x="1062386" y="0"/>
                </a:cubicBezTo>
                <a:cubicBezTo>
                  <a:pt x="4087212" y="-83524"/>
                  <a:pt x="8813730" y="-102929"/>
                  <a:pt x="10881964" y="0"/>
                </a:cubicBezTo>
                <a:cubicBezTo>
                  <a:pt x="11530364" y="31901"/>
                  <a:pt x="11951926" y="471245"/>
                  <a:pt x="11944350" y="1062386"/>
                </a:cubicBezTo>
                <a:cubicBezTo>
                  <a:pt x="12009811" y="2200668"/>
                  <a:pt x="12065967" y="3434550"/>
                  <a:pt x="11944350" y="5311801"/>
                </a:cubicBezTo>
                <a:cubicBezTo>
                  <a:pt x="11893448" y="5848613"/>
                  <a:pt x="11410493" y="6431646"/>
                  <a:pt x="10881964" y="6374187"/>
                </a:cubicBezTo>
                <a:cubicBezTo>
                  <a:pt x="7988269" y="6464339"/>
                  <a:pt x="3827731" y="6272212"/>
                  <a:pt x="1062386" y="6374187"/>
                </a:cubicBezTo>
                <a:cubicBezTo>
                  <a:pt x="506793" y="6475992"/>
                  <a:pt x="-15035" y="5871195"/>
                  <a:pt x="0" y="5311801"/>
                </a:cubicBezTo>
                <a:cubicBezTo>
                  <a:pt x="-120683" y="4716511"/>
                  <a:pt x="-130817" y="2021569"/>
                  <a:pt x="0" y="1062386"/>
                </a:cubicBezTo>
                <a:close/>
              </a:path>
              <a:path w="11944350" h="6374187" stroke="0" extrusionOk="0">
                <a:moveTo>
                  <a:pt x="0" y="1062386"/>
                </a:moveTo>
                <a:cubicBezTo>
                  <a:pt x="653" y="432145"/>
                  <a:pt x="380916" y="68860"/>
                  <a:pt x="1062386" y="0"/>
                </a:cubicBezTo>
                <a:cubicBezTo>
                  <a:pt x="5892031" y="124908"/>
                  <a:pt x="8370584" y="-10679"/>
                  <a:pt x="10881964" y="0"/>
                </a:cubicBezTo>
                <a:cubicBezTo>
                  <a:pt x="11510136" y="27553"/>
                  <a:pt x="12002458" y="387426"/>
                  <a:pt x="11944350" y="1062386"/>
                </a:cubicBezTo>
                <a:cubicBezTo>
                  <a:pt x="11932622" y="1596250"/>
                  <a:pt x="11976130" y="4022474"/>
                  <a:pt x="11944350" y="5311801"/>
                </a:cubicBezTo>
                <a:cubicBezTo>
                  <a:pt x="11990996" y="5875752"/>
                  <a:pt x="11461257" y="6380099"/>
                  <a:pt x="10881964" y="6374187"/>
                </a:cubicBezTo>
                <a:cubicBezTo>
                  <a:pt x="8350335" y="6516511"/>
                  <a:pt x="2779283" y="6456780"/>
                  <a:pt x="1062386" y="6374187"/>
                </a:cubicBezTo>
                <a:cubicBezTo>
                  <a:pt x="570582" y="6421644"/>
                  <a:pt x="61970" y="5910193"/>
                  <a:pt x="0" y="5311801"/>
                </a:cubicBezTo>
                <a:cubicBezTo>
                  <a:pt x="120966" y="3807620"/>
                  <a:pt x="131165" y="2805924"/>
                  <a:pt x="0" y="106238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A33AF2-ECC8-F5CD-F257-3908EFDCC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52" y="2028890"/>
            <a:ext cx="9194481" cy="28927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A5BC9E-A759-072F-0B17-91195B62FB80}"/>
              </a:ext>
            </a:extLst>
          </p:cNvPr>
          <p:cNvSpPr/>
          <p:nvPr/>
        </p:nvSpPr>
        <p:spPr>
          <a:xfrm>
            <a:off x="532484" y="5562600"/>
            <a:ext cx="9544966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601A-469C-86FD-6A7C-9EDA7CC529F6}"/>
              </a:ext>
            </a:extLst>
          </p:cNvPr>
          <p:cNvSpPr/>
          <p:nvPr/>
        </p:nvSpPr>
        <p:spPr>
          <a:xfrm>
            <a:off x="3561434" y="1009651"/>
            <a:ext cx="1029616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D4CC2-8B21-EA1D-5226-EC4D9F7C611D}"/>
              </a:ext>
            </a:extLst>
          </p:cNvPr>
          <p:cNvSpPr txBox="1"/>
          <p:nvPr/>
        </p:nvSpPr>
        <p:spPr>
          <a:xfrm>
            <a:off x="456285" y="578503"/>
            <a:ext cx="1101181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200" b="1">
                <a:solidFill>
                  <a:srgbClr val="FF0000"/>
                </a:solidFill>
              </a:rPr>
              <a:t>d)</a:t>
            </a:r>
            <a:r>
              <a:rPr lang="vi-VN" sz="3200" b="1"/>
              <a:t>	Nêu tên các thành phần của mỗi phép tính ở câu c.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7C4049-1685-59F3-5F9B-7850606A2416}"/>
              </a:ext>
            </a:extLst>
          </p:cNvPr>
          <p:cNvCxnSpPr/>
          <p:nvPr/>
        </p:nvCxnSpPr>
        <p:spPr>
          <a:xfrm>
            <a:off x="2518873" y="3793666"/>
            <a:ext cx="381000" cy="1403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0050EA-18A0-9518-681D-851275825E12}"/>
              </a:ext>
            </a:extLst>
          </p:cNvPr>
          <p:cNvCxnSpPr>
            <a:cxnSpLocks/>
          </p:cNvCxnSpPr>
          <p:nvPr/>
        </p:nvCxnSpPr>
        <p:spPr>
          <a:xfrm flipH="1">
            <a:off x="2899873" y="3774616"/>
            <a:ext cx="177135" cy="1423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B0E7A4-3280-6BFD-B37A-96652B78D27D}"/>
              </a:ext>
            </a:extLst>
          </p:cNvPr>
          <p:cNvSpPr/>
          <p:nvPr/>
        </p:nvSpPr>
        <p:spPr>
          <a:xfrm>
            <a:off x="1866900" y="5178573"/>
            <a:ext cx="1947373" cy="61534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THỪA SỐ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C0A1E4-4FBF-DF43-C1FB-B7F2D1154EE8}"/>
              </a:ext>
            </a:extLst>
          </p:cNvPr>
          <p:cNvCxnSpPr>
            <a:cxnSpLocks/>
          </p:cNvCxnSpPr>
          <p:nvPr/>
        </p:nvCxnSpPr>
        <p:spPr>
          <a:xfrm>
            <a:off x="4242472" y="3506214"/>
            <a:ext cx="1002039" cy="2324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FFEBDA9-5F11-BD6D-9568-3D789342A23F}"/>
              </a:ext>
            </a:extLst>
          </p:cNvPr>
          <p:cNvSpPr/>
          <p:nvPr/>
        </p:nvSpPr>
        <p:spPr>
          <a:xfrm>
            <a:off x="4595223" y="5843620"/>
            <a:ext cx="1543476" cy="61534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TÍCH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EEE914-3894-754A-1351-6E84F90326D5}"/>
              </a:ext>
            </a:extLst>
          </p:cNvPr>
          <p:cNvCxnSpPr>
            <a:cxnSpLocks/>
            <a:endCxn id="25" idx="2"/>
          </p:cNvCxnSpPr>
          <p:nvPr/>
        </p:nvCxnSpPr>
        <p:spPr>
          <a:xfrm flipH="1" flipV="1">
            <a:off x="5740099" y="1903658"/>
            <a:ext cx="1851063" cy="736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7ED87F-322E-B5EF-98D4-6AE17B03876B}"/>
              </a:ext>
            </a:extLst>
          </p:cNvPr>
          <p:cNvSpPr/>
          <p:nvPr/>
        </p:nvSpPr>
        <p:spPr>
          <a:xfrm>
            <a:off x="4591050" y="1288315"/>
            <a:ext cx="2298097" cy="61534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SỐ BỊ CHIA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FA7FCF-BAAF-032B-CD3A-C2225C1A6938}"/>
              </a:ext>
            </a:extLst>
          </p:cNvPr>
          <p:cNvCxnSpPr>
            <a:cxnSpLocks/>
          </p:cNvCxnSpPr>
          <p:nvPr/>
        </p:nvCxnSpPr>
        <p:spPr>
          <a:xfrm flipV="1">
            <a:off x="8153400" y="2009776"/>
            <a:ext cx="0" cy="603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3ED1727-2E31-6FFE-37EC-F66BC0B2E7FE}"/>
              </a:ext>
            </a:extLst>
          </p:cNvPr>
          <p:cNvSpPr/>
          <p:nvPr/>
        </p:nvSpPr>
        <p:spPr>
          <a:xfrm>
            <a:off x="7118682" y="1348632"/>
            <a:ext cx="1868417" cy="61534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SỐ CHIA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D57897-CEDC-ECDD-F745-4513958669C9}"/>
              </a:ext>
            </a:extLst>
          </p:cNvPr>
          <p:cNvCxnSpPr>
            <a:cxnSpLocks/>
          </p:cNvCxnSpPr>
          <p:nvPr/>
        </p:nvCxnSpPr>
        <p:spPr>
          <a:xfrm flipV="1">
            <a:off x="9231858" y="1991126"/>
            <a:ext cx="845592" cy="679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F0B8E05-12CD-E840-E1D8-E339B9E27731}"/>
              </a:ext>
            </a:extLst>
          </p:cNvPr>
          <p:cNvSpPr/>
          <p:nvPr/>
        </p:nvSpPr>
        <p:spPr>
          <a:xfrm>
            <a:off x="9593044" y="1387809"/>
            <a:ext cx="1868417" cy="61534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9464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5" grpId="0" animBg="1"/>
      <p:bldP spid="28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 descr="Ảnh có chứa phim hoạt hình&#10;&#10;Mô tả được tạo tự động">
            <a:extLst>
              <a:ext uri="{FF2B5EF4-FFF2-40B4-BE49-F238E27FC236}">
                <a16:creationId xmlns:a16="http://schemas.microsoft.com/office/drawing/2014/main" id="{D9F7D8D7-0435-0929-63BE-9F6A10A73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" t="8992" r="30742" b="17693"/>
          <a:stretch/>
        </p:blipFill>
        <p:spPr>
          <a:xfrm>
            <a:off x="-95534" y="0"/>
            <a:ext cx="12283059" cy="6858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D205AC5C-2477-C9C2-9DBE-9F5128D1C543}"/>
              </a:ext>
            </a:extLst>
          </p:cNvPr>
          <p:cNvGrpSpPr/>
          <p:nvPr/>
        </p:nvGrpSpPr>
        <p:grpSpPr>
          <a:xfrm>
            <a:off x="4329576" y="148040"/>
            <a:ext cx="7327946" cy="832870"/>
            <a:chOff x="4468161" y="218339"/>
            <a:chExt cx="7327946" cy="832870"/>
          </a:xfrm>
        </p:grpSpPr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9E654770-10D0-AB6E-35D8-DAF03B3475FE}"/>
                </a:ext>
              </a:extLst>
            </p:cNvPr>
            <p:cNvSpPr txBox="1"/>
            <p:nvPr/>
          </p:nvSpPr>
          <p:spPr>
            <a:xfrm>
              <a:off x="4468161" y="218339"/>
              <a:ext cx="73279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Edwardian" panose="02040603050506020204" pitchFamily="18" charset="0"/>
                  <a:ea typeface="+mn-ea"/>
                  <a:cs typeface="+mn-cs"/>
                </a:rPr>
                <a:t>Thứ … ngày … tháng … năm ...</a:t>
              </a:r>
              <a:endParaRPr kumimoji="0" lang="vi-VN" sz="4800" b="1" i="0" u="none" strike="noStrike" kern="1200" cap="none" spc="0" normalizeH="0" baseline="0" noProof="0">
                <a:ln w="1270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3C769051-178A-DF8D-6555-2AFF5967899C}"/>
                </a:ext>
              </a:extLst>
            </p:cNvPr>
            <p:cNvSpPr txBox="1"/>
            <p:nvPr/>
          </p:nvSpPr>
          <p:spPr>
            <a:xfrm>
              <a:off x="4468161" y="220212"/>
              <a:ext cx="73279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Edwardian" panose="02040603050506020204" pitchFamily="18" charset="0"/>
                  <a:ea typeface="+mn-ea"/>
                  <a:cs typeface="+mn-cs"/>
                </a:rPr>
                <a:t>Thứ … ngày … tháng … năm ...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id="{4088C233-1813-6B12-52FA-2763A31DC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82"/>
          <a:stretch/>
        </p:blipFill>
        <p:spPr>
          <a:xfrm flipH="1">
            <a:off x="0" y="2670296"/>
            <a:ext cx="2990195" cy="4773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DEB996-E118-1A56-2225-AD439A4A5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907" y="3600640"/>
            <a:ext cx="9443522" cy="2475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A3D5F-0307-1C10-3842-7FC96A134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706" y="1067442"/>
            <a:ext cx="6909924" cy="32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123825" y="241906"/>
            <a:ext cx="11944350" cy="6374187"/>
          </a:xfrm>
          <a:custGeom>
            <a:avLst/>
            <a:gdLst>
              <a:gd name="connsiteX0" fmla="*/ 0 w 11944350"/>
              <a:gd name="connsiteY0" fmla="*/ 1062386 h 6374187"/>
              <a:gd name="connsiteX1" fmla="*/ 1062386 w 11944350"/>
              <a:gd name="connsiteY1" fmla="*/ 0 h 6374187"/>
              <a:gd name="connsiteX2" fmla="*/ 10881964 w 11944350"/>
              <a:gd name="connsiteY2" fmla="*/ 0 h 6374187"/>
              <a:gd name="connsiteX3" fmla="*/ 11944350 w 11944350"/>
              <a:gd name="connsiteY3" fmla="*/ 1062386 h 6374187"/>
              <a:gd name="connsiteX4" fmla="*/ 11944350 w 11944350"/>
              <a:gd name="connsiteY4" fmla="*/ 5311801 h 6374187"/>
              <a:gd name="connsiteX5" fmla="*/ 10881964 w 11944350"/>
              <a:gd name="connsiteY5" fmla="*/ 6374187 h 6374187"/>
              <a:gd name="connsiteX6" fmla="*/ 1062386 w 11944350"/>
              <a:gd name="connsiteY6" fmla="*/ 6374187 h 6374187"/>
              <a:gd name="connsiteX7" fmla="*/ 0 w 11944350"/>
              <a:gd name="connsiteY7" fmla="*/ 5311801 h 6374187"/>
              <a:gd name="connsiteX8" fmla="*/ 0 w 11944350"/>
              <a:gd name="connsiteY8" fmla="*/ 1062386 h 637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350" h="6374187" fill="none" extrusionOk="0">
                <a:moveTo>
                  <a:pt x="0" y="1062386"/>
                </a:moveTo>
                <a:cubicBezTo>
                  <a:pt x="2728" y="458983"/>
                  <a:pt x="403354" y="-30343"/>
                  <a:pt x="1062386" y="0"/>
                </a:cubicBezTo>
                <a:cubicBezTo>
                  <a:pt x="4087212" y="-83524"/>
                  <a:pt x="8813730" y="-102929"/>
                  <a:pt x="10881964" y="0"/>
                </a:cubicBezTo>
                <a:cubicBezTo>
                  <a:pt x="11530364" y="31901"/>
                  <a:pt x="11951926" y="471245"/>
                  <a:pt x="11944350" y="1062386"/>
                </a:cubicBezTo>
                <a:cubicBezTo>
                  <a:pt x="12009811" y="2200668"/>
                  <a:pt x="12065967" y="3434550"/>
                  <a:pt x="11944350" y="5311801"/>
                </a:cubicBezTo>
                <a:cubicBezTo>
                  <a:pt x="11893448" y="5848613"/>
                  <a:pt x="11410493" y="6431646"/>
                  <a:pt x="10881964" y="6374187"/>
                </a:cubicBezTo>
                <a:cubicBezTo>
                  <a:pt x="7988269" y="6464339"/>
                  <a:pt x="3827731" y="6272212"/>
                  <a:pt x="1062386" y="6374187"/>
                </a:cubicBezTo>
                <a:cubicBezTo>
                  <a:pt x="506793" y="6475992"/>
                  <a:pt x="-15035" y="5871195"/>
                  <a:pt x="0" y="5311801"/>
                </a:cubicBezTo>
                <a:cubicBezTo>
                  <a:pt x="-120683" y="4716511"/>
                  <a:pt x="-130817" y="2021569"/>
                  <a:pt x="0" y="1062386"/>
                </a:cubicBezTo>
                <a:close/>
              </a:path>
              <a:path w="11944350" h="6374187" stroke="0" extrusionOk="0">
                <a:moveTo>
                  <a:pt x="0" y="1062386"/>
                </a:moveTo>
                <a:cubicBezTo>
                  <a:pt x="653" y="432145"/>
                  <a:pt x="380916" y="68860"/>
                  <a:pt x="1062386" y="0"/>
                </a:cubicBezTo>
                <a:cubicBezTo>
                  <a:pt x="5892031" y="124908"/>
                  <a:pt x="8370584" y="-10679"/>
                  <a:pt x="10881964" y="0"/>
                </a:cubicBezTo>
                <a:cubicBezTo>
                  <a:pt x="11510136" y="27553"/>
                  <a:pt x="12002458" y="387426"/>
                  <a:pt x="11944350" y="1062386"/>
                </a:cubicBezTo>
                <a:cubicBezTo>
                  <a:pt x="11932622" y="1596250"/>
                  <a:pt x="11976130" y="4022474"/>
                  <a:pt x="11944350" y="5311801"/>
                </a:cubicBezTo>
                <a:cubicBezTo>
                  <a:pt x="11990996" y="5875752"/>
                  <a:pt x="11461257" y="6380099"/>
                  <a:pt x="10881964" y="6374187"/>
                </a:cubicBezTo>
                <a:cubicBezTo>
                  <a:pt x="8350335" y="6516511"/>
                  <a:pt x="2779283" y="6456780"/>
                  <a:pt x="1062386" y="6374187"/>
                </a:cubicBezTo>
                <a:cubicBezTo>
                  <a:pt x="570582" y="6421644"/>
                  <a:pt x="61970" y="5910193"/>
                  <a:pt x="0" y="5311801"/>
                </a:cubicBezTo>
                <a:cubicBezTo>
                  <a:pt x="120966" y="3807620"/>
                  <a:pt x="131165" y="2805924"/>
                  <a:pt x="0" y="106238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5BC9E-A759-072F-0B17-91195B62FB80}"/>
              </a:ext>
            </a:extLst>
          </p:cNvPr>
          <p:cNvSpPr/>
          <p:nvPr/>
        </p:nvSpPr>
        <p:spPr>
          <a:xfrm>
            <a:off x="532484" y="5562600"/>
            <a:ext cx="9544966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601A-469C-86FD-6A7C-9EDA7CC529F6}"/>
              </a:ext>
            </a:extLst>
          </p:cNvPr>
          <p:cNvSpPr/>
          <p:nvPr/>
        </p:nvSpPr>
        <p:spPr>
          <a:xfrm>
            <a:off x="3561434" y="1009651"/>
            <a:ext cx="1029616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D4CC2-8B21-EA1D-5226-EC4D9F7C611D}"/>
              </a:ext>
            </a:extLst>
          </p:cNvPr>
          <p:cNvSpPr txBox="1"/>
          <p:nvPr/>
        </p:nvSpPr>
        <p:spPr>
          <a:xfrm>
            <a:off x="456285" y="578503"/>
            <a:ext cx="11011816" cy="478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e)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 cách tìm thành phần chưa biết trong mỗi phép tính sau.</a:t>
            </a:r>
          </a:p>
          <a:p>
            <a:pPr lvl="6"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1,5 ×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10,5 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6">
              <a:lnSpc>
                <a:spcPct val="200000"/>
              </a:lnSpc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 7 = 10,5 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6">
              <a:lnSpc>
                <a:spcPct val="200000"/>
              </a:lnSpc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10,5 :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7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C26FD0-2A82-B1EA-DEDF-36FB549AFAE4}"/>
              </a:ext>
            </a:extLst>
          </p:cNvPr>
          <p:cNvCxnSpPr>
            <a:cxnSpLocks/>
          </p:cNvCxnSpPr>
          <p:nvPr/>
        </p:nvCxnSpPr>
        <p:spPr>
          <a:xfrm flipH="1">
            <a:off x="2840586" y="2517784"/>
            <a:ext cx="2293822" cy="454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B17183-28A8-2500-348E-58AB35AE4718}"/>
              </a:ext>
            </a:extLst>
          </p:cNvPr>
          <p:cNvSpPr/>
          <p:nvPr/>
        </p:nvSpPr>
        <p:spPr>
          <a:xfrm>
            <a:off x="532484" y="2884867"/>
            <a:ext cx="2293822" cy="61534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THỪA SỐ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7BEE26-75BD-2CD8-F9B2-554841438C20}"/>
              </a:ext>
            </a:extLst>
          </p:cNvPr>
          <p:cNvCxnSpPr>
            <a:cxnSpLocks/>
          </p:cNvCxnSpPr>
          <p:nvPr/>
        </p:nvCxnSpPr>
        <p:spPr>
          <a:xfrm flipH="1">
            <a:off x="2854866" y="3793113"/>
            <a:ext cx="706568" cy="506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2FC53A-4BD8-E69F-F153-2503E0FE9FDB}"/>
              </a:ext>
            </a:extLst>
          </p:cNvPr>
          <p:cNvSpPr/>
          <p:nvPr/>
        </p:nvSpPr>
        <p:spPr>
          <a:xfrm>
            <a:off x="546764" y="4211739"/>
            <a:ext cx="2293822" cy="61534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SỐ BỊ CHIA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5015BD-7A36-1E6B-CFC7-BC6AD1A54D9B}"/>
              </a:ext>
            </a:extLst>
          </p:cNvPr>
          <p:cNvCxnSpPr>
            <a:cxnSpLocks/>
          </p:cNvCxnSpPr>
          <p:nvPr/>
        </p:nvCxnSpPr>
        <p:spPr>
          <a:xfrm flipH="1">
            <a:off x="2869146" y="5317579"/>
            <a:ext cx="2265262" cy="233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2FF504-9B9D-427A-1E0E-A14CF9C0A3FD}"/>
              </a:ext>
            </a:extLst>
          </p:cNvPr>
          <p:cNvSpPr/>
          <p:nvPr/>
        </p:nvSpPr>
        <p:spPr>
          <a:xfrm>
            <a:off x="561044" y="5463769"/>
            <a:ext cx="2293822" cy="61534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SỐ BỊ CHIA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65A555D-2174-CB46-8032-BB09CBD9B068}"/>
              </a:ext>
            </a:extLst>
          </p:cNvPr>
          <p:cNvSpPr/>
          <p:nvPr/>
        </p:nvSpPr>
        <p:spPr>
          <a:xfrm>
            <a:off x="7881937" y="2036188"/>
            <a:ext cx="762000" cy="4032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6CAF0B-0785-A13E-70BF-D0A7424A7557}"/>
              </a:ext>
            </a:extLst>
          </p:cNvPr>
          <p:cNvSpPr txBox="1"/>
          <p:nvPr/>
        </p:nvSpPr>
        <p:spPr>
          <a:xfrm>
            <a:off x="8844178" y="1883862"/>
            <a:ext cx="246654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10,5 : 1,5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694B6FB-641A-6E55-8D42-13EE1059B02B}"/>
              </a:ext>
            </a:extLst>
          </p:cNvPr>
          <p:cNvSpPr/>
          <p:nvPr/>
        </p:nvSpPr>
        <p:spPr>
          <a:xfrm>
            <a:off x="7881937" y="3298593"/>
            <a:ext cx="762000" cy="4032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D6FD26-EAF1-DB9E-C0FD-A6D80B90DF52}"/>
              </a:ext>
            </a:extLst>
          </p:cNvPr>
          <p:cNvSpPr txBox="1"/>
          <p:nvPr/>
        </p:nvSpPr>
        <p:spPr>
          <a:xfrm>
            <a:off x="8844178" y="3146267"/>
            <a:ext cx="26239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10,5 × 7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BDCD746-3498-C6D2-8777-9716F1910C61}"/>
              </a:ext>
            </a:extLst>
          </p:cNvPr>
          <p:cNvSpPr/>
          <p:nvPr/>
        </p:nvSpPr>
        <p:spPr>
          <a:xfrm>
            <a:off x="7939513" y="4784086"/>
            <a:ext cx="762000" cy="4032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5173E-53F2-E9A3-0ED1-C661F864EDA3}"/>
              </a:ext>
            </a:extLst>
          </p:cNvPr>
          <p:cNvSpPr txBox="1"/>
          <p:nvPr/>
        </p:nvSpPr>
        <p:spPr>
          <a:xfrm>
            <a:off x="8901754" y="4631760"/>
            <a:ext cx="26239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10,5 : 7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6" grpId="0" animBg="1"/>
      <p:bldP spid="21" grpId="0" animBg="1"/>
      <p:bldP spid="24" grpId="0" animBg="1"/>
      <p:bldP spid="27" grpId="0" animBg="1"/>
      <p:bldP spid="30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123825" y="241906"/>
            <a:ext cx="11944350" cy="6374187"/>
          </a:xfrm>
          <a:custGeom>
            <a:avLst/>
            <a:gdLst>
              <a:gd name="connsiteX0" fmla="*/ 0 w 11944350"/>
              <a:gd name="connsiteY0" fmla="*/ 1062386 h 6374187"/>
              <a:gd name="connsiteX1" fmla="*/ 1062386 w 11944350"/>
              <a:gd name="connsiteY1" fmla="*/ 0 h 6374187"/>
              <a:gd name="connsiteX2" fmla="*/ 10881964 w 11944350"/>
              <a:gd name="connsiteY2" fmla="*/ 0 h 6374187"/>
              <a:gd name="connsiteX3" fmla="*/ 11944350 w 11944350"/>
              <a:gd name="connsiteY3" fmla="*/ 1062386 h 6374187"/>
              <a:gd name="connsiteX4" fmla="*/ 11944350 w 11944350"/>
              <a:gd name="connsiteY4" fmla="*/ 5311801 h 6374187"/>
              <a:gd name="connsiteX5" fmla="*/ 10881964 w 11944350"/>
              <a:gd name="connsiteY5" fmla="*/ 6374187 h 6374187"/>
              <a:gd name="connsiteX6" fmla="*/ 1062386 w 11944350"/>
              <a:gd name="connsiteY6" fmla="*/ 6374187 h 6374187"/>
              <a:gd name="connsiteX7" fmla="*/ 0 w 11944350"/>
              <a:gd name="connsiteY7" fmla="*/ 5311801 h 6374187"/>
              <a:gd name="connsiteX8" fmla="*/ 0 w 11944350"/>
              <a:gd name="connsiteY8" fmla="*/ 1062386 h 637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350" h="6374187" fill="none" extrusionOk="0">
                <a:moveTo>
                  <a:pt x="0" y="1062386"/>
                </a:moveTo>
                <a:cubicBezTo>
                  <a:pt x="2728" y="458983"/>
                  <a:pt x="403354" y="-30343"/>
                  <a:pt x="1062386" y="0"/>
                </a:cubicBezTo>
                <a:cubicBezTo>
                  <a:pt x="4087212" y="-83524"/>
                  <a:pt x="8813730" y="-102929"/>
                  <a:pt x="10881964" y="0"/>
                </a:cubicBezTo>
                <a:cubicBezTo>
                  <a:pt x="11530364" y="31901"/>
                  <a:pt x="11951926" y="471245"/>
                  <a:pt x="11944350" y="1062386"/>
                </a:cubicBezTo>
                <a:cubicBezTo>
                  <a:pt x="12009811" y="2200668"/>
                  <a:pt x="12065967" y="3434550"/>
                  <a:pt x="11944350" y="5311801"/>
                </a:cubicBezTo>
                <a:cubicBezTo>
                  <a:pt x="11893448" y="5848613"/>
                  <a:pt x="11410493" y="6431646"/>
                  <a:pt x="10881964" y="6374187"/>
                </a:cubicBezTo>
                <a:cubicBezTo>
                  <a:pt x="7988269" y="6464339"/>
                  <a:pt x="3827731" y="6272212"/>
                  <a:pt x="1062386" y="6374187"/>
                </a:cubicBezTo>
                <a:cubicBezTo>
                  <a:pt x="506793" y="6475992"/>
                  <a:pt x="-15035" y="5871195"/>
                  <a:pt x="0" y="5311801"/>
                </a:cubicBezTo>
                <a:cubicBezTo>
                  <a:pt x="-120683" y="4716511"/>
                  <a:pt x="-130817" y="2021569"/>
                  <a:pt x="0" y="1062386"/>
                </a:cubicBezTo>
                <a:close/>
              </a:path>
              <a:path w="11944350" h="6374187" stroke="0" extrusionOk="0">
                <a:moveTo>
                  <a:pt x="0" y="1062386"/>
                </a:moveTo>
                <a:cubicBezTo>
                  <a:pt x="653" y="432145"/>
                  <a:pt x="380916" y="68860"/>
                  <a:pt x="1062386" y="0"/>
                </a:cubicBezTo>
                <a:cubicBezTo>
                  <a:pt x="5892031" y="124908"/>
                  <a:pt x="8370584" y="-10679"/>
                  <a:pt x="10881964" y="0"/>
                </a:cubicBezTo>
                <a:cubicBezTo>
                  <a:pt x="11510136" y="27553"/>
                  <a:pt x="12002458" y="387426"/>
                  <a:pt x="11944350" y="1062386"/>
                </a:cubicBezTo>
                <a:cubicBezTo>
                  <a:pt x="11932622" y="1596250"/>
                  <a:pt x="11976130" y="4022474"/>
                  <a:pt x="11944350" y="5311801"/>
                </a:cubicBezTo>
                <a:cubicBezTo>
                  <a:pt x="11990996" y="5875752"/>
                  <a:pt x="11461257" y="6380099"/>
                  <a:pt x="10881964" y="6374187"/>
                </a:cubicBezTo>
                <a:cubicBezTo>
                  <a:pt x="8350335" y="6516511"/>
                  <a:pt x="2779283" y="6456780"/>
                  <a:pt x="1062386" y="6374187"/>
                </a:cubicBezTo>
                <a:cubicBezTo>
                  <a:pt x="570582" y="6421644"/>
                  <a:pt x="61970" y="5910193"/>
                  <a:pt x="0" y="5311801"/>
                </a:cubicBezTo>
                <a:cubicBezTo>
                  <a:pt x="120966" y="3807620"/>
                  <a:pt x="131165" y="2805924"/>
                  <a:pt x="0" y="106238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5BC9E-A759-072F-0B17-91195B62FB80}"/>
              </a:ext>
            </a:extLst>
          </p:cNvPr>
          <p:cNvSpPr/>
          <p:nvPr/>
        </p:nvSpPr>
        <p:spPr>
          <a:xfrm>
            <a:off x="532484" y="5562600"/>
            <a:ext cx="9544966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601A-469C-86FD-6A7C-9EDA7CC529F6}"/>
              </a:ext>
            </a:extLst>
          </p:cNvPr>
          <p:cNvSpPr/>
          <p:nvPr/>
        </p:nvSpPr>
        <p:spPr>
          <a:xfrm>
            <a:off x="3561434" y="1009651"/>
            <a:ext cx="1029616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D4CC2-8B21-EA1D-5226-EC4D9F7C611D}"/>
              </a:ext>
            </a:extLst>
          </p:cNvPr>
          <p:cNvSpPr txBox="1"/>
          <p:nvPr/>
        </p:nvSpPr>
        <p:spPr>
          <a:xfrm>
            <a:off x="456285" y="578503"/>
            <a:ext cx="11011816" cy="478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e)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 cách tìm thành phần chưa biết trong mỗi phép tính sau.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1,5 ×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10,5 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 7 = 10,5 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10,5 :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6CAF0B-0785-A13E-70BF-D0A7424A7557}"/>
              </a:ext>
            </a:extLst>
          </p:cNvPr>
          <p:cNvSpPr txBox="1"/>
          <p:nvPr/>
        </p:nvSpPr>
        <p:spPr>
          <a:xfrm>
            <a:off x="4781550" y="1807662"/>
            <a:ext cx="8257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90019-4A79-536D-9CB8-0C3A7AB71F24}"/>
              </a:ext>
            </a:extLst>
          </p:cNvPr>
          <p:cNvSpPr txBox="1"/>
          <p:nvPr/>
        </p:nvSpPr>
        <p:spPr>
          <a:xfrm>
            <a:off x="2495092" y="3044278"/>
            <a:ext cx="158115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73,5 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95EFD-5BA0-795D-79B2-774A2B2ABA83}"/>
              </a:ext>
            </a:extLst>
          </p:cNvPr>
          <p:cNvSpPr txBox="1"/>
          <p:nvPr/>
        </p:nvSpPr>
        <p:spPr>
          <a:xfrm>
            <a:off x="4955375" y="4531758"/>
            <a:ext cx="106351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1,5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A5BB-DB09-D7AC-CC87-326B6ADCC1A4}"/>
              </a:ext>
            </a:extLst>
          </p:cNvPr>
          <p:cNvSpPr txBox="1"/>
          <p:nvPr/>
        </p:nvSpPr>
        <p:spPr>
          <a:xfrm>
            <a:off x="836195" y="551776"/>
            <a:ext cx="10327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Số?</a:t>
            </a:r>
          </a:p>
          <a:p>
            <a:pPr algn="l"/>
            <a:r>
              <a:rPr lang="vi-VN" sz="4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đều 78 quyển vở cho 35 bạn, mỗi bạn được </a:t>
            </a:r>
            <a:r>
              <a:rPr lang="vi-VN" sz="40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quyển, còn dư</a:t>
            </a:r>
            <a:r>
              <a:rPr lang="en-US" sz="4000" b="0" i="0" u="none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quyển.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51390-3FAD-2556-7CAD-659BA9133BD3}"/>
              </a:ext>
            </a:extLst>
          </p:cNvPr>
          <p:cNvSpPr/>
          <p:nvPr/>
        </p:nvSpPr>
        <p:spPr>
          <a:xfrm>
            <a:off x="188325" y="129455"/>
            <a:ext cx="810725" cy="7827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9A514-FD63-1275-2572-9C5DFF2A5788}"/>
              </a:ext>
            </a:extLst>
          </p:cNvPr>
          <p:cNvSpPr txBox="1"/>
          <p:nvPr/>
        </p:nvSpPr>
        <p:spPr>
          <a:xfrm>
            <a:off x="836194" y="1117474"/>
            <a:ext cx="996515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vi-VN" sz="4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đều 78 quyển vở cho 35 bạn, mỗi bạn được </a:t>
            </a:r>
            <a:r>
              <a:rPr lang="en-US" sz="40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quyển, còn dư</a:t>
            </a:r>
            <a:r>
              <a:rPr lang="en-US" sz="4000" b="0" i="0" u="none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40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quyển.</a:t>
            </a:r>
          </a:p>
        </p:txBody>
      </p:sp>
      <p:pic>
        <p:nvPicPr>
          <p:cNvPr id="1028" name="Picture 4" descr="Mua tập vở học sinh giá rẻ HCM">
            <a:extLst>
              <a:ext uri="{FF2B5EF4-FFF2-40B4-BE49-F238E27FC236}">
                <a16:creationId xmlns:a16="http://schemas.microsoft.com/office/drawing/2014/main" id="{EE642656-8D98-5FCA-E51F-6FBEEB0B0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34" y="274591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ua tập vở học sinh giá rẻ HCM">
            <a:extLst>
              <a:ext uri="{FF2B5EF4-FFF2-40B4-BE49-F238E27FC236}">
                <a16:creationId xmlns:a16="http://schemas.microsoft.com/office/drawing/2014/main" id="{5E1EF469-D8CE-CB6E-7CC5-7B2A4F0E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43" y="2696047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ua tập vở học sinh giá rẻ HCM">
            <a:extLst>
              <a:ext uri="{FF2B5EF4-FFF2-40B4-BE49-F238E27FC236}">
                <a16:creationId xmlns:a16="http://schemas.microsoft.com/office/drawing/2014/main" id="{D8B74D3E-751B-A0AA-27DC-9674F523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42" y="2784002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ua tập vở học sinh giá rẻ HCM">
            <a:extLst>
              <a:ext uri="{FF2B5EF4-FFF2-40B4-BE49-F238E27FC236}">
                <a16:creationId xmlns:a16="http://schemas.microsoft.com/office/drawing/2014/main" id="{EFFE3456-5DAB-05BE-6DA4-23019C0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84" y="2784002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ua tập vở học sinh giá rẻ HCM">
            <a:extLst>
              <a:ext uri="{FF2B5EF4-FFF2-40B4-BE49-F238E27FC236}">
                <a16:creationId xmlns:a16="http://schemas.microsoft.com/office/drawing/2014/main" id="{A0969700-856D-65A8-8FE5-505C2360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733" y="2784002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ua tập vở học sinh giá rẻ HCM">
            <a:extLst>
              <a:ext uri="{FF2B5EF4-FFF2-40B4-BE49-F238E27FC236}">
                <a16:creationId xmlns:a16="http://schemas.microsoft.com/office/drawing/2014/main" id="{37AE9E65-ED6D-DFB3-F519-5CF38FFB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08" y="4319492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ua tập vở học sinh giá rẻ HCM">
            <a:extLst>
              <a:ext uri="{FF2B5EF4-FFF2-40B4-BE49-F238E27FC236}">
                <a16:creationId xmlns:a16="http://schemas.microsoft.com/office/drawing/2014/main" id="{3889EFEC-7523-5C6B-7E34-FC8E2FFF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58" y="4269637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ua tập vở học sinh giá rẻ HCM">
            <a:extLst>
              <a:ext uri="{FF2B5EF4-FFF2-40B4-BE49-F238E27FC236}">
                <a16:creationId xmlns:a16="http://schemas.microsoft.com/office/drawing/2014/main" id="{C500F2C5-EFC1-9E38-D06C-07D72BA5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00" y="4357592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ua tập vở học sinh giá rẻ HCM">
            <a:extLst>
              <a:ext uri="{FF2B5EF4-FFF2-40B4-BE49-F238E27FC236}">
                <a16:creationId xmlns:a16="http://schemas.microsoft.com/office/drawing/2014/main" id="{854B2E5F-34BF-6974-7642-A451E0D61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42" y="4357592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Mua tập vở học sinh giá rẻ HCM">
            <a:extLst>
              <a:ext uri="{FF2B5EF4-FFF2-40B4-BE49-F238E27FC236}">
                <a16:creationId xmlns:a16="http://schemas.microsoft.com/office/drawing/2014/main" id="{1E8B4F82-8F15-1035-DFE0-54B44089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91" y="4357592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A5BB-DB09-D7AC-CC87-326B6ADCC1A4}"/>
              </a:ext>
            </a:extLst>
          </p:cNvPr>
          <p:cNvSpPr txBox="1"/>
          <p:nvPr/>
        </p:nvSpPr>
        <p:spPr>
          <a:xfrm>
            <a:off x="811094" y="667553"/>
            <a:ext cx="10327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tên các thành phần của phép chia có dư sau.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51390-3FAD-2556-7CAD-659BA9133BD3}"/>
              </a:ext>
            </a:extLst>
          </p:cNvPr>
          <p:cNvSpPr/>
          <p:nvPr/>
        </p:nvSpPr>
        <p:spPr>
          <a:xfrm>
            <a:off x="188325" y="129455"/>
            <a:ext cx="810725" cy="7827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AB564E-05EE-B9F4-F0EB-0638D2596F9D}"/>
              </a:ext>
            </a:extLst>
          </p:cNvPr>
          <p:cNvSpPr/>
          <p:nvPr/>
        </p:nvSpPr>
        <p:spPr>
          <a:xfrm>
            <a:off x="875198" y="3875001"/>
            <a:ext cx="2401216" cy="9920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SỐ BỊ CHIA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29D750-52CD-8ADB-95AB-19CFAACE77CE}"/>
              </a:ext>
            </a:extLst>
          </p:cNvPr>
          <p:cNvSpPr/>
          <p:nvPr/>
        </p:nvSpPr>
        <p:spPr>
          <a:xfrm>
            <a:off x="3150241" y="1900476"/>
            <a:ext cx="5353050" cy="98439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78 : 35 = 2 (dư 8)</a:t>
            </a:r>
            <a:endParaRPr lang="en-US" sz="5400">
              <a:solidFill>
                <a:srgbClr val="0070C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4AE43D-1F27-84A8-2E26-BB7819DE24F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075806" y="2718215"/>
            <a:ext cx="1495976" cy="1156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E2BE4F-2551-3FAB-68F6-C85C606CC685}"/>
              </a:ext>
            </a:extLst>
          </p:cNvPr>
          <p:cNvSpPr/>
          <p:nvPr/>
        </p:nvSpPr>
        <p:spPr>
          <a:xfrm>
            <a:off x="3509713" y="3875001"/>
            <a:ext cx="2401216" cy="9920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SỐ CHIA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2F1330-FA44-A20A-4A0E-1CCAF8D6E0D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710321" y="2718215"/>
            <a:ext cx="166365" cy="1156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AB0F79-64FF-4E09-D18B-CD905A96FBB8}"/>
              </a:ext>
            </a:extLst>
          </p:cNvPr>
          <p:cNvSpPr/>
          <p:nvPr/>
        </p:nvSpPr>
        <p:spPr>
          <a:xfrm>
            <a:off x="6153745" y="3843454"/>
            <a:ext cx="2401216" cy="9920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THƯƠNG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489AA6-ADA5-8467-174D-8F2247173723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209763" y="2686668"/>
            <a:ext cx="1144590" cy="1156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EDF56F7-8D7F-BF5C-76C3-D441B69E6F33}"/>
              </a:ext>
            </a:extLst>
          </p:cNvPr>
          <p:cNvSpPr/>
          <p:nvPr/>
        </p:nvSpPr>
        <p:spPr>
          <a:xfrm>
            <a:off x="8865127" y="3843454"/>
            <a:ext cx="2401216" cy="9920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SỐ DƯ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F9BD98-460A-1A69-FBB1-3180C5F52957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7775894" y="2686668"/>
            <a:ext cx="2289841" cy="1156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A5BB-DB09-D7AC-CC87-326B6ADCC1A4}"/>
              </a:ext>
            </a:extLst>
          </p:cNvPr>
          <p:cNvSpPr txBox="1"/>
          <p:nvPr/>
        </p:nvSpPr>
        <p:spPr>
          <a:xfrm>
            <a:off x="836195" y="551776"/>
            <a:ext cx="10327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Chọn sơ đồ phù hợp với sự liên quan giữa số lớn và số bé.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51390-3FAD-2556-7CAD-659BA9133BD3}"/>
              </a:ext>
            </a:extLst>
          </p:cNvPr>
          <p:cNvSpPr/>
          <p:nvPr/>
        </p:nvSpPr>
        <p:spPr>
          <a:xfrm>
            <a:off x="188325" y="129455"/>
            <a:ext cx="810725" cy="7827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88204-C6EE-DD36-68AA-F7ECF866F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4" y="1875215"/>
            <a:ext cx="9867256" cy="409599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FE7E21-3970-68FE-9E31-56E970125B71}"/>
              </a:ext>
            </a:extLst>
          </p:cNvPr>
          <p:cNvCxnSpPr/>
          <p:nvPr/>
        </p:nvCxnSpPr>
        <p:spPr>
          <a:xfrm>
            <a:off x="5486400" y="2457450"/>
            <a:ext cx="933450" cy="2914650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4038A0-1CB5-BCD7-44E3-5546D683C4C5}"/>
              </a:ext>
            </a:extLst>
          </p:cNvPr>
          <p:cNvCxnSpPr>
            <a:cxnSpLocks/>
          </p:cNvCxnSpPr>
          <p:nvPr/>
        </p:nvCxnSpPr>
        <p:spPr>
          <a:xfrm flipV="1">
            <a:off x="5642126" y="2598753"/>
            <a:ext cx="603592" cy="150843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983CFD-D575-D520-B39E-1DDCA4F81101}"/>
              </a:ext>
            </a:extLst>
          </p:cNvPr>
          <p:cNvCxnSpPr>
            <a:cxnSpLocks/>
          </p:cNvCxnSpPr>
          <p:nvPr/>
        </p:nvCxnSpPr>
        <p:spPr>
          <a:xfrm flipV="1">
            <a:off x="5642126" y="4030840"/>
            <a:ext cx="603592" cy="1508439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A5BB-DB09-D7AC-CC87-326B6ADCC1A4}"/>
              </a:ext>
            </a:extLst>
          </p:cNvPr>
          <p:cNvSpPr txBox="1"/>
          <p:nvPr/>
        </p:nvSpPr>
        <p:spPr>
          <a:xfrm>
            <a:off x="1054489" y="448688"/>
            <a:ext cx="1038254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bằng chữ hoặc số thích hợp.</a:t>
            </a:r>
          </a:p>
          <a:p>
            <a:pPr algn="l"/>
            <a:r>
              <a:rPr lang="vi-VN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Phép nhân các số tự nhiên, phân số, số thập phân đều có các</a:t>
            </a:r>
            <a:r>
              <a:rPr lang="en-US" sz="3200" b="0" i="0" u="none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tính chất sau:</a:t>
            </a:r>
          </a:p>
          <a:p>
            <a:pPr algn="l"/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Tính chất giao hoán: a × b = </a:t>
            </a:r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a</a:t>
            </a:r>
          </a:p>
          <a:p>
            <a:pPr algn="l"/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Tính chất kết hợp: (a × b) × c = a × (</a:t>
            </a:r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c)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Nhân một tổng với một số: (a + b) × c = a × c +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c</a:t>
            </a:r>
          </a:p>
          <a:p>
            <a:pPr algn="l"/>
            <a:r>
              <a:rPr lang="pt-BR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Nhân với 1: a × 1 = 1 × </a:t>
            </a:r>
            <a:r>
              <a:rPr lang="pt-BR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pt-BR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</a:p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 phép nhân, phép chia đặc biệt.</a:t>
            </a:r>
          </a:p>
          <a:p>
            <a:pPr algn="l"/>
            <a:r>
              <a:rPr lang="pt-BR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× 0 = 0 × a = </a:t>
            </a:r>
            <a:r>
              <a:rPr lang="pt-BR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	</a:t>
            </a:r>
            <a:r>
              <a:rPr lang="pt-BR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1 = </a:t>
            </a:r>
            <a:r>
              <a:rPr lang="pt-BR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</a:p>
          <a:p>
            <a:pPr algn="l"/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 : </a:t>
            </a:r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(a khác 0) </a:t>
            </a:r>
          </a:p>
          <a:p>
            <a:pPr algn="l"/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: b = </a:t>
            </a:r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 khác 0)</a:t>
            </a:r>
          </a:p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có phép chia cho số </a:t>
            </a:r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51390-3FAD-2556-7CAD-659BA9133BD3}"/>
              </a:ext>
            </a:extLst>
          </p:cNvPr>
          <p:cNvSpPr/>
          <p:nvPr/>
        </p:nvSpPr>
        <p:spPr>
          <a:xfrm>
            <a:off x="188324" y="307172"/>
            <a:ext cx="810725" cy="7827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6284D-8638-7872-7948-7EA61F10C6F1}"/>
              </a:ext>
            </a:extLst>
          </p:cNvPr>
          <p:cNvSpPr txBox="1"/>
          <p:nvPr/>
        </p:nvSpPr>
        <p:spPr>
          <a:xfrm>
            <a:off x="6674239" y="1901250"/>
            <a:ext cx="4053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0A075-DA02-7ECC-48EE-84787CAE1B0C}"/>
              </a:ext>
            </a:extLst>
          </p:cNvPr>
          <p:cNvSpPr txBox="1"/>
          <p:nvPr/>
        </p:nvSpPr>
        <p:spPr>
          <a:xfrm>
            <a:off x="8045838" y="2381250"/>
            <a:ext cx="4053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767E5-6656-55E7-110C-1BB892B94E61}"/>
              </a:ext>
            </a:extLst>
          </p:cNvPr>
          <p:cNvSpPr txBox="1"/>
          <p:nvPr/>
        </p:nvSpPr>
        <p:spPr>
          <a:xfrm>
            <a:off x="10084188" y="2910900"/>
            <a:ext cx="4053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D96D5-5633-390E-7C32-F5CF1E975074}"/>
              </a:ext>
            </a:extLst>
          </p:cNvPr>
          <p:cNvSpPr txBox="1"/>
          <p:nvPr/>
        </p:nvSpPr>
        <p:spPr>
          <a:xfrm>
            <a:off x="5771983" y="3352973"/>
            <a:ext cx="4053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475EA-04A6-7C95-86C1-A8CC18A13413}"/>
              </a:ext>
            </a:extLst>
          </p:cNvPr>
          <p:cNvSpPr txBox="1"/>
          <p:nvPr/>
        </p:nvSpPr>
        <p:spPr>
          <a:xfrm>
            <a:off x="6629086" y="3352973"/>
            <a:ext cx="4504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61246-E2E0-4D8F-5D59-C1D533A87698}"/>
              </a:ext>
            </a:extLst>
          </p:cNvPr>
          <p:cNvSpPr txBox="1"/>
          <p:nvPr/>
        </p:nvSpPr>
        <p:spPr>
          <a:xfrm>
            <a:off x="3904936" y="4343573"/>
            <a:ext cx="4504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8EBD88-13A2-39B3-56E6-3259C9574B6C}"/>
              </a:ext>
            </a:extLst>
          </p:cNvPr>
          <p:cNvSpPr txBox="1"/>
          <p:nvPr/>
        </p:nvSpPr>
        <p:spPr>
          <a:xfrm>
            <a:off x="6096000" y="4363042"/>
            <a:ext cx="4504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BCA08-3273-A19E-2B7D-505C45A24250}"/>
              </a:ext>
            </a:extLst>
          </p:cNvPr>
          <p:cNvSpPr txBox="1"/>
          <p:nvPr/>
        </p:nvSpPr>
        <p:spPr>
          <a:xfrm>
            <a:off x="4410856" y="4807064"/>
            <a:ext cx="5093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71EB8-9900-3C75-D7C3-D96274EE531C}"/>
              </a:ext>
            </a:extLst>
          </p:cNvPr>
          <p:cNvSpPr txBox="1"/>
          <p:nvPr/>
        </p:nvSpPr>
        <p:spPr>
          <a:xfrm>
            <a:off x="5188705" y="5309001"/>
            <a:ext cx="5093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8BBEF-4141-13C5-F263-1844668FDB36}"/>
              </a:ext>
            </a:extLst>
          </p:cNvPr>
          <p:cNvSpPr txBox="1"/>
          <p:nvPr/>
        </p:nvSpPr>
        <p:spPr>
          <a:xfrm>
            <a:off x="6617089" y="5824537"/>
            <a:ext cx="5093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A5BB-DB09-D7AC-CC87-326B6ADCC1A4}"/>
              </a:ext>
            </a:extLst>
          </p:cNvPr>
          <p:cNvSpPr txBox="1"/>
          <p:nvPr/>
        </p:nvSpPr>
        <p:spPr>
          <a:xfrm>
            <a:off x="1054489" y="448688"/>
            <a:ext cx="103825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Tính nhẩm.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127 × 100 		0,83 × 10 		5,64 × 1 000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36 000 : 100 	4,2 : 10 			788 : 1 000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51390-3FAD-2556-7CAD-659BA9133BD3}"/>
              </a:ext>
            </a:extLst>
          </p:cNvPr>
          <p:cNvSpPr/>
          <p:nvPr/>
        </p:nvSpPr>
        <p:spPr>
          <a:xfrm>
            <a:off x="106897" y="296634"/>
            <a:ext cx="810725" cy="7827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" name="Hình ảnh 11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573A0D7B-368B-E2E4-0142-612684697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49146" b="2034"/>
          <a:stretch/>
        </p:blipFill>
        <p:spPr>
          <a:xfrm>
            <a:off x="5918999" y="3172711"/>
            <a:ext cx="1899222" cy="3194661"/>
          </a:xfrm>
          <a:prstGeom prst="rect">
            <a:avLst/>
          </a:prstGeom>
        </p:spPr>
      </p:pic>
      <p:pic>
        <p:nvPicPr>
          <p:cNvPr id="8" name="Hình ảnh 13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B8711823-12D2-F132-C65D-6F128B7B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64" t="9962" r="15697" b="2945"/>
          <a:stretch/>
        </p:blipFill>
        <p:spPr>
          <a:xfrm>
            <a:off x="4092119" y="3146583"/>
            <a:ext cx="1734442" cy="31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512260" y="296634"/>
            <a:ext cx="10924774" cy="6112678"/>
          </a:xfrm>
          <a:custGeom>
            <a:avLst/>
            <a:gdLst>
              <a:gd name="connsiteX0" fmla="*/ 0 w 10924774"/>
              <a:gd name="connsiteY0" fmla="*/ 1018800 h 6112678"/>
              <a:gd name="connsiteX1" fmla="*/ 1018800 w 10924774"/>
              <a:gd name="connsiteY1" fmla="*/ 0 h 6112678"/>
              <a:gd name="connsiteX2" fmla="*/ 9905974 w 10924774"/>
              <a:gd name="connsiteY2" fmla="*/ 0 h 6112678"/>
              <a:gd name="connsiteX3" fmla="*/ 10924774 w 10924774"/>
              <a:gd name="connsiteY3" fmla="*/ 1018800 h 6112678"/>
              <a:gd name="connsiteX4" fmla="*/ 10924774 w 10924774"/>
              <a:gd name="connsiteY4" fmla="*/ 5093878 h 6112678"/>
              <a:gd name="connsiteX5" fmla="*/ 9905974 w 10924774"/>
              <a:gd name="connsiteY5" fmla="*/ 6112678 h 6112678"/>
              <a:gd name="connsiteX6" fmla="*/ 1018800 w 10924774"/>
              <a:gd name="connsiteY6" fmla="*/ 6112678 h 6112678"/>
              <a:gd name="connsiteX7" fmla="*/ 0 w 10924774"/>
              <a:gd name="connsiteY7" fmla="*/ 5093878 h 6112678"/>
              <a:gd name="connsiteX8" fmla="*/ 0 w 10924774"/>
              <a:gd name="connsiteY8" fmla="*/ 1018800 h 61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774" h="6112678" fill="none" extrusionOk="0">
                <a:moveTo>
                  <a:pt x="0" y="1018800"/>
                </a:moveTo>
                <a:cubicBezTo>
                  <a:pt x="3670" y="433715"/>
                  <a:pt x="388178" y="-28522"/>
                  <a:pt x="1018800" y="0"/>
                </a:cubicBezTo>
                <a:cubicBezTo>
                  <a:pt x="4529442" y="-83524"/>
                  <a:pt x="7983230" y="-102929"/>
                  <a:pt x="9905974" y="0"/>
                </a:cubicBezTo>
                <a:cubicBezTo>
                  <a:pt x="10486586" y="9284"/>
                  <a:pt x="10935994" y="449614"/>
                  <a:pt x="10924774" y="1018800"/>
                </a:cubicBezTo>
                <a:cubicBezTo>
                  <a:pt x="10990235" y="2672894"/>
                  <a:pt x="11046391" y="3078469"/>
                  <a:pt x="10924774" y="5093878"/>
                </a:cubicBezTo>
                <a:cubicBezTo>
                  <a:pt x="10852414" y="5585571"/>
                  <a:pt x="10393459" y="6186889"/>
                  <a:pt x="9905974" y="6112678"/>
                </a:cubicBezTo>
                <a:cubicBezTo>
                  <a:pt x="6761171" y="6202830"/>
                  <a:pt x="2840648" y="6010703"/>
                  <a:pt x="1018800" y="6112678"/>
                </a:cubicBezTo>
                <a:cubicBezTo>
                  <a:pt x="488765" y="6219340"/>
                  <a:pt x="-43749" y="5576973"/>
                  <a:pt x="0" y="5093878"/>
                </a:cubicBezTo>
                <a:cubicBezTo>
                  <a:pt x="-120683" y="3844055"/>
                  <a:pt x="-130817" y="1655178"/>
                  <a:pt x="0" y="1018800"/>
                </a:cubicBezTo>
                <a:close/>
              </a:path>
              <a:path w="10924774" h="6112678" stroke="0" extrusionOk="0">
                <a:moveTo>
                  <a:pt x="0" y="1018800"/>
                </a:moveTo>
                <a:cubicBezTo>
                  <a:pt x="346" y="433097"/>
                  <a:pt x="448863" y="5284"/>
                  <a:pt x="1018800" y="0"/>
                </a:cubicBezTo>
                <a:cubicBezTo>
                  <a:pt x="3376610" y="124908"/>
                  <a:pt x="7631396" y="-10679"/>
                  <a:pt x="9905974" y="0"/>
                </a:cubicBezTo>
                <a:cubicBezTo>
                  <a:pt x="10531655" y="41905"/>
                  <a:pt x="10986071" y="363071"/>
                  <a:pt x="10924774" y="1018800"/>
                </a:cubicBezTo>
                <a:cubicBezTo>
                  <a:pt x="10913046" y="2443132"/>
                  <a:pt x="10956554" y="3771671"/>
                  <a:pt x="10924774" y="5093878"/>
                </a:cubicBezTo>
                <a:cubicBezTo>
                  <a:pt x="10934454" y="5651817"/>
                  <a:pt x="10411527" y="6158017"/>
                  <a:pt x="9905974" y="6112678"/>
                </a:cubicBezTo>
                <a:cubicBezTo>
                  <a:pt x="7767399" y="6255002"/>
                  <a:pt x="3925637" y="6195271"/>
                  <a:pt x="1018800" y="6112678"/>
                </a:cubicBezTo>
                <a:cubicBezTo>
                  <a:pt x="511992" y="6140602"/>
                  <a:pt x="40184" y="5664102"/>
                  <a:pt x="0" y="5093878"/>
                </a:cubicBezTo>
                <a:cubicBezTo>
                  <a:pt x="120966" y="4529804"/>
                  <a:pt x="131165" y="2360837"/>
                  <a:pt x="0" y="1018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7A5BB-DB09-D7AC-CC87-326B6ADCC1A4}"/>
              </a:ext>
            </a:extLst>
          </p:cNvPr>
          <p:cNvSpPr txBox="1"/>
          <p:nvPr/>
        </p:nvSpPr>
        <p:spPr>
          <a:xfrm>
            <a:off x="311539" y="1024624"/>
            <a:ext cx="75751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a) </a:t>
            </a: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127 × 100 = </a:t>
            </a: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12 700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0,83 × 10 = </a:t>
            </a: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5,64 × 1 000 = </a:t>
            </a: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5 640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51390-3FAD-2556-7CAD-659BA9133BD3}"/>
              </a:ext>
            </a:extLst>
          </p:cNvPr>
          <p:cNvSpPr/>
          <p:nvPr/>
        </p:nvSpPr>
        <p:spPr>
          <a:xfrm>
            <a:off x="311539" y="296634"/>
            <a:ext cx="810725" cy="7827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" name="Hình ảnh 11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573A0D7B-368B-E2E4-0142-612684697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49146" b="2034"/>
          <a:stretch/>
        </p:blipFill>
        <p:spPr>
          <a:xfrm>
            <a:off x="8995583" y="296634"/>
            <a:ext cx="1899222" cy="3194661"/>
          </a:xfrm>
          <a:prstGeom prst="rect">
            <a:avLst/>
          </a:prstGeom>
        </p:spPr>
      </p:pic>
      <p:pic>
        <p:nvPicPr>
          <p:cNvPr id="8" name="Hình ảnh 13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B8711823-12D2-F132-C65D-6F128B7B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64" t="9962" r="15697" b="2945"/>
          <a:stretch/>
        </p:blipFill>
        <p:spPr>
          <a:xfrm>
            <a:off x="1177469" y="3429000"/>
            <a:ext cx="1734442" cy="3194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5B0A6-C18F-2FA2-2E4B-2BB9B8FD8CF6}"/>
              </a:ext>
            </a:extLst>
          </p:cNvPr>
          <p:cNvSpPr txBox="1"/>
          <p:nvPr/>
        </p:nvSpPr>
        <p:spPr>
          <a:xfrm>
            <a:off x="4096325" y="3814548"/>
            <a:ext cx="734070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36 000 : 100 = </a:t>
            </a: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4,2 : 10 = </a:t>
            </a: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788 : 1 000 = </a:t>
            </a: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0,788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27E9C8-2AF2-75B8-9AEA-AC96CA23D94E}"/>
              </a:ext>
            </a:extLst>
          </p:cNvPr>
          <p:cNvSpPr/>
          <p:nvPr/>
        </p:nvSpPr>
        <p:spPr>
          <a:xfrm>
            <a:off x="4552950" y="1079374"/>
            <a:ext cx="2514600" cy="577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8AC50-F810-0003-2AD8-3D7886D1FFCC}"/>
              </a:ext>
            </a:extLst>
          </p:cNvPr>
          <p:cNvSpPr/>
          <p:nvPr/>
        </p:nvSpPr>
        <p:spPr>
          <a:xfrm>
            <a:off x="3801624" y="1807364"/>
            <a:ext cx="2514600" cy="577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44D2C-03A6-CC7C-F219-4E66C14EB43F}"/>
              </a:ext>
            </a:extLst>
          </p:cNvPr>
          <p:cNvSpPr/>
          <p:nvPr/>
        </p:nvSpPr>
        <p:spPr>
          <a:xfrm>
            <a:off x="4591050" y="2535354"/>
            <a:ext cx="2514600" cy="612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90A70D-5538-450E-5563-04C569A47A0B}"/>
              </a:ext>
            </a:extLst>
          </p:cNvPr>
          <p:cNvSpPr/>
          <p:nvPr/>
        </p:nvSpPr>
        <p:spPr>
          <a:xfrm>
            <a:off x="8922434" y="3851097"/>
            <a:ext cx="1972371" cy="612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263AA-0BA7-1A84-2B44-B8F46C94E753}"/>
              </a:ext>
            </a:extLst>
          </p:cNvPr>
          <p:cNvSpPr/>
          <p:nvPr/>
        </p:nvSpPr>
        <p:spPr>
          <a:xfrm>
            <a:off x="7063931" y="4508882"/>
            <a:ext cx="1972371" cy="666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20B96C-C069-DB49-F7D5-4E70E5A05CEA}"/>
              </a:ext>
            </a:extLst>
          </p:cNvPr>
          <p:cNvSpPr/>
          <p:nvPr/>
        </p:nvSpPr>
        <p:spPr>
          <a:xfrm>
            <a:off x="8050116" y="5203216"/>
            <a:ext cx="1972371" cy="666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2">
            <a:extLst>
              <a:ext uri="{FF2B5EF4-FFF2-40B4-BE49-F238E27FC236}">
                <a16:creationId xmlns:a16="http://schemas.microsoft.com/office/drawing/2014/main" id="{59F7C058-44DD-061D-FF73-99992EDD9729}"/>
              </a:ext>
            </a:extLst>
          </p:cNvPr>
          <p:cNvGrpSpPr/>
          <p:nvPr/>
        </p:nvGrpSpPr>
        <p:grpSpPr>
          <a:xfrm>
            <a:off x="4694831" y="1354364"/>
            <a:ext cx="7130492" cy="5044658"/>
            <a:chOff x="383136" y="294968"/>
            <a:chExt cx="11949814" cy="6415548"/>
          </a:xfrm>
        </p:grpSpPr>
        <p:sp>
          <p:nvSpPr>
            <p:cNvPr id="3" name="Hình chữ nhật: Góc Tròn 3">
              <a:extLst>
                <a:ext uri="{FF2B5EF4-FFF2-40B4-BE49-F238E27FC236}">
                  <a16:creationId xmlns:a16="http://schemas.microsoft.com/office/drawing/2014/main" id="{7F6E2F33-1342-124E-5778-29A7D72BE950}"/>
                </a:ext>
              </a:extLst>
            </p:cNvPr>
            <p:cNvSpPr/>
            <p:nvPr/>
          </p:nvSpPr>
          <p:spPr>
            <a:xfrm>
              <a:off x="383136" y="294968"/>
              <a:ext cx="11530957" cy="6415548"/>
            </a:xfrm>
            <a:custGeom>
              <a:avLst/>
              <a:gdLst>
                <a:gd name="connsiteX0" fmla="*/ 0 w 11530957"/>
                <a:gd name="connsiteY0" fmla="*/ 1069279 h 6415548"/>
                <a:gd name="connsiteX1" fmla="*/ 1069279 w 11530957"/>
                <a:gd name="connsiteY1" fmla="*/ 0 h 6415548"/>
                <a:gd name="connsiteX2" fmla="*/ 10461678 w 11530957"/>
                <a:gd name="connsiteY2" fmla="*/ 0 h 6415548"/>
                <a:gd name="connsiteX3" fmla="*/ 11530957 w 11530957"/>
                <a:gd name="connsiteY3" fmla="*/ 1069279 h 6415548"/>
                <a:gd name="connsiteX4" fmla="*/ 11530957 w 11530957"/>
                <a:gd name="connsiteY4" fmla="*/ 5346269 h 6415548"/>
                <a:gd name="connsiteX5" fmla="*/ 10461678 w 11530957"/>
                <a:gd name="connsiteY5" fmla="*/ 6415548 h 6415548"/>
                <a:gd name="connsiteX6" fmla="*/ 1069279 w 11530957"/>
                <a:gd name="connsiteY6" fmla="*/ 6415548 h 6415548"/>
                <a:gd name="connsiteX7" fmla="*/ 0 w 11530957"/>
                <a:gd name="connsiteY7" fmla="*/ 5346269 h 6415548"/>
                <a:gd name="connsiteX8" fmla="*/ 0 w 11530957"/>
                <a:gd name="connsiteY8" fmla="*/ 1069279 h 641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6415548" fill="none" extrusionOk="0">
                  <a:moveTo>
                    <a:pt x="0" y="1069279"/>
                  </a:moveTo>
                  <a:cubicBezTo>
                    <a:pt x="-56142" y="482224"/>
                    <a:pt x="472899" y="33125"/>
                    <a:pt x="1069279" y="0"/>
                  </a:cubicBezTo>
                  <a:cubicBezTo>
                    <a:pt x="4796067" y="77600"/>
                    <a:pt x="5992644" y="-27269"/>
                    <a:pt x="10461678" y="0"/>
                  </a:cubicBezTo>
                  <a:cubicBezTo>
                    <a:pt x="11108013" y="-73594"/>
                    <a:pt x="11580710" y="493380"/>
                    <a:pt x="11530957" y="1069279"/>
                  </a:cubicBezTo>
                  <a:cubicBezTo>
                    <a:pt x="11639957" y="2468667"/>
                    <a:pt x="11452748" y="4091300"/>
                    <a:pt x="11530957" y="5346269"/>
                  </a:cubicBezTo>
                  <a:cubicBezTo>
                    <a:pt x="11453801" y="5906632"/>
                    <a:pt x="10967214" y="6453039"/>
                    <a:pt x="10461678" y="6415548"/>
                  </a:cubicBezTo>
                  <a:cubicBezTo>
                    <a:pt x="7948116" y="6464725"/>
                    <a:pt x="4503963" y="6292846"/>
                    <a:pt x="1069279" y="6415548"/>
                  </a:cubicBezTo>
                  <a:cubicBezTo>
                    <a:pt x="464920" y="6521629"/>
                    <a:pt x="-81581" y="6007058"/>
                    <a:pt x="0" y="5346269"/>
                  </a:cubicBezTo>
                  <a:cubicBezTo>
                    <a:pt x="47022" y="4531174"/>
                    <a:pt x="104569" y="2808644"/>
                    <a:pt x="0" y="1069279"/>
                  </a:cubicBezTo>
                  <a:close/>
                </a:path>
                <a:path w="11530957" h="6415548" stroke="0" extrusionOk="0">
                  <a:moveTo>
                    <a:pt x="0" y="1069279"/>
                  </a:moveTo>
                  <a:cubicBezTo>
                    <a:pt x="35535" y="474671"/>
                    <a:pt x="489606" y="-726"/>
                    <a:pt x="1069279" y="0"/>
                  </a:cubicBezTo>
                  <a:cubicBezTo>
                    <a:pt x="3330869" y="-129276"/>
                    <a:pt x="7086839" y="-77778"/>
                    <a:pt x="10461678" y="0"/>
                  </a:cubicBezTo>
                  <a:cubicBezTo>
                    <a:pt x="11047785" y="-14152"/>
                    <a:pt x="11528000" y="495783"/>
                    <a:pt x="11530957" y="1069279"/>
                  </a:cubicBezTo>
                  <a:cubicBezTo>
                    <a:pt x="11612556" y="2765578"/>
                    <a:pt x="11685257" y="3211009"/>
                    <a:pt x="11530957" y="5346269"/>
                  </a:cubicBezTo>
                  <a:cubicBezTo>
                    <a:pt x="11558830" y="5995597"/>
                    <a:pt x="11002652" y="6432396"/>
                    <a:pt x="10461678" y="6415548"/>
                  </a:cubicBezTo>
                  <a:cubicBezTo>
                    <a:pt x="7831461" y="6459768"/>
                    <a:pt x="5323348" y="6386166"/>
                    <a:pt x="1069279" y="6415548"/>
                  </a:cubicBezTo>
                  <a:cubicBezTo>
                    <a:pt x="471771" y="6388797"/>
                    <a:pt x="-23178" y="5931458"/>
                    <a:pt x="0" y="5346269"/>
                  </a:cubicBezTo>
                  <a:cubicBezTo>
                    <a:pt x="-159954" y="3799400"/>
                    <a:pt x="22140" y="2340826"/>
                    <a:pt x="0" y="106927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505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Hình ảnh 5">
              <a:extLst>
                <a:ext uri="{FF2B5EF4-FFF2-40B4-BE49-F238E27FC236}">
                  <a16:creationId xmlns:a16="http://schemas.microsoft.com/office/drawing/2014/main" id="{17ADF1E2-9FF2-B0F7-C036-7E873629F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2" t="25407" r="4782" b="50511"/>
            <a:stretch/>
          </p:blipFill>
          <p:spPr>
            <a:xfrm rot="958498">
              <a:off x="8589752" y="399057"/>
              <a:ext cx="3743198" cy="12750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44">
            <a:extLst>
              <a:ext uri="{FF2B5EF4-FFF2-40B4-BE49-F238E27FC236}">
                <a16:creationId xmlns:a16="http://schemas.microsoft.com/office/drawing/2014/main" id="{FFA30BB4-72B3-FE70-3A29-B3C8537161D6}"/>
              </a:ext>
            </a:extLst>
          </p:cNvPr>
          <p:cNvGrpSpPr/>
          <p:nvPr/>
        </p:nvGrpSpPr>
        <p:grpSpPr>
          <a:xfrm>
            <a:off x="5322626" y="1808732"/>
            <a:ext cx="6100674" cy="941978"/>
            <a:chOff x="1355013" y="1920723"/>
            <a:chExt cx="6100674" cy="941978"/>
          </a:xfrm>
        </p:grpSpPr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796994C3-DF15-A25D-0751-FFA2A7CFDB76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4" name="Picture 46">
              <a:extLst>
                <a:ext uri="{FF2B5EF4-FFF2-40B4-BE49-F238E27FC236}">
                  <a16:creationId xmlns:a16="http://schemas.microsoft.com/office/drawing/2014/main" id="{DFABD1B3-FAB1-F4D1-126F-B7238068C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15" name="Group 47">
            <a:extLst>
              <a:ext uri="{FF2B5EF4-FFF2-40B4-BE49-F238E27FC236}">
                <a16:creationId xmlns:a16="http://schemas.microsoft.com/office/drawing/2014/main" id="{559601FE-1943-6C6E-F593-41A4D4FAA199}"/>
              </a:ext>
            </a:extLst>
          </p:cNvPr>
          <p:cNvGrpSpPr/>
          <p:nvPr/>
        </p:nvGrpSpPr>
        <p:grpSpPr>
          <a:xfrm>
            <a:off x="5322626" y="3035928"/>
            <a:ext cx="6100674" cy="941978"/>
            <a:chOff x="1355013" y="1920723"/>
            <a:chExt cx="6100674" cy="941978"/>
          </a:xfrm>
        </p:grpSpPr>
        <p:sp>
          <p:nvSpPr>
            <p:cNvPr id="16" name="TextBox 47">
              <a:extLst>
                <a:ext uri="{FF2B5EF4-FFF2-40B4-BE49-F238E27FC236}">
                  <a16:creationId xmlns:a16="http://schemas.microsoft.com/office/drawing/2014/main" id="{71470D1D-8069-DD7B-146F-7AAF46DF53B5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7" name="Picture 49">
              <a:extLst>
                <a:ext uri="{FF2B5EF4-FFF2-40B4-BE49-F238E27FC236}">
                  <a16:creationId xmlns:a16="http://schemas.microsoft.com/office/drawing/2014/main" id="{B2ACB7C5-BD87-2FF7-7917-D3E677215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18" name="Group 50">
            <a:extLst>
              <a:ext uri="{FF2B5EF4-FFF2-40B4-BE49-F238E27FC236}">
                <a16:creationId xmlns:a16="http://schemas.microsoft.com/office/drawing/2014/main" id="{A3D55CA0-6194-1486-8CF2-6C7D9F39C4BE}"/>
              </a:ext>
            </a:extLst>
          </p:cNvPr>
          <p:cNvGrpSpPr/>
          <p:nvPr/>
        </p:nvGrpSpPr>
        <p:grpSpPr>
          <a:xfrm>
            <a:off x="5322626" y="4099949"/>
            <a:ext cx="6100674" cy="941978"/>
            <a:chOff x="1355013" y="1920723"/>
            <a:chExt cx="6100674" cy="941978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1C6E9597-1858-4B08-3342-FBA08C75E97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52">
              <a:extLst>
                <a:ext uri="{FF2B5EF4-FFF2-40B4-BE49-F238E27FC236}">
                  <a16:creationId xmlns:a16="http://schemas.microsoft.com/office/drawing/2014/main" id="{60CB99B0-8A5E-E183-939F-0F67FBE16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21" name="Group 53">
            <a:extLst>
              <a:ext uri="{FF2B5EF4-FFF2-40B4-BE49-F238E27FC236}">
                <a16:creationId xmlns:a16="http://schemas.microsoft.com/office/drawing/2014/main" id="{BD4005F1-51E0-D9B6-DE12-1EB80D7F1C96}"/>
              </a:ext>
            </a:extLst>
          </p:cNvPr>
          <p:cNvGrpSpPr/>
          <p:nvPr/>
        </p:nvGrpSpPr>
        <p:grpSpPr>
          <a:xfrm>
            <a:off x="5322626" y="5235356"/>
            <a:ext cx="6100674" cy="941978"/>
            <a:chOff x="1355013" y="1920723"/>
            <a:chExt cx="6100674" cy="941978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29E7870B-6A5B-02AE-26D6-7F1A9DA74CBB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3" name="Picture 55">
              <a:extLst>
                <a:ext uri="{FF2B5EF4-FFF2-40B4-BE49-F238E27FC236}">
                  <a16:creationId xmlns:a16="http://schemas.microsoft.com/office/drawing/2014/main" id="{858EA524-C110-3EF1-9F23-077DF4275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pic>
        <p:nvPicPr>
          <p:cNvPr id="42" name="Picture 8">
            <a:extLst>
              <a:ext uri="{FF2B5EF4-FFF2-40B4-BE49-F238E27FC236}">
                <a16:creationId xmlns:a16="http://schemas.microsoft.com/office/drawing/2014/main" id="{A081DB74-8F9A-93E9-B36D-A17AAF652B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882"/>
          <a:stretch/>
        </p:blipFill>
        <p:spPr>
          <a:xfrm flipH="1">
            <a:off x="357163" y="200756"/>
            <a:ext cx="4694832" cy="7494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65750A-1CD4-A50E-6192-F6FD9A602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995" y="-257662"/>
            <a:ext cx="6291617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Hình ảnh 29" descr="Ảnh có chứa phim hoạt hình&#10;&#10;Mô tả được tạo tự động">
            <a:extLst>
              <a:ext uri="{FF2B5EF4-FFF2-40B4-BE49-F238E27FC236}">
                <a16:creationId xmlns:a16="http://schemas.microsoft.com/office/drawing/2014/main" id="{0E0D5D93-EC9F-9578-E09C-055C50DC8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" t="8992" r="30742" b="17693"/>
          <a:stretch/>
        </p:blipFill>
        <p:spPr>
          <a:xfrm>
            <a:off x="-95534" y="0"/>
            <a:ext cx="12283059" cy="6858000"/>
          </a:xfrm>
          <a:prstGeom prst="rect">
            <a:avLst/>
          </a:prstGeom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id="{A081DB74-8F9A-93E9-B36D-A17AAF652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82"/>
          <a:stretch/>
        </p:blipFill>
        <p:spPr>
          <a:xfrm flipH="1">
            <a:off x="2352626" y="3073683"/>
            <a:ext cx="2453707" cy="3916719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D137E0CB-E7E8-3F39-9737-18C88B612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692041" y="4169407"/>
            <a:ext cx="2278967" cy="2655107"/>
          </a:xfrm>
          <a:prstGeom prst="rect">
            <a:avLst/>
          </a:prstGeom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6CB861D3-DB8D-1FFB-67BD-F388E9038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4740553" y="-11486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385CE-9846-6E0F-85BE-27EABE2F3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525" y="1606138"/>
            <a:ext cx="8498561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A50F848-3AF0-8A8C-E282-AE61DE71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2192" b="18"/>
          <a:stretch/>
        </p:blipFill>
        <p:spPr>
          <a:xfrm>
            <a:off x="0" y="-17936"/>
            <a:ext cx="1251421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0524349" cy="6414446"/>
          </a:xfrm>
          <a:custGeom>
            <a:avLst/>
            <a:gdLst>
              <a:gd name="connsiteX0" fmla="*/ 0 w 10524349"/>
              <a:gd name="connsiteY0" fmla="*/ 1069096 h 6414446"/>
              <a:gd name="connsiteX1" fmla="*/ 1069096 w 10524349"/>
              <a:gd name="connsiteY1" fmla="*/ 0 h 6414446"/>
              <a:gd name="connsiteX2" fmla="*/ 9455253 w 10524349"/>
              <a:gd name="connsiteY2" fmla="*/ 0 h 6414446"/>
              <a:gd name="connsiteX3" fmla="*/ 10524349 w 10524349"/>
              <a:gd name="connsiteY3" fmla="*/ 1069096 h 6414446"/>
              <a:gd name="connsiteX4" fmla="*/ 10524349 w 10524349"/>
              <a:gd name="connsiteY4" fmla="*/ 5345350 h 6414446"/>
              <a:gd name="connsiteX5" fmla="*/ 9455253 w 10524349"/>
              <a:gd name="connsiteY5" fmla="*/ 6414446 h 6414446"/>
              <a:gd name="connsiteX6" fmla="*/ 1069096 w 10524349"/>
              <a:gd name="connsiteY6" fmla="*/ 6414446 h 6414446"/>
              <a:gd name="connsiteX7" fmla="*/ 0 w 10524349"/>
              <a:gd name="connsiteY7" fmla="*/ 5345350 h 6414446"/>
              <a:gd name="connsiteX8" fmla="*/ 0 w 10524349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4808378" y="77600"/>
                  <a:pt x="8033953" y="-27269"/>
                  <a:pt x="9455253" y="0"/>
                </a:cubicBezTo>
                <a:cubicBezTo>
                  <a:pt x="10116328" y="-93171"/>
                  <a:pt x="10633933" y="510911"/>
                  <a:pt x="10524349" y="1069096"/>
                </a:cubicBezTo>
                <a:cubicBezTo>
                  <a:pt x="10633349" y="2536417"/>
                  <a:pt x="10446140" y="4353943"/>
                  <a:pt x="10524349" y="5345350"/>
                </a:cubicBezTo>
                <a:cubicBezTo>
                  <a:pt x="10512484" y="5931154"/>
                  <a:pt x="9976813" y="6444826"/>
                  <a:pt x="9455253" y="6414446"/>
                </a:cubicBezTo>
                <a:cubicBezTo>
                  <a:pt x="6661189" y="6463623"/>
                  <a:pt x="4144863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0524349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4530271" y="-129276"/>
                  <a:pt x="6840857" y="-77778"/>
                  <a:pt x="9455253" y="0"/>
                </a:cubicBezTo>
                <a:cubicBezTo>
                  <a:pt x="10027995" y="-56436"/>
                  <a:pt x="10508619" y="569352"/>
                  <a:pt x="10524349" y="1069096"/>
                </a:cubicBezTo>
                <a:cubicBezTo>
                  <a:pt x="10605948" y="1542640"/>
                  <a:pt x="10678649" y="3696807"/>
                  <a:pt x="10524349" y="5345350"/>
                </a:cubicBezTo>
                <a:cubicBezTo>
                  <a:pt x="10571112" y="6034414"/>
                  <a:pt x="10014199" y="6425151"/>
                  <a:pt x="9455253" y="6414446"/>
                </a:cubicBezTo>
                <a:cubicBezTo>
                  <a:pt x="5750226" y="6458666"/>
                  <a:pt x="4577293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6970494" y="109043"/>
            <a:ext cx="3427856" cy="183183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D7E4487D-A1DE-FAA7-07D8-B452E97EF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9" b="94490" l="9878" r="89878">
                        <a14:foregroundMark x1="49551" y1="88980" x2="52000" y2="91122"/>
                        <a14:foregroundMark x1="37143" y1="14286" x2="33796" y2="15918"/>
                        <a14:foregroundMark x1="29714" y1="18878" x2="27102" y2="21531"/>
                        <a14:foregroundMark x1="23347" y1="28265" x2="28735" y2="19490"/>
                        <a14:foregroundMark x1="23755" y1="27245" x2="27918" y2="20510"/>
                        <a14:foregroundMark x1="23918" y1="26020" x2="28735" y2="20306"/>
                        <a14:foregroundMark x1="27102" y1="20918" x2="23592" y2="25510"/>
                        <a14:foregroundMark x1="40816" y1="9796" x2="47020" y2="9082"/>
                        <a14:foregroundMark x1="47020" y1="9082" x2="63429" y2="14898"/>
                        <a14:foregroundMark x1="63429" y1="14898" x2="74122" y2="23061"/>
                        <a14:foregroundMark x1="73796" y1="21531" x2="59673" y2="11531"/>
                        <a14:foregroundMark x1="59673" y1="11531" x2="54694" y2="10918"/>
                        <a14:foregroundMark x1="52735" y1="9388" x2="56898" y2="9184"/>
                        <a14:foregroundMark x1="48653" y1="8571" x2="53061" y2="8980"/>
                        <a14:foregroundMark x1="64735" y1="13367" x2="73143" y2="21531"/>
                        <a14:foregroundMark x1="62776" y1="11735" x2="73959" y2="20714"/>
                        <a14:foregroundMark x1="66631" y1="14102" x2="72653" y2="19490"/>
                        <a14:foregroundMark x1="64898" y1="12551" x2="65489" y2="13080"/>
                        <a14:foregroundMark x1="66681" y1="14042" x2="72653" y2="19082"/>
                        <a14:foregroundMark x1="66939" y1="13980" x2="71673" y2="18469"/>
                        <a14:foregroundMark x1="71837" y1="17551" x2="67695" y2="12836"/>
                        <a14:foregroundMark x1="66115" y1="12959" x2="67592" y2="14286"/>
                        <a14:foregroundMark x1="65661" y1="12551" x2="66115" y2="12959"/>
                        <a14:foregroundMark x1="64980" y1="11939" x2="65661" y2="12551"/>
                        <a14:foregroundMark x1="68490" y1="78980" x2="63918" y2="81633"/>
                        <a14:foregroundMark x1="60735" y1="87551" x2="63592" y2="85408"/>
                        <a14:foregroundMark x1="42449" y1="92551" x2="48163" y2="94286"/>
                        <a14:foregroundMark x1="27102" y1="72449" x2="41633" y2="85816"/>
                        <a14:foregroundMark x1="41633" y1="85816" x2="41633" y2="85816"/>
                        <a14:foregroundMark x1="58041" y1="94490" x2="56245" y2="94082"/>
                        <a14:foregroundMark x1="22367" y1="35612" x2="22204" y2="52959"/>
                        <a14:foregroundMark x1="26776" y1="27857" x2="20898" y2="44796"/>
                        <a14:foregroundMark x1="20898" y1="44796" x2="20735" y2="60102"/>
                        <a14:foregroundMark x1="20735" y1="60102" x2="24082" y2="67347"/>
                        <a14:foregroundMark x1="24082" y1="67347" x2="25878" y2="68878"/>
                        <a14:foregroundMark x1="20408" y1="51939" x2="19673" y2="40102"/>
                        <a14:foregroundMark x1="19673" y1="40102" x2="21551" y2="35816"/>
                        <a14:foregroundMark x1="41796" y1="11939" x2="32898" y2="16122"/>
                        <a14:foregroundMark x1="32898" y1="16122" x2="32571" y2="16531"/>
                        <a14:foregroundMark x1="73959" y1="26837" x2="76490" y2="40510"/>
                        <a14:foregroundMark x1="76490" y1="40510" x2="74857" y2="64286"/>
                        <a14:foregroundMark x1="75837" y1="27449" x2="79673" y2="36531"/>
                        <a14:foregroundMark x1="79673" y1="36531" x2="80816" y2="42959"/>
                        <a14:foregroundMark x1="36082" y1="13571" x2="30122" y2="19082"/>
                        <a14:foregroundMark x1="30122" y1="19082" x2="29796" y2="19082"/>
                        <a14:foregroundMark x1="30939" y1="15918" x2="28408" y2="17551"/>
                        <a14:foregroundMark x1="27592" y1="19898" x2="25551" y2="22041"/>
                        <a14:foregroundMark x1="23184" y1="27857" x2="19673" y2="37041"/>
                        <a14:foregroundMark x1="44980" y1="8776" x2="47673" y2="8776"/>
                        <a14:foregroundMark x1="46857" y1="8163" x2="51020" y2="7959"/>
                        <a14:foregroundMark x1="20735" y1="62653" x2="23429" y2="68061"/>
                        <a14:foregroundMark x1="25551" y1="72857" x2="29061" y2="78163"/>
                        <a14:foregroundMark x1="30449" y1="79388" x2="34449" y2="82347"/>
                        <a14:backgroundMark x1="68163" y1="12347" x2="68163" y2="12347"/>
                        <a14:backgroundMark x1="67592" y1="12551" x2="67592" y2="12551"/>
                        <a14:backgroundMark x1="67755" y1="12551" x2="67755" y2="12551"/>
                        <a14:backgroundMark x1="67918" y1="12959" x2="67918" y2="12959"/>
                        <a14:backgroundMark x1="67265" y1="12551" x2="67265" y2="12551"/>
                        <a14:backgroundMark x1="68163" y1="13163" x2="68163" y2="13163"/>
                        <a14:backgroundMark x1="67755" y1="12347" x2="67755" y2="12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9401" y="3899681"/>
            <a:ext cx="3787953" cy="30303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9883FB2-1A08-3C55-9F2A-80EB5E4CDD5B}"/>
              </a:ext>
            </a:extLst>
          </p:cNvPr>
          <p:cNvSpPr txBox="1"/>
          <p:nvPr/>
        </p:nvSpPr>
        <p:spPr>
          <a:xfrm>
            <a:off x="1512087" y="1175494"/>
            <a:ext cx="921505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Củng cố và hoàn thiện các kĩ năng liên quan đến:</a:t>
            </a:r>
          </a:p>
          <a:p>
            <a:pPr lvl="0" algn="just">
              <a:defRPr/>
            </a:pPr>
            <a:r>
              <a:rPr lang="vi-VN" sz="3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 Ý nghĩa của phép nhân, phép chia; mở rộng ý nghĩa của phép nhân, phép chia.</a:t>
            </a:r>
          </a:p>
          <a:p>
            <a:pPr lvl="0" algn="just">
              <a:defRPr/>
            </a:pPr>
            <a:r>
              <a:rPr lang="vi-VN" sz="3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 Thực hiện phép nhân, phép chia các số tự nhiên, phân số, số thập phân.</a:t>
            </a:r>
          </a:p>
          <a:p>
            <a:pPr lvl="0" algn="just">
              <a:defRPr/>
            </a:pPr>
            <a:r>
              <a:rPr lang="vi-VN" sz="3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 Các trường hợp nhân, chia nhẩm đã học.</a:t>
            </a:r>
          </a:p>
          <a:p>
            <a:pPr lvl="0" algn="just">
              <a:defRPr/>
            </a:pPr>
            <a:r>
              <a:rPr lang="vi-VN" sz="3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 Tính chất các phép tính và việc vận dụng trong thực hành tính.</a:t>
            </a:r>
          </a:p>
          <a:p>
            <a:pPr lvl="0" algn="just">
              <a:defRPr/>
            </a:pPr>
            <a:r>
              <a:rPr lang="vi-VN" sz="3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 Tìm thành phần chưa biết của phép tính.</a:t>
            </a:r>
          </a:p>
          <a:p>
            <a:pPr lvl="0" algn="just">
              <a:defRPr/>
            </a:pPr>
            <a:r>
              <a:rPr lang="vi-VN" sz="3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Giải quyết các vấn đề đơn giản liên quan đến phép nhân, phép chia.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6F9F8516-C124-958B-6E1F-AADE889D4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9500" flipH="1">
            <a:off x="692792" y="1068551"/>
            <a:ext cx="698323" cy="6983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36F237-56F8-EC9C-EC25-25D524270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11" y="59722"/>
            <a:ext cx="7340220" cy="1170533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AAE80808-9270-5AB2-EEF9-05C870AE8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9500" flipH="1">
            <a:off x="705606" y="5065700"/>
            <a:ext cx="698323" cy="6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grpSp>
        <p:nvGrpSpPr>
          <p:cNvPr id="2" name="Nhóm 5">
            <a:extLst>
              <a:ext uri="{FF2B5EF4-FFF2-40B4-BE49-F238E27FC236}">
                <a16:creationId xmlns:a16="http://schemas.microsoft.com/office/drawing/2014/main" id="{4DE7F994-BACB-259A-2333-A16D6F1BC3B8}"/>
              </a:ext>
            </a:extLst>
          </p:cNvPr>
          <p:cNvGrpSpPr/>
          <p:nvPr/>
        </p:nvGrpSpPr>
        <p:grpSpPr>
          <a:xfrm rot="986664">
            <a:off x="14330909" y="1555613"/>
            <a:ext cx="11375139" cy="2662269"/>
            <a:chOff x="2876479" y="3619096"/>
            <a:chExt cx="6688426" cy="1255265"/>
          </a:xfrm>
        </p:grpSpPr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093E4708-CB06-5E14-0935-F28E7D93A2C2}"/>
                </a:ext>
              </a:extLst>
            </p:cNvPr>
            <p:cNvSpPr txBox="1"/>
            <p:nvPr/>
          </p:nvSpPr>
          <p:spPr>
            <a:xfrm rot="20527286">
              <a:off x="2876480" y="3619096"/>
              <a:ext cx="6688425" cy="125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7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167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629378EB-BBCB-F66C-620E-EE876C5E0CAC}"/>
                </a:ext>
              </a:extLst>
            </p:cNvPr>
            <p:cNvSpPr txBox="1"/>
            <p:nvPr/>
          </p:nvSpPr>
          <p:spPr>
            <a:xfrm rot="20527286">
              <a:off x="2876479" y="3619097"/>
              <a:ext cx="6688425" cy="125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7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iCiel Crocante" panose="02000000000000000000" pitchFamily="50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167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iCiel Crocante" panose="02000000000000000000" pitchFamily="50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1982878-70A4-8969-809E-BA23B6F6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11271"/>
            <a:ext cx="12192000" cy="43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0EB4F-6A3C-4428-5C67-D5701D466A58}"/>
              </a:ext>
            </a:extLst>
          </p:cNvPr>
          <p:cNvSpPr txBox="1"/>
          <p:nvPr/>
        </p:nvSpPr>
        <p:spPr>
          <a:xfrm>
            <a:off x="2945586" y="412954"/>
            <a:ext cx="608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ICE CREAM STORE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5A47F1F8-EADD-51B3-E824-3BB80B44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9805" y="3816362"/>
            <a:ext cx="2942195" cy="3333932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CDB04D1-22ED-5CE9-F7C6-04B0180F8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82"/>
          <a:stretch/>
        </p:blipFill>
        <p:spPr>
          <a:xfrm flipH="1">
            <a:off x="-1" y="1361782"/>
            <a:ext cx="3982065" cy="6356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67825-5D28-631B-96BF-A7B4F9AD1864}"/>
              </a:ext>
            </a:extLst>
          </p:cNvPr>
          <p:cNvSpPr txBox="1"/>
          <p:nvPr/>
        </p:nvSpPr>
        <p:spPr>
          <a:xfrm>
            <a:off x="3225654" y="2662985"/>
            <a:ext cx="6024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#9Slide07 IcielLa Chic Pro Shad" panose="02000506090000020004" pitchFamily="2" charset="0"/>
              </a:rPr>
              <a:t>Cùng khởi động ngày mới bằng cách dọn dẹp cửa hàng cùng mình nhé!</a:t>
            </a:r>
          </a:p>
        </p:txBody>
      </p:sp>
    </p:spTree>
    <p:extLst>
      <p:ext uri="{BB962C8B-B14F-4D97-AF65-F5344CB8AC3E}">
        <p14:creationId xmlns:p14="http://schemas.microsoft.com/office/powerpoint/2010/main" val="38379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0EB4F-6A3C-4428-5C67-D5701D466A58}"/>
              </a:ext>
            </a:extLst>
          </p:cNvPr>
          <p:cNvSpPr txBox="1"/>
          <p:nvPr/>
        </p:nvSpPr>
        <p:spPr>
          <a:xfrm>
            <a:off x="2945586" y="412954"/>
            <a:ext cx="608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ICE CREAM STORE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5A47F1F8-EADD-51B3-E824-3BB80B44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9805" y="3816362"/>
            <a:ext cx="2942195" cy="333393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F5BDBFF-8D25-68FE-58D8-DEBB28FA554E}"/>
              </a:ext>
            </a:extLst>
          </p:cNvPr>
          <p:cNvSpPr/>
          <p:nvPr/>
        </p:nvSpPr>
        <p:spPr>
          <a:xfrm>
            <a:off x="7246374" y="1976283"/>
            <a:ext cx="3274142" cy="2250141"/>
          </a:xfrm>
          <a:prstGeom prst="wedgeEllipseCallout">
            <a:avLst>
              <a:gd name="adj1" fmla="val 31059"/>
              <a:gd name="adj2" fmla="val 52956"/>
            </a:avLst>
          </a:prstGeom>
          <a:solidFill>
            <a:srgbClr val="00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Nêu cách tìm b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553B68-2224-7C6B-F03E-4E138BC52E94}"/>
              </a:ext>
            </a:extLst>
          </p:cNvPr>
          <p:cNvSpPr/>
          <p:nvPr/>
        </p:nvSpPr>
        <p:spPr>
          <a:xfrm>
            <a:off x="442451" y="1976283"/>
            <a:ext cx="6499122" cy="1840079"/>
          </a:xfrm>
          <a:custGeom>
            <a:avLst/>
            <a:gdLst>
              <a:gd name="connsiteX0" fmla="*/ 0 w 6499122"/>
              <a:gd name="connsiteY0" fmla="*/ 306686 h 1840079"/>
              <a:gd name="connsiteX1" fmla="*/ 306686 w 6499122"/>
              <a:gd name="connsiteY1" fmla="*/ 0 h 1840079"/>
              <a:gd name="connsiteX2" fmla="*/ 6192436 w 6499122"/>
              <a:gd name="connsiteY2" fmla="*/ 0 h 1840079"/>
              <a:gd name="connsiteX3" fmla="*/ 6499122 w 6499122"/>
              <a:gd name="connsiteY3" fmla="*/ 306686 h 1840079"/>
              <a:gd name="connsiteX4" fmla="*/ 6499122 w 6499122"/>
              <a:gd name="connsiteY4" fmla="*/ 1533393 h 1840079"/>
              <a:gd name="connsiteX5" fmla="*/ 6192436 w 6499122"/>
              <a:gd name="connsiteY5" fmla="*/ 1840079 h 1840079"/>
              <a:gd name="connsiteX6" fmla="*/ 306686 w 6499122"/>
              <a:gd name="connsiteY6" fmla="*/ 1840079 h 1840079"/>
              <a:gd name="connsiteX7" fmla="*/ 0 w 6499122"/>
              <a:gd name="connsiteY7" fmla="*/ 1533393 h 1840079"/>
              <a:gd name="connsiteX8" fmla="*/ 0 w 6499122"/>
              <a:gd name="connsiteY8" fmla="*/ 306686 h 184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9122" h="1840079" fill="none" extrusionOk="0">
                <a:moveTo>
                  <a:pt x="0" y="306686"/>
                </a:moveTo>
                <a:cubicBezTo>
                  <a:pt x="659" y="155135"/>
                  <a:pt x="141715" y="7396"/>
                  <a:pt x="306686" y="0"/>
                </a:cubicBezTo>
                <a:cubicBezTo>
                  <a:pt x="2447928" y="72427"/>
                  <a:pt x="3867689" y="61419"/>
                  <a:pt x="6192436" y="0"/>
                </a:cubicBezTo>
                <a:cubicBezTo>
                  <a:pt x="6360846" y="-6661"/>
                  <a:pt x="6469879" y="128463"/>
                  <a:pt x="6499122" y="306686"/>
                </a:cubicBezTo>
                <a:cubicBezTo>
                  <a:pt x="6459310" y="770823"/>
                  <a:pt x="6427061" y="1101811"/>
                  <a:pt x="6499122" y="1533393"/>
                </a:cubicBezTo>
                <a:cubicBezTo>
                  <a:pt x="6500317" y="1696707"/>
                  <a:pt x="6348987" y="1825700"/>
                  <a:pt x="6192436" y="1840079"/>
                </a:cubicBezTo>
                <a:cubicBezTo>
                  <a:pt x="5044647" y="1869906"/>
                  <a:pt x="1862615" y="1760773"/>
                  <a:pt x="306686" y="1840079"/>
                </a:cubicBezTo>
                <a:cubicBezTo>
                  <a:pt x="153469" y="1838252"/>
                  <a:pt x="-12467" y="1705236"/>
                  <a:pt x="0" y="1533393"/>
                </a:cubicBezTo>
                <a:cubicBezTo>
                  <a:pt x="42555" y="1304951"/>
                  <a:pt x="31993" y="591513"/>
                  <a:pt x="0" y="306686"/>
                </a:cubicBezTo>
                <a:close/>
              </a:path>
              <a:path w="6499122" h="1840079" stroke="0" extrusionOk="0">
                <a:moveTo>
                  <a:pt x="0" y="306686"/>
                </a:moveTo>
                <a:cubicBezTo>
                  <a:pt x="29122" y="145246"/>
                  <a:pt x="145737" y="17562"/>
                  <a:pt x="306686" y="0"/>
                </a:cubicBezTo>
                <a:cubicBezTo>
                  <a:pt x="1312461" y="123000"/>
                  <a:pt x="4708079" y="-96860"/>
                  <a:pt x="6192436" y="0"/>
                </a:cubicBezTo>
                <a:cubicBezTo>
                  <a:pt x="6346524" y="-11653"/>
                  <a:pt x="6500883" y="133758"/>
                  <a:pt x="6499122" y="306686"/>
                </a:cubicBezTo>
                <a:cubicBezTo>
                  <a:pt x="6498552" y="434999"/>
                  <a:pt x="6466267" y="1042034"/>
                  <a:pt x="6499122" y="1533393"/>
                </a:cubicBezTo>
                <a:cubicBezTo>
                  <a:pt x="6491639" y="1705482"/>
                  <a:pt x="6344645" y="1837269"/>
                  <a:pt x="6192436" y="1840079"/>
                </a:cubicBezTo>
                <a:cubicBezTo>
                  <a:pt x="5552114" y="1679372"/>
                  <a:pt x="2207771" y="1879746"/>
                  <a:pt x="306686" y="1840079"/>
                </a:cubicBezTo>
                <a:cubicBezTo>
                  <a:pt x="105847" y="1833725"/>
                  <a:pt x="-11647" y="1697495"/>
                  <a:pt x="0" y="1533393"/>
                </a:cubicBezTo>
                <a:cubicBezTo>
                  <a:pt x="65540" y="1138053"/>
                  <a:pt x="102880" y="707588"/>
                  <a:pt x="0" y="30668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>
                <a:solidFill>
                  <a:srgbClr val="4472C4"/>
                </a:solidFill>
              </a:rPr>
              <a:t>a × .?.(b) = c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27B2BE5-D44E-C4C2-61AB-7A06E2564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2398" y="3816362"/>
            <a:ext cx="4209948" cy="2910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5FFFBD-836F-0FA6-14FE-CEE718FA2AB7}"/>
              </a:ext>
            </a:extLst>
          </p:cNvPr>
          <p:cNvSpPr txBox="1"/>
          <p:nvPr/>
        </p:nvSpPr>
        <p:spPr>
          <a:xfrm>
            <a:off x="3446657" y="4486705"/>
            <a:ext cx="4036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= c : a</a:t>
            </a:r>
          </a:p>
        </p:txBody>
      </p:sp>
    </p:spTree>
    <p:extLst>
      <p:ext uri="{BB962C8B-B14F-4D97-AF65-F5344CB8AC3E}">
        <p14:creationId xmlns:p14="http://schemas.microsoft.com/office/powerpoint/2010/main" val="6678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0EB4F-6A3C-4428-5C67-D5701D466A58}"/>
              </a:ext>
            </a:extLst>
          </p:cNvPr>
          <p:cNvSpPr txBox="1"/>
          <p:nvPr/>
        </p:nvSpPr>
        <p:spPr>
          <a:xfrm>
            <a:off x="2945586" y="412954"/>
            <a:ext cx="608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ICE CREAM STORE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5A47F1F8-EADD-51B3-E824-3BB80B44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9805" y="3816362"/>
            <a:ext cx="2942195" cy="333393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F5BDBFF-8D25-68FE-58D8-DEBB28FA554E}"/>
              </a:ext>
            </a:extLst>
          </p:cNvPr>
          <p:cNvSpPr/>
          <p:nvPr/>
        </p:nvSpPr>
        <p:spPr>
          <a:xfrm>
            <a:off x="7246374" y="1976283"/>
            <a:ext cx="3274142" cy="2250141"/>
          </a:xfrm>
          <a:prstGeom prst="wedgeEllipseCallout">
            <a:avLst>
              <a:gd name="adj1" fmla="val 31059"/>
              <a:gd name="adj2" fmla="val 52956"/>
            </a:avLst>
          </a:prstGeom>
          <a:solidFill>
            <a:srgbClr val="00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 cách tìm 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553B68-2224-7C6B-F03E-4E138BC52E94}"/>
              </a:ext>
            </a:extLst>
          </p:cNvPr>
          <p:cNvSpPr/>
          <p:nvPr/>
        </p:nvSpPr>
        <p:spPr>
          <a:xfrm>
            <a:off x="442451" y="1976283"/>
            <a:ext cx="6499122" cy="1840079"/>
          </a:xfrm>
          <a:custGeom>
            <a:avLst/>
            <a:gdLst>
              <a:gd name="connsiteX0" fmla="*/ 0 w 6499122"/>
              <a:gd name="connsiteY0" fmla="*/ 306686 h 1840079"/>
              <a:gd name="connsiteX1" fmla="*/ 306686 w 6499122"/>
              <a:gd name="connsiteY1" fmla="*/ 0 h 1840079"/>
              <a:gd name="connsiteX2" fmla="*/ 6192436 w 6499122"/>
              <a:gd name="connsiteY2" fmla="*/ 0 h 1840079"/>
              <a:gd name="connsiteX3" fmla="*/ 6499122 w 6499122"/>
              <a:gd name="connsiteY3" fmla="*/ 306686 h 1840079"/>
              <a:gd name="connsiteX4" fmla="*/ 6499122 w 6499122"/>
              <a:gd name="connsiteY4" fmla="*/ 1533393 h 1840079"/>
              <a:gd name="connsiteX5" fmla="*/ 6192436 w 6499122"/>
              <a:gd name="connsiteY5" fmla="*/ 1840079 h 1840079"/>
              <a:gd name="connsiteX6" fmla="*/ 306686 w 6499122"/>
              <a:gd name="connsiteY6" fmla="*/ 1840079 h 1840079"/>
              <a:gd name="connsiteX7" fmla="*/ 0 w 6499122"/>
              <a:gd name="connsiteY7" fmla="*/ 1533393 h 1840079"/>
              <a:gd name="connsiteX8" fmla="*/ 0 w 6499122"/>
              <a:gd name="connsiteY8" fmla="*/ 306686 h 184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9122" h="1840079" fill="none" extrusionOk="0">
                <a:moveTo>
                  <a:pt x="0" y="306686"/>
                </a:moveTo>
                <a:cubicBezTo>
                  <a:pt x="659" y="155135"/>
                  <a:pt x="141715" y="7396"/>
                  <a:pt x="306686" y="0"/>
                </a:cubicBezTo>
                <a:cubicBezTo>
                  <a:pt x="2447928" y="72427"/>
                  <a:pt x="3867689" y="61419"/>
                  <a:pt x="6192436" y="0"/>
                </a:cubicBezTo>
                <a:cubicBezTo>
                  <a:pt x="6360846" y="-6661"/>
                  <a:pt x="6469879" y="128463"/>
                  <a:pt x="6499122" y="306686"/>
                </a:cubicBezTo>
                <a:cubicBezTo>
                  <a:pt x="6459310" y="770823"/>
                  <a:pt x="6427061" y="1101811"/>
                  <a:pt x="6499122" y="1533393"/>
                </a:cubicBezTo>
                <a:cubicBezTo>
                  <a:pt x="6500317" y="1696707"/>
                  <a:pt x="6348987" y="1825700"/>
                  <a:pt x="6192436" y="1840079"/>
                </a:cubicBezTo>
                <a:cubicBezTo>
                  <a:pt x="5044647" y="1869906"/>
                  <a:pt x="1862615" y="1760773"/>
                  <a:pt x="306686" y="1840079"/>
                </a:cubicBezTo>
                <a:cubicBezTo>
                  <a:pt x="153469" y="1838252"/>
                  <a:pt x="-12467" y="1705236"/>
                  <a:pt x="0" y="1533393"/>
                </a:cubicBezTo>
                <a:cubicBezTo>
                  <a:pt x="42555" y="1304951"/>
                  <a:pt x="31993" y="591513"/>
                  <a:pt x="0" y="306686"/>
                </a:cubicBezTo>
                <a:close/>
              </a:path>
              <a:path w="6499122" h="1840079" stroke="0" extrusionOk="0">
                <a:moveTo>
                  <a:pt x="0" y="306686"/>
                </a:moveTo>
                <a:cubicBezTo>
                  <a:pt x="29122" y="145246"/>
                  <a:pt x="145737" y="17562"/>
                  <a:pt x="306686" y="0"/>
                </a:cubicBezTo>
                <a:cubicBezTo>
                  <a:pt x="1312461" y="123000"/>
                  <a:pt x="4708079" y="-96860"/>
                  <a:pt x="6192436" y="0"/>
                </a:cubicBezTo>
                <a:cubicBezTo>
                  <a:pt x="6346524" y="-11653"/>
                  <a:pt x="6500883" y="133758"/>
                  <a:pt x="6499122" y="306686"/>
                </a:cubicBezTo>
                <a:cubicBezTo>
                  <a:pt x="6498552" y="434999"/>
                  <a:pt x="6466267" y="1042034"/>
                  <a:pt x="6499122" y="1533393"/>
                </a:cubicBezTo>
                <a:cubicBezTo>
                  <a:pt x="6491639" y="1705482"/>
                  <a:pt x="6344645" y="1837269"/>
                  <a:pt x="6192436" y="1840079"/>
                </a:cubicBezTo>
                <a:cubicBezTo>
                  <a:pt x="5552114" y="1679372"/>
                  <a:pt x="2207771" y="1879746"/>
                  <a:pt x="306686" y="1840079"/>
                </a:cubicBezTo>
                <a:cubicBezTo>
                  <a:pt x="105847" y="1833725"/>
                  <a:pt x="-11647" y="1697495"/>
                  <a:pt x="0" y="1533393"/>
                </a:cubicBezTo>
                <a:cubicBezTo>
                  <a:pt x="65540" y="1138053"/>
                  <a:pt x="102880" y="707588"/>
                  <a:pt x="0" y="30668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.?.(a) × b = c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27B2BE5-D44E-C4C2-61AB-7A06E2564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2398" y="3816362"/>
            <a:ext cx="4582852" cy="2910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5FFFBD-836F-0FA6-14FE-CEE718FA2AB7}"/>
              </a:ext>
            </a:extLst>
          </p:cNvPr>
          <p:cNvSpPr txBox="1"/>
          <p:nvPr/>
        </p:nvSpPr>
        <p:spPr>
          <a:xfrm>
            <a:off x="3446657" y="4486705"/>
            <a:ext cx="4036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= c : b</a:t>
            </a:r>
          </a:p>
        </p:txBody>
      </p:sp>
    </p:spTree>
    <p:extLst>
      <p:ext uri="{BB962C8B-B14F-4D97-AF65-F5344CB8AC3E}">
        <p14:creationId xmlns:p14="http://schemas.microsoft.com/office/powerpoint/2010/main" val="33899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0EB4F-6A3C-4428-5C67-D5701D466A58}"/>
              </a:ext>
            </a:extLst>
          </p:cNvPr>
          <p:cNvSpPr txBox="1"/>
          <p:nvPr/>
        </p:nvSpPr>
        <p:spPr>
          <a:xfrm>
            <a:off x="2945586" y="412954"/>
            <a:ext cx="608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ICE CREAM STORE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5A47F1F8-EADD-51B3-E824-3BB80B44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9805" y="3816362"/>
            <a:ext cx="2942195" cy="333393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F5BDBFF-8D25-68FE-58D8-DEBB28FA554E}"/>
              </a:ext>
            </a:extLst>
          </p:cNvPr>
          <p:cNvSpPr/>
          <p:nvPr/>
        </p:nvSpPr>
        <p:spPr>
          <a:xfrm>
            <a:off x="7246374" y="1976283"/>
            <a:ext cx="3274142" cy="2250141"/>
          </a:xfrm>
          <a:prstGeom prst="wedgeEllipseCallout">
            <a:avLst>
              <a:gd name="adj1" fmla="val 31059"/>
              <a:gd name="adj2" fmla="val 52956"/>
            </a:avLst>
          </a:prstGeom>
          <a:solidFill>
            <a:srgbClr val="00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 phép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tính bằng cách nhân nhẩm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553B68-2224-7C6B-F03E-4E138BC52E94}"/>
              </a:ext>
            </a:extLst>
          </p:cNvPr>
          <p:cNvSpPr/>
          <p:nvPr/>
        </p:nvSpPr>
        <p:spPr>
          <a:xfrm>
            <a:off x="442451" y="1976283"/>
            <a:ext cx="6499122" cy="1840079"/>
          </a:xfrm>
          <a:custGeom>
            <a:avLst/>
            <a:gdLst>
              <a:gd name="connsiteX0" fmla="*/ 0 w 6499122"/>
              <a:gd name="connsiteY0" fmla="*/ 306686 h 1840079"/>
              <a:gd name="connsiteX1" fmla="*/ 306686 w 6499122"/>
              <a:gd name="connsiteY1" fmla="*/ 0 h 1840079"/>
              <a:gd name="connsiteX2" fmla="*/ 6192436 w 6499122"/>
              <a:gd name="connsiteY2" fmla="*/ 0 h 1840079"/>
              <a:gd name="connsiteX3" fmla="*/ 6499122 w 6499122"/>
              <a:gd name="connsiteY3" fmla="*/ 306686 h 1840079"/>
              <a:gd name="connsiteX4" fmla="*/ 6499122 w 6499122"/>
              <a:gd name="connsiteY4" fmla="*/ 1533393 h 1840079"/>
              <a:gd name="connsiteX5" fmla="*/ 6192436 w 6499122"/>
              <a:gd name="connsiteY5" fmla="*/ 1840079 h 1840079"/>
              <a:gd name="connsiteX6" fmla="*/ 306686 w 6499122"/>
              <a:gd name="connsiteY6" fmla="*/ 1840079 h 1840079"/>
              <a:gd name="connsiteX7" fmla="*/ 0 w 6499122"/>
              <a:gd name="connsiteY7" fmla="*/ 1533393 h 1840079"/>
              <a:gd name="connsiteX8" fmla="*/ 0 w 6499122"/>
              <a:gd name="connsiteY8" fmla="*/ 306686 h 184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9122" h="1840079" fill="none" extrusionOk="0">
                <a:moveTo>
                  <a:pt x="0" y="306686"/>
                </a:moveTo>
                <a:cubicBezTo>
                  <a:pt x="659" y="155135"/>
                  <a:pt x="141715" y="7396"/>
                  <a:pt x="306686" y="0"/>
                </a:cubicBezTo>
                <a:cubicBezTo>
                  <a:pt x="2447928" y="72427"/>
                  <a:pt x="3867689" y="61419"/>
                  <a:pt x="6192436" y="0"/>
                </a:cubicBezTo>
                <a:cubicBezTo>
                  <a:pt x="6360846" y="-6661"/>
                  <a:pt x="6469879" y="128463"/>
                  <a:pt x="6499122" y="306686"/>
                </a:cubicBezTo>
                <a:cubicBezTo>
                  <a:pt x="6459310" y="770823"/>
                  <a:pt x="6427061" y="1101811"/>
                  <a:pt x="6499122" y="1533393"/>
                </a:cubicBezTo>
                <a:cubicBezTo>
                  <a:pt x="6500317" y="1696707"/>
                  <a:pt x="6348987" y="1825700"/>
                  <a:pt x="6192436" y="1840079"/>
                </a:cubicBezTo>
                <a:cubicBezTo>
                  <a:pt x="5044647" y="1869906"/>
                  <a:pt x="1862615" y="1760773"/>
                  <a:pt x="306686" y="1840079"/>
                </a:cubicBezTo>
                <a:cubicBezTo>
                  <a:pt x="153469" y="1838252"/>
                  <a:pt x="-12467" y="1705236"/>
                  <a:pt x="0" y="1533393"/>
                </a:cubicBezTo>
                <a:cubicBezTo>
                  <a:pt x="42555" y="1304951"/>
                  <a:pt x="31993" y="591513"/>
                  <a:pt x="0" y="306686"/>
                </a:cubicBezTo>
                <a:close/>
              </a:path>
              <a:path w="6499122" h="1840079" stroke="0" extrusionOk="0">
                <a:moveTo>
                  <a:pt x="0" y="306686"/>
                </a:moveTo>
                <a:cubicBezTo>
                  <a:pt x="29122" y="145246"/>
                  <a:pt x="145737" y="17562"/>
                  <a:pt x="306686" y="0"/>
                </a:cubicBezTo>
                <a:cubicBezTo>
                  <a:pt x="1312461" y="123000"/>
                  <a:pt x="4708079" y="-96860"/>
                  <a:pt x="6192436" y="0"/>
                </a:cubicBezTo>
                <a:cubicBezTo>
                  <a:pt x="6346524" y="-11653"/>
                  <a:pt x="6500883" y="133758"/>
                  <a:pt x="6499122" y="306686"/>
                </a:cubicBezTo>
                <a:cubicBezTo>
                  <a:pt x="6498552" y="434999"/>
                  <a:pt x="6466267" y="1042034"/>
                  <a:pt x="6499122" y="1533393"/>
                </a:cubicBezTo>
                <a:cubicBezTo>
                  <a:pt x="6491639" y="1705482"/>
                  <a:pt x="6344645" y="1837269"/>
                  <a:pt x="6192436" y="1840079"/>
                </a:cubicBezTo>
                <a:cubicBezTo>
                  <a:pt x="5552114" y="1679372"/>
                  <a:pt x="2207771" y="1879746"/>
                  <a:pt x="306686" y="1840079"/>
                </a:cubicBezTo>
                <a:cubicBezTo>
                  <a:pt x="105847" y="1833725"/>
                  <a:pt x="-11647" y="1697495"/>
                  <a:pt x="0" y="1533393"/>
                </a:cubicBezTo>
                <a:cubicBezTo>
                  <a:pt x="65540" y="1138053"/>
                  <a:pt x="102880" y="707588"/>
                  <a:pt x="0" y="30668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5,25 x 10 = ?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27B2BE5-D44E-C4C2-61AB-7A06E2564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2398" y="3816362"/>
            <a:ext cx="4582852" cy="2910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5FFFBD-836F-0FA6-14FE-CEE718FA2AB7}"/>
              </a:ext>
            </a:extLst>
          </p:cNvPr>
          <p:cNvSpPr txBox="1"/>
          <p:nvPr/>
        </p:nvSpPr>
        <p:spPr>
          <a:xfrm>
            <a:off x="3922907" y="4486705"/>
            <a:ext cx="2372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52,5</a:t>
            </a:r>
          </a:p>
        </p:txBody>
      </p:sp>
    </p:spTree>
    <p:extLst>
      <p:ext uri="{BB962C8B-B14F-4D97-AF65-F5344CB8AC3E}">
        <p14:creationId xmlns:p14="http://schemas.microsoft.com/office/powerpoint/2010/main" val="3004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0EB4F-6A3C-4428-5C67-D5701D466A58}"/>
              </a:ext>
            </a:extLst>
          </p:cNvPr>
          <p:cNvSpPr txBox="1"/>
          <p:nvPr/>
        </p:nvSpPr>
        <p:spPr>
          <a:xfrm>
            <a:off x="2945586" y="412954"/>
            <a:ext cx="608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ICE CREAM STORE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5A47F1F8-EADD-51B3-E824-3BB80B44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9805" y="3816362"/>
            <a:ext cx="2942195" cy="333393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F5BDBFF-8D25-68FE-58D8-DEBB28FA554E}"/>
              </a:ext>
            </a:extLst>
          </p:cNvPr>
          <p:cNvSpPr/>
          <p:nvPr/>
        </p:nvSpPr>
        <p:spPr>
          <a:xfrm>
            <a:off x="7246374" y="1976283"/>
            <a:ext cx="3274142" cy="2250141"/>
          </a:xfrm>
          <a:prstGeom prst="wedgeEllipseCallout">
            <a:avLst>
              <a:gd name="adj1" fmla="val 31059"/>
              <a:gd name="adj2" fmla="val 52956"/>
            </a:avLst>
          </a:prstGeom>
          <a:solidFill>
            <a:srgbClr val="00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black"/>
                </a:solidFill>
              </a:rPr>
              <a:t>Nêu phép tính bằng cách chia nhẩm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553B68-2224-7C6B-F03E-4E138BC52E94}"/>
              </a:ext>
            </a:extLst>
          </p:cNvPr>
          <p:cNvSpPr/>
          <p:nvPr/>
        </p:nvSpPr>
        <p:spPr>
          <a:xfrm>
            <a:off x="442451" y="1976283"/>
            <a:ext cx="6499122" cy="1840079"/>
          </a:xfrm>
          <a:custGeom>
            <a:avLst/>
            <a:gdLst>
              <a:gd name="connsiteX0" fmla="*/ 0 w 6499122"/>
              <a:gd name="connsiteY0" fmla="*/ 306686 h 1840079"/>
              <a:gd name="connsiteX1" fmla="*/ 306686 w 6499122"/>
              <a:gd name="connsiteY1" fmla="*/ 0 h 1840079"/>
              <a:gd name="connsiteX2" fmla="*/ 6192436 w 6499122"/>
              <a:gd name="connsiteY2" fmla="*/ 0 h 1840079"/>
              <a:gd name="connsiteX3" fmla="*/ 6499122 w 6499122"/>
              <a:gd name="connsiteY3" fmla="*/ 306686 h 1840079"/>
              <a:gd name="connsiteX4" fmla="*/ 6499122 w 6499122"/>
              <a:gd name="connsiteY4" fmla="*/ 1533393 h 1840079"/>
              <a:gd name="connsiteX5" fmla="*/ 6192436 w 6499122"/>
              <a:gd name="connsiteY5" fmla="*/ 1840079 h 1840079"/>
              <a:gd name="connsiteX6" fmla="*/ 306686 w 6499122"/>
              <a:gd name="connsiteY6" fmla="*/ 1840079 h 1840079"/>
              <a:gd name="connsiteX7" fmla="*/ 0 w 6499122"/>
              <a:gd name="connsiteY7" fmla="*/ 1533393 h 1840079"/>
              <a:gd name="connsiteX8" fmla="*/ 0 w 6499122"/>
              <a:gd name="connsiteY8" fmla="*/ 306686 h 184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9122" h="1840079" fill="none" extrusionOk="0">
                <a:moveTo>
                  <a:pt x="0" y="306686"/>
                </a:moveTo>
                <a:cubicBezTo>
                  <a:pt x="659" y="155135"/>
                  <a:pt x="141715" y="7396"/>
                  <a:pt x="306686" y="0"/>
                </a:cubicBezTo>
                <a:cubicBezTo>
                  <a:pt x="2447928" y="72427"/>
                  <a:pt x="3867689" y="61419"/>
                  <a:pt x="6192436" y="0"/>
                </a:cubicBezTo>
                <a:cubicBezTo>
                  <a:pt x="6360846" y="-6661"/>
                  <a:pt x="6469879" y="128463"/>
                  <a:pt x="6499122" y="306686"/>
                </a:cubicBezTo>
                <a:cubicBezTo>
                  <a:pt x="6459310" y="770823"/>
                  <a:pt x="6427061" y="1101811"/>
                  <a:pt x="6499122" y="1533393"/>
                </a:cubicBezTo>
                <a:cubicBezTo>
                  <a:pt x="6500317" y="1696707"/>
                  <a:pt x="6348987" y="1825700"/>
                  <a:pt x="6192436" y="1840079"/>
                </a:cubicBezTo>
                <a:cubicBezTo>
                  <a:pt x="5044647" y="1869906"/>
                  <a:pt x="1862615" y="1760773"/>
                  <a:pt x="306686" y="1840079"/>
                </a:cubicBezTo>
                <a:cubicBezTo>
                  <a:pt x="153469" y="1838252"/>
                  <a:pt x="-12467" y="1705236"/>
                  <a:pt x="0" y="1533393"/>
                </a:cubicBezTo>
                <a:cubicBezTo>
                  <a:pt x="42555" y="1304951"/>
                  <a:pt x="31993" y="591513"/>
                  <a:pt x="0" y="306686"/>
                </a:cubicBezTo>
                <a:close/>
              </a:path>
              <a:path w="6499122" h="1840079" stroke="0" extrusionOk="0">
                <a:moveTo>
                  <a:pt x="0" y="306686"/>
                </a:moveTo>
                <a:cubicBezTo>
                  <a:pt x="29122" y="145246"/>
                  <a:pt x="145737" y="17562"/>
                  <a:pt x="306686" y="0"/>
                </a:cubicBezTo>
                <a:cubicBezTo>
                  <a:pt x="1312461" y="123000"/>
                  <a:pt x="4708079" y="-96860"/>
                  <a:pt x="6192436" y="0"/>
                </a:cubicBezTo>
                <a:cubicBezTo>
                  <a:pt x="6346524" y="-11653"/>
                  <a:pt x="6500883" y="133758"/>
                  <a:pt x="6499122" y="306686"/>
                </a:cubicBezTo>
                <a:cubicBezTo>
                  <a:pt x="6498552" y="434999"/>
                  <a:pt x="6466267" y="1042034"/>
                  <a:pt x="6499122" y="1533393"/>
                </a:cubicBezTo>
                <a:cubicBezTo>
                  <a:pt x="6491639" y="1705482"/>
                  <a:pt x="6344645" y="1837269"/>
                  <a:pt x="6192436" y="1840079"/>
                </a:cubicBezTo>
                <a:cubicBezTo>
                  <a:pt x="5552114" y="1679372"/>
                  <a:pt x="2207771" y="1879746"/>
                  <a:pt x="306686" y="1840079"/>
                </a:cubicBezTo>
                <a:cubicBezTo>
                  <a:pt x="105847" y="1833725"/>
                  <a:pt x="-11647" y="1697495"/>
                  <a:pt x="0" y="1533393"/>
                </a:cubicBezTo>
                <a:cubicBezTo>
                  <a:pt x="65540" y="1138053"/>
                  <a:pt x="102880" y="707588"/>
                  <a:pt x="0" y="30668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1"/>
                </a:solidFill>
              </a:rPr>
              <a:t>1,2 : 100 = ?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27B2BE5-D44E-C4C2-61AB-7A06E2564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45585" y="3816362"/>
            <a:ext cx="4632735" cy="2910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5FFFBD-836F-0FA6-14FE-CEE718FA2AB7}"/>
              </a:ext>
            </a:extLst>
          </p:cNvPr>
          <p:cNvSpPr txBox="1"/>
          <p:nvPr/>
        </p:nvSpPr>
        <p:spPr>
          <a:xfrm>
            <a:off x="3998625" y="4609816"/>
            <a:ext cx="25266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0,012</a:t>
            </a:r>
          </a:p>
        </p:txBody>
      </p:sp>
    </p:spTree>
    <p:extLst>
      <p:ext uri="{BB962C8B-B14F-4D97-AF65-F5344CB8AC3E}">
        <p14:creationId xmlns:p14="http://schemas.microsoft.com/office/powerpoint/2010/main" val="1996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365</TotalTime>
  <Words>878</Words>
  <Application>Microsoft Office PowerPoint</Application>
  <PresentationFormat>Widescreen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#9Slide07 IcielLa Chic Pro Shad</vt:lpstr>
      <vt:lpstr>UTM Duepuntozero</vt:lpstr>
      <vt:lpstr>iCiel Crocante</vt:lpstr>
      <vt:lpstr>UTM Flamenco</vt:lpstr>
      <vt:lpstr>Calibri</vt:lpstr>
      <vt:lpstr>Times New Roman</vt:lpstr>
      <vt:lpstr>SVN-Hole Hearted</vt:lpstr>
      <vt:lpstr>Calibri Light</vt:lpstr>
      <vt:lpstr>Aptos</vt:lpstr>
      <vt:lpstr>UTM Edwardian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THAO2011</cp:lastModifiedBy>
  <cp:revision>24</cp:revision>
  <dcterms:created xsi:type="dcterms:W3CDTF">2023-12-30T01:12:53Z</dcterms:created>
  <dcterms:modified xsi:type="dcterms:W3CDTF">2025-04-19T08:38:37Z</dcterms:modified>
  <cp:category>9Slide.vn</cp:category>
</cp:coreProperties>
</file>