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sldIdLst>
    <p:sldId id="290" r:id="rId2"/>
    <p:sldId id="291" r:id="rId3"/>
    <p:sldId id="292" r:id="rId4"/>
    <p:sldId id="339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41" r:id="rId18"/>
  </p:sldIdLst>
  <p:sldSz cx="12192000" cy="6858000"/>
  <p:notesSz cx="6858000" cy="9144000"/>
  <p:embeddedFontLst>
    <p:embeddedFont>
      <p:font typeface="Cambria Math" panose="02040503050406030204" pitchFamily="18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FFD"/>
    <a:srgbClr val="CCFFFF"/>
    <a:srgbClr val="FF9999"/>
    <a:srgbClr val="FFCC66"/>
    <a:srgbClr val="FFFF99"/>
    <a:srgbClr val="66CCFF"/>
    <a:srgbClr val="CC9900"/>
    <a:srgbClr val="33CC33"/>
    <a:srgbClr val="ABD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1" autoAdjust="0"/>
    <p:restoredTop sz="94660"/>
  </p:normalViewPr>
  <p:slideViewPr>
    <p:cSldViewPr snapToGrid="0">
      <p:cViewPr varScale="1">
        <p:scale>
          <a:sx n="61" d="100"/>
          <a:sy n="61" d="100"/>
        </p:scale>
        <p:origin x="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B75E0-E7DA-4BB9-BEC2-9E33390AECF8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267F-7F4C-454B-86B1-446EA47B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7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4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9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1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8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3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3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8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0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hanhtranggiaovien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762C08-5C11-DD2E-6556-5B590B6AF84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5EDB5-41E2-4328-BDC3-298EF148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9A2E9-D66D-4A4C-9321-C8D4FC94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B7307-62DE-4750-A34A-EEA0AAEC1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D6F0-3E54-4926-8BA8-8B1C2E76F5B1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68A4-A784-472F-8205-744F9B889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3D542-3260-4494-ACF0-9C5DB5C5F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hlinkClick r:id="rId13"/>
            <a:extLst>
              <a:ext uri="{FF2B5EF4-FFF2-40B4-BE49-F238E27FC236}">
                <a16:creationId xmlns:a16="http://schemas.microsoft.com/office/drawing/2014/main" id="{A1075A25-A50A-EE70-9215-C860F99D2FC1}"/>
              </a:ext>
            </a:extLst>
          </p:cNvPr>
          <p:cNvSpPr txBox="1"/>
          <p:nvPr userDrawn="1"/>
        </p:nvSpPr>
        <p:spPr>
          <a:xfrm>
            <a:off x="12827000" y="381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 u="sng">
                <a:solidFill>
                  <a:srgbClr val="0066CC"/>
                </a:solidFill>
              </a:rPr>
              <a:t>https://www.hanhtranggiaovien.com/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0AB8DA-BBB5-9567-0369-821043786483}"/>
              </a:ext>
            </a:extLst>
          </p:cNvPr>
          <p:cNvSpPr txBox="1"/>
          <p:nvPr userDrawn="1"/>
        </p:nvSpPr>
        <p:spPr>
          <a:xfrm>
            <a:off x="12827000" y="10160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pt-BR" sz="2800" b="1">
                <a:solidFill>
                  <a:srgbClr val="FF0000"/>
                </a:solidFill>
              </a:rPr>
              <a:t>Zalo nh?n giáo án mi?n phí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15BA19-0E0A-8B00-D7F6-DC8AAA8C0DB2}"/>
              </a:ext>
            </a:extLst>
          </p:cNvPr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0" y="1905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1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E4C8BF-4EBE-4606-BBC3-20C363C52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148E3FA-0E08-450F-B508-667E5043C1A2}"/>
              </a:ext>
            </a:extLst>
          </p:cNvPr>
          <p:cNvGrpSpPr/>
          <p:nvPr/>
        </p:nvGrpSpPr>
        <p:grpSpPr>
          <a:xfrm>
            <a:off x="1808444" y="1634101"/>
            <a:ext cx="8527772" cy="3884604"/>
            <a:chOff x="2019096" y="1689538"/>
            <a:chExt cx="8527772" cy="38846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B6B692-D5EF-437B-9092-416C584CB32A}"/>
                </a:ext>
              </a:extLst>
            </p:cNvPr>
            <p:cNvGrpSpPr/>
            <p:nvPr/>
          </p:nvGrpSpPr>
          <p:grpSpPr>
            <a:xfrm>
              <a:off x="2019096" y="1689538"/>
              <a:ext cx="8527772" cy="3725483"/>
              <a:chOff x="1669775" y="1446143"/>
              <a:chExt cx="8527772" cy="3861352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C263ECF-DF24-487E-B364-987FF4DB4F52}"/>
                  </a:ext>
                </a:extLst>
              </p:cNvPr>
              <p:cNvSpPr/>
              <p:nvPr/>
            </p:nvSpPr>
            <p:spPr>
              <a:xfrm>
                <a:off x="1798982" y="1550504"/>
                <a:ext cx="8398565" cy="3756991"/>
              </a:xfrm>
              <a:prstGeom prst="roundRect">
                <a:avLst/>
              </a:prstGeom>
              <a:solidFill>
                <a:srgbClr val="FFC000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764EE41-93E0-445F-812F-742AF37C0984}"/>
                  </a:ext>
                </a:extLst>
              </p:cNvPr>
              <p:cNvSpPr/>
              <p:nvPr/>
            </p:nvSpPr>
            <p:spPr>
              <a:xfrm>
                <a:off x="1669775" y="1446143"/>
                <a:ext cx="8398565" cy="3756991"/>
              </a:xfrm>
              <a:prstGeom prst="round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184C290-77C5-4403-8EAC-A20450F37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20" t="29565" r="20679" b="26812"/>
            <a:stretch/>
          </p:blipFill>
          <p:spPr>
            <a:xfrm>
              <a:off x="2574936" y="2561315"/>
              <a:ext cx="7637167" cy="3012827"/>
            </a:xfrm>
            <a:prstGeom prst="rect">
              <a:avLst/>
            </a:prstGeom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7B7FB5D6-0A2F-4085-97AA-8FE7F58E9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8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77E31EA-4F8D-4C6C-8578-67A8F575FC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70988" y="234297"/>
            <a:ext cx="435674" cy="44399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D64107BA-66B7-436F-AC0D-ECD1332C5FF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F5A8A339-E093-45E7-A7EC-01C58316FE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8953" y="42492"/>
            <a:ext cx="623883" cy="635804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FDBFF8FF-6EAC-48F0-8075-44EC81E1E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440997-F5A3-43A7-B21D-0D49F884E7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459" y="3885538"/>
            <a:ext cx="5561990" cy="3128619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43F3EF0F-915E-4413-A773-9F8F902E88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9637724" y="1887853"/>
            <a:ext cx="2855686" cy="5161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2B1D93-F5AD-4774-8DB2-E5BFE976D1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6437" y="-223463"/>
            <a:ext cx="3106315" cy="3500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2E295F-866C-4B3D-BDFD-79A5C47786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9237" y="533990"/>
            <a:ext cx="2619863" cy="8525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367715-34CF-ABBC-D917-1F832B53F4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2727" y="2105755"/>
            <a:ext cx="4645555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3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0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32" presetClass="emph" presetSubtype="0" repeatCount="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32" presetClass="emph" presetSubtype="0" repeatCount="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1AE4FC-92D3-4733-9FAD-D7D4914A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7DB162-70A8-6D51-DE91-042BDA1582F6}"/>
              </a:ext>
            </a:extLst>
          </p:cNvPr>
          <p:cNvSpPr/>
          <p:nvPr/>
        </p:nvSpPr>
        <p:spPr>
          <a:xfrm>
            <a:off x="457200" y="590550"/>
            <a:ext cx="11414234" cy="569595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A696C-528E-C946-E5A8-BCC9B25E6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89" y="282232"/>
            <a:ext cx="897002" cy="8970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6B60B0-52C3-EBDD-4021-8189E646B948}"/>
              </a:ext>
            </a:extLst>
          </p:cNvPr>
          <p:cNvSpPr txBox="1"/>
          <p:nvPr/>
        </p:nvSpPr>
        <p:spPr>
          <a:xfrm>
            <a:off x="940786" y="930146"/>
            <a:ext cx="103104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giải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Đổi 900 m = 0,9 km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 gian anh Hai đi bộ đến trạm xe buýt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0,9 : 4,5 = 0,2 (giờ) = 12 phút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 gian anh Hai đến công ty là:</a:t>
            </a:r>
          </a:p>
          <a:p>
            <a:pPr lvl="1"/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giờ 15 phút + 12 phút + 3 phút + 27 phút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/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7 giờ 57 phút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Vậy anh Hai kịp giờ làm việc lúc 8 giờ sáng.</a:t>
            </a:r>
          </a:p>
        </p:txBody>
      </p:sp>
    </p:spTree>
    <p:extLst>
      <p:ext uri="{BB962C8B-B14F-4D97-AF65-F5344CB8AC3E}">
        <p14:creationId xmlns:p14="http://schemas.microsoft.com/office/powerpoint/2010/main" val="74108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4D3EE8-3D66-4430-A50B-459D1FBAA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A2F835-5E67-4C00-A1FD-9141DD62D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B16765-7CBE-44B9-8ED4-3892E9579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814" y="1886499"/>
            <a:ext cx="8242506" cy="585266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D122B2-688E-4B44-9EA2-29865DDB707A}"/>
              </a:ext>
            </a:extLst>
          </p:cNvPr>
          <p:cNvSpPr/>
          <p:nvPr/>
        </p:nvSpPr>
        <p:spPr>
          <a:xfrm>
            <a:off x="1657814" y="267388"/>
            <a:ext cx="8876371" cy="240866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BD5D8-3F7A-48B4-BA49-2CBC71D05E8A}"/>
              </a:ext>
            </a:extLst>
          </p:cNvPr>
          <p:cNvSpPr txBox="1"/>
          <p:nvPr/>
        </p:nvSpPr>
        <p:spPr>
          <a:xfrm>
            <a:off x="1974746" y="1148554"/>
            <a:ext cx="824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 PHÁ</a:t>
            </a:r>
            <a:endParaRPr kumimoji="0" lang="en-US" sz="6600" b="1" i="0" u="none" strike="noStrike" kern="1200" cap="none" spc="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0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1AE4FC-92D3-4733-9FAD-D7D4914A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7DB162-70A8-6D51-DE91-042BDA1582F6}"/>
              </a:ext>
            </a:extLst>
          </p:cNvPr>
          <p:cNvSpPr/>
          <p:nvPr/>
        </p:nvSpPr>
        <p:spPr>
          <a:xfrm>
            <a:off x="457200" y="590550"/>
            <a:ext cx="11414234" cy="569595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E59D6-145B-D997-2400-7287EE876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4" y="89153"/>
            <a:ext cx="1051035" cy="964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236C2B-4BA9-8F6E-2D2E-A53B947BD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55" y="2330459"/>
            <a:ext cx="3379645" cy="254108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BCC755-1EE9-6111-8451-5CB1CDBDF2A9}"/>
              </a:ext>
            </a:extLst>
          </p:cNvPr>
          <p:cNvSpPr/>
          <p:nvPr/>
        </p:nvSpPr>
        <p:spPr>
          <a:xfrm>
            <a:off x="5722883" y="1907628"/>
            <a:ext cx="2627585" cy="630620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B6C28F-C198-8490-1ADA-4A07B0FAD27A}"/>
              </a:ext>
            </a:extLst>
          </p:cNvPr>
          <p:cNvSpPr/>
          <p:nvPr/>
        </p:nvSpPr>
        <p:spPr>
          <a:xfrm>
            <a:off x="820485" y="2538248"/>
            <a:ext cx="1654702" cy="630620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EA191A7-1298-51B5-D399-0D91C322A8EE}"/>
              </a:ext>
            </a:extLst>
          </p:cNvPr>
          <p:cNvSpPr/>
          <p:nvPr/>
        </p:nvSpPr>
        <p:spPr>
          <a:xfrm>
            <a:off x="3198112" y="3113690"/>
            <a:ext cx="2897888" cy="630620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B522E8-15E8-4D8D-7047-D69BFEA8715A}"/>
              </a:ext>
            </a:extLst>
          </p:cNvPr>
          <p:cNvSpPr/>
          <p:nvPr/>
        </p:nvSpPr>
        <p:spPr>
          <a:xfrm>
            <a:off x="820484" y="3728546"/>
            <a:ext cx="2240994" cy="630620"/>
          </a:xfrm>
          <a:prstGeom prst="round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6B60B0-52C3-EBDD-4021-8189E646B948}"/>
              </a:ext>
            </a:extLst>
          </p:cNvPr>
          <p:cNvSpPr txBox="1"/>
          <p:nvPr/>
        </p:nvSpPr>
        <p:spPr>
          <a:xfrm>
            <a:off x="825171" y="1237922"/>
            <a:ext cx="75252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>
                <a:cs typeface="Arial" panose="020B0604020202020204" pitchFamily="34" charset="0"/>
              </a:rPr>
              <a:t>Từ mặt nước, cá mang rổ có thể phun ra</a:t>
            </a:r>
            <a:r>
              <a:rPr lang="en-US" sz="4000">
                <a:cs typeface="Arial" panose="020B0604020202020204" pitchFamily="34" charset="0"/>
              </a:rPr>
              <a:t> </a:t>
            </a:r>
            <a:r>
              <a:rPr lang="vi-VN" sz="4000">
                <a:cs typeface="Arial" panose="020B0604020202020204" pitchFamily="34" charset="0"/>
              </a:rPr>
              <a:t>tia nước với vận tốc 1,6 m/giây trúng con mồi</a:t>
            </a:r>
            <a:r>
              <a:rPr lang="en-US" sz="4000">
                <a:cs typeface="Arial" panose="020B0604020202020204" pitchFamily="34" charset="0"/>
              </a:rPr>
              <a:t> </a:t>
            </a:r>
            <a:r>
              <a:rPr lang="vi-VN" sz="4000">
                <a:cs typeface="Arial" panose="020B0604020202020204" pitchFamily="34" charset="0"/>
              </a:rPr>
              <a:t>đậu trên cành cây cách nó 2 m. Khoảng thời</a:t>
            </a:r>
            <a:r>
              <a:rPr lang="en-US" sz="4000">
                <a:cs typeface="Arial" panose="020B0604020202020204" pitchFamily="34" charset="0"/>
              </a:rPr>
              <a:t> </a:t>
            </a:r>
            <a:r>
              <a:rPr lang="vi-VN" sz="4000">
                <a:cs typeface="Arial" panose="020B0604020202020204" pitchFamily="34" charset="0"/>
              </a:rPr>
              <a:t>gian tia nước di chuyển từ mặt nước đến lúc</a:t>
            </a:r>
            <a:r>
              <a:rPr lang="en-US" sz="4000">
                <a:cs typeface="Arial" panose="020B0604020202020204" pitchFamily="34" charset="0"/>
              </a:rPr>
              <a:t> </a:t>
            </a:r>
            <a:r>
              <a:rPr lang="vi-VN" sz="4000">
                <a:cs typeface="Arial" panose="020B0604020202020204" pitchFamily="34" charset="0"/>
              </a:rPr>
              <a:t>chạm con mồi là bao nhiêu giây?</a:t>
            </a:r>
            <a:endParaRPr kumimoji="0" lang="vi-VN" sz="4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6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1AE4FC-92D3-4733-9FAD-D7D4914A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7DB162-70A8-6D51-DE91-042BDA1582F6}"/>
              </a:ext>
            </a:extLst>
          </p:cNvPr>
          <p:cNvSpPr/>
          <p:nvPr/>
        </p:nvSpPr>
        <p:spPr>
          <a:xfrm>
            <a:off x="457200" y="590550"/>
            <a:ext cx="11414234" cy="569595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6B60B0-52C3-EBDD-4021-8189E646B948}"/>
              </a:ext>
            </a:extLst>
          </p:cNvPr>
          <p:cNvSpPr txBox="1"/>
          <p:nvPr/>
        </p:nvSpPr>
        <p:spPr>
          <a:xfrm>
            <a:off x="919656" y="860326"/>
            <a:ext cx="108151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Từ mặt nước, cá mang rổ có thể phun ra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tia nước với vận tốc 1,6 m/giây trúng con mồi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đậu trên cành cây cách nó 2 m. Khoảng thời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 tia nước di chuyển từ mặt nước đến lúc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chạm con mồi là bao nhiêu giây?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E59D6-145B-D997-2400-7287EE876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4" y="89153"/>
            <a:ext cx="1051035" cy="964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236C2B-4BA9-8F6E-2D2E-A53B947BD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55" y="2922429"/>
            <a:ext cx="3379645" cy="2541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C4D178-E36F-4470-16D1-110AF28B60CD}"/>
              </a:ext>
            </a:extLst>
          </p:cNvPr>
          <p:cNvSpPr txBox="1"/>
          <p:nvPr/>
        </p:nvSpPr>
        <p:spPr>
          <a:xfrm>
            <a:off x="1024465" y="3102590"/>
            <a:ext cx="79776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>
                <a:solidFill>
                  <a:srgbClr val="FF0000"/>
                </a:solidFill>
                <a:cs typeface="Arial" panose="020B0604020202020204" pitchFamily="34" charset="0"/>
              </a:rPr>
              <a:t>Bài giải</a:t>
            </a:r>
          </a:p>
          <a:p>
            <a:pPr lvl="0" algn="ctr"/>
            <a:r>
              <a:rPr lang="vi-VN" sz="3600" b="1">
                <a:solidFill>
                  <a:srgbClr val="0070C0"/>
                </a:solidFill>
                <a:cs typeface="Arial" panose="020B0604020202020204" pitchFamily="34" charset="0"/>
              </a:rPr>
              <a:t>Thời gian tia nước di chuyển từ mặt nước đến lúc chạm con mồi là:</a:t>
            </a:r>
          </a:p>
          <a:p>
            <a:pPr lvl="0" algn="ctr"/>
            <a:r>
              <a:rPr lang="vi-VN" sz="3600" b="1">
                <a:solidFill>
                  <a:srgbClr val="0070C0"/>
                </a:solidFill>
                <a:cs typeface="Arial" panose="020B0604020202020204" pitchFamily="34" charset="0"/>
              </a:rPr>
              <a:t>2 : 1,6 = 1,25 (giây)</a:t>
            </a:r>
          </a:p>
          <a:p>
            <a:pPr lvl="0" algn="ctr"/>
            <a:r>
              <a:rPr lang="en-US" sz="3600" b="1">
                <a:solidFill>
                  <a:srgbClr val="0070C0"/>
                </a:solidFill>
                <a:cs typeface="Arial" panose="020B0604020202020204" pitchFamily="34" charset="0"/>
              </a:rPr>
              <a:t>          </a:t>
            </a:r>
            <a:r>
              <a:rPr lang="vi-VN" sz="3600" b="1">
                <a:solidFill>
                  <a:srgbClr val="0070C0"/>
                </a:solidFill>
                <a:cs typeface="Arial" panose="020B0604020202020204" pitchFamily="34" charset="0"/>
              </a:rPr>
              <a:t>Đáp số: 1,25 giây</a:t>
            </a:r>
          </a:p>
        </p:txBody>
      </p:sp>
    </p:spTree>
    <p:extLst>
      <p:ext uri="{BB962C8B-B14F-4D97-AF65-F5344CB8AC3E}">
        <p14:creationId xmlns:p14="http://schemas.microsoft.com/office/powerpoint/2010/main" val="30466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4D3EE8-3D66-4430-A50B-459D1FBAA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A2F835-5E67-4C00-A1FD-9141DD62D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B16765-7CBE-44B9-8ED4-3892E9579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814" y="1886499"/>
            <a:ext cx="8242506" cy="585266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D122B2-688E-4B44-9EA2-29865DDB707A}"/>
              </a:ext>
            </a:extLst>
          </p:cNvPr>
          <p:cNvSpPr/>
          <p:nvPr/>
        </p:nvSpPr>
        <p:spPr>
          <a:xfrm>
            <a:off x="1657814" y="267388"/>
            <a:ext cx="8876371" cy="240866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BD5D8-3F7A-48B4-BA49-2CBC71D05E8A}"/>
              </a:ext>
            </a:extLst>
          </p:cNvPr>
          <p:cNvSpPr txBox="1"/>
          <p:nvPr/>
        </p:nvSpPr>
        <p:spPr>
          <a:xfrm>
            <a:off x="1974746" y="1148554"/>
            <a:ext cx="824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THỬ THÁCH</a:t>
            </a:r>
            <a:endParaRPr kumimoji="0" lang="en-US" sz="6600" b="1" i="0" u="none" strike="noStrike" kern="1200" cap="none" spc="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3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1AE4FC-92D3-4733-9FAD-D7D4914A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7DB162-70A8-6D51-DE91-042BDA1582F6}"/>
              </a:ext>
            </a:extLst>
          </p:cNvPr>
          <p:cNvSpPr/>
          <p:nvPr/>
        </p:nvSpPr>
        <p:spPr>
          <a:xfrm>
            <a:off x="457200" y="590550"/>
            <a:ext cx="11414234" cy="569595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477DDA-BDFF-FC17-D372-BC573E654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27" y="-57797"/>
            <a:ext cx="2758715" cy="129669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1BA9B5-D91F-D848-6E83-5840A6D64D82}"/>
              </a:ext>
            </a:extLst>
          </p:cNvPr>
          <p:cNvSpPr/>
          <p:nvPr/>
        </p:nvSpPr>
        <p:spPr>
          <a:xfrm>
            <a:off x="6565189" y="894359"/>
            <a:ext cx="1375643" cy="630620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50A86B-93A1-1257-FC69-BC5197EE27EF}"/>
              </a:ext>
            </a:extLst>
          </p:cNvPr>
          <p:cNvSpPr/>
          <p:nvPr/>
        </p:nvSpPr>
        <p:spPr>
          <a:xfrm>
            <a:off x="9520249" y="923587"/>
            <a:ext cx="1775743" cy="630620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B84A108-182D-03D9-E625-45A1E3A3E459}"/>
              </a:ext>
            </a:extLst>
          </p:cNvPr>
          <p:cNvSpPr/>
          <p:nvPr/>
        </p:nvSpPr>
        <p:spPr>
          <a:xfrm>
            <a:off x="6785907" y="1583737"/>
            <a:ext cx="970728" cy="531792"/>
          </a:xfrm>
          <a:prstGeom prst="round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144579-7986-765F-09F0-36118032780A}"/>
              </a:ext>
            </a:extLst>
          </p:cNvPr>
          <p:cNvSpPr/>
          <p:nvPr/>
        </p:nvSpPr>
        <p:spPr>
          <a:xfrm>
            <a:off x="10000182" y="1524979"/>
            <a:ext cx="1295809" cy="531792"/>
          </a:xfrm>
          <a:prstGeom prst="round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C59A45-F7B9-4377-2E83-1DC198A0B966}"/>
              </a:ext>
            </a:extLst>
          </p:cNvPr>
          <p:cNvSpPr/>
          <p:nvPr/>
        </p:nvSpPr>
        <p:spPr>
          <a:xfrm>
            <a:off x="2384865" y="2056771"/>
            <a:ext cx="1745804" cy="531792"/>
          </a:xfrm>
          <a:prstGeom prst="round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7079FF-B6AE-3AE9-16F5-3B2967C82F0C}"/>
              </a:ext>
            </a:extLst>
          </p:cNvPr>
          <p:cNvSpPr/>
          <p:nvPr/>
        </p:nvSpPr>
        <p:spPr>
          <a:xfrm>
            <a:off x="888784" y="3061458"/>
            <a:ext cx="10541216" cy="10107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6B60B0-52C3-EBDD-4021-8189E646B948}"/>
              </a:ext>
            </a:extLst>
          </p:cNvPr>
          <p:cNvSpPr txBox="1"/>
          <p:nvPr/>
        </p:nvSpPr>
        <p:spPr>
          <a:xfrm>
            <a:off x="896007" y="1025270"/>
            <a:ext cx="103999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Tắc kè hoa phóng lưỡi ra với vận tốc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lên đến 6 m/giây để chụp con mồi. Một con mồi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cách tắc kè hoa 1,8 m. Khoảng thời gian từ lúc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phóng lưỡi đến lúc con mồi nằm trong miệng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tắc kè hoa là bao lâu?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(Xem như vận tốc lưỡi thu mồi vào miệng cũng nhanh như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lúc phóng ra.)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615AE6-7AEF-46A7-E59F-758E8EF18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69" y="3423911"/>
            <a:ext cx="4348037" cy="26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0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1AE4FC-92D3-4733-9FAD-D7D4914A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7DB162-70A8-6D51-DE91-042BDA1582F6}"/>
              </a:ext>
            </a:extLst>
          </p:cNvPr>
          <p:cNvSpPr/>
          <p:nvPr/>
        </p:nvSpPr>
        <p:spPr>
          <a:xfrm>
            <a:off x="457200" y="590550"/>
            <a:ext cx="11414234" cy="569595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615AE6-7AEF-46A7-E59F-758E8EF18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55" y="3438525"/>
            <a:ext cx="4348037" cy="2657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477DDA-BDFF-FC17-D372-BC573E654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5" y="376923"/>
            <a:ext cx="2758715" cy="1296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6B60B0-52C3-EBDD-4021-8189E646B948}"/>
              </a:ext>
            </a:extLst>
          </p:cNvPr>
          <p:cNvSpPr txBox="1"/>
          <p:nvPr/>
        </p:nvSpPr>
        <p:spPr>
          <a:xfrm>
            <a:off x="896007" y="1025270"/>
            <a:ext cx="103999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prstClr val="black"/>
                </a:solidFill>
                <a:cs typeface="Arial" panose="020B0604020202020204" pitchFamily="34" charset="0"/>
              </a:rPr>
              <a:t>Thời gian tắc kè phóng lưỡi là:</a:t>
            </a:r>
          </a:p>
          <a:p>
            <a:pPr lvl="0" algn="ctr">
              <a:defRPr/>
            </a:pPr>
            <a:r>
              <a:rPr lang="vi-VN" sz="3600">
                <a:solidFill>
                  <a:prstClr val="black"/>
                </a:solidFill>
                <a:cs typeface="Arial" panose="020B0604020202020204" pitchFamily="34" charset="0"/>
              </a:rPr>
              <a:t>1,8 : 6 = 0,3 (giây)</a:t>
            </a:r>
          </a:p>
          <a:p>
            <a:pPr lvl="0" algn="ctr">
              <a:defRPr/>
            </a:pPr>
            <a:r>
              <a:rPr lang="vi-VN" sz="3600">
                <a:solidFill>
                  <a:prstClr val="black"/>
                </a:solidFill>
                <a:cs typeface="Arial" panose="020B0604020202020204" pitchFamily="34" charset="0"/>
              </a:rPr>
              <a:t>Thời gian từ lúc phóng lưỡi đến lúc con mồi nằm trong miệng tắc kè hoa là:</a:t>
            </a:r>
          </a:p>
          <a:p>
            <a:pPr lvl="0" algn="ctr">
              <a:defRPr/>
            </a:pPr>
            <a:r>
              <a:rPr lang="vi-VN" sz="3600">
                <a:solidFill>
                  <a:prstClr val="black"/>
                </a:solidFill>
                <a:cs typeface="Arial" panose="020B0604020202020204" pitchFamily="34" charset="0"/>
              </a:rPr>
              <a:t>0,3 × 2 = 0,6 (giây)</a:t>
            </a:r>
          </a:p>
          <a:p>
            <a:pPr lvl="0" algn="ctr">
              <a:defRPr/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vi-VN" sz="3600">
                <a:solidFill>
                  <a:prstClr val="black"/>
                </a:solidFill>
                <a:cs typeface="Arial" panose="020B0604020202020204" pitchFamily="34" charset="0"/>
              </a:rPr>
              <a:t>Đáp số: 0,6 giây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427422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ED4DB3-9E4E-452E-97A0-CDD2FEB30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070A9C-B6AC-4783-A3D7-78672285454F}"/>
              </a:ext>
            </a:extLst>
          </p:cNvPr>
          <p:cNvSpPr/>
          <p:nvPr/>
        </p:nvSpPr>
        <p:spPr>
          <a:xfrm>
            <a:off x="1001752" y="256478"/>
            <a:ext cx="10540998" cy="615547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Skye | PAW Patrol Deutsch Wiki | Fandom">
            <a:extLst>
              <a:ext uri="{FF2B5EF4-FFF2-40B4-BE49-F238E27FC236}">
                <a16:creationId xmlns:a16="http://schemas.microsoft.com/office/drawing/2014/main" id="{F4BE12E1-A7AD-4094-A57A-D0932F9C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767092"/>
            <a:ext cx="3994150" cy="509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0744FC-DE1C-4F95-A4C0-1338DB44FE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10419061" y="5159871"/>
            <a:ext cx="1524278" cy="15379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82D0C49-A005-4FC1-A7FE-7D5E12136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902927" y="401829"/>
            <a:ext cx="8013698" cy="55040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8F145A-B8B5-454C-AFE5-1EB0BF799FE5}"/>
              </a:ext>
            </a:extLst>
          </p:cNvPr>
          <p:cNvSpPr txBox="1"/>
          <p:nvPr/>
        </p:nvSpPr>
        <p:spPr>
          <a:xfrm>
            <a:off x="4172659" y="2659559"/>
            <a:ext cx="7008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TẠM</a:t>
            </a:r>
            <a:r>
              <a:rPr kumimoji="0" lang="en-US" sz="4400" b="1" i="0" u="none" strike="noStrike" kern="1200" cap="none" spc="0" normalizeH="0" noProof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BIỆT VÀ HẸN GẶP LẠI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E7E6E6">
                    <a:lumMod val="10000"/>
                  </a:srgbClr>
                </a:solidFill>
              </a:ln>
              <a:solidFill>
                <a:srgbClr val="FF71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7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887729-5E65-4A7B-967F-E726DC6F2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2EEC9F-A376-4514-8E60-C7C9765EB702}"/>
              </a:ext>
            </a:extLst>
          </p:cNvPr>
          <p:cNvSpPr/>
          <p:nvPr/>
        </p:nvSpPr>
        <p:spPr>
          <a:xfrm>
            <a:off x="869437" y="354793"/>
            <a:ext cx="10540998" cy="890247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3DDBAB6-942B-4328-89DA-A463EC608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8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4ED8B1A-FD0A-42E0-8602-82B17EDD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70988" y="234297"/>
            <a:ext cx="435674" cy="443999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B67F7A0F-EA33-4083-8AE9-74A4D2880D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AC5D160C-E8F0-4069-9F31-49ACA0A0FE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8953" y="42492"/>
            <a:ext cx="623883" cy="635804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33563643-DE6B-4893-92F4-3619461DE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4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1550E260-797C-447F-AA7E-D4C4C13DF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637724" y="1887853"/>
            <a:ext cx="2855686" cy="5161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176DE9-B122-4F15-9B64-79B54274E9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5673" y="439840"/>
            <a:ext cx="5960654" cy="736634"/>
          </a:xfrm>
          <a:prstGeom prst="rect">
            <a:avLst/>
          </a:prstGeom>
        </p:spPr>
      </p:pic>
      <p:pic>
        <p:nvPicPr>
          <p:cNvPr id="18" name="Picture 15">
            <a:extLst>
              <a:ext uri="{FF2B5EF4-FFF2-40B4-BE49-F238E27FC236}">
                <a16:creationId xmlns:a16="http://schemas.microsoft.com/office/drawing/2014/main" id="{39701F10-EDDF-45ED-9864-11A3298991C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250236" y="831843"/>
            <a:ext cx="1016077" cy="513119"/>
          </a:xfrm>
          <a:prstGeom prst="rect">
            <a:avLst/>
          </a:prstGeom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50B7C8BE-5E3C-4F8D-88D2-6D119FFF402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42994" y="837244"/>
            <a:ext cx="1016077" cy="51311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04DC15B-6034-4A1B-895C-0F062E92D3C2}"/>
              </a:ext>
            </a:extLst>
          </p:cNvPr>
          <p:cNvGrpSpPr/>
          <p:nvPr/>
        </p:nvGrpSpPr>
        <p:grpSpPr>
          <a:xfrm>
            <a:off x="724259" y="1344962"/>
            <a:ext cx="10809853" cy="5053882"/>
            <a:chOff x="1669775" y="1446143"/>
            <a:chExt cx="8527772" cy="386135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B3FF3AC-4887-4C71-BC23-F3A5E0C9D7CB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7792369-81E2-4ECB-9790-70907C48C087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B50B99F-DAC3-4FCF-80EA-0572FE8007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54">
            <a:off x="779852" y="1996072"/>
            <a:ext cx="2168488" cy="12197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9AE0E5-51B5-4595-A883-86431F27AD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54">
            <a:off x="786086" y="3870457"/>
            <a:ext cx="2168488" cy="12197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1B7FBE-B243-4BBE-8890-8D7D6B230C69}"/>
              </a:ext>
            </a:extLst>
          </p:cNvPr>
          <p:cNvSpPr txBox="1"/>
          <p:nvPr/>
        </p:nvSpPr>
        <p:spPr>
          <a:xfrm>
            <a:off x="2530789" y="2256263"/>
            <a:ext cx="792174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400">
                <a:solidFill>
                  <a:srgbClr val="A93C5E"/>
                </a:solidFill>
                <a:latin typeface="Calibri" panose="020F0502020204030204"/>
              </a:rPr>
              <a:t>T</a:t>
            </a:r>
            <a:r>
              <a:rPr lang="vi-VN" sz="4400">
                <a:solidFill>
                  <a:srgbClr val="A93C5E"/>
                </a:solidFill>
                <a:latin typeface="Calibri" panose="020F0502020204030204"/>
              </a:rPr>
              <a:t>ính được thời gian của một chuyển động.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A93C5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0193C0-2A85-4ECE-BE13-83A55700737A}"/>
              </a:ext>
            </a:extLst>
          </p:cNvPr>
          <p:cNvSpPr txBox="1"/>
          <p:nvPr/>
        </p:nvSpPr>
        <p:spPr>
          <a:xfrm>
            <a:off x="2470988" y="3993538"/>
            <a:ext cx="813351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400">
                <a:solidFill>
                  <a:srgbClr val="A93C5E"/>
                </a:solidFill>
              </a:rPr>
              <a:t>Vận dụng cách tính thời gian để giải quyết một số vấn đề thực tiễn.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A93C5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55DBA47-D20B-41F1-BBC9-0B7757D8DA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1800" y="161380"/>
            <a:ext cx="1942752" cy="21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3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ED4DB3-9E4E-452E-97A0-CDD2FEB30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070A9C-B6AC-4783-A3D7-78672285454F}"/>
              </a:ext>
            </a:extLst>
          </p:cNvPr>
          <p:cNvSpPr/>
          <p:nvPr/>
        </p:nvSpPr>
        <p:spPr>
          <a:xfrm>
            <a:off x="1001752" y="256478"/>
            <a:ext cx="10540998" cy="615547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Skye | PAW Patrol Deutsch Wiki | Fandom">
            <a:extLst>
              <a:ext uri="{FF2B5EF4-FFF2-40B4-BE49-F238E27FC236}">
                <a16:creationId xmlns:a16="http://schemas.microsoft.com/office/drawing/2014/main" id="{F4BE12E1-A7AD-4094-A57A-D0932F9C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767092"/>
            <a:ext cx="3994150" cy="509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0744FC-DE1C-4F95-A4C0-1338DB44FE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10419061" y="5159871"/>
            <a:ext cx="1524278" cy="15379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82D0C49-A005-4FC1-A7FE-7D5E12136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902927" y="401829"/>
            <a:ext cx="8013698" cy="55040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8F145A-B8B5-454C-AFE5-1EB0BF799FE5}"/>
              </a:ext>
            </a:extLst>
          </p:cNvPr>
          <p:cNvSpPr txBox="1"/>
          <p:nvPr/>
        </p:nvSpPr>
        <p:spPr>
          <a:xfrm>
            <a:off x="4858834" y="2321004"/>
            <a:ext cx="70085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KHỞI</a:t>
            </a:r>
            <a:r>
              <a:rPr kumimoji="0" lang="en-US" sz="6600" b="1" i="0" u="none" strike="noStrike" kern="1200" cap="none" spc="0" normalizeH="0" noProof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ĐỘNG</a:t>
            </a:r>
            <a:endParaRPr kumimoji="0" lang="en-US" sz="6600" b="1" i="0" u="none" strike="noStrike" kern="1200" cap="none" spc="0" normalizeH="0" baseline="0" noProof="0" dirty="0">
              <a:ln>
                <a:solidFill>
                  <a:srgbClr val="E7E6E6">
                    <a:lumMod val="10000"/>
                  </a:srgbClr>
                </a:solidFill>
              </a:ln>
              <a:solidFill>
                <a:srgbClr val="FF71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9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1AE4FC-92D3-4733-9FAD-D7D4914A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9B93DB-286F-4716-9AD5-E855761B9421}"/>
              </a:ext>
            </a:extLst>
          </p:cNvPr>
          <p:cNvSpPr/>
          <p:nvPr/>
        </p:nvSpPr>
        <p:spPr>
          <a:xfrm>
            <a:off x="486078" y="258748"/>
            <a:ext cx="11219844" cy="61420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PAW Patrol&amp;amp;#39;s Chase – PAW Patrol &amp;amp;amp; Friends | Official Site">
            <a:extLst>
              <a:ext uri="{FF2B5EF4-FFF2-40B4-BE49-F238E27FC236}">
                <a16:creationId xmlns:a16="http://schemas.microsoft.com/office/drawing/2014/main" id="{27885682-5F1F-4B2A-A49D-5085DDF90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88" y="4023608"/>
            <a:ext cx="1852612" cy="28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kye | PAW Patrol Deutsch Wiki | Fandom">
            <a:extLst>
              <a:ext uri="{FF2B5EF4-FFF2-40B4-BE49-F238E27FC236}">
                <a16:creationId xmlns:a16="http://schemas.microsoft.com/office/drawing/2014/main" id="{D3F46CED-1CB3-4E7F-859F-A3DC53E28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00" y="4562972"/>
            <a:ext cx="1665232" cy="229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5EED04-8484-4939-BBCF-7DF3C75D375F}"/>
              </a:ext>
            </a:extLst>
          </p:cNvPr>
          <p:cNvSpPr txBox="1"/>
          <p:nvPr/>
        </p:nvSpPr>
        <p:spPr>
          <a:xfrm>
            <a:off x="330834" y="700688"/>
            <a:ext cx="11530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198C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198C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198C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198C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quãng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chia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tốc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C60EB-0B19-422A-B5C1-FB0601E42F0F}"/>
              </a:ext>
            </a:extLst>
          </p:cNvPr>
          <p:cNvSpPr txBox="1"/>
          <p:nvPr/>
        </p:nvSpPr>
        <p:spPr>
          <a:xfrm>
            <a:off x="4764403" y="1506111"/>
            <a:ext cx="2309497" cy="840261"/>
          </a:xfrm>
          <a:prstGeom prst="rect">
            <a:avLst/>
          </a:prstGeom>
          <a:solidFill>
            <a:srgbClr val="FFEFFF"/>
          </a:solidFill>
          <a:ln w="38100"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 = s : 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91479-B4D1-436A-A7DA-7A48AB5A8A36}"/>
              </a:ext>
            </a:extLst>
          </p:cNvPr>
          <p:cNvSpPr txBox="1"/>
          <p:nvPr/>
        </p:nvSpPr>
        <p:spPr>
          <a:xfrm>
            <a:off x="2404399" y="2854585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 : </a:t>
            </a:r>
            <a:r>
              <a:rPr kumimoji="0" lang="en-US" altLang="en-US" sz="40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quãng</a:t>
            </a:r>
            <a:r>
              <a:rPr kumimoji="0" lang="en-US" altLang="en-US" sz="40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đường</a:t>
            </a:r>
            <a:endParaRPr kumimoji="0" lang="en-US" altLang="en-US" sz="40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v : </a:t>
            </a:r>
            <a:r>
              <a:rPr kumimoji="0" lang="en-US" altLang="en-US" sz="40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altLang="en-US" sz="40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tốc</a:t>
            </a:r>
            <a:endParaRPr kumimoji="0" lang="en-US" altLang="en-US" sz="40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 : </a:t>
            </a:r>
            <a:r>
              <a:rPr kumimoji="0" lang="en-US" altLang="en-US" sz="40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40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gian</a:t>
            </a:r>
            <a:endParaRPr kumimoji="0" lang="en-US" altLang="en-US" sz="40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91383-10FC-4A40-8A95-2642FCD88DAE}"/>
              </a:ext>
            </a:extLst>
          </p:cNvPr>
          <p:cNvSpPr txBox="1"/>
          <p:nvPr/>
        </p:nvSpPr>
        <p:spPr>
          <a:xfrm>
            <a:off x="6528288" y="2854584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 : … km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v : … km/</a:t>
            </a:r>
            <a:r>
              <a:rPr kumimoji="0" lang="en-US" altLang="en-US" sz="4000" b="0" i="0" u="none" strike="noStrike" kern="1200" cap="none" spc="0" normalizeH="0" baseline="0" noProof="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altLang="en-US" sz="4000" b="0" i="0" u="none" strike="noStrike" kern="1200" cap="none" spc="0" normalizeH="0" baseline="0" noProof="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 : ... </a:t>
            </a:r>
            <a:r>
              <a:rPr kumimoji="0" lang="en-US" altLang="en-US" sz="4000" b="0" i="0" u="none" strike="noStrike" kern="1200" cap="none" spc="0" normalizeH="0" baseline="0" noProof="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altLang="en-US" sz="4000" b="0" i="0" u="none" strike="noStrike" kern="1200" cap="none" spc="0" normalizeH="0" baseline="0" noProof="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BB7F9F-58D0-42DD-BD2C-1C282C72FEF7}"/>
              </a:ext>
            </a:extLst>
          </p:cNvPr>
          <p:cNvSpPr txBox="1"/>
          <p:nvPr/>
        </p:nvSpPr>
        <p:spPr>
          <a:xfrm>
            <a:off x="6528287" y="2854584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 : … 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v : … m/</a:t>
            </a:r>
            <a:r>
              <a:rPr kumimoji="0" lang="en-US" altLang="en-US" sz="4000" b="0" i="0" u="none" strike="noStrike" kern="1200" cap="none" spc="0" normalizeH="0" baseline="0" noProof="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phút</a:t>
            </a:r>
            <a:endParaRPr kumimoji="0" lang="en-US" altLang="en-US" sz="4000" b="0" i="0" u="none" strike="noStrike" kern="1200" cap="none" spc="0" normalizeH="0" baseline="0" noProof="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 : ... </a:t>
            </a:r>
            <a:r>
              <a:rPr kumimoji="0" lang="en-US" altLang="en-US" sz="4000" b="0" i="0" u="none" strike="noStrike" kern="1200" cap="none" spc="0" normalizeH="0" baseline="0" noProof="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phút</a:t>
            </a:r>
            <a:endParaRPr kumimoji="0" lang="en-US" altLang="en-US" sz="4000" b="0" i="0" u="none" strike="noStrike" kern="1200" cap="none" spc="0" normalizeH="0" baseline="0" noProof="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A5C3F7-ACA5-472D-96B9-BBBD0C3F9B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247" b="100000" l="0" r="100000">
                        <a14:foregroundMark x1="64631" y1="22963" x2="73113" y2="26543"/>
                        <a14:foregroundMark x1="20526" y1="90617" x2="41306" y2="99136"/>
                      </a14:backgroundRemoval>
                    </a14:imgEffect>
                  </a14:imgLayer>
                </a14:imgProps>
              </a:ext>
            </a:extLst>
          </a:blip>
          <a:srcRect l="3572" t="20414"/>
          <a:stretch/>
        </p:blipFill>
        <p:spPr>
          <a:xfrm>
            <a:off x="1602096" y="5105178"/>
            <a:ext cx="8887020" cy="13638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3593CA-22BA-48DA-8FE7-6F999D260FA1}"/>
              </a:ext>
            </a:extLst>
          </p:cNvPr>
          <p:cNvSpPr txBox="1"/>
          <p:nvPr/>
        </p:nvSpPr>
        <p:spPr>
          <a:xfrm>
            <a:off x="1602096" y="5440803"/>
            <a:ext cx="863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Lưu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ý: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phải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02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build="p"/>
      <p:bldP spid="11" grpId="1" uiExpand="1" build="allAtOnce"/>
      <p:bldP spid="12" grpId="0" build="p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4D3EE8-3D66-4430-A50B-459D1FBAA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A2F835-5E67-4C00-A1FD-9141DD62D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B16765-7CBE-44B9-8ED4-3892E9579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814" y="1886499"/>
            <a:ext cx="8242506" cy="585266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D122B2-688E-4B44-9EA2-29865DDB707A}"/>
              </a:ext>
            </a:extLst>
          </p:cNvPr>
          <p:cNvSpPr/>
          <p:nvPr/>
        </p:nvSpPr>
        <p:spPr>
          <a:xfrm>
            <a:off x="1657814" y="267388"/>
            <a:ext cx="8876371" cy="240866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BD5D8-3F7A-48B4-BA49-2CBC71D05E8A}"/>
              </a:ext>
            </a:extLst>
          </p:cNvPr>
          <p:cNvSpPr txBox="1"/>
          <p:nvPr/>
        </p:nvSpPr>
        <p:spPr>
          <a:xfrm>
            <a:off x="1974746" y="1148554"/>
            <a:ext cx="824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endParaRPr kumimoji="0" lang="en-US" sz="6600" b="1" i="0" u="none" strike="noStrike" kern="1200" cap="none" spc="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4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1AE4FC-92D3-4733-9FAD-D7D4914A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7DB162-70A8-6D51-DE91-042BDA1582F6}"/>
              </a:ext>
            </a:extLst>
          </p:cNvPr>
          <p:cNvSpPr/>
          <p:nvPr/>
        </p:nvSpPr>
        <p:spPr>
          <a:xfrm>
            <a:off x="457200" y="590550"/>
            <a:ext cx="11414234" cy="569595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CC36E-803F-FAAF-86EB-AF762561592B}"/>
              </a:ext>
            </a:extLst>
          </p:cNvPr>
          <p:cNvSpPr txBox="1"/>
          <p:nvPr/>
        </p:nvSpPr>
        <p:spPr>
          <a:xfrm>
            <a:off x="635876" y="1407768"/>
            <a:ext cx="110989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Quãng đường từ thành phố A đến thành phố B của một nước ở châu Âu dài 180 km.</a:t>
            </a:r>
          </a:p>
          <a:p>
            <a:pPr lvl="0" algn="just"/>
            <a:r>
              <a: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Thời gian đi từ A đến B bằng ô tô với vận tốc 80 km/giờ là </a:t>
            </a:r>
            <a:r>
              <a:rPr lang="vi-VN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</a:t>
            </a:r>
          </a:p>
          <a:p>
            <a:pPr lvl="0" algn="just"/>
            <a:r>
              <a: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Thời gian đi từ A đến B bằng tàu hoả cao tốc với vận tốc 300 km/giờ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là </a:t>
            </a:r>
            <a:r>
              <a:rPr lang="vi-VN" sz="4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05FE46-4430-C08B-E729-CD237740C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9" y="339316"/>
            <a:ext cx="1068452" cy="10684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1DB518-E144-512D-1F12-BE9F12C6B3F3}"/>
              </a:ext>
            </a:extLst>
          </p:cNvPr>
          <p:cNvSpPr txBox="1"/>
          <p:nvPr/>
        </p:nvSpPr>
        <p:spPr>
          <a:xfrm>
            <a:off x="4782742" y="3438525"/>
            <a:ext cx="2280209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2,25 giờ.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9CF6E-D685-6D75-103D-FFD4BD65A1CA}"/>
              </a:ext>
            </a:extLst>
          </p:cNvPr>
          <p:cNvSpPr txBox="1"/>
          <p:nvPr/>
        </p:nvSpPr>
        <p:spPr>
          <a:xfrm>
            <a:off x="1409310" y="727773"/>
            <a:ext cx="215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 b="1" i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đo</a:t>
            </a:r>
            <a:endParaRPr kumimoji="0" lang="en-US" sz="4400" b="1" i="1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FB6B3-80E2-0D8C-67AF-487A7D3BEB81}"/>
              </a:ext>
            </a:extLst>
          </p:cNvPr>
          <p:cNvSpPr txBox="1"/>
          <p:nvPr/>
        </p:nvSpPr>
        <p:spPr>
          <a:xfrm>
            <a:off x="8046204" y="4786673"/>
            <a:ext cx="2280209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 giờ.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1AE4FC-92D3-4733-9FAD-D7D4914A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7DB162-70A8-6D51-DE91-042BDA1582F6}"/>
              </a:ext>
            </a:extLst>
          </p:cNvPr>
          <p:cNvSpPr/>
          <p:nvPr/>
        </p:nvSpPr>
        <p:spPr>
          <a:xfrm>
            <a:off x="457200" y="590550"/>
            <a:ext cx="11414234" cy="569595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7849F-E42A-7665-23D3-26416E407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6" y="297207"/>
            <a:ext cx="998041" cy="998041"/>
          </a:xfrm>
          <a:prstGeom prst="rect">
            <a:avLst/>
          </a:prstGeom>
        </p:spPr>
      </p:pic>
      <p:pic>
        <p:nvPicPr>
          <p:cNvPr id="6146" name="Picture 2" descr="Ốc Sên Vỏ Bọc Hoạt Hình - Miễn Phí vector hình ảnh trên Pixabay - Pixabay">
            <a:extLst>
              <a:ext uri="{FF2B5EF4-FFF2-40B4-BE49-F238E27FC236}">
                <a16:creationId xmlns:a16="http://schemas.microsoft.com/office/drawing/2014/main" id="{7AF354C0-A253-B635-5638-2A7948196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10" y="3429000"/>
            <a:ext cx="4265662" cy="26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D835CD-66B6-DCF9-6C24-8A1EC615176E}"/>
              </a:ext>
            </a:extLst>
          </p:cNvPr>
          <p:cNvSpPr/>
          <p:nvPr/>
        </p:nvSpPr>
        <p:spPr>
          <a:xfrm>
            <a:off x="6927537" y="1407767"/>
            <a:ext cx="4628587" cy="1035887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F1DB3E-EFDF-2631-6E19-A8E0C73A333A}"/>
              </a:ext>
            </a:extLst>
          </p:cNvPr>
          <p:cNvSpPr/>
          <p:nvPr/>
        </p:nvSpPr>
        <p:spPr>
          <a:xfrm>
            <a:off x="6423651" y="2448293"/>
            <a:ext cx="5311149" cy="633210"/>
          </a:xfrm>
          <a:prstGeom prst="roundRect">
            <a:avLst/>
          </a:prstGeom>
          <a:solidFill>
            <a:srgbClr val="FF999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98C5F0A-87B9-73F4-FEC8-2FA39EC709FC}"/>
              </a:ext>
            </a:extLst>
          </p:cNvPr>
          <p:cNvSpPr/>
          <p:nvPr/>
        </p:nvSpPr>
        <p:spPr>
          <a:xfrm>
            <a:off x="2078393" y="3136042"/>
            <a:ext cx="2288656" cy="633210"/>
          </a:xfrm>
          <a:prstGeom prst="roundRect">
            <a:avLst/>
          </a:prstGeom>
          <a:solidFill>
            <a:srgbClr val="66CC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3CC36E-803F-FAAF-86EB-AF762561592B}"/>
                  </a:ext>
                </a:extLst>
              </p:cNvPr>
              <p:cNvSpPr txBox="1"/>
              <p:nvPr/>
            </p:nvSpPr>
            <p:spPr>
              <a:xfrm>
                <a:off x="635876" y="1407768"/>
                <a:ext cx="11098924" cy="240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Một con ốc sên bò với vận tốc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vi-VN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m/giây. Hỏi con</a:t>
                </a: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vi-VN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ốc sên đó bò quãng đường 1,8 m trong thời gian bao lâu?</a:t>
                </a:r>
                <a:endPara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3CC36E-803F-FAAF-86EB-AF7625615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76" y="1407768"/>
                <a:ext cx="11098924" cy="2406877"/>
              </a:xfrm>
              <a:prstGeom prst="rect">
                <a:avLst/>
              </a:prstGeom>
              <a:blipFill>
                <a:blip r:embed="rId5"/>
                <a:stretch>
                  <a:fillRect l="-2197" t="-506" r="-3624" b="-10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80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1AE4FC-92D3-4733-9FAD-D7D4914A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7DB162-70A8-6D51-DE91-042BDA1582F6}"/>
              </a:ext>
            </a:extLst>
          </p:cNvPr>
          <p:cNvSpPr/>
          <p:nvPr/>
        </p:nvSpPr>
        <p:spPr>
          <a:xfrm>
            <a:off x="457200" y="590550"/>
            <a:ext cx="11414234" cy="569595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7849F-E42A-7665-23D3-26416E407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4" y="189941"/>
            <a:ext cx="998041" cy="99804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D835CD-66B6-DCF9-6C24-8A1EC615176E}"/>
              </a:ext>
            </a:extLst>
          </p:cNvPr>
          <p:cNvSpPr/>
          <p:nvPr/>
        </p:nvSpPr>
        <p:spPr>
          <a:xfrm>
            <a:off x="5603235" y="659859"/>
            <a:ext cx="3666890" cy="85363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F1DB3E-EFDF-2631-6E19-A8E0C73A333A}"/>
              </a:ext>
            </a:extLst>
          </p:cNvPr>
          <p:cNvSpPr/>
          <p:nvPr/>
        </p:nvSpPr>
        <p:spPr>
          <a:xfrm>
            <a:off x="3742905" y="1446525"/>
            <a:ext cx="4218681" cy="633210"/>
          </a:xfrm>
          <a:prstGeom prst="roundRect">
            <a:avLst/>
          </a:prstGeom>
          <a:solidFill>
            <a:srgbClr val="FF999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98C5F0A-87B9-73F4-FEC8-2FA39EC709FC}"/>
              </a:ext>
            </a:extLst>
          </p:cNvPr>
          <p:cNvSpPr/>
          <p:nvPr/>
        </p:nvSpPr>
        <p:spPr>
          <a:xfrm>
            <a:off x="9129506" y="1513491"/>
            <a:ext cx="2288656" cy="633210"/>
          </a:xfrm>
          <a:prstGeom prst="roundRect">
            <a:avLst/>
          </a:prstGeom>
          <a:solidFill>
            <a:srgbClr val="66CC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3CC36E-803F-FAAF-86EB-AF762561592B}"/>
                  </a:ext>
                </a:extLst>
              </p:cNvPr>
              <p:cNvSpPr txBox="1"/>
              <p:nvPr/>
            </p:nvSpPr>
            <p:spPr>
              <a:xfrm>
                <a:off x="820028" y="659858"/>
                <a:ext cx="10310427" cy="1986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Một con ốc sên bò với vận tốc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vi-VN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m/giây. Hỏi con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vi-VN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ốc sên đó bò quãng đường 1,8 m trong thời gian bao lâu?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3CC36E-803F-FAAF-86EB-AF7625615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28" y="659858"/>
                <a:ext cx="10310427" cy="1986121"/>
              </a:xfrm>
              <a:prstGeom prst="rect">
                <a:avLst/>
              </a:prstGeom>
              <a:blipFill>
                <a:blip r:embed="rId4"/>
                <a:stretch>
                  <a:fillRect l="-1833" r="-2957" b="-10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7DBC86-5D2A-AE49-5AAC-16906075DE28}"/>
                  </a:ext>
                </a:extLst>
              </p:cNvPr>
              <p:cNvSpPr txBox="1"/>
              <p:nvPr/>
            </p:nvSpPr>
            <p:spPr>
              <a:xfrm>
                <a:off x="457201" y="2670285"/>
                <a:ext cx="11277599" cy="281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vi-VN" sz="4000">
                    <a:solidFill>
                      <a:srgbClr val="FF0000"/>
                    </a:solidFill>
                    <a:cs typeface="Arial" panose="020B0604020202020204" pitchFamily="34" charset="0"/>
                  </a:rPr>
                  <a:t>Bài giải</a:t>
                </a:r>
              </a:p>
              <a:p>
                <a:pPr lvl="0" algn="ctr"/>
                <a:r>
                  <a:rPr lang="vi-VN" sz="4000">
                    <a:solidFill>
                      <a:srgbClr val="0070C0"/>
                    </a:solidFill>
                    <a:cs typeface="Arial" panose="020B0604020202020204" pitchFamily="34" charset="0"/>
                  </a:rPr>
                  <a:t>Thời gian con sên bò hết quãng đường 1,8 m là:</a:t>
                </a:r>
              </a:p>
              <a:p>
                <a:pPr lvl="0" algn="ctr"/>
                <a:r>
                  <a:rPr lang="vi-VN" sz="4000">
                    <a:solidFill>
                      <a:srgbClr val="0070C0"/>
                    </a:solidFill>
                    <a:cs typeface="Arial" panose="020B0604020202020204" pitchFamily="34" charset="0"/>
                  </a:rPr>
                  <a:t>1,8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vi-VN" sz="4000">
                    <a:solidFill>
                      <a:srgbClr val="0070C0"/>
                    </a:solidFill>
                    <a:cs typeface="Arial" panose="020B0604020202020204" pitchFamily="34" charset="0"/>
                  </a:rPr>
                  <a:t> = 108 (giây)</a:t>
                </a:r>
              </a:p>
              <a:p>
                <a:pPr lvl="0" algn="ctr"/>
                <a:r>
                  <a:rPr lang="en-US" sz="4000">
                    <a:solidFill>
                      <a:srgbClr val="0070C0"/>
                    </a:solidFill>
                    <a:cs typeface="Arial" panose="020B0604020202020204" pitchFamily="34" charset="0"/>
                  </a:rPr>
                  <a:t>			</a:t>
                </a:r>
                <a:r>
                  <a:rPr lang="vi-VN" sz="4000">
                    <a:solidFill>
                      <a:srgbClr val="0070C0"/>
                    </a:solidFill>
                    <a:cs typeface="Arial" panose="020B0604020202020204" pitchFamily="34" charset="0"/>
                  </a:rPr>
                  <a:t>Đáp số: 108 giây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7DBC86-5D2A-AE49-5AAC-16906075D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2670285"/>
                <a:ext cx="11277599" cy="2812052"/>
              </a:xfrm>
              <a:prstGeom prst="rect">
                <a:avLst/>
              </a:prstGeom>
              <a:blipFill>
                <a:blip r:embed="rId5"/>
                <a:stretch>
                  <a:fillRect l="-1135" t="-3905" r="-1135" b="-7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6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1AE4FC-92D3-4733-9FAD-D7D4914A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7DB162-70A8-6D51-DE91-042BDA1582F6}"/>
              </a:ext>
            </a:extLst>
          </p:cNvPr>
          <p:cNvSpPr/>
          <p:nvPr/>
        </p:nvSpPr>
        <p:spPr>
          <a:xfrm>
            <a:off x="457200" y="590550"/>
            <a:ext cx="11414234" cy="569595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CC36E-803F-FAAF-86EB-AF762561592B}"/>
              </a:ext>
            </a:extLst>
          </p:cNvPr>
          <p:cNvSpPr txBox="1"/>
          <p:nvPr/>
        </p:nvSpPr>
        <p:spPr>
          <a:xfrm>
            <a:off x="940786" y="870545"/>
            <a:ext cx="103104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>
                <a:solidFill>
                  <a:srgbClr val="000000"/>
                </a:solidFill>
                <a:cs typeface="Arial" panose="020B0604020202020204" pitchFamily="34" charset="0"/>
              </a:rPr>
              <a:t>Buổi sáng, anh Hai ra khỏi nhà lúc 7 giờ 15 phút, đi bộ đến trạm</a:t>
            </a:r>
            <a:r>
              <a:rPr lang="en-US" sz="36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3600">
                <a:solidFill>
                  <a:srgbClr val="000000"/>
                </a:solidFill>
                <a:cs typeface="Arial" panose="020B0604020202020204" pitchFamily="34" charset="0"/>
              </a:rPr>
              <a:t>xe buýt cách nhà 900 m với vận tốc 4,5 km/giờ. Anh chờ xe buýt</a:t>
            </a:r>
            <a:r>
              <a:rPr lang="en-US" sz="36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3600">
                <a:solidFill>
                  <a:srgbClr val="000000"/>
                </a:solidFill>
                <a:cs typeface="Arial" panose="020B0604020202020204" pitchFamily="34" charset="0"/>
              </a:rPr>
              <a:t>khoảng 3 phút, sau đó xe chạy trong 27 phút thì đến công ty. Hỏi anh Hai</a:t>
            </a:r>
            <a:r>
              <a:rPr lang="en-US" sz="36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3600">
                <a:solidFill>
                  <a:srgbClr val="000000"/>
                </a:solidFill>
                <a:cs typeface="Arial" panose="020B0604020202020204" pitchFamily="34" charset="0"/>
              </a:rPr>
              <a:t>có kịp giờ làm việc lúc 8 giờ sáng không?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A696C-528E-C946-E5A8-BCC9B25E6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89" y="282232"/>
            <a:ext cx="897002" cy="89700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728043-CB20-AA9A-6874-3A059ACF6BA8}"/>
              </a:ext>
            </a:extLst>
          </p:cNvPr>
          <p:cNvSpPr/>
          <p:nvPr/>
        </p:nvSpPr>
        <p:spPr>
          <a:xfrm>
            <a:off x="940787" y="4323417"/>
            <a:ext cx="4446244" cy="98714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toán hỏi gì? 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DE5187E-5B4A-4E82-D18D-2AA422B82118}"/>
              </a:ext>
            </a:extLst>
          </p:cNvPr>
          <p:cNvSpPr/>
          <p:nvPr/>
        </p:nvSpPr>
        <p:spPr>
          <a:xfrm>
            <a:off x="5605742" y="4609515"/>
            <a:ext cx="587126" cy="440562"/>
          </a:xfrm>
          <a:prstGeom prst="rightArrow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24898B0-A701-578B-BB4E-97B8B8983F21}"/>
              </a:ext>
            </a:extLst>
          </p:cNvPr>
          <p:cNvSpPr/>
          <p:nvPr/>
        </p:nvSpPr>
        <p:spPr>
          <a:xfrm>
            <a:off x="6411579" y="4323416"/>
            <a:ext cx="4875797" cy="987147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3200" b="1">
                <a:solidFill>
                  <a:srgbClr val="002060"/>
                </a:solidFill>
                <a:cs typeface="Arial" panose="020B0604020202020204" pitchFamily="34" charset="0"/>
              </a:rPr>
              <a:t>Đến nơi lúc mấy giờ?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0D72C45-7FE4-68FF-C924-1C9E546DF0C6}"/>
              </a:ext>
            </a:extLst>
          </p:cNvPr>
          <p:cNvSpPr/>
          <p:nvPr/>
        </p:nvSpPr>
        <p:spPr>
          <a:xfrm>
            <a:off x="886109" y="4323416"/>
            <a:ext cx="4555600" cy="116858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toán cho biết khởi hành lúc mấy giờ?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A7DE57-67B5-8FFF-F9E7-005C1D2431C5}"/>
              </a:ext>
            </a:extLst>
          </p:cNvPr>
          <p:cNvSpPr/>
          <p:nvPr/>
        </p:nvSpPr>
        <p:spPr>
          <a:xfrm>
            <a:off x="6430094" y="4336222"/>
            <a:ext cx="4875797" cy="987147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3200" b="1">
                <a:solidFill>
                  <a:srgbClr val="002060"/>
                </a:solidFill>
                <a:cs typeface="Arial" panose="020B0604020202020204" pitchFamily="34" charset="0"/>
              </a:rPr>
              <a:t>7 giờ 15 phút.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0471A7E-986D-55BC-1ACF-D88E6E94808F}"/>
              </a:ext>
            </a:extLst>
          </p:cNvPr>
          <p:cNvSpPr/>
          <p:nvPr/>
        </p:nvSpPr>
        <p:spPr>
          <a:xfrm>
            <a:off x="895367" y="4323416"/>
            <a:ext cx="4555600" cy="116858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3200" b="1">
                <a:solidFill>
                  <a:srgbClr val="002060"/>
                </a:solidFill>
                <a:cs typeface="Arial" panose="020B0604020202020204" pitchFamily="34" charset="0"/>
              </a:rPr>
              <a:t>Đi bằng những phương tiện nào?</a:t>
            </a:r>
            <a:endParaRPr lang="en-US" altLang="en-US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67F8A62-0B93-7F2E-3FCA-FAB688931C3B}"/>
              </a:ext>
            </a:extLst>
          </p:cNvPr>
          <p:cNvSpPr/>
          <p:nvPr/>
        </p:nvSpPr>
        <p:spPr>
          <a:xfrm>
            <a:off x="6411579" y="4329819"/>
            <a:ext cx="4875797" cy="987147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3200" b="1">
                <a:solidFill>
                  <a:srgbClr val="002060"/>
                </a:solidFill>
                <a:cs typeface="Arial" panose="020B0604020202020204" pitchFamily="34" charset="0"/>
              </a:rPr>
              <a:t>Đi bộ và đi xe buýt.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F18206-D078-3D9D-751E-2DAD2E2B2314}"/>
              </a:ext>
            </a:extLst>
          </p:cNvPr>
          <p:cNvSpPr/>
          <p:nvPr/>
        </p:nvSpPr>
        <p:spPr>
          <a:xfrm>
            <a:off x="831431" y="4313195"/>
            <a:ext cx="4619536" cy="167425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3200" b="1">
                <a:solidFill>
                  <a:srgbClr val="002060"/>
                </a:solidFill>
                <a:cs typeface="Arial" panose="020B0604020202020204" pitchFamily="34" charset="0"/>
              </a:rPr>
              <a:t>Thời gian đi bộ và thời gian đi xe buýt</a:t>
            </a:r>
          </a:p>
          <a:p>
            <a:pPr lvl="0" algn="ctr"/>
            <a:r>
              <a:rPr lang="vi-VN" altLang="en-US" sz="3200" b="1">
                <a:solidFill>
                  <a:srgbClr val="002060"/>
                </a:solidFill>
                <a:cs typeface="Arial" panose="020B0604020202020204" pitchFamily="34" charset="0"/>
              </a:rPr>
              <a:t>biết chưa?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F72D5E6-5D2B-2D8D-FA77-993CC37F6E5B}"/>
              </a:ext>
            </a:extLst>
          </p:cNvPr>
          <p:cNvSpPr/>
          <p:nvPr/>
        </p:nvSpPr>
        <p:spPr>
          <a:xfrm>
            <a:off x="6375416" y="4313196"/>
            <a:ext cx="4985153" cy="1472007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3200" b="1">
                <a:solidFill>
                  <a:srgbClr val="002060"/>
                </a:solidFill>
                <a:cs typeface="Arial" panose="020B0604020202020204" pitchFamily="34" charset="0"/>
              </a:rPr>
              <a:t>Chưa biết thời gian đi bộ, đã biết thời gian</a:t>
            </a:r>
          </a:p>
          <a:p>
            <a:pPr lvl="0" algn="ctr"/>
            <a:r>
              <a:rPr lang="vi-VN" altLang="en-US" sz="3200" b="1">
                <a:solidFill>
                  <a:srgbClr val="002060"/>
                </a:solidFill>
                <a:cs typeface="Arial" panose="020B0604020202020204" pitchFamily="34" charset="0"/>
              </a:rPr>
              <a:t>đi xe buýt.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0206AA-9BEA-1628-DC2A-C5E0B0F358BF}"/>
              </a:ext>
            </a:extLst>
          </p:cNvPr>
          <p:cNvSpPr/>
          <p:nvPr/>
        </p:nvSpPr>
        <p:spPr>
          <a:xfrm>
            <a:off x="831431" y="4313194"/>
            <a:ext cx="4619536" cy="167425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3200" b="1">
                <a:solidFill>
                  <a:srgbClr val="002060"/>
                </a:solidFill>
                <a:cs typeface="Arial" panose="020B0604020202020204" pitchFamily="34" charset="0"/>
              </a:rPr>
              <a:t>* Từ đó ta phải tìm gì? Dựa vào đâu?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3EA34D2-5E4F-DC6E-FCB4-4808E7377A89}"/>
              </a:ext>
            </a:extLst>
          </p:cNvPr>
          <p:cNvSpPr/>
          <p:nvPr/>
        </p:nvSpPr>
        <p:spPr>
          <a:xfrm>
            <a:off x="6366158" y="4336222"/>
            <a:ext cx="4985153" cy="1564891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3200" b="1">
                <a:solidFill>
                  <a:srgbClr val="002060"/>
                </a:solidFill>
                <a:cs typeface="Arial" panose="020B0604020202020204" pitchFamily="34" charset="0"/>
              </a:rPr>
              <a:t>Tìm thời gian đi bộ, dựa vào quãng đường</a:t>
            </a:r>
          </a:p>
          <a:p>
            <a:pPr lvl="0" algn="ctr"/>
            <a:r>
              <a:rPr lang="vi-VN" altLang="en-US" sz="3200" b="1">
                <a:solidFill>
                  <a:srgbClr val="002060"/>
                </a:solidFill>
                <a:cs typeface="Arial" panose="020B0604020202020204" pitchFamily="34" charset="0"/>
              </a:rPr>
              <a:t>và vận tốc.</a:t>
            </a:r>
          </a:p>
        </p:txBody>
      </p:sp>
    </p:spTree>
    <p:extLst>
      <p:ext uri="{BB962C8B-B14F-4D97-AF65-F5344CB8AC3E}">
        <p14:creationId xmlns:p14="http://schemas.microsoft.com/office/powerpoint/2010/main" val="39535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321</TotalTime>
  <Words>758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 Light</vt:lpstr>
      <vt:lpstr>Arial</vt:lpstr>
      <vt:lpstr>Cambria Math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THAO2011</cp:lastModifiedBy>
  <cp:revision>14</cp:revision>
  <dcterms:created xsi:type="dcterms:W3CDTF">2022-06-30T13:58:34Z</dcterms:created>
  <dcterms:modified xsi:type="dcterms:W3CDTF">2025-04-19T08:29:11Z</dcterms:modified>
  <cp:category>9Slide.vn</cp:category>
</cp:coreProperties>
</file>