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0" r:id="rId3"/>
    <p:sldMasterId id="2147483701" r:id="rId4"/>
    <p:sldMasterId id="2147483711" r:id="rId5"/>
    <p:sldMasterId id="2147483730" r:id="rId6"/>
  </p:sldMasterIdLst>
  <p:notesMasterIdLst>
    <p:notesMasterId r:id="rId33"/>
  </p:notesMasterIdLst>
  <p:sldIdLst>
    <p:sldId id="256" r:id="rId7"/>
    <p:sldId id="7614" r:id="rId8"/>
    <p:sldId id="257" r:id="rId9"/>
    <p:sldId id="7613" r:id="rId10"/>
    <p:sldId id="7621" r:id="rId11"/>
    <p:sldId id="7622" r:id="rId12"/>
    <p:sldId id="7623" r:id="rId13"/>
    <p:sldId id="7624" r:id="rId14"/>
    <p:sldId id="7625" r:id="rId15"/>
    <p:sldId id="7626" r:id="rId16"/>
    <p:sldId id="7627" r:id="rId17"/>
    <p:sldId id="7628" r:id="rId18"/>
    <p:sldId id="7629" r:id="rId19"/>
    <p:sldId id="7630" r:id="rId20"/>
    <p:sldId id="7631" r:id="rId21"/>
    <p:sldId id="7632" r:id="rId22"/>
    <p:sldId id="7633" r:id="rId23"/>
    <p:sldId id="7634" r:id="rId24"/>
    <p:sldId id="7635" r:id="rId25"/>
    <p:sldId id="7636" r:id="rId26"/>
    <p:sldId id="7637" r:id="rId27"/>
    <p:sldId id="7610" r:id="rId28"/>
    <p:sldId id="7608" r:id="rId29"/>
    <p:sldId id="7611" r:id="rId30"/>
    <p:sldId id="7612" r:id="rId31"/>
    <p:sldId id="290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51347B"/>
    <a:srgbClr val="FFFFFF"/>
    <a:srgbClr val="F1FDFD"/>
    <a:srgbClr val="D4EFFD"/>
    <a:srgbClr val="FDE9E0"/>
    <a:srgbClr val="179FD9"/>
    <a:srgbClr val="FFC776"/>
    <a:srgbClr val="A40B5D"/>
    <a:srgbClr val="2CA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2" autoAdjust="0"/>
    <p:restoredTop sz="84761" autoAdjust="0"/>
  </p:normalViewPr>
  <p:slideViewPr>
    <p:cSldViewPr snapToGrid="0" showGuides="1">
      <p:cViewPr varScale="1">
        <p:scale>
          <a:sx n="61" d="100"/>
          <a:sy n="61" d="100"/>
        </p:scale>
        <p:origin x="28" y="6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C0158-2C1A-43B2-8202-82BA280AD8E9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26D0-F3A2-41D6-BD02-43A23AB2F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76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53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58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26D0-F3A2-41D6-BD02-43A23AB2FB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8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65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5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88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1985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09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36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577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3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2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5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258393"/>
      </p:ext>
    </p:extLst>
  </p:cSld>
  <p:clrMapOvr>
    <a:masterClrMapping/>
  </p:clrMapOvr>
  <p:transition spd="slow" advTm="12737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575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697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070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057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771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859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720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843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21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269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0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81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72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25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69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2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16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18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71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259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3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38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80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hanhtranggiaovien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hanhtranggiaovien.com/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nhtranggiaovien.com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hanhtranggiaovien.com/" TargetMode="Externa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hanhtranggiaovien.com/" TargetMode="Externa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hyperlink" Target="https://www.hanhtranggiaovien.com/" TargetMode="Externa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5BCC521-D918-8601-31CE-CC11F5D80C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hlinkClick r:id="rId13"/>
            <a:extLst>
              <a:ext uri="{FF2B5EF4-FFF2-40B4-BE49-F238E27FC236}">
                <a16:creationId xmlns:a16="http://schemas.microsoft.com/office/drawing/2014/main" id="{20D91C23-5AF2-7C04-811B-B7DE337EA2B2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CD324-B9FC-8BE5-6050-798A40BE6D41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7515EF-9672-3A0C-D87C-77B95CFBFCE9}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280EA1D-3A45-5B20-1DA5-2CDE51ADF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0DBC736B-597C-E764-7B0D-DEAB4300ADB9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C9C7A-5BC3-3B17-AB35-1735464EE999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E00C2-1F03-A83F-48B2-93A20FC5709A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5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ADBD0D7-02D7-7BC8-58B8-D4A9C7E052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94C13-7C69-449F-B75C-6FBBD93E29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5D662-47D6-4A66-9611-EF3497F73A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65750-A3F5-4CE2-B45E-EF84E7CC62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47A91-686E-46B0-9AB6-DEF67777D11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hlinkClick r:id="rId8"/>
            <a:extLst>
              <a:ext uri="{FF2B5EF4-FFF2-40B4-BE49-F238E27FC236}">
                <a16:creationId xmlns:a16="http://schemas.microsoft.com/office/drawing/2014/main" id="{6C8D4274-981D-687F-6598-FCE17DDD8676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E2E86-865C-66C4-95A1-786D17964652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50FD8-F41F-F318-01F4-DDA02D80019A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CD5237B-5DCE-E2EA-6D47-52A42F9388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2C488E67-6575-7C47-8451-42F5607F92A1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18A8A-3FD5-8E4F-84E7-914B8E541D93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56997-37FD-D19A-A762-26599B7660EA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4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5E1FE1-E038-774C-A8A6-0B18EE5E3E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B10CECFD-CBF9-905C-7E9B-49FB7BF6D6D6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0822B-AD08-7946-085F-3CFDA302DAB5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46EC1-848B-4562-AFC6-979D3A803F46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59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1B7CD43-DAA6-1050-2E9A-B0F8DE410E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TextBox 6">
            <a:hlinkClick r:id="rId13"/>
            <a:extLst>
              <a:ext uri="{FF2B5EF4-FFF2-40B4-BE49-F238E27FC236}">
                <a16:creationId xmlns:a16="http://schemas.microsoft.com/office/drawing/2014/main" id="{EF6D3FF1-6755-BCB1-9E30-E3719A159B4E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8FFB3-191D-6B6B-460F-4EAD4E419F13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94FFFF-E087-F1E5-F493-F306646EEF67}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6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audio" Target="../media/audio1.wav"/><Relationship Id="rId21" Type="http://schemas.openxmlformats.org/officeDocument/2006/relationships/image" Target="../media/image62.png"/><Relationship Id="rId7" Type="http://schemas.openxmlformats.org/officeDocument/2006/relationships/image" Target="../media/image6.png"/><Relationship Id="rId12" Type="http://schemas.openxmlformats.org/officeDocument/2006/relationships/image" Target="../media/image53.gif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2.sv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audio" Target="../media/audio1.wav"/><Relationship Id="rId21" Type="http://schemas.openxmlformats.org/officeDocument/2006/relationships/image" Target="../media/image62.png"/><Relationship Id="rId7" Type="http://schemas.openxmlformats.org/officeDocument/2006/relationships/image" Target="../media/image6.png"/><Relationship Id="rId12" Type="http://schemas.openxmlformats.org/officeDocument/2006/relationships/image" Target="../media/image53.gif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2.sv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audio" Target="../media/audio1.wav"/><Relationship Id="rId21" Type="http://schemas.openxmlformats.org/officeDocument/2006/relationships/image" Target="../media/image62.png"/><Relationship Id="rId7" Type="http://schemas.openxmlformats.org/officeDocument/2006/relationships/image" Target="../media/image6.png"/><Relationship Id="rId12" Type="http://schemas.openxmlformats.org/officeDocument/2006/relationships/image" Target="../media/image53.gif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7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2.sv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E4E4D55-D140-42B3-BE07-03D18F81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174" y="-671535"/>
            <a:ext cx="8201070" cy="82010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582331-0876-418F-A7FE-095463F09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784" y="1"/>
            <a:ext cx="5619093" cy="685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AFD47DC7-4989-4D59-AF0D-0770FE4BA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30763">
            <a:off x="8613421" y="4444937"/>
            <a:ext cx="609600" cy="20955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A364B1FC-3260-4213-8C32-21EA5F12C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5002" y="3447425"/>
            <a:ext cx="466725" cy="13239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83E7BD63-7E3A-4D9A-9B0C-873C19F12B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58972" y="4913871"/>
            <a:ext cx="704850" cy="11715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D8BA3053-0FCE-41AA-AFEB-1AF34ABBAB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06305" y="405672"/>
            <a:ext cx="643818" cy="91022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020B95D-033F-405A-A888-05AA3A8F227A}"/>
              </a:ext>
            </a:extLst>
          </p:cNvPr>
          <p:cNvSpPr txBox="1"/>
          <p:nvPr/>
        </p:nvSpPr>
        <p:spPr>
          <a:xfrm>
            <a:off x="2036336" y="2280561"/>
            <a:ext cx="544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11A51"/>
                </a:solidFill>
                <a:effectLst>
                  <a:outerShdw blurRad="12700" dist="12700" dir="18900000" algn="bl" rotWithShape="0">
                    <a:prstClr val="black">
                      <a:alpha val="40000"/>
                    </a:prstClr>
                  </a:outerShdw>
                </a:effectLst>
                <a:latin typeface="#9Slide07 SVNCinnamoncake" panose="02000000000000000000" pitchFamily="2" charset="0"/>
                <a:ea typeface="字魂164号-方悦黑" panose="00000500000000000000" pitchFamily="2" charset="-122"/>
              </a:rPr>
              <a:t>TOÁN 5 - TUẦN 28</a:t>
            </a:r>
            <a:endParaRPr lang="zh-CN" altLang="en-US" sz="4000" b="1" dirty="0">
              <a:solidFill>
                <a:srgbClr val="011A51"/>
              </a:solidFill>
              <a:effectLst>
                <a:outerShdw blurRad="12700" dist="12700" dir="18900000" algn="bl" rotWithShape="0">
                  <a:prstClr val="black">
                    <a:alpha val="40000"/>
                  </a:prstClr>
                </a:outerShdw>
              </a:effectLst>
              <a:latin typeface="#9Slide07 SVNCinnamoncake" panose="02000000000000000000" pitchFamily="2" charset="0"/>
              <a:ea typeface="字魂164号-方悦黑" panose="00000500000000000000" pitchFamily="2" charset="-122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F4F3314C-9D74-4EAB-A6FE-C1DAB7C643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97" y="1987431"/>
            <a:ext cx="3715164" cy="3715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77C39-9EB0-2CBF-0626-137259032FFD}"/>
              </a:ext>
            </a:extLst>
          </p:cNvPr>
          <p:cNvSpPr txBox="1"/>
          <p:nvPr/>
        </p:nvSpPr>
        <p:spPr>
          <a:xfrm>
            <a:off x="12782266" y="3264993"/>
            <a:ext cx="2802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220">
                <a:solidFill>
                  <a:srgbClr val="B35C80"/>
                </a:solidFill>
                <a:latin typeface="UTM Billhead 1910" panose="02040603050506020204" pitchFamily="18" charset="0"/>
              </a:rPr>
              <a:t>Q</a:t>
            </a:r>
            <a:r>
              <a:rPr lang="en-US" sz="9600" b="1" spc="220">
                <a:solidFill>
                  <a:srgbClr val="51347B"/>
                </a:solidFill>
                <a:latin typeface="UTM Billhead 1910" panose="02040603050506020204" pitchFamily="18" charset="0"/>
              </a:rPr>
              <a:t>U</a:t>
            </a:r>
            <a:r>
              <a:rPr lang="en-US" sz="9600" b="1" spc="220">
                <a:solidFill>
                  <a:srgbClr val="FFC776"/>
                </a:solidFill>
                <a:latin typeface="UTM Billhead 1910" panose="02040603050506020204" pitchFamily="18" charset="0"/>
              </a:rPr>
              <a:t>Ã</a:t>
            </a:r>
            <a:r>
              <a:rPr lang="en-US" sz="9600" b="1" spc="220">
                <a:solidFill>
                  <a:srgbClr val="2CA349"/>
                </a:solidFill>
                <a:latin typeface="UTM Billhead 1910" panose="02040603050506020204" pitchFamily="18" charset="0"/>
              </a:rPr>
              <a:t>N</a:t>
            </a:r>
            <a:r>
              <a:rPr lang="en-US" sz="9600" b="1" spc="220">
                <a:solidFill>
                  <a:srgbClr val="90BF37"/>
                </a:solidFill>
                <a:latin typeface="UTM Billhead 1910" panose="02040603050506020204" pitchFamily="18" charset="0"/>
              </a:rPr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62A9C-4457-B6E7-C054-6024A1503480}"/>
              </a:ext>
            </a:extLst>
          </p:cNvPr>
          <p:cNvSpPr txBox="1"/>
          <p:nvPr/>
        </p:nvSpPr>
        <p:spPr>
          <a:xfrm>
            <a:off x="15517448" y="3264993"/>
            <a:ext cx="3412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220">
                <a:solidFill>
                  <a:srgbClr val="165083"/>
                </a:solidFill>
                <a:latin typeface="UTM Billhead 1910" panose="02040603050506020204" pitchFamily="18" charset="0"/>
              </a:rPr>
              <a:t>Đ</a:t>
            </a:r>
            <a:r>
              <a:rPr lang="en-US" sz="9600" b="1" spc="220">
                <a:solidFill>
                  <a:srgbClr val="B45C80"/>
                </a:solidFill>
                <a:latin typeface="UTM Billhead 1910" panose="02040603050506020204" pitchFamily="18" charset="0"/>
              </a:rPr>
              <a:t>Ư</a:t>
            </a:r>
            <a:r>
              <a:rPr lang="en-US" sz="9600" b="1" spc="220">
                <a:solidFill>
                  <a:srgbClr val="51347B"/>
                </a:solidFill>
                <a:latin typeface="UTM Billhead 1910" panose="02040603050506020204" pitchFamily="18" charset="0"/>
              </a:rPr>
              <a:t>Ờ</a:t>
            </a:r>
            <a:r>
              <a:rPr lang="en-US" sz="9600" b="1" spc="220">
                <a:solidFill>
                  <a:srgbClr val="FFC776"/>
                </a:solidFill>
                <a:latin typeface="UTM Billhead 1910" panose="02040603050506020204" pitchFamily="18" charset="0"/>
              </a:rPr>
              <a:t>N</a:t>
            </a:r>
            <a:r>
              <a:rPr lang="en-US" sz="9600" b="1" spc="220">
                <a:solidFill>
                  <a:srgbClr val="2CA349"/>
                </a:solidFill>
                <a:latin typeface="UTM Billhead 1910" panose="02040603050506020204" pitchFamily="18" charset="0"/>
              </a:rPr>
              <a:t>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695C0F-A2CD-F488-3EF5-63F1CA99C1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456" y="2826093"/>
            <a:ext cx="67915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2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C62160-431D-2F18-EAB5-BE27BBDBA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9" y="282232"/>
            <a:ext cx="897002" cy="897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21537D-99F6-B710-8F3E-5CE214CE6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2854867"/>
            <a:ext cx="7543800" cy="34125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52A26-EC27-5051-DA40-C429BA3DCE4D}"/>
              </a:ext>
            </a:extLst>
          </p:cNvPr>
          <p:cNvCxnSpPr>
            <a:cxnSpLocks/>
          </p:cNvCxnSpPr>
          <p:nvPr/>
        </p:nvCxnSpPr>
        <p:spPr>
          <a:xfrm>
            <a:off x="8554081" y="1492875"/>
            <a:ext cx="1713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95B469-0728-5A68-FA28-BCE08ED5E5AC}"/>
              </a:ext>
            </a:extLst>
          </p:cNvPr>
          <p:cNvCxnSpPr>
            <a:cxnSpLocks/>
          </p:cNvCxnSpPr>
          <p:nvPr/>
        </p:nvCxnSpPr>
        <p:spPr>
          <a:xfrm>
            <a:off x="1295715" y="2121525"/>
            <a:ext cx="23047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228DE-B3B2-1DB9-26EB-FA0418D30BB3}"/>
              </a:ext>
            </a:extLst>
          </p:cNvPr>
          <p:cNvSpPr/>
          <p:nvPr/>
        </p:nvSpPr>
        <p:spPr>
          <a:xfrm>
            <a:off x="7429500" y="2121525"/>
            <a:ext cx="3419111" cy="73333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873542"/>
            <a:ext cx="994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Kăng-gu-ru có thể di chuyển với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vận tốc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m/giây. Tính quãng đường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chuyển được của kăng-gu-ru trong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phút 15 giây.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C2B78-1886-4CC2-4778-5F2554A19937}"/>
              </a:ext>
            </a:extLst>
          </p:cNvPr>
          <p:cNvCxnSpPr>
            <a:cxnSpLocks/>
          </p:cNvCxnSpPr>
          <p:nvPr/>
        </p:nvCxnSpPr>
        <p:spPr>
          <a:xfrm>
            <a:off x="6096000" y="2743309"/>
            <a:ext cx="4533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25B947-DFEB-DA2D-6D54-315983254B8F}"/>
              </a:ext>
            </a:extLst>
          </p:cNvPr>
          <p:cNvCxnSpPr>
            <a:cxnSpLocks/>
          </p:cNvCxnSpPr>
          <p:nvPr/>
        </p:nvCxnSpPr>
        <p:spPr>
          <a:xfrm>
            <a:off x="4020181" y="2121525"/>
            <a:ext cx="704938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682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C62160-431D-2F18-EAB5-BE27BBDBA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9" y="282232"/>
            <a:ext cx="897002" cy="897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873542"/>
            <a:ext cx="994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Kăng-gu-ru có thể di chuyển với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vận tốc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m/giây. Tính quãng đường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chuyển được của kăng-gu-ru trong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phút 15 giây.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EF220-2BEA-F9A6-2062-B7CB9A0E37F4}"/>
              </a:ext>
            </a:extLst>
          </p:cNvPr>
          <p:cNvSpPr txBox="1"/>
          <p:nvPr/>
        </p:nvSpPr>
        <p:spPr>
          <a:xfrm>
            <a:off x="1270054" y="2814359"/>
            <a:ext cx="962863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1 phút 15 giây = 75 giây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× 14 = 1 050 (m)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1 phút 15 giây, kăng-gu-ru di chuyển được quãng đường dài 1 050 m</a:t>
            </a:r>
          </a:p>
        </p:txBody>
      </p:sp>
    </p:spTree>
    <p:extLst>
      <p:ext uri="{BB962C8B-B14F-4D97-AF65-F5344CB8AC3E}">
        <p14:creationId xmlns:p14="http://schemas.microsoft.com/office/powerpoint/2010/main" val="535213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873542"/>
            <a:ext cx="9948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Hằng ngày, Trang thường đi bộ từ nhà lúc 6 giờ 45 phút và đến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trường lúc 7 giờ 15 phút. Biết vận tốc trung bình của Trang là 4 km/giờ.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Hỏi quãng đường từ nhà Trang đến trường dài bao nhiêu mét?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B3FC7-52CF-3F37-0C14-1820552A9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4" y="425041"/>
            <a:ext cx="812335" cy="812335"/>
          </a:xfrm>
          <a:prstGeom prst="rect">
            <a:avLst/>
          </a:prstGeom>
        </p:spPr>
      </p:pic>
      <p:pic>
        <p:nvPicPr>
          <p:cNvPr id="4098" name="Picture 2" descr="Hình ảnh Con Gái đi Học PNG , Đi Học, Class, Sau Giờ Học PNG trong suốt và  Vector để tải xuống miễn phí">
            <a:extLst>
              <a:ext uri="{FF2B5EF4-FFF2-40B4-BE49-F238E27FC236}">
                <a16:creationId xmlns:a16="http://schemas.microsoft.com/office/drawing/2014/main" id="{AD620368-8EA6-504A-881A-00321358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50" l="10000" r="90000">
                        <a14:foregroundMark x1="70833" y1="79750" x2="73583" y2="81417"/>
                        <a14:foregroundMark x1="36917" y1="91083" x2="42750" y2="90833"/>
                        <a14:foregroundMark x1="42250" y1="88583" x2="39167" y2="94750"/>
                        <a14:foregroundMark x1="49417" y1="39417" x2="52500" y2="46083"/>
                        <a14:foregroundMark x1="43583" y1="23083" x2="46417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59" y="3126580"/>
            <a:ext cx="3170100" cy="31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7672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873542"/>
            <a:ext cx="9948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Hằng ngày, Trang thường đi bộ từ nhà lúc 6 giờ 45 phút và đến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trường lúc 7 giờ 15 phút. Biết vận tốc trung bình của Trang là 4 km/giờ.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Hỏi quãng đường từ nhà Trang đến trường dài bao nhiêu mét?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B3FC7-52CF-3F37-0C14-1820552A9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4" y="425041"/>
            <a:ext cx="812335" cy="8123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6F3476-6E86-1F2C-79A5-02E734F8FD80}"/>
              </a:ext>
            </a:extLst>
          </p:cNvPr>
          <p:cNvSpPr/>
          <p:nvPr/>
        </p:nvSpPr>
        <p:spPr>
          <a:xfrm>
            <a:off x="816885" y="3724131"/>
            <a:ext cx="3164565" cy="1314450"/>
          </a:xfrm>
          <a:prstGeom prst="roundRect">
            <a:avLst/>
          </a:prstGeom>
          <a:solidFill>
            <a:schemeClr val="tx1"/>
          </a:solidFill>
          <a:ln>
            <a:solidFill>
              <a:srgbClr val="51347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toán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 biết gì?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96FB57-B6B0-DD6D-B19B-9DB6D6A132F3}"/>
              </a:ext>
            </a:extLst>
          </p:cNvPr>
          <p:cNvSpPr/>
          <p:nvPr/>
        </p:nvSpPr>
        <p:spPr>
          <a:xfrm>
            <a:off x="4161292" y="3428856"/>
            <a:ext cx="7393665" cy="2062103"/>
          </a:xfrm>
          <a:prstGeom prst="roundRect">
            <a:avLst/>
          </a:prstGeom>
          <a:solidFill>
            <a:schemeClr val="tx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Thời điểm xuất phát: 6 giờ 45 phút.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Thời điểm đến: 7 giờ 15 phút.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Vận tốc: 4 km/giờ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F75A9B-A6C1-8F1A-A0D8-76D7E177B807}"/>
              </a:ext>
            </a:extLst>
          </p:cNvPr>
          <p:cNvCxnSpPr/>
          <p:nvPr/>
        </p:nvCxnSpPr>
        <p:spPr>
          <a:xfrm>
            <a:off x="7239000" y="2362200"/>
            <a:ext cx="310515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EC37D8-2730-F50E-F0B4-51B1931365B4}"/>
              </a:ext>
            </a:extLst>
          </p:cNvPr>
          <p:cNvSpPr/>
          <p:nvPr/>
        </p:nvSpPr>
        <p:spPr>
          <a:xfrm>
            <a:off x="844705" y="3722873"/>
            <a:ext cx="3164565" cy="1314450"/>
          </a:xfrm>
          <a:prstGeom prst="roundRect">
            <a:avLst/>
          </a:prstGeom>
          <a:solidFill>
            <a:schemeClr val="tx1"/>
          </a:solidFill>
          <a:ln>
            <a:solidFill>
              <a:srgbClr val="51347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70C0"/>
                </a:solidFill>
              </a:rPr>
              <a:t>Ta cần biết những gì?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FDE0D9-AED0-C129-22F2-0A5A1287AF06}"/>
              </a:ext>
            </a:extLst>
          </p:cNvPr>
          <p:cNvSpPr/>
          <p:nvPr/>
        </p:nvSpPr>
        <p:spPr>
          <a:xfrm>
            <a:off x="4157876" y="3413398"/>
            <a:ext cx="7393665" cy="2062103"/>
          </a:xfrm>
          <a:prstGeom prst="roundRect">
            <a:avLst/>
          </a:prstGeom>
          <a:solidFill>
            <a:schemeClr val="tx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rgbClr val="0070C0"/>
                </a:solidFill>
              </a:rPr>
              <a:t>Vận tốc và thời gian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36A990-DA2F-B28C-2ABD-42082960FF3A}"/>
              </a:ext>
            </a:extLst>
          </p:cNvPr>
          <p:cNvSpPr/>
          <p:nvPr/>
        </p:nvSpPr>
        <p:spPr>
          <a:xfrm>
            <a:off x="471296" y="3722873"/>
            <a:ext cx="3503321" cy="1314450"/>
          </a:xfrm>
          <a:prstGeom prst="roundRect">
            <a:avLst/>
          </a:prstGeom>
          <a:solidFill>
            <a:schemeClr val="tx1"/>
          </a:solidFill>
          <a:ln>
            <a:solidFill>
              <a:srgbClr val="51347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70C0"/>
                </a:solidFill>
              </a:rPr>
              <a:t>Ta phải tìm gì? Dựa vào đâu?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89B257-F15D-AB89-A5A7-9DE840B66F1F}"/>
              </a:ext>
            </a:extLst>
          </p:cNvPr>
          <p:cNvSpPr/>
          <p:nvPr/>
        </p:nvSpPr>
        <p:spPr>
          <a:xfrm>
            <a:off x="4164708" y="3434355"/>
            <a:ext cx="7393665" cy="2062103"/>
          </a:xfrm>
          <a:prstGeom prst="roundRect">
            <a:avLst/>
          </a:prstGeom>
          <a:solidFill>
            <a:schemeClr val="tx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70C0"/>
                </a:solidFill>
              </a:rPr>
              <a:t>P</a:t>
            </a:r>
            <a:r>
              <a:rPr lang="vi-VN" sz="3600">
                <a:solidFill>
                  <a:srgbClr val="0070C0"/>
                </a:solidFill>
              </a:rPr>
              <a:t>hải tìm thời gian, dựa vào: Thời điểm khởi hành và thời điểm đến sẽ tìm được khoảng thời gian di chuyển.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814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737279"/>
            <a:ext cx="9948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Hằng ngày, Trang thường đi bộ từ nhà lúc 6 giờ 45 phút và đến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trường lúc 7 giờ 15 phút. Biết vận tốc trung bình của Trang là 4 km/giờ.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Hỏi quãng đường từ nhà Trang đến trường dài bao nhiêu mét?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B3FC7-52CF-3F37-0C14-1820552A9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4" y="425041"/>
            <a:ext cx="812335" cy="812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7A15FA-017D-DCC6-7A18-A49E6B25D531}"/>
              </a:ext>
            </a:extLst>
          </p:cNvPr>
          <p:cNvSpPr txBox="1"/>
          <p:nvPr/>
        </p:nvSpPr>
        <p:spPr>
          <a:xfrm>
            <a:off x="1270054" y="2814359"/>
            <a:ext cx="96286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lvl="0" algn="ctr"/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Trang đi từ nhà đến trường là:</a:t>
            </a:r>
          </a:p>
          <a:p>
            <a:pPr lvl="0" algn="ctr"/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giờ 15 phút – 6 giờ 45 phút = 30 phút = 0,5 giờ</a:t>
            </a:r>
          </a:p>
          <a:p>
            <a:pPr lvl="0" algn="ctr"/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từ nhà Trang đến trường dài:</a:t>
            </a:r>
          </a:p>
          <a:p>
            <a:pPr lvl="0" algn="ctr"/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× 4 = 2 (km) = 2 000 m</a:t>
            </a:r>
          </a:p>
          <a:p>
            <a:pPr lvl="0"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2 000 m</a:t>
            </a:r>
          </a:p>
        </p:txBody>
      </p:sp>
    </p:spTree>
    <p:extLst>
      <p:ext uri="{BB962C8B-B14F-4D97-AF65-F5344CB8AC3E}">
        <p14:creationId xmlns:p14="http://schemas.microsoft.com/office/powerpoint/2010/main" val="1408417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D6BC12-2AC8-5583-A034-F60686D12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6" y="320201"/>
            <a:ext cx="5751533" cy="27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8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737279"/>
            <a:ext cx="9948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Một con lười bò trên mặt đất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3 phút với vận tốc 0,2 km/giờ rồi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 lên cây trong 3 phút với vận tốc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0,4 km/giờ. Con lười đã di chuyển được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 cả là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176EB-2B8D-6038-3665-D71C9C85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44" y="2799382"/>
            <a:ext cx="5516762" cy="332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3F949-133E-7FF0-0D97-71A7F792E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87" y="15568"/>
            <a:ext cx="2758715" cy="12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873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247650" y="590550"/>
            <a:ext cx="1148715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247650" y="774045"/>
            <a:ext cx="114871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 3 phút = 0,05 giờ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Quãng đường con lười bò trên mặt đất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0,2 × 0,05 = 0,01 (km) = 1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Quãng đường con lười leo lên cây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0,4 × 0,05 = 0,02 (km) = 2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lười đã di chuyển được tất cả là 1 + 2 = 3 m.</a:t>
            </a:r>
          </a:p>
        </p:txBody>
      </p:sp>
    </p:spTree>
    <p:extLst>
      <p:ext uri="{BB962C8B-B14F-4D97-AF65-F5344CB8AC3E}">
        <p14:creationId xmlns:p14="http://schemas.microsoft.com/office/powerpoint/2010/main" val="3848194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984EFCB-A6A0-9424-F40E-8A321E2D486F}"/>
              </a:ext>
            </a:extLst>
          </p:cNvPr>
          <p:cNvSpPr txBox="1"/>
          <p:nvPr/>
        </p:nvSpPr>
        <p:spPr>
          <a:xfrm rot="21415650">
            <a:off x="3455543" y="770959"/>
            <a:ext cx="80775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800" b="1" i="0" u="none" strike="noStrike" kern="0" cap="none" spc="8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/>
                <a:ea typeface="+mn-ea"/>
                <a:cs typeface="Arial"/>
                <a:sym typeface="Arial"/>
              </a:rPr>
              <a:t>KHÁM PHÁ</a:t>
            </a:r>
            <a:endParaRPr kumimoji="0" lang="en-US" sz="12800" b="1" i="0" u="none" strike="noStrike" kern="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9F136-C90E-2916-4C09-F7E2669B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86" y="821603"/>
            <a:ext cx="2050651" cy="18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6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071953" y="1194018"/>
            <a:ext cx="10136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Ngày nay, máy bay chở khách có thể đạt đến vận tốc 903 km/giờ.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máy bay bay với vận tốc đó trong 12 giờ thì quãng đường bay được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 bao nhiêu ki-lô-mét?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1EBC6-0602-281B-DAF1-CA93BC9A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5" y="81861"/>
            <a:ext cx="1211696" cy="1112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649A4-B083-5E1C-3090-82085ADA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26" y="3867769"/>
            <a:ext cx="5560348" cy="23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095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F6C02F-60BA-3CD5-3C2D-0A0C4EFC9832}"/>
              </a:ext>
            </a:extLst>
          </p:cNvPr>
          <p:cNvSpPr txBox="1"/>
          <p:nvPr/>
        </p:nvSpPr>
        <p:spPr>
          <a:xfrm>
            <a:off x="2462203" y="204029"/>
            <a:ext cx="726720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>
                <a:solidFill>
                  <a:srgbClr val="FE244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 CẦU CẦN ĐẠT</a:t>
            </a:r>
            <a:endParaRPr lang="en-US" sz="5867" b="1" kern="0" dirty="0">
              <a:solidFill>
                <a:srgbClr val="FE244C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351907" y="1186485"/>
            <a:ext cx="11163201" cy="1967813"/>
            <a:chOff x="504549" y="623770"/>
            <a:chExt cx="8372401" cy="99064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000" kern="0">
                  <a:solidFill>
                    <a:srgbClr val="FFB43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646054" y="914667"/>
                <a:ext cx="7375540" cy="66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4000" ker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HS tính được quãng đường đi được của một chuyển động đều.</a:t>
                </a:r>
                <a:endParaRPr lang="en-US" sz="4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000" kern="0">
                  <a:solidFill>
                    <a:srgbClr val="FFB43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504549" y="623770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203892" y="3702998"/>
            <a:ext cx="11335492" cy="1482376"/>
            <a:chOff x="357263" y="1855987"/>
            <a:chExt cx="7755865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736105" y="906966"/>
                <a:ext cx="6725579" cy="730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4000" kern="0">
                    <a:solidFill>
                      <a:srgbClr val="3988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Vận dụng cách tính quãng đường để giải quyết một số vấn đề thực tiễn.</a:t>
                </a:r>
                <a:endParaRPr lang="en-US" sz="4000" kern="0" dirty="0">
                  <a:solidFill>
                    <a:srgbClr val="3988F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357263" y="2047855"/>
              <a:ext cx="686303" cy="87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247650" y="590550"/>
            <a:ext cx="1148715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492440" y="3438525"/>
            <a:ext cx="114871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bay được là: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903 × 12 = 10 836 (km)</a:t>
            </a:r>
          </a:p>
          <a:p>
            <a:pPr lvl="0"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10 836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E4F80-8405-A47C-CD4A-CDC4078C2143}"/>
              </a:ext>
            </a:extLst>
          </p:cNvPr>
          <p:cNvSpPr txBox="1"/>
          <p:nvPr/>
        </p:nvSpPr>
        <p:spPr>
          <a:xfrm>
            <a:off x="923169" y="874455"/>
            <a:ext cx="10136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Ngày nay, máy bay chở khách có thể đạt đến vận tốc 903 km/giờ.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máy bay bay với vận tốc đó trong 12 giờ thì quãng đường bay được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 bao nhiêu ki-lô-mét?</a:t>
            </a:r>
          </a:p>
        </p:txBody>
      </p:sp>
    </p:spTree>
    <p:extLst>
      <p:ext uri="{BB962C8B-B14F-4D97-AF65-F5344CB8AC3E}">
        <p14:creationId xmlns:p14="http://schemas.microsoft.com/office/powerpoint/2010/main" val="2836830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984EFCB-A6A0-9424-F40E-8A321E2D486F}"/>
              </a:ext>
            </a:extLst>
          </p:cNvPr>
          <p:cNvSpPr txBox="1"/>
          <p:nvPr/>
        </p:nvSpPr>
        <p:spPr>
          <a:xfrm rot="21415650">
            <a:off x="3455543" y="770959"/>
            <a:ext cx="80775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800" b="1" i="0" u="none" strike="noStrike" kern="0" cap="none" spc="8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/>
                <a:ea typeface="+mn-ea"/>
                <a:cs typeface="Arial"/>
                <a:sym typeface="Arial"/>
              </a:rPr>
              <a:t>CỦNG CỐ</a:t>
            </a:r>
            <a:endParaRPr kumimoji="0" lang="en-US" sz="12800" b="1" i="0" u="none" strike="noStrike" kern="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81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#9Slide03 NguyenHa 01" panose="02040603050506020204" pitchFamily="18" charset="0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45995" y="1170278"/>
            <a:ext cx="60496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Một xe máy đi trong 4 giờ với vận tốc 40 km/giờ thì đi được quãng đường dài bao nhiêu ki-lô-mét?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-312215" y="4447836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9124" y="5417520"/>
              <a:ext cx="13981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4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150 km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0B36F17-4B25-40F1-A64E-754FF541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192" y="5048180"/>
              <a:ext cx="1314450" cy="1352550"/>
            </a:xfrm>
            <a:prstGeom prst="rect">
              <a:avLst/>
            </a:prstGeom>
          </p:spPr>
        </p:pic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3810858" y="4447836"/>
            <a:ext cx="4461074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397F335-FB58-4556-BFB8-6ED17285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54366" y="4998092"/>
              <a:ext cx="1340330" cy="153333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511697" y="5462845"/>
              <a:ext cx="13981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160 km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9A52E-8C72-4C6F-9AB9-ACF10C6C6BC5}"/>
              </a:ext>
            </a:extLst>
          </p:cNvPr>
          <p:cNvGrpSpPr/>
          <p:nvPr/>
        </p:nvGrpSpPr>
        <p:grpSpPr>
          <a:xfrm>
            <a:off x="7933930" y="4447836"/>
            <a:ext cx="4461074" cy="2410164"/>
            <a:chOff x="7933930" y="4447836"/>
            <a:chExt cx="4461074" cy="24101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9382F09-EE7D-477C-A645-9EB56C81A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7933930" y="4447836"/>
              <a:ext cx="4461074" cy="24101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552B0F7-977E-43EE-BB81-75BDEF2E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24425" y="4990930"/>
              <a:ext cx="1288091" cy="14098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2CF140-C554-4C31-8A79-6EB4C15C51EA}"/>
                </a:ext>
              </a:extLst>
            </p:cNvPr>
            <p:cNvSpPr txBox="1"/>
            <p:nvPr/>
          </p:nvSpPr>
          <p:spPr>
            <a:xfrm>
              <a:off x="9644440" y="5417520"/>
              <a:ext cx="13981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180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21919" y="1143308"/>
            <a:ext cx="604966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>
                <a:solidFill>
                  <a:srgbClr val="C000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Một người đạp xe một vòng quanh hồ với vận tốc 9 km/giờ thì hết 10 phút. Tính quãng đường mà người đó đã đi.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-312215" y="4447836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8435" y="5417520"/>
              <a:ext cx="12795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4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1,5 km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0B36F17-4B25-40F1-A64E-754FF541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192" y="5048180"/>
              <a:ext cx="1314450" cy="1352550"/>
            </a:xfrm>
            <a:prstGeom prst="rect">
              <a:avLst/>
            </a:prstGeom>
          </p:spPr>
        </p:pic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  <a:cs typeface="#9Slide07 Pattaya" panose="00000500000000000000" pitchFamily="2" charset="-34"/>
              </a:rPr>
              <a:t>Câu 2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3810858" y="4447836"/>
            <a:ext cx="4461074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397F335-FB58-4556-BFB8-6ED17285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54366" y="4998092"/>
              <a:ext cx="1340330" cy="153333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718484" y="5462845"/>
              <a:ext cx="984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9 km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9A52E-8C72-4C6F-9AB9-ACF10C6C6BC5}"/>
              </a:ext>
            </a:extLst>
          </p:cNvPr>
          <p:cNvGrpSpPr/>
          <p:nvPr/>
        </p:nvGrpSpPr>
        <p:grpSpPr>
          <a:xfrm>
            <a:off x="7933930" y="4447836"/>
            <a:ext cx="4461074" cy="2410164"/>
            <a:chOff x="7933930" y="4447836"/>
            <a:chExt cx="4461074" cy="24101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9382F09-EE7D-477C-A645-9EB56C81A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7933930" y="4447836"/>
              <a:ext cx="4461074" cy="24101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552B0F7-977E-43EE-BB81-75BDEF2E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24425" y="4990930"/>
              <a:ext cx="1288091" cy="14098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2CF140-C554-4C31-8A79-6EB4C15C51EA}"/>
                </a:ext>
              </a:extLst>
            </p:cNvPr>
            <p:cNvSpPr txBox="1"/>
            <p:nvPr/>
          </p:nvSpPr>
          <p:spPr>
            <a:xfrm>
              <a:off x="9747834" y="5417520"/>
              <a:ext cx="1191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90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137347"/>
            <a:ext cx="6049667" cy="280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900" b="1">
                <a:solidFill>
                  <a:srgbClr val="C000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Lúc </a:t>
            </a:r>
            <a:r>
              <a:rPr lang="en-US" sz="3900" b="1"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6 giờ 30 phút</a:t>
            </a:r>
            <a:r>
              <a:rPr lang="en-US" sz="3900" b="1">
                <a:solidFill>
                  <a:srgbClr val="C000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, bạn Dũng đi xe đạp từ A đến B với </a:t>
            </a:r>
            <a:r>
              <a:rPr lang="en-US" sz="3900" b="1">
                <a:solidFill>
                  <a:srgbClr val="FFFF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vận tốc 12km/giờ</a:t>
            </a:r>
            <a:r>
              <a:rPr lang="en-US" sz="3900" b="1">
                <a:solidFill>
                  <a:srgbClr val="C000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. Tính quãng đường AB biết Dũng đến B lúc </a:t>
            </a:r>
            <a:r>
              <a:rPr lang="en-US" sz="3900" b="1">
                <a:solidFill>
                  <a:srgbClr val="0070C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8 giờ 30 phút</a:t>
            </a:r>
            <a:r>
              <a:rPr lang="en-US" sz="3900" b="1">
                <a:solidFill>
                  <a:srgbClr val="C0000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.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-312215" y="4447836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12517" y="5417520"/>
              <a:ext cx="1191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4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24 km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0B36F17-4B25-40F1-A64E-754FF541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192" y="5048180"/>
              <a:ext cx="1314450" cy="1352550"/>
            </a:xfrm>
            <a:prstGeom prst="rect">
              <a:avLst/>
            </a:prstGeom>
          </p:spPr>
        </p:pic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  <a:cs typeface="#9Slide07 Pattaya" panose="00000500000000000000" pitchFamily="2" charset="-34"/>
              </a:rPr>
              <a:t>Câu 3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3810858" y="4447836"/>
            <a:ext cx="4461074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397F335-FB58-4556-BFB8-6ED17285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54366" y="4998092"/>
              <a:ext cx="1340330" cy="153333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615091" y="5462845"/>
              <a:ext cx="1191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30 km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9A52E-8C72-4C6F-9AB9-ACF10C6C6BC5}"/>
              </a:ext>
            </a:extLst>
          </p:cNvPr>
          <p:cNvGrpSpPr/>
          <p:nvPr/>
        </p:nvGrpSpPr>
        <p:grpSpPr>
          <a:xfrm>
            <a:off x="7933930" y="4447836"/>
            <a:ext cx="4461074" cy="2410164"/>
            <a:chOff x="7933930" y="4447836"/>
            <a:chExt cx="4461074" cy="24101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9382F09-EE7D-477C-A645-9EB56C81A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7933930" y="4447836"/>
              <a:ext cx="4461074" cy="2410164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552B0F7-977E-43EE-BB81-75BDEF2E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24425" y="4990930"/>
              <a:ext cx="1288091" cy="14098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2CF140-C554-4C31-8A79-6EB4C15C51EA}"/>
                </a:ext>
              </a:extLst>
            </p:cNvPr>
            <p:cNvSpPr txBox="1"/>
            <p:nvPr/>
          </p:nvSpPr>
          <p:spPr>
            <a:xfrm>
              <a:off x="9747834" y="5417520"/>
              <a:ext cx="1191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60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52668" b="7874"/>
          <a:stretch/>
        </p:blipFill>
        <p:spPr>
          <a:xfrm>
            <a:off x="0" y="-220981"/>
            <a:ext cx="12307967" cy="7299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0182" y="789710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16559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3254078" y="3191131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19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A9278EF-9D7D-46F6-87A4-6480CC23BAEC}"/>
              </a:ext>
            </a:extLst>
          </p:cNvPr>
          <p:cNvSpPr txBox="1"/>
          <p:nvPr/>
        </p:nvSpPr>
        <p:spPr>
          <a:xfrm>
            <a:off x="825436" y="1155202"/>
            <a:ext cx="978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1) Muốn tính quãng đường, ta lấy </a:t>
            </a:r>
            <a:r>
              <a:rPr kumimoji="0" lang="en-US" altLang="zh-CN" sz="4000" b="0" i="0" u="sng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vận tốc nhân với thời gian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#9Slide05 SVNSteady" pitchFamily="2" charset="0"/>
              <a:ea typeface="字魂105号-简雅黑" panose="00000500000000000000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719FA0-20F2-4CD6-A00A-B38E78ABBBE2}"/>
              </a:ext>
            </a:extLst>
          </p:cNvPr>
          <p:cNvGrpSpPr/>
          <p:nvPr/>
        </p:nvGrpSpPr>
        <p:grpSpPr>
          <a:xfrm>
            <a:off x="3427210" y="1901589"/>
            <a:ext cx="5459349" cy="1560986"/>
            <a:chOff x="3427210" y="1901589"/>
            <a:chExt cx="5459349" cy="15609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9ED21BA-7B51-430A-88E3-06FCA850F2DF}"/>
                </a:ext>
              </a:extLst>
            </p:cNvPr>
            <p:cNvSpPr/>
            <p:nvPr/>
          </p:nvSpPr>
          <p:spPr>
            <a:xfrm>
              <a:off x="3427210" y="1901589"/>
              <a:ext cx="5384234" cy="1528144"/>
            </a:xfrm>
            <a:prstGeom prst="roundRect">
              <a:avLst/>
            </a:prstGeom>
            <a:solidFill>
              <a:srgbClr val="51347B">
                <a:alpha val="8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文本框 3">
              <a:extLst>
                <a:ext uri="{FF2B5EF4-FFF2-40B4-BE49-F238E27FC236}">
                  <a16:creationId xmlns:a16="http://schemas.microsoft.com/office/drawing/2014/main" id="{906E578E-C05D-430E-80C4-FA7282D1C138}"/>
                </a:ext>
              </a:extLst>
            </p:cNvPr>
            <p:cNvSpPr txBox="1"/>
            <p:nvPr/>
          </p:nvSpPr>
          <p:spPr>
            <a:xfrm>
              <a:off x="3749885" y="2939355"/>
              <a:ext cx="51366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DE9E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(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s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DE9E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: quãng đường; 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v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DE9E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: vận tốc; 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t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FDE9E0"/>
                  </a:solidFill>
                  <a:effectLst/>
                  <a:uLnTx/>
                  <a:uFillTx/>
                  <a:latin typeface="#9Slide05 SVNSteady" pitchFamily="2" charset="0"/>
                  <a:ea typeface="字魂105号-简雅黑" panose="00000500000000000000" pitchFamily="2" charset="-122"/>
                  <a:cs typeface="+mn-cs"/>
                </a:rPr>
                <a:t>: thời gian)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E9E0"/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F390CD-C457-46D3-8A76-5AFE053909CB}"/>
                </a:ext>
              </a:extLst>
            </p:cNvPr>
            <p:cNvGrpSpPr/>
            <p:nvPr/>
          </p:nvGrpSpPr>
          <p:grpSpPr>
            <a:xfrm>
              <a:off x="4468835" y="2034279"/>
              <a:ext cx="3254329" cy="911891"/>
              <a:chOff x="4784151" y="3856210"/>
              <a:chExt cx="4190449" cy="1114983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679655D-5F68-454D-A91E-D0FB38F8E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40000" contrast="4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10041" y="3856210"/>
                <a:ext cx="564559" cy="1100890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C44B68F1-70D8-47B8-9D7A-B67E44E01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0000" contrast="4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84151" y="4098915"/>
                <a:ext cx="419385" cy="848756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CC5FBD9-FDB9-4C99-A20A-AF69E4739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65941" y="4019756"/>
                <a:ext cx="799159" cy="928753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2FDA2FA0-7C5F-49E9-9E0E-E195FA3C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620776" y="4387712"/>
                <a:ext cx="769969" cy="536645"/>
              </a:xfrm>
              <a:prstGeom prst="rect">
                <a:avLst/>
              </a:prstGeom>
            </p:spPr>
          </p:pic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6F7C50ED-AF5A-479E-90C7-5C5EAF0B2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2802046">
                <a:off x="7680316" y="4337760"/>
                <a:ext cx="662668" cy="604197"/>
              </a:xfrm>
              <a:prstGeom prst="rect">
                <a:avLst/>
              </a:prstGeom>
            </p:spPr>
          </p:pic>
        </p:grpSp>
      </p:grpSp>
      <p:sp>
        <p:nvSpPr>
          <p:cNvPr id="17" name="文本框 3">
            <a:extLst>
              <a:ext uri="{FF2B5EF4-FFF2-40B4-BE49-F238E27FC236}">
                <a16:creationId xmlns:a16="http://schemas.microsoft.com/office/drawing/2014/main" id="{20FB37AC-8E43-4665-B8B1-156AC9FE4BEB}"/>
              </a:ext>
            </a:extLst>
          </p:cNvPr>
          <p:cNvSpPr txBox="1"/>
          <p:nvPr/>
        </p:nvSpPr>
        <p:spPr>
          <a:xfrm>
            <a:off x="825436" y="3527877"/>
            <a:ext cx="10909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2) </a:t>
            </a:r>
            <a:r>
              <a:rPr kumimoji="0" lang="vi-VN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Đơn vị đo của quãng đường và thời gian cần </a:t>
            </a:r>
            <a:r>
              <a:rPr kumimoji="0" lang="vi-VN" altLang="zh-CN" sz="4000" b="0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thống nhất</a:t>
            </a:r>
            <a:r>
              <a:rPr kumimoji="0" lang="vi-VN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 với đơn vị của quãng đường và thời gian trong số đo vận tốc.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5 SVNSteady" pitchFamily="2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99AC04B0-BF62-42C9-B022-83796D6C9087}"/>
              </a:ext>
            </a:extLst>
          </p:cNvPr>
          <p:cNvSpPr txBox="1"/>
          <p:nvPr/>
        </p:nvSpPr>
        <p:spPr>
          <a:xfrm>
            <a:off x="895488" y="5100170"/>
            <a:ext cx="10839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3) Khi đổi số đo thời gian, nếu kết quả là số thập phân vô hạn thì ta nên </a:t>
            </a:r>
            <a:r>
              <a:rPr kumimoji="0" lang="en-US" altLang="zh-CN" sz="40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để ở dạng phân số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VNSteady" pitchFamily="2" charset="0"/>
                <a:ea typeface="字魂105号-简雅黑" panose="00000500000000000000" pitchFamily="2" charset="-122"/>
                <a:cs typeface="+mn-cs"/>
              </a:rPr>
              <a:t> để tìm ra kết quả chính xác.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VNSteady" pitchFamily="2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18721427-BBE4-42E6-AA0A-C2364D8EA9DC}"/>
              </a:ext>
            </a:extLst>
          </p:cNvPr>
          <p:cNvSpPr txBox="1"/>
          <p:nvPr/>
        </p:nvSpPr>
        <p:spPr>
          <a:xfrm>
            <a:off x="1423192" y="291554"/>
            <a:ext cx="916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字魂164号-方悦黑" panose="00000500000000000000" pitchFamily="2" charset="-122"/>
                <a:cs typeface="+mn-cs"/>
              </a:rPr>
              <a:t>KIẾN THỨC CẦN NHỚ TIẾT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字魂164号-方悦黑" panose="00000500000000000000" pitchFamily="2" charset="-122"/>
                <a:cs typeface="+mn-cs"/>
              </a:rPr>
              <a:t> TRƯỚC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字魂164号-方悦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19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984EFCB-A6A0-9424-F40E-8A321E2D486F}"/>
              </a:ext>
            </a:extLst>
          </p:cNvPr>
          <p:cNvSpPr txBox="1"/>
          <p:nvPr/>
        </p:nvSpPr>
        <p:spPr>
          <a:xfrm rot="21415650">
            <a:off x="2520310" y="731649"/>
            <a:ext cx="80775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800" b="1" i="0" u="none" strike="noStrike" kern="0" cap="none" spc="8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/>
                <a:ea typeface="+mn-ea"/>
                <a:cs typeface="Arial"/>
                <a:sym typeface="Arial"/>
              </a:rPr>
              <a:t>LUYỆN TẬP</a:t>
            </a:r>
            <a:endParaRPr kumimoji="0" lang="en-US" sz="12800" b="1" i="0" u="none" strike="noStrike" kern="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08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696081" y="873542"/>
            <a:ext cx="9373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 xe máy đi với vận tốc 45 km/giờ trong 2,4 giờ. Tính quãng đường</a:t>
            </a: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được của xe máy.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5A254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F8EC5-654F-5560-D2D1-4F62D487B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9" y="891746"/>
            <a:ext cx="1068452" cy="1068452"/>
          </a:xfrm>
          <a:prstGeom prst="rect">
            <a:avLst/>
          </a:prstGeom>
        </p:spPr>
      </p:pic>
      <p:pic>
        <p:nvPicPr>
          <p:cNvPr id="1026" name="Picture 2" descr="Hình ảnh Xe Tay Ga Màu đỏ Cổ điển Bị Cô Lập Trên Nền Trắng Xe Tay Ga Nhanh  Người đàn ông Vectơ PNG , Nhanh, Đàn ông, Xe Tay Ga PNG">
            <a:extLst>
              <a:ext uri="{FF2B5EF4-FFF2-40B4-BE49-F238E27FC236}">
                <a16:creationId xmlns:a16="http://schemas.microsoft.com/office/drawing/2014/main" id="{CC297899-1654-CA07-7D31-1055D8FB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074530"/>
            <a:ext cx="49720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7C4D0E-C485-6342-851B-FD5D8EA5DADA}"/>
              </a:ext>
            </a:extLst>
          </p:cNvPr>
          <p:cNvCxnSpPr>
            <a:cxnSpLocks/>
          </p:cNvCxnSpPr>
          <p:nvPr/>
        </p:nvCxnSpPr>
        <p:spPr>
          <a:xfrm>
            <a:off x="6496050" y="1524905"/>
            <a:ext cx="441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FCA8D9-1851-BEA5-72CA-5E3AEC8A379B}"/>
              </a:ext>
            </a:extLst>
          </p:cNvPr>
          <p:cNvCxnSpPr>
            <a:cxnSpLocks/>
          </p:cNvCxnSpPr>
          <p:nvPr/>
        </p:nvCxnSpPr>
        <p:spPr>
          <a:xfrm>
            <a:off x="1696081" y="2248805"/>
            <a:ext cx="3618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C81458-DA80-83F0-F87A-B8C8828A6816}"/>
              </a:ext>
            </a:extLst>
          </p:cNvPr>
          <p:cNvCxnSpPr>
            <a:cxnSpLocks/>
          </p:cNvCxnSpPr>
          <p:nvPr/>
        </p:nvCxnSpPr>
        <p:spPr>
          <a:xfrm>
            <a:off x="5639431" y="2229755"/>
            <a:ext cx="457136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51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696081" y="873542"/>
            <a:ext cx="9373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Một xe máy đi với vận tốc 45 km/giờ trong 2,4 giờ. Tính quãng đường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được của xe máy.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5A254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F8EC5-654F-5560-D2D1-4F62D487B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9" y="891746"/>
            <a:ext cx="1068452" cy="1068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1345A8-C6BE-6535-9A97-D7BD35EBE567}"/>
              </a:ext>
            </a:extLst>
          </p:cNvPr>
          <p:cNvSpPr txBox="1"/>
          <p:nvPr/>
        </p:nvSpPr>
        <p:spPr>
          <a:xfrm>
            <a:off x="1143000" y="3095417"/>
            <a:ext cx="99265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Quãng đường đi được của xe máy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× 24 = 1 080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số:1 080 km</a:t>
            </a:r>
          </a:p>
        </p:txBody>
      </p:sp>
    </p:spTree>
    <p:extLst>
      <p:ext uri="{BB962C8B-B14F-4D97-AF65-F5344CB8AC3E}">
        <p14:creationId xmlns:p14="http://schemas.microsoft.com/office/powerpoint/2010/main" val="192746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696081" y="873542"/>
            <a:ext cx="93734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Một ca nô xuất phát từ bến A với vận tốc 16 km/giờ, sau 15 phút thì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 nô đến bến B. Tính độ dài quãng đường sông từ bến A đến bến B.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5A254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7C4D0E-C485-6342-851B-FD5D8EA5DADA}"/>
              </a:ext>
            </a:extLst>
          </p:cNvPr>
          <p:cNvCxnSpPr>
            <a:cxnSpLocks/>
          </p:cNvCxnSpPr>
          <p:nvPr/>
        </p:nvCxnSpPr>
        <p:spPr>
          <a:xfrm>
            <a:off x="1924681" y="2273925"/>
            <a:ext cx="441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FCA8D9-1851-BEA5-72CA-5E3AEC8A379B}"/>
              </a:ext>
            </a:extLst>
          </p:cNvPr>
          <p:cNvCxnSpPr>
            <a:cxnSpLocks/>
          </p:cNvCxnSpPr>
          <p:nvPr/>
        </p:nvCxnSpPr>
        <p:spPr>
          <a:xfrm>
            <a:off x="6629400" y="2273925"/>
            <a:ext cx="3618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C81458-DA80-83F0-F87A-B8C8828A6816}"/>
              </a:ext>
            </a:extLst>
          </p:cNvPr>
          <p:cNvCxnSpPr>
            <a:cxnSpLocks/>
          </p:cNvCxnSpPr>
          <p:nvPr/>
        </p:nvCxnSpPr>
        <p:spPr>
          <a:xfrm>
            <a:off x="6344281" y="2896505"/>
            <a:ext cx="457136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796B5D-8A7D-B5B9-075D-B1C935D7427E}"/>
              </a:ext>
            </a:extLst>
          </p:cNvPr>
          <p:cNvCxnSpPr>
            <a:cxnSpLocks/>
          </p:cNvCxnSpPr>
          <p:nvPr/>
        </p:nvCxnSpPr>
        <p:spPr>
          <a:xfrm>
            <a:off x="1924681" y="3590466"/>
            <a:ext cx="784796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3A28E7-4232-069E-1B3A-B470E5D56BB9}"/>
              </a:ext>
            </a:extLst>
          </p:cNvPr>
          <p:cNvSpPr txBox="1"/>
          <p:nvPr/>
        </p:nvSpPr>
        <p:spPr>
          <a:xfrm>
            <a:off x="5335702" y="1536124"/>
            <a:ext cx="1068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B0E38-FE00-2740-56C0-9D787AB9D803}"/>
              </a:ext>
            </a:extLst>
          </p:cNvPr>
          <p:cNvSpPr txBox="1"/>
          <p:nvPr/>
        </p:nvSpPr>
        <p:spPr>
          <a:xfrm>
            <a:off x="8275768" y="1536124"/>
            <a:ext cx="1344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82EC0D-A448-99FC-D48B-737F7875A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1" y="928162"/>
            <a:ext cx="769441" cy="769441"/>
          </a:xfrm>
          <a:prstGeom prst="rect">
            <a:avLst/>
          </a:prstGeom>
        </p:spPr>
      </p:pic>
      <p:pic>
        <p:nvPicPr>
          <p:cNvPr id="14" name="Picture 4" descr="Sea Water PNG Clipart​ | Gallery Yopriceville - High-Quality Free Images  and Transparent PNG Clipart">
            <a:extLst>
              <a:ext uri="{FF2B5EF4-FFF2-40B4-BE49-F238E27FC236}">
                <a16:creationId xmlns:a16="http://schemas.microsoft.com/office/drawing/2014/main" id="{C23699D1-6F87-4E15-AA79-9C6C34B34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7" b="40039"/>
          <a:stretch/>
        </p:blipFill>
        <p:spPr bwMode="auto">
          <a:xfrm>
            <a:off x="-29904" y="5161478"/>
            <a:ext cx="12221904" cy="17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ng chủ - saomaivisa.com">
            <a:extLst>
              <a:ext uri="{FF2B5EF4-FFF2-40B4-BE49-F238E27FC236}">
                <a16:creationId xmlns:a16="http://schemas.microsoft.com/office/drawing/2014/main" id="{531B47C2-2B78-C7E9-8272-1EA6DBE0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23" y="3360338"/>
            <a:ext cx="2944980" cy="31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318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6A0C70-7474-4780-A637-79B18D4B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8" b="12050"/>
          <a:stretch/>
        </p:blipFill>
        <p:spPr>
          <a:xfrm>
            <a:off x="-1" y="3860800"/>
            <a:ext cx="12168740" cy="2997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3EDE2E-0E29-4AD6-9B49-AB3BC423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49330"/>
          <a:stretch/>
        </p:blipFill>
        <p:spPr>
          <a:xfrm>
            <a:off x="55639" y="59595"/>
            <a:ext cx="12168740" cy="40044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ECA860-1620-906D-54D6-FE04E998FB01}"/>
              </a:ext>
            </a:extLst>
          </p:cNvPr>
          <p:cNvSpPr/>
          <p:nvPr/>
        </p:nvSpPr>
        <p:spPr>
          <a:xfrm>
            <a:off x="457200" y="590550"/>
            <a:ext cx="11277600" cy="569595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95F08-64DE-8169-C937-3B2D9A354EFB}"/>
              </a:ext>
            </a:extLst>
          </p:cNvPr>
          <p:cNvSpPr txBox="1"/>
          <p:nvPr/>
        </p:nvSpPr>
        <p:spPr>
          <a:xfrm>
            <a:off x="1120929" y="873542"/>
            <a:ext cx="994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Một ca nô xuất phát từ bến A với vận tốc 16 km/giờ, sau 15 phút thì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 nô đến bến B. Tính độ dài quãng đường sông từ bến A đến bến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345A8-C6BE-6535-9A97-D7BD35EBE567}"/>
              </a:ext>
            </a:extLst>
          </p:cNvPr>
          <p:cNvSpPr txBox="1"/>
          <p:nvPr/>
        </p:nvSpPr>
        <p:spPr>
          <a:xfrm>
            <a:off x="560624" y="2814359"/>
            <a:ext cx="11047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15 phút = 0,25 giờ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sông từ bến A đến bến B dài:</a:t>
            </a:r>
          </a:p>
          <a:p>
            <a:pPr lvl="0" algn="ctr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× 0,25 = 4 (km)</a:t>
            </a:r>
          </a:p>
          <a:p>
            <a:pPr lvl="0"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4 km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FD553-C8E0-BC46-49DA-9AADA08EF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8" y="297359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2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安全出行教育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3416</TotalTime>
  <Words>1137</Words>
  <Application>Microsoft Office PowerPoint</Application>
  <PresentationFormat>Widescreen</PresentationFormat>
  <Paragraphs>99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等线</vt:lpstr>
      <vt:lpstr>等线 Light</vt:lpstr>
      <vt:lpstr>#9Slide02 Tieu de dai</vt:lpstr>
      <vt:lpstr>#9Slide03 Bebas Neue Bold</vt:lpstr>
      <vt:lpstr>#9Slide03 NguyenHa 01</vt:lpstr>
      <vt:lpstr>#9Slide05 SVNClementine</vt:lpstr>
      <vt:lpstr>#9Slide05 SVNSteady</vt:lpstr>
      <vt:lpstr>#9Slide07 IcielCadena</vt:lpstr>
      <vt:lpstr>#9Slide07 Pattaya</vt:lpstr>
      <vt:lpstr>#9Slide07 SVNCinnamoncake</vt:lpstr>
      <vt:lpstr>Arial</vt:lpstr>
      <vt:lpstr>Calibri</vt:lpstr>
      <vt:lpstr>Coiny</vt:lpstr>
      <vt:lpstr>UTM Billhead 1910</vt:lpstr>
      <vt:lpstr>字魂36号-正文宋楷</vt:lpstr>
      <vt:lpstr>Office 主题​​</vt:lpstr>
      <vt:lpstr>Walk to School Day by Slidesgo</vt:lpstr>
      <vt:lpstr>3_Office 主题​​</vt:lpstr>
      <vt:lpstr>1_Walk to School Day by Slidesgo</vt:lpstr>
      <vt:lpstr>2_Walk to School Day by Slidesgo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THAO2011</cp:lastModifiedBy>
  <cp:revision>3</cp:revision>
  <dcterms:created xsi:type="dcterms:W3CDTF">2020-06-10T16:06:53Z</dcterms:created>
  <dcterms:modified xsi:type="dcterms:W3CDTF">2025-04-19T08:28:10Z</dcterms:modified>
  <cp:category>9Slide.vn</cp:category>
</cp:coreProperties>
</file>