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22"/>
  </p:notesMasterIdLst>
  <p:sldIdLst>
    <p:sldId id="257" r:id="rId2"/>
    <p:sldId id="258" r:id="rId3"/>
    <p:sldId id="259" r:id="rId4"/>
    <p:sldId id="260" r:id="rId5"/>
    <p:sldId id="335" r:id="rId6"/>
    <p:sldId id="268" r:id="rId7"/>
    <p:sldId id="324" r:id="rId8"/>
    <p:sldId id="325" r:id="rId9"/>
    <p:sldId id="326" r:id="rId10"/>
    <p:sldId id="327" r:id="rId11"/>
    <p:sldId id="328" r:id="rId12"/>
    <p:sldId id="329" r:id="rId13"/>
    <p:sldId id="330" r:id="rId14"/>
    <p:sldId id="295" r:id="rId15"/>
    <p:sldId id="331" r:id="rId16"/>
    <p:sldId id="332" r:id="rId17"/>
    <p:sldId id="333" r:id="rId18"/>
    <p:sldId id="334" r:id="rId19"/>
    <p:sldId id="305" r:id="rId20"/>
    <p:sldId id="306" r:id="rId21"/>
  </p:sldIdLst>
  <p:sldSz cx="12192000" cy="6858000"/>
  <p:notesSz cx="6858000" cy="9144000"/>
  <p:embeddedFontLst>
    <p:embeddedFont>
      <p:font typeface="#9Slide07 IcielLa Chic Pro Shad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DFF9"/>
    <a:srgbClr val="2680FF"/>
    <a:srgbClr val="FFCCFF"/>
    <a:srgbClr val="FF0066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634" autoAdjust="0"/>
  </p:normalViewPr>
  <p:slideViewPr>
    <p:cSldViewPr snapToGrid="0">
      <p:cViewPr varScale="1">
        <p:scale>
          <a:sx n="61" d="100"/>
          <a:sy n="61" d="100"/>
        </p:scale>
        <p:origin x="2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2A5EED-08B7-4399-BC17-15C1C80057B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7253E-951C-4897-9691-30EF8402D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976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633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627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01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954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034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689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131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313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46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136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06E36-255A-F934-371C-382AB87DF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464AA1-C60B-6622-9047-3D7D3B05A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3843C9-0B5E-C9E4-DC7B-77E020F76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5DC3-7AFA-4F34-8BF5-C46B7BFACEA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F6D43-683D-6D4A-22C8-CCD2918F5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C059D-A779-A6C0-D9DD-82AE352EC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355E5-332D-416A-9ADE-418E397A1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08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8E9C7-C567-82A2-67F3-2FA26B18C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BEFC9F-3952-423E-28EE-B84331AC7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79F5F-AF6C-6320-D08F-D0FA59BD4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5DC3-7AFA-4F34-8BF5-C46B7BFACEA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E5BD9-98EF-5B83-F018-84B60120D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E82B3-9F13-98B8-6F4B-3D380FED2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355E5-332D-416A-9ADE-418E397A1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93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9431B7-9BE4-4AB4-6827-B7CD113355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14DC19-E3B0-4B8F-EBCE-C272B22373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1D64A-1B0A-391B-DC42-A29E90BE3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5DC3-7AFA-4F34-8BF5-C46B7BFACEA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88C17-3EAB-2EE0-6C38-007811F45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6FC1F-9167-FB41-EDF7-0F5C0D245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355E5-332D-416A-9ADE-418E397A1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54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A352F-B431-2140-1AEE-D4EC3240F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B9EDC-3307-E052-9762-CC82D935D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829DC-02F3-D506-90D9-65D32E68D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5DC3-7AFA-4F34-8BF5-C46B7BFACEA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91A66-78A7-788F-4081-BDC1C28DF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ADF86-7A24-3F20-E781-A8BA08DE3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355E5-332D-416A-9ADE-418E397A1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38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2E655-F01A-3E52-9A96-58681D5BD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FD191-1171-2914-20E5-4E0C68122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968A0-8E11-41C9-79E6-0D7C9E0E5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5DC3-7AFA-4F34-8BF5-C46B7BFACEA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F9066-2DB6-7137-8AB8-260930B6A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7388A-1295-09F2-AAA5-58CF16000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355E5-332D-416A-9ADE-418E397A1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91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71736-8B52-8F95-BF2A-A4EFE8E94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FBEA9-7274-8AF2-77BC-8FC134AAC8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59314F-6384-4EEA-0B69-A028E25B1E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BE1E4-AC5A-DD14-F58D-869C35143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5DC3-7AFA-4F34-8BF5-C46B7BFACEA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5E5F31-51C9-5A97-DCAC-D60660D58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34AE34-E1FD-A6EA-1569-AFE5380E8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355E5-332D-416A-9ADE-418E397A1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90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A199C-7566-8BE2-78AD-AF58439C3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9C6FAD-5CB3-9107-3C2C-9C1BE024C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99F570-E317-E157-9138-DE2C160F0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15AC9C-593B-7FD8-E1BF-60BC9743EB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B148F0-08EB-B1EC-CC81-025043B36C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35771E-E14B-BB45-C28C-5032173E8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5DC3-7AFA-4F34-8BF5-C46B7BFACEA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835394-F79A-2B53-DF61-FDE6A203C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15CA0-BFDE-0222-17B4-A21D9A272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355E5-332D-416A-9ADE-418E397A1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19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D4265-A620-DAA8-54BE-EF52B87FD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1C1B1B-FDBA-3CE8-F8EC-3198D3A1B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5DC3-7AFA-4F34-8BF5-C46B7BFACEA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9E28E1-5EC9-E6B3-0827-8F848619E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D00EE2-B289-BCE5-8D4C-5A380E8E9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355E5-332D-416A-9ADE-418E397A1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42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459DCF-C85B-2F3A-A105-6091DFE37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5DC3-7AFA-4F34-8BF5-C46B7BFACEA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C5DA38-799A-FF55-8745-5B3716E7D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146C5-250D-6D9E-5823-D0FCDF95F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355E5-332D-416A-9ADE-418E397A1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165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760B6-14CE-5567-8A75-4AEE0874E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A0327-48E8-707E-AF75-76C982DC3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D879BD-4B5A-A70C-A5DD-4D5A156CD1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1B2C12-DA7A-F478-63AA-FEB93D29F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5DC3-7AFA-4F34-8BF5-C46B7BFACEA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737695-F2FC-1D81-8BBC-5528C1046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0247CC-28CD-FE18-DDAD-418AB2665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355E5-332D-416A-9ADE-418E397A1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24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ECA9A-D2FA-506D-9CAC-01A16758A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4AA1D4-5D5F-64A2-BEF4-19B0B40CFD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EF0C28-87F1-2331-4BEB-89C3891428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6F78C3-BCD6-7418-3717-62644F5B2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5DC3-7AFA-4F34-8BF5-C46B7BFACEA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9150FB-EAE9-B8F3-76CE-7EA490959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E48F71-5F48-A36D-D8DA-E9C909B5F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355E5-332D-416A-9ADE-418E397A1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977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hanhtranggiaovien.com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E327395-3795-B5BA-018B-D7FE7D979F8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420B31-E6F4-3C3B-DF3C-A14F4FEC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B894B8-6E21-EB80-95B3-17A222C0C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FE36A-581A-B1BD-163A-DB717F5CFF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925DC3-7AFA-4F34-8BF5-C46B7BFACEA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87780-036F-EBBC-6E4A-7A76278295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B470F-ED22-AECD-3F36-1F5618784B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0355E5-332D-416A-9ADE-418E397A109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hlinkClick r:id="rId13"/>
            <a:extLst>
              <a:ext uri="{FF2B5EF4-FFF2-40B4-BE49-F238E27FC236}">
                <a16:creationId xmlns:a16="http://schemas.microsoft.com/office/drawing/2014/main" id="{276F6E2E-D736-B336-6B74-0CAD76A91D5F}"/>
              </a:ext>
            </a:extLst>
          </p:cNvPr>
          <p:cNvSpPr txBox="1"/>
          <p:nvPr userDrawn="1"/>
        </p:nvSpPr>
        <p:spPr>
          <a:xfrm>
            <a:off x="12827000" y="381000"/>
            <a:ext cx="7620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400" b="1" u="sng">
                <a:solidFill>
                  <a:srgbClr val="0066CC"/>
                </a:solidFill>
              </a:rPr>
              <a:t>https://www.hanhtranggiaovien.com/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23AC9-13C5-96C3-50E3-4795DFC7AF5C}"/>
              </a:ext>
            </a:extLst>
          </p:cNvPr>
          <p:cNvSpPr txBox="1"/>
          <p:nvPr userDrawn="1"/>
        </p:nvSpPr>
        <p:spPr>
          <a:xfrm>
            <a:off x="12827000" y="1016000"/>
            <a:ext cx="7620000" cy="52322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2800" b="1">
                <a:solidFill>
                  <a:srgbClr val="FF0000"/>
                </a:solidFill>
              </a:rPr>
              <a:t>Zalo nh?n giáo án mi?n phí</a:t>
            </a:r>
            <a:endParaRPr lang="en-US" sz="2800" b="1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69262B-F164-D0B1-ECE9-237C96E81A1F}"/>
              </a:ext>
            </a:extLst>
          </p:cNvPr>
          <p:cNvPicPr>
            <a:picLocks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000" y="19050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47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23.jpe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" r="696"/>
          <a:stretch/>
        </p:blipFill>
        <p:spPr>
          <a:xfrm>
            <a:off x="0" y="0"/>
            <a:ext cx="1222337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E842B6-E4EC-E6C3-26CC-2AD2F923A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76" y="3754797"/>
            <a:ext cx="12192000" cy="263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2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r="5901"/>
          <a:stretch/>
        </p:blipFill>
        <p:spPr>
          <a:xfrm>
            <a:off x="-33553" y="0"/>
            <a:ext cx="12223377" cy="6858000"/>
          </a:xfrm>
          <a:prstGeom prst="rect">
            <a:avLst/>
          </a:prstGeom>
        </p:spPr>
      </p:pic>
      <p:sp>
        <p:nvSpPr>
          <p:cNvPr id="18" name="Hình chữ nhật: Góc Tròn 13">
            <a:extLst>
              <a:ext uri="{FF2B5EF4-FFF2-40B4-BE49-F238E27FC236}">
                <a16:creationId xmlns:a16="http://schemas.microsoft.com/office/drawing/2014/main" id="{B3661555-36CB-FCE4-454A-B9815472727D}"/>
              </a:ext>
            </a:extLst>
          </p:cNvPr>
          <p:cNvSpPr/>
          <p:nvPr/>
        </p:nvSpPr>
        <p:spPr>
          <a:xfrm>
            <a:off x="312656" y="221226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3A7778-7EE6-A7AC-E7EA-5C02B67B0476}"/>
              </a:ext>
            </a:extLst>
          </p:cNvPr>
          <p:cNvSpPr/>
          <p:nvPr/>
        </p:nvSpPr>
        <p:spPr>
          <a:xfrm>
            <a:off x="128251" y="0"/>
            <a:ext cx="1218016" cy="914400"/>
          </a:xfrm>
          <a:prstGeom prst="ellipse">
            <a:avLst/>
          </a:prstGeom>
          <a:solidFill>
            <a:srgbClr val="FF00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11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281DFA73-CF09-96D3-57F4-A94092ADCE6B}"/>
              </a:ext>
            </a:extLst>
          </p:cNvPr>
          <p:cNvSpPr txBox="1"/>
          <p:nvPr/>
        </p:nvSpPr>
        <p:spPr>
          <a:xfrm>
            <a:off x="1508071" y="498901"/>
            <a:ext cx="1008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800">
                <a:solidFill>
                  <a:srgbClr val="000000"/>
                </a:solidFill>
              </a:rPr>
              <a:t>Câu nào đúng, câu nào sai?</a:t>
            </a:r>
            <a:endParaRPr kumimoji="0" lang="vi-VN" sz="4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00E421B7-C8AF-78B2-DA48-0C2FDA696CD2}"/>
              </a:ext>
            </a:extLst>
          </p:cNvPr>
          <p:cNvSpPr txBox="1"/>
          <p:nvPr/>
        </p:nvSpPr>
        <p:spPr>
          <a:xfrm>
            <a:off x="1051678" y="3372862"/>
            <a:ext cx="100886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800">
                <a:solidFill>
                  <a:srgbClr val="FF0000"/>
                </a:solidFill>
              </a:rPr>
              <a:t>a)</a:t>
            </a:r>
            <a:r>
              <a:rPr lang="vi-VN" sz="4800">
                <a:solidFill>
                  <a:srgbClr val="000000"/>
                </a:solidFill>
              </a:rPr>
              <a:t> Số tiền trên có giá trị chưa đến </a:t>
            </a:r>
            <a:endParaRPr lang="en-US" sz="4800">
              <a:solidFill>
                <a:srgbClr val="000000"/>
              </a:solidFill>
            </a:endParaRPr>
          </a:p>
          <a:p>
            <a:pPr lvl="0"/>
            <a:r>
              <a:rPr lang="vi-VN" sz="4800">
                <a:solidFill>
                  <a:srgbClr val="000000"/>
                </a:solidFill>
              </a:rPr>
              <a:t>4 000 000 đồng.</a:t>
            </a:r>
          </a:p>
          <a:p>
            <a:pPr lvl="0"/>
            <a:r>
              <a:rPr lang="vi-VN" sz="4800">
                <a:solidFill>
                  <a:srgbClr val="FF0000"/>
                </a:solidFill>
              </a:rPr>
              <a:t>b)</a:t>
            </a:r>
            <a:r>
              <a:rPr lang="vi-VN" sz="4800">
                <a:solidFill>
                  <a:srgbClr val="000000"/>
                </a:solidFill>
              </a:rPr>
              <a:t> Dùng số tiền trên mua được một mặt hàng có giá 3 500 000 đồng.</a:t>
            </a:r>
            <a:endParaRPr kumimoji="0" lang="vi-VN" sz="4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DCDC818-B1A7-5EB5-24BF-644D4D942D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316" y="1357423"/>
            <a:ext cx="7207183" cy="198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39662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r="5901"/>
          <a:stretch/>
        </p:blipFill>
        <p:spPr>
          <a:xfrm>
            <a:off x="-33553" y="0"/>
            <a:ext cx="12223377" cy="6858000"/>
          </a:xfrm>
          <a:prstGeom prst="rect">
            <a:avLst/>
          </a:prstGeom>
        </p:spPr>
      </p:pic>
      <p:sp>
        <p:nvSpPr>
          <p:cNvPr id="18" name="Hình chữ nhật: Góc Tròn 13">
            <a:extLst>
              <a:ext uri="{FF2B5EF4-FFF2-40B4-BE49-F238E27FC236}">
                <a16:creationId xmlns:a16="http://schemas.microsoft.com/office/drawing/2014/main" id="{B3661555-36CB-FCE4-454A-B9815472727D}"/>
              </a:ext>
            </a:extLst>
          </p:cNvPr>
          <p:cNvSpPr/>
          <p:nvPr/>
        </p:nvSpPr>
        <p:spPr>
          <a:xfrm>
            <a:off x="312656" y="221226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3A7778-7EE6-A7AC-E7EA-5C02B67B0476}"/>
              </a:ext>
            </a:extLst>
          </p:cNvPr>
          <p:cNvSpPr/>
          <p:nvPr/>
        </p:nvSpPr>
        <p:spPr>
          <a:xfrm>
            <a:off x="128251" y="0"/>
            <a:ext cx="1218016" cy="914400"/>
          </a:xfrm>
          <a:prstGeom prst="ellipse">
            <a:avLst/>
          </a:prstGeom>
          <a:solidFill>
            <a:srgbClr val="FF00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11</a:t>
            </a: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00E421B7-C8AF-78B2-DA48-0C2FDA696CD2}"/>
              </a:ext>
            </a:extLst>
          </p:cNvPr>
          <p:cNvSpPr txBox="1"/>
          <p:nvPr/>
        </p:nvSpPr>
        <p:spPr>
          <a:xfrm>
            <a:off x="348387" y="2445114"/>
            <a:ext cx="12223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Số tiền trên có giá trị chưa đến </a:t>
            </a:r>
            <a:r>
              <a:rPr lang="en-US" sz="4000">
                <a:solidFill>
                  <a:srgbClr val="000000"/>
                </a:solidFill>
                <a:latin typeface="Aptos" panose="02110004020202020204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4 000 000 đồng.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DCDC818-B1A7-5EB5-24BF-644D4D942D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516" y="457200"/>
            <a:ext cx="7207183" cy="198791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B373D33-5BE6-33E4-D396-B725D8B8ACA0}"/>
              </a:ext>
            </a:extLst>
          </p:cNvPr>
          <p:cNvSpPr/>
          <p:nvPr/>
        </p:nvSpPr>
        <p:spPr>
          <a:xfrm>
            <a:off x="762001" y="3153000"/>
            <a:ext cx="10801350" cy="32005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268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rgbClr val="002060"/>
                </a:solidFill>
              </a:rPr>
              <a:t>	</a:t>
            </a:r>
            <a:r>
              <a:rPr lang="vi-VN" sz="4000">
                <a:solidFill>
                  <a:srgbClr val="002060"/>
                </a:solidFill>
              </a:rPr>
              <a:t>Số tiền trên có giá trị là:</a:t>
            </a:r>
          </a:p>
          <a:p>
            <a:pPr algn="just"/>
            <a:r>
              <a:rPr lang="vi-VN" sz="4000">
                <a:solidFill>
                  <a:srgbClr val="002060"/>
                </a:solidFill>
              </a:rPr>
              <a:t>500 000 × 5 + 100 000 × 2 + 50 000 + 20 000 + 10 000 + 5 000 = 2 785 000 đồng</a:t>
            </a:r>
          </a:p>
          <a:p>
            <a:pPr algn="just"/>
            <a:r>
              <a:rPr lang="vi-VN" sz="4000">
                <a:solidFill>
                  <a:srgbClr val="002060"/>
                </a:solidFill>
              </a:rPr>
              <a:t>2 785 000 đồng &lt; 4 000 000 đồng nên số tiền trên có giá trị chưa đến 4 000 000 đồng.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5EEC58-39EB-F085-F03A-D70AA2B10FBA}"/>
              </a:ext>
            </a:extLst>
          </p:cNvPr>
          <p:cNvSpPr/>
          <p:nvPr/>
        </p:nvSpPr>
        <p:spPr>
          <a:xfrm>
            <a:off x="3806638" y="3905193"/>
            <a:ext cx="2653437" cy="784842"/>
          </a:xfrm>
          <a:prstGeom prst="roundRect">
            <a:avLst/>
          </a:prstGeom>
          <a:solidFill>
            <a:srgbClr val="FFFF00"/>
          </a:solidFill>
          <a:ln>
            <a:solidFill>
              <a:srgbClr val="268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</a:rPr>
              <a:t>ĐÚNG</a:t>
            </a:r>
            <a:endParaRPr lang="vi-VN" sz="4000">
              <a:solidFill>
                <a:srgbClr val="002060"/>
              </a:solidFill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4E228D59-3007-C26A-1F3B-371A81312DA6}"/>
              </a:ext>
            </a:extLst>
          </p:cNvPr>
          <p:cNvSpPr/>
          <p:nvPr/>
        </p:nvSpPr>
        <p:spPr>
          <a:xfrm>
            <a:off x="2488877" y="3989256"/>
            <a:ext cx="1037499" cy="502674"/>
          </a:xfrm>
          <a:prstGeom prst="rightArrow">
            <a:avLst/>
          </a:prstGeom>
          <a:solidFill>
            <a:srgbClr val="FFFF00"/>
          </a:solidFill>
          <a:ln>
            <a:solidFill>
              <a:srgbClr val="268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0772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r="5901"/>
          <a:stretch/>
        </p:blipFill>
        <p:spPr>
          <a:xfrm>
            <a:off x="-33553" y="0"/>
            <a:ext cx="12223377" cy="6858000"/>
          </a:xfrm>
          <a:prstGeom prst="rect">
            <a:avLst/>
          </a:prstGeom>
        </p:spPr>
      </p:pic>
      <p:sp>
        <p:nvSpPr>
          <p:cNvPr id="18" name="Hình chữ nhật: Góc Tròn 13">
            <a:extLst>
              <a:ext uri="{FF2B5EF4-FFF2-40B4-BE49-F238E27FC236}">
                <a16:creationId xmlns:a16="http://schemas.microsoft.com/office/drawing/2014/main" id="{B3661555-36CB-FCE4-454A-B9815472727D}"/>
              </a:ext>
            </a:extLst>
          </p:cNvPr>
          <p:cNvSpPr/>
          <p:nvPr/>
        </p:nvSpPr>
        <p:spPr>
          <a:xfrm>
            <a:off x="312656" y="221226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3A7778-7EE6-A7AC-E7EA-5C02B67B0476}"/>
              </a:ext>
            </a:extLst>
          </p:cNvPr>
          <p:cNvSpPr/>
          <p:nvPr/>
        </p:nvSpPr>
        <p:spPr>
          <a:xfrm>
            <a:off x="128251" y="0"/>
            <a:ext cx="1218016" cy="914400"/>
          </a:xfrm>
          <a:prstGeom prst="ellipse">
            <a:avLst/>
          </a:prstGeom>
          <a:solidFill>
            <a:srgbClr val="FF00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11</a:t>
            </a: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00E421B7-C8AF-78B2-DA48-0C2FDA696CD2}"/>
              </a:ext>
            </a:extLst>
          </p:cNvPr>
          <p:cNvSpPr txBox="1"/>
          <p:nvPr/>
        </p:nvSpPr>
        <p:spPr>
          <a:xfrm>
            <a:off x="664380" y="2424392"/>
            <a:ext cx="112149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b)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Dùng số tiền trên mua được một mặt hàng có giá 3 500 000 đồng.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DCDC818-B1A7-5EB5-24BF-644D4D942D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516" y="457200"/>
            <a:ext cx="7207183" cy="198791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B373D33-5BE6-33E4-D396-B725D8B8ACA0}"/>
              </a:ext>
            </a:extLst>
          </p:cNvPr>
          <p:cNvSpPr/>
          <p:nvPr/>
        </p:nvSpPr>
        <p:spPr>
          <a:xfrm>
            <a:off x="762001" y="3905192"/>
            <a:ext cx="10801350" cy="24483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268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400">
                <a:solidFill>
                  <a:srgbClr val="002060"/>
                </a:solidFill>
                <a:latin typeface="Aptos" panose="02110004020202020204"/>
              </a:rPr>
              <a:t>Vì 2 785 000 đồng &lt; 3 500 000 đồng</a:t>
            </a:r>
          </a:p>
          <a:p>
            <a:pPr lvl="0" algn="just"/>
            <a:r>
              <a:rPr lang="vi-VN" sz="4400">
                <a:solidFill>
                  <a:srgbClr val="002060"/>
                </a:solidFill>
                <a:latin typeface="Aptos" panose="02110004020202020204"/>
              </a:rPr>
              <a:t>nên không thể dùng số tiền trên mua được một mặt hàng có giá 3 500 000 đồng.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5EEC58-39EB-F085-F03A-D70AA2B10FBA}"/>
              </a:ext>
            </a:extLst>
          </p:cNvPr>
          <p:cNvSpPr/>
          <p:nvPr/>
        </p:nvSpPr>
        <p:spPr>
          <a:xfrm>
            <a:off x="3806638" y="3905193"/>
            <a:ext cx="2653437" cy="784842"/>
          </a:xfrm>
          <a:prstGeom prst="roundRect">
            <a:avLst/>
          </a:prstGeom>
          <a:solidFill>
            <a:srgbClr val="FFFF00"/>
          </a:solidFill>
          <a:ln>
            <a:solidFill>
              <a:srgbClr val="268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SAI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4E228D59-3007-C26A-1F3B-371A81312DA6}"/>
              </a:ext>
            </a:extLst>
          </p:cNvPr>
          <p:cNvSpPr/>
          <p:nvPr/>
        </p:nvSpPr>
        <p:spPr>
          <a:xfrm>
            <a:off x="2488877" y="3989256"/>
            <a:ext cx="1037499" cy="502674"/>
          </a:xfrm>
          <a:prstGeom prst="rightArrow">
            <a:avLst/>
          </a:prstGeom>
          <a:solidFill>
            <a:srgbClr val="FFFF00"/>
          </a:solidFill>
          <a:ln>
            <a:solidFill>
              <a:srgbClr val="268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7378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r="5901"/>
          <a:stretch/>
        </p:blipFill>
        <p:spPr>
          <a:xfrm>
            <a:off x="-33553" y="0"/>
            <a:ext cx="12223377" cy="6858000"/>
          </a:xfrm>
          <a:prstGeom prst="rect">
            <a:avLst/>
          </a:prstGeom>
        </p:spPr>
      </p:pic>
      <p:sp>
        <p:nvSpPr>
          <p:cNvPr id="18" name="Hình chữ nhật: Góc Tròn 13">
            <a:extLst>
              <a:ext uri="{FF2B5EF4-FFF2-40B4-BE49-F238E27FC236}">
                <a16:creationId xmlns:a16="http://schemas.microsoft.com/office/drawing/2014/main" id="{B3661555-36CB-FCE4-454A-B9815472727D}"/>
              </a:ext>
            </a:extLst>
          </p:cNvPr>
          <p:cNvSpPr/>
          <p:nvPr/>
        </p:nvSpPr>
        <p:spPr>
          <a:xfrm>
            <a:off x="312656" y="221226"/>
            <a:ext cx="11530957" cy="6636774"/>
          </a:xfrm>
          <a:custGeom>
            <a:avLst/>
            <a:gdLst>
              <a:gd name="connsiteX0" fmla="*/ 0 w 11530957"/>
              <a:gd name="connsiteY0" fmla="*/ 1106151 h 6636774"/>
              <a:gd name="connsiteX1" fmla="*/ 1106151 w 11530957"/>
              <a:gd name="connsiteY1" fmla="*/ 0 h 6636774"/>
              <a:gd name="connsiteX2" fmla="*/ 10424806 w 11530957"/>
              <a:gd name="connsiteY2" fmla="*/ 0 h 6636774"/>
              <a:gd name="connsiteX3" fmla="*/ 11530957 w 11530957"/>
              <a:gd name="connsiteY3" fmla="*/ 1106151 h 6636774"/>
              <a:gd name="connsiteX4" fmla="*/ 11530957 w 11530957"/>
              <a:gd name="connsiteY4" fmla="*/ 5530623 h 6636774"/>
              <a:gd name="connsiteX5" fmla="*/ 10424806 w 11530957"/>
              <a:gd name="connsiteY5" fmla="*/ 6636774 h 6636774"/>
              <a:gd name="connsiteX6" fmla="*/ 1106151 w 11530957"/>
              <a:gd name="connsiteY6" fmla="*/ 6636774 h 6636774"/>
              <a:gd name="connsiteX7" fmla="*/ 0 w 11530957"/>
              <a:gd name="connsiteY7" fmla="*/ 5530623 h 6636774"/>
              <a:gd name="connsiteX8" fmla="*/ 0 w 11530957"/>
              <a:gd name="connsiteY8" fmla="*/ 1106151 h 663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636774" fill="none" extrusionOk="0">
                <a:moveTo>
                  <a:pt x="0" y="1106151"/>
                </a:moveTo>
                <a:cubicBezTo>
                  <a:pt x="-44252" y="497993"/>
                  <a:pt x="486095" y="51934"/>
                  <a:pt x="1106151" y="0"/>
                </a:cubicBezTo>
                <a:cubicBezTo>
                  <a:pt x="2175949" y="77600"/>
                  <a:pt x="5893386" y="-27269"/>
                  <a:pt x="10424806" y="0"/>
                </a:cubicBezTo>
                <a:cubicBezTo>
                  <a:pt x="11040415" y="-6199"/>
                  <a:pt x="11612845" y="519348"/>
                  <a:pt x="11530957" y="1106151"/>
                </a:cubicBezTo>
                <a:cubicBezTo>
                  <a:pt x="11639957" y="3051269"/>
                  <a:pt x="11452748" y="4556044"/>
                  <a:pt x="11530957" y="5530623"/>
                </a:cubicBezTo>
                <a:cubicBezTo>
                  <a:pt x="11468750" y="6117198"/>
                  <a:pt x="10943618" y="6677391"/>
                  <a:pt x="10424806" y="6636774"/>
                </a:cubicBezTo>
                <a:cubicBezTo>
                  <a:pt x="6575293" y="6685951"/>
                  <a:pt x="4348509" y="6514072"/>
                  <a:pt x="1106151" y="6636774"/>
                </a:cubicBezTo>
                <a:cubicBezTo>
                  <a:pt x="482964" y="6731062"/>
                  <a:pt x="-25970" y="6163894"/>
                  <a:pt x="0" y="5530623"/>
                </a:cubicBezTo>
                <a:cubicBezTo>
                  <a:pt x="47022" y="4169444"/>
                  <a:pt x="104569" y="1857044"/>
                  <a:pt x="0" y="1106151"/>
                </a:cubicBezTo>
                <a:close/>
              </a:path>
              <a:path w="11530957" h="6636774" stroke="0" extrusionOk="0">
                <a:moveTo>
                  <a:pt x="0" y="1106151"/>
                </a:moveTo>
                <a:cubicBezTo>
                  <a:pt x="16583" y="493345"/>
                  <a:pt x="513760" y="-1236"/>
                  <a:pt x="1106151" y="0"/>
                </a:cubicBezTo>
                <a:cubicBezTo>
                  <a:pt x="5103095" y="-129276"/>
                  <a:pt x="8009232" y="-77778"/>
                  <a:pt x="10424806" y="0"/>
                </a:cubicBezTo>
                <a:cubicBezTo>
                  <a:pt x="11015293" y="-65107"/>
                  <a:pt x="11519632" y="560545"/>
                  <a:pt x="11530957" y="1106151"/>
                </a:cubicBezTo>
                <a:cubicBezTo>
                  <a:pt x="11612556" y="2404568"/>
                  <a:pt x="11685257" y="4973745"/>
                  <a:pt x="11530957" y="5530623"/>
                </a:cubicBezTo>
                <a:cubicBezTo>
                  <a:pt x="11539220" y="6158959"/>
                  <a:pt x="10954300" y="6664444"/>
                  <a:pt x="10424806" y="6636774"/>
                </a:cubicBezTo>
                <a:cubicBezTo>
                  <a:pt x="9470192" y="6680994"/>
                  <a:pt x="4521745" y="6607392"/>
                  <a:pt x="1106151" y="6636774"/>
                </a:cubicBezTo>
                <a:cubicBezTo>
                  <a:pt x="476824" y="6566012"/>
                  <a:pt x="-112861" y="6115449"/>
                  <a:pt x="0" y="5530623"/>
                </a:cubicBezTo>
                <a:cubicBezTo>
                  <a:pt x="-159954" y="4499819"/>
                  <a:pt x="22140" y="2687323"/>
                  <a:pt x="0" y="110615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3A7778-7EE6-A7AC-E7EA-5C02B67B0476}"/>
              </a:ext>
            </a:extLst>
          </p:cNvPr>
          <p:cNvSpPr/>
          <p:nvPr/>
        </p:nvSpPr>
        <p:spPr>
          <a:xfrm>
            <a:off x="116951" y="83403"/>
            <a:ext cx="1218016" cy="914400"/>
          </a:xfrm>
          <a:prstGeom prst="ellipse">
            <a:avLst/>
          </a:prstGeom>
          <a:solidFill>
            <a:srgbClr val="FF00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12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281DFA73-CF09-96D3-57F4-A94092ADCE6B}"/>
              </a:ext>
            </a:extLst>
          </p:cNvPr>
          <p:cNvSpPr txBox="1"/>
          <p:nvPr/>
        </p:nvSpPr>
        <p:spPr>
          <a:xfrm>
            <a:off x="1485471" y="329624"/>
            <a:ext cx="92361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Ước lượng: Trong hình dưới đây có khoảng bao nhiêu bạn?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C55163-0FCE-C6C5-35EE-5D7552D0C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1653063"/>
            <a:ext cx="5905500" cy="436796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6C79596-4B20-A4E2-727A-AFD0EC48A9AC}"/>
              </a:ext>
            </a:extLst>
          </p:cNvPr>
          <p:cNvCxnSpPr/>
          <p:nvPr/>
        </p:nvCxnSpPr>
        <p:spPr>
          <a:xfrm>
            <a:off x="8877300" y="2346752"/>
            <a:ext cx="0" cy="3257550"/>
          </a:xfrm>
          <a:prstGeom prst="straightConnector1">
            <a:avLst/>
          </a:prstGeom>
          <a:ln w="76200">
            <a:solidFill>
              <a:srgbClr val="2680F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6">
            <a:extLst>
              <a:ext uri="{FF2B5EF4-FFF2-40B4-BE49-F238E27FC236}">
                <a16:creationId xmlns:a16="http://schemas.microsoft.com/office/drawing/2014/main" id="{99287E46-E47E-27D2-6321-C012BBC56494}"/>
              </a:ext>
            </a:extLst>
          </p:cNvPr>
          <p:cNvSpPr txBox="1"/>
          <p:nvPr/>
        </p:nvSpPr>
        <p:spPr>
          <a:xfrm>
            <a:off x="9130266" y="3521671"/>
            <a:ext cx="2192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 hàng</a:t>
            </a:r>
            <a:endParaRPr kumimoji="0" lang="vi-VN" sz="4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D2629F7-E47C-178B-73FF-B222B685160E}"/>
              </a:ext>
            </a:extLst>
          </p:cNvPr>
          <p:cNvCxnSpPr>
            <a:cxnSpLocks/>
          </p:cNvCxnSpPr>
          <p:nvPr/>
        </p:nvCxnSpPr>
        <p:spPr>
          <a:xfrm flipH="1">
            <a:off x="3695700" y="5565944"/>
            <a:ext cx="4495800" cy="0"/>
          </a:xfrm>
          <a:prstGeom prst="straightConnector1">
            <a:avLst/>
          </a:prstGeom>
          <a:ln w="76200">
            <a:solidFill>
              <a:srgbClr val="2680F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6">
            <a:extLst>
              <a:ext uri="{FF2B5EF4-FFF2-40B4-BE49-F238E27FC236}">
                <a16:creationId xmlns:a16="http://schemas.microsoft.com/office/drawing/2014/main" id="{E86D091A-F8D2-D264-84F5-FEA5809176BF}"/>
              </a:ext>
            </a:extLst>
          </p:cNvPr>
          <p:cNvSpPr txBox="1"/>
          <p:nvPr/>
        </p:nvSpPr>
        <p:spPr>
          <a:xfrm>
            <a:off x="4981671" y="5913403"/>
            <a:ext cx="2192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 bạn</a:t>
            </a:r>
            <a:endParaRPr kumimoji="0" lang="vi-VN" sz="4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3DF021-E646-1B54-1EAE-CDE283A088DD}"/>
              </a:ext>
            </a:extLst>
          </p:cNvPr>
          <p:cNvSpPr txBox="1"/>
          <p:nvPr/>
        </p:nvSpPr>
        <p:spPr>
          <a:xfrm>
            <a:off x="1485471" y="361593"/>
            <a:ext cx="9236129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Ước lượng: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 hình dưới đây có khoảng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60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9314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" t="5256" r="59014" b="53780"/>
          <a:stretch/>
        </p:blipFill>
        <p:spPr>
          <a:xfrm>
            <a:off x="0" y="-328996"/>
            <a:ext cx="6225583" cy="33269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1E3D3C-929A-424A-1CDB-4515420449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502" y="437059"/>
            <a:ext cx="5308248" cy="449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3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r="5901"/>
          <a:stretch/>
        </p:blipFill>
        <p:spPr>
          <a:xfrm>
            <a:off x="-33553" y="0"/>
            <a:ext cx="12223377" cy="6858000"/>
          </a:xfrm>
          <a:prstGeom prst="rect">
            <a:avLst/>
          </a:prstGeom>
        </p:spPr>
      </p:pic>
      <p:sp>
        <p:nvSpPr>
          <p:cNvPr id="18" name="Hình chữ nhật: Góc Tròn 13">
            <a:extLst>
              <a:ext uri="{FF2B5EF4-FFF2-40B4-BE49-F238E27FC236}">
                <a16:creationId xmlns:a16="http://schemas.microsoft.com/office/drawing/2014/main" id="{B3661555-36CB-FCE4-454A-B9815472727D}"/>
              </a:ext>
            </a:extLst>
          </p:cNvPr>
          <p:cNvSpPr/>
          <p:nvPr/>
        </p:nvSpPr>
        <p:spPr>
          <a:xfrm>
            <a:off x="312656" y="221226"/>
            <a:ext cx="11530957" cy="6636774"/>
          </a:xfrm>
          <a:custGeom>
            <a:avLst/>
            <a:gdLst>
              <a:gd name="connsiteX0" fmla="*/ 0 w 11530957"/>
              <a:gd name="connsiteY0" fmla="*/ 1106151 h 6636774"/>
              <a:gd name="connsiteX1" fmla="*/ 1106151 w 11530957"/>
              <a:gd name="connsiteY1" fmla="*/ 0 h 6636774"/>
              <a:gd name="connsiteX2" fmla="*/ 10424806 w 11530957"/>
              <a:gd name="connsiteY2" fmla="*/ 0 h 6636774"/>
              <a:gd name="connsiteX3" fmla="*/ 11530957 w 11530957"/>
              <a:gd name="connsiteY3" fmla="*/ 1106151 h 6636774"/>
              <a:gd name="connsiteX4" fmla="*/ 11530957 w 11530957"/>
              <a:gd name="connsiteY4" fmla="*/ 5530623 h 6636774"/>
              <a:gd name="connsiteX5" fmla="*/ 10424806 w 11530957"/>
              <a:gd name="connsiteY5" fmla="*/ 6636774 h 6636774"/>
              <a:gd name="connsiteX6" fmla="*/ 1106151 w 11530957"/>
              <a:gd name="connsiteY6" fmla="*/ 6636774 h 6636774"/>
              <a:gd name="connsiteX7" fmla="*/ 0 w 11530957"/>
              <a:gd name="connsiteY7" fmla="*/ 5530623 h 6636774"/>
              <a:gd name="connsiteX8" fmla="*/ 0 w 11530957"/>
              <a:gd name="connsiteY8" fmla="*/ 1106151 h 663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636774" fill="none" extrusionOk="0">
                <a:moveTo>
                  <a:pt x="0" y="1106151"/>
                </a:moveTo>
                <a:cubicBezTo>
                  <a:pt x="-44252" y="497993"/>
                  <a:pt x="486095" y="51934"/>
                  <a:pt x="1106151" y="0"/>
                </a:cubicBezTo>
                <a:cubicBezTo>
                  <a:pt x="2175949" y="77600"/>
                  <a:pt x="5893386" y="-27269"/>
                  <a:pt x="10424806" y="0"/>
                </a:cubicBezTo>
                <a:cubicBezTo>
                  <a:pt x="11040415" y="-6199"/>
                  <a:pt x="11612845" y="519348"/>
                  <a:pt x="11530957" y="1106151"/>
                </a:cubicBezTo>
                <a:cubicBezTo>
                  <a:pt x="11639957" y="3051269"/>
                  <a:pt x="11452748" y="4556044"/>
                  <a:pt x="11530957" y="5530623"/>
                </a:cubicBezTo>
                <a:cubicBezTo>
                  <a:pt x="11468750" y="6117198"/>
                  <a:pt x="10943618" y="6677391"/>
                  <a:pt x="10424806" y="6636774"/>
                </a:cubicBezTo>
                <a:cubicBezTo>
                  <a:pt x="6575293" y="6685951"/>
                  <a:pt x="4348509" y="6514072"/>
                  <a:pt x="1106151" y="6636774"/>
                </a:cubicBezTo>
                <a:cubicBezTo>
                  <a:pt x="482964" y="6731062"/>
                  <a:pt x="-25970" y="6163894"/>
                  <a:pt x="0" y="5530623"/>
                </a:cubicBezTo>
                <a:cubicBezTo>
                  <a:pt x="47022" y="4169444"/>
                  <a:pt x="104569" y="1857044"/>
                  <a:pt x="0" y="1106151"/>
                </a:cubicBezTo>
                <a:close/>
              </a:path>
              <a:path w="11530957" h="6636774" stroke="0" extrusionOk="0">
                <a:moveTo>
                  <a:pt x="0" y="1106151"/>
                </a:moveTo>
                <a:cubicBezTo>
                  <a:pt x="16583" y="493345"/>
                  <a:pt x="513760" y="-1236"/>
                  <a:pt x="1106151" y="0"/>
                </a:cubicBezTo>
                <a:cubicBezTo>
                  <a:pt x="5103095" y="-129276"/>
                  <a:pt x="8009232" y="-77778"/>
                  <a:pt x="10424806" y="0"/>
                </a:cubicBezTo>
                <a:cubicBezTo>
                  <a:pt x="11015293" y="-65107"/>
                  <a:pt x="11519632" y="560545"/>
                  <a:pt x="11530957" y="1106151"/>
                </a:cubicBezTo>
                <a:cubicBezTo>
                  <a:pt x="11612556" y="2404568"/>
                  <a:pt x="11685257" y="4973745"/>
                  <a:pt x="11530957" y="5530623"/>
                </a:cubicBezTo>
                <a:cubicBezTo>
                  <a:pt x="11539220" y="6158959"/>
                  <a:pt x="10954300" y="6664444"/>
                  <a:pt x="10424806" y="6636774"/>
                </a:cubicBezTo>
                <a:cubicBezTo>
                  <a:pt x="9470192" y="6680994"/>
                  <a:pt x="4521745" y="6607392"/>
                  <a:pt x="1106151" y="6636774"/>
                </a:cubicBezTo>
                <a:cubicBezTo>
                  <a:pt x="476824" y="6566012"/>
                  <a:pt x="-112861" y="6115449"/>
                  <a:pt x="0" y="5530623"/>
                </a:cubicBezTo>
                <a:cubicBezTo>
                  <a:pt x="-159954" y="4499819"/>
                  <a:pt x="22140" y="2687323"/>
                  <a:pt x="0" y="110615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99287E46-E47E-27D2-6321-C012BBC56494}"/>
              </a:ext>
            </a:extLst>
          </p:cNvPr>
          <p:cNvSpPr txBox="1"/>
          <p:nvPr/>
        </p:nvSpPr>
        <p:spPr>
          <a:xfrm>
            <a:off x="2205382" y="600382"/>
            <a:ext cx="11780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000">
                <a:solidFill>
                  <a:srgbClr val="000000"/>
                </a:solidFill>
              </a:rPr>
              <a:t>Trò chơi: </a:t>
            </a:r>
            <a:r>
              <a:rPr lang="vi-VN" sz="4000" i="1">
                <a:solidFill>
                  <a:srgbClr val="0070C0"/>
                </a:solidFill>
              </a:rPr>
              <a:t>Ai nhanh nhất?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2ED587-075E-B04D-8012-391B7EDFBB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390"/>
            <a:ext cx="1892726" cy="1601291"/>
          </a:xfrm>
          <a:prstGeom prst="rect">
            <a:avLst/>
          </a:prstGeom>
        </p:spPr>
      </p:pic>
      <p:sp>
        <p:nvSpPr>
          <p:cNvPr id="5" name="TextBox 16">
            <a:extLst>
              <a:ext uri="{FF2B5EF4-FFF2-40B4-BE49-F238E27FC236}">
                <a16:creationId xmlns:a16="http://schemas.microsoft.com/office/drawing/2014/main" id="{DAC505F8-C3E3-6229-A8F3-F7A8D52B4B80}"/>
              </a:ext>
            </a:extLst>
          </p:cNvPr>
          <p:cNvSpPr txBox="1"/>
          <p:nvPr/>
        </p:nvSpPr>
        <p:spPr>
          <a:xfrm>
            <a:off x="689151" y="1339279"/>
            <a:ext cx="108136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000">
                <a:solidFill>
                  <a:srgbClr val="000000"/>
                </a:solidFill>
              </a:rPr>
              <a:t>Mỗi bạn viết các số theo nội dung ở các bảng dưới đây.</a:t>
            </a:r>
            <a:r>
              <a:rPr lang="en-US" sz="4000">
                <a:solidFill>
                  <a:srgbClr val="000000"/>
                </a:solidFill>
              </a:rPr>
              <a:t> </a:t>
            </a:r>
            <a:r>
              <a:rPr lang="vi-VN" sz="4000">
                <a:solidFill>
                  <a:srgbClr val="000000"/>
                </a:solidFill>
              </a:rPr>
              <a:t>Bạn nào viết đúng cả tám số và nhanh nhất thì thắng cuộc.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8BC65C-1E41-E8B5-4DC0-A02D5D843E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929" y="3288135"/>
            <a:ext cx="9268142" cy="335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64744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r="5901"/>
          <a:stretch/>
        </p:blipFill>
        <p:spPr>
          <a:xfrm>
            <a:off x="-33553" y="0"/>
            <a:ext cx="12223377" cy="6858000"/>
          </a:xfrm>
          <a:prstGeom prst="rect">
            <a:avLst/>
          </a:prstGeom>
        </p:spPr>
      </p:pic>
      <p:sp>
        <p:nvSpPr>
          <p:cNvPr id="18" name="Hình chữ nhật: Góc Tròn 13">
            <a:extLst>
              <a:ext uri="{FF2B5EF4-FFF2-40B4-BE49-F238E27FC236}">
                <a16:creationId xmlns:a16="http://schemas.microsoft.com/office/drawing/2014/main" id="{B3661555-36CB-FCE4-454A-B9815472727D}"/>
              </a:ext>
            </a:extLst>
          </p:cNvPr>
          <p:cNvSpPr/>
          <p:nvPr/>
        </p:nvSpPr>
        <p:spPr>
          <a:xfrm>
            <a:off x="312656" y="221226"/>
            <a:ext cx="11530957" cy="6636774"/>
          </a:xfrm>
          <a:custGeom>
            <a:avLst/>
            <a:gdLst>
              <a:gd name="connsiteX0" fmla="*/ 0 w 11530957"/>
              <a:gd name="connsiteY0" fmla="*/ 1106151 h 6636774"/>
              <a:gd name="connsiteX1" fmla="*/ 1106151 w 11530957"/>
              <a:gd name="connsiteY1" fmla="*/ 0 h 6636774"/>
              <a:gd name="connsiteX2" fmla="*/ 10424806 w 11530957"/>
              <a:gd name="connsiteY2" fmla="*/ 0 h 6636774"/>
              <a:gd name="connsiteX3" fmla="*/ 11530957 w 11530957"/>
              <a:gd name="connsiteY3" fmla="*/ 1106151 h 6636774"/>
              <a:gd name="connsiteX4" fmla="*/ 11530957 w 11530957"/>
              <a:gd name="connsiteY4" fmla="*/ 5530623 h 6636774"/>
              <a:gd name="connsiteX5" fmla="*/ 10424806 w 11530957"/>
              <a:gd name="connsiteY5" fmla="*/ 6636774 h 6636774"/>
              <a:gd name="connsiteX6" fmla="*/ 1106151 w 11530957"/>
              <a:gd name="connsiteY6" fmla="*/ 6636774 h 6636774"/>
              <a:gd name="connsiteX7" fmla="*/ 0 w 11530957"/>
              <a:gd name="connsiteY7" fmla="*/ 5530623 h 6636774"/>
              <a:gd name="connsiteX8" fmla="*/ 0 w 11530957"/>
              <a:gd name="connsiteY8" fmla="*/ 1106151 h 663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636774" fill="none" extrusionOk="0">
                <a:moveTo>
                  <a:pt x="0" y="1106151"/>
                </a:moveTo>
                <a:cubicBezTo>
                  <a:pt x="-44252" y="497993"/>
                  <a:pt x="486095" y="51934"/>
                  <a:pt x="1106151" y="0"/>
                </a:cubicBezTo>
                <a:cubicBezTo>
                  <a:pt x="2175949" y="77600"/>
                  <a:pt x="5893386" y="-27269"/>
                  <a:pt x="10424806" y="0"/>
                </a:cubicBezTo>
                <a:cubicBezTo>
                  <a:pt x="11040415" y="-6199"/>
                  <a:pt x="11612845" y="519348"/>
                  <a:pt x="11530957" y="1106151"/>
                </a:cubicBezTo>
                <a:cubicBezTo>
                  <a:pt x="11639957" y="3051269"/>
                  <a:pt x="11452748" y="4556044"/>
                  <a:pt x="11530957" y="5530623"/>
                </a:cubicBezTo>
                <a:cubicBezTo>
                  <a:pt x="11468750" y="6117198"/>
                  <a:pt x="10943618" y="6677391"/>
                  <a:pt x="10424806" y="6636774"/>
                </a:cubicBezTo>
                <a:cubicBezTo>
                  <a:pt x="6575293" y="6685951"/>
                  <a:pt x="4348509" y="6514072"/>
                  <a:pt x="1106151" y="6636774"/>
                </a:cubicBezTo>
                <a:cubicBezTo>
                  <a:pt x="482964" y="6731062"/>
                  <a:pt x="-25970" y="6163894"/>
                  <a:pt x="0" y="5530623"/>
                </a:cubicBezTo>
                <a:cubicBezTo>
                  <a:pt x="47022" y="4169444"/>
                  <a:pt x="104569" y="1857044"/>
                  <a:pt x="0" y="1106151"/>
                </a:cubicBezTo>
                <a:close/>
              </a:path>
              <a:path w="11530957" h="6636774" stroke="0" extrusionOk="0">
                <a:moveTo>
                  <a:pt x="0" y="1106151"/>
                </a:moveTo>
                <a:cubicBezTo>
                  <a:pt x="16583" y="493345"/>
                  <a:pt x="513760" y="-1236"/>
                  <a:pt x="1106151" y="0"/>
                </a:cubicBezTo>
                <a:cubicBezTo>
                  <a:pt x="5103095" y="-129276"/>
                  <a:pt x="8009232" y="-77778"/>
                  <a:pt x="10424806" y="0"/>
                </a:cubicBezTo>
                <a:cubicBezTo>
                  <a:pt x="11015293" y="-65107"/>
                  <a:pt x="11519632" y="560545"/>
                  <a:pt x="11530957" y="1106151"/>
                </a:cubicBezTo>
                <a:cubicBezTo>
                  <a:pt x="11612556" y="2404568"/>
                  <a:pt x="11685257" y="4973745"/>
                  <a:pt x="11530957" y="5530623"/>
                </a:cubicBezTo>
                <a:cubicBezTo>
                  <a:pt x="11539220" y="6158959"/>
                  <a:pt x="10954300" y="6664444"/>
                  <a:pt x="10424806" y="6636774"/>
                </a:cubicBezTo>
                <a:cubicBezTo>
                  <a:pt x="9470192" y="6680994"/>
                  <a:pt x="4521745" y="6607392"/>
                  <a:pt x="1106151" y="6636774"/>
                </a:cubicBezTo>
                <a:cubicBezTo>
                  <a:pt x="476824" y="6566012"/>
                  <a:pt x="-112861" y="6115449"/>
                  <a:pt x="0" y="5530623"/>
                </a:cubicBezTo>
                <a:cubicBezTo>
                  <a:pt x="-159954" y="4499819"/>
                  <a:pt x="22140" y="2687323"/>
                  <a:pt x="0" y="110615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8BC65C-1E41-E8B5-4DC0-A02D5D84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07" y="1287884"/>
            <a:ext cx="10295786" cy="372226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FE6719-AC8D-9A5A-FF57-FED856EDC0EE}"/>
              </a:ext>
            </a:extLst>
          </p:cNvPr>
          <p:cNvSpPr/>
          <p:nvPr/>
        </p:nvSpPr>
        <p:spPr>
          <a:xfrm>
            <a:off x="1547635" y="590550"/>
            <a:ext cx="1280743" cy="697334"/>
          </a:xfrm>
          <a:prstGeom prst="roundRect">
            <a:avLst/>
          </a:prstGeom>
          <a:solidFill>
            <a:srgbClr val="FFFF00"/>
          </a:solidFill>
          <a:ln>
            <a:solidFill>
              <a:srgbClr val="2680F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DDB8E7-5458-B8CC-FE12-ACF68D4FBF0C}"/>
              </a:ext>
            </a:extLst>
          </p:cNvPr>
          <p:cNvSpPr/>
          <p:nvPr/>
        </p:nvSpPr>
        <p:spPr>
          <a:xfrm>
            <a:off x="3463829" y="590550"/>
            <a:ext cx="2032643" cy="697334"/>
          </a:xfrm>
          <a:prstGeom prst="roundRect">
            <a:avLst/>
          </a:prstGeom>
          <a:solidFill>
            <a:srgbClr val="FFFF00"/>
          </a:solidFill>
          <a:ln>
            <a:solidFill>
              <a:srgbClr val="2680F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10 000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C5F871A-2149-1D6D-B379-D975EDCF438B}"/>
              </a:ext>
            </a:extLst>
          </p:cNvPr>
          <p:cNvSpPr/>
          <p:nvPr/>
        </p:nvSpPr>
        <p:spPr>
          <a:xfrm>
            <a:off x="6131923" y="590550"/>
            <a:ext cx="2032643" cy="697334"/>
          </a:xfrm>
          <a:prstGeom prst="roundRect">
            <a:avLst/>
          </a:prstGeom>
          <a:solidFill>
            <a:srgbClr val="FFFF00"/>
          </a:solidFill>
          <a:ln>
            <a:solidFill>
              <a:srgbClr val="2680F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177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FFC5167-D842-033B-C42D-3CC161FCF799}"/>
              </a:ext>
            </a:extLst>
          </p:cNvPr>
          <p:cNvSpPr/>
          <p:nvPr/>
        </p:nvSpPr>
        <p:spPr>
          <a:xfrm>
            <a:off x="8987768" y="590550"/>
            <a:ext cx="2032643" cy="697334"/>
          </a:xfrm>
          <a:prstGeom prst="roundRect">
            <a:avLst/>
          </a:prstGeom>
          <a:solidFill>
            <a:srgbClr val="FFFF00"/>
          </a:solidFill>
          <a:ln>
            <a:solidFill>
              <a:srgbClr val="2680F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9 998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12902D1-FB04-82A3-93EB-90548C4E9CD6}"/>
              </a:ext>
            </a:extLst>
          </p:cNvPr>
          <p:cNvSpPr/>
          <p:nvPr/>
        </p:nvSpPr>
        <p:spPr>
          <a:xfrm>
            <a:off x="1547635" y="5236740"/>
            <a:ext cx="1280743" cy="697334"/>
          </a:xfrm>
          <a:prstGeom prst="roundRect">
            <a:avLst/>
          </a:prstGeom>
          <a:solidFill>
            <a:srgbClr val="FFFF00"/>
          </a:solidFill>
          <a:ln>
            <a:solidFill>
              <a:srgbClr val="2680F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94B836C-3B85-3C18-BA79-78170C172F37}"/>
              </a:ext>
            </a:extLst>
          </p:cNvPr>
          <p:cNvSpPr/>
          <p:nvPr/>
        </p:nvSpPr>
        <p:spPr>
          <a:xfrm>
            <a:off x="3463829" y="5236740"/>
            <a:ext cx="2032643" cy="697334"/>
          </a:xfrm>
          <a:prstGeom prst="roundRect">
            <a:avLst/>
          </a:prstGeom>
          <a:solidFill>
            <a:srgbClr val="FFFF00"/>
          </a:solidFill>
          <a:ln>
            <a:solidFill>
              <a:srgbClr val="2680F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99 999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9DD1F6F-A420-0DA9-4988-D883904CE8AA}"/>
              </a:ext>
            </a:extLst>
          </p:cNvPr>
          <p:cNvSpPr/>
          <p:nvPr/>
        </p:nvSpPr>
        <p:spPr>
          <a:xfrm>
            <a:off x="6131923" y="5236740"/>
            <a:ext cx="2032643" cy="697334"/>
          </a:xfrm>
          <a:prstGeom prst="roundRect">
            <a:avLst/>
          </a:prstGeom>
          <a:solidFill>
            <a:srgbClr val="FFFF00"/>
          </a:solidFill>
          <a:ln>
            <a:solidFill>
              <a:srgbClr val="2680F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990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92058C1-1168-AD3E-99F7-724408A4CBE5}"/>
              </a:ext>
            </a:extLst>
          </p:cNvPr>
          <p:cNvSpPr/>
          <p:nvPr/>
        </p:nvSpPr>
        <p:spPr>
          <a:xfrm>
            <a:off x="8987768" y="5236740"/>
            <a:ext cx="2032643" cy="697334"/>
          </a:xfrm>
          <a:prstGeom prst="roundRect">
            <a:avLst/>
          </a:prstGeom>
          <a:solidFill>
            <a:srgbClr val="FFFF00"/>
          </a:solidFill>
          <a:ln>
            <a:solidFill>
              <a:srgbClr val="2680F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10 001</a:t>
            </a:r>
          </a:p>
        </p:txBody>
      </p:sp>
    </p:spTree>
    <p:extLst>
      <p:ext uri="{BB962C8B-B14F-4D97-AF65-F5344CB8AC3E}">
        <p14:creationId xmlns:p14="http://schemas.microsoft.com/office/powerpoint/2010/main" val="23000484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" t="5256" r="59014" b="53780"/>
          <a:stretch/>
        </p:blipFill>
        <p:spPr>
          <a:xfrm>
            <a:off x="0" y="-328996"/>
            <a:ext cx="6225583" cy="33269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B1AE6E-B935-8F17-5724-A535AB3F7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791" y="1084575"/>
            <a:ext cx="5596901" cy="448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6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r="5901"/>
          <a:stretch/>
        </p:blipFill>
        <p:spPr>
          <a:xfrm>
            <a:off x="-33553" y="0"/>
            <a:ext cx="12223377" cy="6858000"/>
          </a:xfrm>
          <a:prstGeom prst="rect">
            <a:avLst/>
          </a:prstGeom>
        </p:spPr>
      </p:pic>
      <p:sp>
        <p:nvSpPr>
          <p:cNvPr id="18" name="Hình chữ nhật: Góc Tròn 13">
            <a:extLst>
              <a:ext uri="{FF2B5EF4-FFF2-40B4-BE49-F238E27FC236}">
                <a16:creationId xmlns:a16="http://schemas.microsoft.com/office/drawing/2014/main" id="{B3661555-36CB-FCE4-454A-B9815472727D}"/>
              </a:ext>
            </a:extLst>
          </p:cNvPr>
          <p:cNvSpPr/>
          <p:nvPr/>
        </p:nvSpPr>
        <p:spPr>
          <a:xfrm>
            <a:off x="312656" y="221226"/>
            <a:ext cx="11530957" cy="6636774"/>
          </a:xfrm>
          <a:custGeom>
            <a:avLst/>
            <a:gdLst>
              <a:gd name="connsiteX0" fmla="*/ 0 w 11530957"/>
              <a:gd name="connsiteY0" fmla="*/ 1106151 h 6636774"/>
              <a:gd name="connsiteX1" fmla="*/ 1106151 w 11530957"/>
              <a:gd name="connsiteY1" fmla="*/ 0 h 6636774"/>
              <a:gd name="connsiteX2" fmla="*/ 10424806 w 11530957"/>
              <a:gd name="connsiteY2" fmla="*/ 0 h 6636774"/>
              <a:gd name="connsiteX3" fmla="*/ 11530957 w 11530957"/>
              <a:gd name="connsiteY3" fmla="*/ 1106151 h 6636774"/>
              <a:gd name="connsiteX4" fmla="*/ 11530957 w 11530957"/>
              <a:gd name="connsiteY4" fmla="*/ 5530623 h 6636774"/>
              <a:gd name="connsiteX5" fmla="*/ 10424806 w 11530957"/>
              <a:gd name="connsiteY5" fmla="*/ 6636774 h 6636774"/>
              <a:gd name="connsiteX6" fmla="*/ 1106151 w 11530957"/>
              <a:gd name="connsiteY6" fmla="*/ 6636774 h 6636774"/>
              <a:gd name="connsiteX7" fmla="*/ 0 w 11530957"/>
              <a:gd name="connsiteY7" fmla="*/ 5530623 h 6636774"/>
              <a:gd name="connsiteX8" fmla="*/ 0 w 11530957"/>
              <a:gd name="connsiteY8" fmla="*/ 1106151 h 663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636774" fill="none" extrusionOk="0">
                <a:moveTo>
                  <a:pt x="0" y="1106151"/>
                </a:moveTo>
                <a:cubicBezTo>
                  <a:pt x="-44252" y="497993"/>
                  <a:pt x="486095" y="51934"/>
                  <a:pt x="1106151" y="0"/>
                </a:cubicBezTo>
                <a:cubicBezTo>
                  <a:pt x="2175949" y="77600"/>
                  <a:pt x="5893386" y="-27269"/>
                  <a:pt x="10424806" y="0"/>
                </a:cubicBezTo>
                <a:cubicBezTo>
                  <a:pt x="11040415" y="-6199"/>
                  <a:pt x="11612845" y="519348"/>
                  <a:pt x="11530957" y="1106151"/>
                </a:cubicBezTo>
                <a:cubicBezTo>
                  <a:pt x="11639957" y="3051269"/>
                  <a:pt x="11452748" y="4556044"/>
                  <a:pt x="11530957" y="5530623"/>
                </a:cubicBezTo>
                <a:cubicBezTo>
                  <a:pt x="11468750" y="6117198"/>
                  <a:pt x="10943618" y="6677391"/>
                  <a:pt x="10424806" y="6636774"/>
                </a:cubicBezTo>
                <a:cubicBezTo>
                  <a:pt x="6575293" y="6685951"/>
                  <a:pt x="4348509" y="6514072"/>
                  <a:pt x="1106151" y="6636774"/>
                </a:cubicBezTo>
                <a:cubicBezTo>
                  <a:pt x="482964" y="6731062"/>
                  <a:pt x="-25970" y="6163894"/>
                  <a:pt x="0" y="5530623"/>
                </a:cubicBezTo>
                <a:cubicBezTo>
                  <a:pt x="47022" y="4169444"/>
                  <a:pt x="104569" y="1857044"/>
                  <a:pt x="0" y="1106151"/>
                </a:cubicBezTo>
                <a:close/>
              </a:path>
              <a:path w="11530957" h="6636774" stroke="0" extrusionOk="0">
                <a:moveTo>
                  <a:pt x="0" y="1106151"/>
                </a:moveTo>
                <a:cubicBezTo>
                  <a:pt x="16583" y="493345"/>
                  <a:pt x="513760" y="-1236"/>
                  <a:pt x="1106151" y="0"/>
                </a:cubicBezTo>
                <a:cubicBezTo>
                  <a:pt x="5103095" y="-129276"/>
                  <a:pt x="8009232" y="-77778"/>
                  <a:pt x="10424806" y="0"/>
                </a:cubicBezTo>
                <a:cubicBezTo>
                  <a:pt x="11015293" y="-65107"/>
                  <a:pt x="11519632" y="560545"/>
                  <a:pt x="11530957" y="1106151"/>
                </a:cubicBezTo>
                <a:cubicBezTo>
                  <a:pt x="11612556" y="2404568"/>
                  <a:pt x="11685257" y="4973745"/>
                  <a:pt x="11530957" y="5530623"/>
                </a:cubicBezTo>
                <a:cubicBezTo>
                  <a:pt x="11539220" y="6158959"/>
                  <a:pt x="10954300" y="6664444"/>
                  <a:pt x="10424806" y="6636774"/>
                </a:cubicBezTo>
                <a:cubicBezTo>
                  <a:pt x="9470192" y="6680994"/>
                  <a:pt x="4521745" y="6607392"/>
                  <a:pt x="1106151" y="6636774"/>
                </a:cubicBezTo>
                <a:cubicBezTo>
                  <a:pt x="476824" y="6566012"/>
                  <a:pt x="-112861" y="6115449"/>
                  <a:pt x="0" y="5530623"/>
                </a:cubicBezTo>
                <a:cubicBezTo>
                  <a:pt x="-159954" y="4499819"/>
                  <a:pt x="22140" y="2687323"/>
                  <a:pt x="0" y="110615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8FA960-A6BB-F1CE-5FF3-C5EC007728E3}"/>
              </a:ext>
            </a:extLst>
          </p:cNvPr>
          <p:cNvSpPr txBox="1"/>
          <p:nvPr/>
        </p:nvSpPr>
        <p:spPr>
          <a:xfrm>
            <a:off x="2451158" y="535929"/>
            <a:ext cx="9124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Em hãy tham gia ý kiến cùng các bạn.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55A2BB-D6DF-E4F9-BE6F-F37F4BFE1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450" y="1652603"/>
            <a:ext cx="10020300" cy="47966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A66AD49-CA09-616C-4E76-FDB2FCBC7E90}"/>
              </a:ext>
            </a:extLst>
          </p:cNvPr>
          <p:cNvSpPr/>
          <p:nvPr/>
        </p:nvSpPr>
        <p:spPr>
          <a:xfrm>
            <a:off x="857250" y="1243815"/>
            <a:ext cx="592455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C78A89B-298D-ABC3-7782-5C060CC98F16}"/>
              </a:ext>
            </a:extLst>
          </p:cNvPr>
          <p:cNvSpPr/>
          <p:nvPr/>
        </p:nvSpPr>
        <p:spPr>
          <a:xfrm>
            <a:off x="1924050" y="1755109"/>
            <a:ext cx="2286000" cy="1022589"/>
          </a:xfrm>
          <a:prstGeom prst="wedgeRoundRectCallout">
            <a:avLst>
              <a:gd name="adj1" fmla="val 8334"/>
              <a:gd name="adj2" fmla="val 71815"/>
              <a:gd name="adj3" fmla="val 16667"/>
            </a:avLst>
          </a:prstGeom>
          <a:solidFill>
            <a:srgbClr val="AADFF9"/>
          </a:solidFill>
          <a:ln>
            <a:solidFill>
              <a:srgbClr val="AADF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>
                <a:solidFill>
                  <a:schemeClr val="tx1"/>
                </a:solidFill>
              </a:rPr>
              <a:t>Các em có thấy  số tự nhiên trong  cuộc sống?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CB92ADB-0932-976D-9625-1D4EE775C601}"/>
              </a:ext>
            </a:extLst>
          </p:cNvPr>
          <p:cNvSpPr/>
          <p:nvPr/>
        </p:nvSpPr>
        <p:spPr>
          <a:xfrm>
            <a:off x="4495800" y="3491064"/>
            <a:ext cx="1847850" cy="1022589"/>
          </a:xfrm>
          <a:prstGeom prst="wedgeRoundRectCallout">
            <a:avLst>
              <a:gd name="adj1" fmla="val 65035"/>
              <a:gd name="adj2" fmla="val 17790"/>
              <a:gd name="adj3" fmla="val 16667"/>
            </a:avLst>
          </a:prstGeom>
          <a:solidFill>
            <a:srgbClr val="AADFF9"/>
          </a:solidFill>
          <a:ln>
            <a:solidFill>
              <a:srgbClr val="AADF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>
                <a:solidFill>
                  <a:schemeClr val="tx1"/>
                </a:solidFill>
              </a:rPr>
              <a:t>Số học sinh</a:t>
            </a:r>
          </a:p>
          <a:p>
            <a:pPr algn="ctr"/>
            <a:r>
              <a:rPr lang="vi-VN">
                <a:solidFill>
                  <a:schemeClr val="tx1"/>
                </a:solidFill>
              </a:rPr>
              <a:t>trong lớp là</a:t>
            </a:r>
          </a:p>
          <a:p>
            <a:pPr algn="ctr"/>
            <a:r>
              <a:rPr lang="vi-VN">
                <a:solidFill>
                  <a:schemeClr val="tx1"/>
                </a:solidFill>
              </a:rPr>
              <a:t>số tự nhiên.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268ED726-402C-1957-A27A-30857D42E814}"/>
              </a:ext>
            </a:extLst>
          </p:cNvPr>
          <p:cNvSpPr/>
          <p:nvPr/>
        </p:nvSpPr>
        <p:spPr>
          <a:xfrm>
            <a:off x="5400674" y="2311161"/>
            <a:ext cx="2581277" cy="771115"/>
          </a:xfrm>
          <a:prstGeom prst="wedgeRoundRectCallout">
            <a:avLst>
              <a:gd name="adj1" fmla="val 30349"/>
              <a:gd name="adj2" fmla="val 94374"/>
              <a:gd name="adj3" fmla="val 16667"/>
            </a:avLst>
          </a:prstGeom>
          <a:solidFill>
            <a:srgbClr val="AADFF9"/>
          </a:solidFill>
          <a:ln>
            <a:solidFill>
              <a:srgbClr val="AADF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>
                <a:solidFill>
                  <a:schemeClr val="tx1"/>
                </a:solidFill>
              </a:rPr>
              <a:t>Số cây trong trường</a:t>
            </a:r>
          </a:p>
          <a:p>
            <a:pPr algn="ctr"/>
            <a:r>
              <a:rPr lang="vi-VN">
                <a:solidFill>
                  <a:schemeClr val="tx1"/>
                </a:solidFill>
              </a:rPr>
              <a:t>là số tự nhiên.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80D9E2EC-9C5B-4610-3733-24F7B0F1CD34}"/>
              </a:ext>
            </a:extLst>
          </p:cNvPr>
          <p:cNvSpPr/>
          <p:nvPr/>
        </p:nvSpPr>
        <p:spPr>
          <a:xfrm>
            <a:off x="8226129" y="2392140"/>
            <a:ext cx="2581277" cy="771115"/>
          </a:xfrm>
          <a:prstGeom prst="wedgeRoundRectCallout">
            <a:avLst>
              <a:gd name="adj1" fmla="val -25002"/>
              <a:gd name="adj2" fmla="val 86963"/>
              <a:gd name="adj3" fmla="val 16667"/>
            </a:avLst>
          </a:prstGeom>
          <a:solidFill>
            <a:srgbClr val="AADFF9"/>
          </a:solidFill>
          <a:ln>
            <a:solidFill>
              <a:srgbClr val="AADF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>
                <a:solidFill>
                  <a:schemeClr val="tx1"/>
                </a:solidFill>
              </a:rPr>
              <a:t>Dùng số tự nhiên</a:t>
            </a:r>
          </a:p>
          <a:p>
            <a:pPr algn="ctr"/>
            <a:r>
              <a:rPr lang="vi-VN">
                <a:solidFill>
                  <a:schemeClr val="tx1"/>
                </a:solidFill>
              </a:rPr>
              <a:t>để đánh số nhà.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A98C13F4-9F45-DC29-4147-907740E79936}"/>
              </a:ext>
            </a:extLst>
          </p:cNvPr>
          <p:cNvSpPr/>
          <p:nvPr/>
        </p:nvSpPr>
        <p:spPr>
          <a:xfrm>
            <a:off x="9610723" y="3231243"/>
            <a:ext cx="1038227" cy="463503"/>
          </a:xfrm>
          <a:prstGeom prst="wedgeRoundRectCallout">
            <a:avLst>
              <a:gd name="adj1" fmla="val -25002"/>
              <a:gd name="adj2" fmla="val 86963"/>
              <a:gd name="adj3" fmla="val 16667"/>
            </a:avLst>
          </a:prstGeom>
          <a:solidFill>
            <a:srgbClr val="AADFF9"/>
          </a:solidFill>
          <a:ln>
            <a:solidFill>
              <a:srgbClr val="AADF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.?..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96D71A-2BE2-678A-BD44-A07B30F50045}"/>
              </a:ext>
            </a:extLst>
          </p:cNvPr>
          <p:cNvSpPr/>
          <p:nvPr/>
        </p:nvSpPr>
        <p:spPr>
          <a:xfrm>
            <a:off x="886913" y="5843832"/>
            <a:ext cx="10581187" cy="673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F87659D-E479-50F3-2F92-F4773D64AE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21" y="378577"/>
            <a:ext cx="1276193" cy="102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57714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52"/>
          <a:stretch/>
        </p:blipFill>
        <p:spPr>
          <a:xfrm>
            <a:off x="0" y="-149905"/>
            <a:ext cx="12183036" cy="7007906"/>
          </a:xfrm>
          <a:prstGeom prst="rect">
            <a:avLst/>
          </a:prstGeom>
        </p:spPr>
      </p:pic>
      <p:pic>
        <p:nvPicPr>
          <p:cNvPr id="40" name="Hình ảnh 11">
            <a:extLst>
              <a:ext uri="{FF2B5EF4-FFF2-40B4-BE49-F238E27FC236}">
                <a16:creationId xmlns:a16="http://schemas.microsoft.com/office/drawing/2014/main" id="{0FEF4034-59E7-6EB0-9FE9-3085BA317B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9" t="13101" r="6017" b="10040"/>
          <a:stretch/>
        </p:blipFill>
        <p:spPr>
          <a:xfrm>
            <a:off x="9065590" y="2255425"/>
            <a:ext cx="3159185" cy="4602576"/>
          </a:xfrm>
          <a:prstGeom prst="rect">
            <a:avLst/>
          </a:prstGeom>
        </p:spPr>
      </p:pic>
      <p:grpSp>
        <p:nvGrpSpPr>
          <p:cNvPr id="24" name="Nhóm 2">
            <a:extLst>
              <a:ext uri="{FF2B5EF4-FFF2-40B4-BE49-F238E27FC236}">
                <a16:creationId xmlns:a16="http://schemas.microsoft.com/office/drawing/2014/main" id="{7E546987-0549-398A-6140-87AF62A9514B}"/>
              </a:ext>
            </a:extLst>
          </p:cNvPr>
          <p:cNvGrpSpPr/>
          <p:nvPr/>
        </p:nvGrpSpPr>
        <p:grpSpPr>
          <a:xfrm>
            <a:off x="818867" y="1665858"/>
            <a:ext cx="7130492" cy="5044658"/>
            <a:chOff x="383136" y="294968"/>
            <a:chExt cx="11949814" cy="6415548"/>
          </a:xfrm>
        </p:grpSpPr>
        <p:sp>
          <p:nvSpPr>
            <p:cNvPr id="25" name="Hình chữ nhật: Góc Tròn 3">
              <a:extLst>
                <a:ext uri="{FF2B5EF4-FFF2-40B4-BE49-F238E27FC236}">
                  <a16:creationId xmlns:a16="http://schemas.microsoft.com/office/drawing/2014/main" id="{FD1C116F-5A53-3627-C653-3E4550C99D90}"/>
                </a:ext>
              </a:extLst>
            </p:cNvPr>
            <p:cNvSpPr/>
            <p:nvPr/>
          </p:nvSpPr>
          <p:spPr>
            <a:xfrm>
              <a:off x="383136" y="294968"/>
              <a:ext cx="11530957" cy="6415548"/>
            </a:xfrm>
            <a:custGeom>
              <a:avLst/>
              <a:gdLst>
                <a:gd name="connsiteX0" fmla="*/ 0 w 11530957"/>
                <a:gd name="connsiteY0" fmla="*/ 1069279 h 6415548"/>
                <a:gd name="connsiteX1" fmla="*/ 1069279 w 11530957"/>
                <a:gd name="connsiteY1" fmla="*/ 0 h 6415548"/>
                <a:gd name="connsiteX2" fmla="*/ 10461678 w 11530957"/>
                <a:gd name="connsiteY2" fmla="*/ 0 h 6415548"/>
                <a:gd name="connsiteX3" fmla="*/ 11530957 w 11530957"/>
                <a:gd name="connsiteY3" fmla="*/ 1069279 h 6415548"/>
                <a:gd name="connsiteX4" fmla="*/ 11530957 w 11530957"/>
                <a:gd name="connsiteY4" fmla="*/ 5346269 h 6415548"/>
                <a:gd name="connsiteX5" fmla="*/ 10461678 w 11530957"/>
                <a:gd name="connsiteY5" fmla="*/ 6415548 h 6415548"/>
                <a:gd name="connsiteX6" fmla="*/ 1069279 w 11530957"/>
                <a:gd name="connsiteY6" fmla="*/ 6415548 h 6415548"/>
                <a:gd name="connsiteX7" fmla="*/ 0 w 11530957"/>
                <a:gd name="connsiteY7" fmla="*/ 5346269 h 6415548"/>
                <a:gd name="connsiteX8" fmla="*/ 0 w 11530957"/>
                <a:gd name="connsiteY8" fmla="*/ 1069279 h 6415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30957" h="6415548" fill="none" extrusionOk="0">
                  <a:moveTo>
                    <a:pt x="0" y="1069279"/>
                  </a:moveTo>
                  <a:cubicBezTo>
                    <a:pt x="-56142" y="482224"/>
                    <a:pt x="472899" y="33125"/>
                    <a:pt x="1069279" y="0"/>
                  </a:cubicBezTo>
                  <a:cubicBezTo>
                    <a:pt x="4796067" y="77600"/>
                    <a:pt x="5992644" y="-27269"/>
                    <a:pt x="10461678" y="0"/>
                  </a:cubicBezTo>
                  <a:cubicBezTo>
                    <a:pt x="11108013" y="-73594"/>
                    <a:pt x="11580710" y="493380"/>
                    <a:pt x="11530957" y="1069279"/>
                  </a:cubicBezTo>
                  <a:cubicBezTo>
                    <a:pt x="11639957" y="2468667"/>
                    <a:pt x="11452748" y="4091300"/>
                    <a:pt x="11530957" y="5346269"/>
                  </a:cubicBezTo>
                  <a:cubicBezTo>
                    <a:pt x="11453801" y="5906632"/>
                    <a:pt x="10967214" y="6453039"/>
                    <a:pt x="10461678" y="6415548"/>
                  </a:cubicBezTo>
                  <a:cubicBezTo>
                    <a:pt x="7948116" y="6464725"/>
                    <a:pt x="4503963" y="6292846"/>
                    <a:pt x="1069279" y="6415548"/>
                  </a:cubicBezTo>
                  <a:cubicBezTo>
                    <a:pt x="464920" y="6521629"/>
                    <a:pt x="-81581" y="6007058"/>
                    <a:pt x="0" y="5346269"/>
                  </a:cubicBezTo>
                  <a:cubicBezTo>
                    <a:pt x="47022" y="4531174"/>
                    <a:pt x="104569" y="2808644"/>
                    <a:pt x="0" y="1069279"/>
                  </a:cubicBezTo>
                  <a:close/>
                </a:path>
                <a:path w="11530957" h="6415548" stroke="0" extrusionOk="0">
                  <a:moveTo>
                    <a:pt x="0" y="1069279"/>
                  </a:moveTo>
                  <a:cubicBezTo>
                    <a:pt x="35535" y="474671"/>
                    <a:pt x="489606" y="-726"/>
                    <a:pt x="1069279" y="0"/>
                  </a:cubicBezTo>
                  <a:cubicBezTo>
                    <a:pt x="3330869" y="-129276"/>
                    <a:pt x="7086839" y="-77778"/>
                    <a:pt x="10461678" y="0"/>
                  </a:cubicBezTo>
                  <a:cubicBezTo>
                    <a:pt x="11047785" y="-14152"/>
                    <a:pt x="11528000" y="495783"/>
                    <a:pt x="11530957" y="1069279"/>
                  </a:cubicBezTo>
                  <a:cubicBezTo>
                    <a:pt x="11612556" y="2765578"/>
                    <a:pt x="11685257" y="3211009"/>
                    <a:pt x="11530957" y="5346269"/>
                  </a:cubicBezTo>
                  <a:cubicBezTo>
                    <a:pt x="11558830" y="5995597"/>
                    <a:pt x="11002652" y="6432396"/>
                    <a:pt x="10461678" y="6415548"/>
                  </a:cubicBezTo>
                  <a:cubicBezTo>
                    <a:pt x="7831461" y="6459768"/>
                    <a:pt x="5323348" y="6386166"/>
                    <a:pt x="1069279" y="6415548"/>
                  </a:cubicBezTo>
                  <a:cubicBezTo>
                    <a:pt x="471771" y="6388797"/>
                    <a:pt x="-23178" y="5931458"/>
                    <a:pt x="0" y="5346269"/>
                  </a:cubicBezTo>
                  <a:cubicBezTo>
                    <a:pt x="-159954" y="3799400"/>
                    <a:pt x="22140" y="2340826"/>
                    <a:pt x="0" y="1069279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Hình ảnh 5">
              <a:extLst>
                <a:ext uri="{FF2B5EF4-FFF2-40B4-BE49-F238E27FC236}">
                  <a16:creationId xmlns:a16="http://schemas.microsoft.com/office/drawing/2014/main" id="{B5D88B6D-4DB4-6AF9-E295-65C33C6E4A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02" t="25407" r="4782" b="50511"/>
            <a:stretch/>
          </p:blipFill>
          <p:spPr>
            <a:xfrm rot="958498">
              <a:off x="8589752" y="399057"/>
              <a:ext cx="3743198" cy="127505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5" name="Group 44"/>
          <p:cNvGrpSpPr/>
          <p:nvPr/>
        </p:nvGrpSpPr>
        <p:grpSpPr>
          <a:xfrm>
            <a:off x="1446662" y="2120226"/>
            <a:ext cx="6100674" cy="941978"/>
            <a:chOff x="1355013" y="1920723"/>
            <a:chExt cx="6100674" cy="941978"/>
          </a:xfrm>
        </p:grpSpPr>
        <p:sp>
          <p:nvSpPr>
            <p:cNvPr id="46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1936826" y="2050466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A14F23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A14F2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54" t="49719" r="59489" b="7446"/>
            <a:stretch/>
          </p:blipFill>
          <p:spPr>
            <a:xfrm flipH="1">
              <a:off x="1355013" y="1920723"/>
              <a:ext cx="529550" cy="941978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1446662" y="3347422"/>
            <a:ext cx="6100674" cy="941978"/>
            <a:chOff x="1355013" y="1920723"/>
            <a:chExt cx="6100674" cy="941978"/>
          </a:xfrm>
        </p:grpSpPr>
        <p:sp>
          <p:nvSpPr>
            <p:cNvPr id="49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1936826" y="2050466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A14F23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A14F2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54" t="49719" r="59489" b="7446"/>
            <a:stretch/>
          </p:blipFill>
          <p:spPr>
            <a:xfrm flipH="1">
              <a:off x="1355013" y="1920723"/>
              <a:ext cx="529550" cy="941978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1446662" y="4411443"/>
            <a:ext cx="6100674" cy="941978"/>
            <a:chOff x="1355013" y="1920723"/>
            <a:chExt cx="6100674" cy="941978"/>
          </a:xfrm>
        </p:grpSpPr>
        <p:sp>
          <p:nvSpPr>
            <p:cNvPr id="52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1936826" y="2050466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A14F23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A14F2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54" t="49719" r="59489" b="7446"/>
            <a:stretch/>
          </p:blipFill>
          <p:spPr>
            <a:xfrm flipH="1">
              <a:off x="1355013" y="1920723"/>
              <a:ext cx="529550" cy="941978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1446662" y="5546850"/>
            <a:ext cx="6100674" cy="941978"/>
            <a:chOff x="1355013" y="1920723"/>
            <a:chExt cx="6100674" cy="941978"/>
          </a:xfrm>
        </p:grpSpPr>
        <p:sp>
          <p:nvSpPr>
            <p:cNvPr id="55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1936826" y="2050466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A14F23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A14F2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54" t="49719" r="59489" b="7446"/>
            <a:stretch/>
          </p:blipFill>
          <p:spPr>
            <a:xfrm flipH="1">
              <a:off x="1355013" y="1920723"/>
              <a:ext cx="529550" cy="941978"/>
            </a:xfrm>
            <a:prstGeom prst="rect">
              <a:avLst/>
            </a:prstGeom>
          </p:spPr>
        </p:pic>
      </p:grpSp>
      <p:pic>
        <p:nvPicPr>
          <p:cNvPr id="41" name="Hình ảnh 8">
            <a:extLst>
              <a:ext uri="{FF2B5EF4-FFF2-40B4-BE49-F238E27FC236}">
                <a16:creationId xmlns:a16="http://schemas.microsoft.com/office/drawing/2014/main" id="{E6083E62-8B1C-361B-2A85-1EDE46DF80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036"/>
          <a:stretch/>
        </p:blipFill>
        <p:spPr>
          <a:xfrm>
            <a:off x="6581102" y="2015942"/>
            <a:ext cx="3492237" cy="53764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7B42F7-F5FB-5A1C-39C4-E015EAC43A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039" y="57535"/>
            <a:ext cx="6285521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50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" r="696"/>
          <a:stretch/>
        </p:blipFill>
        <p:spPr>
          <a:xfrm>
            <a:off x="1400" y="0"/>
            <a:ext cx="12223376" cy="6858000"/>
          </a:xfrm>
          <a:prstGeom prst="rect">
            <a:avLst/>
          </a:prstGeom>
        </p:spPr>
      </p:pic>
      <p:pic>
        <p:nvPicPr>
          <p:cNvPr id="8" name="Hình ảnh 11">
            <a:extLst>
              <a:ext uri="{FF2B5EF4-FFF2-40B4-BE49-F238E27FC236}">
                <a16:creationId xmlns:a16="http://schemas.microsoft.com/office/drawing/2014/main" id="{0FEF4034-59E7-6EB0-9FE9-3085BA317B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9" t="13101" r="6017" b="10040"/>
          <a:stretch/>
        </p:blipFill>
        <p:spPr>
          <a:xfrm>
            <a:off x="9657395" y="3117617"/>
            <a:ext cx="2567380" cy="3740383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E6083E62-8B1C-361B-2A85-1EDE46DF80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036"/>
          <a:stretch/>
        </p:blipFill>
        <p:spPr>
          <a:xfrm>
            <a:off x="7355441" y="2870054"/>
            <a:ext cx="2838042" cy="4369284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D205AC5C-2477-C9C2-9DBE-9F5128D1C543}"/>
              </a:ext>
            </a:extLst>
          </p:cNvPr>
          <p:cNvGrpSpPr/>
          <p:nvPr/>
        </p:nvGrpSpPr>
        <p:grpSpPr>
          <a:xfrm>
            <a:off x="385373" y="257223"/>
            <a:ext cx="7327946" cy="832870"/>
            <a:chOff x="4468161" y="218339"/>
            <a:chExt cx="7327946" cy="832870"/>
          </a:xfrm>
        </p:grpSpPr>
        <p:sp>
          <p:nvSpPr>
            <p:cNvPr id="10" name="TextBox 39">
              <a:extLst>
                <a:ext uri="{FF2B5EF4-FFF2-40B4-BE49-F238E27FC236}">
                  <a16:creationId xmlns:a16="http://schemas.microsoft.com/office/drawing/2014/main" id="{9E654770-10D0-AB6E-35D8-DAF03B3475FE}"/>
                </a:ext>
              </a:extLst>
            </p:cNvPr>
            <p:cNvSpPr txBox="1"/>
            <p:nvPr/>
          </p:nvSpPr>
          <p:spPr>
            <a:xfrm>
              <a:off x="4468161" y="218339"/>
              <a:ext cx="73279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 w="127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Edwardian" panose="02040603050506020204" pitchFamily="18" charset="0"/>
                  <a:ea typeface="+mn-ea"/>
                  <a:cs typeface="+mn-cs"/>
                </a:rPr>
                <a:t>Thứ … ngày … tháng … năm ...</a:t>
              </a:r>
              <a:endParaRPr kumimoji="0" lang="vi-VN" sz="4800" b="1" i="0" u="none" strike="noStrike" kern="1200" cap="none" spc="0" normalizeH="0" baseline="0" noProof="0">
                <a:ln w="1270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39">
              <a:extLst>
                <a:ext uri="{FF2B5EF4-FFF2-40B4-BE49-F238E27FC236}">
                  <a16:creationId xmlns:a16="http://schemas.microsoft.com/office/drawing/2014/main" id="{3C769051-178A-DF8D-6555-2AFF5967899C}"/>
                </a:ext>
              </a:extLst>
            </p:cNvPr>
            <p:cNvSpPr txBox="1"/>
            <p:nvPr/>
          </p:nvSpPr>
          <p:spPr>
            <a:xfrm>
              <a:off x="4468161" y="220212"/>
              <a:ext cx="73279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TM Edwardian" panose="02040603050506020204" pitchFamily="18" charset="0"/>
                  <a:ea typeface="+mn-ea"/>
                  <a:cs typeface="+mn-cs"/>
                </a:rPr>
                <a:t>Thứ … ngày … tháng … năm ...</a:t>
              </a:r>
              <a:endPara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6">
            <a:extLst>
              <a:ext uri="{FF2B5EF4-FFF2-40B4-BE49-F238E27FC236}">
                <a16:creationId xmlns:a16="http://schemas.microsoft.com/office/drawing/2014/main" id="{419CAD58-621E-373D-C01F-1BC4B843162B}"/>
              </a:ext>
            </a:extLst>
          </p:cNvPr>
          <p:cNvSpPr txBox="1"/>
          <p:nvPr/>
        </p:nvSpPr>
        <p:spPr>
          <a:xfrm rot="20369477">
            <a:off x="674191" y="2284030"/>
            <a:ext cx="2225056" cy="120032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FF0000"/>
                </a:solidFill>
                <a:uLnTx/>
                <a:uFillTx/>
                <a:latin typeface="#9Slide07 IcielLa Chic Pro Shad" panose="02000506090000020004" pitchFamily="2" charset="0"/>
                <a:ea typeface="LNTH-LuoLuoNotangYuanTi 1" pitchFamily="2" charset="-128"/>
                <a:cs typeface="LNTH-LuoLuoNotangYuanTi 1" pitchFamily="2" charset="-128"/>
              </a:rPr>
              <a:t>Bài 87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FF0000"/>
              </a:solidFill>
              <a:uLnTx/>
              <a:uFillTx/>
              <a:latin typeface="#9Slide07 IcielLa Chic Pro Shad" panose="02000506090000020004" pitchFamily="2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grpSp>
        <p:nvGrpSpPr>
          <p:cNvPr id="14" name="Group 50">
            <a:extLst>
              <a:ext uri="{FF2B5EF4-FFF2-40B4-BE49-F238E27FC236}">
                <a16:creationId xmlns:a16="http://schemas.microsoft.com/office/drawing/2014/main" id="{DCF9DE5C-E4D9-B0CA-29BD-70DC02DCED68}"/>
              </a:ext>
            </a:extLst>
          </p:cNvPr>
          <p:cNvGrpSpPr/>
          <p:nvPr/>
        </p:nvGrpSpPr>
        <p:grpSpPr>
          <a:xfrm>
            <a:off x="13676596" y="3429000"/>
            <a:ext cx="8350269" cy="3557384"/>
            <a:chOff x="826790" y="1975934"/>
            <a:chExt cx="8842681" cy="7399337"/>
          </a:xfrm>
        </p:grpSpPr>
        <p:sp>
          <p:nvSpPr>
            <p:cNvPr id="15" name="TextBox 51">
              <a:extLst>
                <a:ext uri="{FF2B5EF4-FFF2-40B4-BE49-F238E27FC236}">
                  <a16:creationId xmlns:a16="http://schemas.microsoft.com/office/drawing/2014/main" id="{FE3E4BD6-9970-4BD9-E69D-23C4AB63106C}"/>
                </a:ext>
              </a:extLst>
            </p:cNvPr>
            <p:cNvSpPr txBox="1"/>
            <p:nvPr/>
          </p:nvSpPr>
          <p:spPr>
            <a:xfrm>
              <a:off x="1355257" y="2795429"/>
              <a:ext cx="7704861" cy="37119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9600" b="0" i="0" u="none" strike="noStrike" kern="1200" cap="none" spc="0" normalizeH="0" baseline="0" noProof="0" dirty="0">
                <a:ln w="1270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Gretoon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53">
              <a:extLst>
                <a:ext uri="{FF2B5EF4-FFF2-40B4-BE49-F238E27FC236}">
                  <a16:creationId xmlns:a16="http://schemas.microsoft.com/office/drawing/2014/main" id="{A9A88C7F-AB67-9714-FA90-2C8CEE1FCC59}"/>
                </a:ext>
              </a:extLst>
            </p:cNvPr>
            <p:cNvSpPr txBox="1"/>
            <p:nvPr/>
          </p:nvSpPr>
          <p:spPr>
            <a:xfrm>
              <a:off x="826791" y="1975934"/>
              <a:ext cx="8842680" cy="73993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9600" b="0" i="0" u="none" strike="noStrike" kern="1200" cap="none" spc="0" normalizeH="0" baseline="0" noProof="0">
                  <a:ln w="127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Gretoon" panose="02040603050506020204" pitchFamily="18" charset="0"/>
                  <a:cs typeface="Arial" panose="020B0604020202020204" pitchFamily="34" charset="0"/>
                </a:rPr>
                <a:t>ÔN TẬP SỐ TỰ NHIÊN</a:t>
              </a:r>
            </a:p>
          </p:txBody>
        </p:sp>
        <p:sp>
          <p:nvSpPr>
            <p:cNvPr id="17" name="TextBox 52">
              <a:extLst>
                <a:ext uri="{FF2B5EF4-FFF2-40B4-BE49-F238E27FC236}">
                  <a16:creationId xmlns:a16="http://schemas.microsoft.com/office/drawing/2014/main" id="{66E21396-BB85-1F14-29D1-A6625015DBA8}"/>
                </a:ext>
              </a:extLst>
            </p:cNvPr>
            <p:cNvSpPr txBox="1"/>
            <p:nvPr/>
          </p:nvSpPr>
          <p:spPr>
            <a:xfrm>
              <a:off x="826790" y="1975934"/>
              <a:ext cx="8842681" cy="73993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9600" b="0" i="0" u="none" strike="noStrike" kern="1200" cap="none" spc="0" normalizeH="0" baseline="0" noProof="0">
                  <a:ln w="28575">
                    <a:solidFill>
                      <a:srgbClr val="0B425E"/>
                    </a:solidFill>
                  </a:ln>
                  <a:solidFill>
                    <a:srgbClr val="99FF66"/>
                  </a:solidFill>
                  <a:effectLst/>
                  <a:uLnTx/>
                  <a:uFillTx/>
                  <a:latin typeface="SVN-Gretoon" panose="02040603050506020204" pitchFamily="18" charset="0"/>
                  <a:cs typeface="Arial" panose="020B0604020202020204" pitchFamily="34" charset="0"/>
                </a:rPr>
                <a:t>ÔN</a:t>
              </a:r>
              <a:r>
                <a:rPr kumimoji="0" lang="sv-SE" sz="9600" b="0" i="0" u="none" strike="noStrike" kern="1200" cap="none" spc="0" normalizeH="0" baseline="0" noProof="0">
                  <a:ln w="28575">
                    <a:solidFill>
                      <a:srgbClr val="0B425E"/>
                    </a:solidFill>
                  </a:ln>
                  <a:solidFill>
                    <a:srgbClr val="8EB529"/>
                  </a:solidFill>
                  <a:effectLst/>
                  <a:uLnTx/>
                  <a:uFillTx/>
                  <a:latin typeface="SVN-Gretoon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sv-SE" sz="9600">
                  <a:ln w="28575">
                    <a:solidFill>
                      <a:srgbClr val="0B425E"/>
                    </a:solidFill>
                  </a:ln>
                  <a:solidFill>
                    <a:srgbClr val="FFFF66"/>
                  </a:solidFill>
                  <a:latin typeface="SVN-Gretoon" panose="02040603050506020204" pitchFamily="18" charset="0"/>
                  <a:cs typeface="Arial" panose="020B0604020202020204" pitchFamily="34" charset="0"/>
                </a:rPr>
                <a:t>TẬP</a:t>
              </a:r>
              <a:r>
                <a:rPr kumimoji="0" lang="sv-SE" sz="9600" b="0" i="0" u="none" strike="noStrike" kern="1200" cap="none" spc="0" normalizeH="0" baseline="0" noProof="0">
                  <a:ln w="28575">
                    <a:solidFill>
                      <a:srgbClr val="0B425E"/>
                    </a:solidFill>
                  </a:ln>
                  <a:solidFill>
                    <a:srgbClr val="8EB529"/>
                  </a:solidFill>
                  <a:effectLst/>
                  <a:uLnTx/>
                  <a:uFillTx/>
                  <a:latin typeface="SVN-Gretoon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sv-SE" sz="9600" b="0" i="0" u="none" strike="noStrike" kern="1200" cap="none" spc="0" normalizeH="0" baseline="0" noProof="0">
                  <a:ln w="28575">
                    <a:solidFill>
                      <a:srgbClr val="0B425E"/>
                    </a:solidFill>
                  </a:ln>
                  <a:solidFill>
                    <a:srgbClr val="AADFF9"/>
                  </a:solidFill>
                  <a:effectLst/>
                  <a:uLnTx/>
                  <a:uFillTx/>
                  <a:latin typeface="SVN-Gretoon" panose="02040603050506020204" pitchFamily="18" charset="0"/>
                  <a:cs typeface="Arial" panose="020B0604020202020204" pitchFamily="34" charset="0"/>
                </a:rPr>
                <a:t>SỐ </a:t>
              </a:r>
              <a:r>
                <a:rPr kumimoji="0" lang="sv-SE" sz="9600" b="0" i="0" u="none" strike="noStrike" kern="1200" cap="none" spc="0" normalizeH="0" baseline="0" noProof="0">
                  <a:ln w="28575">
                    <a:solidFill>
                      <a:srgbClr val="0B425E"/>
                    </a:solidFill>
                  </a:ln>
                  <a:solidFill>
                    <a:srgbClr val="FF758C"/>
                  </a:solidFill>
                  <a:effectLst/>
                  <a:uLnTx/>
                  <a:uFillTx/>
                  <a:latin typeface="SVN-Gretoon" panose="02040603050506020204" pitchFamily="18" charset="0"/>
                  <a:cs typeface="Arial" panose="020B0604020202020204" pitchFamily="34" charset="0"/>
                </a:rPr>
                <a:t>TỰ </a:t>
              </a:r>
              <a:r>
                <a:rPr kumimoji="0" lang="sv-SE" sz="9600" b="0" i="0" u="none" strike="noStrike" kern="1200" cap="none" spc="0" normalizeH="0" baseline="0" noProof="0">
                  <a:ln w="28575">
                    <a:solidFill>
                      <a:srgbClr val="0B425E"/>
                    </a:solidFill>
                  </a:ln>
                  <a:solidFill>
                    <a:srgbClr val="92D050"/>
                  </a:solidFill>
                  <a:effectLst/>
                  <a:uLnTx/>
                  <a:uFillTx/>
                  <a:latin typeface="SVN-Gretoon" panose="02040603050506020204" pitchFamily="18" charset="0"/>
                  <a:cs typeface="Arial" panose="020B0604020202020204" pitchFamily="34" charset="0"/>
                </a:rPr>
                <a:t>NHIÊN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110171D-92A3-3B18-1F49-77E07AD20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068" y="3117617"/>
            <a:ext cx="7172518" cy="33040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6D187BB-61FD-84F9-CD0C-87C4B6E5E7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820" y="1093129"/>
            <a:ext cx="5796964" cy="17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09083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52"/>
          <a:stretch/>
        </p:blipFill>
        <p:spPr>
          <a:xfrm>
            <a:off x="0" y="-149905"/>
            <a:ext cx="12183036" cy="7007906"/>
          </a:xfrm>
          <a:prstGeom prst="rect">
            <a:avLst/>
          </a:prstGeom>
        </p:spPr>
      </p:pic>
      <p:pic>
        <p:nvPicPr>
          <p:cNvPr id="1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4A95EBA-7CD2-818A-6E52-BCB7FD0036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"/>
                  <p14:fade ou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4231" y="-961323"/>
            <a:ext cx="609600" cy="609600"/>
          </a:xfrm>
          <a:prstGeom prst="rect">
            <a:avLst/>
          </a:prstGeom>
        </p:spPr>
      </p:pic>
      <p:pic>
        <p:nvPicPr>
          <p:cNvPr id="13" name="Hình ảnh 11">
            <a:extLst>
              <a:ext uri="{FF2B5EF4-FFF2-40B4-BE49-F238E27FC236}">
                <a16:creationId xmlns:a16="http://schemas.microsoft.com/office/drawing/2014/main" id="{0FEF4034-59E7-6EB0-9FE9-3085BA317B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9" t="13101" r="6017" b="10040"/>
          <a:stretch/>
        </p:blipFill>
        <p:spPr>
          <a:xfrm>
            <a:off x="9065590" y="2255425"/>
            <a:ext cx="3159185" cy="4602576"/>
          </a:xfrm>
          <a:prstGeom prst="rect">
            <a:avLst/>
          </a:prstGeom>
        </p:spPr>
      </p:pic>
      <p:pic>
        <p:nvPicPr>
          <p:cNvPr id="14" name="Hình ảnh 8">
            <a:extLst>
              <a:ext uri="{FF2B5EF4-FFF2-40B4-BE49-F238E27FC236}">
                <a16:creationId xmlns:a16="http://schemas.microsoft.com/office/drawing/2014/main" id="{E6083E62-8B1C-361B-2A85-1EDE46DF80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036"/>
          <a:stretch/>
        </p:blipFill>
        <p:spPr>
          <a:xfrm>
            <a:off x="6581102" y="2015942"/>
            <a:ext cx="3492237" cy="53764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6885287" y="996535"/>
            <a:ext cx="2278967" cy="26551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13962" y="238134"/>
            <a:ext cx="2449008" cy="285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3AF65A-1625-B39E-5A78-549DD4D13B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7427" y="722054"/>
            <a:ext cx="8492464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555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AA50F848-3AF0-8A8C-E282-AE61DE712F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-2192" b="18"/>
          <a:stretch/>
        </p:blipFill>
        <p:spPr>
          <a:xfrm>
            <a:off x="0" y="-17936"/>
            <a:ext cx="1251421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0524349" cy="6414446"/>
          </a:xfrm>
          <a:custGeom>
            <a:avLst/>
            <a:gdLst>
              <a:gd name="connsiteX0" fmla="*/ 0 w 10524349"/>
              <a:gd name="connsiteY0" fmla="*/ 1069096 h 6414446"/>
              <a:gd name="connsiteX1" fmla="*/ 1069096 w 10524349"/>
              <a:gd name="connsiteY1" fmla="*/ 0 h 6414446"/>
              <a:gd name="connsiteX2" fmla="*/ 9455253 w 10524349"/>
              <a:gd name="connsiteY2" fmla="*/ 0 h 6414446"/>
              <a:gd name="connsiteX3" fmla="*/ 10524349 w 10524349"/>
              <a:gd name="connsiteY3" fmla="*/ 1069096 h 6414446"/>
              <a:gd name="connsiteX4" fmla="*/ 10524349 w 10524349"/>
              <a:gd name="connsiteY4" fmla="*/ 5345350 h 6414446"/>
              <a:gd name="connsiteX5" fmla="*/ 9455253 w 10524349"/>
              <a:gd name="connsiteY5" fmla="*/ 6414446 h 6414446"/>
              <a:gd name="connsiteX6" fmla="*/ 1069096 w 10524349"/>
              <a:gd name="connsiteY6" fmla="*/ 6414446 h 6414446"/>
              <a:gd name="connsiteX7" fmla="*/ 0 w 10524349"/>
              <a:gd name="connsiteY7" fmla="*/ 5345350 h 6414446"/>
              <a:gd name="connsiteX8" fmla="*/ 0 w 10524349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24349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4808378" y="77600"/>
                  <a:pt x="8033953" y="-27269"/>
                  <a:pt x="9455253" y="0"/>
                </a:cubicBezTo>
                <a:cubicBezTo>
                  <a:pt x="10116328" y="-93171"/>
                  <a:pt x="10633933" y="510911"/>
                  <a:pt x="10524349" y="1069096"/>
                </a:cubicBezTo>
                <a:cubicBezTo>
                  <a:pt x="10633349" y="2536417"/>
                  <a:pt x="10446140" y="4353943"/>
                  <a:pt x="10524349" y="5345350"/>
                </a:cubicBezTo>
                <a:cubicBezTo>
                  <a:pt x="10512484" y="5931154"/>
                  <a:pt x="9976813" y="6444826"/>
                  <a:pt x="9455253" y="6414446"/>
                </a:cubicBezTo>
                <a:cubicBezTo>
                  <a:pt x="6661189" y="6463623"/>
                  <a:pt x="4144863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0524349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4530271" y="-129276"/>
                  <a:pt x="6840857" y="-77778"/>
                  <a:pt x="9455253" y="0"/>
                </a:cubicBezTo>
                <a:cubicBezTo>
                  <a:pt x="10027995" y="-56436"/>
                  <a:pt x="10508619" y="569352"/>
                  <a:pt x="10524349" y="1069096"/>
                </a:cubicBezTo>
                <a:cubicBezTo>
                  <a:pt x="10605948" y="1542640"/>
                  <a:pt x="10678649" y="3696807"/>
                  <a:pt x="10524349" y="5345350"/>
                </a:cubicBezTo>
                <a:cubicBezTo>
                  <a:pt x="10571112" y="6034414"/>
                  <a:pt x="10014199" y="6425151"/>
                  <a:pt x="9455253" y="6414446"/>
                </a:cubicBezTo>
                <a:cubicBezTo>
                  <a:pt x="5750226" y="6458666"/>
                  <a:pt x="4577293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" t="5256" r="59014" b="53780"/>
          <a:stretch/>
        </p:blipFill>
        <p:spPr>
          <a:xfrm>
            <a:off x="8817568" y="-64430"/>
            <a:ext cx="3427856" cy="1831830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D7E4487D-A1DE-FAA7-07D8-B452E97EFF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59" b="94490" l="9878" r="89878">
                        <a14:foregroundMark x1="49551" y1="88980" x2="52000" y2="91122"/>
                        <a14:foregroundMark x1="37143" y1="14286" x2="33796" y2="15918"/>
                        <a14:foregroundMark x1="29714" y1="18878" x2="27102" y2="21531"/>
                        <a14:foregroundMark x1="23347" y1="28265" x2="28735" y2="19490"/>
                        <a14:foregroundMark x1="23755" y1="27245" x2="27918" y2="20510"/>
                        <a14:foregroundMark x1="23918" y1="26020" x2="28735" y2="20306"/>
                        <a14:foregroundMark x1="27102" y1="20918" x2="23592" y2="25510"/>
                        <a14:foregroundMark x1="40816" y1="9796" x2="47020" y2="9082"/>
                        <a14:foregroundMark x1="47020" y1="9082" x2="63429" y2="14898"/>
                        <a14:foregroundMark x1="63429" y1="14898" x2="74122" y2="23061"/>
                        <a14:foregroundMark x1="73796" y1="21531" x2="59673" y2="11531"/>
                        <a14:foregroundMark x1="59673" y1="11531" x2="54694" y2="10918"/>
                        <a14:foregroundMark x1="52735" y1="9388" x2="56898" y2="9184"/>
                        <a14:foregroundMark x1="48653" y1="8571" x2="53061" y2="8980"/>
                        <a14:foregroundMark x1="64735" y1="13367" x2="73143" y2="21531"/>
                        <a14:foregroundMark x1="62776" y1="11735" x2="73959" y2="20714"/>
                        <a14:foregroundMark x1="66631" y1="14102" x2="72653" y2="19490"/>
                        <a14:foregroundMark x1="64898" y1="12551" x2="65489" y2="13080"/>
                        <a14:foregroundMark x1="66681" y1="14042" x2="72653" y2="19082"/>
                        <a14:foregroundMark x1="66939" y1="13980" x2="71673" y2="18469"/>
                        <a14:foregroundMark x1="71837" y1="17551" x2="67695" y2="12836"/>
                        <a14:foregroundMark x1="66115" y1="12959" x2="67592" y2="14286"/>
                        <a14:foregroundMark x1="65661" y1="12551" x2="66115" y2="12959"/>
                        <a14:foregroundMark x1="64980" y1="11939" x2="65661" y2="12551"/>
                        <a14:foregroundMark x1="68490" y1="78980" x2="63918" y2="81633"/>
                        <a14:foregroundMark x1="60735" y1="87551" x2="63592" y2="85408"/>
                        <a14:foregroundMark x1="42449" y1="92551" x2="48163" y2="94286"/>
                        <a14:foregroundMark x1="27102" y1="72449" x2="41633" y2="85816"/>
                        <a14:foregroundMark x1="41633" y1="85816" x2="41633" y2="85816"/>
                        <a14:foregroundMark x1="58041" y1="94490" x2="56245" y2="94082"/>
                        <a14:foregroundMark x1="22367" y1="35612" x2="22204" y2="52959"/>
                        <a14:foregroundMark x1="26776" y1="27857" x2="20898" y2="44796"/>
                        <a14:foregroundMark x1="20898" y1="44796" x2="20735" y2="60102"/>
                        <a14:foregroundMark x1="20735" y1="60102" x2="24082" y2="67347"/>
                        <a14:foregroundMark x1="24082" y1="67347" x2="25878" y2="68878"/>
                        <a14:foregroundMark x1="20408" y1="51939" x2="19673" y2="40102"/>
                        <a14:foregroundMark x1="19673" y1="40102" x2="21551" y2="35816"/>
                        <a14:foregroundMark x1="41796" y1="11939" x2="32898" y2="16122"/>
                        <a14:foregroundMark x1="32898" y1="16122" x2="32571" y2="16531"/>
                        <a14:foregroundMark x1="73959" y1="26837" x2="76490" y2="40510"/>
                        <a14:foregroundMark x1="76490" y1="40510" x2="74857" y2="64286"/>
                        <a14:foregroundMark x1="75837" y1="27449" x2="79673" y2="36531"/>
                        <a14:foregroundMark x1="79673" y1="36531" x2="80816" y2="42959"/>
                        <a14:foregroundMark x1="36082" y1="13571" x2="30122" y2="19082"/>
                        <a14:foregroundMark x1="30122" y1="19082" x2="29796" y2="19082"/>
                        <a14:foregroundMark x1="30939" y1="15918" x2="28408" y2="17551"/>
                        <a14:foregroundMark x1="27592" y1="19898" x2="25551" y2="22041"/>
                        <a14:foregroundMark x1="23184" y1="27857" x2="19673" y2="37041"/>
                        <a14:foregroundMark x1="44980" y1="8776" x2="47673" y2="8776"/>
                        <a14:foregroundMark x1="46857" y1="8163" x2="51020" y2="7959"/>
                        <a14:foregroundMark x1="20735" y1="62653" x2="23429" y2="68061"/>
                        <a14:foregroundMark x1="25551" y1="72857" x2="29061" y2="78163"/>
                        <a14:foregroundMark x1="30449" y1="79388" x2="34449" y2="82347"/>
                        <a14:backgroundMark x1="68163" y1="12347" x2="68163" y2="12347"/>
                        <a14:backgroundMark x1="67592" y1="12551" x2="67592" y2="12551"/>
                        <a14:backgroundMark x1="67755" y1="12551" x2="67755" y2="12551"/>
                        <a14:backgroundMark x1="67918" y1="12959" x2="67918" y2="12959"/>
                        <a14:backgroundMark x1="67265" y1="12551" x2="67265" y2="12551"/>
                        <a14:backgroundMark x1="68163" y1="13163" x2="68163" y2="13163"/>
                        <a14:backgroundMark x1="67755" y1="12347" x2="67755" y2="123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09401" y="3899681"/>
            <a:ext cx="3787953" cy="3030362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9883FB2-1A08-3C55-9F2A-80EB5E4CDD5B}"/>
              </a:ext>
            </a:extLst>
          </p:cNvPr>
          <p:cNvSpPr txBox="1"/>
          <p:nvPr/>
        </p:nvSpPr>
        <p:spPr>
          <a:xfrm>
            <a:off x="1672124" y="1851531"/>
            <a:ext cx="810604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4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-Củng cố và hoàn thiện các kĩ năng liên quan đến đọc số, viết số, cấu tạo số, so sánh số, dãy số tự nhiên, ước lượng, làm tròn số.</a:t>
            </a:r>
          </a:p>
          <a:p>
            <a:pPr algn="just"/>
            <a:r>
              <a:rPr lang="vi-VN" sz="44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-Vận dụng để giải quyết một số vấn đề đơn giản.</a:t>
            </a:r>
          </a:p>
        </p:txBody>
      </p:sp>
      <p:pic>
        <p:nvPicPr>
          <p:cNvPr id="8" name="Picture 17">
            <a:extLst>
              <a:ext uri="{FF2B5EF4-FFF2-40B4-BE49-F238E27FC236}">
                <a16:creationId xmlns:a16="http://schemas.microsoft.com/office/drawing/2014/main" id="{6F9F8516-C124-958B-6E1F-AADE889D49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229500" flipH="1">
            <a:off x="871190" y="1838590"/>
            <a:ext cx="698323" cy="698323"/>
          </a:xfrm>
          <a:prstGeom prst="rect">
            <a:avLst/>
          </a:prstGeom>
        </p:spPr>
      </p:pic>
      <p:pic>
        <p:nvPicPr>
          <p:cNvPr id="2" name="Picture 17">
            <a:extLst>
              <a:ext uri="{FF2B5EF4-FFF2-40B4-BE49-F238E27FC236}">
                <a16:creationId xmlns:a16="http://schemas.microsoft.com/office/drawing/2014/main" id="{2E19121F-1474-8F3F-754C-2E13B61129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229500" flipH="1">
            <a:off x="839380" y="4563261"/>
            <a:ext cx="698323" cy="6983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018838-6973-DFF5-AC50-F27E6B4384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7253" y="643361"/>
            <a:ext cx="7340220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4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" t="5256" r="59014" b="53780"/>
          <a:stretch/>
        </p:blipFill>
        <p:spPr>
          <a:xfrm>
            <a:off x="0" y="-328996"/>
            <a:ext cx="6225583" cy="3326922"/>
          </a:xfrm>
          <a:prstGeom prst="rect">
            <a:avLst/>
          </a:prstGeom>
        </p:spPr>
      </p:pic>
      <p:grpSp>
        <p:nvGrpSpPr>
          <p:cNvPr id="2" name="Nhóm 5">
            <a:extLst>
              <a:ext uri="{FF2B5EF4-FFF2-40B4-BE49-F238E27FC236}">
                <a16:creationId xmlns:a16="http://schemas.microsoft.com/office/drawing/2014/main" id="{E868F528-97EE-EC0B-BCAB-598E7869C366}"/>
              </a:ext>
            </a:extLst>
          </p:cNvPr>
          <p:cNvGrpSpPr/>
          <p:nvPr/>
        </p:nvGrpSpPr>
        <p:grpSpPr>
          <a:xfrm rot="986664">
            <a:off x="13726767" y="2605815"/>
            <a:ext cx="11375139" cy="6247867"/>
            <a:chOff x="2876479" y="2773788"/>
            <a:chExt cx="6688426" cy="2945881"/>
          </a:xfrm>
        </p:grpSpPr>
        <p:sp>
          <p:nvSpPr>
            <p:cNvPr id="4" name="TextBox 12">
              <a:extLst>
                <a:ext uri="{FF2B5EF4-FFF2-40B4-BE49-F238E27FC236}">
                  <a16:creationId xmlns:a16="http://schemas.microsoft.com/office/drawing/2014/main" id="{098D7F10-A94E-0288-19EE-4AC7D3FBB7A8}"/>
                </a:ext>
              </a:extLst>
            </p:cNvPr>
            <p:cNvSpPr txBox="1"/>
            <p:nvPr/>
          </p:nvSpPr>
          <p:spPr>
            <a:xfrm rot="20527286">
              <a:off x="2876480" y="2773788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0" b="0" i="0" u="none" strike="noStrike" kern="1200" cap="none" spc="0" normalizeH="0" baseline="0" noProof="0">
                  <a:ln w="190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kumimoji="0" lang="en-US" sz="200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5" name="TextBox 12">
              <a:extLst>
                <a:ext uri="{FF2B5EF4-FFF2-40B4-BE49-F238E27FC236}">
                  <a16:creationId xmlns:a16="http://schemas.microsoft.com/office/drawing/2014/main" id="{217DD899-B7E9-5002-991D-E8C6B413D4A4}"/>
                </a:ext>
              </a:extLst>
            </p:cNvPr>
            <p:cNvSpPr txBox="1"/>
            <p:nvPr/>
          </p:nvSpPr>
          <p:spPr>
            <a:xfrm rot="20527286">
              <a:off x="2876479" y="2773789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0" b="0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kumimoji="0" lang="en-US" sz="200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9321E09-487F-232B-6B92-A06C6BCD6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35" y="-102078"/>
            <a:ext cx="10918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ởi động tiết học - Bài 8">
            <a:hlinkClick r:id="" action="ppaction://media"/>
            <a:extLst>
              <a:ext uri="{FF2B5EF4-FFF2-40B4-BE49-F238E27FC236}">
                <a16:creationId xmlns:a16="http://schemas.microsoft.com/office/drawing/2014/main" id="{73CDE29E-E0F0-DC0A-A64F-74A6DCB853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584" y="-15974"/>
            <a:ext cx="9108016" cy="687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341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" t="5256" r="59014" b="53780"/>
          <a:stretch/>
        </p:blipFill>
        <p:spPr>
          <a:xfrm>
            <a:off x="0" y="-328996"/>
            <a:ext cx="6225583" cy="33269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82F532-BA28-72D1-3572-8D779E0A6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36589" y="-328996"/>
            <a:ext cx="11455377" cy="56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6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r="5901"/>
          <a:stretch/>
        </p:blipFill>
        <p:spPr>
          <a:xfrm>
            <a:off x="-33553" y="0"/>
            <a:ext cx="12223377" cy="6858000"/>
          </a:xfrm>
          <a:prstGeom prst="rect">
            <a:avLst/>
          </a:prstGeom>
        </p:spPr>
      </p:pic>
      <p:sp>
        <p:nvSpPr>
          <p:cNvPr id="18" name="Hình chữ nhật: Góc Tròn 13">
            <a:extLst>
              <a:ext uri="{FF2B5EF4-FFF2-40B4-BE49-F238E27FC236}">
                <a16:creationId xmlns:a16="http://schemas.microsoft.com/office/drawing/2014/main" id="{B3661555-36CB-FCE4-454A-B9815472727D}"/>
              </a:ext>
            </a:extLst>
          </p:cNvPr>
          <p:cNvSpPr/>
          <p:nvPr/>
        </p:nvSpPr>
        <p:spPr>
          <a:xfrm>
            <a:off x="312656" y="221226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3A7778-7EE6-A7AC-E7EA-5C02B67B0476}"/>
              </a:ext>
            </a:extLst>
          </p:cNvPr>
          <p:cNvSpPr/>
          <p:nvPr/>
        </p:nvSpPr>
        <p:spPr>
          <a:xfrm>
            <a:off x="152400" y="221226"/>
            <a:ext cx="914400" cy="914400"/>
          </a:xfrm>
          <a:prstGeom prst="ellipse">
            <a:avLst/>
          </a:prstGeom>
          <a:solidFill>
            <a:srgbClr val="FF00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8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281DFA73-CF09-96D3-57F4-A94092ADCE6B}"/>
              </a:ext>
            </a:extLst>
          </p:cNvPr>
          <p:cNvSpPr txBox="1"/>
          <p:nvPr/>
        </p:nvSpPr>
        <p:spPr>
          <a:xfrm>
            <a:off x="1183470" y="385302"/>
            <a:ext cx="10820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nào đúng, câu nào sai?</a:t>
            </a:r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811BD8D1-8D5A-6B4A-5132-CD07E4F21D73}"/>
              </a:ext>
            </a:extLst>
          </p:cNvPr>
          <p:cNvSpPr txBox="1"/>
          <p:nvPr/>
        </p:nvSpPr>
        <p:spPr>
          <a:xfrm>
            <a:off x="667934" y="1356852"/>
            <a:ext cx="1082039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Dãy số tự nhiên được xếp thứ tự từ bé đến lớn, bắt đầu từ số 0.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b)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Dùng mười chữ số 0; 1; 2; 3; …; 8; 9 để viết các số tự nhiên.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c)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999 999 999 là số tự nhiên lớn nhất.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d)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Không có số tự nhiên nào lớn hơn 35 nhưng bé hơn 36.</a:t>
            </a:r>
            <a:endParaRPr kumimoji="0" lang="vi-VN" sz="48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D8DA63C6-0C7A-952A-F0CB-17A5C7CFC34C}"/>
              </a:ext>
            </a:extLst>
          </p:cNvPr>
          <p:cNvSpPr/>
          <p:nvPr/>
        </p:nvSpPr>
        <p:spPr>
          <a:xfrm>
            <a:off x="6953250" y="2305050"/>
            <a:ext cx="723900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3E539E3-04B1-4F18-5937-26F849C625C9}"/>
              </a:ext>
            </a:extLst>
          </p:cNvPr>
          <p:cNvSpPr/>
          <p:nvPr/>
        </p:nvSpPr>
        <p:spPr>
          <a:xfrm>
            <a:off x="7829550" y="2133600"/>
            <a:ext cx="1600200" cy="62865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F48176A-73FA-CBED-056A-12BAD0240EFA}"/>
              </a:ext>
            </a:extLst>
          </p:cNvPr>
          <p:cNvSpPr/>
          <p:nvPr/>
        </p:nvSpPr>
        <p:spPr>
          <a:xfrm>
            <a:off x="6000750" y="3665972"/>
            <a:ext cx="723900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C0A75DB-9959-68A3-463F-036BED319F53}"/>
              </a:ext>
            </a:extLst>
          </p:cNvPr>
          <p:cNvSpPr/>
          <p:nvPr/>
        </p:nvSpPr>
        <p:spPr>
          <a:xfrm>
            <a:off x="6877050" y="3494522"/>
            <a:ext cx="1600200" cy="62865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BC019A48-C2B4-0AA2-9C68-808DF31A701F}"/>
              </a:ext>
            </a:extLst>
          </p:cNvPr>
          <p:cNvSpPr/>
          <p:nvPr/>
        </p:nvSpPr>
        <p:spPr>
          <a:xfrm>
            <a:off x="10327469" y="4294622"/>
            <a:ext cx="360762" cy="277378"/>
          </a:xfrm>
          <a:prstGeom prst="rightArrow">
            <a:avLst/>
          </a:prstGeom>
          <a:solidFill>
            <a:srgbClr val="AADFF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1884096-F3A4-6E85-CF07-20946AFC9CE1}"/>
              </a:ext>
            </a:extLst>
          </p:cNvPr>
          <p:cNvSpPr/>
          <p:nvPr/>
        </p:nvSpPr>
        <p:spPr>
          <a:xfrm>
            <a:off x="10688231" y="4123172"/>
            <a:ext cx="1146311" cy="628650"/>
          </a:xfrm>
          <a:prstGeom prst="roundRect">
            <a:avLst/>
          </a:prstGeom>
          <a:solidFill>
            <a:srgbClr val="AADFF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SAI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61294928-B85C-A7D8-CC70-72ED5994EF3C}"/>
              </a:ext>
            </a:extLst>
          </p:cNvPr>
          <p:cNvSpPr/>
          <p:nvPr/>
        </p:nvSpPr>
        <p:spPr>
          <a:xfrm>
            <a:off x="5353050" y="5687346"/>
            <a:ext cx="723900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7930B2E-F58E-0E80-EBCD-0A8820EFBBF0}"/>
              </a:ext>
            </a:extLst>
          </p:cNvPr>
          <p:cNvSpPr/>
          <p:nvPr/>
        </p:nvSpPr>
        <p:spPr>
          <a:xfrm>
            <a:off x="6229350" y="5515896"/>
            <a:ext cx="1600200" cy="62865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13375053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r="5901"/>
          <a:stretch/>
        </p:blipFill>
        <p:spPr>
          <a:xfrm>
            <a:off x="-33553" y="0"/>
            <a:ext cx="12223377" cy="6858000"/>
          </a:xfrm>
          <a:prstGeom prst="rect">
            <a:avLst/>
          </a:prstGeom>
        </p:spPr>
      </p:pic>
      <p:sp>
        <p:nvSpPr>
          <p:cNvPr id="18" name="Hình chữ nhật: Góc Tròn 13">
            <a:extLst>
              <a:ext uri="{FF2B5EF4-FFF2-40B4-BE49-F238E27FC236}">
                <a16:creationId xmlns:a16="http://schemas.microsoft.com/office/drawing/2014/main" id="{B3661555-36CB-FCE4-454A-B9815472727D}"/>
              </a:ext>
            </a:extLst>
          </p:cNvPr>
          <p:cNvSpPr/>
          <p:nvPr/>
        </p:nvSpPr>
        <p:spPr>
          <a:xfrm>
            <a:off x="312656" y="221226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3A7778-7EE6-A7AC-E7EA-5C02B67B0476}"/>
              </a:ext>
            </a:extLst>
          </p:cNvPr>
          <p:cNvSpPr/>
          <p:nvPr/>
        </p:nvSpPr>
        <p:spPr>
          <a:xfrm>
            <a:off x="152400" y="221226"/>
            <a:ext cx="914400" cy="914400"/>
          </a:xfrm>
          <a:prstGeom prst="ellipse">
            <a:avLst/>
          </a:prstGeom>
          <a:solidFill>
            <a:srgbClr val="FF00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9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281DFA73-CF09-96D3-57F4-A94092ADCE6B}"/>
              </a:ext>
            </a:extLst>
          </p:cNvPr>
          <p:cNvSpPr txBox="1"/>
          <p:nvPr/>
        </p:nvSpPr>
        <p:spPr>
          <a:xfrm>
            <a:off x="1227056" y="335845"/>
            <a:ext cx="1098636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400" b="0" i="0" u="none" strike="noStrike" baseline="0">
                <a:solidFill>
                  <a:srgbClr val="000000"/>
                </a:solidFill>
              </a:rPr>
              <a:t>Tìm số thích hợp thay vào </a:t>
            </a:r>
            <a:r>
              <a:rPr lang="vi-VN" sz="4400" b="0" i="0" u="none" strike="noStrike" baseline="0">
                <a:solidFill>
                  <a:srgbClr val="2680FF"/>
                </a:solidFill>
              </a:rPr>
              <a:t>.?. </a:t>
            </a:r>
            <a:r>
              <a:rPr lang="vi-VN" sz="4400" b="0" i="0" u="none" strike="noStrike" baseline="0">
                <a:solidFill>
                  <a:srgbClr val="000000"/>
                </a:solidFill>
              </a:rPr>
              <a:t>để được:</a:t>
            </a:r>
          </a:p>
          <a:p>
            <a:r>
              <a:rPr lang="vi-VN" sz="4400" b="0" i="0" u="none" strike="noStrike" baseline="0">
                <a:solidFill>
                  <a:srgbClr val="FF0000"/>
                </a:solidFill>
              </a:rPr>
              <a:t>a) </a:t>
            </a:r>
            <a:r>
              <a:rPr lang="vi-VN" sz="4400" b="0" i="0" u="none" strike="noStrike" baseline="0">
                <a:solidFill>
                  <a:srgbClr val="000000"/>
                </a:solidFill>
              </a:rPr>
              <a:t>Ba số tự nhiên liên tiếp: </a:t>
            </a:r>
            <a:r>
              <a:rPr lang="en-US" sz="4400">
                <a:solidFill>
                  <a:srgbClr val="000000"/>
                </a:solidFill>
              </a:rPr>
              <a:t> </a:t>
            </a:r>
          </a:p>
          <a:p>
            <a:r>
              <a:rPr lang="en-US" sz="4400">
                <a:solidFill>
                  <a:srgbClr val="000000"/>
                </a:solidFill>
              </a:rPr>
              <a:t>		</a:t>
            </a:r>
            <a:r>
              <a:rPr lang="en-US" sz="4400" b="1">
                <a:solidFill>
                  <a:srgbClr val="000000"/>
                </a:solidFill>
              </a:rPr>
              <a:t>70 095; </a:t>
            </a:r>
            <a:r>
              <a:rPr lang="en-US" sz="4400" b="1">
                <a:solidFill>
                  <a:srgbClr val="2680FF"/>
                </a:solidFill>
              </a:rPr>
              <a:t>.?.</a:t>
            </a:r>
            <a:r>
              <a:rPr lang="en-US" sz="4400" b="1">
                <a:solidFill>
                  <a:srgbClr val="000000"/>
                </a:solidFill>
              </a:rPr>
              <a:t>; 70 097</a:t>
            </a:r>
            <a:endParaRPr lang="en-US" sz="4400" b="1" i="0" u="none" strike="noStrike" baseline="0">
              <a:solidFill>
                <a:srgbClr val="000000"/>
              </a:solidFill>
            </a:endParaRPr>
          </a:p>
          <a:p>
            <a:pPr algn="l"/>
            <a:r>
              <a:rPr lang="vi-VN" sz="4400" b="0" i="0" u="none" strike="noStrike" baseline="0">
                <a:solidFill>
                  <a:srgbClr val="FF0000"/>
                </a:solidFill>
              </a:rPr>
              <a:t>b) </a:t>
            </a:r>
            <a:r>
              <a:rPr lang="vi-VN" sz="4400" b="0" i="0" u="none" strike="noStrike" baseline="0">
                <a:solidFill>
                  <a:srgbClr val="000000"/>
                </a:solidFill>
              </a:rPr>
              <a:t>Ba số chẵn liên tiếp:</a:t>
            </a:r>
          </a:p>
          <a:p>
            <a:pPr algn="l"/>
            <a:r>
              <a:rPr lang="en-US" sz="4400" b="0" i="0" u="none" strike="noStrike" baseline="0">
                <a:solidFill>
                  <a:srgbClr val="000000"/>
                </a:solidFill>
              </a:rPr>
              <a:t>		</a:t>
            </a:r>
            <a:r>
              <a:rPr lang="en-US" sz="4400" b="1" i="0" u="none" strike="noStrike" baseline="0">
                <a:solidFill>
                  <a:srgbClr val="000000"/>
                </a:solidFill>
              </a:rPr>
              <a:t>142 696; 142 698; </a:t>
            </a:r>
            <a:r>
              <a:rPr lang="en-US" sz="4400" b="1" i="0" u="none" strike="noStrike" baseline="0">
                <a:solidFill>
                  <a:srgbClr val="2680FF"/>
                </a:solidFill>
              </a:rPr>
              <a:t>.?.</a:t>
            </a:r>
          </a:p>
          <a:p>
            <a:r>
              <a:rPr lang="vi-VN" sz="4400" b="0" i="0" u="none" strike="noStrike" baseline="0">
                <a:solidFill>
                  <a:srgbClr val="FF0000"/>
                </a:solidFill>
              </a:rPr>
              <a:t>c) </a:t>
            </a:r>
            <a:r>
              <a:rPr lang="vi-VN" sz="4400" b="0" i="0" u="none" strike="noStrike" baseline="0">
                <a:solidFill>
                  <a:srgbClr val="000000"/>
                </a:solidFill>
              </a:rPr>
              <a:t>Ba số lẻ liên tiếp: </a:t>
            </a:r>
            <a:endParaRPr lang="en-US" sz="4400" b="0" i="0" u="none" strike="noStrike" baseline="0">
              <a:solidFill>
                <a:srgbClr val="000000"/>
              </a:solidFill>
            </a:endParaRPr>
          </a:p>
          <a:p>
            <a:r>
              <a:rPr lang="en-US" sz="4400">
                <a:solidFill>
                  <a:srgbClr val="2680FF"/>
                </a:solidFill>
              </a:rPr>
              <a:t>		</a:t>
            </a:r>
            <a:r>
              <a:rPr lang="en-US" sz="4400" b="1">
                <a:solidFill>
                  <a:srgbClr val="2680FF"/>
                </a:solidFill>
              </a:rPr>
              <a:t>.?.</a:t>
            </a:r>
            <a:r>
              <a:rPr lang="en-US" sz="4400" b="1">
                <a:solidFill>
                  <a:srgbClr val="000000"/>
                </a:solidFill>
              </a:rPr>
              <a:t>; 8 201; 8 203 </a:t>
            </a:r>
          </a:p>
          <a:p>
            <a:pPr algn="l"/>
            <a:r>
              <a:rPr lang="vi-VN" sz="4400" b="0" i="0" u="none" strike="noStrike" baseline="0">
                <a:solidFill>
                  <a:srgbClr val="FF0000"/>
                </a:solidFill>
              </a:rPr>
              <a:t>d) </a:t>
            </a:r>
            <a:r>
              <a:rPr lang="vi-VN" sz="4400" b="0" i="0" u="none" strike="noStrike" baseline="0">
                <a:solidFill>
                  <a:srgbClr val="000000"/>
                </a:solidFill>
              </a:rPr>
              <a:t>Ba số tròn chục liên tiếp:</a:t>
            </a:r>
            <a:r>
              <a:rPr lang="en-US" sz="4400" b="0" i="0" u="none" strike="noStrike">
                <a:solidFill>
                  <a:srgbClr val="000000"/>
                </a:solidFill>
              </a:rPr>
              <a:t> </a:t>
            </a:r>
          </a:p>
          <a:p>
            <a:pPr algn="l"/>
            <a:r>
              <a:rPr lang="en-US" sz="4400" b="0" i="0" u="none" strike="noStrike" baseline="0">
                <a:solidFill>
                  <a:srgbClr val="000000"/>
                </a:solidFill>
              </a:rPr>
              <a:t>		</a:t>
            </a:r>
            <a:r>
              <a:rPr lang="en-US" sz="4400" b="1" i="0" u="none" strike="noStrike" baseline="0">
                <a:solidFill>
                  <a:srgbClr val="000000"/>
                </a:solidFill>
              </a:rPr>
              <a:t>7 490; </a:t>
            </a:r>
            <a:r>
              <a:rPr lang="en-US" sz="4400" b="1" i="0" u="none" strike="noStrike" baseline="0">
                <a:solidFill>
                  <a:srgbClr val="2680FF"/>
                </a:solidFill>
              </a:rPr>
              <a:t>.?.</a:t>
            </a:r>
            <a:r>
              <a:rPr lang="en-US" sz="4400" b="1" i="0" u="none" strike="noStrike" baseline="0">
                <a:solidFill>
                  <a:srgbClr val="000000"/>
                </a:solidFill>
              </a:rPr>
              <a:t>; 7 510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DDDDD20E-4FD7-1DEA-FB7C-4028562C9534}"/>
              </a:ext>
            </a:extLst>
          </p:cNvPr>
          <p:cNvSpPr txBox="1"/>
          <p:nvPr/>
        </p:nvSpPr>
        <p:spPr>
          <a:xfrm>
            <a:off x="1812106" y="1635866"/>
            <a:ext cx="692634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70 095;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2680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70 096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; 70 097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EE2E02BB-1A64-FC6A-C5E4-6708AB40FEE0}"/>
              </a:ext>
            </a:extLst>
          </p:cNvPr>
          <p:cNvSpPr txBox="1"/>
          <p:nvPr/>
        </p:nvSpPr>
        <p:spPr>
          <a:xfrm>
            <a:off x="2614962" y="2973987"/>
            <a:ext cx="692634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00"/>
                </a:solidFill>
              </a:rPr>
              <a:t>142 696; 142 698; </a:t>
            </a:r>
            <a:r>
              <a:rPr lang="en-US" sz="4400" b="1">
                <a:solidFill>
                  <a:srgbClr val="2680FF"/>
                </a:solidFill>
              </a:rPr>
              <a:t>142 700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BAAE21C-395D-5A42-4F92-3912B7BB84E3}"/>
              </a:ext>
            </a:extLst>
          </p:cNvPr>
          <p:cNvCxnSpPr/>
          <p:nvPr/>
        </p:nvCxnSpPr>
        <p:spPr>
          <a:xfrm>
            <a:off x="2019300" y="1635866"/>
            <a:ext cx="56769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9C0BD5E-A077-49AB-0A27-6546B47EF57C}"/>
              </a:ext>
            </a:extLst>
          </p:cNvPr>
          <p:cNvCxnSpPr>
            <a:cxnSpLocks/>
          </p:cNvCxnSpPr>
          <p:nvPr/>
        </p:nvCxnSpPr>
        <p:spPr>
          <a:xfrm>
            <a:off x="2000250" y="3007466"/>
            <a:ext cx="49149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7438926-F36C-4B06-7D7A-98E04D2B9A09}"/>
              </a:ext>
            </a:extLst>
          </p:cNvPr>
          <p:cNvCxnSpPr>
            <a:cxnSpLocks/>
          </p:cNvCxnSpPr>
          <p:nvPr/>
        </p:nvCxnSpPr>
        <p:spPr>
          <a:xfrm>
            <a:off x="2000250" y="4302866"/>
            <a:ext cx="407788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16">
            <a:extLst>
              <a:ext uri="{FF2B5EF4-FFF2-40B4-BE49-F238E27FC236}">
                <a16:creationId xmlns:a16="http://schemas.microsoft.com/office/drawing/2014/main" id="{188BEA79-D1E5-1EAB-A20A-E54F2F58B5C7}"/>
              </a:ext>
            </a:extLst>
          </p:cNvPr>
          <p:cNvSpPr txBox="1"/>
          <p:nvPr/>
        </p:nvSpPr>
        <p:spPr>
          <a:xfrm>
            <a:off x="2402669" y="4363349"/>
            <a:ext cx="692634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2680FF"/>
                </a:solidFill>
              </a:rPr>
              <a:t>8 199</a:t>
            </a:r>
            <a:r>
              <a:rPr lang="en-US" sz="4400" b="1">
                <a:solidFill>
                  <a:srgbClr val="000000"/>
                </a:solidFill>
              </a:rPr>
              <a:t>; 8 201; 8 203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F099979-129B-4005-FB2E-D4F5BD7D1673}"/>
              </a:ext>
            </a:extLst>
          </p:cNvPr>
          <p:cNvCxnSpPr>
            <a:cxnSpLocks/>
          </p:cNvCxnSpPr>
          <p:nvPr/>
        </p:nvCxnSpPr>
        <p:spPr>
          <a:xfrm>
            <a:off x="2000250" y="5655416"/>
            <a:ext cx="5981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16">
            <a:extLst>
              <a:ext uri="{FF2B5EF4-FFF2-40B4-BE49-F238E27FC236}">
                <a16:creationId xmlns:a16="http://schemas.microsoft.com/office/drawing/2014/main" id="{9185791A-6D10-80D4-3259-2E3711E235E0}"/>
              </a:ext>
            </a:extLst>
          </p:cNvPr>
          <p:cNvSpPr txBox="1"/>
          <p:nvPr/>
        </p:nvSpPr>
        <p:spPr>
          <a:xfrm>
            <a:off x="2853087" y="5734080"/>
            <a:ext cx="692634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00"/>
                </a:solidFill>
              </a:rPr>
              <a:t>7 490; </a:t>
            </a:r>
            <a:r>
              <a:rPr lang="en-US" sz="4400" b="1">
                <a:solidFill>
                  <a:srgbClr val="2680FF"/>
                </a:solidFill>
              </a:rPr>
              <a:t>7 500</a:t>
            </a:r>
            <a:r>
              <a:rPr lang="en-US" sz="4400" b="1">
                <a:solidFill>
                  <a:srgbClr val="000000"/>
                </a:solidFill>
              </a:rPr>
              <a:t>; 7 510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103230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3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r="5901"/>
          <a:stretch/>
        </p:blipFill>
        <p:spPr>
          <a:xfrm>
            <a:off x="-33553" y="0"/>
            <a:ext cx="12223377" cy="6858000"/>
          </a:xfrm>
          <a:prstGeom prst="rect">
            <a:avLst/>
          </a:prstGeom>
        </p:spPr>
      </p:pic>
      <p:sp>
        <p:nvSpPr>
          <p:cNvPr id="18" name="Hình chữ nhật: Góc Tròn 13">
            <a:extLst>
              <a:ext uri="{FF2B5EF4-FFF2-40B4-BE49-F238E27FC236}">
                <a16:creationId xmlns:a16="http://schemas.microsoft.com/office/drawing/2014/main" id="{B3661555-36CB-FCE4-454A-B9815472727D}"/>
              </a:ext>
            </a:extLst>
          </p:cNvPr>
          <p:cNvSpPr/>
          <p:nvPr/>
        </p:nvSpPr>
        <p:spPr>
          <a:xfrm>
            <a:off x="312656" y="221226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3A7778-7EE6-A7AC-E7EA-5C02B67B0476}"/>
              </a:ext>
            </a:extLst>
          </p:cNvPr>
          <p:cNvSpPr/>
          <p:nvPr/>
        </p:nvSpPr>
        <p:spPr>
          <a:xfrm>
            <a:off x="142203" y="221226"/>
            <a:ext cx="1218016" cy="914400"/>
          </a:xfrm>
          <a:prstGeom prst="ellipse">
            <a:avLst/>
          </a:prstGeom>
          <a:solidFill>
            <a:srgbClr val="FF00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10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281DFA73-CF09-96D3-57F4-A94092ADCE6B}"/>
              </a:ext>
            </a:extLst>
          </p:cNvPr>
          <p:cNvSpPr txBox="1"/>
          <p:nvPr/>
        </p:nvSpPr>
        <p:spPr>
          <a:xfrm>
            <a:off x="1410884" y="888295"/>
            <a:ext cx="10088644" cy="4756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Mỗi số 85; 126; 700 thuộc những dãy số nào dưới đây?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 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27; 29; 31; 33; … 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b)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36; 38; 40; 42; … 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c)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10; 20; 30; 40; …</a:t>
            </a:r>
            <a:endParaRPr kumimoji="0" lang="vi-VN" sz="4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6AAC1AD4-284F-9E34-C3D6-C636E869FFF2}"/>
              </a:ext>
            </a:extLst>
          </p:cNvPr>
          <p:cNvSpPr/>
          <p:nvPr/>
        </p:nvSpPr>
        <p:spPr>
          <a:xfrm>
            <a:off x="7945035" y="2914650"/>
            <a:ext cx="971550" cy="266700"/>
          </a:xfrm>
          <a:prstGeom prst="rightArrow">
            <a:avLst/>
          </a:prstGeom>
          <a:solidFill>
            <a:srgbClr val="FFFF00"/>
          </a:solidFill>
          <a:ln>
            <a:solidFill>
              <a:srgbClr val="268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902FDFA-C57C-C5B3-453A-794E4D4CD7B1}"/>
              </a:ext>
            </a:extLst>
          </p:cNvPr>
          <p:cNvSpPr/>
          <p:nvPr/>
        </p:nvSpPr>
        <p:spPr>
          <a:xfrm>
            <a:off x="9024806" y="2657070"/>
            <a:ext cx="2076450" cy="628650"/>
          </a:xfrm>
          <a:prstGeom prst="roundRect">
            <a:avLst/>
          </a:prstGeom>
          <a:solidFill>
            <a:srgbClr val="FFFF00"/>
          </a:solidFill>
          <a:ln>
            <a:solidFill>
              <a:srgbClr val="268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70C0"/>
                </a:solidFill>
              </a:rPr>
              <a:t>DÃY SỐ LẺ</a:t>
            </a: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639F4726-7917-D8DA-7777-C9C0370C66DA}"/>
              </a:ext>
            </a:extLst>
          </p:cNvPr>
          <p:cNvSpPr txBox="1"/>
          <p:nvPr/>
        </p:nvSpPr>
        <p:spPr>
          <a:xfrm>
            <a:off x="3373034" y="886351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85</a:t>
            </a:r>
            <a:endParaRPr kumimoji="0" lang="vi-VN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DAF0128B-BF37-0DEF-9E7B-E30727DFB44D}"/>
              </a:ext>
            </a:extLst>
          </p:cNvPr>
          <p:cNvSpPr txBox="1"/>
          <p:nvPr/>
        </p:nvSpPr>
        <p:spPr>
          <a:xfrm>
            <a:off x="4402918" y="897055"/>
            <a:ext cx="148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126</a:t>
            </a:r>
            <a:endParaRPr kumimoji="0" lang="vi-VN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8CDBF985-3C30-B5A5-B65C-CD3F380A2F78}"/>
              </a:ext>
            </a:extLst>
          </p:cNvPr>
          <p:cNvSpPr/>
          <p:nvPr/>
        </p:nvSpPr>
        <p:spPr>
          <a:xfrm>
            <a:off x="7945035" y="3934231"/>
            <a:ext cx="971550" cy="266700"/>
          </a:xfrm>
          <a:prstGeom prst="rightArrow">
            <a:avLst/>
          </a:prstGeom>
          <a:solidFill>
            <a:srgbClr val="FFFF00"/>
          </a:solidFill>
          <a:ln>
            <a:solidFill>
              <a:srgbClr val="268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EAD9C95-CB55-FE7D-4127-0D71F836A782}"/>
              </a:ext>
            </a:extLst>
          </p:cNvPr>
          <p:cNvSpPr/>
          <p:nvPr/>
        </p:nvSpPr>
        <p:spPr>
          <a:xfrm>
            <a:off x="9024805" y="3676651"/>
            <a:ext cx="2818808" cy="628650"/>
          </a:xfrm>
          <a:prstGeom prst="roundRect">
            <a:avLst/>
          </a:prstGeom>
          <a:solidFill>
            <a:srgbClr val="FFFF00"/>
          </a:solidFill>
          <a:ln>
            <a:solidFill>
              <a:srgbClr val="268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70C0"/>
                </a:solidFill>
              </a:rPr>
              <a:t>DÃY SỐ CHẴN</a:t>
            </a: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B338B648-EAC5-6818-6757-FACB59EFEC45}"/>
              </a:ext>
            </a:extLst>
          </p:cNvPr>
          <p:cNvSpPr txBox="1"/>
          <p:nvPr/>
        </p:nvSpPr>
        <p:spPr>
          <a:xfrm>
            <a:off x="5750169" y="885442"/>
            <a:ext cx="148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700</a:t>
            </a:r>
            <a:endParaRPr kumimoji="0" lang="vi-VN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C4A5382-E8C4-B07E-968C-29B4EF292C93}"/>
              </a:ext>
            </a:extLst>
          </p:cNvPr>
          <p:cNvSpPr/>
          <p:nvPr/>
        </p:nvSpPr>
        <p:spPr>
          <a:xfrm>
            <a:off x="7980766" y="5048251"/>
            <a:ext cx="971550" cy="266700"/>
          </a:xfrm>
          <a:prstGeom prst="rightArrow">
            <a:avLst/>
          </a:prstGeom>
          <a:solidFill>
            <a:srgbClr val="FFFF00"/>
          </a:solidFill>
          <a:ln>
            <a:solidFill>
              <a:srgbClr val="268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AC9CDFD-2D7A-C0A0-3C88-CB493A8EA3D1}"/>
              </a:ext>
            </a:extLst>
          </p:cNvPr>
          <p:cNvSpPr/>
          <p:nvPr/>
        </p:nvSpPr>
        <p:spPr>
          <a:xfrm>
            <a:off x="9024805" y="4705353"/>
            <a:ext cx="2617114" cy="1075601"/>
          </a:xfrm>
          <a:prstGeom prst="roundRect">
            <a:avLst/>
          </a:prstGeom>
          <a:solidFill>
            <a:srgbClr val="FFFF00"/>
          </a:solidFill>
          <a:ln>
            <a:solidFill>
              <a:srgbClr val="268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70C0"/>
                </a:solidFill>
              </a:rPr>
              <a:t>DÃY SỐ TRÒN CHỤC</a:t>
            </a:r>
          </a:p>
        </p:txBody>
      </p:sp>
    </p:spTree>
    <p:extLst>
      <p:ext uri="{BB962C8B-B14F-4D97-AF65-F5344CB8AC3E}">
        <p14:creationId xmlns:p14="http://schemas.microsoft.com/office/powerpoint/2010/main" val="39400168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00277 L 0.2405 0.2518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18" y="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278 L 0.14661 0.4210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31" y="2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0.00277 L 0.04063 0.5601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" y="2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/>
      <p:bldP spid="8" grpId="0"/>
      <p:bldP spid="9" grpId="0" animBg="1"/>
      <p:bldP spid="12" grpId="0" animBg="1"/>
      <p:bldP spid="13" grpId="0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494</TotalTime>
  <Words>670</Words>
  <Application>Microsoft Office PowerPoint</Application>
  <PresentationFormat>Widescreen</PresentationFormat>
  <Paragraphs>99</Paragraphs>
  <Slides>20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SVN-Gretoon</vt:lpstr>
      <vt:lpstr>UTM Edwardian</vt:lpstr>
      <vt:lpstr>Arial</vt:lpstr>
      <vt:lpstr>UTM Duepuntozero</vt:lpstr>
      <vt:lpstr>Aptos Display</vt:lpstr>
      <vt:lpstr>#9Slide07 IcielLa Chic Pro Shad</vt:lpstr>
      <vt:lpstr>Calibri</vt:lpstr>
      <vt:lpstr>Aptos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</dc:creator>
  <dc:description>9Slide.vn</dc:description>
  <cp:lastModifiedBy>THAO2011</cp:lastModifiedBy>
  <cp:revision>16</cp:revision>
  <dcterms:created xsi:type="dcterms:W3CDTF">2023-12-25T09:57:05Z</dcterms:created>
  <dcterms:modified xsi:type="dcterms:W3CDTF">2025-04-19T08:04:49Z</dcterms:modified>
  <cp:category>9Slide.vn</cp:category>
</cp:coreProperties>
</file>