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05" r:id="rId32"/>
    <p:sldId id="306" r:id="rId33"/>
  </p:sldIdLst>
  <p:sldSz cx="12192000" cy="6858000"/>
  <p:notesSz cx="6858000" cy="9144000"/>
  <p:embeddedFontLst>
    <p:embeddedFont>
      <p:font typeface="LNTH-LuoLuoNotangYuanTi 1" panose="020B0604020202020204" charset="-128"/>
      <p:regular r:id="rId35"/>
    </p:embeddedFont>
    <p:embeddedFont>
      <p:font typeface="#9Slide07 IcielLa Chic Pro Shad" panose="020B0604020202020204" charset="0"/>
      <p:regular r:id="rId36"/>
    </p:embeddedFont>
    <p:embeddedFont>
      <p:font typeface="LNTH-Hoa Nho LNTH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FF9"/>
    <a:srgbClr val="2680FF"/>
    <a:srgbClr val="FFCCFF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634" autoAdjust="0"/>
  </p:normalViewPr>
  <p:slideViewPr>
    <p:cSldViewPr snapToGrid="0">
      <p:cViewPr varScale="1">
        <p:scale>
          <a:sx n="61" d="100"/>
          <a:sy n="61" d="100"/>
        </p:scale>
        <p:origin x="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A5EED-08B7-4399-BC17-15C1C80057B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253E-951C-4897-9691-30EF8402D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03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911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53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3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67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828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82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60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518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2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89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08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079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349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7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63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67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51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8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0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0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6E36-255A-F934-371C-382AB87DF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64AA1-C60B-6622-9047-3D7D3B05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43C9-0B5E-C9E4-DC7B-77E020F7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F6D43-683D-6D4A-22C8-CCD2918F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C059D-A779-A6C0-D9DD-82AE352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E9C7-C567-82A2-67F3-2FA26B18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EFC9F-3952-423E-28EE-B84331AC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9F5F-AF6C-6320-D08F-D0FA59BD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5BD9-98EF-5B83-F018-84B60120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82B3-9F13-98B8-6F4B-3D380FED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431B7-9BE4-4AB4-6827-B7CD11335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4DC19-E3B0-4B8F-EBCE-C272B2237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1D64A-1B0A-391B-DC42-A29E90BE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8C17-3EAB-2EE0-6C38-007811F4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FC1F-9167-FB41-EDF7-0F5C0D2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4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352F-B431-2140-1AEE-D4EC3240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B9EDC-3307-E052-9762-CC82D935D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829DC-02F3-D506-90D9-65D32E68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1A66-78A7-788F-4081-BDC1C28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ADF86-7A24-3F20-E781-A8BA08DE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E655-F01A-3E52-9A96-58681D5B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FD191-1171-2914-20E5-4E0C68122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968A0-8E11-41C9-79E6-0D7C9E0E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9066-2DB6-7137-8AB8-260930B6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388A-1295-09F2-AAA5-58CF1600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1736-8B52-8F95-BF2A-A4EFE8E9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BEA9-7274-8AF2-77BC-8FC134AAC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9314F-6384-4EEA-0B69-A028E25B1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BE1E4-AC5A-DD14-F58D-869C3514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E5F31-51C9-5A97-DCAC-D60660D5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4AE34-E1FD-A6EA-1569-AFE5380E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199C-7566-8BE2-78AD-AF58439C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6FAD-5CB3-9107-3C2C-9C1BE024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9F570-E317-E157-9138-DE2C160F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5AC9C-593B-7FD8-E1BF-60BC9743E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148F0-08EB-B1EC-CC81-025043B36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5771E-E14B-BB45-C28C-5032173E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35394-F79A-2B53-DF61-FDE6A203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15CA0-BFDE-0222-17B4-A21D9A27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1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4265-A620-DAA8-54BE-EF52B87F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B1B-FDBA-3CE8-F8EC-3198D3A1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E28E1-5EC9-E6B3-0827-8F848619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00EE2-B289-BCE5-8D4C-5A380E8E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59DCF-C85B-2F3A-A105-6091DFE3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5DA38-799A-FF55-8745-5B3716E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146C5-250D-6D9E-5823-D0FCDF95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60B6-14CE-5567-8A75-4AEE0874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0327-48E8-707E-AF75-76C982DC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879BD-4B5A-A70C-A5DD-4D5A156CD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B2C12-DA7A-F478-63AA-FEB93D29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37695-F2FC-1D81-8BBC-5528C10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47CC-28CD-FE18-DDAD-418AB266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CA9A-D2FA-506D-9CAC-01A16758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AA1D4-5D5F-64A2-BEF4-19B0B40CF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F0C28-87F1-2331-4BEB-89C389142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F78C3-BCD6-7418-3717-62644F5B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150FB-EAE9-B8F3-76CE-7EA49095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48F71-5F48-A36D-D8DA-E9C909B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hanhtranggiaovien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6F5D55F-34D3-77EA-EC98-E77BB6FF4BB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20B31-E6F4-3C3B-DF3C-A14F4FEC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894B8-6E21-EB80-95B3-17A222C0C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FE36A-581A-B1BD-163A-DB717F5CF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25DC3-7AFA-4F34-8BF5-C46B7BFACEA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7780-036F-EBBC-6E4A-7A762782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470F-ED22-AECD-3F36-1F5618784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hlinkClick r:id="rId13"/>
            <a:extLst>
              <a:ext uri="{FF2B5EF4-FFF2-40B4-BE49-F238E27FC236}">
                <a16:creationId xmlns:a16="http://schemas.microsoft.com/office/drawing/2014/main" id="{813D302B-10E7-85B3-B275-31456AA84AF1}"/>
              </a:ext>
            </a:extLst>
          </p:cNvPr>
          <p:cNvSpPr txBox="1"/>
          <p:nvPr userDrawn="1"/>
        </p:nvSpPr>
        <p:spPr>
          <a:xfrm>
            <a:off x="12827000" y="381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u="sng">
                <a:solidFill>
                  <a:srgbClr val="0066CC"/>
                </a:solidFill>
              </a:rPr>
              <a:t>https://www.hanhtranggiaovien.com/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59B8A-B1C6-5061-3D5A-C4001E080C8A}"/>
              </a:ext>
            </a:extLst>
          </p:cNvPr>
          <p:cNvSpPr txBox="1"/>
          <p:nvPr userDrawn="1"/>
        </p:nvSpPr>
        <p:spPr>
          <a:xfrm>
            <a:off x="12827000" y="1016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</a:rPr>
              <a:t>Zalo nh?n giáo án mi?n phí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1C85DE-A824-D292-A81D-286BC3FDFCA5}"/>
              </a:ext>
            </a:extLst>
          </p:cNvPr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0" y="1905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7.xml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E842B6-E4EC-E6C3-26CC-2AD2F923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" y="3754797"/>
            <a:ext cx="121920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 số: Hai </a:t>
              </a: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triệu </a:t>
              </a:r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mươi nghìn.</a:t>
              </a:r>
              <a:endPara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id="{D16D7CD7-72B8-FDDC-6817-8EE9CAAC3C21}"/>
              </a:ext>
            </a:extLst>
          </p:cNvPr>
          <p:cNvGrpSpPr/>
          <p:nvPr/>
        </p:nvGrpSpPr>
        <p:grpSpPr>
          <a:xfrm flipH="1">
            <a:off x="4080076" y="2580590"/>
            <a:ext cx="3883182" cy="1274460"/>
            <a:chOff x="-1831300" y="2493769"/>
            <a:chExt cx="9846757" cy="1552044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id="{B481967B-56E3-7729-5A6C-333093519EC7}"/>
                </a:ext>
              </a:extLst>
            </p:cNvPr>
            <p:cNvSpPr/>
            <p:nvPr/>
          </p:nvSpPr>
          <p:spPr>
            <a:xfrm flipH="1">
              <a:off x="-1607921" y="2493769"/>
              <a:ext cx="9284047" cy="1552044"/>
            </a:xfrm>
            <a:prstGeom prst="wedgeRoundRectCallout">
              <a:avLst>
                <a:gd name="adj1" fmla="val 56783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831300" y="2844207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2 050 000</a:t>
              </a:r>
              <a:endParaRPr lang="en-US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94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4" name="Hình ảnh 3" descr="Ảnh có chứa trong nhà&#10;&#10;Mô tả được tạo tự động">
            <a:extLst>
              <a:ext uri="{FF2B5EF4-FFF2-40B4-BE49-F238E27FC236}">
                <a16:creationId xmlns:a16="http://schemas.microsoft.com/office/drawing/2014/main" id="{FCBB7634-F411-68CF-025C-85383CA7A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94" b="96350" l="3370" r="97826">
                        <a14:foregroundMark x1="15435" y1="10951" x2="34565" y2="12928"/>
                        <a14:foregroundMark x1="10217" y1="7909" x2="48261" y2="9202"/>
                        <a14:foregroundMark x1="43261" y1="5779" x2="79674" y2="9202"/>
                        <a14:foregroundMark x1="79674" y1="9202" x2="89348" y2="9125"/>
                        <a14:foregroundMark x1="90435" y1="7376" x2="91304" y2="12319"/>
                        <a14:foregroundMark x1="89891" y1="4563" x2="95000" y2="10722"/>
                        <a14:foregroundMark x1="8261" y1="4563" x2="10326" y2="12395"/>
                        <a14:foregroundMark x1="10326" y1="12395" x2="12500" y2="13308"/>
                        <a14:foregroundMark x1="4565" y1="4791" x2="5326" y2="12776"/>
                        <a14:foregroundMark x1="5326" y1="12776" x2="5761" y2="13156"/>
                        <a14:foregroundMark x1="3696" y1="92319" x2="44130" y2="90570"/>
                        <a14:foregroundMark x1="44130" y1="90570" x2="64674" y2="90951"/>
                        <a14:foregroundMark x1="64674" y1="90951" x2="77391" y2="90951"/>
                        <a14:foregroundMark x1="77391" y1="90951" x2="91522" y2="90951"/>
                        <a14:foregroundMark x1="91522" y1="90951" x2="91630" y2="91331"/>
                        <a14:foregroundMark x1="27609" y1="92928" x2="17717" y2="92700"/>
                        <a14:foregroundMark x1="17717" y1="92700" x2="17717" y2="92700"/>
                        <a14:foregroundMark x1="5435" y1="96350" x2="3478" y2="96350"/>
                        <a14:foregroundMark x1="95000" y1="87529" x2="96413" y2="91939"/>
                        <a14:foregroundMark x1="9674" y1="3574" x2="11739" y2="3954"/>
                        <a14:foregroundMark x1="6304" y1="3194" x2="3696" y2="9962"/>
                        <a14:foregroundMark x1="94130" y1="3346" x2="97826" y2="12167"/>
                        <a14:foregroundMark x1="97826" y1="12167" x2="97065" y2="13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944" y="-1018684"/>
            <a:ext cx="3956327" cy="5848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3" t="-2451" r="25321" b="48656"/>
          <a:stretch/>
        </p:blipFill>
        <p:spPr>
          <a:xfrm flipH="1">
            <a:off x="8252158" y="1206954"/>
            <a:ext cx="1325715" cy="206942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A509B131-BA1A-5EC9-D7D8-955C5F559CEC}"/>
              </a:ext>
            </a:extLst>
          </p:cNvPr>
          <p:cNvSpPr txBox="1"/>
          <p:nvPr/>
        </p:nvSpPr>
        <p:spPr>
          <a:xfrm>
            <a:off x="6254367" y="77172"/>
            <a:ext cx="5881148" cy="940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Nguyên</a:t>
            </a:r>
            <a:r>
              <a:rPr kumimoji="0" lang="en-US" sz="45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liệu</a:t>
            </a:r>
            <a:r>
              <a:rPr kumimoji="0" lang="en-US" sz="45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làm</a:t>
            </a:r>
            <a:r>
              <a:rPr kumimoji="0" lang="en-US" sz="45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kem</a:t>
            </a:r>
            <a:r>
              <a:rPr kumimoji="0" lang="en-US" sz="45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Hoa Nho LNTH" pitchFamily="2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2458" y="3853909"/>
            <a:ext cx="4365114" cy="2011854"/>
          </a:xfrm>
          <a:prstGeom prst="rect">
            <a:avLst/>
          </a:prstGeom>
        </p:spPr>
      </p:pic>
      <p:grpSp>
        <p:nvGrpSpPr>
          <p:cNvPr id="21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1540979" y="258901"/>
            <a:ext cx="4656417" cy="2588482"/>
            <a:chOff x="1139185" y="2161570"/>
            <a:chExt cx="7173783" cy="3152268"/>
          </a:xfrm>
        </p:grpSpPr>
        <p:sp>
          <p:nvSpPr>
            <p:cNvPr id="22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2797668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Cảm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đã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giúp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có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được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sữa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tươi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Đây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nguyên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liệu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quan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trọng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trong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đấy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</a:p>
          </p:txBody>
        </p:sp>
      </p:grpSp>
      <p:pic>
        <p:nvPicPr>
          <p:cNvPr id="2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 t="-2451" r="46089" b="48656"/>
          <a:stretch/>
        </p:blipFill>
        <p:spPr>
          <a:xfrm rot="1694111" flipH="1">
            <a:off x="6643519" y="732197"/>
            <a:ext cx="1853965" cy="21226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616" r="59610" b="8110"/>
          <a:stretch/>
        </p:blipFill>
        <p:spPr>
          <a:xfrm>
            <a:off x="10117402" y="1387345"/>
            <a:ext cx="881524" cy="20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5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9427 0.426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2F532-BA28-72D1-3572-8D779E0A6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6589" y="-328996"/>
            <a:ext cx="11455377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910622" y="428862"/>
            <a:ext cx="11878788" cy="4367618"/>
            <a:chOff x="526044" y="514924"/>
            <a:chExt cx="11878788" cy="4367618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</a:rPr>
                  <a:t>1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28572"/>
              <a:ext cx="109329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Đọc các số dưới đây.</a:t>
              </a:r>
            </a:p>
          </p:txBody>
        </p:sp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281DFA73-CF09-96D3-57F4-A94092ADCE6B}"/>
                </a:ext>
              </a:extLst>
            </p:cNvPr>
            <p:cNvSpPr txBox="1"/>
            <p:nvPr/>
          </p:nvSpPr>
          <p:spPr>
            <a:xfrm>
              <a:off x="526044" y="1835554"/>
              <a:ext cx="1093299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36 908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240 742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		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c)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7 984 105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				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d)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513 006 021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Hình ảnh 11">
            <a:extLst>
              <a:ext uri="{FF2B5EF4-FFF2-40B4-BE49-F238E27FC236}">
                <a16:creationId xmlns:a16="http://schemas.microsoft.com/office/drawing/2014/main" id="{AEC7415A-0493-3B64-EEE9-C07C5CCFD7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-286930" y="2858102"/>
            <a:ext cx="5376844" cy="39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6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629504" y="446778"/>
            <a:ext cx="109329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36 908: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 mươi sáu nghìn chín trăm linh tám.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240 742: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 trăm bốn mươi nghìn bảy trăm bốn mươi hai.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7 984 105: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Bảy triệu chín trăm tám mươi tư nghìn một trăm linh năm.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513 006 021: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 trăm mười ba triệu không trăm linh sáu nghìn không trăm hai mươi mốt.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5BC3E-7EB8-22D6-EFB7-5EF1A622A5E2}"/>
              </a:ext>
            </a:extLst>
          </p:cNvPr>
          <p:cNvSpPr/>
          <p:nvPr/>
        </p:nvSpPr>
        <p:spPr>
          <a:xfrm>
            <a:off x="3333750" y="590550"/>
            <a:ext cx="822874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A58EA-1B6A-8BE4-59A4-5136F89A5F4D}"/>
              </a:ext>
            </a:extLst>
          </p:cNvPr>
          <p:cNvSpPr/>
          <p:nvPr/>
        </p:nvSpPr>
        <p:spPr>
          <a:xfrm>
            <a:off x="629505" y="1219200"/>
            <a:ext cx="1237396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3AFC8-6B65-E46F-EC4E-DDB24733EDFF}"/>
              </a:ext>
            </a:extLst>
          </p:cNvPr>
          <p:cNvSpPr/>
          <p:nvPr/>
        </p:nvSpPr>
        <p:spPr>
          <a:xfrm>
            <a:off x="3725944" y="1847850"/>
            <a:ext cx="7836551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B39D8-887B-0813-6164-4E6D56ED48D1}"/>
              </a:ext>
            </a:extLst>
          </p:cNvPr>
          <p:cNvSpPr/>
          <p:nvPr/>
        </p:nvSpPr>
        <p:spPr>
          <a:xfrm>
            <a:off x="629504" y="2476500"/>
            <a:ext cx="476164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C3D68-80B4-B14E-4598-8A2EBFFED019}"/>
              </a:ext>
            </a:extLst>
          </p:cNvPr>
          <p:cNvSpPr/>
          <p:nvPr/>
        </p:nvSpPr>
        <p:spPr>
          <a:xfrm>
            <a:off x="3725945" y="3162301"/>
            <a:ext cx="7958060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64321-DDBE-5784-8FDF-C1390A397FE6}"/>
              </a:ext>
            </a:extLst>
          </p:cNvPr>
          <p:cNvSpPr/>
          <p:nvPr/>
        </p:nvSpPr>
        <p:spPr>
          <a:xfrm>
            <a:off x="686654" y="3877572"/>
            <a:ext cx="5999896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329C9-5DD6-04B1-F3C4-538ADC63AE16}"/>
              </a:ext>
            </a:extLst>
          </p:cNvPr>
          <p:cNvSpPr/>
          <p:nvPr/>
        </p:nvSpPr>
        <p:spPr>
          <a:xfrm>
            <a:off x="5019352" y="4514851"/>
            <a:ext cx="6543143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4E8AD-E432-2094-8016-FDE08E447211}"/>
              </a:ext>
            </a:extLst>
          </p:cNvPr>
          <p:cNvSpPr/>
          <p:nvPr/>
        </p:nvSpPr>
        <p:spPr>
          <a:xfrm>
            <a:off x="629503" y="5278644"/>
            <a:ext cx="10932990" cy="1132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0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910622" y="428862"/>
            <a:ext cx="11878788" cy="4367618"/>
            <a:chOff x="526044" y="514924"/>
            <a:chExt cx="11878788" cy="4367618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28572"/>
              <a:ext cx="109329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Viết các số sau.</a:t>
              </a:r>
            </a:p>
          </p:txBody>
        </p:sp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281DFA73-CF09-96D3-57F4-A94092ADCE6B}"/>
                </a:ext>
              </a:extLst>
            </p:cNvPr>
            <p:cNvSpPr txBox="1"/>
            <p:nvPr/>
          </p:nvSpPr>
          <p:spPr>
            <a:xfrm>
              <a:off x="526044" y="1835554"/>
              <a:ext cx="1093299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Hai mươi tám nghìn bảy trăm linh ba.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Một triệu sáu mươi nghìn.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c)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Chín trăm năm mươi triệu không trăm bốn mươi tám nghìn bảy trăm.</a:t>
              </a:r>
            </a:p>
          </p:txBody>
        </p:sp>
      </p:grpSp>
      <p:pic>
        <p:nvPicPr>
          <p:cNvPr id="7" name="Hình ảnh 11">
            <a:extLst>
              <a:ext uri="{FF2B5EF4-FFF2-40B4-BE49-F238E27FC236}">
                <a16:creationId xmlns:a16="http://schemas.microsoft.com/office/drawing/2014/main" id="{AEC7415A-0493-3B64-EEE9-C07C5CCFD7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9595750" y="4286250"/>
            <a:ext cx="345706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17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629504" y="1068174"/>
            <a:ext cx="109329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Hai mươi tám nghìn bảy trăm linh ba: </a:t>
            </a:r>
            <a:r>
              <a:rPr lang="en-US" sz="4800" b="1">
                <a:latin typeface="Calibri" panose="020F0502020204030204"/>
              </a:rPr>
              <a:t>        	</a:t>
            </a: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28 703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Một triệu sáu mươi nghìn: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1 060 000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Chín trăm năm mươi triệu không trăm bốn mươi tám nghìn bảy trăm: 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950 048 700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14292D-7339-59D2-93D6-15DEAE3E785F}"/>
              </a:ext>
            </a:extLst>
          </p:cNvPr>
          <p:cNvSpPr/>
          <p:nvPr/>
        </p:nvSpPr>
        <p:spPr>
          <a:xfrm>
            <a:off x="1407335" y="1897973"/>
            <a:ext cx="215501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0E402-FBB7-D189-E2D6-5F5C95DF289A}"/>
              </a:ext>
            </a:extLst>
          </p:cNvPr>
          <p:cNvSpPr/>
          <p:nvPr/>
        </p:nvSpPr>
        <p:spPr>
          <a:xfrm>
            <a:off x="1168611" y="3356422"/>
            <a:ext cx="299321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8235C-49C6-7AB3-DC8B-44DB496D2A27}"/>
              </a:ext>
            </a:extLst>
          </p:cNvPr>
          <p:cNvSpPr/>
          <p:nvPr/>
        </p:nvSpPr>
        <p:spPr>
          <a:xfrm>
            <a:off x="1578785" y="5475501"/>
            <a:ext cx="339326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4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856215" y="394862"/>
            <a:ext cx="109329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Chọn ý trả lời đúng.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Số 106 040 đọc là: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Một không sáu không bốn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Một trăm nghìn sáu nghìn bốn chục.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Một trăm linh sáu không trăm bốn mươi.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Một trăm linh sáu nghìn không trăm bốn mươi.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Số năm triệu không nghìn không trăm linh năm viết là: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5 000 000 5 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</a:rPr>
              <a:t>  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5 000 005 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500 005 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</a:t>
            </a:r>
            <a:r>
              <a:rPr kumimoji="0" lang="vi-VN" sz="4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5 005</a:t>
            </a:r>
            <a:endParaRPr kumimoji="0" lang="vi-VN" sz="400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425596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1DB7C8-5CD3-6F9D-C1F3-5B7E7DF7E8F0}"/>
              </a:ext>
            </a:extLst>
          </p:cNvPr>
          <p:cNvSpPr/>
          <p:nvPr/>
        </p:nvSpPr>
        <p:spPr>
          <a:xfrm>
            <a:off x="856215" y="4743450"/>
            <a:ext cx="10932991" cy="1485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856215" y="394862"/>
            <a:ext cx="109329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Chọn ý trả lời đúng.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Số 106 040 đọc là: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Một không sáu không bốn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Một trăm nghìn sáu nghìn bốn chục.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Một trăm linh sáu không trăm bốn mươi.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Một trăm linh sáu nghìn không trăm bốn mươi.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E3C733-771F-7FC9-A45C-EF253BB6F1E3}"/>
              </a:ext>
            </a:extLst>
          </p:cNvPr>
          <p:cNvSpPr/>
          <p:nvPr/>
        </p:nvSpPr>
        <p:spPr>
          <a:xfrm>
            <a:off x="510004" y="4707459"/>
            <a:ext cx="1049353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8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1DB7C8-5CD3-6F9D-C1F3-5B7E7DF7E8F0}"/>
              </a:ext>
            </a:extLst>
          </p:cNvPr>
          <p:cNvSpPr/>
          <p:nvPr/>
        </p:nvSpPr>
        <p:spPr>
          <a:xfrm>
            <a:off x="3789132" y="3009900"/>
            <a:ext cx="4323782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260609" y="628650"/>
            <a:ext cx="8841090" cy="533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800">
                <a:solidFill>
                  <a:srgbClr val="FF0000"/>
                </a:solidFill>
                <a:latin typeface="Calibri" panose="020F0502020204030204"/>
              </a:rPr>
              <a:t>b)</a:t>
            </a:r>
            <a:r>
              <a:rPr lang="vi-VN" sz="48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Số năm triệu không nghìn không trăm linh năm viết là:</a:t>
            </a:r>
          </a:p>
          <a:p>
            <a:pPr lvl="6" algn="just">
              <a:lnSpc>
                <a:spcPct val="130000"/>
              </a:lnSpc>
              <a:defRPr/>
            </a:pPr>
            <a:r>
              <a:rPr lang="vi-VN" sz="4800" b="1">
                <a:solidFill>
                  <a:srgbClr val="0070C0"/>
                </a:solidFill>
                <a:latin typeface="Calibri" panose="020F0502020204030204"/>
              </a:rPr>
              <a:t>A. </a:t>
            </a:r>
            <a:r>
              <a:rPr lang="vi-VN" sz="48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5 000 000 5    </a:t>
            </a:r>
            <a:endParaRPr lang="en-US" sz="48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  <a:p>
            <a:pPr lvl="6" algn="just">
              <a:lnSpc>
                <a:spcPct val="130000"/>
              </a:lnSpc>
              <a:defRPr/>
            </a:pPr>
            <a:r>
              <a:rPr lang="vi-VN" sz="4800" b="1">
                <a:solidFill>
                  <a:srgbClr val="0070C0"/>
                </a:solidFill>
                <a:latin typeface="Calibri" panose="020F0502020204030204"/>
              </a:rPr>
              <a:t>B.</a:t>
            </a:r>
            <a:r>
              <a:rPr lang="vi-VN" sz="48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5 000 005 	</a:t>
            </a:r>
            <a:endParaRPr lang="en-US" sz="48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  <a:p>
            <a:pPr lvl="6" algn="just">
              <a:lnSpc>
                <a:spcPct val="130000"/>
              </a:lnSpc>
              <a:defRPr/>
            </a:pPr>
            <a:r>
              <a:rPr lang="vi-VN" sz="4800" b="1">
                <a:solidFill>
                  <a:srgbClr val="0070C0"/>
                </a:solidFill>
                <a:latin typeface="Calibri" panose="020F0502020204030204"/>
              </a:rPr>
              <a:t>C.</a:t>
            </a:r>
            <a:r>
              <a:rPr lang="vi-VN" sz="48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500 005    </a:t>
            </a:r>
            <a:endParaRPr lang="en-US" sz="480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  <a:p>
            <a:pPr lvl="6" algn="just">
              <a:lnSpc>
                <a:spcPct val="130000"/>
              </a:lnSpc>
              <a:defRPr/>
            </a:pPr>
            <a:r>
              <a:rPr lang="vi-VN" sz="4800" b="1">
                <a:solidFill>
                  <a:srgbClr val="0070C0"/>
                </a:solidFill>
                <a:latin typeface="Calibri" panose="020F0502020204030204"/>
              </a:rPr>
              <a:t>D. </a:t>
            </a:r>
            <a:r>
              <a:rPr lang="vi-VN" sz="48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5 005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E3C733-771F-7FC9-A45C-EF253BB6F1E3}"/>
              </a:ext>
            </a:extLst>
          </p:cNvPr>
          <p:cNvSpPr/>
          <p:nvPr/>
        </p:nvSpPr>
        <p:spPr>
          <a:xfrm>
            <a:off x="3789133" y="3120513"/>
            <a:ext cx="897168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Hình ảnh 8">
            <a:extLst>
              <a:ext uri="{FF2B5EF4-FFF2-40B4-BE49-F238E27FC236}">
                <a16:creationId xmlns:a16="http://schemas.microsoft.com/office/drawing/2014/main" id="{E2AF3B8E-AB0D-EDA9-226B-C779708B89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-504621" y="2773927"/>
            <a:ext cx="2838042" cy="4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6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1400" y="0"/>
            <a:ext cx="12223376" cy="6858000"/>
          </a:xfrm>
          <a:prstGeom prst="rect">
            <a:avLst/>
          </a:prstGeom>
        </p:spPr>
      </p:pic>
      <p:pic>
        <p:nvPicPr>
          <p:cNvPr id="8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657395" y="3117617"/>
            <a:ext cx="2567380" cy="374038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7355441" y="2870054"/>
            <a:ext cx="2838042" cy="4369284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D205AC5C-2477-C9C2-9DBE-9F5128D1C543}"/>
              </a:ext>
            </a:extLst>
          </p:cNvPr>
          <p:cNvGrpSpPr/>
          <p:nvPr/>
        </p:nvGrpSpPr>
        <p:grpSpPr>
          <a:xfrm>
            <a:off x="385373" y="257223"/>
            <a:ext cx="7327946" cy="832870"/>
            <a:chOff x="4468161" y="218339"/>
            <a:chExt cx="7327946" cy="832870"/>
          </a:xfrm>
        </p:grpSpPr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9E654770-10D0-AB6E-35D8-DAF03B3475FE}"/>
                </a:ext>
              </a:extLst>
            </p:cNvPr>
            <p:cNvSpPr txBox="1"/>
            <p:nvPr/>
          </p:nvSpPr>
          <p:spPr>
            <a:xfrm>
              <a:off x="4468161" y="218339"/>
              <a:ext cx="73279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UTM Edwardian" panose="02040603050506020204" pitchFamily="18" charset="0"/>
                  <a:ea typeface="+mn-ea"/>
                  <a:cs typeface="+mn-cs"/>
                </a:rPr>
                <a:t>Thứ … ngày … tháng … năm ...</a:t>
              </a:r>
              <a:endParaRPr kumimoji="0" lang="vi-VN" sz="4800" b="1" i="0" u="none" strike="noStrike" kern="1200" cap="none" spc="0" normalizeH="0" baseline="0" noProof="0">
                <a:ln w="1270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3C769051-178A-DF8D-6555-2AFF5967899C}"/>
                </a:ext>
              </a:extLst>
            </p:cNvPr>
            <p:cNvSpPr txBox="1"/>
            <p:nvPr/>
          </p:nvSpPr>
          <p:spPr>
            <a:xfrm>
              <a:off x="4468161" y="220212"/>
              <a:ext cx="732794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TM Edwardian" panose="02040603050506020204" pitchFamily="18" charset="0"/>
                  <a:ea typeface="+mn-ea"/>
                  <a:cs typeface="+mn-cs"/>
                </a:rPr>
                <a:t>Thứ … ngày … tháng … năm ...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6">
            <a:extLst>
              <a:ext uri="{FF2B5EF4-FFF2-40B4-BE49-F238E27FC236}">
                <a16:creationId xmlns:a16="http://schemas.microsoft.com/office/drawing/2014/main" id="{419CAD58-621E-373D-C01F-1BC4B843162B}"/>
              </a:ext>
            </a:extLst>
          </p:cNvPr>
          <p:cNvSpPr txBox="1"/>
          <p:nvPr/>
        </p:nvSpPr>
        <p:spPr>
          <a:xfrm rot="20369477">
            <a:off x="674191" y="2284030"/>
            <a:ext cx="2225056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0"/>
                <a:solidFill>
                  <a:srgbClr val="FF0000"/>
                </a:solidFill>
                <a:uLnTx/>
                <a:uFillTx/>
                <a:latin typeface="#9Slide07 IcielLa Chic Pro Shad" panose="02000506090000020004" pitchFamily="2" charset="0"/>
                <a:ea typeface="LNTH-LuoLuoNotangYuanTi 1" pitchFamily="2" charset="-128"/>
                <a:cs typeface="LNTH-LuoLuoNotangYuanTi 1" pitchFamily="2" charset="-128"/>
              </a:rPr>
              <a:t>Bài 87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0000"/>
              </a:solidFill>
              <a:uLnTx/>
              <a:uFillTx/>
              <a:latin typeface="#9Slide07 IcielLa Chic Pro Shad" panose="02000506090000020004" pitchFamily="2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14" name="Group 50">
            <a:extLst>
              <a:ext uri="{FF2B5EF4-FFF2-40B4-BE49-F238E27FC236}">
                <a16:creationId xmlns:a16="http://schemas.microsoft.com/office/drawing/2014/main" id="{DCF9DE5C-E4D9-B0CA-29BD-70DC02DCED68}"/>
              </a:ext>
            </a:extLst>
          </p:cNvPr>
          <p:cNvGrpSpPr/>
          <p:nvPr/>
        </p:nvGrpSpPr>
        <p:grpSpPr>
          <a:xfrm>
            <a:off x="13676596" y="3429000"/>
            <a:ext cx="8350269" cy="3557384"/>
            <a:chOff x="826790" y="1975934"/>
            <a:chExt cx="8842681" cy="7399337"/>
          </a:xfrm>
        </p:grpSpPr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FE3E4BD6-9970-4BD9-E69D-23C4AB63106C}"/>
                </a:ext>
              </a:extLst>
            </p:cNvPr>
            <p:cNvSpPr txBox="1"/>
            <p:nvPr/>
          </p:nvSpPr>
          <p:spPr>
            <a:xfrm>
              <a:off x="1355257" y="2795429"/>
              <a:ext cx="7704861" cy="3711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9600" b="0" i="0" u="none" strike="noStrike" kern="1200" cap="none" spc="0" normalizeH="0" baseline="0" noProof="0" dirty="0">
                <a:ln w="1270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Gretoon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53">
              <a:extLst>
                <a:ext uri="{FF2B5EF4-FFF2-40B4-BE49-F238E27FC236}">
                  <a16:creationId xmlns:a16="http://schemas.microsoft.com/office/drawing/2014/main" id="{A9A88C7F-AB67-9714-FA90-2C8CEE1FCC59}"/>
                </a:ext>
              </a:extLst>
            </p:cNvPr>
            <p:cNvSpPr txBox="1"/>
            <p:nvPr/>
          </p:nvSpPr>
          <p:spPr>
            <a:xfrm>
              <a:off x="826791" y="1975934"/>
              <a:ext cx="8842680" cy="73993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6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VN-Gretoon" panose="02040603050506020204" pitchFamily="18" charset="0"/>
                  <a:cs typeface="Arial" panose="020B0604020202020204" pitchFamily="34" charset="0"/>
                </a:rPr>
                <a:t>ÔN TẬP SỐ TỰ NHIÊN</a:t>
              </a:r>
            </a:p>
          </p:txBody>
        </p:sp>
        <p:sp>
          <p:nvSpPr>
            <p:cNvPr id="17" name="TextBox 52">
              <a:extLst>
                <a:ext uri="{FF2B5EF4-FFF2-40B4-BE49-F238E27FC236}">
                  <a16:creationId xmlns:a16="http://schemas.microsoft.com/office/drawing/2014/main" id="{66E21396-BB85-1F14-29D1-A6625015DBA8}"/>
                </a:ext>
              </a:extLst>
            </p:cNvPr>
            <p:cNvSpPr txBox="1"/>
            <p:nvPr/>
          </p:nvSpPr>
          <p:spPr>
            <a:xfrm>
              <a:off x="826790" y="1975934"/>
              <a:ext cx="8842681" cy="73993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600" b="0" i="0" u="none" strike="noStrike" kern="1200" cap="none" spc="0" normalizeH="0" baseline="0" noProof="0">
                  <a:ln w="28575">
                    <a:solidFill>
                      <a:srgbClr val="0B425E"/>
                    </a:solidFill>
                  </a:ln>
                  <a:solidFill>
                    <a:srgbClr val="99FF66"/>
                  </a:solidFill>
                  <a:effectLst/>
                  <a:uLnTx/>
                  <a:uFillTx/>
                  <a:latin typeface="SVN-Gretoon" panose="02040603050506020204" pitchFamily="18" charset="0"/>
                  <a:cs typeface="Arial" panose="020B0604020202020204" pitchFamily="34" charset="0"/>
                </a:rPr>
                <a:t>ÔN</a:t>
              </a:r>
              <a:r>
                <a:rPr kumimoji="0" lang="sv-SE" sz="9600" b="0" i="0" u="none" strike="noStrike" kern="1200" cap="none" spc="0" normalizeH="0" baseline="0" noProof="0">
                  <a:ln w="28575">
                    <a:solidFill>
                      <a:srgbClr val="0B425E"/>
                    </a:solidFill>
                  </a:ln>
                  <a:solidFill>
                    <a:srgbClr val="8EB529"/>
                  </a:solidFill>
                  <a:effectLst/>
                  <a:uLnTx/>
                  <a:uFillTx/>
                  <a:latin typeface="SVN-Gretoon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sv-SE" sz="9600">
                  <a:ln w="28575">
                    <a:solidFill>
                      <a:srgbClr val="0B425E"/>
                    </a:solidFill>
                  </a:ln>
                  <a:solidFill>
                    <a:srgbClr val="FFFF66"/>
                  </a:solidFill>
                  <a:latin typeface="SVN-Gretoon" panose="0204060305050602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sv-SE" sz="9600" b="0" i="0" u="none" strike="noStrike" kern="1200" cap="none" spc="0" normalizeH="0" baseline="0" noProof="0">
                  <a:ln w="28575">
                    <a:solidFill>
                      <a:srgbClr val="0B425E"/>
                    </a:solidFill>
                  </a:ln>
                  <a:solidFill>
                    <a:srgbClr val="8EB529"/>
                  </a:solidFill>
                  <a:effectLst/>
                  <a:uLnTx/>
                  <a:uFillTx/>
                  <a:latin typeface="SVN-Gretoon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sv-SE" sz="9600" b="0" i="0" u="none" strike="noStrike" kern="1200" cap="none" spc="0" normalizeH="0" baseline="0" noProof="0">
                  <a:ln w="28575">
                    <a:solidFill>
                      <a:srgbClr val="0B425E"/>
                    </a:solidFill>
                  </a:ln>
                  <a:solidFill>
                    <a:srgbClr val="AADFF9"/>
                  </a:solidFill>
                  <a:effectLst/>
                  <a:uLnTx/>
                  <a:uFillTx/>
                  <a:latin typeface="SVN-Gretoon" panose="02040603050506020204" pitchFamily="18" charset="0"/>
                  <a:cs typeface="Arial" panose="020B0604020202020204" pitchFamily="34" charset="0"/>
                </a:rPr>
                <a:t>SỐ </a:t>
              </a:r>
              <a:r>
                <a:rPr kumimoji="0" lang="sv-SE" sz="9600" b="0" i="0" u="none" strike="noStrike" kern="1200" cap="none" spc="0" normalizeH="0" baseline="0" noProof="0">
                  <a:ln w="28575">
                    <a:solidFill>
                      <a:srgbClr val="0B425E"/>
                    </a:solidFill>
                  </a:ln>
                  <a:solidFill>
                    <a:srgbClr val="FF758C"/>
                  </a:solidFill>
                  <a:effectLst/>
                  <a:uLnTx/>
                  <a:uFillTx/>
                  <a:latin typeface="SVN-Gretoon" panose="02040603050506020204" pitchFamily="18" charset="0"/>
                  <a:cs typeface="Arial" panose="020B0604020202020204" pitchFamily="34" charset="0"/>
                </a:rPr>
                <a:t>TỰ </a:t>
              </a:r>
              <a:r>
                <a:rPr kumimoji="0" lang="sv-SE" sz="9600" b="0" i="0" u="none" strike="noStrike" kern="1200" cap="none" spc="0" normalizeH="0" baseline="0" noProof="0">
                  <a:ln w="28575">
                    <a:solidFill>
                      <a:srgbClr val="0B425E"/>
                    </a:solidFill>
                  </a:ln>
                  <a:solidFill>
                    <a:srgbClr val="92D050"/>
                  </a:solidFill>
                  <a:effectLst/>
                  <a:uLnTx/>
                  <a:uFillTx/>
                  <a:latin typeface="SVN-Gretoon" panose="02040603050506020204" pitchFamily="18" charset="0"/>
                  <a:cs typeface="Arial" panose="020B0604020202020204" pitchFamily="34" charset="0"/>
                </a:rPr>
                <a:t>NHIÊN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110171D-92A3-3B18-1F49-77E07AD20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68" y="3117617"/>
            <a:ext cx="7172518" cy="33040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D187BB-61FD-84F9-CD0C-87C4B6E5E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20" y="1093129"/>
            <a:ext cx="5796964" cy="17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908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074656" y="450465"/>
            <a:ext cx="104886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biết dân số của Thủ đô Hà Nội tính đến ngày 1 tháng 4 năm 2019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là 8 053 663 người.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Đọc số dân của Thủ đô Hà Nội.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Trong số 8 053 663, các chữ số 8; 5 lần lượt thuộc lớp nào, hàng nào?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giá trị mỗi chữ số của số 8 053 663.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Làm tròn số dân của Thủ đô Hà Nội đến hàng nghìn.</a:t>
            </a:r>
          </a:p>
        </p:txBody>
      </p:sp>
    </p:spTree>
    <p:extLst>
      <p:ext uri="{BB962C8B-B14F-4D97-AF65-F5344CB8AC3E}">
        <p14:creationId xmlns:p14="http://schemas.microsoft.com/office/powerpoint/2010/main" val="141030700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074656" y="450465"/>
            <a:ext cx="104886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biết dân số của Thủ đô Hà Nội tính đến ngày 1 tháng 4 năm 2019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là 8 053 663 người.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vi-VN" sz="48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Đọc số dân của Thủ đô Hà Nội.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EC05C9-2A1F-4828-ED5C-A32EAB8E1CD0}"/>
              </a:ext>
            </a:extLst>
          </p:cNvPr>
          <p:cNvSpPr/>
          <p:nvPr/>
        </p:nvSpPr>
        <p:spPr>
          <a:xfrm>
            <a:off x="2257411" y="2856905"/>
            <a:ext cx="9239250" cy="21236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rgbClr val="002060"/>
                </a:solidFill>
              </a:rPr>
              <a:t>Tám triệu không trăm năm mươi ba</a:t>
            </a:r>
          </a:p>
          <a:p>
            <a:pPr algn="ctr"/>
            <a:r>
              <a:rPr lang="vi-VN" sz="4400">
                <a:solidFill>
                  <a:srgbClr val="002060"/>
                </a:solidFill>
              </a:rPr>
              <a:t>nghìn sáu trăm sáu mươi ba</a:t>
            </a:r>
            <a:r>
              <a:rPr lang="en-US" sz="4400">
                <a:solidFill>
                  <a:srgbClr val="002060"/>
                </a:solidFill>
              </a:rPr>
              <a:t>.</a:t>
            </a:r>
            <a:endParaRPr lang="vi-VN" sz="4400">
              <a:solidFill>
                <a:srgbClr val="002060"/>
              </a:solidFill>
            </a:endParaRPr>
          </a:p>
        </p:txBody>
      </p:sp>
      <p:pic>
        <p:nvPicPr>
          <p:cNvPr id="5" name="Hình ảnh 8">
            <a:extLst>
              <a:ext uri="{FF2B5EF4-FFF2-40B4-BE49-F238E27FC236}">
                <a16:creationId xmlns:a16="http://schemas.microsoft.com/office/drawing/2014/main" id="{D853C571-2B45-2786-C3ED-E161AC1F4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-504621" y="2773927"/>
            <a:ext cx="2838042" cy="4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16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074656" y="450465"/>
            <a:ext cx="1048869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biết dân số của Thủ đô Hà Nội tính đến ngày 1 tháng 4 năm 2019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là 8 053 663 người.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 số 8 053 663, các chữ số 8; 5 lần lượt thuộc lớp nào, hàng nào?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EC05C9-2A1F-4828-ED5C-A32EAB8E1CD0}"/>
              </a:ext>
            </a:extLst>
          </p:cNvPr>
          <p:cNvSpPr/>
          <p:nvPr/>
        </p:nvSpPr>
        <p:spPr>
          <a:xfrm>
            <a:off x="914400" y="3603580"/>
            <a:ext cx="10648949" cy="21156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>
                <a:solidFill>
                  <a:srgbClr val="002060"/>
                </a:solidFill>
              </a:rPr>
              <a:t>Chữ số 8 thuộc lớp triệu, hàng triệu;</a:t>
            </a:r>
          </a:p>
          <a:p>
            <a:pPr lvl="0" algn="just"/>
            <a:r>
              <a:rPr lang="vi-VN" sz="4000">
                <a:solidFill>
                  <a:srgbClr val="002060"/>
                </a:solidFill>
              </a:rPr>
              <a:t>Chữ số 5 thuộc lớp nghìn, hàng chục nghìn;</a:t>
            </a:r>
          </a:p>
        </p:txBody>
      </p:sp>
    </p:spTree>
    <p:extLst>
      <p:ext uri="{BB962C8B-B14F-4D97-AF65-F5344CB8AC3E}">
        <p14:creationId xmlns:p14="http://schemas.microsoft.com/office/powerpoint/2010/main" val="266757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074656" y="450465"/>
            <a:ext cx="104886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biết dân số của Thủ đô Hà Nội tính đến ngày 1 tháng 4 năm 2019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là 8 053 663 người.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 giá trị mỗi chữ số của số 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8 053 663.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EC05C9-2A1F-4828-ED5C-A32EAB8E1CD0}"/>
              </a:ext>
            </a:extLst>
          </p:cNvPr>
          <p:cNvSpPr/>
          <p:nvPr/>
        </p:nvSpPr>
        <p:spPr>
          <a:xfrm>
            <a:off x="2333421" y="3573920"/>
            <a:ext cx="9315449" cy="21156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>
                <a:solidFill>
                  <a:srgbClr val="002060"/>
                </a:solidFill>
              </a:rPr>
              <a:t>8 triệu, 5 chục nghìn, 3 nghìn, </a:t>
            </a:r>
            <a:endParaRPr lang="en-US" sz="4800">
              <a:solidFill>
                <a:srgbClr val="002060"/>
              </a:solidFill>
            </a:endParaRPr>
          </a:p>
          <a:p>
            <a:pPr lvl="0" algn="ctr"/>
            <a:r>
              <a:rPr lang="vi-VN" sz="4800">
                <a:solidFill>
                  <a:srgbClr val="002060"/>
                </a:solidFill>
              </a:rPr>
              <a:t>6 trăm, 6 chục</a:t>
            </a:r>
            <a:r>
              <a:rPr lang="en-US" sz="4800">
                <a:solidFill>
                  <a:srgbClr val="002060"/>
                </a:solidFill>
              </a:rPr>
              <a:t> </a:t>
            </a:r>
            <a:r>
              <a:rPr lang="vi-VN" sz="4800">
                <a:solidFill>
                  <a:srgbClr val="002060"/>
                </a:solidFill>
              </a:rPr>
              <a:t>và 3 đơn vị</a:t>
            </a:r>
            <a:r>
              <a:rPr lang="en-US" sz="4800">
                <a:solidFill>
                  <a:srgbClr val="002060"/>
                </a:solidFill>
              </a:rPr>
              <a:t>.</a:t>
            </a:r>
            <a:endParaRPr lang="vi-VN" sz="4800">
              <a:solidFill>
                <a:srgbClr val="002060"/>
              </a:solidFill>
            </a:endParaRPr>
          </a:p>
        </p:txBody>
      </p:sp>
      <p:pic>
        <p:nvPicPr>
          <p:cNvPr id="5" name="Hình ảnh 8">
            <a:extLst>
              <a:ext uri="{FF2B5EF4-FFF2-40B4-BE49-F238E27FC236}">
                <a16:creationId xmlns:a16="http://schemas.microsoft.com/office/drawing/2014/main" id="{8218BDEF-7FC5-8CB5-B733-EC24F0B10E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-504621" y="2773927"/>
            <a:ext cx="2838042" cy="4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49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074656" y="450465"/>
            <a:ext cx="104886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biết dân số của Thủ đô Hà Nội tính đến ngày 1 tháng 4 năm 2019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là 8 053 663 người.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Làm tròn số dân của Thủ đô Hà Nội đến hàng nghìn.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EC05C9-2A1F-4828-ED5C-A32EAB8E1CD0}"/>
              </a:ext>
            </a:extLst>
          </p:cNvPr>
          <p:cNvSpPr/>
          <p:nvPr/>
        </p:nvSpPr>
        <p:spPr>
          <a:xfrm>
            <a:off x="3567112" y="3871347"/>
            <a:ext cx="5057775" cy="14626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6000">
                <a:solidFill>
                  <a:srgbClr val="002060"/>
                </a:solidFill>
              </a:rPr>
              <a:t>8 054 000.</a:t>
            </a:r>
            <a:endParaRPr kumimoji="0" lang="vi-VN" sz="6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Hình ảnh 8">
            <a:extLst>
              <a:ext uri="{FF2B5EF4-FFF2-40B4-BE49-F238E27FC236}">
                <a16:creationId xmlns:a16="http://schemas.microsoft.com/office/drawing/2014/main" id="{7AF4C54B-27F3-8331-E418-A93E69FD93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8898413" y="2877988"/>
            <a:ext cx="2838042" cy="4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6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074656" y="450465"/>
            <a:ext cx="10488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Viết mỗi số sau thành tổng theo các hàng.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8 072 601 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					</a:t>
            </a:r>
            <a:r>
              <a:rPr lang="en-US" sz="6000">
                <a:solidFill>
                  <a:srgbClr val="FF0000"/>
                </a:solidFill>
                <a:latin typeface="Calibri" panose="020F0502020204030204"/>
              </a:rPr>
              <a:t>	</a:t>
            </a: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605 480 200</a:t>
            </a:r>
            <a:endParaRPr kumimoji="0" lang="vi-VN" sz="66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8">
            <a:extLst>
              <a:ext uri="{FF2B5EF4-FFF2-40B4-BE49-F238E27FC236}">
                <a16:creationId xmlns:a16="http://schemas.microsoft.com/office/drawing/2014/main" id="{765244D5-5710-6F52-E4E1-49397BA01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2611913" y="2935138"/>
            <a:ext cx="2838042" cy="43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756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914400" y="599583"/>
            <a:ext cx="104886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8 072 601 =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8 000 000 + 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70 000 + 2 000 + 600 + 1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pl-PL" sz="6600" b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605 480 200 = </a:t>
            </a:r>
            <a:r>
              <a:rPr kumimoji="0" lang="pl-PL" sz="6600" b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600 000 000 + 5 000 000 + 400 000 + </a:t>
            </a:r>
            <a:endParaRPr kumimoji="0" lang="en-US" sz="6600" b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80 000 + 200</a:t>
            </a:r>
            <a:endParaRPr kumimoji="0" lang="vi-VN" sz="6600" b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3C00A5-3993-5125-8F0F-8C30440FA9F1}"/>
              </a:ext>
            </a:extLst>
          </p:cNvPr>
          <p:cNvSpPr/>
          <p:nvPr/>
        </p:nvSpPr>
        <p:spPr>
          <a:xfrm>
            <a:off x="5505451" y="527101"/>
            <a:ext cx="3714750" cy="912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0949A-9A70-E05B-6F18-ED21C18446BD}"/>
              </a:ext>
            </a:extLst>
          </p:cNvPr>
          <p:cNvSpPr/>
          <p:nvPr/>
        </p:nvSpPr>
        <p:spPr>
          <a:xfrm>
            <a:off x="914400" y="1660576"/>
            <a:ext cx="8305801" cy="912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4F842-BB3E-BEBB-7529-65B59E42B165}"/>
              </a:ext>
            </a:extLst>
          </p:cNvPr>
          <p:cNvSpPr/>
          <p:nvPr/>
        </p:nvSpPr>
        <p:spPr>
          <a:xfrm>
            <a:off x="6444593" y="3429000"/>
            <a:ext cx="4958499" cy="912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741FBC-EDC6-C903-B4D6-9D4E829FB300}"/>
              </a:ext>
            </a:extLst>
          </p:cNvPr>
          <p:cNvSpPr/>
          <p:nvPr/>
        </p:nvSpPr>
        <p:spPr>
          <a:xfrm>
            <a:off x="788907" y="4489993"/>
            <a:ext cx="8431294" cy="1768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6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762000" cy="762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074656" y="450465"/>
            <a:ext cx="10488693" cy="549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6000" b="0" i="0" u="none" strike="noStrike" baseline="0">
                <a:solidFill>
                  <a:srgbClr val="000000"/>
                </a:solidFill>
              </a:rPr>
              <a:t>Chữ số?</a:t>
            </a:r>
          </a:p>
          <a:p>
            <a:pPr algn="l">
              <a:lnSpc>
                <a:spcPct val="150000"/>
              </a:lnSpc>
            </a:pPr>
            <a:r>
              <a:rPr lang="pt-BR" sz="6000" b="0" i="0" u="none" strike="noStrike" baseline="0">
                <a:solidFill>
                  <a:srgbClr val="FF0000"/>
                </a:solidFill>
              </a:rPr>
              <a:t>a) </a:t>
            </a:r>
            <a:r>
              <a:rPr lang="pt-BR" sz="6000" b="0" i="0" u="none" strike="noStrike" baseline="0">
                <a:solidFill>
                  <a:srgbClr val="000000"/>
                </a:solidFill>
              </a:rPr>
              <a:t>4 215 &gt; 4 2</a:t>
            </a:r>
            <a:r>
              <a:rPr lang="pt-BR" sz="6000" b="0" i="0" u="none" strike="noStrike" baseline="0">
                <a:solidFill>
                  <a:srgbClr val="2680FF"/>
                </a:solidFill>
              </a:rPr>
              <a:t>?</a:t>
            </a:r>
            <a:r>
              <a:rPr lang="pt-BR" sz="6000" b="0" i="0" u="none" strike="noStrike" baseline="0">
                <a:solidFill>
                  <a:srgbClr val="000000"/>
                </a:solidFill>
              </a:rPr>
              <a:t>9 </a:t>
            </a:r>
          </a:p>
          <a:p>
            <a:pPr algn="l">
              <a:lnSpc>
                <a:spcPct val="150000"/>
              </a:lnSpc>
            </a:pPr>
            <a:r>
              <a:rPr lang="pt-BR" sz="6000" b="0" i="0" u="none" strike="noStrike" baseline="0">
                <a:solidFill>
                  <a:srgbClr val="FF0000"/>
                </a:solidFill>
              </a:rPr>
              <a:t>b) </a:t>
            </a:r>
            <a:r>
              <a:rPr lang="pt-BR" sz="6000" b="0" i="0" u="none" strike="noStrike" baseline="0">
                <a:solidFill>
                  <a:srgbClr val="000000"/>
                </a:solidFill>
              </a:rPr>
              <a:t>37 642 = 3</a:t>
            </a:r>
            <a:r>
              <a:rPr lang="pt-BR" sz="6000" b="0" i="0" u="none" strike="noStrike" baseline="0">
                <a:solidFill>
                  <a:srgbClr val="2680FF"/>
                </a:solidFill>
              </a:rPr>
              <a:t>? </a:t>
            </a:r>
            <a:r>
              <a:rPr lang="pt-BR" sz="6000" b="0" i="0" u="none" strike="noStrike" baseline="0">
                <a:solidFill>
                  <a:srgbClr val="000000"/>
                </a:solidFill>
              </a:rPr>
              <a:t>642 </a:t>
            </a:r>
          </a:p>
          <a:p>
            <a:pPr algn="l">
              <a:lnSpc>
                <a:spcPct val="150000"/>
              </a:lnSpc>
            </a:pPr>
            <a:r>
              <a:rPr lang="pt-BR" sz="6000" b="0" i="0" u="none" strike="noStrike" baseline="0">
                <a:solidFill>
                  <a:srgbClr val="FF0000"/>
                </a:solidFill>
              </a:rPr>
              <a:t>c) </a:t>
            </a:r>
            <a:r>
              <a:rPr lang="pt-BR" sz="6000" b="0" i="0" u="none" strike="noStrike" baseline="0">
                <a:solidFill>
                  <a:srgbClr val="000000"/>
                </a:solidFill>
              </a:rPr>
              <a:t>9 999 &lt; 10 00</a:t>
            </a:r>
            <a:r>
              <a:rPr lang="pt-BR" sz="6000" b="0" i="0" u="none" strike="noStrike" baseline="0">
                <a:solidFill>
                  <a:srgbClr val="2680FF"/>
                </a:solidFill>
              </a:rPr>
              <a:t>?</a:t>
            </a:r>
            <a:endParaRPr kumimoji="0" lang="vi-VN" sz="66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Hình ảnh 8">
            <a:extLst>
              <a:ext uri="{FF2B5EF4-FFF2-40B4-BE49-F238E27FC236}">
                <a16:creationId xmlns:a16="http://schemas.microsoft.com/office/drawing/2014/main" id="{765244D5-5710-6F52-E4E1-49397BA01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7315200" y="1408127"/>
            <a:ext cx="3971609" cy="6114458"/>
          </a:xfrm>
          <a:prstGeom prst="rect">
            <a:avLst/>
          </a:prstGeom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D2C890C0-C7EA-14B3-860E-3E11AC7ECB19}"/>
              </a:ext>
            </a:extLst>
          </p:cNvPr>
          <p:cNvSpPr txBox="1"/>
          <p:nvPr/>
        </p:nvSpPr>
        <p:spPr>
          <a:xfrm>
            <a:off x="1074655" y="2180201"/>
            <a:ext cx="605004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6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4 215 &gt; 4 2</a:t>
            </a:r>
            <a:r>
              <a:rPr lang="vi-VN" sz="60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6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vi-VN" sz="66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2F5A13BF-C174-632F-0735-8DE72B1CEC1F}"/>
              </a:ext>
            </a:extLst>
          </p:cNvPr>
          <p:cNvSpPr txBox="1"/>
          <p:nvPr/>
        </p:nvSpPr>
        <p:spPr>
          <a:xfrm>
            <a:off x="1074655" y="3224350"/>
            <a:ext cx="6631385" cy="1344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6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37 642 = 3</a:t>
            </a:r>
            <a:r>
              <a:rPr lang="pt-BR" sz="600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t-BR" sz="6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642 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9A0626D8-9351-1D0A-A0B2-C6322553D7BE}"/>
              </a:ext>
            </a:extLst>
          </p:cNvPr>
          <p:cNvSpPr txBox="1"/>
          <p:nvPr/>
        </p:nvSpPr>
        <p:spPr>
          <a:xfrm>
            <a:off x="1074655" y="4616097"/>
            <a:ext cx="6631385" cy="1344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6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9 999 &lt; 10 00</a:t>
            </a:r>
            <a:r>
              <a:rPr lang="pt-BR" sz="600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6600" i="1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85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914400" cy="9144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685800" y="652002"/>
            <a:ext cx="108203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nghe thông tin về dân số của các tỉnh Trà Vinh, Bình Phước,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Hà Giang, Hoà Bình tính đến ngày 1 tháng 4 năm 2019, bạn Nam chỉ kịp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 được các số liệu sau: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994 679 người; 854 131 người; 1 009 168 người; 854 679 người.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biết các tỉnh Trà Vinh, Bình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Phước, Hà Giang, Hoà Bình lần lượt có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số dân từ nhiều đến ít.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hãy giúp bạn Nam tìm số dân của mỗi tỉnh.</a:t>
            </a:r>
            <a:endParaRPr kumimoji="0" lang="vi-VN" sz="40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9594CB-E7EE-ECC4-5713-C343E9C915E8}"/>
              </a:ext>
            </a:extLst>
          </p:cNvPr>
          <p:cNvCxnSpPr/>
          <p:nvPr/>
        </p:nvCxnSpPr>
        <p:spPr>
          <a:xfrm>
            <a:off x="6553200" y="5067300"/>
            <a:ext cx="44386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670BC-D02F-B925-7DBB-DA7B35E1F925}"/>
              </a:ext>
            </a:extLst>
          </p:cNvPr>
          <p:cNvCxnSpPr>
            <a:cxnSpLocks/>
          </p:cNvCxnSpPr>
          <p:nvPr/>
        </p:nvCxnSpPr>
        <p:spPr>
          <a:xfrm>
            <a:off x="5829300" y="4514850"/>
            <a:ext cx="56768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D7506B-3BEE-EDFA-FCB8-01FF29108F23}"/>
              </a:ext>
            </a:extLst>
          </p:cNvPr>
          <p:cNvCxnSpPr>
            <a:cxnSpLocks/>
          </p:cNvCxnSpPr>
          <p:nvPr/>
        </p:nvCxnSpPr>
        <p:spPr>
          <a:xfrm>
            <a:off x="685800" y="5086350"/>
            <a:ext cx="3581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42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3A7778-7EE6-A7AC-E7EA-5C02B67B0476}"/>
              </a:ext>
            </a:extLst>
          </p:cNvPr>
          <p:cNvSpPr/>
          <p:nvPr/>
        </p:nvSpPr>
        <p:spPr>
          <a:xfrm>
            <a:off x="152400" y="221226"/>
            <a:ext cx="914400" cy="9144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227056" y="728202"/>
            <a:ext cx="10820399" cy="506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1980" marR="3048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 số dân nhiều nhất 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 lớn nhất</a:t>
            </a:r>
            <a:endParaRPr lang="en-US" sz="3600">
              <a:effectLst/>
              <a:ea typeface="Times New Roman" panose="02020603050405020304" pitchFamily="18" charset="0"/>
            </a:endParaRPr>
          </a:p>
          <a:p>
            <a:pPr marL="30480" marR="30480" algn="just"/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1 009 168 người</a:t>
            </a:r>
            <a:r>
              <a:rPr lang="en-US" sz="3600">
                <a:ea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Ghép với tỉnh Trà Vinh.</a:t>
            </a:r>
            <a:endParaRPr lang="en-US" sz="3600">
              <a:effectLst/>
              <a:ea typeface="Times New Roman" panose="02020603050405020304" pitchFamily="18" charset="0"/>
            </a:endParaRPr>
          </a:p>
          <a:p>
            <a:pPr marL="601980" marR="3048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 số dân ít nhất 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Số bé nhất</a:t>
            </a:r>
            <a:endParaRPr lang="en-US" sz="3600">
              <a:effectLst/>
              <a:ea typeface="Times New Roman" panose="02020603050405020304" pitchFamily="18" charset="0"/>
            </a:endParaRPr>
          </a:p>
          <a:p>
            <a:pPr marL="30480" marR="30480" algn="just"/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854 131 người</a:t>
            </a:r>
            <a:r>
              <a:rPr lang="en-US" sz="3600">
                <a:ea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Ghép với tỉnh Hoà Bình.</a:t>
            </a:r>
            <a:endParaRPr lang="en-US" sz="3600">
              <a:effectLst/>
              <a:ea typeface="Times New Roman" panose="02020603050405020304" pitchFamily="18" charset="0"/>
            </a:endParaRPr>
          </a:p>
          <a:p>
            <a:pPr marL="601980" marR="3048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 dân nhiều hơn 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994 679 người</a:t>
            </a:r>
            <a:endParaRPr lang="en-US" sz="3600">
              <a:effectLst/>
              <a:ea typeface="Times New Roman" panose="02020603050405020304" pitchFamily="18" charset="0"/>
            </a:endParaRPr>
          </a:p>
          <a:p>
            <a:pPr marL="30480" marR="30480" algn="just"/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Ghép với tỉnh Bình Phước. </a:t>
            </a:r>
            <a:endParaRPr lang="en-US" sz="3600">
              <a:effectLst/>
              <a:ea typeface="Times New Roman" panose="02020603050405020304" pitchFamily="18" charset="0"/>
            </a:endParaRPr>
          </a:p>
          <a:p>
            <a:pPr marL="601980" marR="3048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 dân ít hơn 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854 679 người</a:t>
            </a:r>
            <a:endParaRPr lang="en-US" sz="360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40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40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Ghép với tỉnh Hà Giang.</a:t>
            </a:r>
            <a:endParaRPr lang="en-US" sz="3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2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A50F848-3AF0-8A8C-E282-AE61DE712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2192" b="18"/>
          <a:stretch/>
        </p:blipFill>
        <p:spPr>
          <a:xfrm>
            <a:off x="0" y="-17936"/>
            <a:ext cx="1251421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0524349" cy="6414446"/>
          </a:xfrm>
          <a:custGeom>
            <a:avLst/>
            <a:gdLst>
              <a:gd name="connsiteX0" fmla="*/ 0 w 10524349"/>
              <a:gd name="connsiteY0" fmla="*/ 1069096 h 6414446"/>
              <a:gd name="connsiteX1" fmla="*/ 1069096 w 10524349"/>
              <a:gd name="connsiteY1" fmla="*/ 0 h 6414446"/>
              <a:gd name="connsiteX2" fmla="*/ 9455253 w 10524349"/>
              <a:gd name="connsiteY2" fmla="*/ 0 h 6414446"/>
              <a:gd name="connsiteX3" fmla="*/ 10524349 w 10524349"/>
              <a:gd name="connsiteY3" fmla="*/ 1069096 h 6414446"/>
              <a:gd name="connsiteX4" fmla="*/ 10524349 w 10524349"/>
              <a:gd name="connsiteY4" fmla="*/ 5345350 h 6414446"/>
              <a:gd name="connsiteX5" fmla="*/ 9455253 w 10524349"/>
              <a:gd name="connsiteY5" fmla="*/ 6414446 h 6414446"/>
              <a:gd name="connsiteX6" fmla="*/ 1069096 w 10524349"/>
              <a:gd name="connsiteY6" fmla="*/ 6414446 h 6414446"/>
              <a:gd name="connsiteX7" fmla="*/ 0 w 10524349"/>
              <a:gd name="connsiteY7" fmla="*/ 5345350 h 6414446"/>
              <a:gd name="connsiteX8" fmla="*/ 0 w 10524349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4808378" y="77600"/>
                  <a:pt x="8033953" y="-27269"/>
                  <a:pt x="9455253" y="0"/>
                </a:cubicBezTo>
                <a:cubicBezTo>
                  <a:pt x="10116328" y="-93171"/>
                  <a:pt x="10633933" y="510911"/>
                  <a:pt x="10524349" y="1069096"/>
                </a:cubicBezTo>
                <a:cubicBezTo>
                  <a:pt x="10633349" y="2536417"/>
                  <a:pt x="10446140" y="4353943"/>
                  <a:pt x="10524349" y="5345350"/>
                </a:cubicBezTo>
                <a:cubicBezTo>
                  <a:pt x="10512484" y="5931154"/>
                  <a:pt x="9976813" y="6444826"/>
                  <a:pt x="9455253" y="6414446"/>
                </a:cubicBezTo>
                <a:cubicBezTo>
                  <a:pt x="6661189" y="6463623"/>
                  <a:pt x="4144863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0524349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4530271" y="-129276"/>
                  <a:pt x="6840857" y="-77778"/>
                  <a:pt x="9455253" y="0"/>
                </a:cubicBezTo>
                <a:cubicBezTo>
                  <a:pt x="10027995" y="-56436"/>
                  <a:pt x="10508619" y="569352"/>
                  <a:pt x="10524349" y="1069096"/>
                </a:cubicBezTo>
                <a:cubicBezTo>
                  <a:pt x="10605948" y="1542640"/>
                  <a:pt x="10678649" y="3696807"/>
                  <a:pt x="10524349" y="5345350"/>
                </a:cubicBezTo>
                <a:cubicBezTo>
                  <a:pt x="10571112" y="6034414"/>
                  <a:pt x="10014199" y="6425151"/>
                  <a:pt x="9455253" y="6414446"/>
                </a:cubicBezTo>
                <a:cubicBezTo>
                  <a:pt x="5750226" y="6458666"/>
                  <a:pt x="4577293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8817568" y="-64430"/>
            <a:ext cx="3427856" cy="183183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D7E4487D-A1DE-FAA7-07D8-B452E97EF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9" b="94490" l="9878" r="89878">
                        <a14:foregroundMark x1="49551" y1="88980" x2="52000" y2="91122"/>
                        <a14:foregroundMark x1="37143" y1="14286" x2="33796" y2="15918"/>
                        <a14:foregroundMark x1="29714" y1="18878" x2="27102" y2="21531"/>
                        <a14:foregroundMark x1="23347" y1="28265" x2="28735" y2="19490"/>
                        <a14:foregroundMark x1="23755" y1="27245" x2="27918" y2="20510"/>
                        <a14:foregroundMark x1="23918" y1="26020" x2="28735" y2="20306"/>
                        <a14:foregroundMark x1="27102" y1="20918" x2="23592" y2="25510"/>
                        <a14:foregroundMark x1="40816" y1="9796" x2="47020" y2="9082"/>
                        <a14:foregroundMark x1="47020" y1="9082" x2="63429" y2="14898"/>
                        <a14:foregroundMark x1="63429" y1="14898" x2="74122" y2="23061"/>
                        <a14:foregroundMark x1="73796" y1="21531" x2="59673" y2="11531"/>
                        <a14:foregroundMark x1="59673" y1="11531" x2="54694" y2="10918"/>
                        <a14:foregroundMark x1="52735" y1="9388" x2="56898" y2="9184"/>
                        <a14:foregroundMark x1="48653" y1="8571" x2="53061" y2="8980"/>
                        <a14:foregroundMark x1="64735" y1="13367" x2="73143" y2="21531"/>
                        <a14:foregroundMark x1="62776" y1="11735" x2="73959" y2="20714"/>
                        <a14:foregroundMark x1="66631" y1="14102" x2="72653" y2="19490"/>
                        <a14:foregroundMark x1="64898" y1="12551" x2="65489" y2="13080"/>
                        <a14:foregroundMark x1="66681" y1="14042" x2="72653" y2="19082"/>
                        <a14:foregroundMark x1="66939" y1="13980" x2="71673" y2="18469"/>
                        <a14:foregroundMark x1="71837" y1="17551" x2="67695" y2="12836"/>
                        <a14:foregroundMark x1="66115" y1="12959" x2="67592" y2="14286"/>
                        <a14:foregroundMark x1="65661" y1="12551" x2="66115" y2="12959"/>
                        <a14:foregroundMark x1="64980" y1="11939" x2="65661" y2="12551"/>
                        <a14:foregroundMark x1="68490" y1="78980" x2="63918" y2="81633"/>
                        <a14:foregroundMark x1="60735" y1="87551" x2="63592" y2="85408"/>
                        <a14:foregroundMark x1="42449" y1="92551" x2="48163" y2="94286"/>
                        <a14:foregroundMark x1="27102" y1="72449" x2="41633" y2="85816"/>
                        <a14:foregroundMark x1="41633" y1="85816" x2="41633" y2="85816"/>
                        <a14:foregroundMark x1="58041" y1="94490" x2="56245" y2="94082"/>
                        <a14:foregroundMark x1="22367" y1="35612" x2="22204" y2="52959"/>
                        <a14:foregroundMark x1="26776" y1="27857" x2="20898" y2="44796"/>
                        <a14:foregroundMark x1="20898" y1="44796" x2="20735" y2="60102"/>
                        <a14:foregroundMark x1="20735" y1="60102" x2="24082" y2="67347"/>
                        <a14:foregroundMark x1="24082" y1="67347" x2="25878" y2="68878"/>
                        <a14:foregroundMark x1="20408" y1="51939" x2="19673" y2="40102"/>
                        <a14:foregroundMark x1="19673" y1="40102" x2="21551" y2="35816"/>
                        <a14:foregroundMark x1="41796" y1="11939" x2="32898" y2="16122"/>
                        <a14:foregroundMark x1="32898" y1="16122" x2="32571" y2="16531"/>
                        <a14:foregroundMark x1="73959" y1="26837" x2="76490" y2="40510"/>
                        <a14:foregroundMark x1="76490" y1="40510" x2="74857" y2="64286"/>
                        <a14:foregroundMark x1="75837" y1="27449" x2="79673" y2="36531"/>
                        <a14:foregroundMark x1="79673" y1="36531" x2="80816" y2="42959"/>
                        <a14:foregroundMark x1="36082" y1="13571" x2="30122" y2="19082"/>
                        <a14:foregroundMark x1="30122" y1="19082" x2="29796" y2="19082"/>
                        <a14:foregroundMark x1="30939" y1="15918" x2="28408" y2="17551"/>
                        <a14:foregroundMark x1="27592" y1="19898" x2="25551" y2="22041"/>
                        <a14:foregroundMark x1="23184" y1="27857" x2="19673" y2="37041"/>
                        <a14:foregroundMark x1="44980" y1="8776" x2="47673" y2="8776"/>
                        <a14:foregroundMark x1="46857" y1="8163" x2="51020" y2="7959"/>
                        <a14:foregroundMark x1="20735" y1="62653" x2="23429" y2="68061"/>
                        <a14:foregroundMark x1="25551" y1="72857" x2="29061" y2="78163"/>
                        <a14:foregroundMark x1="30449" y1="79388" x2="34449" y2="82347"/>
                        <a14:backgroundMark x1="68163" y1="12347" x2="68163" y2="12347"/>
                        <a14:backgroundMark x1="67592" y1="12551" x2="67592" y2="12551"/>
                        <a14:backgroundMark x1="67755" y1="12551" x2="67755" y2="12551"/>
                        <a14:backgroundMark x1="67918" y1="12959" x2="67918" y2="12959"/>
                        <a14:backgroundMark x1="67265" y1="12551" x2="67265" y2="12551"/>
                        <a14:backgroundMark x1="68163" y1="13163" x2="68163" y2="13163"/>
                        <a14:backgroundMark x1="67755" y1="12347" x2="67755" y2="12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9401" y="3899681"/>
            <a:ext cx="3787953" cy="30303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9883FB2-1A08-3C55-9F2A-80EB5E4CDD5B}"/>
              </a:ext>
            </a:extLst>
          </p:cNvPr>
          <p:cNvSpPr txBox="1"/>
          <p:nvPr/>
        </p:nvSpPr>
        <p:spPr>
          <a:xfrm>
            <a:off x="1672124" y="1851531"/>
            <a:ext cx="81060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-Củng cố và hoàn thiện các kĩ năng liên quan đến đọc số, viết số, cấu tạo số, so sánh số, dãy số tự nhiên, ước lượng, làm tròn số.</a:t>
            </a:r>
          </a:p>
          <a:p>
            <a:pPr algn="just"/>
            <a:r>
              <a:rPr lang="vi-VN" sz="4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-Vận dụng để giải quyết một số vấn đề đơn giản.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6F9F8516-C124-958B-6E1F-AADE889D4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9500" flipH="1">
            <a:off x="871190" y="1838590"/>
            <a:ext cx="698323" cy="698323"/>
          </a:xfrm>
          <a:prstGeom prst="rect">
            <a:avLst/>
          </a:prstGeom>
        </p:spPr>
      </p:pic>
      <p:pic>
        <p:nvPicPr>
          <p:cNvPr id="2" name="Picture 17">
            <a:extLst>
              <a:ext uri="{FF2B5EF4-FFF2-40B4-BE49-F238E27FC236}">
                <a16:creationId xmlns:a16="http://schemas.microsoft.com/office/drawing/2014/main" id="{2E19121F-1474-8F3F-754C-2E13B6112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9500" flipH="1">
            <a:off x="839380" y="4563261"/>
            <a:ext cx="698323" cy="698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018838-6973-DFF5-AC50-F27E6B438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7253" y="643361"/>
            <a:ext cx="734022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8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81DFA73-CF09-96D3-57F4-A94092ADCE6B}"/>
              </a:ext>
            </a:extLst>
          </p:cNvPr>
          <p:cNvSpPr txBox="1"/>
          <p:nvPr/>
        </p:nvSpPr>
        <p:spPr>
          <a:xfrm>
            <a:off x="1023214" y="1536174"/>
            <a:ext cx="10820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1980" marR="30480" lvl="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6000">
                <a:solidFill>
                  <a:srgbClr val="000000"/>
                </a:solidFill>
                <a:ea typeface="Times New Roman" panose="02020603050405020304" pitchFamily="18" charset="0"/>
              </a:rPr>
              <a:t>Bình Phước: 994 679 người</a:t>
            </a:r>
          </a:p>
          <a:p>
            <a:pPr marL="601980" marR="30480" lvl="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6000">
                <a:solidFill>
                  <a:srgbClr val="000000"/>
                </a:solidFill>
                <a:ea typeface="Times New Roman" panose="02020603050405020304" pitchFamily="18" charset="0"/>
              </a:rPr>
              <a:t>Hoà Bình: 854 131 người </a:t>
            </a:r>
            <a:endParaRPr lang="en-US" sz="60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601980" marR="30480" lvl="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6000">
                <a:solidFill>
                  <a:srgbClr val="000000"/>
                </a:solidFill>
                <a:ea typeface="Times New Roman" panose="02020603050405020304" pitchFamily="18" charset="0"/>
              </a:rPr>
              <a:t>Trà Vinh: 1 009 168 người </a:t>
            </a:r>
            <a:endParaRPr lang="en-US" sz="600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601980" marR="30480" lvl="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6000">
                <a:solidFill>
                  <a:srgbClr val="000000"/>
                </a:solidFill>
                <a:ea typeface="Times New Roman" panose="02020603050405020304" pitchFamily="18" charset="0"/>
              </a:rPr>
              <a:t>Hà Giang: 854 679 người.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426FFD48-5CA4-C26C-E861-41A93BA055DB}"/>
              </a:ext>
            </a:extLst>
          </p:cNvPr>
          <p:cNvSpPr txBox="1"/>
          <p:nvPr/>
        </p:nvSpPr>
        <p:spPr>
          <a:xfrm>
            <a:off x="4185515" y="520511"/>
            <a:ext cx="3358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>
              <a:buClr>
                <a:srgbClr val="FF0000"/>
              </a:buClr>
            </a:pPr>
            <a:r>
              <a:rPr lang="en-US" sz="6000" b="1">
                <a:solidFill>
                  <a:srgbClr val="FF0000"/>
                </a:solidFill>
                <a:ea typeface="Times New Roman" panose="02020603050405020304" pitchFamily="18" charset="0"/>
              </a:rPr>
              <a:t>KẾT QUẢ</a:t>
            </a:r>
            <a:endParaRPr lang="vi-VN" sz="6000" b="1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38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40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grpSp>
        <p:nvGrpSpPr>
          <p:cNvPr id="24" name="Nhóm 2">
            <a:extLst>
              <a:ext uri="{FF2B5EF4-FFF2-40B4-BE49-F238E27FC236}">
                <a16:creationId xmlns:a16="http://schemas.microsoft.com/office/drawing/2014/main" id="{7E546987-0549-398A-6140-87AF62A9514B}"/>
              </a:ext>
            </a:extLst>
          </p:cNvPr>
          <p:cNvGrpSpPr/>
          <p:nvPr/>
        </p:nvGrpSpPr>
        <p:grpSpPr>
          <a:xfrm>
            <a:off x="818867" y="1665858"/>
            <a:ext cx="7130492" cy="5044658"/>
            <a:chOff x="383136" y="294968"/>
            <a:chExt cx="11949814" cy="6415548"/>
          </a:xfrm>
        </p:grpSpPr>
        <p:sp>
          <p:nvSpPr>
            <p:cNvPr id="25" name="Hình chữ nhật: Góc Tròn 3">
              <a:extLst>
                <a:ext uri="{FF2B5EF4-FFF2-40B4-BE49-F238E27FC236}">
                  <a16:creationId xmlns:a16="http://schemas.microsoft.com/office/drawing/2014/main" id="{FD1C116F-5A53-3627-C653-3E4550C99D90}"/>
                </a:ext>
              </a:extLst>
            </p:cNvPr>
            <p:cNvSpPr/>
            <p:nvPr/>
          </p:nvSpPr>
          <p:spPr>
            <a:xfrm>
              <a:off x="383136" y="294968"/>
              <a:ext cx="11530957" cy="6415548"/>
            </a:xfrm>
            <a:custGeom>
              <a:avLst/>
              <a:gdLst>
                <a:gd name="connsiteX0" fmla="*/ 0 w 11530957"/>
                <a:gd name="connsiteY0" fmla="*/ 1069279 h 6415548"/>
                <a:gd name="connsiteX1" fmla="*/ 1069279 w 11530957"/>
                <a:gd name="connsiteY1" fmla="*/ 0 h 6415548"/>
                <a:gd name="connsiteX2" fmla="*/ 10461678 w 11530957"/>
                <a:gd name="connsiteY2" fmla="*/ 0 h 6415548"/>
                <a:gd name="connsiteX3" fmla="*/ 11530957 w 11530957"/>
                <a:gd name="connsiteY3" fmla="*/ 1069279 h 6415548"/>
                <a:gd name="connsiteX4" fmla="*/ 11530957 w 11530957"/>
                <a:gd name="connsiteY4" fmla="*/ 5346269 h 6415548"/>
                <a:gd name="connsiteX5" fmla="*/ 10461678 w 11530957"/>
                <a:gd name="connsiteY5" fmla="*/ 6415548 h 6415548"/>
                <a:gd name="connsiteX6" fmla="*/ 1069279 w 11530957"/>
                <a:gd name="connsiteY6" fmla="*/ 6415548 h 6415548"/>
                <a:gd name="connsiteX7" fmla="*/ 0 w 11530957"/>
                <a:gd name="connsiteY7" fmla="*/ 5346269 h 6415548"/>
                <a:gd name="connsiteX8" fmla="*/ 0 w 11530957"/>
                <a:gd name="connsiteY8" fmla="*/ 1069279 h 641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6415548" fill="none" extrusionOk="0">
                  <a:moveTo>
                    <a:pt x="0" y="1069279"/>
                  </a:moveTo>
                  <a:cubicBezTo>
                    <a:pt x="-56142" y="482224"/>
                    <a:pt x="472899" y="33125"/>
                    <a:pt x="1069279" y="0"/>
                  </a:cubicBezTo>
                  <a:cubicBezTo>
                    <a:pt x="4796067" y="77600"/>
                    <a:pt x="5992644" y="-27269"/>
                    <a:pt x="10461678" y="0"/>
                  </a:cubicBezTo>
                  <a:cubicBezTo>
                    <a:pt x="11108013" y="-73594"/>
                    <a:pt x="11580710" y="493380"/>
                    <a:pt x="11530957" y="1069279"/>
                  </a:cubicBezTo>
                  <a:cubicBezTo>
                    <a:pt x="11639957" y="2468667"/>
                    <a:pt x="11452748" y="4091300"/>
                    <a:pt x="11530957" y="5346269"/>
                  </a:cubicBezTo>
                  <a:cubicBezTo>
                    <a:pt x="11453801" y="5906632"/>
                    <a:pt x="10967214" y="6453039"/>
                    <a:pt x="10461678" y="6415548"/>
                  </a:cubicBezTo>
                  <a:cubicBezTo>
                    <a:pt x="7948116" y="6464725"/>
                    <a:pt x="4503963" y="6292846"/>
                    <a:pt x="1069279" y="6415548"/>
                  </a:cubicBezTo>
                  <a:cubicBezTo>
                    <a:pt x="464920" y="6521629"/>
                    <a:pt x="-81581" y="6007058"/>
                    <a:pt x="0" y="5346269"/>
                  </a:cubicBezTo>
                  <a:cubicBezTo>
                    <a:pt x="47022" y="4531174"/>
                    <a:pt x="104569" y="2808644"/>
                    <a:pt x="0" y="1069279"/>
                  </a:cubicBezTo>
                  <a:close/>
                </a:path>
                <a:path w="11530957" h="6415548" stroke="0" extrusionOk="0">
                  <a:moveTo>
                    <a:pt x="0" y="1069279"/>
                  </a:moveTo>
                  <a:cubicBezTo>
                    <a:pt x="35535" y="474671"/>
                    <a:pt x="489606" y="-726"/>
                    <a:pt x="1069279" y="0"/>
                  </a:cubicBezTo>
                  <a:cubicBezTo>
                    <a:pt x="3330869" y="-129276"/>
                    <a:pt x="7086839" y="-77778"/>
                    <a:pt x="10461678" y="0"/>
                  </a:cubicBezTo>
                  <a:cubicBezTo>
                    <a:pt x="11047785" y="-14152"/>
                    <a:pt x="11528000" y="495783"/>
                    <a:pt x="11530957" y="1069279"/>
                  </a:cubicBezTo>
                  <a:cubicBezTo>
                    <a:pt x="11612556" y="2765578"/>
                    <a:pt x="11685257" y="3211009"/>
                    <a:pt x="11530957" y="5346269"/>
                  </a:cubicBezTo>
                  <a:cubicBezTo>
                    <a:pt x="11558830" y="5995597"/>
                    <a:pt x="11002652" y="6432396"/>
                    <a:pt x="10461678" y="6415548"/>
                  </a:cubicBezTo>
                  <a:cubicBezTo>
                    <a:pt x="7831461" y="6459768"/>
                    <a:pt x="5323348" y="6386166"/>
                    <a:pt x="1069279" y="6415548"/>
                  </a:cubicBezTo>
                  <a:cubicBezTo>
                    <a:pt x="471771" y="6388797"/>
                    <a:pt x="-23178" y="5931458"/>
                    <a:pt x="0" y="5346269"/>
                  </a:cubicBezTo>
                  <a:cubicBezTo>
                    <a:pt x="-159954" y="3799400"/>
                    <a:pt x="22140" y="2340826"/>
                    <a:pt x="0" y="106927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505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Hình ảnh 5">
              <a:extLst>
                <a:ext uri="{FF2B5EF4-FFF2-40B4-BE49-F238E27FC236}">
                  <a16:creationId xmlns:a16="http://schemas.microsoft.com/office/drawing/2014/main" id="{B5D88B6D-4DB4-6AF9-E295-65C33C6E4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2" t="25407" r="4782" b="50511"/>
            <a:stretch/>
          </p:blipFill>
          <p:spPr>
            <a:xfrm rot="958498">
              <a:off x="8589752" y="399057"/>
              <a:ext cx="3743198" cy="12750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1446662" y="2120226"/>
            <a:ext cx="6100674" cy="941978"/>
            <a:chOff x="1355013" y="1920723"/>
            <a:chExt cx="6100674" cy="94197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446662" y="3347422"/>
            <a:ext cx="6100674" cy="941978"/>
            <a:chOff x="1355013" y="1920723"/>
            <a:chExt cx="6100674" cy="941978"/>
          </a:xfrm>
        </p:grpSpPr>
        <p:sp>
          <p:nvSpPr>
            <p:cNvPr id="4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446662" y="4411443"/>
            <a:ext cx="6100674" cy="941978"/>
            <a:chOff x="1355013" y="1920723"/>
            <a:chExt cx="6100674" cy="941978"/>
          </a:xfrm>
        </p:grpSpPr>
        <p:sp>
          <p:nvSpPr>
            <p:cNvPr id="5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446662" y="5546850"/>
            <a:ext cx="6100674" cy="941978"/>
            <a:chOff x="1355013" y="1920723"/>
            <a:chExt cx="6100674" cy="941978"/>
          </a:xfrm>
        </p:grpSpPr>
        <p:sp>
          <p:nvSpPr>
            <p:cNvPr id="5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pic>
        <p:nvPicPr>
          <p:cNvPr id="41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B42F7-F5FB-5A1C-39C4-E015EAC43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39" y="57535"/>
            <a:ext cx="628552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4A95EBA-7CD2-818A-6E52-BCB7FD0036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pic>
        <p:nvPicPr>
          <p:cNvPr id="13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pic>
        <p:nvPicPr>
          <p:cNvPr id="14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3AF65A-1625-B39E-5A78-549DD4D13B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7427" y="722054"/>
            <a:ext cx="849246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55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grpSp>
        <p:nvGrpSpPr>
          <p:cNvPr id="2" name="Nhóm 5">
            <a:extLst>
              <a:ext uri="{FF2B5EF4-FFF2-40B4-BE49-F238E27FC236}">
                <a16:creationId xmlns:a16="http://schemas.microsoft.com/office/drawing/2014/main" id="{E868F528-97EE-EC0B-BCAB-598E7869C366}"/>
              </a:ext>
            </a:extLst>
          </p:cNvPr>
          <p:cNvGrpSpPr/>
          <p:nvPr/>
        </p:nvGrpSpPr>
        <p:grpSpPr>
          <a:xfrm rot="986664">
            <a:off x="13726767" y="2605815"/>
            <a:ext cx="11375139" cy="6247867"/>
            <a:chOff x="2876479" y="2773788"/>
            <a:chExt cx="6688426" cy="2945881"/>
          </a:xfrm>
        </p:grpSpPr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098D7F10-A94E-0288-19EE-4AC7D3FBB7A8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20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217DD899-B7E9-5002-991D-E8C6B413D4A4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20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321E09-487F-232B-6B92-A06C6BCD6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935" y="-102078"/>
            <a:ext cx="1091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25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27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grpSp>
        <p:nvGrpSpPr>
          <p:cNvPr id="32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7286613" y="691662"/>
            <a:ext cx="4656417" cy="3068352"/>
            <a:chOff x="1139185" y="2161570"/>
            <a:chExt cx="7173783" cy="3736656"/>
          </a:xfrm>
        </p:grpSpPr>
        <p:sp>
          <p:nvSpPr>
            <p:cNvPr id="34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3736656"/>
            </a:xfrm>
            <a:custGeom>
              <a:avLst/>
              <a:gdLst>
                <a:gd name="connsiteX0" fmla="*/ 0 w 7173783"/>
                <a:gd name="connsiteY0" fmla="*/ 622788 h 3736656"/>
                <a:gd name="connsiteX1" fmla="*/ 622788 w 7173783"/>
                <a:gd name="connsiteY1" fmla="*/ 0 h 3736656"/>
                <a:gd name="connsiteX2" fmla="*/ 1195631 w 7173783"/>
                <a:gd name="connsiteY2" fmla="*/ 0 h 3736656"/>
                <a:gd name="connsiteX3" fmla="*/ 1195631 w 7173783"/>
                <a:gd name="connsiteY3" fmla="*/ 0 h 3736656"/>
                <a:gd name="connsiteX4" fmla="*/ 2989076 w 7173783"/>
                <a:gd name="connsiteY4" fmla="*/ 0 h 3736656"/>
                <a:gd name="connsiteX5" fmla="*/ 6550995 w 7173783"/>
                <a:gd name="connsiteY5" fmla="*/ 0 h 3736656"/>
                <a:gd name="connsiteX6" fmla="*/ 7173783 w 7173783"/>
                <a:gd name="connsiteY6" fmla="*/ 622788 h 3736656"/>
                <a:gd name="connsiteX7" fmla="*/ 7173783 w 7173783"/>
                <a:gd name="connsiteY7" fmla="*/ 2179716 h 3736656"/>
                <a:gd name="connsiteX8" fmla="*/ 7173783 w 7173783"/>
                <a:gd name="connsiteY8" fmla="*/ 2179716 h 3736656"/>
                <a:gd name="connsiteX9" fmla="*/ 7173783 w 7173783"/>
                <a:gd name="connsiteY9" fmla="*/ 3113880 h 3736656"/>
                <a:gd name="connsiteX10" fmla="*/ 7173783 w 7173783"/>
                <a:gd name="connsiteY10" fmla="*/ 3113868 h 3736656"/>
                <a:gd name="connsiteX11" fmla="*/ 6550995 w 7173783"/>
                <a:gd name="connsiteY11" fmla="*/ 3736656 h 3736656"/>
                <a:gd name="connsiteX12" fmla="*/ 2989076 w 7173783"/>
                <a:gd name="connsiteY12" fmla="*/ 3736656 h 3736656"/>
                <a:gd name="connsiteX13" fmla="*/ 1195631 w 7173783"/>
                <a:gd name="connsiteY13" fmla="*/ 3736656 h 3736656"/>
                <a:gd name="connsiteX14" fmla="*/ 1195631 w 7173783"/>
                <a:gd name="connsiteY14" fmla="*/ 3736656 h 3736656"/>
                <a:gd name="connsiteX15" fmla="*/ 622788 w 7173783"/>
                <a:gd name="connsiteY15" fmla="*/ 3736656 h 3736656"/>
                <a:gd name="connsiteX16" fmla="*/ 0 w 7173783"/>
                <a:gd name="connsiteY16" fmla="*/ 3113868 h 3736656"/>
                <a:gd name="connsiteX17" fmla="*/ 0 w 7173783"/>
                <a:gd name="connsiteY17" fmla="*/ 3113880 h 3736656"/>
                <a:gd name="connsiteX18" fmla="*/ -1293792 w 7173783"/>
                <a:gd name="connsiteY18" fmla="*/ 2343855 h 3736656"/>
                <a:gd name="connsiteX19" fmla="*/ 0 w 7173783"/>
                <a:gd name="connsiteY19" fmla="*/ 2179716 h 3736656"/>
                <a:gd name="connsiteX20" fmla="*/ 0 w 7173783"/>
                <a:gd name="connsiteY20" fmla="*/ 622788 h 37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3736656" fill="none" extrusionOk="0">
                  <a:moveTo>
                    <a:pt x="0" y="622788"/>
                  </a:moveTo>
                  <a:cubicBezTo>
                    <a:pt x="-28094" y="245611"/>
                    <a:pt x="275657" y="-5769"/>
                    <a:pt x="622788" y="0"/>
                  </a:cubicBezTo>
                  <a:cubicBezTo>
                    <a:pt x="891126" y="35821"/>
                    <a:pt x="1054447" y="48516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24031" y="169626"/>
                    <a:pt x="6022263" y="166819"/>
                    <a:pt x="6550995" y="0"/>
                  </a:cubicBezTo>
                  <a:cubicBezTo>
                    <a:pt x="6918913" y="-35935"/>
                    <a:pt x="7138022" y="252658"/>
                    <a:pt x="7173783" y="622788"/>
                  </a:cubicBezTo>
                  <a:cubicBezTo>
                    <a:pt x="7307286" y="1365295"/>
                    <a:pt x="7053877" y="1468078"/>
                    <a:pt x="7173783" y="2179716"/>
                  </a:cubicBezTo>
                  <a:lnTo>
                    <a:pt x="7173783" y="2179716"/>
                  </a:lnTo>
                  <a:cubicBezTo>
                    <a:pt x="7236074" y="2591870"/>
                    <a:pt x="7210589" y="2845059"/>
                    <a:pt x="7173783" y="3113880"/>
                  </a:cubicBezTo>
                  <a:cubicBezTo>
                    <a:pt x="7173782" y="3113875"/>
                    <a:pt x="7173784" y="3113873"/>
                    <a:pt x="7173783" y="3113868"/>
                  </a:cubicBezTo>
                  <a:cubicBezTo>
                    <a:pt x="7214291" y="3426033"/>
                    <a:pt x="6904144" y="3760410"/>
                    <a:pt x="6550995" y="3736656"/>
                  </a:cubicBezTo>
                  <a:cubicBezTo>
                    <a:pt x="5282595" y="3659694"/>
                    <a:pt x="3543674" y="3707597"/>
                    <a:pt x="2989076" y="3736656"/>
                  </a:cubicBezTo>
                  <a:cubicBezTo>
                    <a:pt x="2457844" y="3719649"/>
                    <a:pt x="1832322" y="3702396"/>
                    <a:pt x="1195631" y="3736656"/>
                  </a:cubicBezTo>
                  <a:lnTo>
                    <a:pt x="1195631" y="3736656"/>
                  </a:lnTo>
                  <a:cubicBezTo>
                    <a:pt x="991623" y="3729851"/>
                    <a:pt x="862126" y="3714594"/>
                    <a:pt x="622788" y="3736656"/>
                  </a:cubicBezTo>
                  <a:cubicBezTo>
                    <a:pt x="255202" y="3744101"/>
                    <a:pt x="2082" y="3504386"/>
                    <a:pt x="0" y="3113868"/>
                  </a:cubicBezTo>
                  <a:cubicBezTo>
                    <a:pt x="0" y="3113871"/>
                    <a:pt x="0" y="3113878"/>
                    <a:pt x="0" y="3113880"/>
                  </a:cubicBezTo>
                  <a:cubicBezTo>
                    <a:pt x="-355349" y="2929664"/>
                    <a:pt x="-1199043" y="2542516"/>
                    <a:pt x="-1293792" y="2343855"/>
                  </a:cubicBezTo>
                  <a:cubicBezTo>
                    <a:pt x="-652002" y="2339115"/>
                    <a:pt x="-338605" y="2183441"/>
                    <a:pt x="0" y="2179716"/>
                  </a:cubicBezTo>
                  <a:cubicBezTo>
                    <a:pt x="-126384" y="1409931"/>
                    <a:pt x="-104759" y="1347094"/>
                    <a:pt x="0" y="622788"/>
                  </a:cubicBezTo>
                  <a:close/>
                </a:path>
                <a:path w="7173783" h="3736656" stroke="0" extrusionOk="0">
                  <a:moveTo>
                    <a:pt x="0" y="622788"/>
                  </a:moveTo>
                  <a:cubicBezTo>
                    <a:pt x="33159" y="282770"/>
                    <a:pt x="263037" y="-21251"/>
                    <a:pt x="622788" y="0"/>
                  </a:cubicBezTo>
                  <a:cubicBezTo>
                    <a:pt x="698628" y="31800"/>
                    <a:pt x="1024553" y="1821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666461" y="117495"/>
                    <a:pt x="5477730" y="-81622"/>
                    <a:pt x="6550995" y="0"/>
                  </a:cubicBezTo>
                  <a:cubicBezTo>
                    <a:pt x="6871429" y="-9468"/>
                    <a:pt x="7181044" y="280491"/>
                    <a:pt x="7173783" y="622788"/>
                  </a:cubicBezTo>
                  <a:cubicBezTo>
                    <a:pt x="7247632" y="868559"/>
                    <a:pt x="7099267" y="1886675"/>
                    <a:pt x="7173783" y="2179716"/>
                  </a:cubicBezTo>
                  <a:lnTo>
                    <a:pt x="7173783" y="2179716"/>
                  </a:lnTo>
                  <a:cubicBezTo>
                    <a:pt x="7228756" y="2570406"/>
                    <a:pt x="7146365" y="2986442"/>
                    <a:pt x="7173783" y="3113880"/>
                  </a:cubicBezTo>
                  <a:cubicBezTo>
                    <a:pt x="7173783" y="3113873"/>
                    <a:pt x="7173782" y="3113871"/>
                    <a:pt x="7173783" y="3113868"/>
                  </a:cubicBezTo>
                  <a:cubicBezTo>
                    <a:pt x="7194443" y="3432121"/>
                    <a:pt x="6829574" y="3731754"/>
                    <a:pt x="6550995" y="3736656"/>
                  </a:cubicBezTo>
                  <a:cubicBezTo>
                    <a:pt x="4782036" y="3591572"/>
                    <a:pt x="4577926" y="3771735"/>
                    <a:pt x="2989076" y="3736656"/>
                  </a:cubicBezTo>
                  <a:cubicBezTo>
                    <a:pt x="2198558" y="3775746"/>
                    <a:pt x="1678911" y="3697990"/>
                    <a:pt x="1195631" y="3736656"/>
                  </a:cubicBezTo>
                  <a:lnTo>
                    <a:pt x="1195631" y="3736656"/>
                  </a:lnTo>
                  <a:cubicBezTo>
                    <a:pt x="1085606" y="3693188"/>
                    <a:pt x="904370" y="3753201"/>
                    <a:pt x="622788" y="3736656"/>
                  </a:cubicBezTo>
                  <a:cubicBezTo>
                    <a:pt x="245367" y="3722363"/>
                    <a:pt x="8653" y="3452490"/>
                    <a:pt x="0" y="3113868"/>
                  </a:cubicBezTo>
                  <a:cubicBezTo>
                    <a:pt x="0" y="3113869"/>
                    <a:pt x="0" y="3113875"/>
                    <a:pt x="0" y="3113880"/>
                  </a:cubicBezTo>
                  <a:cubicBezTo>
                    <a:pt x="-318898" y="2943042"/>
                    <a:pt x="-822249" y="2565141"/>
                    <a:pt x="-1293792" y="2343855"/>
                  </a:cubicBezTo>
                  <a:cubicBezTo>
                    <a:pt x="-715894" y="2267171"/>
                    <a:pt x="-242825" y="2145024"/>
                    <a:pt x="0" y="2179716"/>
                  </a:cubicBezTo>
                  <a:cubicBezTo>
                    <a:pt x="26841" y="1437474"/>
                    <a:pt x="113388" y="1275576"/>
                    <a:pt x="0" y="6227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6" y="2276885"/>
              <a:ext cx="621364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Trước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khi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hàng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của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mở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cửa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hãy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giúp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vị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ngon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bằng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vượt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qua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bài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tập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nhé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876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51706" y="-72446"/>
            <a:ext cx="5883809" cy="3956327"/>
            <a:chOff x="6251706" y="-72446"/>
            <a:chExt cx="5883809" cy="3956327"/>
          </a:xfrm>
        </p:grpSpPr>
        <p:grpSp>
          <p:nvGrpSpPr>
            <p:cNvPr id="4" name="Group 3"/>
            <p:cNvGrpSpPr/>
            <p:nvPr/>
          </p:nvGrpSpPr>
          <p:grpSpPr>
            <a:xfrm>
              <a:off x="6251706" y="-72446"/>
              <a:ext cx="5883809" cy="3956327"/>
              <a:chOff x="6251706" y="-72446"/>
              <a:chExt cx="5883809" cy="3956327"/>
            </a:xfrm>
          </p:grpSpPr>
          <p:pic>
            <p:nvPicPr>
              <p:cNvPr id="14" name="Hình ảnh 3" descr="Ảnh có chứa trong nhà&#10;&#10;Mô tả được tạo tự động">
                <a:extLst>
                  <a:ext uri="{FF2B5EF4-FFF2-40B4-BE49-F238E27FC236}">
                    <a16:creationId xmlns:a16="http://schemas.microsoft.com/office/drawing/2014/main" id="{FCBB7634-F411-68CF-025C-85383CA7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94" b="96350" l="3370" r="97826">
                            <a14:foregroundMark x1="15435" y1="10951" x2="34565" y2="12928"/>
                            <a14:foregroundMark x1="10217" y1="7909" x2="48261" y2="9202"/>
                            <a14:foregroundMark x1="43261" y1="5779" x2="79674" y2="9202"/>
                            <a14:foregroundMark x1="79674" y1="9202" x2="89348" y2="9125"/>
                            <a14:foregroundMark x1="90435" y1="7376" x2="91304" y2="12319"/>
                            <a14:foregroundMark x1="89891" y1="4563" x2="95000" y2="10722"/>
                            <a14:foregroundMark x1="8261" y1="4563" x2="10326" y2="12395"/>
                            <a14:foregroundMark x1="10326" y1="12395" x2="12500" y2="13308"/>
                            <a14:foregroundMark x1="4565" y1="4791" x2="5326" y2="12776"/>
                            <a14:foregroundMark x1="5326" y1="12776" x2="5761" y2="13156"/>
                            <a14:foregroundMark x1="3696" y1="92319" x2="44130" y2="90570"/>
                            <a14:foregroundMark x1="44130" y1="90570" x2="64674" y2="90951"/>
                            <a14:foregroundMark x1="64674" y1="90951" x2="77391" y2="90951"/>
                            <a14:foregroundMark x1="77391" y1="90951" x2="91522" y2="90951"/>
                            <a14:foregroundMark x1="91522" y1="90951" x2="91630" y2="91331"/>
                            <a14:foregroundMark x1="27609" y1="92928" x2="17717" y2="92700"/>
                            <a14:foregroundMark x1="17717" y1="92700" x2="17717" y2="92700"/>
                            <a14:foregroundMark x1="5435" y1="96350" x2="3478" y2="96350"/>
                            <a14:foregroundMark x1="95000" y1="87529" x2="96413" y2="91939"/>
                            <a14:foregroundMark x1="9674" y1="3574" x2="11739" y2="3954"/>
                            <a14:foregroundMark x1="6304" y1="3194" x2="3696" y2="9962"/>
                            <a14:foregroundMark x1="94130" y1="3346" x2="97826" y2="12167"/>
                            <a14:foregroundMark x1="97826" y1="12167" x2="97065" y2="131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197944" y="-1018684"/>
                <a:ext cx="3956327" cy="584880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81" t="-2451" r="46089" b="48656"/>
              <a:stretch/>
            </p:blipFill>
            <p:spPr>
              <a:xfrm rot="1694111" flipH="1">
                <a:off x="6643519" y="732197"/>
                <a:ext cx="1853965" cy="212268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93" t="-2451" r="25321" b="48656"/>
              <a:stretch/>
            </p:blipFill>
            <p:spPr>
              <a:xfrm flipH="1">
                <a:off x="8336180" y="1138120"/>
                <a:ext cx="1325715" cy="2069421"/>
              </a:xfrm>
              <a:prstGeom prst="rect">
                <a:avLst/>
              </a:prstGeom>
            </p:spPr>
          </p:pic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A509B131-BA1A-5EC9-D7D8-955C5F559CEC}"/>
                  </a:ext>
                </a:extLst>
              </p:cNvPr>
              <p:cNvSpPr txBox="1"/>
              <p:nvPr/>
            </p:nvSpPr>
            <p:spPr>
              <a:xfrm>
                <a:off x="6254367" y="77172"/>
                <a:ext cx="5881148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Hoa Nho LNTH" pitchFamily="2" charset="0"/>
                    <a:ea typeface="+mn-ea"/>
                    <a:cs typeface="+mn-cs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Hoa Nho LNTH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Hoa Nho LNTH" pitchFamily="2" charset="0"/>
                    <a:ea typeface="+mn-ea"/>
                    <a:cs typeface="+mn-cs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Hoa Nho LNTH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Hoa Nho LNTH" pitchFamily="2" charset="0"/>
                    <a:ea typeface="+mn-ea"/>
                    <a:cs typeface="+mn-cs"/>
                  </a:rPr>
                  <a:t>làm</a:t>
                </a:r>
                <a:r>
                  <a:rPr kumimoji="0" lang="en-US" sz="4500" b="1" i="0" u="none" strike="noStrike" kern="120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Hoa Nho LNTH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Hoa Nho LNTH" pitchFamily="2" charset="0"/>
                    <a:ea typeface="+mn-ea"/>
                    <a:cs typeface="+mn-cs"/>
                  </a:rPr>
                  <a:t>kem</a:t>
                </a:r>
                <a:r>
                  <a:rPr kumimoji="0" lang="en-US" sz="4500" b="1" i="0" u="none" strike="noStrike" kern="120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Hoa Nho LNTH" pitchFamily="2" charset="0"/>
                    <a:ea typeface="+mn-ea"/>
                    <a:cs typeface="+mn-cs"/>
                  </a:rPr>
                  <a:t>: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1" t="1616" r="59610" b="8110"/>
            <a:stretch/>
          </p:blipFill>
          <p:spPr>
            <a:xfrm>
              <a:off x="10117402" y="1387345"/>
              <a:ext cx="881524" cy="205164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200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5" name="Nhóm 10">
            <a:extLst>
              <a:ext uri="{FF2B5EF4-FFF2-40B4-BE49-F238E27FC236}">
                <a16:creationId xmlns:a16="http://schemas.microsoft.com/office/drawing/2014/main" id="{0876CC17-40E4-551D-F1F1-9FDDEA57770C}"/>
              </a:ext>
            </a:extLst>
          </p:cNvPr>
          <p:cNvGrpSpPr/>
          <p:nvPr/>
        </p:nvGrpSpPr>
        <p:grpSpPr>
          <a:xfrm>
            <a:off x="3937864" y="820125"/>
            <a:ext cx="4280542" cy="1395006"/>
            <a:chOff x="3666356" y="4573200"/>
            <a:chExt cx="4280542" cy="1395006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CFC8E076-D27A-5CE9-1AD1-61ECC345731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B5180AF2-395A-10C1-4FDC-71C6E75429AE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9DBAE0-8356-32C8-A710-14C13967CD45}"/>
              </a:ext>
            </a:extLst>
          </p:cNvPr>
          <p:cNvSpPr txBox="1"/>
          <p:nvPr/>
        </p:nvSpPr>
        <p:spPr>
          <a:xfrm>
            <a:off x="1137718" y="1223544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9600">
                <a:ln w="38100">
                  <a:solidFill>
                    <a:srgbClr val="002060"/>
                  </a:solidFill>
                </a:ln>
                <a:solidFill>
                  <a:srgbClr val="FFFF00"/>
                </a:solidFill>
                <a:latin typeface="iCiel Pony" panose="02000000000000000000" pitchFamily="2" charset="0"/>
              </a:rPr>
              <a:t>AI NHANH HƠN</a:t>
            </a:r>
            <a:r>
              <a:rPr lang="en-US" sz="9600">
                <a:ln w="38100">
                  <a:solidFill>
                    <a:srgbClr val="002060"/>
                  </a:solidFill>
                </a:ln>
                <a:solidFill>
                  <a:srgbClr val="FFFF00"/>
                </a:solidFill>
                <a:latin typeface="iCiel Pony" panose="02000000000000000000" pitchFamily="2" charset="0"/>
              </a:rPr>
              <a:t>?</a:t>
            </a:r>
            <a:endParaRPr lang="vi-VN" sz="9600">
              <a:ln w="38100">
                <a:solidFill>
                  <a:srgbClr val="002060"/>
                </a:solidFill>
              </a:ln>
              <a:solidFill>
                <a:srgbClr val="FFFF00"/>
              </a:solidFill>
              <a:latin typeface="iCiel Pony" panose="02000000000000000000" pitchFamily="2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8385A8A7-6876-09EC-9706-1EA00FB64F4E}"/>
              </a:ext>
            </a:extLst>
          </p:cNvPr>
          <p:cNvSpPr/>
          <p:nvPr/>
        </p:nvSpPr>
        <p:spPr>
          <a:xfrm>
            <a:off x="4564291" y="2797765"/>
            <a:ext cx="7343960" cy="232295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570A635-818C-5561-3495-FDD691C0A624}"/>
              </a:ext>
            </a:extLst>
          </p:cNvPr>
          <p:cNvSpPr txBox="1"/>
          <p:nvPr/>
        </p:nvSpPr>
        <p:spPr>
          <a:xfrm>
            <a:off x="4778780" y="2928189"/>
            <a:ext cx="69041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em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thực hiện 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 nhóm.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Khi 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hiệu lệnh, 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nhóm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giơ 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 giành quyền trả lời. Câu trả lời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nhanh nhất và đúng sẽ 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 1 ngôi sao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F63E70A1-99AF-EEEA-3686-25DC7D8F7555}"/>
              </a:ext>
            </a:extLst>
          </p:cNvPr>
          <p:cNvGrpSpPr/>
          <p:nvPr/>
        </p:nvGrpSpPr>
        <p:grpSpPr>
          <a:xfrm>
            <a:off x="132522" y="3684105"/>
            <a:ext cx="4430601" cy="3160924"/>
            <a:chOff x="421954" y="348652"/>
            <a:chExt cx="6864659" cy="5110854"/>
          </a:xfrm>
        </p:grpSpPr>
        <p:pic>
          <p:nvPicPr>
            <p:cNvPr id="36" name="Hình ảnh 35">
              <a:extLst>
                <a:ext uri="{FF2B5EF4-FFF2-40B4-BE49-F238E27FC236}">
                  <a16:creationId xmlns:a16="http://schemas.microsoft.com/office/drawing/2014/main" id="{4EA67BC0-413A-B8E2-C217-50B7B6FC9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37" name="Hình ảnh 8">
              <a:extLst>
                <a:ext uri="{FF2B5EF4-FFF2-40B4-BE49-F238E27FC236}">
                  <a16:creationId xmlns:a16="http://schemas.microsoft.com/office/drawing/2014/main" id="{8042D26C-F775-06E6-3D6A-D4B01B7D2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276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 số: </a:t>
              </a: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21 210 150</a:t>
              </a:r>
              <a:endPara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id="{D16D7CD7-72B8-FDDC-6817-8EE9CAAC3C21}"/>
              </a:ext>
            </a:extLst>
          </p:cNvPr>
          <p:cNvGrpSpPr/>
          <p:nvPr/>
        </p:nvGrpSpPr>
        <p:grpSpPr>
          <a:xfrm flipH="1">
            <a:off x="3998824" y="2580590"/>
            <a:ext cx="4230772" cy="2601010"/>
            <a:chOff x="-2019789" y="2493769"/>
            <a:chExt cx="10258622" cy="1552044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id="{B481967B-56E3-7729-5A6C-333093519EC7}"/>
                </a:ext>
              </a:extLst>
            </p:cNvPr>
            <p:cNvSpPr/>
            <p:nvPr/>
          </p:nvSpPr>
          <p:spPr>
            <a:xfrm flipH="1">
              <a:off x="-2019789" y="2493769"/>
              <a:ext cx="10258622" cy="1552044"/>
            </a:xfrm>
            <a:prstGeom prst="wedgeRoundRectCallout">
              <a:avLst>
                <a:gd name="adj1" fmla="val 54490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769701" y="2641261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 mươi mốt triệu hai trăm mười nghìn</a:t>
              </a:r>
            </a:p>
            <a:p>
              <a:pPr algn="ctr"/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trăm năm mươi.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124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ấu tạo số</a:t>
              </a:r>
              <a:r>
                <a:rPr lang="en-US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21 210 150</a:t>
              </a:r>
              <a:endParaRPr lang="en-US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id="{D16D7CD7-72B8-FDDC-6817-8EE9CAAC3C21}"/>
              </a:ext>
            </a:extLst>
          </p:cNvPr>
          <p:cNvGrpSpPr/>
          <p:nvPr/>
        </p:nvGrpSpPr>
        <p:grpSpPr>
          <a:xfrm flipH="1">
            <a:off x="3991985" y="2580589"/>
            <a:ext cx="4237614" cy="2874863"/>
            <a:chOff x="-2506673" y="2493768"/>
            <a:chExt cx="10745506" cy="3501023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id="{B481967B-56E3-7729-5A6C-333093519EC7}"/>
                </a:ext>
              </a:extLst>
            </p:cNvPr>
            <p:cNvSpPr/>
            <p:nvPr/>
          </p:nvSpPr>
          <p:spPr>
            <a:xfrm flipH="1">
              <a:off x="-2506673" y="2493768"/>
              <a:ext cx="10745506" cy="3501023"/>
            </a:xfrm>
            <a:prstGeom prst="wedgeRoundRectCallout">
              <a:avLst>
                <a:gd name="adj1" fmla="val 56783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831300" y="2844207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Gồm 2 chục triệu, 1 triệu, 2 trăm nghìn,</a:t>
              </a:r>
            </a:p>
            <a:p>
              <a:pPr algn="ctr"/>
              <a:r>
                <a:rPr lang="vi-VN" sz="36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chục nghìn, 1 trăm và 5 chục.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430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495</TotalTime>
  <Words>1303</Words>
  <Application>Microsoft Office PowerPoint</Application>
  <PresentationFormat>Widescreen</PresentationFormat>
  <Paragraphs>160</Paragraphs>
  <Slides>32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SVN-Gretoon</vt:lpstr>
      <vt:lpstr>Wingdings</vt:lpstr>
      <vt:lpstr>Aptos Display</vt:lpstr>
      <vt:lpstr>UTM Duepuntozero</vt:lpstr>
      <vt:lpstr>LNTH-LuoLuoNotangYuanTi 1</vt:lpstr>
      <vt:lpstr>Calibri</vt:lpstr>
      <vt:lpstr>Times New Roman</vt:lpstr>
      <vt:lpstr>iCiel Pony</vt:lpstr>
      <vt:lpstr>Aptos</vt:lpstr>
      <vt:lpstr>UTM Edwardian</vt:lpstr>
      <vt:lpstr>#9Slide07 IcielLa Chic Pro Shad</vt:lpstr>
      <vt:lpstr>LNTH-Hoa Nho LNTH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THAO2011</cp:lastModifiedBy>
  <cp:revision>16</cp:revision>
  <dcterms:created xsi:type="dcterms:W3CDTF">2023-12-25T09:57:05Z</dcterms:created>
  <dcterms:modified xsi:type="dcterms:W3CDTF">2025-04-19T08:04:04Z</dcterms:modified>
  <cp:category>9Slide.vn</cp:category>
</cp:coreProperties>
</file>