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3"/>
  </p:notesMasterIdLst>
  <p:sldIdLst>
    <p:sldId id="269" r:id="rId2"/>
    <p:sldId id="574" r:id="rId3"/>
    <p:sldId id="303" r:id="rId4"/>
    <p:sldId id="333" r:id="rId5"/>
    <p:sldId id="335" r:id="rId6"/>
    <p:sldId id="331" r:id="rId7"/>
    <p:sldId id="336" r:id="rId8"/>
    <p:sldId id="307" r:id="rId9"/>
    <p:sldId id="306" r:id="rId10"/>
    <p:sldId id="337" r:id="rId11"/>
    <p:sldId id="338" r:id="rId12"/>
    <p:sldId id="339" r:id="rId13"/>
    <p:sldId id="340" r:id="rId14"/>
    <p:sldId id="341" r:id="rId15"/>
    <p:sldId id="342" r:id="rId16"/>
    <p:sldId id="332" r:id="rId17"/>
    <p:sldId id="343" r:id="rId18"/>
    <p:sldId id="344" r:id="rId19"/>
    <p:sldId id="329" r:id="rId20"/>
    <p:sldId id="575" r:id="rId21"/>
    <p:sldId id="330" r:id="rId22"/>
  </p:sldIdLst>
  <p:sldSz cx="18288000" cy="10287000"/>
  <p:notesSz cx="6858000" cy="9144000"/>
  <p:embeddedFontLst>
    <p:embeddedFont>
      <p:font typeface="#9Slide05 SVNClementine" panose="020F0502020204030203"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EAE"/>
    <a:srgbClr val="FFFF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41" d="100"/>
          <a:sy n="41" d="100"/>
        </p:scale>
        <p:origin x="2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A5640-5CB1-4198-83BC-35610A32D5E2}" type="datetimeFigureOut">
              <a:rPr lang="vi-VN" smtClean="0"/>
              <a:t>19/04/2025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B22B5F-E923-4DA2-B6E0-2A74414B495B}" type="slidenum">
              <a:rPr lang="vi-VN" smtClean="0"/>
              <a:t>‹#›</a:t>
            </a:fld>
            <a:endParaRPr lang="vi-VN"/>
          </a:p>
        </p:txBody>
      </p:sp>
    </p:spTree>
    <p:extLst>
      <p:ext uri="{BB962C8B-B14F-4D97-AF65-F5344CB8AC3E}">
        <p14:creationId xmlns:p14="http://schemas.microsoft.com/office/powerpoint/2010/main" val="997755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hanhtranggiaovien.com/"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76A3CD30-7EE3-3ADD-9C38-50C69E737BBD}"/>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6">
            <a:hlinkClick r:id="rId13"/>
            <a:extLst>
              <a:ext uri="{FF2B5EF4-FFF2-40B4-BE49-F238E27FC236}">
                <a16:creationId xmlns:a16="http://schemas.microsoft.com/office/drawing/2014/main" id="{A57ADF4B-6103-1A0F-5B4A-CCE7D4C525CE}"/>
              </a:ext>
            </a:extLst>
          </p:cNvPr>
          <p:cNvSpPr txBox="1"/>
          <p:nvPr userDrawn="1"/>
        </p:nvSpPr>
        <p:spPr>
          <a:xfrm>
            <a:off x="18923000" y="381000"/>
            <a:ext cx="7620000" cy="461665"/>
          </a:xfrm>
          <a:prstGeom prst="rect">
            <a:avLst/>
          </a:prstGeom>
          <a:noFill/>
        </p:spPr>
        <p:txBody>
          <a:bodyPr vert="horz" rtlCol="0">
            <a:spAutoFit/>
          </a:bodyPr>
          <a:lstStyle/>
          <a:p>
            <a:r>
              <a:rPr lang="en-US" sz="2400" b="1" u="sng">
                <a:solidFill>
                  <a:srgbClr val="0066CC"/>
                </a:solidFill>
              </a:rPr>
              <a:t>https://www.hanhtranggiaovien.com/</a:t>
            </a:r>
          </a:p>
        </p:txBody>
      </p:sp>
      <p:sp>
        <p:nvSpPr>
          <p:cNvPr id="8" name="TextBox 7">
            <a:extLst>
              <a:ext uri="{FF2B5EF4-FFF2-40B4-BE49-F238E27FC236}">
                <a16:creationId xmlns:a16="http://schemas.microsoft.com/office/drawing/2014/main" id="{683F221C-1160-6AE4-58D7-6F4D7761F44D}"/>
              </a:ext>
            </a:extLst>
          </p:cNvPr>
          <p:cNvSpPr txBox="1"/>
          <p:nvPr userDrawn="1"/>
        </p:nvSpPr>
        <p:spPr>
          <a:xfrm>
            <a:off x="18923000" y="1016000"/>
            <a:ext cx="7620000" cy="523220"/>
          </a:xfrm>
          <a:prstGeom prst="rect">
            <a:avLst/>
          </a:prstGeom>
          <a:noFill/>
        </p:spPr>
        <p:txBody>
          <a:bodyPr vert="horz" rtlCol="0">
            <a:spAutoFit/>
          </a:bodyPr>
          <a:lstStyle/>
          <a:p>
            <a:r>
              <a:rPr lang="pt-BR" sz="2800" b="1">
                <a:solidFill>
                  <a:srgbClr val="FF0000"/>
                </a:solidFill>
              </a:rPr>
              <a:t>Zalo nh?n giáo án mi?n phí</a:t>
            </a:r>
            <a:endParaRPr lang="en-US" sz="2800" b="1">
              <a:solidFill>
                <a:srgbClr val="FF0000"/>
              </a:solidFill>
            </a:endParaRPr>
          </a:p>
        </p:txBody>
      </p:sp>
      <p:pic>
        <p:nvPicPr>
          <p:cNvPr id="10" name="Picture 9">
            <a:extLst>
              <a:ext uri="{FF2B5EF4-FFF2-40B4-BE49-F238E27FC236}">
                <a16:creationId xmlns:a16="http://schemas.microsoft.com/office/drawing/2014/main" id="{E7EA651A-482F-8CF4-57BB-D7A46A0A4455}"/>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8923000" y="1905000"/>
            <a:ext cx="3810000" cy="3810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p:cNvGrpSpPr/>
        <p:nvPr/>
      </p:nvGrpSpPr>
      <p:grpSpPr>
        <a:xfrm>
          <a:off x="0" y="0"/>
          <a:ext cx="0" cy="0"/>
          <a:chOff x="0" y="0"/>
          <a:chExt cx="0" cy="0"/>
        </a:xfrm>
      </p:grpSpPr>
      <p:sp>
        <p:nvSpPr>
          <p:cNvPr id="31" name="Freeform 4">
            <a:extLst>
              <a:ext uri="{FF2B5EF4-FFF2-40B4-BE49-F238E27FC236}">
                <a16:creationId xmlns:a16="http://schemas.microsoft.com/office/drawing/2014/main" id="{F5D315A7-159E-9C8E-5523-F1985D0E4914}"/>
              </a:ext>
            </a:extLst>
          </p:cNvPr>
          <p:cNvSpPr/>
          <p:nvPr/>
        </p:nvSpPr>
        <p:spPr>
          <a:xfrm>
            <a:off x="-12032" y="27051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endParaRPr lang="vi-VN"/>
          </a:p>
        </p:txBody>
      </p:sp>
      <p:grpSp>
        <p:nvGrpSpPr>
          <p:cNvPr id="15" name="Group 3">
            <a:extLst>
              <a:ext uri="{FF2B5EF4-FFF2-40B4-BE49-F238E27FC236}">
                <a16:creationId xmlns:a16="http://schemas.microsoft.com/office/drawing/2014/main" id="{63299D70-18F1-1B6D-0BB6-C71178A4F96B}"/>
              </a:ext>
            </a:extLst>
          </p:cNvPr>
          <p:cNvGrpSpPr>
            <a:grpSpLocks/>
          </p:cNvGrpSpPr>
          <p:nvPr/>
        </p:nvGrpSpPr>
        <p:grpSpPr>
          <a:xfrm>
            <a:off x="1209093" y="421161"/>
            <a:ext cx="16253913" cy="9329295"/>
            <a:chOff x="0" y="0"/>
            <a:chExt cx="4025391" cy="2310463"/>
          </a:xfrm>
        </p:grpSpPr>
        <p:sp>
          <p:nvSpPr>
            <p:cNvPr id="16" name="Freeform 4">
              <a:extLst>
                <a:ext uri="{FF2B5EF4-FFF2-40B4-BE49-F238E27FC236}">
                  <a16:creationId xmlns:a16="http://schemas.microsoft.com/office/drawing/2014/main" id="{80301904-42A3-7BC8-0F82-E548693D4786}"/>
                </a:ext>
              </a:extLst>
            </p:cNvPr>
            <p:cNvSpPr>
              <a:spLocks/>
            </p:cNvSpPr>
            <p:nvPr/>
          </p:nvSpPr>
          <p:spPr>
            <a:xfrm>
              <a:off x="0" y="0"/>
              <a:ext cx="4025392" cy="2310463"/>
            </a:xfrm>
            <a:custGeom>
              <a:avLst/>
              <a:gdLst/>
              <a:ahLst/>
              <a:cxnLst/>
              <a:rect l="l" t="t" r="r" b="b"/>
              <a:pathLst>
                <a:path w="4025392" h="2310463">
                  <a:moveTo>
                    <a:pt x="23816" y="0"/>
                  </a:moveTo>
                  <a:lnTo>
                    <a:pt x="4001576" y="0"/>
                  </a:lnTo>
                  <a:cubicBezTo>
                    <a:pt x="4007892" y="0"/>
                    <a:pt x="4013950" y="2509"/>
                    <a:pt x="4018416" y="6975"/>
                  </a:cubicBezTo>
                  <a:cubicBezTo>
                    <a:pt x="4022882" y="11442"/>
                    <a:pt x="4025392" y="17499"/>
                    <a:pt x="4025392" y="23816"/>
                  </a:cubicBezTo>
                  <a:lnTo>
                    <a:pt x="4025392" y="2286647"/>
                  </a:lnTo>
                  <a:cubicBezTo>
                    <a:pt x="4025392" y="2299800"/>
                    <a:pt x="4014729" y="2310463"/>
                    <a:pt x="4001576" y="2310463"/>
                  </a:cubicBezTo>
                  <a:lnTo>
                    <a:pt x="23816" y="2310463"/>
                  </a:lnTo>
                  <a:cubicBezTo>
                    <a:pt x="10663" y="2310463"/>
                    <a:pt x="0" y="2299800"/>
                    <a:pt x="0" y="2286647"/>
                  </a:cubicBezTo>
                  <a:lnTo>
                    <a:pt x="0" y="23816"/>
                  </a:lnTo>
                  <a:cubicBezTo>
                    <a:pt x="0" y="10663"/>
                    <a:pt x="10663" y="0"/>
                    <a:pt x="23816" y="0"/>
                  </a:cubicBezTo>
                  <a:close/>
                </a:path>
              </a:pathLst>
            </a:custGeom>
            <a:solidFill>
              <a:srgbClr val="FFFFFF"/>
            </a:solidFill>
            <a:ln w="123825" cap="rnd">
              <a:solidFill>
                <a:srgbClr val="6FAF07"/>
              </a:solidFill>
              <a:prstDash val="solid"/>
              <a:round/>
            </a:ln>
          </p:spPr>
          <p:txBody>
            <a:bodyPr/>
            <a:lstStyle/>
            <a:p>
              <a:endParaRPr lang="vi-VN"/>
            </a:p>
          </p:txBody>
        </p:sp>
        <p:sp>
          <p:nvSpPr>
            <p:cNvPr id="17" name="TextBox 5">
              <a:extLst>
                <a:ext uri="{FF2B5EF4-FFF2-40B4-BE49-F238E27FC236}">
                  <a16:creationId xmlns:a16="http://schemas.microsoft.com/office/drawing/2014/main" id="{B04CAEE8-455D-8724-52E2-E3FDE7A3C909}"/>
                </a:ext>
              </a:extLst>
            </p:cNvPr>
            <p:cNvSpPr txBox="1">
              <a:spLocks/>
            </p:cNvSpPr>
            <p:nvPr/>
          </p:nvSpPr>
          <p:spPr>
            <a:xfrm>
              <a:off x="0" y="-28575"/>
              <a:ext cx="4025391" cy="2339038"/>
            </a:xfrm>
            <a:prstGeom prst="rect">
              <a:avLst/>
            </a:prstGeom>
          </p:spPr>
          <p:txBody>
            <a:bodyPr lIns="50800" tIns="50800" rIns="50800" bIns="50800" rtlCol="0" anchor="ctr"/>
            <a:lstStyle/>
            <a:p>
              <a:pPr algn="ctr">
                <a:lnSpc>
                  <a:spcPts val="2659"/>
                </a:lnSpc>
              </a:pPr>
              <a:endParaRPr/>
            </a:p>
          </p:txBody>
        </p:sp>
      </p:grpSp>
      <p:grpSp>
        <p:nvGrpSpPr>
          <p:cNvPr id="28" name="Group 6">
            <a:extLst>
              <a:ext uri="{FF2B5EF4-FFF2-40B4-BE49-F238E27FC236}">
                <a16:creationId xmlns:a16="http://schemas.microsoft.com/office/drawing/2014/main" id="{BD40FDCC-7290-64A7-DB75-68956585ACCC}"/>
              </a:ext>
            </a:extLst>
          </p:cNvPr>
          <p:cNvGrpSpPr/>
          <p:nvPr/>
        </p:nvGrpSpPr>
        <p:grpSpPr>
          <a:xfrm>
            <a:off x="1473833" y="858954"/>
            <a:ext cx="15664528" cy="8587138"/>
            <a:chOff x="0" y="0"/>
            <a:chExt cx="3897924" cy="2014227"/>
          </a:xfrm>
        </p:grpSpPr>
        <p:sp>
          <p:nvSpPr>
            <p:cNvPr id="29" name="Freeform 7">
              <a:extLst>
                <a:ext uri="{FF2B5EF4-FFF2-40B4-BE49-F238E27FC236}">
                  <a16:creationId xmlns:a16="http://schemas.microsoft.com/office/drawing/2014/main" id="{A1C8F0E6-AD51-9FD2-C445-6C6A2B18595A}"/>
                </a:ext>
              </a:extLst>
            </p:cNvPr>
            <p:cNvSpPr/>
            <p:nvPr/>
          </p:nvSpPr>
          <p:spPr>
            <a:xfrm>
              <a:off x="0" y="0"/>
              <a:ext cx="3897924" cy="2014227"/>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solidFill>
              <a:srgbClr val="FFFFFF"/>
            </a:solidFill>
            <a:ln w="57150" cap="rnd">
              <a:solidFill>
                <a:srgbClr val="6FAF07"/>
              </a:solidFill>
              <a:prstDash val="lgDash"/>
              <a:round/>
            </a:ln>
          </p:spPr>
          <p:txBody>
            <a:bodyPr/>
            <a:lstStyle/>
            <a:p>
              <a:endParaRPr lang="vi-VN"/>
            </a:p>
          </p:txBody>
        </p:sp>
        <p:sp>
          <p:nvSpPr>
            <p:cNvPr id="30" name="TextBox 8">
              <a:extLst>
                <a:ext uri="{FF2B5EF4-FFF2-40B4-BE49-F238E27FC236}">
                  <a16:creationId xmlns:a16="http://schemas.microsoft.com/office/drawing/2014/main" id="{710CCE88-B056-FB1D-D1E5-9AB176FCE917}"/>
                </a:ext>
              </a:extLst>
            </p:cNvPr>
            <p:cNvSpPr txBox="1"/>
            <p:nvPr/>
          </p:nvSpPr>
          <p:spPr>
            <a:xfrm>
              <a:off x="0" y="-28575"/>
              <a:ext cx="3897924" cy="2042802"/>
            </a:xfrm>
            <a:prstGeom prst="rect">
              <a:avLst/>
            </a:prstGeom>
          </p:spPr>
          <p:txBody>
            <a:bodyPr lIns="50800" tIns="50800" rIns="50800" bIns="50800" rtlCol="0" anchor="ctr"/>
            <a:lstStyle/>
            <a:p>
              <a:pPr algn="ctr">
                <a:lnSpc>
                  <a:spcPts val="2659"/>
                </a:lnSpc>
              </a:pPr>
              <a:endParaRPr/>
            </a:p>
          </p:txBody>
        </p:sp>
      </p:grpSp>
      <p:sp>
        <p:nvSpPr>
          <p:cNvPr id="18" name="Title 1">
            <a:extLst>
              <a:ext uri="{FF2B5EF4-FFF2-40B4-BE49-F238E27FC236}">
                <a16:creationId xmlns:a16="http://schemas.microsoft.com/office/drawing/2014/main" id="{E1A69C44-DCD9-B323-0F14-911215200C07}"/>
              </a:ext>
            </a:extLst>
          </p:cNvPr>
          <p:cNvSpPr txBox="1">
            <a:spLocks/>
          </p:cNvSpPr>
          <p:nvPr/>
        </p:nvSpPr>
        <p:spPr>
          <a:xfrm>
            <a:off x="2476500" y="840908"/>
            <a:ext cx="13334999" cy="13255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000" b="1" dirty="0" err="1">
                <a:latin typeface="UTM Edwardian" panose="02040603050506020204" pitchFamily="18" charset="0"/>
                <a:ea typeface="Calibri" panose="020F0502020204030204" pitchFamily="34" charset="0"/>
                <a:cs typeface="Calibri" panose="020F0502020204030204" pitchFamily="34" charset="0"/>
              </a:rPr>
              <a:t>Thứ</a:t>
            </a:r>
            <a:r>
              <a:rPr lang="en-US" sz="7000" b="1" dirty="0">
                <a:latin typeface="UTM Edwardian" panose="02040603050506020204" pitchFamily="18" charset="0"/>
                <a:ea typeface="Calibri" panose="020F0502020204030204" pitchFamily="34" charset="0"/>
                <a:cs typeface="Calibri" panose="020F0502020204030204" pitchFamily="34" charset="0"/>
              </a:rPr>
              <a:t> …. </a:t>
            </a:r>
            <a:r>
              <a:rPr lang="en-US" sz="7000" b="1" dirty="0" err="1">
                <a:latin typeface="UTM Edwardian" panose="02040603050506020204" pitchFamily="18" charset="0"/>
                <a:ea typeface="Calibri" panose="020F0502020204030204" pitchFamily="34" charset="0"/>
                <a:cs typeface="Calibri" panose="020F0502020204030204" pitchFamily="34" charset="0"/>
              </a:rPr>
              <a:t>ngày</a:t>
            </a:r>
            <a:r>
              <a:rPr lang="en-US" sz="7000" b="1" dirty="0">
                <a:latin typeface="UTM Edwardian" panose="02040603050506020204" pitchFamily="18" charset="0"/>
                <a:ea typeface="Calibri" panose="020F0502020204030204" pitchFamily="34" charset="0"/>
                <a:cs typeface="Calibri" panose="020F0502020204030204" pitchFamily="34" charset="0"/>
              </a:rPr>
              <a:t> …. </a:t>
            </a:r>
            <a:r>
              <a:rPr lang="en-US" sz="7000" b="1" dirty="0" err="1">
                <a:latin typeface="UTM Edwardian" panose="02040603050506020204" pitchFamily="18" charset="0"/>
                <a:ea typeface="Calibri" panose="020F0502020204030204" pitchFamily="34" charset="0"/>
                <a:cs typeface="Calibri" panose="020F0502020204030204" pitchFamily="34" charset="0"/>
              </a:rPr>
              <a:t>tháng</a:t>
            </a:r>
            <a:r>
              <a:rPr lang="en-US" sz="7000" b="1" dirty="0">
                <a:latin typeface="UTM Edwardian" panose="02040603050506020204" pitchFamily="18" charset="0"/>
                <a:ea typeface="Calibri" panose="020F0502020204030204" pitchFamily="34" charset="0"/>
                <a:cs typeface="Calibri" panose="020F0502020204030204" pitchFamily="34" charset="0"/>
              </a:rPr>
              <a:t> …..</a:t>
            </a:r>
            <a:r>
              <a:rPr lang="en-US" sz="7000" b="1" err="1">
                <a:latin typeface="UTM Edwardian" panose="02040603050506020204" pitchFamily="18" charset="0"/>
                <a:ea typeface="Calibri" panose="020F0502020204030204" pitchFamily="34" charset="0"/>
                <a:cs typeface="Calibri" panose="020F0502020204030204" pitchFamily="34" charset="0"/>
              </a:rPr>
              <a:t>năm</a:t>
            </a:r>
            <a:r>
              <a:rPr lang="en-US" sz="7000" b="1">
                <a:latin typeface="UTM Edwardian" panose="02040603050506020204" pitchFamily="18" charset="0"/>
                <a:ea typeface="Calibri" panose="020F0502020204030204" pitchFamily="34" charset="0"/>
                <a:cs typeface="Calibri" panose="020F0502020204030204" pitchFamily="34" charset="0"/>
              </a:rPr>
              <a:t> 2025</a:t>
            </a:r>
            <a:endParaRPr lang="vi-VN" sz="7000" b="1" dirty="0">
              <a:latin typeface="Calibri" panose="020F0502020204030204" pitchFamily="34" charset="0"/>
              <a:ea typeface="Calibri" panose="020F0502020204030204" pitchFamily="34" charset="0"/>
              <a:cs typeface="Calibri" panose="020F0502020204030204" pitchFamily="34" charset="0"/>
            </a:endParaRPr>
          </a:p>
        </p:txBody>
      </p:sp>
      <p:sp>
        <p:nvSpPr>
          <p:cNvPr id="19" name="Title 1">
            <a:extLst>
              <a:ext uri="{FF2B5EF4-FFF2-40B4-BE49-F238E27FC236}">
                <a16:creationId xmlns:a16="http://schemas.microsoft.com/office/drawing/2014/main" id="{53CD0D6A-2D2A-E203-73DF-F4533612E164}"/>
              </a:ext>
            </a:extLst>
          </p:cNvPr>
          <p:cNvSpPr txBox="1">
            <a:spLocks/>
          </p:cNvSpPr>
          <p:nvPr/>
        </p:nvSpPr>
        <p:spPr>
          <a:xfrm>
            <a:off x="7315200" y="1844827"/>
            <a:ext cx="473756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000" b="1" dirty="0" err="1">
                <a:latin typeface="UTM Edwardian" panose="02040603050506020204" pitchFamily="18" charset="0"/>
                <a:ea typeface="Calibri" panose="020F0502020204030204" pitchFamily="34" charset="0"/>
                <a:cs typeface="Calibri" panose="020F0502020204030204" pitchFamily="34" charset="0"/>
              </a:rPr>
              <a:t>Tiếng</a:t>
            </a:r>
            <a:r>
              <a:rPr lang="en-US" sz="7000" b="1" dirty="0">
                <a:latin typeface="UTM Edwardian" panose="02040603050506020204" pitchFamily="18" charset="0"/>
                <a:ea typeface="Calibri" panose="020F0502020204030204" pitchFamily="34" charset="0"/>
                <a:cs typeface="Calibri" panose="020F0502020204030204" pitchFamily="34" charset="0"/>
              </a:rPr>
              <a:t> </a:t>
            </a:r>
            <a:r>
              <a:rPr lang="en-US" sz="7000" b="1" dirty="0" err="1">
                <a:latin typeface="UTM Edwardian" panose="02040603050506020204" pitchFamily="18" charset="0"/>
                <a:ea typeface="Calibri" panose="020F0502020204030204" pitchFamily="34" charset="0"/>
                <a:cs typeface="Calibri" panose="020F0502020204030204" pitchFamily="34" charset="0"/>
              </a:rPr>
              <a:t>Việt</a:t>
            </a:r>
            <a:endParaRPr lang="en-US" sz="7000" b="1" dirty="0">
              <a:latin typeface="UTM Edwardian" panose="02040603050506020204" pitchFamily="18" charset="0"/>
              <a:ea typeface="Calibri" panose="020F0502020204030204" pitchFamily="34" charset="0"/>
              <a:cs typeface="Calibri" panose="020F0502020204030204" pitchFamily="34" charset="0"/>
            </a:endParaRPr>
          </a:p>
        </p:txBody>
      </p:sp>
      <p:sp>
        <p:nvSpPr>
          <p:cNvPr id="21" name="Title 1">
            <a:extLst>
              <a:ext uri="{FF2B5EF4-FFF2-40B4-BE49-F238E27FC236}">
                <a16:creationId xmlns:a16="http://schemas.microsoft.com/office/drawing/2014/main" id="{22741873-E01E-8D47-7EF3-BF1842A95A28}"/>
              </a:ext>
            </a:extLst>
          </p:cNvPr>
          <p:cNvSpPr txBox="1">
            <a:spLocks/>
          </p:cNvSpPr>
          <p:nvPr/>
        </p:nvSpPr>
        <p:spPr>
          <a:xfrm>
            <a:off x="2659424" y="4190124"/>
            <a:ext cx="14637353" cy="23495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vi-VN" sz="9000" b="1">
                <a:solidFill>
                  <a:srgbClr val="22BD03"/>
                </a:solidFill>
                <a:effectLst>
                  <a:glow rad="101600">
                    <a:schemeClr val="accent3">
                      <a:satMod val="175000"/>
                      <a:alpha val="40000"/>
                    </a:schemeClr>
                  </a:glow>
                </a:effectLst>
                <a:latin typeface="iCiel Pony" panose="02000000000000000000" pitchFamily="2" charset="-93"/>
                <a:ea typeface="Calibri" panose="020F0502020204030204" pitchFamily="34" charset="0"/>
                <a:cs typeface="Calibri" panose="020F0502020204030204" pitchFamily="34" charset="0"/>
              </a:rPr>
              <a:t>Đoạn văn</a:t>
            </a:r>
          </a:p>
          <a:p>
            <a:pPr algn="ctr">
              <a:lnSpc>
                <a:spcPct val="100000"/>
              </a:lnSpc>
            </a:pPr>
            <a:r>
              <a:rPr lang="vi-VN" sz="9000" b="1">
                <a:solidFill>
                  <a:srgbClr val="22BD03"/>
                </a:solidFill>
                <a:effectLst>
                  <a:glow rad="101600">
                    <a:schemeClr val="accent3">
                      <a:satMod val="175000"/>
                      <a:alpha val="40000"/>
                    </a:schemeClr>
                  </a:glow>
                </a:effectLst>
                <a:latin typeface="iCiel Pony" panose="02000000000000000000" pitchFamily="2" charset="-93"/>
                <a:ea typeface="Calibri" panose="020F0502020204030204" pitchFamily="34" charset="0"/>
                <a:cs typeface="Calibri" panose="020F0502020204030204" pitchFamily="34" charset="0"/>
              </a:rPr>
              <a:t>thể hiện tình cảm, cảm xúc về một bài thơ</a:t>
            </a:r>
            <a:endParaRPr lang="en-US" sz="9000" b="1" dirty="0">
              <a:solidFill>
                <a:srgbClr val="22BD03"/>
              </a:solidFill>
              <a:effectLst>
                <a:glow rad="101600">
                  <a:schemeClr val="accent3">
                    <a:satMod val="175000"/>
                    <a:alpha val="40000"/>
                  </a:schemeClr>
                </a:glow>
              </a:effectLst>
              <a:latin typeface="iCiel Pony" panose="02000000000000000000" pitchFamily="2" charset="-93"/>
              <a:ea typeface="Calibri" panose="020F0502020204030204" pitchFamily="34" charset="0"/>
              <a:cs typeface="Calibri" panose="020F0502020204030204" pitchFamily="34" charset="0"/>
            </a:endParaRPr>
          </a:p>
        </p:txBody>
      </p:sp>
      <p:sp>
        <p:nvSpPr>
          <p:cNvPr id="4" name="Freeform 4"/>
          <p:cNvSpPr/>
          <p:nvPr/>
        </p:nvSpPr>
        <p:spPr>
          <a:xfrm>
            <a:off x="304800" y="600151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endParaRPr lang="vi-VN" dirty="0"/>
          </a:p>
        </p:txBody>
      </p:sp>
      <p:sp>
        <p:nvSpPr>
          <p:cNvPr id="2" name="Freeform 2"/>
          <p:cNvSpPr/>
          <p:nvPr/>
        </p:nvSpPr>
        <p:spPr>
          <a:xfrm flipH="1">
            <a:off x="410881" y="3083392"/>
            <a:ext cx="3237024" cy="6362700"/>
          </a:xfrm>
          <a:custGeom>
            <a:avLst/>
            <a:gdLst/>
            <a:ahLst/>
            <a:cxnLst/>
            <a:rect l="l" t="t" r="r" b="b"/>
            <a:pathLst>
              <a:path w="4186809" h="8229600">
                <a:moveTo>
                  <a:pt x="4186809" y="0"/>
                </a:moveTo>
                <a:lnTo>
                  <a:pt x="0" y="0"/>
                </a:lnTo>
                <a:lnTo>
                  <a:pt x="0" y="8229600"/>
                </a:lnTo>
                <a:lnTo>
                  <a:pt x="4186809" y="8229600"/>
                </a:lnTo>
                <a:lnTo>
                  <a:pt x="4186809" y="0"/>
                </a:lnTo>
                <a:close/>
              </a:path>
            </a:pathLst>
          </a:custGeom>
          <a:blipFill>
            <a:blip r:embed="rId3"/>
            <a:stretch>
              <a:fillRect/>
            </a:stretch>
          </a:blipFill>
        </p:spPr>
        <p:txBody>
          <a:bodyPr/>
          <a:lstStyle/>
          <a:p>
            <a:endParaRPr lang="vi-VN"/>
          </a:p>
        </p:txBody>
      </p:sp>
    </p:spTree>
    <p:extLst>
      <p:ext uri="{BB962C8B-B14F-4D97-AF65-F5344CB8AC3E}">
        <p14:creationId xmlns:p14="http://schemas.microsoft.com/office/powerpoint/2010/main" val="795221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a:extLst>
            <a:ext uri="{FF2B5EF4-FFF2-40B4-BE49-F238E27FC236}">
              <a16:creationId xmlns:a16="http://schemas.microsoft.com/office/drawing/2014/main" id="{1B69746D-42C9-97EC-A440-0E6DB775C116}"/>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2A827B08-A4F1-93CB-C7DF-49EAE78E8C41}"/>
              </a:ext>
            </a:extLst>
          </p:cNvPr>
          <p:cNvSpPr/>
          <p:nvPr/>
        </p:nvSpPr>
        <p:spPr>
          <a:xfrm rot="10800000">
            <a:off x="4439" y="-27813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5A022379-A18A-BCDC-46E8-A359594CA2D6}"/>
              </a:ext>
            </a:extLst>
          </p:cNvPr>
          <p:cNvSpPr/>
          <p:nvPr/>
        </p:nvSpPr>
        <p:spPr>
          <a:xfrm>
            <a:off x="4439" y="27051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4">
            <a:extLst>
              <a:ext uri="{FF2B5EF4-FFF2-40B4-BE49-F238E27FC236}">
                <a16:creationId xmlns:a16="http://schemas.microsoft.com/office/drawing/2014/main" id="{C693BFD4-0D1F-D558-3DF8-2D2D116F8896}"/>
              </a:ext>
            </a:extLst>
          </p:cNvPr>
          <p:cNvSpPr>
            <a:spLocks noGrp="1" noRot="1" noMove="1" noResize="1" noEditPoints="1" noAdjustHandles="1" noChangeArrowheads="1" noChangeShapeType="1"/>
          </p:cNvSpPr>
          <p:nvPr/>
        </p:nvSpPr>
        <p:spPr>
          <a:xfrm>
            <a:off x="-12460" y="5323082"/>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Hình chữ nhật: Góc Tròn 10">
            <a:extLst>
              <a:ext uri="{FF2B5EF4-FFF2-40B4-BE49-F238E27FC236}">
                <a16:creationId xmlns:a16="http://schemas.microsoft.com/office/drawing/2014/main" id="{E5EAC5D3-8F01-B10C-BB05-578BC1632210}"/>
              </a:ext>
            </a:extLst>
          </p:cNvPr>
          <p:cNvSpPr/>
          <p:nvPr/>
        </p:nvSpPr>
        <p:spPr>
          <a:xfrm>
            <a:off x="551523" y="495300"/>
            <a:ext cx="17184954" cy="9677400"/>
          </a:xfrm>
          <a:custGeom>
            <a:avLst/>
            <a:gdLst>
              <a:gd name="connsiteX0" fmla="*/ 0 w 17184954"/>
              <a:gd name="connsiteY0" fmla="*/ 1612932 h 9677400"/>
              <a:gd name="connsiteX1" fmla="*/ 1612932 w 17184954"/>
              <a:gd name="connsiteY1" fmla="*/ 0 h 9677400"/>
              <a:gd name="connsiteX2" fmla="*/ 15572022 w 17184954"/>
              <a:gd name="connsiteY2" fmla="*/ 0 h 9677400"/>
              <a:gd name="connsiteX3" fmla="*/ 17184954 w 17184954"/>
              <a:gd name="connsiteY3" fmla="*/ 1612932 h 9677400"/>
              <a:gd name="connsiteX4" fmla="*/ 17184954 w 17184954"/>
              <a:gd name="connsiteY4" fmla="*/ 8064468 h 9677400"/>
              <a:gd name="connsiteX5" fmla="*/ 15572022 w 17184954"/>
              <a:gd name="connsiteY5" fmla="*/ 9677400 h 9677400"/>
              <a:gd name="connsiteX6" fmla="*/ 1612932 w 17184954"/>
              <a:gd name="connsiteY6" fmla="*/ 9677400 h 9677400"/>
              <a:gd name="connsiteX7" fmla="*/ 0 w 17184954"/>
              <a:gd name="connsiteY7" fmla="*/ 8064468 h 9677400"/>
              <a:gd name="connsiteX8" fmla="*/ 0 w 17184954"/>
              <a:gd name="connsiteY8" fmla="*/ 1612932 h 96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4954" h="9677400" fill="none" extrusionOk="0">
                <a:moveTo>
                  <a:pt x="0" y="1612932"/>
                </a:moveTo>
                <a:cubicBezTo>
                  <a:pt x="-76689" y="726902"/>
                  <a:pt x="701277" y="118432"/>
                  <a:pt x="1612932" y="0"/>
                </a:cubicBezTo>
                <a:cubicBezTo>
                  <a:pt x="4041529" y="77600"/>
                  <a:pt x="13067562" y="-27269"/>
                  <a:pt x="15572022" y="0"/>
                </a:cubicBezTo>
                <a:cubicBezTo>
                  <a:pt x="16473196" y="-13688"/>
                  <a:pt x="17259051" y="743947"/>
                  <a:pt x="17184954" y="1612932"/>
                </a:cubicBezTo>
                <a:cubicBezTo>
                  <a:pt x="17293954" y="3589725"/>
                  <a:pt x="17106745" y="4869812"/>
                  <a:pt x="17184954" y="8064468"/>
                </a:cubicBezTo>
                <a:cubicBezTo>
                  <a:pt x="17138519" y="8937101"/>
                  <a:pt x="16320839" y="9740017"/>
                  <a:pt x="15572022" y="9677400"/>
                </a:cubicBezTo>
                <a:cubicBezTo>
                  <a:pt x="14045827" y="9726577"/>
                  <a:pt x="4004328" y="9554698"/>
                  <a:pt x="1612932" y="9677400"/>
                </a:cubicBezTo>
                <a:cubicBezTo>
                  <a:pt x="717382" y="9713898"/>
                  <a:pt x="-85636" y="9029000"/>
                  <a:pt x="0" y="8064468"/>
                </a:cubicBezTo>
                <a:cubicBezTo>
                  <a:pt x="47022" y="6199938"/>
                  <a:pt x="104569" y="3217705"/>
                  <a:pt x="0" y="1612932"/>
                </a:cubicBezTo>
                <a:close/>
              </a:path>
              <a:path w="17184954" h="9677400" stroke="0" extrusionOk="0">
                <a:moveTo>
                  <a:pt x="0" y="1612932"/>
                </a:moveTo>
                <a:cubicBezTo>
                  <a:pt x="71996" y="713905"/>
                  <a:pt x="804488" y="-5495"/>
                  <a:pt x="1612932" y="0"/>
                </a:cubicBezTo>
                <a:cubicBezTo>
                  <a:pt x="4060393" y="-129276"/>
                  <a:pt x="10415981" y="-77778"/>
                  <a:pt x="15572022" y="0"/>
                </a:cubicBezTo>
                <a:cubicBezTo>
                  <a:pt x="16435806" y="-86120"/>
                  <a:pt x="17158270" y="876002"/>
                  <a:pt x="17184954" y="1612932"/>
                </a:cubicBezTo>
                <a:cubicBezTo>
                  <a:pt x="17266553" y="4801605"/>
                  <a:pt x="17339254" y="5304716"/>
                  <a:pt x="17184954" y="8064468"/>
                </a:cubicBezTo>
                <a:cubicBezTo>
                  <a:pt x="17239631" y="9070575"/>
                  <a:pt x="16392791" y="9701200"/>
                  <a:pt x="15572022" y="9677400"/>
                </a:cubicBezTo>
                <a:cubicBezTo>
                  <a:pt x="11807568" y="9721620"/>
                  <a:pt x="5864502" y="9648018"/>
                  <a:pt x="1612932" y="9677400"/>
                </a:cubicBezTo>
                <a:cubicBezTo>
                  <a:pt x="680528" y="9517540"/>
                  <a:pt x="-123331" y="8926762"/>
                  <a:pt x="0" y="8064468"/>
                </a:cubicBezTo>
                <a:cubicBezTo>
                  <a:pt x="-159954" y="7281791"/>
                  <a:pt x="22140" y="4035149"/>
                  <a:pt x="0" y="1612932"/>
                </a:cubicBezTo>
                <a:close/>
              </a:path>
            </a:pathLst>
          </a:custGeom>
          <a:solidFill>
            <a:schemeClr val="lt1"/>
          </a:solidFill>
          <a:ln w="76200">
            <a:solidFill>
              <a:srgbClr val="FF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80092EE0-EABC-4545-0AAE-D047BC63AF36}"/>
              </a:ext>
            </a:extLst>
          </p:cNvPr>
          <p:cNvSpPr txBox="1"/>
          <p:nvPr/>
        </p:nvSpPr>
        <p:spPr>
          <a:xfrm>
            <a:off x="990600" y="740142"/>
            <a:ext cx="16306800" cy="68634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
                <a:ea typeface="+mn-ea"/>
                <a:cs typeface="+mn-cs"/>
              </a:rPr>
              <a:t>	</a:t>
            </a:r>
            <a:r>
              <a:rPr kumimoji="0" lang="vi-VN" sz="4000" b="1" i="0" u="none" strike="noStrike" kern="1200" cap="none" spc="0" normalizeH="0" baseline="0" noProof="0">
                <a:ln>
                  <a:noFill/>
                </a:ln>
                <a:solidFill>
                  <a:srgbClr val="002060"/>
                </a:solidFill>
                <a:effectLst/>
                <a:uLnTx/>
                <a:uFillTx/>
                <a:latin typeface="Calibri "/>
                <a:ea typeface="+mn-ea"/>
                <a:cs typeface="+mn-cs"/>
              </a:rPr>
              <a:t>Bài thơ “Bài ca Trái Đất” của nhà thơ Định Hải mở đầu với lời giới thiệu thật gần gũi, khiến người đọc có cảm giác Trái Đất giống như một người bạn. Hình ảnh “quả bóng xanh bay giữa trời xanh”, điểm tô một vài cánh hải âu vờn sóng, hoà với tiếng gù ấm áp của bồ câu đã đem đến cho người đọc cảm xúc trong trẻo về một Trái Đất tươi đẹp và thanh bình. Trong không gian ngập tràn sắc xanh ấy, các bạn nhỏ năm châu</a:t>
            </a:r>
            <a:r>
              <a:rPr kumimoji="0" lang="en-US" sz="4000" b="1" i="0" u="none" strike="noStrike" kern="1200" cap="none" spc="0" normalizeH="0" baseline="0" noProof="0">
                <a:ln>
                  <a:noFill/>
                </a:ln>
                <a:solidFill>
                  <a:srgbClr val="002060"/>
                </a:solidFill>
                <a:effectLst/>
                <a:uLnTx/>
                <a:uFillTx/>
                <a:latin typeface="Calibri "/>
                <a:ea typeface="+mn-ea"/>
                <a:cs typeface="+mn-cs"/>
              </a:rPr>
              <a:t> </a:t>
            </a:r>
            <a:r>
              <a:rPr kumimoji="0" lang="vi-VN" sz="4000" b="1" i="0" u="none" strike="noStrike" kern="1200" cap="none" spc="0" normalizeH="0" baseline="0" noProof="0">
                <a:ln>
                  <a:noFill/>
                </a:ln>
                <a:solidFill>
                  <a:srgbClr val="002060"/>
                </a:solidFill>
                <a:effectLst/>
                <a:uLnTx/>
                <a:uFillTx/>
                <a:latin typeface="Calibri "/>
                <a:ea typeface="+mn-ea"/>
                <a:cs typeface="+mn-cs"/>
              </a:rPr>
              <a:t>không phân biệt màu da, hồn nhiên, vui vẻ nắm tay nhau ca múa. Bài ca ấy chính là bài ca Trái Đất – bài ca hoà bình – bài ca của niềm tin và hi vọng mà tác giả đã gửi gắm vào những dòng thơ. Lời thơ, nhịp thơ ngân vang, giàu nhạc điệu. Nhờ thế, sức lan toả về thông điệp hoà bình của bài thơ trở nên diệu kì.</a:t>
            </a:r>
            <a:endParaRPr kumimoji="0" lang="en-US" sz="4000" b="1" i="0" u="none" strike="noStrike" kern="1200" cap="none" spc="0" normalizeH="0" baseline="0" noProof="0">
              <a:ln>
                <a:noFill/>
              </a:ln>
              <a:solidFill>
                <a:srgbClr val="002060"/>
              </a:solidFill>
              <a:effectLst/>
              <a:uLnTx/>
              <a:uFillTx/>
              <a:latin typeface="Calibri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
                <a:ea typeface="+mn-ea"/>
                <a:cs typeface="+mn-cs"/>
              </a:rPr>
              <a:t>											</a:t>
            </a:r>
            <a:r>
              <a:rPr kumimoji="0" lang="en-US" sz="4000" b="1" i="1" u="none" strike="noStrike" kern="1200" cap="none" spc="0" normalizeH="0" baseline="0" noProof="0">
                <a:ln>
                  <a:noFill/>
                </a:ln>
                <a:solidFill>
                  <a:srgbClr val="002060"/>
                </a:solidFill>
                <a:effectLst/>
                <a:uLnTx/>
                <a:uFillTx/>
                <a:latin typeface="Calibri "/>
                <a:ea typeface="+mn-ea"/>
                <a:cs typeface="+mn-cs"/>
              </a:rPr>
              <a:t>Hạnh Dương</a:t>
            </a:r>
            <a:r>
              <a:rPr kumimoji="0" lang="vi-VN" sz="4000" b="1" i="1" u="none" strike="noStrike" kern="1200" cap="none" spc="0" normalizeH="0" baseline="0" noProof="0">
                <a:ln>
                  <a:noFill/>
                </a:ln>
                <a:solidFill>
                  <a:srgbClr val="002060"/>
                </a:solidFill>
                <a:effectLst/>
                <a:uLnTx/>
                <a:uFillTx/>
                <a:latin typeface="Calibri "/>
                <a:ea typeface="+mn-ea"/>
                <a:cs typeface="+mn-cs"/>
              </a:rPr>
              <a:t> </a:t>
            </a:r>
            <a:endParaRPr kumimoji="0" lang="vi-VN" sz="1050" b="0"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82FA3157-195D-9E42-1240-963BAAB4C032}"/>
              </a:ext>
            </a:extLst>
          </p:cNvPr>
          <p:cNvSpPr txBox="1"/>
          <p:nvPr/>
        </p:nvSpPr>
        <p:spPr>
          <a:xfrm>
            <a:off x="1047900" y="7753809"/>
            <a:ext cx="16711338" cy="830997"/>
          </a:xfrm>
          <a:prstGeom prst="rect">
            <a:avLst/>
          </a:prstGeom>
          <a:noFill/>
        </p:spPr>
        <p:txBody>
          <a:bodyPr wrap="square">
            <a:spAutoFit/>
          </a:bodyPr>
          <a:lstStyle/>
          <a:p>
            <a:pPr lvl="0"/>
            <a:r>
              <a:rPr lang="vi-VN" sz="4800">
                <a:solidFill>
                  <a:srgbClr val="FF0000"/>
                </a:solidFill>
                <a:latin typeface="ArialMT"/>
              </a:rPr>
              <a:t>b. </a:t>
            </a:r>
            <a:r>
              <a:rPr lang="vi-VN" sz="4800">
                <a:solidFill>
                  <a:prstClr val="black"/>
                </a:solidFill>
                <a:latin typeface="ArialMT"/>
              </a:rPr>
              <a:t>Bạn Hạnh Dương giới thiệu những gì ở câu văn mở đầu?</a:t>
            </a:r>
          </a:p>
        </p:txBody>
      </p:sp>
      <p:sp>
        <p:nvSpPr>
          <p:cNvPr id="3" name="TextBox 2">
            <a:extLst>
              <a:ext uri="{FF2B5EF4-FFF2-40B4-BE49-F238E27FC236}">
                <a16:creationId xmlns:a16="http://schemas.microsoft.com/office/drawing/2014/main" id="{868345BB-9B0F-387D-B5B7-3BB017C7750D}"/>
              </a:ext>
            </a:extLst>
          </p:cNvPr>
          <p:cNvSpPr txBox="1"/>
          <p:nvPr/>
        </p:nvSpPr>
        <p:spPr>
          <a:xfrm>
            <a:off x="1725055" y="8774053"/>
            <a:ext cx="15191345" cy="830997"/>
          </a:xfrm>
          <a:prstGeom prst="rect">
            <a:avLst/>
          </a:prstGeom>
          <a:noFill/>
        </p:spPr>
        <p:txBody>
          <a:bodyPr wrap="square">
            <a:spAutoFit/>
          </a:bodyPr>
          <a:lstStyle/>
          <a:p>
            <a:pPr lvl="0"/>
            <a:r>
              <a:rPr lang="vi-VN" sz="4800">
                <a:solidFill>
                  <a:srgbClr val="FF0000"/>
                </a:solidFill>
                <a:latin typeface="ArialMT"/>
              </a:rPr>
              <a:t>Nói về cảm nhận chung của bạn khi đọc bài thơ.</a:t>
            </a:r>
            <a:endParaRPr kumimoji="0" lang="vi-VN" sz="4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51510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a:extLst>
            <a:ext uri="{FF2B5EF4-FFF2-40B4-BE49-F238E27FC236}">
              <a16:creationId xmlns:a16="http://schemas.microsoft.com/office/drawing/2014/main" id="{FDD1CDB6-45F8-1056-C5AD-2D146AB48D93}"/>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9D7E5FFB-C07F-A9CD-2386-E2E5C2AE30FC}"/>
              </a:ext>
            </a:extLst>
          </p:cNvPr>
          <p:cNvSpPr/>
          <p:nvPr/>
        </p:nvSpPr>
        <p:spPr>
          <a:xfrm rot="10800000">
            <a:off x="4439" y="-27813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5C91CD61-6828-5F89-8630-5882E9386C63}"/>
              </a:ext>
            </a:extLst>
          </p:cNvPr>
          <p:cNvSpPr/>
          <p:nvPr/>
        </p:nvSpPr>
        <p:spPr>
          <a:xfrm>
            <a:off x="4439" y="27051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4">
            <a:extLst>
              <a:ext uri="{FF2B5EF4-FFF2-40B4-BE49-F238E27FC236}">
                <a16:creationId xmlns:a16="http://schemas.microsoft.com/office/drawing/2014/main" id="{B0BA57FF-DF73-7B6E-7304-F71D2AE8E39D}"/>
              </a:ext>
            </a:extLst>
          </p:cNvPr>
          <p:cNvSpPr>
            <a:spLocks noGrp="1" noRot="1" noMove="1" noResize="1" noEditPoints="1" noAdjustHandles="1" noChangeArrowheads="1" noChangeShapeType="1"/>
          </p:cNvSpPr>
          <p:nvPr/>
        </p:nvSpPr>
        <p:spPr>
          <a:xfrm>
            <a:off x="-12460" y="5323082"/>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Hình chữ nhật: Góc Tròn 10">
            <a:extLst>
              <a:ext uri="{FF2B5EF4-FFF2-40B4-BE49-F238E27FC236}">
                <a16:creationId xmlns:a16="http://schemas.microsoft.com/office/drawing/2014/main" id="{F07C9648-9F22-699A-6329-B444B80D57C5}"/>
              </a:ext>
            </a:extLst>
          </p:cNvPr>
          <p:cNvSpPr/>
          <p:nvPr/>
        </p:nvSpPr>
        <p:spPr>
          <a:xfrm>
            <a:off x="551523" y="495300"/>
            <a:ext cx="17184954" cy="9791700"/>
          </a:xfrm>
          <a:custGeom>
            <a:avLst/>
            <a:gdLst>
              <a:gd name="connsiteX0" fmla="*/ 0 w 17184954"/>
              <a:gd name="connsiteY0" fmla="*/ 754255 h 9791700"/>
              <a:gd name="connsiteX1" fmla="*/ 754255 w 17184954"/>
              <a:gd name="connsiteY1" fmla="*/ 0 h 9791700"/>
              <a:gd name="connsiteX2" fmla="*/ 16430699 w 17184954"/>
              <a:gd name="connsiteY2" fmla="*/ 0 h 9791700"/>
              <a:gd name="connsiteX3" fmla="*/ 17184954 w 17184954"/>
              <a:gd name="connsiteY3" fmla="*/ 754255 h 9791700"/>
              <a:gd name="connsiteX4" fmla="*/ 17184954 w 17184954"/>
              <a:gd name="connsiteY4" fmla="*/ 9037445 h 9791700"/>
              <a:gd name="connsiteX5" fmla="*/ 16430699 w 17184954"/>
              <a:gd name="connsiteY5" fmla="*/ 9791700 h 9791700"/>
              <a:gd name="connsiteX6" fmla="*/ 754255 w 17184954"/>
              <a:gd name="connsiteY6" fmla="*/ 9791700 h 9791700"/>
              <a:gd name="connsiteX7" fmla="*/ 0 w 17184954"/>
              <a:gd name="connsiteY7" fmla="*/ 9037445 h 9791700"/>
              <a:gd name="connsiteX8" fmla="*/ 0 w 17184954"/>
              <a:gd name="connsiteY8" fmla="*/ 754255 h 979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4954" h="9791700" fill="none" extrusionOk="0">
                <a:moveTo>
                  <a:pt x="0" y="754255"/>
                </a:moveTo>
                <a:cubicBezTo>
                  <a:pt x="-49856" y="340791"/>
                  <a:pt x="332466" y="29669"/>
                  <a:pt x="754255" y="0"/>
                </a:cubicBezTo>
                <a:cubicBezTo>
                  <a:pt x="3444047" y="77600"/>
                  <a:pt x="13173558" y="-27269"/>
                  <a:pt x="16430699" y="0"/>
                </a:cubicBezTo>
                <a:cubicBezTo>
                  <a:pt x="16867409" y="-26575"/>
                  <a:pt x="17206551" y="344049"/>
                  <a:pt x="17184954" y="754255"/>
                </a:cubicBezTo>
                <a:cubicBezTo>
                  <a:pt x="17293954" y="3468407"/>
                  <a:pt x="17106745" y="7811197"/>
                  <a:pt x="17184954" y="9037445"/>
                </a:cubicBezTo>
                <a:cubicBezTo>
                  <a:pt x="17133442" y="9433858"/>
                  <a:pt x="16833970" y="9797562"/>
                  <a:pt x="16430699" y="9791700"/>
                </a:cubicBezTo>
                <a:cubicBezTo>
                  <a:pt x="12494380" y="9840877"/>
                  <a:pt x="3704231" y="9668998"/>
                  <a:pt x="754255" y="9791700"/>
                </a:cubicBezTo>
                <a:cubicBezTo>
                  <a:pt x="331286" y="9840894"/>
                  <a:pt x="-47129" y="9494587"/>
                  <a:pt x="0" y="9037445"/>
                </a:cubicBezTo>
                <a:cubicBezTo>
                  <a:pt x="47022" y="7195841"/>
                  <a:pt x="104569" y="2382784"/>
                  <a:pt x="0" y="754255"/>
                </a:cubicBezTo>
                <a:close/>
              </a:path>
              <a:path w="17184954" h="9791700" stroke="0" extrusionOk="0">
                <a:moveTo>
                  <a:pt x="0" y="754255"/>
                </a:moveTo>
                <a:cubicBezTo>
                  <a:pt x="48277" y="332173"/>
                  <a:pt x="359284" y="-1441"/>
                  <a:pt x="754255" y="0"/>
                </a:cubicBezTo>
                <a:cubicBezTo>
                  <a:pt x="4151209" y="-129276"/>
                  <a:pt x="10892286" y="-77778"/>
                  <a:pt x="16430699" y="0"/>
                </a:cubicBezTo>
                <a:cubicBezTo>
                  <a:pt x="16842867" y="-14013"/>
                  <a:pt x="17177625" y="379952"/>
                  <a:pt x="17184954" y="754255"/>
                </a:cubicBezTo>
                <a:cubicBezTo>
                  <a:pt x="17266553" y="4789968"/>
                  <a:pt x="17339254" y="4910448"/>
                  <a:pt x="17184954" y="9037445"/>
                </a:cubicBezTo>
                <a:cubicBezTo>
                  <a:pt x="17205027" y="9496342"/>
                  <a:pt x="16806102" y="9805689"/>
                  <a:pt x="16430699" y="9791700"/>
                </a:cubicBezTo>
                <a:cubicBezTo>
                  <a:pt x="12615686" y="9835920"/>
                  <a:pt x="2921279" y="9762318"/>
                  <a:pt x="754255" y="9791700"/>
                </a:cubicBezTo>
                <a:cubicBezTo>
                  <a:pt x="324599" y="9741397"/>
                  <a:pt x="-20821" y="9449197"/>
                  <a:pt x="0" y="9037445"/>
                </a:cubicBezTo>
                <a:cubicBezTo>
                  <a:pt x="-159954" y="7272083"/>
                  <a:pt x="22140" y="2633882"/>
                  <a:pt x="0" y="754255"/>
                </a:cubicBezTo>
                <a:close/>
              </a:path>
            </a:pathLst>
          </a:custGeom>
          <a:solidFill>
            <a:schemeClr val="lt1"/>
          </a:solidFill>
          <a:ln w="76200">
            <a:solidFill>
              <a:srgbClr val="FF0000"/>
            </a:solidFill>
            <a:prstDash val="dash"/>
            <a:extLst>
              <a:ext uri="{C807C97D-BFC1-408E-A445-0C87EB9F89A2}">
                <ask:lineSketchStyleProps xmlns:ask="http://schemas.microsoft.com/office/drawing/2018/sketchyshapes" sd="2925326911">
                  <a:prstGeom prst="roundRect">
                    <a:avLst>
                      <a:gd name="adj" fmla="val 770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B5107249-204B-4B18-F424-033CE004A093}"/>
              </a:ext>
            </a:extLst>
          </p:cNvPr>
          <p:cNvSpPr txBox="1"/>
          <p:nvPr/>
        </p:nvSpPr>
        <p:spPr>
          <a:xfrm>
            <a:off x="990600" y="740142"/>
            <a:ext cx="16306800" cy="68634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
                <a:ea typeface="+mn-ea"/>
                <a:cs typeface="+mn-cs"/>
              </a:rPr>
              <a:t>	</a:t>
            </a:r>
            <a:r>
              <a:rPr kumimoji="0" lang="vi-VN" sz="4000" b="1" i="0" u="none" strike="noStrike" kern="1200" cap="none" spc="0" normalizeH="0" baseline="0" noProof="0">
                <a:ln>
                  <a:noFill/>
                </a:ln>
                <a:solidFill>
                  <a:srgbClr val="002060"/>
                </a:solidFill>
                <a:effectLst/>
                <a:uLnTx/>
                <a:uFillTx/>
                <a:latin typeface="Calibri "/>
                <a:ea typeface="+mn-ea"/>
                <a:cs typeface="+mn-cs"/>
              </a:rPr>
              <a:t>Bài thơ “Bài ca Trái Đất” của nhà thơ Định Hải mở đầu với lời giới thiệu thật gần gũi, khiến người đọc có cảm giác Trái Đất giống như một người bạn. Hình ảnh “quả bóng xanh bay giữa trời xanh”, điểm tô một vài cánh hải âu vờn sóng, hoà với tiếng gù ấm áp của bồ câu đã đem đến cho người đọc cảm xúc trong trẻo về một Trái Đất tươi đẹp và thanh bình. Trong không gian ngập tràn sắc xanh ấy, các bạn nhỏ năm châu</a:t>
            </a:r>
            <a:r>
              <a:rPr kumimoji="0" lang="en-US" sz="4000" b="1" i="0" u="none" strike="noStrike" kern="1200" cap="none" spc="0" normalizeH="0" baseline="0" noProof="0">
                <a:ln>
                  <a:noFill/>
                </a:ln>
                <a:solidFill>
                  <a:srgbClr val="002060"/>
                </a:solidFill>
                <a:effectLst/>
                <a:uLnTx/>
                <a:uFillTx/>
                <a:latin typeface="Calibri "/>
                <a:ea typeface="+mn-ea"/>
                <a:cs typeface="+mn-cs"/>
              </a:rPr>
              <a:t> </a:t>
            </a:r>
            <a:r>
              <a:rPr kumimoji="0" lang="vi-VN" sz="4000" b="1" i="0" u="none" strike="noStrike" kern="1200" cap="none" spc="0" normalizeH="0" baseline="0" noProof="0">
                <a:ln>
                  <a:noFill/>
                </a:ln>
                <a:solidFill>
                  <a:srgbClr val="002060"/>
                </a:solidFill>
                <a:effectLst/>
                <a:uLnTx/>
                <a:uFillTx/>
                <a:latin typeface="Calibri "/>
                <a:ea typeface="+mn-ea"/>
                <a:cs typeface="+mn-cs"/>
              </a:rPr>
              <a:t>không phân biệt màu da, hồn nhiên, vui vẻ nắm tay nhau ca múa. Bài ca ấy chính là bài ca Trái Đất – bài ca hoà bình – bài ca của niềm tin và hi vọng mà tác giả đã gửi gắm vào những dòng thơ. Lời thơ, nhịp thơ ngân vang, giàu nhạc điệu. Nhờ thế, sức lan toả về thông điệp hoà bình của bài thơ trở nên diệu kì.</a:t>
            </a:r>
            <a:endParaRPr kumimoji="0" lang="en-US" sz="4000" b="1" i="0" u="none" strike="noStrike" kern="1200" cap="none" spc="0" normalizeH="0" baseline="0" noProof="0">
              <a:ln>
                <a:noFill/>
              </a:ln>
              <a:solidFill>
                <a:srgbClr val="002060"/>
              </a:solidFill>
              <a:effectLst/>
              <a:uLnTx/>
              <a:uFillTx/>
              <a:latin typeface="Calibri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
                <a:ea typeface="+mn-ea"/>
                <a:cs typeface="+mn-cs"/>
              </a:rPr>
              <a:t>											</a:t>
            </a:r>
            <a:r>
              <a:rPr kumimoji="0" lang="en-US" sz="4000" b="1" i="1" u="none" strike="noStrike" kern="1200" cap="none" spc="0" normalizeH="0" baseline="0" noProof="0">
                <a:ln>
                  <a:noFill/>
                </a:ln>
                <a:solidFill>
                  <a:srgbClr val="002060"/>
                </a:solidFill>
                <a:effectLst/>
                <a:uLnTx/>
                <a:uFillTx/>
                <a:latin typeface="Calibri "/>
                <a:ea typeface="+mn-ea"/>
                <a:cs typeface="+mn-cs"/>
              </a:rPr>
              <a:t>Hạnh Dương</a:t>
            </a:r>
            <a:r>
              <a:rPr kumimoji="0" lang="vi-VN" sz="4000" b="1" i="1" u="none" strike="noStrike" kern="1200" cap="none" spc="0" normalizeH="0" baseline="0" noProof="0">
                <a:ln>
                  <a:noFill/>
                </a:ln>
                <a:solidFill>
                  <a:srgbClr val="002060"/>
                </a:solidFill>
                <a:effectLst/>
                <a:uLnTx/>
                <a:uFillTx/>
                <a:latin typeface="Calibri "/>
                <a:ea typeface="+mn-ea"/>
                <a:cs typeface="+mn-cs"/>
              </a:rPr>
              <a:t> </a:t>
            </a:r>
            <a:endParaRPr kumimoji="0" lang="vi-VN" sz="1050" b="0"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6D8BEEE9-400C-911E-8057-CC6AB2C527E3}"/>
              </a:ext>
            </a:extLst>
          </p:cNvPr>
          <p:cNvSpPr txBox="1"/>
          <p:nvPr/>
        </p:nvSpPr>
        <p:spPr>
          <a:xfrm>
            <a:off x="1338309" y="7506950"/>
            <a:ext cx="15586461" cy="1446550"/>
          </a:xfrm>
          <a:prstGeom prst="rect">
            <a:avLst/>
          </a:prstGeom>
          <a:noFill/>
        </p:spPr>
        <p:txBody>
          <a:bodyPr wrap="square">
            <a:spAutoFit/>
          </a:bodyPr>
          <a:lstStyle/>
          <a:p>
            <a:pPr lvl="0"/>
            <a:r>
              <a:rPr lang="vi-VN" sz="4400">
                <a:solidFill>
                  <a:srgbClr val="FF0000"/>
                </a:solidFill>
                <a:latin typeface="ArialMT"/>
              </a:rPr>
              <a:t>c. </a:t>
            </a:r>
            <a:r>
              <a:rPr lang="vi-VN" sz="4400">
                <a:solidFill>
                  <a:prstClr val="black"/>
                </a:solidFill>
                <a:latin typeface="ArialMT"/>
              </a:rPr>
              <a:t>Ở các câu văn tiếp theo, bạn Hạnh Dương thể hiện những cảm xúc gì</a:t>
            </a:r>
            <a:r>
              <a:rPr lang="en-US" sz="4400">
                <a:solidFill>
                  <a:prstClr val="black"/>
                </a:solidFill>
                <a:latin typeface="ArialMT"/>
              </a:rPr>
              <a:t> </a:t>
            </a:r>
            <a:r>
              <a:rPr lang="vi-VN" sz="4400">
                <a:solidFill>
                  <a:prstClr val="black"/>
                </a:solidFill>
                <a:latin typeface="ArialMT"/>
              </a:rPr>
              <a:t>về bài thơ?</a:t>
            </a:r>
          </a:p>
        </p:txBody>
      </p:sp>
      <p:pic>
        <p:nvPicPr>
          <p:cNvPr id="8" name="Picture 7">
            <a:extLst>
              <a:ext uri="{FF2B5EF4-FFF2-40B4-BE49-F238E27FC236}">
                <a16:creationId xmlns:a16="http://schemas.microsoft.com/office/drawing/2014/main" id="{5A2357B4-CA73-CC39-DE5B-457ADDAD4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309" y="9058124"/>
            <a:ext cx="15893769" cy="977468"/>
          </a:xfrm>
          <a:prstGeom prst="rect">
            <a:avLst/>
          </a:prstGeom>
        </p:spPr>
      </p:pic>
      <p:sp>
        <p:nvSpPr>
          <p:cNvPr id="10" name="TextBox 9">
            <a:extLst>
              <a:ext uri="{FF2B5EF4-FFF2-40B4-BE49-F238E27FC236}">
                <a16:creationId xmlns:a16="http://schemas.microsoft.com/office/drawing/2014/main" id="{80E65E3F-F17E-A99F-7258-982D6F8FD6A0}"/>
              </a:ext>
            </a:extLst>
          </p:cNvPr>
          <p:cNvSpPr txBox="1"/>
          <p:nvPr/>
        </p:nvSpPr>
        <p:spPr>
          <a:xfrm>
            <a:off x="925278" y="876300"/>
            <a:ext cx="16306800" cy="6555641"/>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FF0000"/>
                </a:solidFill>
                <a:effectLst/>
                <a:uLnTx/>
                <a:uFillTx/>
                <a:latin typeface="Calibri "/>
                <a:ea typeface="+mn-ea"/>
                <a:cs typeface="+mn-cs"/>
              </a:rPr>
              <a:t>+ Về hình ảnh đẹp:</a:t>
            </a:r>
            <a:r>
              <a:rPr kumimoji="0" lang="vi-VN" sz="6000" b="1" i="0" u="none" strike="noStrike" kern="1200" cap="none" spc="0" normalizeH="0" baseline="0" noProof="0">
                <a:ln>
                  <a:noFill/>
                </a:ln>
                <a:solidFill>
                  <a:srgbClr val="002060"/>
                </a:solidFill>
                <a:effectLst/>
                <a:uLnTx/>
                <a:uFillTx/>
                <a:latin typeface="Calibri "/>
                <a:ea typeface="+mn-ea"/>
                <a:cs typeface="+mn-cs"/>
              </a:rPr>
              <a:t> quả bóng xanh bay giữa trời xanh; hải âu vờn sóng; bồ câu; các bạn nhỏ năm châu hồn nhiên, nắm tay ca múa  gợi cảm giác trong trẻo, tươi đẹp, thanh bình.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FF0000"/>
                </a:solidFill>
                <a:effectLst/>
                <a:uLnTx/>
                <a:uFillTx/>
                <a:latin typeface="Calibri "/>
                <a:ea typeface="+mn-ea"/>
                <a:cs typeface="+mn-cs"/>
              </a:rPr>
              <a:t>+ Về lời thơ, nhịp thơ: </a:t>
            </a:r>
            <a:r>
              <a:rPr kumimoji="0" lang="vi-VN" sz="6000" b="1" i="0" u="none" strike="noStrike" kern="1200" cap="none" spc="0" normalizeH="0" baseline="0" noProof="0">
                <a:ln>
                  <a:noFill/>
                </a:ln>
                <a:solidFill>
                  <a:srgbClr val="002060"/>
                </a:solidFill>
                <a:effectLst/>
                <a:uLnTx/>
                <a:uFillTx/>
                <a:latin typeface="Calibri "/>
                <a:ea typeface="+mn-ea"/>
                <a:cs typeface="+mn-cs"/>
              </a:rPr>
              <a:t>ngân vang, giàu nhạc điệu.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FF0000"/>
                </a:solidFill>
                <a:effectLst/>
                <a:uLnTx/>
                <a:uFillTx/>
                <a:latin typeface="Calibri "/>
                <a:ea typeface="+mn-ea"/>
                <a:cs typeface="+mn-cs"/>
              </a:rPr>
              <a:t>+ Về ý nghĩa của bài thơ: </a:t>
            </a:r>
            <a:r>
              <a:rPr kumimoji="0" lang="vi-VN" sz="6000" b="1" i="0" u="none" strike="noStrike" kern="1200" cap="none" spc="0" normalizeH="0" baseline="0" noProof="0">
                <a:ln>
                  <a:noFill/>
                </a:ln>
                <a:solidFill>
                  <a:srgbClr val="002060"/>
                </a:solidFill>
                <a:effectLst/>
                <a:uLnTx/>
                <a:uFillTx/>
                <a:latin typeface="Calibri "/>
                <a:ea typeface="+mn-ea"/>
                <a:cs typeface="+mn-cs"/>
              </a:rPr>
              <a:t>bài ca của niềm tin và hi vọng về hoà bình, lan toả thông điệp hoà bình.</a:t>
            </a:r>
          </a:p>
        </p:txBody>
      </p:sp>
    </p:spTree>
    <p:extLst>
      <p:ext uri="{BB962C8B-B14F-4D97-AF65-F5344CB8AC3E}">
        <p14:creationId xmlns:p14="http://schemas.microsoft.com/office/powerpoint/2010/main" val="16315909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a:extLst>
            <a:ext uri="{FF2B5EF4-FFF2-40B4-BE49-F238E27FC236}">
              <a16:creationId xmlns:a16="http://schemas.microsoft.com/office/drawing/2014/main" id="{47B72875-1203-765C-1486-27C7DBC14E70}"/>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04BB8F50-ED27-B4DC-A726-047784394856}"/>
              </a:ext>
            </a:extLst>
          </p:cNvPr>
          <p:cNvSpPr/>
          <p:nvPr/>
        </p:nvSpPr>
        <p:spPr>
          <a:xfrm rot="10800000">
            <a:off x="4439" y="-27813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9CBFFAB4-4B47-E606-1202-C79F7BE45687}"/>
              </a:ext>
            </a:extLst>
          </p:cNvPr>
          <p:cNvSpPr/>
          <p:nvPr/>
        </p:nvSpPr>
        <p:spPr>
          <a:xfrm>
            <a:off x="4439" y="27051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4">
            <a:extLst>
              <a:ext uri="{FF2B5EF4-FFF2-40B4-BE49-F238E27FC236}">
                <a16:creationId xmlns:a16="http://schemas.microsoft.com/office/drawing/2014/main" id="{7006CF24-B40E-7757-24DE-7E58B2043A18}"/>
              </a:ext>
            </a:extLst>
          </p:cNvPr>
          <p:cNvSpPr>
            <a:spLocks noGrp="1" noRot="1" noMove="1" noResize="1" noEditPoints="1" noAdjustHandles="1" noChangeArrowheads="1" noChangeShapeType="1"/>
          </p:cNvSpPr>
          <p:nvPr/>
        </p:nvSpPr>
        <p:spPr>
          <a:xfrm>
            <a:off x="-12460" y="5323082"/>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Hình chữ nhật: Góc Tròn 10">
            <a:extLst>
              <a:ext uri="{FF2B5EF4-FFF2-40B4-BE49-F238E27FC236}">
                <a16:creationId xmlns:a16="http://schemas.microsoft.com/office/drawing/2014/main" id="{82288BDB-ADF8-2AAF-2EA0-0DD3A7DC298D}"/>
              </a:ext>
            </a:extLst>
          </p:cNvPr>
          <p:cNvSpPr/>
          <p:nvPr/>
        </p:nvSpPr>
        <p:spPr>
          <a:xfrm>
            <a:off x="551523" y="495300"/>
            <a:ext cx="17184954" cy="9791700"/>
          </a:xfrm>
          <a:custGeom>
            <a:avLst/>
            <a:gdLst>
              <a:gd name="connsiteX0" fmla="*/ 0 w 17184954"/>
              <a:gd name="connsiteY0" fmla="*/ 754255 h 9791700"/>
              <a:gd name="connsiteX1" fmla="*/ 754255 w 17184954"/>
              <a:gd name="connsiteY1" fmla="*/ 0 h 9791700"/>
              <a:gd name="connsiteX2" fmla="*/ 16430699 w 17184954"/>
              <a:gd name="connsiteY2" fmla="*/ 0 h 9791700"/>
              <a:gd name="connsiteX3" fmla="*/ 17184954 w 17184954"/>
              <a:gd name="connsiteY3" fmla="*/ 754255 h 9791700"/>
              <a:gd name="connsiteX4" fmla="*/ 17184954 w 17184954"/>
              <a:gd name="connsiteY4" fmla="*/ 9037445 h 9791700"/>
              <a:gd name="connsiteX5" fmla="*/ 16430699 w 17184954"/>
              <a:gd name="connsiteY5" fmla="*/ 9791700 h 9791700"/>
              <a:gd name="connsiteX6" fmla="*/ 754255 w 17184954"/>
              <a:gd name="connsiteY6" fmla="*/ 9791700 h 9791700"/>
              <a:gd name="connsiteX7" fmla="*/ 0 w 17184954"/>
              <a:gd name="connsiteY7" fmla="*/ 9037445 h 9791700"/>
              <a:gd name="connsiteX8" fmla="*/ 0 w 17184954"/>
              <a:gd name="connsiteY8" fmla="*/ 754255 h 979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4954" h="9791700" fill="none" extrusionOk="0">
                <a:moveTo>
                  <a:pt x="0" y="754255"/>
                </a:moveTo>
                <a:cubicBezTo>
                  <a:pt x="-49856" y="340791"/>
                  <a:pt x="332466" y="29669"/>
                  <a:pt x="754255" y="0"/>
                </a:cubicBezTo>
                <a:cubicBezTo>
                  <a:pt x="3444047" y="77600"/>
                  <a:pt x="13173558" y="-27269"/>
                  <a:pt x="16430699" y="0"/>
                </a:cubicBezTo>
                <a:cubicBezTo>
                  <a:pt x="16867409" y="-26575"/>
                  <a:pt x="17206551" y="344049"/>
                  <a:pt x="17184954" y="754255"/>
                </a:cubicBezTo>
                <a:cubicBezTo>
                  <a:pt x="17293954" y="3468407"/>
                  <a:pt x="17106745" y="7811197"/>
                  <a:pt x="17184954" y="9037445"/>
                </a:cubicBezTo>
                <a:cubicBezTo>
                  <a:pt x="17133442" y="9433858"/>
                  <a:pt x="16833970" y="9797562"/>
                  <a:pt x="16430699" y="9791700"/>
                </a:cubicBezTo>
                <a:cubicBezTo>
                  <a:pt x="12494380" y="9840877"/>
                  <a:pt x="3704231" y="9668998"/>
                  <a:pt x="754255" y="9791700"/>
                </a:cubicBezTo>
                <a:cubicBezTo>
                  <a:pt x="331286" y="9840894"/>
                  <a:pt x="-47129" y="9494587"/>
                  <a:pt x="0" y="9037445"/>
                </a:cubicBezTo>
                <a:cubicBezTo>
                  <a:pt x="47022" y="7195841"/>
                  <a:pt x="104569" y="2382784"/>
                  <a:pt x="0" y="754255"/>
                </a:cubicBezTo>
                <a:close/>
              </a:path>
              <a:path w="17184954" h="9791700" stroke="0" extrusionOk="0">
                <a:moveTo>
                  <a:pt x="0" y="754255"/>
                </a:moveTo>
                <a:cubicBezTo>
                  <a:pt x="48277" y="332173"/>
                  <a:pt x="359284" y="-1441"/>
                  <a:pt x="754255" y="0"/>
                </a:cubicBezTo>
                <a:cubicBezTo>
                  <a:pt x="4151209" y="-129276"/>
                  <a:pt x="10892286" y="-77778"/>
                  <a:pt x="16430699" y="0"/>
                </a:cubicBezTo>
                <a:cubicBezTo>
                  <a:pt x="16842867" y="-14013"/>
                  <a:pt x="17177625" y="379952"/>
                  <a:pt x="17184954" y="754255"/>
                </a:cubicBezTo>
                <a:cubicBezTo>
                  <a:pt x="17266553" y="4789968"/>
                  <a:pt x="17339254" y="4910448"/>
                  <a:pt x="17184954" y="9037445"/>
                </a:cubicBezTo>
                <a:cubicBezTo>
                  <a:pt x="17205027" y="9496342"/>
                  <a:pt x="16806102" y="9805689"/>
                  <a:pt x="16430699" y="9791700"/>
                </a:cubicBezTo>
                <a:cubicBezTo>
                  <a:pt x="12615686" y="9835920"/>
                  <a:pt x="2921279" y="9762318"/>
                  <a:pt x="754255" y="9791700"/>
                </a:cubicBezTo>
                <a:cubicBezTo>
                  <a:pt x="324599" y="9741397"/>
                  <a:pt x="-20821" y="9449197"/>
                  <a:pt x="0" y="9037445"/>
                </a:cubicBezTo>
                <a:cubicBezTo>
                  <a:pt x="-159954" y="7272083"/>
                  <a:pt x="22140" y="2633882"/>
                  <a:pt x="0" y="754255"/>
                </a:cubicBezTo>
                <a:close/>
              </a:path>
            </a:pathLst>
          </a:custGeom>
          <a:solidFill>
            <a:schemeClr val="lt1"/>
          </a:solidFill>
          <a:ln w="76200">
            <a:solidFill>
              <a:srgbClr val="00B050"/>
            </a:solidFill>
            <a:prstDash val="dash"/>
            <a:extLst>
              <a:ext uri="{C807C97D-BFC1-408E-A445-0C87EB9F89A2}">
                <ask:lineSketchStyleProps xmlns:ask="http://schemas.microsoft.com/office/drawing/2018/sketchyshapes" sd="2925326911">
                  <a:prstGeom prst="roundRect">
                    <a:avLst>
                      <a:gd name="adj" fmla="val 770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356A85A9-DAEC-B97C-2C6C-E5FB1A15BF18}"/>
              </a:ext>
            </a:extLst>
          </p:cNvPr>
          <p:cNvSpPr txBox="1"/>
          <p:nvPr/>
        </p:nvSpPr>
        <p:spPr>
          <a:xfrm>
            <a:off x="990600" y="740142"/>
            <a:ext cx="16306800" cy="68634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
                <a:ea typeface="+mn-ea"/>
                <a:cs typeface="+mn-cs"/>
              </a:rPr>
              <a:t>	</a:t>
            </a:r>
            <a:r>
              <a:rPr kumimoji="0" lang="vi-VN" sz="4000" b="1" i="0" u="none" strike="noStrike" kern="1200" cap="none" spc="0" normalizeH="0" baseline="0" noProof="0">
                <a:ln>
                  <a:noFill/>
                </a:ln>
                <a:solidFill>
                  <a:srgbClr val="002060"/>
                </a:solidFill>
                <a:effectLst/>
                <a:uLnTx/>
                <a:uFillTx/>
                <a:latin typeface="Calibri "/>
                <a:ea typeface="+mn-ea"/>
                <a:cs typeface="+mn-cs"/>
              </a:rPr>
              <a:t>Bài thơ “Bài ca Trái Đất” của nhà thơ Định Hải mở đầu với lời giới thiệu thật gần gũi, khiến người đọc có cảm giác Trái Đất giống như một người bạn. Hình ảnh “quả bóng xanh bay giữa trời xanh”, điểm tô một vài cánh hải âu vờn sóng, hoà với tiếng gù ấm áp của bồ câu đã đem đến cho người đọc cảm xúc trong trẻo về một Trái Đất tươi đẹp và thanh bình. Trong không gian ngập tràn sắc xanh ấy, các bạn nhỏ năm châu</a:t>
            </a:r>
            <a:r>
              <a:rPr kumimoji="0" lang="en-US" sz="4000" b="1" i="0" u="none" strike="noStrike" kern="1200" cap="none" spc="0" normalizeH="0" baseline="0" noProof="0">
                <a:ln>
                  <a:noFill/>
                </a:ln>
                <a:solidFill>
                  <a:srgbClr val="002060"/>
                </a:solidFill>
                <a:effectLst/>
                <a:uLnTx/>
                <a:uFillTx/>
                <a:latin typeface="Calibri "/>
                <a:ea typeface="+mn-ea"/>
                <a:cs typeface="+mn-cs"/>
              </a:rPr>
              <a:t> </a:t>
            </a:r>
            <a:r>
              <a:rPr kumimoji="0" lang="vi-VN" sz="4000" b="1" i="0" u="none" strike="noStrike" kern="1200" cap="none" spc="0" normalizeH="0" baseline="0" noProof="0">
                <a:ln>
                  <a:noFill/>
                </a:ln>
                <a:solidFill>
                  <a:srgbClr val="002060"/>
                </a:solidFill>
                <a:effectLst/>
                <a:uLnTx/>
                <a:uFillTx/>
                <a:latin typeface="Calibri "/>
                <a:ea typeface="+mn-ea"/>
                <a:cs typeface="+mn-cs"/>
              </a:rPr>
              <a:t>không phân biệt màu da, hồn nhiên, vui vẻ nắm tay nhau ca múa. Bài ca ấy chính là bài ca Trái Đất – bài ca hoà bình – bài ca của niềm tin và hi vọng mà tác giả đã gửi gắm vào những dòng thơ. Lời thơ, nhịp thơ ngân vang, giàu nhạc điệu. Nhờ thế, sức lan toả về thông điệp hoà bình của bài thơ trở nên diệu kì.</a:t>
            </a:r>
            <a:endParaRPr kumimoji="0" lang="en-US" sz="4000" b="1" i="0" u="none" strike="noStrike" kern="1200" cap="none" spc="0" normalizeH="0" baseline="0" noProof="0">
              <a:ln>
                <a:noFill/>
              </a:ln>
              <a:solidFill>
                <a:srgbClr val="002060"/>
              </a:solidFill>
              <a:effectLst/>
              <a:uLnTx/>
              <a:uFillTx/>
              <a:latin typeface="Calibri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
                <a:ea typeface="+mn-ea"/>
                <a:cs typeface="+mn-cs"/>
              </a:rPr>
              <a:t>											</a:t>
            </a:r>
            <a:r>
              <a:rPr kumimoji="0" lang="en-US" sz="4000" b="1" i="1" u="none" strike="noStrike" kern="1200" cap="none" spc="0" normalizeH="0" baseline="0" noProof="0">
                <a:ln>
                  <a:noFill/>
                </a:ln>
                <a:solidFill>
                  <a:srgbClr val="002060"/>
                </a:solidFill>
                <a:effectLst/>
                <a:uLnTx/>
                <a:uFillTx/>
                <a:latin typeface="Calibri "/>
                <a:ea typeface="+mn-ea"/>
                <a:cs typeface="+mn-cs"/>
              </a:rPr>
              <a:t>Hạnh Dương</a:t>
            </a:r>
            <a:r>
              <a:rPr kumimoji="0" lang="vi-VN" sz="4000" b="1" i="1" u="none" strike="noStrike" kern="1200" cap="none" spc="0" normalizeH="0" baseline="0" noProof="0">
                <a:ln>
                  <a:noFill/>
                </a:ln>
                <a:solidFill>
                  <a:srgbClr val="002060"/>
                </a:solidFill>
                <a:effectLst/>
                <a:uLnTx/>
                <a:uFillTx/>
                <a:latin typeface="Calibri "/>
                <a:ea typeface="+mn-ea"/>
                <a:cs typeface="+mn-cs"/>
              </a:rPr>
              <a:t> </a:t>
            </a:r>
            <a:endParaRPr kumimoji="0" lang="vi-VN" sz="1050" b="0"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4CB9794D-4172-555F-1871-D64385733FF6}"/>
              </a:ext>
            </a:extLst>
          </p:cNvPr>
          <p:cNvSpPr txBox="1"/>
          <p:nvPr/>
        </p:nvSpPr>
        <p:spPr>
          <a:xfrm>
            <a:off x="1350769" y="7432902"/>
            <a:ext cx="15586461" cy="830997"/>
          </a:xfrm>
          <a:prstGeom prst="rect">
            <a:avLst/>
          </a:prstGeom>
          <a:noFill/>
        </p:spPr>
        <p:txBody>
          <a:bodyPr wrap="square">
            <a:spAutoFit/>
          </a:bodyPr>
          <a:lstStyle/>
          <a:p>
            <a:pPr lvl="0"/>
            <a:r>
              <a:rPr lang="en-US" sz="4800">
                <a:solidFill>
                  <a:srgbClr val="FF0000"/>
                </a:solidFill>
                <a:latin typeface="ArialMT"/>
              </a:rPr>
              <a:t>d. </a:t>
            </a:r>
            <a:r>
              <a:rPr lang="en-US" sz="4800">
                <a:solidFill>
                  <a:prstClr val="black"/>
                </a:solidFill>
                <a:latin typeface="ArialMT"/>
              </a:rPr>
              <a:t>Câu cuối đoạn văn khẳng định điều gì?</a:t>
            </a:r>
            <a:endParaRPr lang="vi-VN" sz="4800" dirty="0">
              <a:solidFill>
                <a:prstClr val="black"/>
              </a:solidFill>
            </a:endParaRPr>
          </a:p>
        </p:txBody>
      </p:sp>
      <p:sp>
        <p:nvSpPr>
          <p:cNvPr id="3" name="TextBox 2">
            <a:extLst>
              <a:ext uri="{FF2B5EF4-FFF2-40B4-BE49-F238E27FC236}">
                <a16:creationId xmlns:a16="http://schemas.microsoft.com/office/drawing/2014/main" id="{DD4A2757-A24D-52E3-43D7-55801B57E720}"/>
              </a:ext>
            </a:extLst>
          </p:cNvPr>
          <p:cNvSpPr txBox="1"/>
          <p:nvPr/>
        </p:nvSpPr>
        <p:spPr>
          <a:xfrm>
            <a:off x="761999" y="8366809"/>
            <a:ext cx="16764000" cy="1446550"/>
          </a:xfrm>
          <a:prstGeom prst="rect">
            <a:avLst/>
          </a:prstGeom>
          <a:noFill/>
        </p:spPr>
        <p:txBody>
          <a:bodyPr wrap="square">
            <a:spAutoFit/>
          </a:bodyPr>
          <a:lstStyle/>
          <a:p>
            <a:pPr lvl="0" algn="just"/>
            <a:r>
              <a:rPr lang="vi-VN" sz="4400">
                <a:solidFill>
                  <a:srgbClr val="FF0000"/>
                </a:solidFill>
                <a:latin typeface="ArialMT"/>
              </a:rPr>
              <a:t>Câu cuối cùng của đoạn văn khẳng định rằng thông điệp hoà bình của bài thơ trở nên diệu kì nhờ vào lời thơ và nhịp thơ ngân vang.</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36927080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a:extLst>
            <a:ext uri="{FF2B5EF4-FFF2-40B4-BE49-F238E27FC236}">
              <a16:creationId xmlns:a16="http://schemas.microsoft.com/office/drawing/2014/main" id="{3038F9FC-7807-2236-A6F2-4D651967D43F}"/>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A6EA141F-AD5C-9B31-4F61-7DA00D869311}"/>
              </a:ext>
            </a:extLst>
          </p:cNvPr>
          <p:cNvSpPr/>
          <p:nvPr/>
        </p:nvSpPr>
        <p:spPr>
          <a:xfrm rot="10800000">
            <a:off x="4439" y="-27813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64F1D5BF-8841-C907-B6CC-18CEF5A64277}"/>
              </a:ext>
            </a:extLst>
          </p:cNvPr>
          <p:cNvSpPr/>
          <p:nvPr/>
        </p:nvSpPr>
        <p:spPr>
          <a:xfrm>
            <a:off x="4439" y="27051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4">
            <a:extLst>
              <a:ext uri="{FF2B5EF4-FFF2-40B4-BE49-F238E27FC236}">
                <a16:creationId xmlns:a16="http://schemas.microsoft.com/office/drawing/2014/main" id="{CF1AC08A-9404-A7A6-B9EF-5FF6E9943012}"/>
              </a:ext>
            </a:extLst>
          </p:cNvPr>
          <p:cNvSpPr>
            <a:spLocks noGrp="1" noRot="1" noMove="1" noResize="1" noEditPoints="1" noAdjustHandles="1" noChangeArrowheads="1" noChangeShapeType="1"/>
          </p:cNvSpPr>
          <p:nvPr/>
        </p:nvSpPr>
        <p:spPr>
          <a:xfrm>
            <a:off x="-12460" y="5323082"/>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Hình chữ nhật: Góc Tròn 10">
            <a:extLst>
              <a:ext uri="{FF2B5EF4-FFF2-40B4-BE49-F238E27FC236}">
                <a16:creationId xmlns:a16="http://schemas.microsoft.com/office/drawing/2014/main" id="{F240E217-ECEF-8224-463E-BAF8BE93E5F2}"/>
              </a:ext>
            </a:extLst>
          </p:cNvPr>
          <p:cNvSpPr/>
          <p:nvPr/>
        </p:nvSpPr>
        <p:spPr>
          <a:xfrm>
            <a:off x="551523" y="495300"/>
            <a:ext cx="17184954" cy="9677400"/>
          </a:xfrm>
          <a:custGeom>
            <a:avLst/>
            <a:gdLst>
              <a:gd name="connsiteX0" fmla="*/ 0 w 17184954"/>
              <a:gd name="connsiteY0" fmla="*/ 1612932 h 9677400"/>
              <a:gd name="connsiteX1" fmla="*/ 1612932 w 17184954"/>
              <a:gd name="connsiteY1" fmla="*/ 0 h 9677400"/>
              <a:gd name="connsiteX2" fmla="*/ 15572022 w 17184954"/>
              <a:gd name="connsiteY2" fmla="*/ 0 h 9677400"/>
              <a:gd name="connsiteX3" fmla="*/ 17184954 w 17184954"/>
              <a:gd name="connsiteY3" fmla="*/ 1612932 h 9677400"/>
              <a:gd name="connsiteX4" fmla="*/ 17184954 w 17184954"/>
              <a:gd name="connsiteY4" fmla="*/ 8064468 h 9677400"/>
              <a:gd name="connsiteX5" fmla="*/ 15572022 w 17184954"/>
              <a:gd name="connsiteY5" fmla="*/ 9677400 h 9677400"/>
              <a:gd name="connsiteX6" fmla="*/ 1612932 w 17184954"/>
              <a:gd name="connsiteY6" fmla="*/ 9677400 h 9677400"/>
              <a:gd name="connsiteX7" fmla="*/ 0 w 17184954"/>
              <a:gd name="connsiteY7" fmla="*/ 8064468 h 9677400"/>
              <a:gd name="connsiteX8" fmla="*/ 0 w 17184954"/>
              <a:gd name="connsiteY8" fmla="*/ 1612932 h 96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4954" h="9677400" fill="none" extrusionOk="0">
                <a:moveTo>
                  <a:pt x="0" y="1612932"/>
                </a:moveTo>
                <a:cubicBezTo>
                  <a:pt x="-76689" y="726902"/>
                  <a:pt x="701277" y="118432"/>
                  <a:pt x="1612932" y="0"/>
                </a:cubicBezTo>
                <a:cubicBezTo>
                  <a:pt x="4041529" y="77600"/>
                  <a:pt x="13067562" y="-27269"/>
                  <a:pt x="15572022" y="0"/>
                </a:cubicBezTo>
                <a:cubicBezTo>
                  <a:pt x="16473196" y="-13688"/>
                  <a:pt x="17259051" y="743947"/>
                  <a:pt x="17184954" y="1612932"/>
                </a:cubicBezTo>
                <a:cubicBezTo>
                  <a:pt x="17293954" y="3589725"/>
                  <a:pt x="17106745" y="4869812"/>
                  <a:pt x="17184954" y="8064468"/>
                </a:cubicBezTo>
                <a:cubicBezTo>
                  <a:pt x="17138519" y="8937101"/>
                  <a:pt x="16320839" y="9740017"/>
                  <a:pt x="15572022" y="9677400"/>
                </a:cubicBezTo>
                <a:cubicBezTo>
                  <a:pt x="14045827" y="9726577"/>
                  <a:pt x="4004328" y="9554698"/>
                  <a:pt x="1612932" y="9677400"/>
                </a:cubicBezTo>
                <a:cubicBezTo>
                  <a:pt x="717382" y="9713898"/>
                  <a:pt x="-85636" y="9029000"/>
                  <a:pt x="0" y="8064468"/>
                </a:cubicBezTo>
                <a:cubicBezTo>
                  <a:pt x="47022" y="6199938"/>
                  <a:pt x="104569" y="3217705"/>
                  <a:pt x="0" y="1612932"/>
                </a:cubicBezTo>
                <a:close/>
              </a:path>
              <a:path w="17184954" h="9677400" stroke="0" extrusionOk="0">
                <a:moveTo>
                  <a:pt x="0" y="1612932"/>
                </a:moveTo>
                <a:cubicBezTo>
                  <a:pt x="71996" y="713905"/>
                  <a:pt x="804488" y="-5495"/>
                  <a:pt x="1612932" y="0"/>
                </a:cubicBezTo>
                <a:cubicBezTo>
                  <a:pt x="4060393" y="-129276"/>
                  <a:pt x="10415981" y="-77778"/>
                  <a:pt x="15572022" y="0"/>
                </a:cubicBezTo>
                <a:cubicBezTo>
                  <a:pt x="16435806" y="-86120"/>
                  <a:pt x="17158270" y="876002"/>
                  <a:pt x="17184954" y="1612932"/>
                </a:cubicBezTo>
                <a:cubicBezTo>
                  <a:pt x="17266553" y="4801605"/>
                  <a:pt x="17339254" y="5304716"/>
                  <a:pt x="17184954" y="8064468"/>
                </a:cubicBezTo>
                <a:cubicBezTo>
                  <a:pt x="17239631" y="9070575"/>
                  <a:pt x="16392791" y="9701200"/>
                  <a:pt x="15572022" y="9677400"/>
                </a:cubicBezTo>
                <a:cubicBezTo>
                  <a:pt x="11807568" y="9721620"/>
                  <a:pt x="5864502" y="9648018"/>
                  <a:pt x="1612932" y="9677400"/>
                </a:cubicBezTo>
                <a:cubicBezTo>
                  <a:pt x="680528" y="9517540"/>
                  <a:pt x="-123331" y="8926762"/>
                  <a:pt x="0" y="8064468"/>
                </a:cubicBezTo>
                <a:cubicBezTo>
                  <a:pt x="-159954" y="7281791"/>
                  <a:pt x="22140" y="4035149"/>
                  <a:pt x="0" y="1612932"/>
                </a:cubicBezTo>
                <a:close/>
              </a:path>
            </a:pathLst>
          </a:custGeom>
          <a:solidFill>
            <a:schemeClr val="lt1"/>
          </a:solidFill>
          <a:ln w="76200">
            <a:solidFill>
              <a:srgbClr val="FF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71938165-6B7A-7CEC-5EC6-F42A2E6DB555}"/>
              </a:ext>
            </a:extLst>
          </p:cNvPr>
          <p:cNvSpPr/>
          <p:nvPr/>
        </p:nvSpPr>
        <p:spPr>
          <a:xfrm>
            <a:off x="1092440" y="1798832"/>
            <a:ext cx="16078200" cy="7315200"/>
          </a:xfrm>
          <a:prstGeom prst="roundRect">
            <a:avLst/>
          </a:prstGeom>
          <a:solidFill>
            <a:srgbClr val="E7EEAE"/>
          </a:solidFill>
          <a:ln>
            <a:solidFill>
              <a:srgbClr val="E7EEA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800" b="1" i="0" u="none" strike="noStrike" baseline="0">
                <a:solidFill>
                  <a:schemeClr val="tx1"/>
                </a:solidFill>
                <a:latin typeface="Arial-BoldMT"/>
              </a:rPr>
              <a:t>Đoạn văn thể hiện tình cảm, cảm xúc </a:t>
            </a:r>
            <a:r>
              <a:rPr lang="vi-VN" sz="4800" b="0" i="0" u="none" strike="noStrike" baseline="0">
                <a:solidFill>
                  <a:schemeClr val="tx1"/>
                </a:solidFill>
                <a:latin typeface="ArialMT"/>
              </a:rPr>
              <a:t>của bản thân về một bài thơ thường có:</a:t>
            </a:r>
          </a:p>
          <a:p>
            <a:pPr algn="just"/>
            <a:r>
              <a:rPr lang="vi-VN" sz="4800" b="0" i="0" u="none" strike="noStrike" baseline="0">
                <a:solidFill>
                  <a:schemeClr val="tx1"/>
                </a:solidFill>
                <a:latin typeface="ArialMT"/>
              </a:rPr>
              <a:t>– </a:t>
            </a:r>
            <a:r>
              <a:rPr lang="vi-VN" sz="4800" b="1" i="1" u="none" strike="noStrike" baseline="0">
                <a:solidFill>
                  <a:schemeClr val="tx1"/>
                </a:solidFill>
                <a:latin typeface="Arial-BoldItalicMT"/>
              </a:rPr>
              <a:t>Câu mở đầu</a:t>
            </a:r>
            <a:r>
              <a:rPr lang="vi-VN" sz="4800" b="0" i="0" u="none" strike="noStrike" baseline="0">
                <a:solidFill>
                  <a:schemeClr val="tx1"/>
                </a:solidFill>
                <a:latin typeface="ArialMT"/>
              </a:rPr>
              <a:t>: Giới thiệu và nêu cảm nhận chung về bài thơ.</a:t>
            </a:r>
          </a:p>
          <a:p>
            <a:pPr algn="just"/>
            <a:r>
              <a:rPr lang="en-US" sz="4800" b="0" i="0" u="none" strike="noStrike" baseline="0">
                <a:solidFill>
                  <a:schemeClr val="tx1"/>
                </a:solidFill>
                <a:latin typeface="ArialMT"/>
              </a:rPr>
              <a:t>– </a:t>
            </a:r>
            <a:r>
              <a:rPr lang="en-US" sz="4800" b="1" i="1" u="none" strike="noStrike" baseline="0">
                <a:solidFill>
                  <a:schemeClr val="tx1"/>
                </a:solidFill>
                <a:latin typeface="Arial-BoldItalicMT"/>
              </a:rPr>
              <a:t>Các câu tiếp theo</a:t>
            </a:r>
            <a:r>
              <a:rPr lang="en-US" sz="4800" b="0" i="0" u="none" strike="noStrike" baseline="0">
                <a:solidFill>
                  <a:schemeClr val="tx1"/>
                </a:solidFill>
                <a:latin typeface="ArialMT"/>
              </a:rPr>
              <a:t>: Thể hiện tình cảm, cảm xúc về nội dung, nghệ thuật,...</a:t>
            </a:r>
          </a:p>
          <a:p>
            <a:pPr algn="just"/>
            <a:r>
              <a:rPr lang="vi-VN" sz="4800" b="0" i="0" u="none" strike="noStrike" baseline="0">
                <a:solidFill>
                  <a:schemeClr val="tx1"/>
                </a:solidFill>
                <a:latin typeface="ArialMT"/>
              </a:rPr>
              <a:t>– </a:t>
            </a:r>
            <a:r>
              <a:rPr lang="vi-VN" sz="4800" b="1" i="1" u="none" strike="noStrike" baseline="0">
                <a:solidFill>
                  <a:schemeClr val="tx1"/>
                </a:solidFill>
                <a:latin typeface="Arial-BoldItalicMT"/>
              </a:rPr>
              <a:t>Câu kết thúc</a:t>
            </a:r>
            <a:r>
              <a:rPr lang="vi-VN" sz="4800" b="0" i="0" u="none" strike="noStrike" baseline="0">
                <a:solidFill>
                  <a:schemeClr val="tx1"/>
                </a:solidFill>
                <a:latin typeface="ArialMT"/>
              </a:rPr>
              <a:t>: Những liên hệ từ nội dung, ý nghĩa của bài thơ.</a:t>
            </a:r>
            <a:endParaRPr lang="en-US" sz="4800">
              <a:solidFill>
                <a:schemeClr val="tx1"/>
              </a:solidFill>
            </a:endParaRPr>
          </a:p>
        </p:txBody>
      </p:sp>
    </p:spTree>
    <p:extLst>
      <p:ext uri="{BB962C8B-B14F-4D97-AF65-F5344CB8AC3E}">
        <p14:creationId xmlns:p14="http://schemas.microsoft.com/office/powerpoint/2010/main" val="2132569376"/>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a:extLst>
            <a:ext uri="{FF2B5EF4-FFF2-40B4-BE49-F238E27FC236}">
              <a16:creationId xmlns:a16="http://schemas.microsoft.com/office/drawing/2014/main" id="{8DB81428-2DED-320B-2206-F10648CEC862}"/>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3D61A0C9-C311-6200-B76E-9DFD285EF2BA}"/>
              </a:ext>
            </a:extLst>
          </p:cNvPr>
          <p:cNvSpPr/>
          <p:nvPr/>
        </p:nvSpPr>
        <p:spPr>
          <a:xfrm rot="10800000">
            <a:off x="4439" y="-27813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ED82080C-B57A-A547-EAED-0B066BCC04BE}"/>
              </a:ext>
            </a:extLst>
          </p:cNvPr>
          <p:cNvSpPr/>
          <p:nvPr/>
        </p:nvSpPr>
        <p:spPr>
          <a:xfrm>
            <a:off x="4439" y="27051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4">
            <a:extLst>
              <a:ext uri="{FF2B5EF4-FFF2-40B4-BE49-F238E27FC236}">
                <a16:creationId xmlns:a16="http://schemas.microsoft.com/office/drawing/2014/main" id="{63FFAA65-914C-121A-FCDD-91BE593FEFCE}"/>
              </a:ext>
            </a:extLst>
          </p:cNvPr>
          <p:cNvSpPr>
            <a:spLocks noGrp="1" noRot="1" noMove="1" noResize="1" noEditPoints="1" noAdjustHandles="1" noChangeArrowheads="1" noChangeShapeType="1"/>
          </p:cNvSpPr>
          <p:nvPr/>
        </p:nvSpPr>
        <p:spPr>
          <a:xfrm>
            <a:off x="-12460" y="5323082"/>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Hình chữ nhật: Góc Tròn 10">
            <a:extLst>
              <a:ext uri="{FF2B5EF4-FFF2-40B4-BE49-F238E27FC236}">
                <a16:creationId xmlns:a16="http://schemas.microsoft.com/office/drawing/2014/main" id="{8CDEAF5F-83F0-6140-D2FA-748E8B8668CF}"/>
              </a:ext>
            </a:extLst>
          </p:cNvPr>
          <p:cNvSpPr/>
          <p:nvPr/>
        </p:nvSpPr>
        <p:spPr>
          <a:xfrm>
            <a:off x="551523" y="495300"/>
            <a:ext cx="17184954" cy="9791700"/>
          </a:xfrm>
          <a:custGeom>
            <a:avLst/>
            <a:gdLst>
              <a:gd name="connsiteX0" fmla="*/ 0 w 17184954"/>
              <a:gd name="connsiteY0" fmla="*/ 754255 h 9791700"/>
              <a:gd name="connsiteX1" fmla="*/ 754255 w 17184954"/>
              <a:gd name="connsiteY1" fmla="*/ 0 h 9791700"/>
              <a:gd name="connsiteX2" fmla="*/ 16430699 w 17184954"/>
              <a:gd name="connsiteY2" fmla="*/ 0 h 9791700"/>
              <a:gd name="connsiteX3" fmla="*/ 17184954 w 17184954"/>
              <a:gd name="connsiteY3" fmla="*/ 754255 h 9791700"/>
              <a:gd name="connsiteX4" fmla="*/ 17184954 w 17184954"/>
              <a:gd name="connsiteY4" fmla="*/ 9037445 h 9791700"/>
              <a:gd name="connsiteX5" fmla="*/ 16430699 w 17184954"/>
              <a:gd name="connsiteY5" fmla="*/ 9791700 h 9791700"/>
              <a:gd name="connsiteX6" fmla="*/ 754255 w 17184954"/>
              <a:gd name="connsiteY6" fmla="*/ 9791700 h 9791700"/>
              <a:gd name="connsiteX7" fmla="*/ 0 w 17184954"/>
              <a:gd name="connsiteY7" fmla="*/ 9037445 h 9791700"/>
              <a:gd name="connsiteX8" fmla="*/ 0 w 17184954"/>
              <a:gd name="connsiteY8" fmla="*/ 754255 h 979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4954" h="9791700" fill="none" extrusionOk="0">
                <a:moveTo>
                  <a:pt x="0" y="754255"/>
                </a:moveTo>
                <a:cubicBezTo>
                  <a:pt x="-49856" y="340791"/>
                  <a:pt x="332466" y="29669"/>
                  <a:pt x="754255" y="0"/>
                </a:cubicBezTo>
                <a:cubicBezTo>
                  <a:pt x="3444047" y="77600"/>
                  <a:pt x="13173558" y="-27269"/>
                  <a:pt x="16430699" y="0"/>
                </a:cubicBezTo>
                <a:cubicBezTo>
                  <a:pt x="16867409" y="-26575"/>
                  <a:pt x="17206551" y="344049"/>
                  <a:pt x="17184954" y="754255"/>
                </a:cubicBezTo>
                <a:cubicBezTo>
                  <a:pt x="17293954" y="3468407"/>
                  <a:pt x="17106745" y="7811197"/>
                  <a:pt x="17184954" y="9037445"/>
                </a:cubicBezTo>
                <a:cubicBezTo>
                  <a:pt x="17133442" y="9433858"/>
                  <a:pt x="16833970" y="9797562"/>
                  <a:pt x="16430699" y="9791700"/>
                </a:cubicBezTo>
                <a:cubicBezTo>
                  <a:pt x="12494380" y="9840877"/>
                  <a:pt x="3704231" y="9668998"/>
                  <a:pt x="754255" y="9791700"/>
                </a:cubicBezTo>
                <a:cubicBezTo>
                  <a:pt x="331286" y="9840894"/>
                  <a:pt x="-47129" y="9494587"/>
                  <a:pt x="0" y="9037445"/>
                </a:cubicBezTo>
                <a:cubicBezTo>
                  <a:pt x="47022" y="7195841"/>
                  <a:pt x="104569" y="2382784"/>
                  <a:pt x="0" y="754255"/>
                </a:cubicBezTo>
                <a:close/>
              </a:path>
              <a:path w="17184954" h="9791700" stroke="0" extrusionOk="0">
                <a:moveTo>
                  <a:pt x="0" y="754255"/>
                </a:moveTo>
                <a:cubicBezTo>
                  <a:pt x="48277" y="332173"/>
                  <a:pt x="359284" y="-1441"/>
                  <a:pt x="754255" y="0"/>
                </a:cubicBezTo>
                <a:cubicBezTo>
                  <a:pt x="4151209" y="-129276"/>
                  <a:pt x="10892286" y="-77778"/>
                  <a:pt x="16430699" y="0"/>
                </a:cubicBezTo>
                <a:cubicBezTo>
                  <a:pt x="16842867" y="-14013"/>
                  <a:pt x="17177625" y="379952"/>
                  <a:pt x="17184954" y="754255"/>
                </a:cubicBezTo>
                <a:cubicBezTo>
                  <a:pt x="17266553" y="4789968"/>
                  <a:pt x="17339254" y="4910448"/>
                  <a:pt x="17184954" y="9037445"/>
                </a:cubicBezTo>
                <a:cubicBezTo>
                  <a:pt x="17205027" y="9496342"/>
                  <a:pt x="16806102" y="9805689"/>
                  <a:pt x="16430699" y="9791700"/>
                </a:cubicBezTo>
                <a:cubicBezTo>
                  <a:pt x="12615686" y="9835920"/>
                  <a:pt x="2921279" y="9762318"/>
                  <a:pt x="754255" y="9791700"/>
                </a:cubicBezTo>
                <a:cubicBezTo>
                  <a:pt x="324599" y="9741397"/>
                  <a:pt x="-20821" y="9449197"/>
                  <a:pt x="0" y="9037445"/>
                </a:cubicBezTo>
                <a:cubicBezTo>
                  <a:pt x="-159954" y="7272083"/>
                  <a:pt x="22140" y="2633882"/>
                  <a:pt x="0" y="754255"/>
                </a:cubicBezTo>
                <a:close/>
              </a:path>
            </a:pathLst>
          </a:custGeom>
          <a:solidFill>
            <a:schemeClr val="lt1"/>
          </a:solidFill>
          <a:ln w="76200">
            <a:solidFill>
              <a:srgbClr val="00B050"/>
            </a:solidFill>
            <a:prstDash val="dash"/>
            <a:extLst>
              <a:ext uri="{C807C97D-BFC1-408E-A445-0C87EB9F89A2}">
                <ask:lineSketchStyleProps xmlns:ask="http://schemas.microsoft.com/office/drawing/2018/sketchyshapes" sd="2925326911">
                  <a:prstGeom prst="roundRect">
                    <a:avLst>
                      <a:gd name="adj" fmla="val 770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62AC200F-9040-E8C2-4DDC-8758263742E1}"/>
              </a:ext>
            </a:extLst>
          </p:cNvPr>
          <p:cNvSpPr txBox="1"/>
          <p:nvPr/>
        </p:nvSpPr>
        <p:spPr>
          <a:xfrm>
            <a:off x="990600" y="740142"/>
            <a:ext cx="16306800" cy="91255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002060"/>
                </a:solidFill>
                <a:effectLst/>
                <a:uLnTx/>
                <a:uFillTx/>
                <a:latin typeface="Calibri "/>
              </a:rPr>
              <a:t>2. Chia sẻ với bạn tình cảm, cảm xúc của em về một bài thơ mà em</a:t>
            </a:r>
            <a:r>
              <a:rPr kumimoji="0" lang="en-US" sz="4800" b="1" i="0" u="none" strike="noStrike" kern="1200" cap="none" spc="0" normalizeH="0" noProof="0">
                <a:ln>
                  <a:noFill/>
                </a:ln>
                <a:solidFill>
                  <a:srgbClr val="002060"/>
                </a:solidFill>
                <a:effectLst/>
                <a:uLnTx/>
                <a:uFillTx/>
                <a:latin typeface="Calibri "/>
              </a:rPr>
              <a:t> </a:t>
            </a:r>
            <a:r>
              <a:rPr kumimoji="0" lang="vi-VN" sz="4800" b="1" i="0" u="none" strike="noStrike" kern="1200" cap="none" spc="0" normalizeH="0" baseline="0" noProof="0">
                <a:ln>
                  <a:noFill/>
                </a:ln>
                <a:solidFill>
                  <a:srgbClr val="002060"/>
                </a:solidFill>
                <a:effectLst/>
                <a:uLnTx/>
                <a:uFillTx/>
                <a:latin typeface="Calibri "/>
              </a:rPr>
              <a:t>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002060"/>
                </a:solidFill>
                <a:effectLst/>
                <a:uLnTx/>
                <a:uFillTx/>
                <a:latin typeface="Calibri "/>
              </a:rPr>
              <a:t>Gợi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FF0000"/>
                </a:solidFill>
                <a:effectLst/>
                <a:uLnTx/>
                <a:uFillTx/>
                <a:latin typeface="Calibri "/>
              </a:rPr>
              <a:t>a. </a:t>
            </a:r>
            <a:r>
              <a:rPr kumimoji="0" lang="vi-VN" sz="4800" b="1" i="0" u="none" strike="noStrike" kern="1200" cap="none" spc="0" normalizeH="0" baseline="0" noProof="0">
                <a:ln>
                  <a:noFill/>
                </a:ln>
                <a:solidFill>
                  <a:srgbClr val="002060"/>
                </a:solidFill>
                <a:effectLst/>
                <a:uLnTx/>
                <a:uFillTx/>
                <a:latin typeface="Calibri "/>
              </a:rPr>
              <a:t>Chọn một bài thơ mà em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FF0000"/>
                </a:solidFill>
                <a:effectLst/>
                <a:uLnTx/>
                <a:uFillTx/>
                <a:latin typeface="Calibri "/>
              </a:rPr>
              <a:t>b. </a:t>
            </a:r>
            <a:r>
              <a:rPr kumimoji="0" lang="vi-VN" sz="4800" b="1" i="0" u="none" strike="noStrike" kern="1200" cap="none" spc="0" normalizeH="0" baseline="0" noProof="0">
                <a:ln>
                  <a:noFill/>
                </a:ln>
                <a:solidFill>
                  <a:srgbClr val="002060"/>
                </a:solidFill>
                <a:effectLst/>
                <a:uLnTx/>
                <a:uFillTx/>
                <a:latin typeface="Calibri "/>
              </a:rPr>
              <a:t>Tình cảm, cảm xúc của em:</a:t>
            </a:r>
            <a:endParaRPr kumimoji="0" lang="en-US" sz="4800" b="1" i="0" u="none" strike="noStrike" kern="1200" cap="none" spc="0" normalizeH="0" baseline="0" noProof="0">
              <a:ln>
                <a:noFill/>
              </a:ln>
              <a:solidFill>
                <a:srgbClr val="002060"/>
              </a:solidFill>
              <a:effectLst/>
              <a:uLnTx/>
              <a:uFillTx/>
              <a:latin typeface="Calibri "/>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4800" b="1">
              <a:solidFill>
                <a:srgbClr val="002060"/>
              </a:solidFill>
              <a:latin typeface="Calibri "/>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1" i="1" u="none" strike="noStrike" kern="1200" cap="none" spc="0" normalizeH="0" baseline="0" noProof="0">
              <a:ln>
                <a:noFill/>
              </a:ln>
              <a:solidFill>
                <a:srgbClr val="002060"/>
              </a:solidFill>
              <a:effectLst/>
              <a:uLnTx/>
              <a:uFillTx/>
              <a:latin typeface="Calibri "/>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4800" b="1" i="1">
              <a:solidFill>
                <a:srgbClr val="002060"/>
              </a:solidFill>
              <a:latin typeface="Calibri "/>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1" i="1" u="none" strike="noStrike" kern="1200" cap="none" spc="0" normalizeH="0" baseline="0" noProof="0">
              <a:ln>
                <a:noFill/>
              </a:ln>
              <a:solidFill>
                <a:srgbClr val="002060"/>
              </a:solidFill>
              <a:effectLst/>
              <a:uLnTx/>
              <a:uFillTx/>
              <a:latin typeface="Calibri "/>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4800" b="1" i="1">
              <a:solidFill>
                <a:srgbClr val="002060"/>
              </a:solidFill>
              <a:latin typeface="Calibri "/>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1" u="none" strike="noStrike" kern="1200" cap="none" spc="0" normalizeH="0" baseline="0" noProof="0">
              <a:ln>
                <a:noFill/>
              </a:ln>
              <a:solidFill>
                <a:srgbClr val="002060"/>
              </a:solidFill>
              <a:effectLst/>
              <a:uLnTx/>
              <a:uFillTx/>
              <a:latin typeface="Calibri "/>
            </a:endParaRPr>
          </a:p>
          <a:p>
            <a:pPr lvl="0" algn="just"/>
            <a:r>
              <a:rPr lang="vi-VN" sz="4800" b="1">
                <a:solidFill>
                  <a:srgbClr val="FF0000"/>
                </a:solidFill>
                <a:latin typeface="Calibri "/>
              </a:rPr>
              <a:t>c.</a:t>
            </a:r>
            <a:r>
              <a:rPr lang="vi-VN" sz="4800" b="1">
                <a:solidFill>
                  <a:srgbClr val="002060"/>
                </a:solidFill>
                <a:latin typeface="Calibri "/>
              </a:rPr>
              <a:t> Bày tỏ suy nghĩ về ý nghĩa của bài thơ.</a:t>
            </a:r>
            <a:endParaRPr lang="en-US" sz="4800" b="1">
              <a:solidFill>
                <a:srgbClr val="002060"/>
              </a:solidFill>
              <a:latin typeface="Calibri "/>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12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10" name="Picture 9">
            <a:extLst>
              <a:ext uri="{FF2B5EF4-FFF2-40B4-BE49-F238E27FC236}">
                <a16:creationId xmlns:a16="http://schemas.microsoft.com/office/drawing/2014/main" id="{9960B08D-5206-1CD9-12F6-5D9CC6133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6" y="4822459"/>
            <a:ext cx="16933328" cy="3886200"/>
          </a:xfrm>
          <a:prstGeom prst="rect">
            <a:avLst/>
          </a:prstGeom>
        </p:spPr>
      </p:pic>
    </p:spTree>
    <p:extLst>
      <p:ext uri="{BB962C8B-B14F-4D97-AF65-F5344CB8AC3E}">
        <p14:creationId xmlns:p14="http://schemas.microsoft.com/office/powerpoint/2010/main" val="2632190079"/>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a:extLst>
            <a:ext uri="{FF2B5EF4-FFF2-40B4-BE49-F238E27FC236}">
              <a16:creationId xmlns:a16="http://schemas.microsoft.com/office/drawing/2014/main" id="{6F6B8BE9-DC19-55B5-EACC-0F3E675FD14C}"/>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B69A8D49-471E-59E1-0A07-C55119F67C86}"/>
              </a:ext>
            </a:extLst>
          </p:cNvPr>
          <p:cNvSpPr/>
          <p:nvPr/>
        </p:nvSpPr>
        <p:spPr>
          <a:xfrm rot="10800000">
            <a:off x="4439" y="-27813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A6651AB3-6B18-C60F-A51A-D687F3F55832}"/>
              </a:ext>
            </a:extLst>
          </p:cNvPr>
          <p:cNvSpPr/>
          <p:nvPr/>
        </p:nvSpPr>
        <p:spPr>
          <a:xfrm>
            <a:off x="4439" y="27051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4">
            <a:extLst>
              <a:ext uri="{FF2B5EF4-FFF2-40B4-BE49-F238E27FC236}">
                <a16:creationId xmlns:a16="http://schemas.microsoft.com/office/drawing/2014/main" id="{F3F680AD-AF84-CA94-710D-F0E84D5A5B78}"/>
              </a:ext>
            </a:extLst>
          </p:cNvPr>
          <p:cNvSpPr>
            <a:spLocks noGrp="1" noRot="1" noMove="1" noResize="1" noEditPoints="1" noAdjustHandles="1" noChangeArrowheads="1" noChangeShapeType="1"/>
          </p:cNvSpPr>
          <p:nvPr/>
        </p:nvSpPr>
        <p:spPr>
          <a:xfrm>
            <a:off x="-12460" y="5323082"/>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Hình chữ nhật: Góc Tròn 10">
            <a:extLst>
              <a:ext uri="{FF2B5EF4-FFF2-40B4-BE49-F238E27FC236}">
                <a16:creationId xmlns:a16="http://schemas.microsoft.com/office/drawing/2014/main" id="{592EE595-19CF-9630-A4D3-B3C06DC5D851}"/>
              </a:ext>
            </a:extLst>
          </p:cNvPr>
          <p:cNvSpPr/>
          <p:nvPr/>
        </p:nvSpPr>
        <p:spPr>
          <a:xfrm>
            <a:off x="551523" y="495300"/>
            <a:ext cx="17184954" cy="9791700"/>
          </a:xfrm>
          <a:custGeom>
            <a:avLst/>
            <a:gdLst>
              <a:gd name="connsiteX0" fmla="*/ 0 w 17184954"/>
              <a:gd name="connsiteY0" fmla="*/ 754255 h 9791700"/>
              <a:gd name="connsiteX1" fmla="*/ 754255 w 17184954"/>
              <a:gd name="connsiteY1" fmla="*/ 0 h 9791700"/>
              <a:gd name="connsiteX2" fmla="*/ 16430699 w 17184954"/>
              <a:gd name="connsiteY2" fmla="*/ 0 h 9791700"/>
              <a:gd name="connsiteX3" fmla="*/ 17184954 w 17184954"/>
              <a:gd name="connsiteY3" fmla="*/ 754255 h 9791700"/>
              <a:gd name="connsiteX4" fmla="*/ 17184954 w 17184954"/>
              <a:gd name="connsiteY4" fmla="*/ 9037445 h 9791700"/>
              <a:gd name="connsiteX5" fmla="*/ 16430699 w 17184954"/>
              <a:gd name="connsiteY5" fmla="*/ 9791700 h 9791700"/>
              <a:gd name="connsiteX6" fmla="*/ 754255 w 17184954"/>
              <a:gd name="connsiteY6" fmla="*/ 9791700 h 9791700"/>
              <a:gd name="connsiteX7" fmla="*/ 0 w 17184954"/>
              <a:gd name="connsiteY7" fmla="*/ 9037445 h 9791700"/>
              <a:gd name="connsiteX8" fmla="*/ 0 w 17184954"/>
              <a:gd name="connsiteY8" fmla="*/ 754255 h 979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4954" h="9791700" fill="none" extrusionOk="0">
                <a:moveTo>
                  <a:pt x="0" y="754255"/>
                </a:moveTo>
                <a:cubicBezTo>
                  <a:pt x="-49856" y="340791"/>
                  <a:pt x="332466" y="29669"/>
                  <a:pt x="754255" y="0"/>
                </a:cubicBezTo>
                <a:cubicBezTo>
                  <a:pt x="3444047" y="77600"/>
                  <a:pt x="13173558" y="-27269"/>
                  <a:pt x="16430699" y="0"/>
                </a:cubicBezTo>
                <a:cubicBezTo>
                  <a:pt x="16867409" y="-26575"/>
                  <a:pt x="17206551" y="344049"/>
                  <a:pt x="17184954" y="754255"/>
                </a:cubicBezTo>
                <a:cubicBezTo>
                  <a:pt x="17293954" y="3468407"/>
                  <a:pt x="17106745" y="7811197"/>
                  <a:pt x="17184954" y="9037445"/>
                </a:cubicBezTo>
                <a:cubicBezTo>
                  <a:pt x="17133442" y="9433858"/>
                  <a:pt x="16833970" y="9797562"/>
                  <a:pt x="16430699" y="9791700"/>
                </a:cubicBezTo>
                <a:cubicBezTo>
                  <a:pt x="12494380" y="9840877"/>
                  <a:pt x="3704231" y="9668998"/>
                  <a:pt x="754255" y="9791700"/>
                </a:cubicBezTo>
                <a:cubicBezTo>
                  <a:pt x="331286" y="9840894"/>
                  <a:pt x="-47129" y="9494587"/>
                  <a:pt x="0" y="9037445"/>
                </a:cubicBezTo>
                <a:cubicBezTo>
                  <a:pt x="47022" y="7195841"/>
                  <a:pt x="104569" y="2382784"/>
                  <a:pt x="0" y="754255"/>
                </a:cubicBezTo>
                <a:close/>
              </a:path>
              <a:path w="17184954" h="9791700" stroke="0" extrusionOk="0">
                <a:moveTo>
                  <a:pt x="0" y="754255"/>
                </a:moveTo>
                <a:cubicBezTo>
                  <a:pt x="48277" y="332173"/>
                  <a:pt x="359284" y="-1441"/>
                  <a:pt x="754255" y="0"/>
                </a:cubicBezTo>
                <a:cubicBezTo>
                  <a:pt x="4151209" y="-129276"/>
                  <a:pt x="10892286" y="-77778"/>
                  <a:pt x="16430699" y="0"/>
                </a:cubicBezTo>
                <a:cubicBezTo>
                  <a:pt x="16842867" y="-14013"/>
                  <a:pt x="17177625" y="379952"/>
                  <a:pt x="17184954" y="754255"/>
                </a:cubicBezTo>
                <a:cubicBezTo>
                  <a:pt x="17266553" y="4789968"/>
                  <a:pt x="17339254" y="4910448"/>
                  <a:pt x="17184954" y="9037445"/>
                </a:cubicBezTo>
                <a:cubicBezTo>
                  <a:pt x="17205027" y="9496342"/>
                  <a:pt x="16806102" y="9805689"/>
                  <a:pt x="16430699" y="9791700"/>
                </a:cubicBezTo>
                <a:cubicBezTo>
                  <a:pt x="12615686" y="9835920"/>
                  <a:pt x="2921279" y="9762318"/>
                  <a:pt x="754255" y="9791700"/>
                </a:cubicBezTo>
                <a:cubicBezTo>
                  <a:pt x="324599" y="9741397"/>
                  <a:pt x="-20821" y="9449197"/>
                  <a:pt x="0" y="9037445"/>
                </a:cubicBezTo>
                <a:cubicBezTo>
                  <a:pt x="-159954" y="7272083"/>
                  <a:pt x="22140" y="2633882"/>
                  <a:pt x="0" y="754255"/>
                </a:cubicBezTo>
                <a:close/>
              </a:path>
            </a:pathLst>
          </a:custGeom>
          <a:solidFill>
            <a:schemeClr val="lt1"/>
          </a:solidFill>
          <a:ln w="76200">
            <a:solidFill>
              <a:srgbClr val="00B050"/>
            </a:solidFill>
            <a:prstDash val="dash"/>
            <a:extLst>
              <a:ext uri="{C807C97D-BFC1-408E-A445-0C87EB9F89A2}">
                <ask:lineSketchStyleProps xmlns:ask="http://schemas.microsoft.com/office/drawing/2018/sketchyshapes" sd="2925326911">
                  <a:prstGeom prst="roundRect">
                    <a:avLst>
                      <a:gd name="adj" fmla="val 770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B18CFB36-9961-D1DC-D2EC-64C1E1C382CE}"/>
              </a:ext>
            </a:extLst>
          </p:cNvPr>
          <p:cNvSpPr txBox="1"/>
          <p:nvPr/>
        </p:nvSpPr>
        <p:spPr>
          <a:xfrm>
            <a:off x="990600" y="740142"/>
            <a:ext cx="16306800" cy="88947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Calibri "/>
                <a:ea typeface="+mn-ea"/>
                <a:cs typeface="+mn-cs"/>
              </a:rPr>
              <a:t>	</a:t>
            </a:r>
            <a:r>
              <a:rPr kumimoji="0" lang="en-US" sz="4400" b="1" i="0" u="sng" strike="noStrike" kern="1200" cap="none" spc="0" normalizeH="0" baseline="0" noProof="0">
                <a:ln>
                  <a:noFill/>
                </a:ln>
                <a:solidFill>
                  <a:srgbClr val="FF0000"/>
                </a:solidFill>
                <a:effectLst/>
                <a:uLnTx/>
                <a:uFillTx/>
                <a:latin typeface="Calibri "/>
                <a:ea typeface="+mn-ea"/>
                <a:cs typeface="+mn-cs"/>
              </a:rPr>
              <a:t>MẪU: </a:t>
            </a:r>
            <a:r>
              <a:rPr kumimoji="0" lang="vi-VN" sz="4400" b="1" i="0" u="none" strike="noStrike" kern="1200" cap="none" spc="0" normalizeH="0" baseline="0" noProof="0">
                <a:ln>
                  <a:noFill/>
                </a:ln>
                <a:solidFill>
                  <a:srgbClr val="002060"/>
                </a:solidFill>
                <a:effectLst/>
                <a:uLnTx/>
                <a:uFillTx/>
                <a:latin typeface="Calibri "/>
                <a:ea typeface="+mn-ea"/>
                <a:cs typeface="+mn-cs"/>
              </a:rPr>
              <a:t>Đọc bài thơ 'Con là...' của nhà thơ Y Phương, tâm hồn em như được chạm nhẹ bởi dòng cảm xúc chân thành và sâu lắng của người cha. Tác phẩm truyền đạt một cách chân thật, bắt nguồn từ trái tim ấm áp của người cha - một nhân vật trung ương trong văn bản. Hình ảnh con được mô tả qua những từ ngữ như 'to bằng trời', 'nhỏ bằng hạt vừng', 'sợi tóc' làm nổi bật tình cảm tuyệt vời này. Cảm xúc như 'Nỗi buồn', 'niềm vui', 'sợi dây hạnh phúc' được diễn đạt với sự phong phú, thể hiện đầy đủ các trạng thái cảm xúc của con người. Việc kết nối con với những cung bậc này từ phía người cha là biểu hiện rõ nét của tình yêu vô biên. Con không chỉ là nguồn sống, mà còn là nguồn ý nghĩa, hạnh phúc không ngừng cho cha. Bên cạnh sự hấp dẫn và độc đáo trong nội dung, yếu tố nghệ thuật cũng góp phần quan trọng, tạo nên sức mạnh cuốn hút cho tác phẩm...</a:t>
            </a:r>
            <a:endParaRPr kumimoji="0" lang="vi-VN" sz="11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0935433"/>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p:cNvGrpSpPr/>
        <p:nvPr/>
      </p:nvGrpSpPr>
      <p:grpSpPr>
        <a:xfrm>
          <a:off x="0" y="0"/>
          <a:ext cx="0" cy="0"/>
          <a:chOff x="0" y="0"/>
          <a:chExt cx="0" cy="0"/>
        </a:xfrm>
      </p:grpSpPr>
      <p:sp>
        <p:nvSpPr>
          <p:cNvPr id="25" name="Freeform 4">
            <a:extLst>
              <a:ext uri="{FF2B5EF4-FFF2-40B4-BE49-F238E27FC236}">
                <a16:creationId xmlns:a16="http://schemas.microsoft.com/office/drawing/2014/main" id="{BC1BA5D5-3FB9-2678-7B60-7978BF88543F}"/>
              </a:ext>
            </a:extLst>
          </p:cNvPr>
          <p:cNvSpPr/>
          <p:nvPr/>
        </p:nvSpPr>
        <p:spPr>
          <a:xfrm rot="10800000">
            <a:off x="-4439" y="-1885888"/>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4439" y="27051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33">
            <a:extLst>
              <a:ext uri="{FF2B5EF4-FFF2-40B4-BE49-F238E27FC236}">
                <a16:creationId xmlns:a16="http://schemas.microsoft.com/office/drawing/2014/main" id="{A150400E-9178-14D4-8EEF-53E950D36CF8}"/>
              </a:ext>
            </a:extLst>
          </p:cNvPr>
          <p:cNvSpPr>
            <a:spLocks noGrp="1" noRot="1" noMove="1" noResize="1" noEditPoints="1" noAdjustHandles="1" noChangeArrowheads="1" noChangeShapeType="1"/>
          </p:cNvSpPr>
          <p:nvPr/>
        </p:nvSpPr>
        <p:spPr>
          <a:xfrm>
            <a:off x="1524000" y="-4846908"/>
            <a:ext cx="15492092" cy="14659392"/>
          </a:xfrm>
          <a:custGeom>
            <a:avLst/>
            <a:gdLst/>
            <a:ahLst/>
            <a:cxnLst/>
            <a:rect l="l" t="t" r="r" b="b"/>
            <a:pathLst>
              <a:path w="8061964" h="7628633">
                <a:moveTo>
                  <a:pt x="0" y="0"/>
                </a:moveTo>
                <a:lnTo>
                  <a:pt x="8061964" y="0"/>
                </a:lnTo>
                <a:lnTo>
                  <a:pt x="8061964" y="7628633"/>
                </a:lnTo>
                <a:lnTo>
                  <a:pt x="0" y="7628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TextBox 3">
            <a:extLst>
              <a:ext uri="{FF2B5EF4-FFF2-40B4-BE49-F238E27FC236}">
                <a16:creationId xmlns:a16="http://schemas.microsoft.com/office/drawing/2014/main" id="{89E95314-2581-A99C-8EFE-0EF378F92B2C}"/>
              </a:ext>
            </a:extLst>
          </p:cNvPr>
          <p:cNvSpPr txBox="1"/>
          <p:nvPr/>
        </p:nvSpPr>
        <p:spPr>
          <a:xfrm>
            <a:off x="3056878" y="3760977"/>
            <a:ext cx="13093108" cy="307776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VẬN DỤNG</a:t>
            </a:r>
          </a:p>
        </p:txBody>
      </p:sp>
      <p:sp>
        <p:nvSpPr>
          <p:cNvPr id="6" name="Freeform 6"/>
          <p:cNvSpPr/>
          <p:nvPr/>
        </p:nvSpPr>
        <p:spPr>
          <a:xfrm>
            <a:off x="13252407" y="-402522"/>
            <a:ext cx="5812913" cy="4163499"/>
          </a:xfrm>
          <a:custGeom>
            <a:avLst/>
            <a:gdLst/>
            <a:ahLst/>
            <a:cxnLst/>
            <a:rect l="l" t="t" r="r" b="b"/>
            <a:pathLst>
              <a:path w="5812913" h="4163499">
                <a:moveTo>
                  <a:pt x="0" y="0"/>
                </a:moveTo>
                <a:lnTo>
                  <a:pt x="5812913" y="0"/>
                </a:lnTo>
                <a:lnTo>
                  <a:pt x="5812913" y="4163498"/>
                </a:lnTo>
                <a:lnTo>
                  <a:pt x="0" y="416349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4" name="TextBox 3">
            <a:extLst>
              <a:ext uri="{FF2B5EF4-FFF2-40B4-BE49-F238E27FC236}">
                <a16:creationId xmlns:a16="http://schemas.microsoft.com/office/drawing/2014/main" id="{8B33EB13-07E1-40B2-883E-8D9A07A61419}"/>
              </a:ext>
            </a:extLst>
          </p:cNvPr>
          <p:cNvSpPr txBox="1"/>
          <p:nvPr/>
        </p:nvSpPr>
        <p:spPr>
          <a:xfrm>
            <a:off x="2971800" y="3790833"/>
            <a:ext cx="13093108" cy="307776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0" b="0"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endParaRPr>
          </a:p>
        </p:txBody>
      </p:sp>
      <p:sp>
        <p:nvSpPr>
          <p:cNvPr id="5" name="Freeform 4">
            <a:extLst>
              <a:ext uri="{FF2B5EF4-FFF2-40B4-BE49-F238E27FC236}">
                <a16:creationId xmlns:a16="http://schemas.microsoft.com/office/drawing/2014/main" id="{623D00E6-5C63-4431-D4C8-0A5EA1E1EE5F}"/>
              </a:ext>
            </a:extLst>
          </p:cNvPr>
          <p:cNvSpPr/>
          <p:nvPr/>
        </p:nvSpPr>
        <p:spPr>
          <a:xfrm>
            <a:off x="-4439" y="5704578"/>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
          <p:cNvSpPr/>
          <p:nvPr/>
        </p:nvSpPr>
        <p:spPr>
          <a:xfrm flipH="1">
            <a:off x="176509" y="4599960"/>
            <a:ext cx="3237024" cy="6362700"/>
          </a:xfrm>
          <a:custGeom>
            <a:avLst/>
            <a:gdLst/>
            <a:ahLst/>
            <a:cxnLst/>
            <a:rect l="l" t="t" r="r" b="b"/>
            <a:pathLst>
              <a:path w="4186809" h="8229600">
                <a:moveTo>
                  <a:pt x="4186809" y="0"/>
                </a:moveTo>
                <a:lnTo>
                  <a:pt x="0" y="0"/>
                </a:lnTo>
                <a:lnTo>
                  <a:pt x="0" y="8229600"/>
                </a:lnTo>
                <a:lnTo>
                  <a:pt x="4186809" y="8229600"/>
                </a:lnTo>
                <a:lnTo>
                  <a:pt x="4186809"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3">
            <a:extLst>
              <a:ext uri="{FF2B5EF4-FFF2-40B4-BE49-F238E27FC236}">
                <a16:creationId xmlns:a16="http://schemas.microsoft.com/office/drawing/2014/main" id="{A72ED82B-8C6F-E53E-7D71-29723C7215AA}"/>
              </a:ext>
            </a:extLst>
          </p:cNvPr>
          <p:cNvSpPr txBox="1"/>
          <p:nvPr/>
        </p:nvSpPr>
        <p:spPr>
          <a:xfrm>
            <a:off x="3200400" y="3894534"/>
            <a:ext cx="13093108" cy="307776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0" b="0"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rPr>
              <a:t>VẬN DỤNG</a:t>
            </a:r>
          </a:p>
        </p:txBody>
      </p:sp>
    </p:spTree>
    <p:extLst>
      <p:ext uri="{BB962C8B-B14F-4D97-AF65-F5344CB8AC3E}">
        <p14:creationId xmlns:p14="http://schemas.microsoft.com/office/powerpoint/2010/main" val="1249900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500"/>
                                        <p:tgtEl>
                                          <p:spTgt spid="3"/>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out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P spid="6" grpId="0" animBg="1"/>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a:extLst>
            <a:ext uri="{FF2B5EF4-FFF2-40B4-BE49-F238E27FC236}">
              <a16:creationId xmlns:a16="http://schemas.microsoft.com/office/drawing/2014/main" id="{21BAC75E-0FC3-7F45-F9C8-9F84157E94F3}"/>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45B1DAFC-5F3F-C1BE-4B61-9642D3A02949}"/>
              </a:ext>
            </a:extLst>
          </p:cNvPr>
          <p:cNvSpPr/>
          <p:nvPr/>
        </p:nvSpPr>
        <p:spPr>
          <a:xfrm rot="10800000">
            <a:off x="4439" y="-27813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59DE5B17-2717-3357-21D3-690461BCCBFB}"/>
              </a:ext>
            </a:extLst>
          </p:cNvPr>
          <p:cNvSpPr/>
          <p:nvPr/>
        </p:nvSpPr>
        <p:spPr>
          <a:xfrm>
            <a:off x="4439" y="27051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4">
            <a:extLst>
              <a:ext uri="{FF2B5EF4-FFF2-40B4-BE49-F238E27FC236}">
                <a16:creationId xmlns:a16="http://schemas.microsoft.com/office/drawing/2014/main" id="{031AA894-EC02-99B2-230B-283D8DE58056}"/>
              </a:ext>
            </a:extLst>
          </p:cNvPr>
          <p:cNvSpPr>
            <a:spLocks noGrp="1" noRot="1" noMove="1" noResize="1" noEditPoints="1" noAdjustHandles="1" noChangeArrowheads="1" noChangeShapeType="1"/>
          </p:cNvSpPr>
          <p:nvPr/>
        </p:nvSpPr>
        <p:spPr>
          <a:xfrm>
            <a:off x="-12460" y="5323082"/>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Hình chữ nhật: Góc Tròn 10">
            <a:extLst>
              <a:ext uri="{FF2B5EF4-FFF2-40B4-BE49-F238E27FC236}">
                <a16:creationId xmlns:a16="http://schemas.microsoft.com/office/drawing/2014/main" id="{1E5F30FB-CC32-B7CD-2A3E-9B2C5D576187}"/>
              </a:ext>
            </a:extLst>
          </p:cNvPr>
          <p:cNvSpPr/>
          <p:nvPr/>
        </p:nvSpPr>
        <p:spPr>
          <a:xfrm>
            <a:off x="551523" y="495300"/>
            <a:ext cx="17184954" cy="9791700"/>
          </a:xfrm>
          <a:custGeom>
            <a:avLst/>
            <a:gdLst>
              <a:gd name="connsiteX0" fmla="*/ 0 w 17184954"/>
              <a:gd name="connsiteY0" fmla="*/ 754255 h 9791700"/>
              <a:gd name="connsiteX1" fmla="*/ 754255 w 17184954"/>
              <a:gd name="connsiteY1" fmla="*/ 0 h 9791700"/>
              <a:gd name="connsiteX2" fmla="*/ 16430699 w 17184954"/>
              <a:gd name="connsiteY2" fmla="*/ 0 h 9791700"/>
              <a:gd name="connsiteX3" fmla="*/ 17184954 w 17184954"/>
              <a:gd name="connsiteY3" fmla="*/ 754255 h 9791700"/>
              <a:gd name="connsiteX4" fmla="*/ 17184954 w 17184954"/>
              <a:gd name="connsiteY4" fmla="*/ 9037445 h 9791700"/>
              <a:gd name="connsiteX5" fmla="*/ 16430699 w 17184954"/>
              <a:gd name="connsiteY5" fmla="*/ 9791700 h 9791700"/>
              <a:gd name="connsiteX6" fmla="*/ 754255 w 17184954"/>
              <a:gd name="connsiteY6" fmla="*/ 9791700 h 9791700"/>
              <a:gd name="connsiteX7" fmla="*/ 0 w 17184954"/>
              <a:gd name="connsiteY7" fmla="*/ 9037445 h 9791700"/>
              <a:gd name="connsiteX8" fmla="*/ 0 w 17184954"/>
              <a:gd name="connsiteY8" fmla="*/ 754255 h 979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4954" h="9791700" fill="none" extrusionOk="0">
                <a:moveTo>
                  <a:pt x="0" y="754255"/>
                </a:moveTo>
                <a:cubicBezTo>
                  <a:pt x="-49856" y="340791"/>
                  <a:pt x="332466" y="29669"/>
                  <a:pt x="754255" y="0"/>
                </a:cubicBezTo>
                <a:cubicBezTo>
                  <a:pt x="3444047" y="77600"/>
                  <a:pt x="13173558" y="-27269"/>
                  <a:pt x="16430699" y="0"/>
                </a:cubicBezTo>
                <a:cubicBezTo>
                  <a:pt x="16867409" y="-26575"/>
                  <a:pt x="17206551" y="344049"/>
                  <a:pt x="17184954" y="754255"/>
                </a:cubicBezTo>
                <a:cubicBezTo>
                  <a:pt x="17293954" y="3468407"/>
                  <a:pt x="17106745" y="7811197"/>
                  <a:pt x="17184954" y="9037445"/>
                </a:cubicBezTo>
                <a:cubicBezTo>
                  <a:pt x="17133442" y="9433858"/>
                  <a:pt x="16833970" y="9797562"/>
                  <a:pt x="16430699" y="9791700"/>
                </a:cubicBezTo>
                <a:cubicBezTo>
                  <a:pt x="12494380" y="9840877"/>
                  <a:pt x="3704231" y="9668998"/>
                  <a:pt x="754255" y="9791700"/>
                </a:cubicBezTo>
                <a:cubicBezTo>
                  <a:pt x="331286" y="9840894"/>
                  <a:pt x="-47129" y="9494587"/>
                  <a:pt x="0" y="9037445"/>
                </a:cubicBezTo>
                <a:cubicBezTo>
                  <a:pt x="47022" y="7195841"/>
                  <a:pt x="104569" y="2382784"/>
                  <a:pt x="0" y="754255"/>
                </a:cubicBezTo>
                <a:close/>
              </a:path>
              <a:path w="17184954" h="9791700" stroke="0" extrusionOk="0">
                <a:moveTo>
                  <a:pt x="0" y="754255"/>
                </a:moveTo>
                <a:cubicBezTo>
                  <a:pt x="48277" y="332173"/>
                  <a:pt x="359284" y="-1441"/>
                  <a:pt x="754255" y="0"/>
                </a:cubicBezTo>
                <a:cubicBezTo>
                  <a:pt x="4151209" y="-129276"/>
                  <a:pt x="10892286" y="-77778"/>
                  <a:pt x="16430699" y="0"/>
                </a:cubicBezTo>
                <a:cubicBezTo>
                  <a:pt x="16842867" y="-14013"/>
                  <a:pt x="17177625" y="379952"/>
                  <a:pt x="17184954" y="754255"/>
                </a:cubicBezTo>
                <a:cubicBezTo>
                  <a:pt x="17266553" y="4789968"/>
                  <a:pt x="17339254" y="4910448"/>
                  <a:pt x="17184954" y="9037445"/>
                </a:cubicBezTo>
                <a:cubicBezTo>
                  <a:pt x="17205027" y="9496342"/>
                  <a:pt x="16806102" y="9805689"/>
                  <a:pt x="16430699" y="9791700"/>
                </a:cubicBezTo>
                <a:cubicBezTo>
                  <a:pt x="12615686" y="9835920"/>
                  <a:pt x="2921279" y="9762318"/>
                  <a:pt x="754255" y="9791700"/>
                </a:cubicBezTo>
                <a:cubicBezTo>
                  <a:pt x="324599" y="9741397"/>
                  <a:pt x="-20821" y="9449197"/>
                  <a:pt x="0" y="9037445"/>
                </a:cubicBezTo>
                <a:cubicBezTo>
                  <a:pt x="-159954" y="7272083"/>
                  <a:pt x="22140" y="2633882"/>
                  <a:pt x="0" y="754255"/>
                </a:cubicBezTo>
                <a:close/>
              </a:path>
            </a:pathLst>
          </a:custGeom>
          <a:solidFill>
            <a:schemeClr val="lt1"/>
          </a:solidFill>
          <a:ln w="76200">
            <a:solidFill>
              <a:srgbClr val="00B050"/>
            </a:solidFill>
            <a:prstDash val="dash"/>
            <a:extLst>
              <a:ext uri="{C807C97D-BFC1-408E-A445-0C87EB9F89A2}">
                <ask:lineSketchStyleProps xmlns:ask="http://schemas.microsoft.com/office/drawing/2018/sketchyshapes" sd="2925326911">
                  <a:prstGeom prst="roundRect">
                    <a:avLst>
                      <a:gd name="adj" fmla="val 770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7BD6CDE7-EC16-BDE8-1063-413F0699F17E}"/>
              </a:ext>
            </a:extLst>
          </p:cNvPr>
          <p:cNvSpPr txBox="1"/>
          <p:nvPr/>
        </p:nvSpPr>
        <p:spPr>
          <a:xfrm>
            <a:off x="2162638" y="823679"/>
            <a:ext cx="13962723"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a:noFill/>
                </a:ln>
                <a:solidFill>
                  <a:srgbClr val="002060"/>
                </a:solidFill>
                <a:effectLst/>
                <a:uLnTx/>
                <a:uFillTx/>
                <a:latin typeface="Calibri "/>
                <a:ea typeface="+mn-ea"/>
                <a:cs typeface="+mn-cs"/>
              </a:rPr>
              <a:t>Đóng vai người dân Khe Sanh, nói hoặc viết lời cảm ơn gửi tới</a:t>
            </a:r>
            <a:r>
              <a:rPr kumimoji="0" lang="en-US" sz="7200" b="1" i="0" u="none" strike="noStrike" kern="1200" cap="none" spc="0" normalizeH="0" baseline="0" noProof="0">
                <a:ln>
                  <a:noFill/>
                </a:ln>
                <a:solidFill>
                  <a:srgbClr val="002060"/>
                </a:solidFill>
                <a:effectLst/>
                <a:uLnTx/>
                <a:uFillTx/>
                <a:latin typeface="Calibri "/>
                <a:ea typeface="+mn-ea"/>
                <a:cs typeface="+mn-cs"/>
              </a:rPr>
              <a:t> </a:t>
            </a:r>
            <a:r>
              <a:rPr kumimoji="0" lang="vi-VN" sz="7200" b="1" i="0" u="none" strike="noStrike" kern="1200" cap="none" spc="0" normalizeH="0" baseline="0" noProof="0">
                <a:ln>
                  <a:noFill/>
                </a:ln>
                <a:solidFill>
                  <a:srgbClr val="002060"/>
                </a:solidFill>
                <a:effectLst/>
                <a:uLnTx/>
                <a:uFillTx/>
                <a:latin typeface="Calibri "/>
                <a:ea typeface="+mn-ea"/>
                <a:cs typeface="+mn-cs"/>
              </a:rPr>
              <a:t>những người lính đã chiến đấu để trả lại sự bình yên cho quê hương</a:t>
            </a:r>
            <a:r>
              <a:rPr kumimoji="0" lang="en-US" sz="7200" b="1" i="0" u="none" strike="noStrike" kern="1200" cap="none" spc="0" normalizeH="0" baseline="0" noProof="0">
                <a:ln>
                  <a:noFill/>
                </a:ln>
                <a:solidFill>
                  <a:srgbClr val="002060"/>
                </a:solidFill>
                <a:effectLst/>
                <a:uLnTx/>
                <a:uFillTx/>
                <a:latin typeface="Calibri "/>
                <a:ea typeface="+mn-ea"/>
                <a:cs typeface="+mn-cs"/>
              </a:rPr>
              <a:t> </a:t>
            </a:r>
            <a:r>
              <a:rPr kumimoji="0" lang="vi-VN" sz="7200" b="1" i="0" u="none" strike="noStrike" kern="1200" cap="none" spc="0" normalizeH="0" baseline="0" noProof="0">
                <a:ln>
                  <a:noFill/>
                </a:ln>
                <a:solidFill>
                  <a:srgbClr val="002060"/>
                </a:solidFill>
                <a:effectLst/>
                <a:uLnTx/>
                <a:uFillTx/>
                <a:latin typeface="Calibri "/>
                <a:ea typeface="+mn-ea"/>
                <a:cs typeface="+mn-cs"/>
              </a:rPr>
              <a:t>mình.</a:t>
            </a:r>
            <a:endParaRPr kumimoji="0" lang="vi-VN" sz="20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4889BA22-60A5-2592-D0D1-90B7EC472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4638178"/>
            <a:ext cx="10652893" cy="5560810"/>
          </a:xfrm>
          <a:prstGeom prst="rect">
            <a:avLst/>
          </a:prstGeom>
        </p:spPr>
      </p:pic>
    </p:spTree>
    <p:extLst>
      <p:ext uri="{BB962C8B-B14F-4D97-AF65-F5344CB8AC3E}">
        <p14:creationId xmlns:p14="http://schemas.microsoft.com/office/powerpoint/2010/main" val="1182887547"/>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a:extLst>
            <a:ext uri="{FF2B5EF4-FFF2-40B4-BE49-F238E27FC236}">
              <a16:creationId xmlns:a16="http://schemas.microsoft.com/office/drawing/2014/main" id="{03DC3D6C-42CB-17BA-8234-DE815AFEE2EE}"/>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27F96629-CD94-3F05-8EE8-84C80744B605}"/>
              </a:ext>
            </a:extLst>
          </p:cNvPr>
          <p:cNvSpPr/>
          <p:nvPr/>
        </p:nvSpPr>
        <p:spPr>
          <a:xfrm rot="10800000">
            <a:off x="4439" y="-27813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DD39202D-AAFA-521C-2D34-91836F3142ED}"/>
              </a:ext>
            </a:extLst>
          </p:cNvPr>
          <p:cNvSpPr/>
          <p:nvPr/>
        </p:nvSpPr>
        <p:spPr>
          <a:xfrm>
            <a:off x="4439" y="27051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4">
            <a:extLst>
              <a:ext uri="{FF2B5EF4-FFF2-40B4-BE49-F238E27FC236}">
                <a16:creationId xmlns:a16="http://schemas.microsoft.com/office/drawing/2014/main" id="{3ECC1AE5-8435-0660-AEF0-781EEBABBA41}"/>
              </a:ext>
            </a:extLst>
          </p:cNvPr>
          <p:cNvSpPr>
            <a:spLocks noGrp="1" noRot="1" noMove="1" noResize="1" noEditPoints="1" noAdjustHandles="1" noChangeArrowheads="1" noChangeShapeType="1"/>
          </p:cNvSpPr>
          <p:nvPr/>
        </p:nvSpPr>
        <p:spPr>
          <a:xfrm>
            <a:off x="-12460" y="5323082"/>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Hình chữ nhật: Góc Tròn 10">
            <a:extLst>
              <a:ext uri="{FF2B5EF4-FFF2-40B4-BE49-F238E27FC236}">
                <a16:creationId xmlns:a16="http://schemas.microsoft.com/office/drawing/2014/main" id="{C642B57A-05A7-BEFA-0BC1-E1FCB4C31363}"/>
              </a:ext>
            </a:extLst>
          </p:cNvPr>
          <p:cNvSpPr/>
          <p:nvPr/>
        </p:nvSpPr>
        <p:spPr>
          <a:xfrm>
            <a:off x="551523" y="495300"/>
            <a:ext cx="17184954" cy="9791700"/>
          </a:xfrm>
          <a:custGeom>
            <a:avLst/>
            <a:gdLst>
              <a:gd name="connsiteX0" fmla="*/ 0 w 17184954"/>
              <a:gd name="connsiteY0" fmla="*/ 754255 h 9791700"/>
              <a:gd name="connsiteX1" fmla="*/ 754255 w 17184954"/>
              <a:gd name="connsiteY1" fmla="*/ 0 h 9791700"/>
              <a:gd name="connsiteX2" fmla="*/ 16430699 w 17184954"/>
              <a:gd name="connsiteY2" fmla="*/ 0 h 9791700"/>
              <a:gd name="connsiteX3" fmla="*/ 17184954 w 17184954"/>
              <a:gd name="connsiteY3" fmla="*/ 754255 h 9791700"/>
              <a:gd name="connsiteX4" fmla="*/ 17184954 w 17184954"/>
              <a:gd name="connsiteY4" fmla="*/ 9037445 h 9791700"/>
              <a:gd name="connsiteX5" fmla="*/ 16430699 w 17184954"/>
              <a:gd name="connsiteY5" fmla="*/ 9791700 h 9791700"/>
              <a:gd name="connsiteX6" fmla="*/ 754255 w 17184954"/>
              <a:gd name="connsiteY6" fmla="*/ 9791700 h 9791700"/>
              <a:gd name="connsiteX7" fmla="*/ 0 w 17184954"/>
              <a:gd name="connsiteY7" fmla="*/ 9037445 h 9791700"/>
              <a:gd name="connsiteX8" fmla="*/ 0 w 17184954"/>
              <a:gd name="connsiteY8" fmla="*/ 754255 h 979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4954" h="9791700" fill="none" extrusionOk="0">
                <a:moveTo>
                  <a:pt x="0" y="754255"/>
                </a:moveTo>
                <a:cubicBezTo>
                  <a:pt x="-49856" y="340791"/>
                  <a:pt x="332466" y="29669"/>
                  <a:pt x="754255" y="0"/>
                </a:cubicBezTo>
                <a:cubicBezTo>
                  <a:pt x="3444047" y="77600"/>
                  <a:pt x="13173558" y="-27269"/>
                  <a:pt x="16430699" y="0"/>
                </a:cubicBezTo>
                <a:cubicBezTo>
                  <a:pt x="16867409" y="-26575"/>
                  <a:pt x="17206551" y="344049"/>
                  <a:pt x="17184954" y="754255"/>
                </a:cubicBezTo>
                <a:cubicBezTo>
                  <a:pt x="17293954" y="3468407"/>
                  <a:pt x="17106745" y="7811197"/>
                  <a:pt x="17184954" y="9037445"/>
                </a:cubicBezTo>
                <a:cubicBezTo>
                  <a:pt x="17133442" y="9433858"/>
                  <a:pt x="16833970" y="9797562"/>
                  <a:pt x="16430699" y="9791700"/>
                </a:cubicBezTo>
                <a:cubicBezTo>
                  <a:pt x="12494380" y="9840877"/>
                  <a:pt x="3704231" y="9668998"/>
                  <a:pt x="754255" y="9791700"/>
                </a:cubicBezTo>
                <a:cubicBezTo>
                  <a:pt x="331286" y="9840894"/>
                  <a:pt x="-47129" y="9494587"/>
                  <a:pt x="0" y="9037445"/>
                </a:cubicBezTo>
                <a:cubicBezTo>
                  <a:pt x="47022" y="7195841"/>
                  <a:pt x="104569" y="2382784"/>
                  <a:pt x="0" y="754255"/>
                </a:cubicBezTo>
                <a:close/>
              </a:path>
              <a:path w="17184954" h="9791700" stroke="0" extrusionOk="0">
                <a:moveTo>
                  <a:pt x="0" y="754255"/>
                </a:moveTo>
                <a:cubicBezTo>
                  <a:pt x="48277" y="332173"/>
                  <a:pt x="359284" y="-1441"/>
                  <a:pt x="754255" y="0"/>
                </a:cubicBezTo>
                <a:cubicBezTo>
                  <a:pt x="4151209" y="-129276"/>
                  <a:pt x="10892286" y="-77778"/>
                  <a:pt x="16430699" y="0"/>
                </a:cubicBezTo>
                <a:cubicBezTo>
                  <a:pt x="16842867" y="-14013"/>
                  <a:pt x="17177625" y="379952"/>
                  <a:pt x="17184954" y="754255"/>
                </a:cubicBezTo>
                <a:cubicBezTo>
                  <a:pt x="17266553" y="4789968"/>
                  <a:pt x="17339254" y="4910448"/>
                  <a:pt x="17184954" y="9037445"/>
                </a:cubicBezTo>
                <a:cubicBezTo>
                  <a:pt x="17205027" y="9496342"/>
                  <a:pt x="16806102" y="9805689"/>
                  <a:pt x="16430699" y="9791700"/>
                </a:cubicBezTo>
                <a:cubicBezTo>
                  <a:pt x="12615686" y="9835920"/>
                  <a:pt x="2921279" y="9762318"/>
                  <a:pt x="754255" y="9791700"/>
                </a:cubicBezTo>
                <a:cubicBezTo>
                  <a:pt x="324599" y="9741397"/>
                  <a:pt x="-20821" y="9449197"/>
                  <a:pt x="0" y="9037445"/>
                </a:cubicBezTo>
                <a:cubicBezTo>
                  <a:pt x="-159954" y="7272083"/>
                  <a:pt x="22140" y="2633882"/>
                  <a:pt x="0" y="754255"/>
                </a:cubicBezTo>
                <a:close/>
              </a:path>
            </a:pathLst>
          </a:custGeom>
          <a:solidFill>
            <a:schemeClr val="lt1"/>
          </a:solidFill>
          <a:ln w="76200">
            <a:solidFill>
              <a:srgbClr val="00B050"/>
            </a:solidFill>
            <a:prstDash val="dash"/>
            <a:extLst>
              <a:ext uri="{C807C97D-BFC1-408E-A445-0C87EB9F89A2}">
                <ask:lineSketchStyleProps xmlns:ask="http://schemas.microsoft.com/office/drawing/2018/sketchyshapes" sd="2925326911">
                  <a:prstGeom prst="roundRect">
                    <a:avLst>
                      <a:gd name="adj" fmla="val 7703"/>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826D2D75-6706-3C74-755B-728C8ADCE0E9}"/>
              </a:ext>
            </a:extLst>
          </p:cNvPr>
          <p:cNvSpPr txBox="1"/>
          <p:nvPr/>
        </p:nvSpPr>
        <p:spPr>
          <a:xfrm>
            <a:off x="990600" y="740142"/>
            <a:ext cx="16306800" cy="90794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Calibri "/>
                <a:ea typeface="+mn-ea"/>
                <a:cs typeface="+mn-cs"/>
              </a:rPr>
              <a:t>	</a:t>
            </a:r>
            <a:r>
              <a:rPr kumimoji="0" lang="en-US" sz="4400" b="1" i="0" u="sng" strike="noStrike" kern="1200" cap="none" spc="0" normalizeH="0" baseline="0" noProof="0">
                <a:ln>
                  <a:noFill/>
                </a:ln>
                <a:solidFill>
                  <a:srgbClr val="FF0000"/>
                </a:solidFill>
                <a:effectLst/>
                <a:uLnTx/>
                <a:uFillTx/>
                <a:latin typeface="Calibri "/>
                <a:ea typeface="+mn-ea"/>
                <a:cs typeface="+mn-cs"/>
              </a:rPr>
              <a:t>MẪU: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002060"/>
                </a:solidFill>
                <a:effectLst/>
                <a:uLnTx/>
                <a:uFillTx/>
                <a:latin typeface="Calibri "/>
                <a:ea typeface="+mn-ea"/>
                <a:cs typeface="+mn-cs"/>
              </a:rPr>
              <a:t>Em cảm ơn những người lính dũng cảm đã chiến đấu, hy sinh để mang lại sự bình yên cho Khe Sanh - quê hương của em. Những năm tháng đầy sóng gió của chiến tranh đã để lại nhiều vết thương trong lòng đất nước và trong tâm hồn mỗi người dân. Nhưng nhờ có sự hy sinh và nỗ lực không ngừng nghỉ của các anh, giờ đây Khe Sanh của quê hương em đã trở lại với vẻ đẹp của một miền đất xanh mộng mơ.</a:t>
            </a:r>
            <a:endParaRPr kumimoji="0" lang="vi-VN" sz="16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0193941"/>
      </p:ext>
    </p:extLst>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90AB3B1-875C-8EA9-E287-9BBE4FDCA899}"/>
              </a:ext>
            </a:extLst>
          </p:cNvPr>
          <p:cNvSpPr/>
          <p:nvPr/>
        </p:nvSpPr>
        <p:spPr>
          <a:xfrm rot="10800000">
            <a:off x="4439" y="-27813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endParaRPr lang="vi-VN"/>
          </a:p>
        </p:txBody>
      </p:sp>
      <p:sp>
        <p:nvSpPr>
          <p:cNvPr id="4" name="Freeform 4"/>
          <p:cNvSpPr/>
          <p:nvPr/>
        </p:nvSpPr>
        <p:spPr>
          <a:xfrm>
            <a:off x="4439" y="27051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endParaRPr lang="vi-VN"/>
          </a:p>
        </p:txBody>
      </p:sp>
      <p:sp>
        <p:nvSpPr>
          <p:cNvPr id="23" name="Freeform 33">
            <a:extLst>
              <a:ext uri="{FF2B5EF4-FFF2-40B4-BE49-F238E27FC236}">
                <a16:creationId xmlns:a16="http://schemas.microsoft.com/office/drawing/2014/main" id="{A150400E-9178-14D4-8EEF-53E950D36CF8}"/>
              </a:ext>
            </a:extLst>
          </p:cNvPr>
          <p:cNvSpPr>
            <a:spLocks/>
          </p:cNvSpPr>
          <p:nvPr/>
        </p:nvSpPr>
        <p:spPr>
          <a:xfrm>
            <a:off x="689811" y="-814677"/>
            <a:ext cx="17050677" cy="3068888"/>
          </a:xfrm>
          <a:custGeom>
            <a:avLst/>
            <a:gdLst/>
            <a:ahLst/>
            <a:cxnLst/>
            <a:rect l="l" t="t" r="r" b="b"/>
            <a:pathLst>
              <a:path w="8061964" h="7628633">
                <a:moveTo>
                  <a:pt x="0" y="0"/>
                </a:moveTo>
                <a:lnTo>
                  <a:pt x="8061964" y="0"/>
                </a:lnTo>
                <a:lnTo>
                  <a:pt x="8061964" y="7628633"/>
                </a:lnTo>
                <a:lnTo>
                  <a:pt x="0" y="7628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just"/>
            <a:endParaRPr lang="en-US" sz="6500" b="1" dirty="0">
              <a:solidFill>
                <a:srgbClr val="FF0000"/>
              </a:solidFill>
              <a:latin typeface="Calibri "/>
            </a:endParaRPr>
          </a:p>
          <a:p>
            <a:pPr algn="just"/>
            <a:endParaRPr lang="en-US" sz="6500" b="1" dirty="0">
              <a:solidFill>
                <a:srgbClr val="FF0000"/>
              </a:solidFill>
              <a:latin typeface="Calibri "/>
            </a:endParaRPr>
          </a:p>
          <a:p>
            <a:pPr algn="just"/>
            <a:endParaRPr lang="en-US" sz="6500" b="1" dirty="0">
              <a:solidFill>
                <a:srgbClr val="FF0000"/>
              </a:solidFill>
              <a:latin typeface="Calibri "/>
            </a:endParaRPr>
          </a:p>
        </p:txBody>
      </p:sp>
      <p:sp>
        <p:nvSpPr>
          <p:cNvPr id="7" name="Freeform 4">
            <a:extLst>
              <a:ext uri="{FF2B5EF4-FFF2-40B4-BE49-F238E27FC236}">
                <a16:creationId xmlns:a16="http://schemas.microsoft.com/office/drawing/2014/main" id="{8B66EF58-217E-5689-6E43-7DBE99785850}"/>
              </a:ext>
            </a:extLst>
          </p:cNvPr>
          <p:cNvSpPr>
            <a:spLocks noGrp="1" noRot="1" noMove="1" noResize="1" noEditPoints="1" noAdjustHandles="1" noChangeArrowheads="1" noChangeShapeType="1"/>
          </p:cNvSpPr>
          <p:nvPr/>
        </p:nvSpPr>
        <p:spPr>
          <a:xfrm>
            <a:off x="-12460" y="5323082"/>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endParaRPr lang="vi-VN"/>
          </a:p>
        </p:txBody>
      </p:sp>
      <p:sp>
        <p:nvSpPr>
          <p:cNvPr id="9" name="Hình chữ nhật: Góc Tròn 10">
            <a:extLst>
              <a:ext uri="{FF2B5EF4-FFF2-40B4-BE49-F238E27FC236}">
                <a16:creationId xmlns:a16="http://schemas.microsoft.com/office/drawing/2014/main" id="{0089758A-8705-F809-2B3B-831D03C94C15}"/>
              </a:ext>
            </a:extLst>
          </p:cNvPr>
          <p:cNvSpPr/>
          <p:nvPr/>
        </p:nvSpPr>
        <p:spPr>
          <a:xfrm>
            <a:off x="610215" y="2570269"/>
            <a:ext cx="17184954" cy="7685158"/>
          </a:xfrm>
          <a:custGeom>
            <a:avLst/>
            <a:gdLst>
              <a:gd name="connsiteX0" fmla="*/ 0 w 17184954"/>
              <a:gd name="connsiteY0" fmla="*/ 1280885 h 7685158"/>
              <a:gd name="connsiteX1" fmla="*/ 1280885 w 17184954"/>
              <a:gd name="connsiteY1" fmla="*/ 0 h 7685158"/>
              <a:gd name="connsiteX2" fmla="*/ 15904069 w 17184954"/>
              <a:gd name="connsiteY2" fmla="*/ 0 h 7685158"/>
              <a:gd name="connsiteX3" fmla="*/ 17184954 w 17184954"/>
              <a:gd name="connsiteY3" fmla="*/ 1280885 h 7685158"/>
              <a:gd name="connsiteX4" fmla="*/ 17184954 w 17184954"/>
              <a:gd name="connsiteY4" fmla="*/ 6404273 h 7685158"/>
              <a:gd name="connsiteX5" fmla="*/ 15904069 w 17184954"/>
              <a:gd name="connsiteY5" fmla="*/ 7685158 h 7685158"/>
              <a:gd name="connsiteX6" fmla="*/ 1280885 w 17184954"/>
              <a:gd name="connsiteY6" fmla="*/ 7685158 h 7685158"/>
              <a:gd name="connsiteX7" fmla="*/ 0 w 17184954"/>
              <a:gd name="connsiteY7" fmla="*/ 6404273 h 7685158"/>
              <a:gd name="connsiteX8" fmla="*/ 0 w 17184954"/>
              <a:gd name="connsiteY8" fmla="*/ 1280885 h 768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4954" h="7685158" fill="none" extrusionOk="0">
                <a:moveTo>
                  <a:pt x="0" y="1280885"/>
                </a:moveTo>
                <a:cubicBezTo>
                  <a:pt x="-46591" y="576369"/>
                  <a:pt x="561169" y="69863"/>
                  <a:pt x="1280885" y="0"/>
                </a:cubicBezTo>
                <a:cubicBezTo>
                  <a:pt x="6255836" y="77600"/>
                  <a:pt x="8833103" y="-27269"/>
                  <a:pt x="15904069" y="0"/>
                </a:cubicBezTo>
                <a:cubicBezTo>
                  <a:pt x="16661083" y="-65431"/>
                  <a:pt x="17195092" y="576456"/>
                  <a:pt x="17184954" y="1280885"/>
                </a:cubicBezTo>
                <a:cubicBezTo>
                  <a:pt x="17293954" y="2433273"/>
                  <a:pt x="17106745" y="5358898"/>
                  <a:pt x="17184954" y="6404273"/>
                </a:cubicBezTo>
                <a:cubicBezTo>
                  <a:pt x="17070005" y="7066719"/>
                  <a:pt x="16581694" y="7698295"/>
                  <a:pt x="15904069" y="7685158"/>
                </a:cubicBezTo>
                <a:cubicBezTo>
                  <a:pt x="13425346" y="7734335"/>
                  <a:pt x="3165436" y="7562456"/>
                  <a:pt x="1280885" y="7685158"/>
                </a:cubicBezTo>
                <a:cubicBezTo>
                  <a:pt x="560321" y="7786160"/>
                  <a:pt x="-20076" y="7128972"/>
                  <a:pt x="0" y="6404273"/>
                </a:cubicBezTo>
                <a:cubicBezTo>
                  <a:pt x="47022" y="4444585"/>
                  <a:pt x="104569" y="2285869"/>
                  <a:pt x="0" y="1280885"/>
                </a:cubicBezTo>
                <a:close/>
              </a:path>
              <a:path w="17184954" h="7685158" stroke="0" extrusionOk="0">
                <a:moveTo>
                  <a:pt x="0" y="1280885"/>
                </a:moveTo>
                <a:cubicBezTo>
                  <a:pt x="100035" y="562038"/>
                  <a:pt x="644903" y="-4766"/>
                  <a:pt x="1280885" y="0"/>
                </a:cubicBezTo>
                <a:cubicBezTo>
                  <a:pt x="5561745" y="-129276"/>
                  <a:pt x="12322671" y="-77778"/>
                  <a:pt x="15904069" y="0"/>
                </a:cubicBezTo>
                <a:cubicBezTo>
                  <a:pt x="16571828" y="-126417"/>
                  <a:pt x="17164961" y="688754"/>
                  <a:pt x="17184954" y="1280885"/>
                </a:cubicBezTo>
                <a:cubicBezTo>
                  <a:pt x="17266553" y="3592828"/>
                  <a:pt x="17339254" y="4020258"/>
                  <a:pt x="17184954" y="6404273"/>
                </a:cubicBezTo>
                <a:cubicBezTo>
                  <a:pt x="17236250" y="7219866"/>
                  <a:pt x="16510677" y="7719418"/>
                  <a:pt x="15904069" y="7685158"/>
                </a:cubicBezTo>
                <a:cubicBezTo>
                  <a:pt x="13801484" y="7729378"/>
                  <a:pt x="6556467" y="7655776"/>
                  <a:pt x="1280885" y="7685158"/>
                </a:cubicBezTo>
                <a:cubicBezTo>
                  <a:pt x="562506" y="7643023"/>
                  <a:pt x="-115156" y="7085071"/>
                  <a:pt x="0" y="6404273"/>
                </a:cubicBezTo>
                <a:cubicBezTo>
                  <a:pt x="-159954" y="3880336"/>
                  <a:pt x="22140" y="2979793"/>
                  <a:pt x="0" y="1280885"/>
                </a:cubicBezTo>
                <a:close/>
              </a:path>
            </a:pathLst>
          </a:custGeom>
          <a:solidFill>
            <a:schemeClr val="lt1"/>
          </a:solidFill>
          <a:ln w="76200">
            <a:solidFill>
              <a:srgbClr val="FF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04C5D28A-2522-1102-7665-04AF0524339E}"/>
              </a:ext>
            </a:extLst>
          </p:cNvPr>
          <p:cNvSpPr txBox="1"/>
          <p:nvPr/>
        </p:nvSpPr>
        <p:spPr>
          <a:xfrm>
            <a:off x="890336" y="660938"/>
            <a:ext cx="16687800" cy="1754326"/>
          </a:xfrm>
          <a:prstGeom prst="rect">
            <a:avLst/>
          </a:prstGeom>
          <a:noFill/>
        </p:spPr>
        <p:txBody>
          <a:bodyPr wrap="square" rtlCol="0">
            <a:spAutoFit/>
          </a:bodyPr>
          <a:lstStyle/>
          <a:p>
            <a:pPr algn="ctr"/>
            <a:r>
              <a:rPr lang="en-US" sz="9000" b="1" dirty="0" err="1">
                <a:solidFill>
                  <a:srgbClr val="FF0000"/>
                </a:solidFill>
                <a:latin typeface="UTM Cookies" panose="02040603050506020204" pitchFamily="18" charset="0"/>
              </a:rPr>
              <a:t>Dặn</a:t>
            </a:r>
            <a:r>
              <a:rPr lang="en-US" sz="9000" b="1" dirty="0">
                <a:solidFill>
                  <a:srgbClr val="FF0000"/>
                </a:solidFill>
                <a:latin typeface="UTM Cookies" panose="02040603050506020204" pitchFamily="18" charset="0"/>
              </a:rPr>
              <a:t> </a:t>
            </a:r>
            <a:r>
              <a:rPr lang="en-US" sz="9000" b="1" dirty="0" err="1">
                <a:solidFill>
                  <a:srgbClr val="FF0000"/>
                </a:solidFill>
                <a:latin typeface="UTM Cookies" panose="02040603050506020204" pitchFamily="18" charset="0"/>
              </a:rPr>
              <a:t>dò</a:t>
            </a:r>
            <a:endParaRPr lang="vi-VN" sz="9000" b="1" dirty="0">
              <a:solidFill>
                <a:srgbClr val="FF0000"/>
              </a:solidFill>
              <a:latin typeface="Calibri "/>
            </a:endParaRPr>
          </a:p>
          <a:p>
            <a:endParaRPr lang="vi-VN" dirty="0"/>
          </a:p>
        </p:txBody>
      </p:sp>
      <p:sp>
        <p:nvSpPr>
          <p:cNvPr id="10" name="TextBox 9">
            <a:extLst>
              <a:ext uri="{FF2B5EF4-FFF2-40B4-BE49-F238E27FC236}">
                <a16:creationId xmlns:a16="http://schemas.microsoft.com/office/drawing/2014/main" id="{79797822-197F-67B8-12B2-443C79CE61D1}"/>
              </a:ext>
            </a:extLst>
          </p:cNvPr>
          <p:cNvSpPr txBox="1"/>
          <p:nvPr/>
        </p:nvSpPr>
        <p:spPr>
          <a:xfrm>
            <a:off x="971512" y="795769"/>
            <a:ext cx="16687800" cy="1754326"/>
          </a:xfrm>
          <a:prstGeom prst="rect">
            <a:avLst/>
          </a:prstGeom>
          <a:noFill/>
        </p:spPr>
        <p:txBody>
          <a:bodyPr wrap="square" rtlCol="0">
            <a:spAutoFit/>
          </a:bodyPr>
          <a:lstStyle/>
          <a:p>
            <a:pPr algn="ctr"/>
            <a:r>
              <a:rPr lang="en-US" sz="9000" b="1" dirty="0" err="1">
                <a:solidFill>
                  <a:schemeClr val="bg1"/>
                </a:solidFill>
                <a:latin typeface="UTM Cookies" panose="02040603050506020204" pitchFamily="18" charset="0"/>
              </a:rPr>
              <a:t>Dặn</a:t>
            </a:r>
            <a:r>
              <a:rPr lang="en-US" sz="9000" b="1" dirty="0">
                <a:solidFill>
                  <a:schemeClr val="bg1"/>
                </a:solidFill>
                <a:latin typeface="UTM Cookies" panose="02040603050506020204" pitchFamily="18" charset="0"/>
              </a:rPr>
              <a:t> </a:t>
            </a:r>
            <a:r>
              <a:rPr lang="en-US" sz="9000" b="1" dirty="0" err="1">
                <a:solidFill>
                  <a:schemeClr val="bg1"/>
                </a:solidFill>
                <a:latin typeface="UTM Cookies" panose="02040603050506020204" pitchFamily="18" charset="0"/>
              </a:rPr>
              <a:t>dò</a:t>
            </a:r>
            <a:endParaRPr lang="vi-VN" sz="9000" b="1" dirty="0">
              <a:solidFill>
                <a:schemeClr val="bg1"/>
              </a:solidFill>
              <a:latin typeface="Calibri "/>
            </a:endParaRPr>
          </a:p>
          <a:p>
            <a:endParaRPr lang="vi-VN" dirty="0"/>
          </a:p>
        </p:txBody>
      </p:sp>
      <p:grpSp>
        <p:nvGrpSpPr>
          <p:cNvPr id="32" name="Group 31">
            <a:extLst>
              <a:ext uri="{FF2B5EF4-FFF2-40B4-BE49-F238E27FC236}">
                <a16:creationId xmlns:a16="http://schemas.microsoft.com/office/drawing/2014/main" id="{C830745A-C1E6-7613-81C4-B52E87CEA262}"/>
              </a:ext>
            </a:extLst>
          </p:cNvPr>
          <p:cNvGrpSpPr/>
          <p:nvPr/>
        </p:nvGrpSpPr>
        <p:grpSpPr>
          <a:xfrm>
            <a:off x="1643474" y="3562723"/>
            <a:ext cx="15120527" cy="1477328"/>
            <a:chOff x="1643474" y="3562723"/>
            <a:chExt cx="15120527" cy="1477328"/>
          </a:xfrm>
        </p:grpSpPr>
        <p:pic>
          <p:nvPicPr>
            <p:cNvPr id="12" name="Picture 11">
              <a:extLst>
                <a:ext uri="{FF2B5EF4-FFF2-40B4-BE49-F238E27FC236}">
                  <a16:creationId xmlns:a16="http://schemas.microsoft.com/office/drawing/2014/main" id="{ABDFEACA-8B43-AB93-1200-94D04DEC651E}"/>
                </a:ext>
              </a:extLst>
            </p:cNvPr>
            <p:cNvPicPr>
              <a:picLocks noChangeAspect="1"/>
            </p:cNvPicPr>
            <p:nvPr/>
          </p:nvPicPr>
          <p:blipFill>
            <a:blip r:embed="rId5"/>
            <a:stretch>
              <a:fillRect/>
            </a:stretch>
          </p:blipFill>
          <p:spPr>
            <a:xfrm rot="737208" flipH="1">
              <a:off x="1643474" y="3564538"/>
              <a:ext cx="1473699" cy="1473699"/>
            </a:xfrm>
            <a:prstGeom prst="rect">
              <a:avLst/>
            </a:prstGeom>
          </p:spPr>
        </p:pic>
        <p:grpSp>
          <p:nvGrpSpPr>
            <p:cNvPr id="13" name="Group 6">
              <a:extLst>
                <a:ext uri="{FF2B5EF4-FFF2-40B4-BE49-F238E27FC236}">
                  <a16:creationId xmlns:a16="http://schemas.microsoft.com/office/drawing/2014/main" id="{02B423AF-AD13-62E9-B35C-87033E60F0A1}"/>
                </a:ext>
              </a:extLst>
            </p:cNvPr>
            <p:cNvGrpSpPr/>
            <p:nvPr/>
          </p:nvGrpSpPr>
          <p:grpSpPr>
            <a:xfrm>
              <a:off x="3352800" y="3685644"/>
              <a:ext cx="13411201" cy="1347601"/>
              <a:chOff x="0" y="0"/>
              <a:chExt cx="3897924" cy="2014227"/>
            </a:xfrm>
            <a:noFill/>
          </p:grpSpPr>
          <p:sp>
            <p:nvSpPr>
              <p:cNvPr id="14" name="Freeform 7">
                <a:extLst>
                  <a:ext uri="{FF2B5EF4-FFF2-40B4-BE49-F238E27FC236}">
                    <a16:creationId xmlns:a16="http://schemas.microsoft.com/office/drawing/2014/main" id="{63DE035D-B774-1F4D-80DF-683E0CDB495A}"/>
                  </a:ext>
                </a:extLst>
              </p:cNvPr>
              <p:cNvSpPr/>
              <p:nvPr/>
            </p:nvSpPr>
            <p:spPr>
              <a:xfrm>
                <a:off x="0" y="0"/>
                <a:ext cx="3897924" cy="2014227"/>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grpFill/>
              <a:ln w="57150" cap="rnd">
                <a:solidFill>
                  <a:srgbClr val="6FAF07"/>
                </a:solidFill>
                <a:prstDash val="lgDash"/>
                <a:round/>
              </a:ln>
            </p:spPr>
            <p:txBody>
              <a:bodyPr/>
              <a:lstStyle/>
              <a:p>
                <a:endParaRPr lang="vi-VN"/>
              </a:p>
            </p:txBody>
          </p:sp>
          <p:sp>
            <p:nvSpPr>
              <p:cNvPr id="15" name="TextBox 8">
                <a:extLst>
                  <a:ext uri="{FF2B5EF4-FFF2-40B4-BE49-F238E27FC236}">
                    <a16:creationId xmlns:a16="http://schemas.microsoft.com/office/drawing/2014/main" id="{3698199B-241E-6C94-4160-566261144806}"/>
                  </a:ext>
                </a:extLst>
              </p:cNvPr>
              <p:cNvSpPr txBox="1"/>
              <p:nvPr/>
            </p:nvSpPr>
            <p:spPr>
              <a:xfrm>
                <a:off x="0" y="-28575"/>
                <a:ext cx="3897924" cy="2042802"/>
              </a:xfrm>
              <a:prstGeom prst="rect">
                <a:avLst/>
              </a:prstGeom>
              <a:grpFill/>
            </p:spPr>
            <p:txBody>
              <a:bodyPr lIns="50800" tIns="50800" rIns="50800" bIns="50800" rtlCol="0" anchor="ctr"/>
              <a:lstStyle/>
              <a:p>
                <a:pPr algn="ctr">
                  <a:lnSpc>
                    <a:spcPts val="2659"/>
                  </a:lnSpc>
                </a:pPr>
                <a:endParaRPr/>
              </a:p>
            </p:txBody>
          </p:sp>
        </p:grpSp>
        <p:sp>
          <p:nvSpPr>
            <p:cNvPr id="22" name="TextBox 21">
              <a:extLst>
                <a:ext uri="{FF2B5EF4-FFF2-40B4-BE49-F238E27FC236}">
                  <a16:creationId xmlns:a16="http://schemas.microsoft.com/office/drawing/2014/main" id="{EEAA0EDE-66A4-F9D8-ED39-1864F672A6AD}"/>
                </a:ext>
              </a:extLst>
            </p:cNvPr>
            <p:cNvSpPr txBox="1"/>
            <p:nvPr/>
          </p:nvSpPr>
          <p:spPr>
            <a:xfrm>
              <a:off x="3108815" y="3562723"/>
              <a:ext cx="12413193" cy="1477328"/>
            </a:xfrm>
            <a:prstGeom prst="rect">
              <a:avLst/>
            </a:prstGeom>
            <a:noFill/>
          </p:spPr>
          <p:txBody>
            <a:bodyPr wrap="square">
              <a:spAutoFit/>
            </a:bodyPr>
            <a:lstStyle/>
            <a:p>
              <a:pPr algn="ctr"/>
              <a:r>
                <a:rPr lang="en-US" sz="9000" b="1" dirty="0" err="1">
                  <a:solidFill>
                    <a:srgbClr val="002060"/>
                  </a:solidFill>
                  <a:effectLst>
                    <a:outerShdw blurRad="38100" dist="38100" dir="2700000" algn="tl">
                      <a:srgbClr val="000000">
                        <a:alpha val="43137"/>
                      </a:srgbClr>
                    </a:outerShdw>
                  </a:effectLst>
                </a:rPr>
                <a:t>Giáo</a:t>
              </a:r>
              <a:r>
                <a:rPr lang="en-US" sz="9000" b="1" dirty="0">
                  <a:solidFill>
                    <a:srgbClr val="002060"/>
                  </a:solidFill>
                  <a:effectLst>
                    <a:outerShdw blurRad="38100" dist="38100" dir="2700000" algn="tl">
                      <a:srgbClr val="000000">
                        <a:alpha val="43137"/>
                      </a:srgbClr>
                    </a:outerShdw>
                  </a:effectLst>
                </a:rPr>
                <a:t> </a:t>
              </a:r>
              <a:r>
                <a:rPr lang="en-US" sz="9000" b="1" dirty="0" err="1">
                  <a:solidFill>
                    <a:srgbClr val="002060"/>
                  </a:solidFill>
                  <a:effectLst>
                    <a:outerShdw blurRad="38100" dist="38100" dir="2700000" algn="tl">
                      <a:srgbClr val="000000">
                        <a:alpha val="43137"/>
                      </a:srgbClr>
                    </a:outerShdw>
                  </a:effectLst>
                </a:rPr>
                <a:t>viên</a:t>
              </a:r>
              <a:r>
                <a:rPr lang="en-US" sz="9000" b="1" dirty="0">
                  <a:solidFill>
                    <a:srgbClr val="002060"/>
                  </a:solidFill>
                  <a:effectLst>
                    <a:outerShdw blurRad="38100" dist="38100" dir="2700000" algn="tl">
                      <a:srgbClr val="000000">
                        <a:alpha val="43137"/>
                      </a:srgbClr>
                    </a:outerShdw>
                  </a:effectLst>
                </a:rPr>
                <a:t> </a:t>
              </a:r>
              <a:r>
                <a:rPr lang="en-US" sz="9000" b="1" dirty="0" err="1">
                  <a:solidFill>
                    <a:srgbClr val="002060"/>
                  </a:solidFill>
                  <a:effectLst>
                    <a:outerShdw blurRad="38100" dist="38100" dir="2700000" algn="tl">
                      <a:srgbClr val="000000">
                        <a:alpha val="43137"/>
                      </a:srgbClr>
                    </a:outerShdw>
                  </a:effectLst>
                </a:rPr>
                <a:t>viết</a:t>
              </a:r>
              <a:r>
                <a:rPr lang="en-US" sz="9000" b="1" dirty="0">
                  <a:solidFill>
                    <a:srgbClr val="002060"/>
                  </a:solidFill>
                  <a:effectLst>
                    <a:outerShdw blurRad="38100" dist="38100" dir="2700000" algn="tl">
                      <a:srgbClr val="000000">
                        <a:alpha val="43137"/>
                      </a:srgbClr>
                    </a:outerShdw>
                  </a:effectLst>
                </a:rPr>
                <a:t> </a:t>
              </a:r>
              <a:r>
                <a:rPr lang="en-US" sz="9000" b="1" dirty="0" err="1">
                  <a:solidFill>
                    <a:srgbClr val="002060"/>
                  </a:solidFill>
                  <a:effectLst>
                    <a:outerShdw blurRad="38100" dist="38100" dir="2700000" algn="tl">
                      <a:srgbClr val="000000">
                        <a:alpha val="43137"/>
                      </a:srgbClr>
                    </a:outerShdw>
                  </a:effectLst>
                </a:rPr>
                <a:t>vào</a:t>
              </a:r>
              <a:r>
                <a:rPr lang="en-US" sz="9000" b="1" dirty="0">
                  <a:solidFill>
                    <a:srgbClr val="002060"/>
                  </a:solidFill>
                  <a:effectLst>
                    <a:outerShdw blurRad="38100" dist="38100" dir="2700000" algn="tl">
                      <a:srgbClr val="000000">
                        <a:alpha val="43137"/>
                      </a:srgbClr>
                    </a:outerShdw>
                  </a:effectLst>
                </a:rPr>
                <a:t> </a:t>
              </a:r>
              <a:r>
                <a:rPr lang="en-US" sz="9000" b="1" dirty="0" err="1">
                  <a:solidFill>
                    <a:srgbClr val="002060"/>
                  </a:solidFill>
                  <a:effectLst>
                    <a:outerShdw blurRad="38100" dist="38100" dir="2700000" algn="tl">
                      <a:srgbClr val="000000">
                        <a:alpha val="43137"/>
                      </a:srgbClr>
                    </a:outerShdw>
                  </a:effectLst>
                </a:rPr>
                <a:t>đây</a:t>
              </a:r>
              <a:endParaRPr lang="en-US" sz="9000" b="1" dirty="0">
                <a:solidFill>
                  <a:srgbClr val="002060"/>
                </a:solidFill>
                <a:effectLst>
                  <a:outerShdw blurRad="38100" dist="38100" dir="2700000" algn="tl">
                    <a:srgbClr val="000000">
                      <a:alpha val="43137"/>
                    </a:srgbClr>
                  </a:outerShdw>
                </a:effectLst>
              </a:endParaRPr>
            </a:p>
          </p:txBody>
        </p:sp>
      </p:grpSp>
      <p:grpSp>
        <p:nvGrpSpPr>
          <p:cNvPr id="33" name="Group 32">
            <a:extLst>
              <a:ext uri="{FF2B5EF4-FFF2-40B4-BE49-F238E27FC236}">
                <a16:creationId xmlns:a16="http://schemas.microsoft.com/office/drawing/2014/main" id="{AD713437-92EC-BEB3-9BA0-FF1B4CA600AC}"/>
              </a:ext>
            </a:extLst>
          </p:cNvPr>
          <p:cNvGrpSpPr/>
          <p:nvPr/>
        </p:nvGrpSpPr>
        <p:grpSpPr>
          <a:xfrm>
            <a:off x="1643474" y="5537552"/>
            <a:ext cx="15120527" cy="1477328"/>
            <a:chOff x="1643474" y="3562723"/>
            <a:chExt cx="15120527" cy="1477328"/>
          </a:xfrm>
        </p:grpSpPr>
        <p:pic>
          <p:nvPicPr>
            <p:cNvPr id="34" name="Picture 33">
              <a:extLst>
                <a:ext uri="{FF2B5EF4-FFF2-40B4-BE49-F238E27FC236}">
                  <a16:creationId xmlns:a16="http://schemas.microsoft.com/office/drawing/2014/main" id="{C092E021-357A-1A65-7F48-EEE58F9B38B0}"/>
                </a:ext>
              </a:extLst>
            </p:cNvPr>
            <p:cNvPicPr>
              <a:picLocks noChangeAspect="1"/>
            </p:cNvPicPr>
            <p:nvPr/>
          </p:nvPicPr>
          <p:blipFill>
            <a:blip r:embed="rId5"/>
            <a:stretch>
              <a:fillRect/>
            </a:stretch>
          </p:blipFill>
          <p:spPr>
            <a:xfrm rot="737208" flipH="1">
              <a:off x="1643474" y="3564538"/>
              <a:ext cx="1473699" cy="1473699"/>
            </a:xfrm>
            <a:prstGeom prst="rect">
              <a:avLst/>
            </a:prstGeom>
          </p:spPr>
        </p:pic>
        <p:grpSp>
          <p:nvGrpSpPr>
            <p:cNvPr id="35" name="Group 6">
              <a:extLst>
                <a:ext uri="{FF2B5EF4-FFF2-40B4-BE49-F238E27FC236}">
                  <a16:creationId xmlns:a16="http://schemas.microsoft.com/office/drawing/2014/main" id="{9B899F07-DCE7-B501-5F4E-8D555886248E}"/>
                </a:ext>
              </a:extLst>
            </p:cNvPr>
            <p:cNvGrpSpPr/>
            <p:nvPr/>
          </p:nvGrpSpPr>
          <p:grpSpPr>
            <a:xfrm>
              <a:off x="3352800" y="3685644"/>
              <a:ext cx="13411201" cy="1347601"/>
              <a:chOff x="0" y="0"/>
              <a:chExt cx="3897924" cy="2014227"/>
            </a:xfrm>
            <a:noFill/>
          </p:grpSpPr>
          <p:sp>
            <p:nvSpPr>
              <p:cNvPr id="37" name="Freeform 7">
                <a:extLst>
                  <a:ext uri="{FF2B5EF4-FFF2-40B4-BE49-F238E27FC236}">
                    <a16:creationId xmlns:a16="http://schemas.microsoft.com/office/drawing/2014/main" id="{A94FCC24-7819-51EC-AC83-D95EB37E6E2A}"/>
                  </a:ext>
                </a:extLst>
              </p:cNvPr>
              <p:cNvSpPr/>
              <p:nvPr/>
            </p:nvSpPr>
            <p:spPr>
              <a:xfrm>
                <a:off x="0" y="0"/>
                <a:ext cx="3897924" cy="2014227"/>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grpFill/>
              <a:ln w="57150" cap="rnd">
                <a:solidFill>
                  <a:srgbClr val="6FAF07"/>
                </a:solidFill>
                <a:prstDash val="lgDash"/>
                <a:round/>
              </a:ln>
            </p:spPr>
            <p:txBody>
              <a:bodyPr/>
              <a:lstStyle/>
              <a:p>
                <a:endParaRPr lang="vi-VN"/>
              </a:p>
            </p:txBody>
          </p:sp>
          <p:sp>
            <p:nvSpPr>
              <p:cNvPr id="38" name="TextBox 8">
                <a:extLst>
                  <a:ext uri="{FF2B5EF4-FFF2-40B4-BE49-F238E27FC236}">
                    <a16:creationId xmlns:a16="http://schemas.microsoft.com/office/drawing/2014/main" id="{E7F8ACE5-E0F2-2B7F-AC06-D41633847143}"/>
                  </a:ext>
                </a:extLst>
              </p:cNvPr>
              <p:cNvSpPr txBox="1"/>
              <p:nvPr/>
            </p:nvSpPr>
            <p:spPr>
              <a:xfrm>
                <a:off x="0" y="-28575"/>
                <a:ext cx="3897924" cy="2042802"/>
              </a:xfrm>
              <a:prstGeom prst="rect">
                <a:avLst/>
              </a:prstGeom>
              <a:grpFill/>
            </p:spPr>
            <p:txBody>
              <a:bodyPr lIns="50800" tIns="50800" rIns="50800" bIns="50800" rtlCol="0" anchor="ctr"/>
              <a:lstStyle/>
              <a:p>
                <a:pPr algn="ctr">
                  <a:lnSpc>
                    <a:spcPts val="2659"/>
                  </a:lnSpc>
                </a:pPr>
                <a:endParaRPr/>
              </a:p>
            </p:txBody>
          </p:sp>
        </p:grpSp>
        <p:sp>
          <p:nvSpPr>
            <p:cNvPr id="36" name="TextBox 35">
              <a:extLst>
                <a:ext uri="{FF2B5EF4-FFF2-40B4-BE49-F238E27FC236}">
                  <a16:creationId xmlns:a16="http://schemas.microsoft.com/office/drawing/2014/main" id="{0D8EA768-C55E-7F0C-C816-223DCE910BDB}"/>
                </a:ext>
              </a:extLst>
            </p:cNvPr>
            <p:cNvSpPr txBox="1"/>
            <p:nvPr/>
          </p:nvSpPr>
          <p:spPr>
            <a:xfrm>
              <a:off x="3108815" y="3562723"/>
              <a:ext cx="12413193" cy="1477328"/>
            </a:xfrm>
            <a:prstGeom prst="rect">
              <a:avLst/>
            </a:prstGeom>
            <a:noFill/>
          </p:spPr>
          <p:txBody>
            <a:bodyPr wrap="square">
              <a:spAutoFit/>
            </a:bodyPr>
            <a:lstStyle/>
            <a:p>
              <a:pPr algn="ctr"/>
              <a:r>
                <a:rPr lang="en-US" sz="9000" b="1" dirty="0" err="1">
                  <a:solidFill>
                    <a:srgbClr val="002060"/>
                  </a:solidFill>
                  <a:effectLst>
                    <a:outerShdw blurRad="38100" dist="38100" dir="2700000" algn="tl">
                      <a:srgbClr val="000000">
                        <a:alpha val="43137"/>
                      </a:srgbClr>
                    </a:outerShdw>
                  </a:effectLst>
                </a:rPr>
                <a:t>Giáo</a:t>
              </a:r>
              <a:r>
                <a:rPr lang="en-US" sz="9000" b="1" dirty="0">
                  <a:solidFill>
                    <a:srgbClr val="002060"/>
                  </a:solidFill>
                  <a:effectLst>
                    <a:outerShdw blurRad="38100" dist="38100" dir="2700000" algn="tl">
                      <a:srgbClr val="000000">
                        <a:alpha val="43137"/>
                      </a:srgbClr>
                    </a:outerShdw>
                  </a:effectLst>
                </a:rPr>
                <a:t> </a:t>
              </a:r>
              <a:r>
                <a:rPr lang="en-US" sz="9000" b="1" dirty="0" err="1">
                  <a:solidFill>
                    <a:srgbClr val="002060"/>
                  </a:solidFill>
                  <a:effectLst>
                    <a:outerShdw blurRad="38100" dist="38100" dir="2700000" algn="tl">
                      <a:srgbClr val="000000">
                        <a:alpha val="43137"/>
                      </a:srgbClr>
                    </a:outerShdw>
                  </a:effectLst>
                </a:rPr>
                <a:t>viên</a:t>
              </a:r>
              <a:r>
                <a:rPr lang="en-US" sz="9000" b="1" dirty="0">
                  <a:solidFill>
                    <a:srgbClr val="002060"/>
                  </a:solidFill>
                  <a:effectLst>
                    <a:outerShdw blurRad="38100" dist="38100" dir="2700000" algn="tl">
                      <a:srgbClr val="000000">
                        <a:alpha val="43137"/>
                      </a:srgbClr>
                    </a:outerShdw>
                  </a:effectLst>
                </a:rPr>
                <a:t> </a:t>
              </a:r>
              <a:r>
                <a:rPr lang="en-US" sz="9000" b="1" dirty="0" err="1">
                  <a:solidFill>
                    <a:srgbClr val="002060"/>
                  </a:solidFill>
                  <a:effectLst>
                    <a:outerShdw blurRad="38100" dist="38100" dir="2700000" algn="tl">
                      <a:srgbClr val="000000">
                        <a:alpha val="43137"/>
                      </a:srgbClr>
                    </a:outerShdw>
                  </a:effectLst>
                </a:rPr>
                <a:t>viết</a:t>
              </a:r>
              <a:r>
                <a:rPr lang="en-US" sz="9000" b="1" dirty="0">
                  <a:solidFill>
                    <a:srgbClr val="002060"/>
                  </a:solidFill>
                  <a:effectLst>
                    <a:outerShdw blurRad="38100" dist="38100" dir="2700000" algn="tl">
                      <a:srgbClr val="000000">
                        <a:alpha val="43137"/>
                      </a:srgbClr>
                    </a:outerShdw>
                  </a:effectLst>
                </a:rPr>
                <a:t> </a:t>
              </a:r>
              <a:r>
                <a:rPr lang="en-US" sz="9000" b="1" dirty="0" err="1">
                  <a:solidFill>
                    <a:srgbClr val="002060"/>
                  </a:solidFill>
                  <a:effectLst>
                    <a:outerShdw blurRad="38100" dist="38100" dir="2700000" algn="tl">
                      <a:srgbClr val="000000">
                        <a:alpha val="43137"/>
                      </a:srgbClr>
                    </a:outerShdw>
                  </a:effectLst>
                </a:rPr>
                <a:t>vào</a:t>
              </a:r>
              <a:r>
                <a:rPr lang="en-US" sz="9000" b="1" dirty="0">
                  <a:solidFill>
                    <a:srgbClr val="002060"/>
                  </a:solidFill>
                  <a:effectLst>
                    <a:outerShdw blurRad="38100" dist="38100" dir="2700000" algn="tl">
                      <a:srgbClr val="000000">
                        <a:alpha val="43137"/>
                      </a:srgbClr>
                    </a:outerShdw>
                  </a:effectLst>
                </a:rPr>
                <a:t> </a:t>
              </a:r>
              <a:r>
                <a:rPr lang="en-US" sz="9000" b="1" dirty="0" err="1">
                  <a:solidFill>
                    <a:srgbClr val="002060"/>
                  </a:solidFill>
                  <a:effectLst>
                    <a:outerShdw blurRad="38100" dist="38100" dir="2700000" algn="tl">
                      <a:srgbClr val="000000">
                        <a:alpha val="43137"/>
                      </a:srgbClr>
                    </a:outerShdw>
                  </a:effectLst>
                </a:rPr>
                <a:t>đây</a:t>
              </a:r>
              <a:endParaRPr lang="en-US" sz="9000" b="1" dirty="0">
                <a:solidFill>
                  <a:srgbClr val="002060"/>
                </a:solidFill>
                <a:effectLst>
                  <a:outerShdw blurRad="38100" dist="38100" dir="2700000" algn="tl">
                    <a:srgbClr val="000000">
                      <a:alpha val="43137"/>
                    </a:srgbClr>
                  </a:outerShdw>
                </a:effectLst>
              </a:endParaRPr>
            </a:p>
          </p:txBody>
        </p:sp>
      </p:grpSp>
      <p:grpSp>
        <p:nvGrpSpPr>
          <p:cNvPr id="46" name="Group 45">
            <a:extLst>
              <a:ext uri="{FF2B5EF4-FFF2-40B4-BE49-F238E27FC236}">
                <a16:creationId xmlns:a16="http://schemas.microsoft.com/office/drawing/2014/main" id="{673FB259-0A83-5C63-0E36-870763DC373E}"/>
              </a:ext>
            </a:extLst>
          </p:cNvPr>
          <p:cNvGrpSpPr/>
          <p:nvPr/>
        </p:nvGrpSpPr>
        <p:grpSpPr>
          <a:xfrm>
            <a:off x="1643474" y="7605781"/>
            <a:ext cx="15120527" cy="1477328"/>
            <a:chOff x="1643474" y="3562723"/>
            <a:chExt cx="15120527" cy="1477328"/>
          </a:xfrm>
        </p:grpSpPr>
        <p:pic>
          <p:nvPicPr>
            <p:cNvPr id="47" name="Picture 46">
              <a:extLst>
                <a:ext uri="{FF2B5EF4-FFF2-40B4-BE49-F238E27FC236}">
                  <a16:creationId xmlns:a16="http://schemas.microsoft.com/office/drawing/2014/main" id="{191FF5F0-2ACF-745E-B376-D3AAC259862C}"/>
                </a:ext>
              </a:extLst>
            </p:cNvPr>
            <p:cNvPicPr>
              <a:picLocks noChangeAspect="1"/>
            </p:cNvPicPr>
            <p:nvPr/>
          </p:nvPicPr>
          <p:blipFill>
            <a:blip r:embed="rId5"/>
            <a:stretch>
              <a:fillRect/>
            </a:stretch>
          </p:blipFill>
          <p:spPr>
            <a:xfrm rot="737208" flipH="1">
              <a:off x="1643474" y="3564538"/>
              <a:ext cx="1473699" cy="1473699"/>
            </a:xfrm>
            <a:prstGeom prst="rect">
              <a:avLst/>
            </a:prstGeom>
          </p:spPr>
        </p:pic>
        <p:grpSp>
          <p:nvGrpSpPr>
            <p:cNvPr id="48" name="Group 6">
              <a:extLst>
                <a:ext uri="{FF2B5EF4-FFF2-40B4-BE49-F238E27FC236}">
                  <a16:creationId xmlns:a16="http://schemas.microsoft.com/office/drawing/2014/main" id="{5BECCF1C-5DBD-C777-C920-555386826B54}"/>
                </a:ext>
              </a:extLst>
            </p:cNvPr>
            <p:cNvGrpSpPr/>
            <p:nvPr/>
          </p:nvGrpSpPr>
          <p:grpSpPr>
            <a:xfrm>
              <a:off x="3352800" y="3685644"/>
              <a:ext cx="13411201" cy="1347601"/>
              <a:chOff x="0" y="0"/>
              <a:chExt cx="3897924" cy="2014227"/>
            </a:xfrm>
            <a:noFill/>
          </p:grpSpPr>
          <p:sp>
            <p:nvSpPr>
              <p:cNvPr id="50" name="Freeform 7">
                <a:extLst>
                  <a:ext uri="{FF2B5EF4-FFF2-40B4-BE49-F238E27FC236}">
                    <a16:creationId xmlns:a16="http://schemas.microsoft.com/office/drawing/2014/main" id="{9A94997B-B3F1-F740-CC3B-1D80CD4172CF}"/>
                  </a:ext>
                </a:extLst>
              </p:cNvPr>
              <p:cNvSpPr/>
              <p:nvPr/>
            </p:nvSpPr>
            <p:spPr>
              <a:xfrm>
                <a:off x="0" y="0"/>
                <a:ext cx="3897924" cy="2014227"/>
              </a:xfrm>
              <a:custGeom>
                <a:avLst/>
                <a:gdLst/>
                <a:ahLst/>
                <a:cxnLst/>
                <a:rect l="l" t="t" r="r" b="b"/>
                <a:pathLst>
                  <a:path w="3897924" h="2014227">
                    <a:moveTo>
                      <a:pt x="26155" y="0"/>
                    </a:moveTo>
                    <a:lnTo>
                      <a:pt x="3871769" y="0"/>
                    </a:lnTo>
                    <a:cubicBezTo>
                      <a:pt x="3878706" y="0"/>
                      <a:pt x="3885359" y="2756"/>
                      <a:pt x="3890264" y="7661"/>
                    </a:cubicBezTo>
                    <a:cubicBezTo>
                      <a:pt x="3895169" y="12566"/>
                      <a:pt x="3897924" y="19218"/>
                      <a:pt x="3897924" y="26155"/>
                    </a:cubicBezTo>
                    <a:lnTo>
                      <a:pt x="3897924" y="1988072"/>
                    </a:lnTo>
                    <a:cubicBezTo>
                      <a:pt x="3897924" y="2002517"/>
                      <a:pt x="3886214" y="2014227"/>
                      <a:pt x="3871769" y="2014227"/>
                    </a:cubicBezTo>
                    <a:lnTo>
                      <a:pt x="26155" y="2014227"/>
                    </a:lnTo>
                    <a:cubicBezTo>
                      <a:pt x="11710" y="2014227"/>
                      <a:pt x="0" y="2002517"/>
                      <a:pt x="0" y="1988072"/>
                    </a:cubicBezTo>
                    <a:lnTo>
                      <a:pt x="0" y="26155"/>
                    </a:lnTo>
                    <a:cubicBezTo>
                      <a:pt x="0" y="11710"/>
                      <a:pt x="11710" y="0"/>
                      <a:pt x="26155" y="0"/>
                    </a:cubicBezTo>
                    <a:close/>
                  </a:path>
                </a:pathLst>
              </a:custGeom>
              <a:grpFill/>
              <a:ln w="57150" cap="rnd">
                <a:solidFill>
                  <a:srgbClr val="6FAF07"/>
                </a:solidFill>
                <a:prstDash val="lgDash"/>
                <a:round/>
              </a:ln>
            </p:spPr>
            <p:txBody>
              <a:bodyPr/>
              <a:lstStyle/>
              <a:p>
                <a:endParaRPr lang="vi-VN"/>
              </a:p>
            </p:txBody>
          </p:sp>
          <p:sp>
            <p:nvSpPr>
              <p:cNvPr id="51" name="TextBox 8">
                <a:extLst>
                  <a:ext uri="{FF2B5EF4-FFF2-40B4-BE49-F238E27FC236}">
                    <a16:creationId xmlns:a16="http://schemas.microsoft.com/office/drawing/2014/main" id="{D18D95C2-64CE-18A5-6861-D899368D36F5}"/>
                  </a:ext>
                </a:extLst>
              </p:cNvPr>
              <p:cNvSpPr txBox="1"/>
              <p:nvPr/>
            </p:nvSpPr>
            <p:spPr>
              <a:xfrm>
                <a:off x="0" y="-28575"/>
                <a:ext cx="3897924" cy="2042802"/>
              </a:xfrm>
              <a:prstGeom prst="rect">
                <a:avLst/>
              </a:prstGeom>
              <a:grpFill/>
            </p:spPr>
            <p:txBody>
              <a:bodyPr lIns="50800" tIns="50800" rIns="50800" bIns="50800" rtlCol="0" anchor="ctr"/>
              <a:lstStyle/>
              <a:p>
                <a:pPr algn="ctr">
                  <a:lnSpc>
                    <a:spcPts val="2659"/>
                  </a:lnSpc>
                </a:pPr>
                <a:endParaRPr/>
              </a:p>
            </p:txBody>
          </p:sp>
        </p:grpSp>
        <p:sp>
          <p:nvSpPr>
            <p:cNvPr id="49" name="TextBox 48">
              <a:extLst>
                <a:ext uri="{FF2B5EF4-FFF2-40B4-BE49-F238E27FC236}">
                  <a16:creationId xmlns:a16="http://schemas.microsoft.com/office/drawing/2014/main" id="{7E95D0D1-856A-6C9E-8B9B-466EECE74B59}"/>
                </a:ext>
              </a:extLst>
            </p:cNvPr>
            <p:cNvSpPr txBox="1"/>
            <p:nvPr/>
          </p:nvSpPr>
          <p:spPr>
            <a:xfrm>
              <a:off x="3108815" y="3562723"/>
              <a:ext cx="12413193" cy="1477328"/>
            </a:xfrm>
            <a:prstGeom prst="rect">
              <a:avLst/>
            </a:prstGeom>
            <a:noFill/>
          </p:spPr>
          <p:txBody>
            <a:bodyPr wrap="square">
              <a:spAutoFit/>
            </a:bodyPr>
            <a:lstStyle/>
            <a:p>
              <a:pPr algn="ctr"/>
              <a:r>
                <a:rPr lang="en-US" sz="9000" b="1" dirty="0" err="1">
                  <a:solidFill>
                    <a:srgbClr val="002060"/>
                  </a:solidFill>
                  <a:effectLst>
                    <a:outerShdw blurRad="38100" dist="38100" dir="2700000" algn="tl">
                      <a:srgbClr val="000000">
                        <a:alpha val="43137"/>
                      </a:srgbClr>
                    </a:outerShdw>
                  </a:effectLst>
                </a:rPr>
                <a:t>Giáo</a:t>
              </a:r>
              <a:r>
                <a:rPr lang="en-US" sz="9000" b="1" dirty="0">
                  <a:solidFill>
                    <a:srgbClr val="002060"/>
                  </a:solidFill>
                  <a:effectLst>
                    <a:outerShdw blurRad="38100" dist="38100" dir="2700000" algn="tl">
                      <a:srgbClr val="000000">
                        <a:alpha val="43137"/>
                      </a:srgbClr>
                    </a:outerShdw>
                  </a:effectLst>
                </a:rPr>
                <a:t> </a:t>
              </a:r>
              <a:r>
                <a:rPr lang="en-US" sz="9000" b="1" dirty="0" err="1">
                  <a:solidFill>
                    <a:srgbClr val="002060"/>
                  </a:solidFill>
                  <a:effectLst>
                    <a:outerShdw blurRad="38100" dist="38100" dir="2700000" algn="tl">
                      <a:srgbClr val="000000">
                        <a:alpha val="43137"/>
                      </a:srgbClr>
                    </a:outerShdw>
                  </a:effectLst>
                </a:rPr>
                <a:t>viên</a:t>
              </a:r>
              <a:r>
                <a:rPr lang="en-US" sz="9000" b="1" dirty="0">
                  <a:solidFill>
                    <a:srgbClr val="002060"/>
                  </a:solidFill>
                  <a:effectLst>
                    <a:outerShdw blurRad="38100" dist="38100" dir="2700000" algn="tl">
                      <a:srgbClr val="000000">
                        <a:alpha val="43137"/>
                      </a:srgbClr>
                    </a:outerShdw>
                  </a:effectLst>
                </a:rPr>
                <a:t> </a:t>
              </a:r>
              <a:r>
                <a:rPr lang="en-US" sz="9000" b="1" dirty="0" err="1">
                  <a:solidFill>
                    <a:srgbClr val="002060"/>
                  </a:solidFill>
                  <a:effectLst>
                    <a:outerShdw blurRad="38100" dist="38100" dir="2700000" algn="tl">
                      <a:srgbClr val="000000">
                        <a:alpha val="43137"/>
                      </a:srgbClr>
                    </a:outerShdw>
                  </a:effectLst>
                </a:rPr>
                <a:t>viết</a:t>
              </a:r>
              <a:r>
                <a:rPr lang="en-US" sz="9000" b="1" dirty="0">
                  <a:solidFill>
                    <a:srgbClr val="002060"/>
                  </a:solidFill>
                  <a:effectLst>
                    <a:outerShdw blurRad="38100" dist="38100" dir="2700000" algn="tl">
                      <a:srgbClr val="000000">
                        <a:alpha val="43137"/>
                      </a:srgbClr>
                    </a:outerShdw>
                  </a:effectLst>
                </a:rPr>
                <a:t> </a:t>
              </a:r>
              <a:r>
                <a:rPr lang="en-US" sz="9000" b="1" dirty="0" err="1">
                  <a:solidFill>
                    <a:srgbClr val="002060"/>
                  </a:solidFill>
                  <a:effectLst>
                    <a:outerShdw blurRad="38100" dist="38100" dir="2700000" algn="tl">
                      <a:srgbClr val="000000">
                        <a:alpha val="43137"/>
                      </a:srgbClr>
                    </a:outerShdw>
                  </a:effectLst>
                </a:rPr>
                <a:t>vào</a:t>
              </a:r>
              <a:r>
                <a:rPr lang="en-US" sz="9000" b="1" dirty="0">
                  <a:solidFill>
                    <a:srgbClr val="002060"/>
                  </a:solidFill>
                  <a:effectLst>
                    <a:outerShdw blurRad="38100" dist="38100" dir="2700000" algn="tl">
                      <a:srgbClr val="000000">
                        <a:alpha val="43137"/>
                      </a:srgbClr>
                    </a:outerShdw>
                  </a:effectLst>
                </a:rPr>
                <a:t> </a:t>
              </a:r>
              <a:r>
                <a:rPr lang="en-US" sz="9000" b="1" dirty="0" err="1">
                  <a:solidFill>
                    <a:srgbClr val="002060"/>
                  </a:solidFill>
                  <a:effectLst>
                    <a:outerShdw blurRad="38100" dist="38100" dir="2700000" algn="tl">
                      <a:srgbClr val="000000">
                        <a:alpha val="43137"/>
                      </a:srgbClr>
                    </a:outerShdw>
                  </a:effectLst>
                </a:rPr>
                <a:t>đây</a:t>
              </a:r>
              <a:endParaRPr lang="en-US" sz="9000" b="1" dirty="0">
                <a:solidFill>
                  <a:srgbClr val="00206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04256205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par>
                                <p:cTn id="9" presetID="16" presetClass="entr" presetSubtype="37"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outVertical)">
                                      <p:cBhvr>
                                        <p:cTn id="11" dur="500"/>
                                        <p:tgtEl>
                                          <p:spTgt spid="2"/>
                                        </p:tgtEl>
                                      </p:cBhvr>
                                    </p:animEffect>
                                  </p:childTnLst>
                                </p:cTn>
                              </p:par>
                              <p:par>
                                <p:cTn id="12" presetID="16" presetClass="entr" presetSubtype="37"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out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9" grpId="0" animBg="1"/>
      <p:bldP spid="2"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5194C-4497-5D39-35FF-02F2857301DA}"/>
              </a:ext>
            </a:extLst>
          </p:cNvPr>
          <p:cNvSpPr>
            <a:spLocks noGrp="1"/>
          </p:cNvSpPr>
          <p:nvPr>
            <p:ph type="title"/>
          </p:nvPr>
        </p:nvSpPr>
        <p:spPr/>
        <p:txBody>
          <a:bodyPr/>
          <a:lstStyle/>
          <a:p>
            <a:endParaRPr lang="en-US"/>
          </a:p>
        </p:txBody>
      </p:sp>
      <p:pic>
        <p:nvPicPr>
          <p:cNvPr id="4" name="Phần mềm Tiện ích nhận xét tự động năng lực phẩm chất và nhận xét định kì các môn học (2)">
            <a:hlinkClick r:id="" action="ppaction://media"/>
            <a:extLst>
              <a:ext uri="{FF2B5EF4-FFF2-40B4-BE49-F238E27FC236}">
                <a16:creationId xmlns:a16="http://schemas.microsoft.com/office/drawing/2014/main" id="{193FA402-6AA1-A378-11EC-EABD3A22425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p:spPr>
      </p:pic>
    </p:spTree>
    <p:extLst>
      <p:ext uri="{BB962C8B-B14F-4D97-AF65-F5344CB8AC3E}">
        <p14:creationId xmlns:p14="http://schemas.microsoft.com/office/powerpoint/2010/main" val="53752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par>
                                <p:cTn id="7" presetID="1" presetClass="mediacall" presetSubtype="0" fill="hold" nodeType="withEffect">
                                  <p:stCondLst>
                                    <p:cond delay="0"/>
                                  </p:stCondLst>
                                  <p:childTnLst>
                                    <p:cmd type="call" cmd="playFrom(0.0)">
                                      <p:cBhvr>
                                        <p:cTn id="8" dur="199692" fill="hold"/>
                                        <p:tgtEl>
                                          <p:spTgt spid="4"/>
                                        </p:tgtEl>
                                      </p:cBhvr>
                                    </p:cmd>
                                  </p:childTnLst>
                                </p:cTn>
                              </p:par>
                              <p:par>
                                <p:cTn id="9" presetID="1" presetClass="mediacall" presetSubtype="0" fill="hold" nodeType="withEffect">
                                  <p:stCondLst>
                                    <p:cond delay="0"/>
                                  </p:stCondLst>
                                  <p:childTnLst>
                                    <p:cmd type="call" cmd="playFrom(0.0)">
                                      <p:cBhvr>
                                        <p:cTn id="10" dur="199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5194C-4497-5D39-35FF-02F2857301DA}"/>
              </a:ext>
            </a:extLst>
          </p:cNvPr>
          <p:cNvSpPr>
            <a:spLocks noGrp="1"/>
          </p:cNvSpPr>
          <p:nvPr>
            <p:ph type="title"/>
          </p:nvPr>
        </p:nvSpPr>
        <p:spPr/>
        <p:txBody>
          <a:bodyPr/>
          <a:lstStyle/>
          <a:p>
            <a:endParaRPr lang="en-US"/>
          </a:p>
        </p:txBody>
      </p:sp>
      <p:pic>
        <p:nvPicPr>
          <p:cNvPr id="4" name="Phần mềm Tiện ích nhận xét tự động năng lực phẩm chất và nhận xét định kì các môn học (2)">
            <a:hlinkClick r:id="" action="ppaction://media"/>
            <a:extLst>
              <a:ext uri="{FF2B5EF4-FFF2-40B4-BE49-F238E27FC236}">
                <a16:creationId xmlns:a16="http://schemas.microsoft.com/office/drawing/2014/main" id="{193FA402-6AA1-A378-11EC-EABD3A22425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p:spPr>
      </p:pic>
    </p:spTree>
    <p:extLst>
      <p:ext uri="{BB962C8B-B14F-4D97-AF65-F5344CB8AC3E}">
        <p14:creationId xmlns:p14="http://schemas.microsoft.com/office/powerpoint/2010/main" val="280784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par>
                                <p:cTn id="7" presetID="1" presetClass="mediacall" presetSubtype="0" fill="hold" nodeType="withEffect">
                                  <p:stCondLst>
                                    <p:cond delay="0"/>
                                  </p:stCondLst>
                                  <p:childTnLst>
                                    <p:cmd type="call" cmd="playFrom(0.0)">
                                      <p:cBhvr>
                                        <p:cTn id="8" dur="199692" fill="hold"/>
                                        <p:tgtEl>
                                          <p:spTgt spid="4"/>
                                        </p:tgtEl>
                                      </p:cBhvr>
                                    </p:cmd>
                                  </p:childTnLst>
                                </p:cTn>
                              </p:par>
                              <p:par>
                                <p:cTn id="9" presetID="1" presetClass="mediacall" presetSubtype="0" fill="hold" nodeType="withEffect">
                                  <p:stCondLst>
                                    <p:cond delay="0"/>
                                  </p:stCondLst>
                                  <p:childTnLst>
                                    <p:cmd type="call" cmd="playFrom(0.0)">
                                      <p:cBhvr>
                                        <p:cTn id="10" dur="199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p:cNvGrpSpPr/>
        <p:nvPr/>
      </p:nvGrpSpPr>
      <p:grpSpPr>
        <a:xfrm>
          <a:off x="0" y="0"/>
          <a:ext cx="0" cy="0"/>
          <a:chOff x="0" y="0"/>
          <a:chExt cx="0" cy="0"/>
        </a:xfrm>
      </p:grpSpPr>
      <p:sp>
        <p:nvSpPr>
          <p:cNvPr id="4" name="Freeform 4"/>
          <p:cNvSpPr/>
          <p:nvPr/>
        </p:nvSpPr>
        <p:spPr>
          <a:xfrm>
            <a:off x="4439" y="27051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endParaRPr lang="vi-VN"/>
          </a:p>
        </p:txBody>
      </p:sp>
      <p:sp>
        <p:nvSpPr>
          <p:cNvPr id="23" name="Freeform 33">
            <a:extLst>
              <a:ext uri="{FF2B5EF4-FFF2-40B4-BE49-F238E27FC236}">
                <a16:creationId xmlns:a16="http://schemas.microsoft.com/office/drawing/2014/main" id="{A150400E-9178-14D4-8EEF-53E950D36CF8}"/>
              </a:ext>
            </a:extLst>
          </p:cNvPr>
          <p:cNvSpPr>
            <a:spLocks noGrp="1" noRot="1" noMove="1" noResize="1" noEditPoints="1" noAdjustHandles="1" noChangeArrowheads="1" noChangeShapeType="1"/>
          </p:cNvSpPr>
          <p:nvPr/>
        </p:nvSpPr>
        <p:spPr>
          <a:xfrm>
            <a:off x="1524000" y="-4846908"/>
            <a:ext cx="15492092" cy="14659392"/>
          </a:xfrm>
          <a:custGeom>
            <a:avLst/>
            <a:gdLst/>
            <a:ahLst/>
            <a:cxnLst/>
            <a:rect l="l" t="t" r="r" b="b"/>
            <a:pathLst>
              <a:path w="8061964" h="7628633">
                <a:moveTo>
                  <a:pt x="0" y="0"/>
                </a:moveTo>
                <a:lnTo>
                  <a:pt x="8061964" y="0"/>
                </a:lnTo>
                <a:lnTo>
                  <a:pt x="8061964" y="7628633"/>
                </a:lnTo>
                <a:lnTo>
                  <a:pt x="0" y="7628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dirty="0"/>
          </a:p>
        </p:txBody>
      </p:sp>
      <p:sp>
        <p:nvSpPr>
          <p:cNvPr id="22" name="TextBox 3">
            <a:extLst>
              <a:ext uri="{FF2B5EF4-FFF2-40B4-BE49-F238E27FC236}">
                <a16:creationId xmlns:a16="http://schemas.microsoft.com/office/drawing/2014/main" id="{89E95314-2581-A99C-8EFE-0EF378F92B2C}"/>
              </a:ext>
            </a:extLst>
          </p:cNvPr>
          <p:cNvSpPr txBox="1"/>
          <p:nvPr/>
        </p:nvSpPr>
        <p:spPr>
          <a:xfrm>
            <a:off x="2723492" y="2052672"/>
            <a:ext cx="13093108" cy="6001643"/>
          </a:xfrm>
          <a:prstGeom prst="rect">
            <a:avLst/>
          </a:prstGeom>
        </p:spPr>
        <p:txBody>
          <a:bodyPr wrap="square" lIns="0" tIns="0" rIns="0" bIns="0" rtlCol="0" anchor="t">
            <a:spAutoFit/>
          </a:bodyPr>
          <a:lstStyle/>
          <a:p>
            <a:pPr algn="ctr"/>
            <a:r>
              <a:rPr lang="en-US" sz="13000" dirty="0">
                <a:solidFill>
                  <a:schemeClr val="bg1"/>
                </a:solidFill>
                <a:latin typeface="UTM Cookies" panose="02040603050506020204" pitchFamily="18" charset="0"/>
              </a:rPr>
              <a:t>TẠM BIỆT </a:t>
            </a:r>
          </a:p>
          <a:p>
            <a:pPr algn="ctr"/>
            <a:r>
              <a:rPr lang="en-US" sz="13000" dirty="0" err="1">
                <a:solidFill>
                  <a:schemeClr val="bg1"/>
                </a:solidFill>
                <a:latin typeface="UTM Cookies" panose="02040603050506020204" pitchFamily="18" charset="0"/>
              </a:rPr>
              <a:t>và</a:t>
            </a:r>
            <a:r>
              <a:rPr lang="en-US" sz="13000" dirty="0">
                <a:solidFill>
                  <a:schemeClr val="bg1"/>
                </a:solidFill>
                <a:latin typeface="UTM Cookies" panose="02040603050506020204" pitchFamily="18" charset="0"/>
              </a:rPr>
              <a:t>  </a:t>
            </a:r>
          </a:p>
          <a:p>
            <a:pPr algn="ctr"/>
            <a:r>
              <a:rPr lang="en-US" sz="13000" dirty="0">
                <a:solidFill>
                  <a:schemeClr val="bg1"/>
                </a:solidFill>
                <a:latin typeface="UTM Cookies" panose="02040603050506020204" pitchFamily="18" charset="0"/>
              </a:rPr>
              <a:t>HẸN GẶP LẠI</a:t>
            </a:r>
          </a:p>
        </p:txBody>
      </p:sp>
      <p:sp>
        <p:nvSpPr>
          <p:cNvPr id="5" name="Freeform 4">
            <a:extLst>
              <a:ext uri="{FF2B5EF4-FFF2-40B4-BE49-F238E27FC236}">
                <a16:creationId xmlns:a16="http://schemas.microsoft.com/office/drawing/2014/main" id="{623D00E6-5C63-4431-D4C8-0A5EA1E1EE5F}"/>
              </a:ext>
            </a:extLst>
          </p:cNvPr>
          <p:cNvSpPr/>
          <p:nvPr/>
        </p:nvSpPr>
        <p:spPr>
          <a:xfrm>
            <a:off x="-76200" y="7800851"/>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endParaRPr lang="vi-VN" dirty="0"/>
          </a:p>
        </p:txBody>
      </p:sp>
      <p:sp>
        <p:nvSpPr>
          <p:cNvPr id="2" name="Freeform 2"/>
          <p:cNvSpPr/>
          <p:nvPr/>
        </p:nvSpPr>
        <p:spPr>
          <a:xfrm flipH="1">
            <a:off x="368246" y="2630902"/>
            <a:ext cx="4014491" cy="7890890"/>
          </a:xfrm>
          <a:custGeom>
            <a:avLst/>
            <a:gdLst/>
            <a:ahLst/>
            <a:cxnLst/>
            <a:rect l="l" t="t" r="r" b="b"/>
            <a:pathLst>
              <a:path w="4186809" h="8229600">
                <a:moveTo>
                  <a:pt x="4186809" y="0"/>
                </a:moveTo>
                <a:lnTo>
                  <a:pt x="0" y="0"/>
                </a:lnTo>
                <a:lnTo>
                  <a:pt x="0" y="8229600"/>
                </a:lnTo>
                <a:lnTo>
                  <a:pt x="4186809" y="8229600"/>
                </a:lnTo>
                <a:lnTo>
                  <a:pt x="4186809" y="0"/>
                </a:lnTo>
                <a:close/>
              </a:path>
            </a:pathLst>
          </a:custGeom>
          <a:blipFill>
            <a:blip r:embed="rId5"/>
            <a:stretch>
              <a:fillRect/>
            </a:stretch>
          </a:blipFill>
        </p:spPr>
        <p:txBody>
          <a:bodyPr/>
          <a:lstStyle/>
          <a:p>
            <a:endParaRPr lang="vi-VN"/>
          </a:p>
        </p:txBody>
      </p:sp>
      <p:sp>
        <p:nvSpPr>
          <p:cNvPr id="3" name="TextBox 3">
            <a:extLst>
              <a:ext uri="{FF2B5EF4-FFF2-40B4-BE49-F238E27FC236}">
                <a16:creationId xmlns:a16="http://schemas.microsoft.com/office/drawing/2014/main" id="{CDE7F5D0-CC3C-B1ED-E0FE-3013C5923A28}"/>
              </a:ext>
            </a:extLst>
          </p:cNvPr>
          <p:cNvSpPr txBox="1"/>
          <p:nvPr/>
        </p:nvSpPr>
        <p:spPr>
          <a:xfrm>
            <a:off x="2832692" y="2095500"/>
            <a:ext cx="13093108" cy="6001643"/>
          </a:xfrm>
          <a:prstGeom prst="rect">
            <a:avLst/>
          </a:prstGeom>
        </p:spPr>
        <p:txBody>
          <a:bodyPr wrap="square" lIns="0" tIns="0" rIns="0" bIns="0" rtlCol="0" anchor="t">
            <a:spAutoFit/>
          </a:bodyPr>
          <a:lstStyle/>
          <a:p>
            <a:pPr algn="ctr"/>
            <a:r>
              <a:rPr lang="en-US" sz="13000" dirty="0">
                <a:solidFill>
                  <a:srgbClr val="FF0000"/>
                </a:solidFill>
                <a:latin typeface="UTM Cookies" panose="02040603050506020204" pitchFamily="18" charset="0"/>
              </a:rPr>
              <a:t>TẠM BIỆT </a:t>
            </a:r>
          </a:p>
          <a:p>
            <a:pPr algn="ctr"/>
            <a:r>
              <a:rPr lang="en-US" sz="13000" dirty="0" err="1">
                <a:solidFill>
                  <a:srgbClr val="FF0000"/>
                </a:solidFill>
                <a:latin typeface="UTM Cookies" panose="02040603050506020204" pitchFamily="18" charset="0"/>
              </a:rPr>
              <a:t>và</a:t>
            </a:r>
            <a:r>
              <a:rPr lang="en-US" sz="13000" dirty="0">
                <a:solidFill>
                  <a:srgbClr val="FF0000"/>
                </a:solidFill>
                <a:latin typeface="UTM Cookies" panose="02040603050506020204" pitchFamily="18" charset="0"/>
              </a:rPr>
              <a:t>  </a:t>
            </a:r>
          </a:p>
          <a:p>
            <a:pPr algn="ctr"/>
            <a:r>
              <a:rPr lang="en-US" sz="13000" dirty="0">
                <a:solidFill>
                  <a:srgbClr val="FF0000"/>
                </a:solidFill>
                <a:latin typeface="UTM Cookies" panose="02040603050506020204" pitchFamily="18" charset="0"/>
              </a:rPr>
              <a:t>HẸN GẶP LẠI</a:t>
            </a:r>
          </a:p>
        </p:txBody>
      </p:sp>
      <p:sp>
        <p:nvSpPr>
          <p:cNvPr id="25" name="Freeform 4">
            <a:extLst>
              <a:ext uri="{FF2B5EF4-FFF2-40B4-BE49-F238E27FC236}">
                <a16:creationId xmlns:a16="http://schemas.microsoft.com/office/drawing/2014/main" id="{BC1BA5D5-3FB9-2678-7B60-7978BF88543F}"/>
              </a:ext>
            </a:extLst>
          </p:cNvPr>
          <p:cNvSpPr/>
          <p:nvPr/>
        </p:nvSpPr>
        <p:spPr>
          <a:xfrm rot="10800000">
            <a:off x="-176509" y="-2781927"/>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endParaRPr lang="vi-VN"/>
          </a:p>
        </p:txBody>
      </p:sp>
      <p:sp>
        <p:nvSpPr>
          <p:cNvPr id="6" name="Freeform 6"/>
          <p:cNvSpPr/>
          <p:nvPr/>
        </p:nvSpPr>
        <p:spPr>
          <a:xfrm>
            <a:off x="13027225" y="-295777"/>
            <a:ext cx="5812913" cy="4163499"/>
          </a:xfrm>
          <a:custGeom>
            <a:avLst/>
            <a:gdLst/>
            <a:ahLst/>
            <a:cxnLst/>
            <a:rect l="l" t="t" r="r" b="b"/>
            <a:pathLst>
              <a:path w="5812913" h="4163499">
                <a:moveTo>
                  <a:pt x="0" y="0"/>
                </a:moveTo>
                <a:lnTo>
                  <a:pt x="5812913" y="0"/>
                </a:lnTo>
                <a:lnTo>
                  <a:pt x="5812913" y="4163498"/>
                </a:lnTo>
                <a:lnTo>
                  <a:pt x="0" y="4163498"/>
                </a:lnTo>
                <a:lnTo>
                  <a:pt x="0" y="0"/>
                </a:lnTo>
                <a:close/>
              </a:path>
            </a:pathLst>
          </a:custGeom>
          <a:blipFill>
            <a:blip r:embed="rId6"/>
            <a:stretch>
              <a:fillRect/>
            </a:stretch>
          </a:blipFill>
        </p:spPr>
        <p:txBody>
          <a:bodyPr/>
          <a:lstStyle/>
          <a:p>
            <a:endParaRPr lang="vi-VN"/>
          </a:p>
        </p:txBody>
      </p:sp>
    </p:spTree>
    <p:extLst>
      <p:ext uri="{BB962C8B-B14F-4D97-AF65-F5344CB8AC3E}">
        <p14:creationId xmlns:p14="http://schemas.microsoft.com/office/powerpoint/2010/main" val="3371462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par>
                          <p:cTn id="24" fill="hold">
                            <p:stCondLst>
                              <p:cond delay="1000"/>
                            </p:stCondLst>
                            <p:childTnLst>
                              <p:par>
                                <p:cTn id="25" presetID="32" presetClass="emph" presetSubtype="0" fill="hold" grpId="1" nodeType="afterEffect">
                                  <p:stCondLst>
                                    <p:cond delay="0"/>
                                  </p:stCondLst>
                                  <p:childTnLst>
                                    <p:animRot by="120000">
                                      <p:cBhvr>
                                        <p:cTn id="26" dur="100" fill="hold">
                                          <p:stCondLst>
                                            <p:cond delay="0"/>
                                          </p:stCondLst>
                                        </p:cTn>
                                        <p:tgtEl>
                                          <p:spTgt spid="22"/>
                                        </p:tgtEl>
                                        <p:attrNameLst>
                                          <p:attrName>r</p:attrName>
                                        </p:attrNameLst>
                                      </p:cBhvr>
                                    </p:animRot>
                                    <p:animRot by="-240000">
                                      <p:cBhvr>
                                        <p:cTn id="27" dur="200" fill="hold">
                                          <p:stCondLst>
                                            <p:cond delay="200"/>
                                          </p:stCondLst>
                                        </p:cTn>
                                        <p:tgtEl>
                                          <p:spTgt spid="22"/>
                                        </p:tgtEl>
                                        <p:attrNameLst>
                                          <p:attrName>r</p:attrName>
                                        </p:attrNameLst>
                                      </p:cBhvr>
                                    </p:animRot>
                                    <p:animRot by="240000">
                                      <p:cBhvr>
                                        <p:cTn id="28" dur="200" fill="hold">
                                          <p:stCondLst>
                                            <p:cond delay="400"/>
                                          </p:stCondLst>
                                        </p:cTn>
                                        <p:tgtEl>
                                          <p:spTgt spid="22"/>
                                        </p:tgtEl>
                                        <p:attrNameLst>
                                          <p:attrName>r</p:attrName>
                                        </p:attrNameLst>
                                      </p:cBhvr>
                                    </p:animRot>
                                    <p:animRot by="-240000">
                                      <p:cBhvr>
                                        <p:cTn id="29" dur="200" fill="hold">
                                          <p:stCondLst>
                                            <p:cond delay="600"/>
                                          </p:stCondLst>
                                        </p:cTn>
                                        <p:tgtEl>
                                          <p:spTgt spid="22"/>
                                        </p:tgtEl>
                                        <p:attrNameLst>
                                          <p:attrName>r</p:attrName>
                                        </p:attrNameLst>
                                      </p:cBhvr>
                                    </p:animRot>
                                    <p:animRot by="120000">
                                      <p:cBhvr>
                                        <p:cTn id="30" dur="200" fill="hold">
                                          <p:stCondLst>
                                            <p:cond delay="800"/>
                                          </p:stCondLst>
                                        </p:cTn>
                                        <p:tgtEl>
                                          <p:spTgt spid="22"/>
                                        </p:tgtEl>
                                        <p:attrNameLst>
                                          <p:attrName>r</p:attrName>
                                        </p:attrNameLst>
                                      </p:cBhvr>
                                    </p:animRot>
                                  </p:childTnLst>
                                </p:cTn>
                              </p:par>
                              <p:par>
                                <p:cTn id="31" presetID="32" presetClass="emph" presetSubtype="0" fill="hold" grpId="1" nodeType="withEffect">
                                  <p:stCondLst>
                                    <p:cond delay="0"/>
                                  </p:stCondLst>
                                  <p:childTnLst>
                                    <p:animRot by="120000">
                                      <p:cBhvr>
                                        <p:cTn id="32" dur="100" fill="hold">
                                          <p:stCondLst>
                                            <p:cond delay="0"/>
                                          </p:stCondLst>
                                        </p:cTn>
                                        <p:tgtEl>
                                          <p:spTgt spid="3"/>
                                        </p:tgtEl>
                                        <p:attrNameLst>
                                          <p:attrName>r</p:attrName>
                                        </p:attrNameLst>
                                      </p:cBhvr>
                                    </p:animRot>
                                    <p:animRot by="-240000">
                                      <p:cBhvr>
                                        <p:cTn id="33" dur="200" fill="hold">
                                          <p:stCondLst>
                                            <p:cond delay="200"/>
                                          </p:stCondLst>
                                        </p:cTn>
                                        <p:tgtEl>
                                          <p:spTgt spid="3"/>
                                        </p:tgtEl>
                                        <p:attrNameLst>
                                          <p:attrName>r</p:attrName>
                                        </p:attrNameLst>
                                      </p:cBhvr>
                                    </p:animRot>
                                    <p:animRot by="240000">
                                      <p:cBhvr>
                                        <p:cTn id="34" dur="200" fill="hold">
                                          <p:stCondLst>
                                            <p:cond delay="400"/>
                                          </p:stCondLst>
                                        </p:cTn>
                                        <p:tgtEl>
                                          <p:spTgt spid="3"/>
                                        </p:tgtEl>
                                        <p:attrNameLst>
                                          <p:attrName>r</p:attrName>
                                        </p:attrNameLst>
                                      </p:cBhvr>
                                    </p:animRot>
                                    <p:animRot by="-240000">
                                      <p:cBhvr>
                                        <p:cTn id="35" dur="200" fill="hold">
                                          <p:stCondLst>
                                            <p:cond delay="600"/>
                                          </p:stCondLst>
                                        </p:cTn>
                                        <p:tgtEl>
                                          <p:spTgt spid="3"/>
                                        </p:tgtEl>
                                        <p:attrNameLst>
                                          <p:attrName>r</p:attrName>
                                        </p:attrNameLst>
                                      </p:cBhvr>
                                    </p:animRot>
                                    <p:animRot by="120000">
                                      <p:cBhvr>
                                        <p:cTn id="3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 grpId="0" animBg="1"/>
      <p:bldP spid="3" grpId="0"/>
      <p:bldP spid="3" grpId="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p:cNvGrpSpPr/>
        <p:nvPr/>
      </p:nvGrpSpPr>
      <p:grpSpPr>
        <a:xfrm>
          <a:off x="0" y="0"/>
          <a:ext cx="0" cy="0"/>
          <a:chOff x="0" y="0"/>
          <a:chExt cx="0" cy="0"/>
        </a:xfrm>
      </p:grpSpPr>
      <p:sp>
        <p:nvSpPr>
          <p:cNvPr id="9" name="Hình chữ nhật: Góc Tròn 10">
            <a:extLst>
              <a:ext uri="{FF2B5EF4-FFF2-40B4-BE49-F238E27FC236}">
                <a16:creationId xmlns:a16="http://schemas.microsoft.com/office/drawing/2014/main" id="{6D9EAEAC-E552-3C2C-66CC-D4F962A063AA}"/>
              </a:ext>
            </a:extLst>
          </p:cNvPr>
          <p:cNvSpPr/>
          <p:nvPr/>
        </p:nvSpPr>
        <p:spPr>
          <a:xfrm>
            <a:off x="457200" y="1442858"/>
            <a:ext cx="17184954" cy="8367230"/>
          </a:xfrm>
          <a:custGeom>
            <a:avLst/>
            <a:gdLst>
              <a:gd name="connsiteX0" fmla="*/ 0 w 17184954"/>
              <a:gd name="connsiteY0" fmla="*/ 1394566 h 8367230"/>
              <a:gd name="connsiteX1" fmla="*/ 1394566 w 17184954"/>
              <a:gd name="connsiteY1" fmla="*/ 0 h 8367230"/>
              <a:gd name="connsiteX2" fmla="*/ 15790388 w 17184954"/>
              <a:gd name="connsiteY2" fmla="*/ 0 h 8367230"/>
              <a:gd name="connsiteX3" fmla="*/ 17184954 w 17184954"/>
              <a:gd name="connsiteY3" fmla="*/ 1394566 h 8367230"/>
              <a:gd name="connsiteX4" fmla="*/ 17184954 w 17184954"/>
              <a:gd name="connsiteY4" fmla="*/ 6972664 h 8367230"/>
              <a:gd name="connsiteX5" fmla="*/ 15790388 w 17184954"/>
              <a:gd name="connsiteY5" fmla="*/ 8367230 h 8367230"/>
              <a:gd name="connsiteX6" fmla="*/ 1394566 w 17184954"/>
              <a:gd name="connsiteY6" fmla="*/ 8367230 h 8367230"/>
              <a:gd name="connsiteX7" fmla="*/ 0 w 17184954"/>
              <a:gd name="connsiteY7" fmla="*/ 6972664 h 8367230"/>
              <a:gd name="connsiteX8" fmla="*/ 0 w 17184954"/>
              <a:gd name="connsiteY8" fmla="*/ 1394566 h 836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4954" h="8367230" fill="none" extrusionOk="0">
                <a:moveTo>
                  <a:pt x="0" y="1394566"/>
                </a:moveTo>
                <a:cubicBezTo>
                  <a:pt x="-62319" y="628243"/>
                  <a:pt x="620530" y="21791"/>
                  <a:pt x="1394566" y="0"/>
                </a:cubicBezTo>
                <a:cubicBezTo>
                  <a:pt x="3445592" y="77600"/>
                  <a:pt x="10259412" y="-27269"/>
                  <a:pt x="15790388" y="0"/>
                </a:cubicBezTo>
                <a:cubicBezTo>
                  <a:pt x="16651216" y="-119555"/>
                  <a:pt x="17263119" y="647379"/>
                  <a:pt x="17184954" y="1394566"/>
                </a:cubicBezTo>
                <a:cubicBezTo>
                  <a:pt x="17293954" y="3188656"/>
                  <a:pt x="17106745" y="6120122"/>
                  <a:pt x="17184954" y="6972664"/>
                </a:cubicBezTo>
                <a:cubicBezTo>
                  <a:pt x="17160487" y="7733291"/>
                  <a:pt x="16491785" y="8397573"/>
                  <a:pt x="15790388" y="8367230"/>
                </a:cubicBezTo>
                <a:cubicBezTo>
                  <a:pt x="9931591" y="8416407"/>
                  <a:pt x="5434533" y="8244528"/>
                  <a:pt x="1394566" y="8367230"/>
                </a:cubicBezTo>
                <a:cubicBezTo>
                  <a:pt x="610750" y="8471816"/>
                  <a:pt x="-66926" y="7800486"/>
                  <a:pt x="0" y="6972664"/>
                </a:cubicBezTo>
                <a:cubicBezTo>
                  <a:pt x="47022" y="5434357"/>
                  <a:pt x="104569" y="3023730"/>
                  <a:pt x="0" y="1394566"/>
                </a:cubicBezTo>
                <a:close/>
              </a:path>
              <a:path w="17184954" h="8367230" stroke="0" extrusionOk="0">
                <a:moveTo>
                  <a:pt x="0" y="1394566"/>
                </a:moveTo>
                <a:cubicBezTo>
                  <a:pt x="79455" y="615286"/>
                  <a:pt x="648634" y="-1619"/>
                  <a:pt x="1394566" y="0"/>
                </a:cubicBezTo>
                <a:cubicBezTo>
                  <a:pt x="4790140" y="-129276"/>
                  <a:pt x="11599635" y="-77778"/>
                  <a:pt x="15790388" y="0"/>
                </a:cubicBezTo>
                <a:cubicBezTo>
                  <a:pt x="16538325" y="-70968"/>
                  <a:pt x="17164194" y="744074"/>
                  <a:pt x="17184954" y="1394566"/>
                </a:cubicBezTo>
                <a:cubicBezTo>
                  <a:pt x="17266553" y="2105311"/>
                  <a:pt x="17339254" y="5673401"/>
                  <a:pt x="17184954" y="6972664"/>
                </a:cubicBezTo>
                <a:cubicBezTo>
                  <a:pt x="17237761" y="7854227"/>
                  <a:pt x="16530342" y="8377509"/>
                  <a:pt x="15790388" y="8367230"/>
                </a:cubicBezTo>
                <a:cubicBezTo>
                  <a:pt x="11394544" y="8411450"/>
                  <a:pt x="8395125" y="8337848"/>
                  <a:pt x="1394566" y="8367230"/>
                </a:cubicBezTo>
                <a:cubicBezTo>
                  <a:pt x="594219" y="8251388"/>
                  <a:pt x="-138629" y="7710822"/>
                  <a:pt x="0" y="6972664"/>
                </a:cubicBezTo>
                <a:cubicBezTo>
                  <a:pt x="-159954" y="5404099"/>
                  <a:pt x="22140" y="3086419"/>
                  <a:pt x="0" y="1394566"/>
                </a:cubicBezTo>
                <a:close/>
              </a:path>
            </a:pathLst>
          </a:custGeom>
          <a:solidFill>
            <a:schemeClr val="lt1"/>
          </a:solidFill>
          <a:ln w="76200">
            <a:solidFill>
              <a:srgbClr val="FF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descr="A red and white target with a arrow in the center&#10;&#10;Description automatically generated">
            <a:extLst>
              <a:ext uri="{FF2B5EF4-FFF2-40B4-BE49-F238E27FC236}">
                <a16:creationId xmlns:a16="http://schemas.microsoft.com/office/drawing/2014/main" id="{8C1A20C9-1C8C-E1AD-BF14-A9394E21AB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190" y="5459375"/>
            <a:ext cx="1078007" cy="1078007"/>
          </a:xfrm>
          <a:prstGeom prst="rect">
            <a:avLst/>
          </a:prstGeom>
        </p:spPr>
      </p:pic>
      <p:pic>
        <p:nvPicPr>
          <p:cNvPr id="12" name="Picture 11" descr="A red and white target with a arrow in the center&#10;&#10;Description automatically generated">
            <a:extLst>
              <a:ext uri="{FF2B5EF4-FFF2-40B4-BE49-F238E27FC236}">
                <a16:creationId xmlns:a16="http://schemas.microsoft.com/office/drawing/2014/main" id="{8EE644F3-86C1-A3EF-31BE-3D2DF3EB1A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0042" y="3347632"/>
            <a:ext cx="1078007" cy="1078007"/>
          </a:xfrm>
          <a:prstGeom prst="rect">
            <a:avLst/>
          </a:prstGeom>
        </p:spPr>
      </p:pic>
      <p:sp>
        <p:nvSpPr>
          <p:cNvPr id="13" name="Title 1">
            <a:extLst>
              <a:ext uri="{FF2B5EF4-FFF2-40B4-BE49-F238E27FC236}">
                <a16:creationId xmlns:a16="http://schemas.microsoft.com/office/drawing/2014/main" id="{AEC088BE-66E8-8FD9-4CA9-577DE9D535A5}"/>
              </a:ext>
            </a:extLst>
          </p:cNvPr>
          <p:cNvSpPr txBox="1">
            <a:spLocks/>
          </p:cNvSpPr>
          <p:nvPr/>
        </p:nvSpPr>
        <p:spPr>
          <a:xfrm>
            <a:off x="2587197" y="5067005"/>
            <a:ext cx="14402244" cy="1988345"/>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vi-VN" sz="6750" b="1">
                <a:latin typeface="Calibri "/>
              </a:rPr>
              <a:t>-Nhận diện được đoạn văn thể hiện tình cảm, cảm xúc về một bài thơ. </a:t>
            </a:r>
          </a:p>
          <a:p>
            <a:pPr algn="just"/>
            <a:r>
              <a:rPr lang="vi-VN" sz="6750" b="1">
                <a:latin typeface="Calibri "/>
              </a:rPr>
              <a:t>- Đóng vai người dân Khe Sanh, nói hoặc viết được lời cảm ơn gửi tới những người lính đã chiến đấu để trả lại sự bình yên cho quê hương mình.</a:t>
            </a:r>
            <a:endParaRPr lang="vi-VN" sz="6750" b="1" dirty="0" err="1">
              <a:latin typeface="Calibri "/>
            </a:endParaRPr>
          </a:p>
        </p:txBody>
      </p:sp>
      <p:sp>
        <p:nvSpPr>
          <p:cNvPr id="20" name="Freeform 23">
            <a:extLst>
              <a:ext uri="{FF2B5EF4-FFF2-40B4-BE49-F238E27FC236}">
                <a16:creationId xmlns:a16="http://schemas.microsoft.com/office/drawing/2014/main" id="{5982B44D-C90B-1B64-7893-6E5B9928CE1E}"/>
              </a:ext>
            </a:extLst>
          </p:cNvPr>
          <p:cNvSpPr/>
          <p:nvPr/>
        </p:nvSpPr>
        <p:spPr>
          <a:xfrm>
            <a:off x="3728985" y="496063"/>
            <a:ext cx="11147268" cy="1893589"/>
          </a:xfrm>
          <a:custGeom>
            <a:avLst/>
            <a:gdLst/>
            <a:ahLst/>
            <a:cxnLst/>
            <a:rect l="l" t="t" r="r" b="b"/>
            <a:pathLst>
              <a:path w="3425420" h="406080">
                <a:moveTo>
                  <a:pt x="69451" y="0"/>
                </a:moveTo>
                <a:lnTo>
                  <a:pt x="3355969" y="0"/>
                </a:lnTo>
                <a:cubicBezTo>
                  <a:pt x="3374388" y="0"/>
                  <a:pt x="3392053" y="7317"/>
                  <a:pt x="3405078" y="20342"/>
                </a:cubicBezTo>
                <a:cubicBezTo>
                  <a:pt x="3418103" y="33366"/>
                  <a:pt x="3425420" y="51032"/>
                  <a:pt x="3425420" y="69451"/>
                </a:cubicBezTo>
                <a:lnTo>
                  <a:pt x="3425420" y="336629"/>
                </a:lnTo>
                <a:cubicBezTo>
                  <a:pt x="3425420" y="355049"/>
                  <a:pt x="3418103" y="372714"/>
                  <a:pt x="3405078" y="385738"/>
                </a:cubicBezTo>
                <a:cubicBezTo>
                  <a:pt x="3392053" y="398763"/>
                  <a:pt x="3374388" y="406080"/>
                  <a:pt x="3355969" y="406080"/>
                </a:cubicBezTo>
                <a:lnTo>
                  <a:pt x="69451" y="406080"/>
                </a:lnTo>
                <a:cubicBezTo>
                  <a:pt x="31094" y="406080"/>
                  <a:pt x="0" y="374986"/>
                  <a:pt x="0" y="336629"/>
                </a:cubicBezTo>
                <a:lnTo>
                  <a:pt x="0" y="69451"/>
                </a:lnTo>
                <a:cubicBezTo>
                  <a:pt x="0" y="51032"/>
                  <a:pt x="7317" y="33366"/>
                  <a:pt x="20342" y="20342"/>
                </a:cubicBezTo>
                <a:cubicBezTo>
                  <a:pt x="33366" y="7317"/>
                  <a:pt x="51032" y="0"/>
                  <a:pt x="69451" y="0"/>
                </a:cubicBezTo>
                <a:close/>
              </a:path>
            </a:pathLst>
          </a:custGeom>
          <a:solidFill>
            <a:schemeClr val="accent6">
              <a:lumMod val="20000"/>
              <a:lumOff val="80000"/>
            </a:schemeClr>
          </a:solidFill>
          <a:ln w="76200" cap="rnd">
            <a:solidFill>
              <a:srgbClr val="6FAF07"/>
            </a:solidFill>
            <a:prstDash val="lgDash"/>
            <a:round/>
          </a:ln>
        </p:spPr>
        <p:txBody>
          <a:bodyPr/>
          <a:lstStyle/>
          <a:p>
            <a:endParaRPr lang="vi-VN" dirty="0"/>
          </a:p>
        </p:txBody>
      </p:sp>
      <p:sp>
        <p:nvSpPr>
          <p:cNvPr id="21" name="Title 1">
            <a:extLst>
              <a:ext uri="{FF2B5EF4-FFF2-40B4-BE49-F238E27FC236}">
                <a16:creationId xmlns:a16="http://schemas.microsoft.com/office/drawing/2014/main" id="{24CD2EF8-63DB-94F9-B22C-E2BA1A328DCE}"/>
              </a:ext>
            </a:extLst>
          </p:cNvPr>
          <p:cNvSpPr txBox="1">
            <a:spLocks/>
          </p:cNvSpPr>
          <p:nvPr/>
        </p:nvSpPr>
        <p:spPr>
          <a:xfrm>
            <a:off x="3873369" y="729316"/>
            <a:ext cx="10858500" cy="198834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0" dirty="0">
                <a:solidFill>
                  <a:srgbClr val="00B0F0"/>
                </a:solidFill>
                <a:latin typeface="#9Slide05 SVNClementine" panose="020F0502020204030203" pitchFamily="34" charset="0"/>
              </a:rPr>
              <a:t>YÊU CẦU CẦN ĐẠT</a:t>
            </a:r>
            <a:endParaRPr lang="vi-VN" sz="10000" dirty="0">
              <a:solidFill>
                <a:srgbClr val="00B0F0"/>
              </a:solidFill>
            </a:endParaRPr>
          </a:p>
        </p:txBody>
      </p:sp>
      <p:sp>
        <p:nvSpPr>
          <p:cNvPr id="3" name="Freeform 3"/>
          <p:cNvSpPr/>
          <p:nvPr/>
        </p:nvSpPr>
        <p:spPr>
          <a:xfrm rot="5400000">
            <a:off x="-537944" y="537944"/>
            <a:ext cx="5190688" cy="4114800"/>
          </a:xfrm>
          <a:custGeom>
            <a:avLst/>
            <a:gdLst/>
            <a:ahLst/>
            <a:cxnLst/>
            <a:rect l="l" t="t" r="r" b="b"/>
            <a:pathLst>
              <a:path w="5190688" h="4114800">
                <a:moveTo>
                  <a:pt x="0" y="0"/>
                </a:moveTo>
                <a:lnTo>
                  <a:pt x="5190688" y="0"/>
                </a:lnTo>
                <a:lnTo>
                  <a:pt x="519068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2" name="Freeform 2"/>
          <p:cNvSpPr/>
          <p:nvPr/>
        </p:nvSpPr>
        <p:spPr>
          <a:xfrm>
            <a:off x="15527039" y="4033269"/>
            <a:ext cx="3411747" cy="6275789"/>
          </a:xfrm>
          <a:custGeom>
            <a:avLst/>
            <a:gdLst/>
            <a:ahLst/>
            <a:cxnLst/>
            <a:rect l="l" t="t" r="r" b="b"/>
            <a:pathLst>
              <a:path w="3411747" h="6275789">
                <a:moveTo>
                  <a:pt x="0" y="0"/>
                </a:moveTo>
                <a:lnTo>
                  <a:pt x="3411747" y="0"/>
                </a:lnTo>
                <a:lnTo>
                  <a:pt x="3411747" y="6275789"/>
                </a:lnTo>
                <a:lnTo>
                  <a:pt x="0" y="62757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Tree>
    <p:extLst>
      <p:ext uri="{BB962C8B-B14F-4D97-AF65-F5344CB8AC3E}">
        <p14:creationId xmlns:p14="http://schemas.microsoft.com/office/powerpoint/2010/main" val="31840536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p:cNvGrpSpPr/>
        <p:nvPr/>
      </p:nvGrpSpPr>
      <p:grpSpPr>
        <a:xfrm>
          <a:off x="0" y="0"/>
          <a:ext cx="0" cy="0"/>
          <a:chOff x="0" y="0"/>
          <a:chExt cx="0" cy="0"/>
        </a:xfrm>
      </p:grpSpPr>
      <p:sp>
        <p:nvSpPr>
          <p:cNvPr id="25" name="Freeform 4">
            <a:extLst>
              <a:ext uri="{FF2B5EF4-FFF2-40B4-BE49-F238E27FC236}">
                <a16:creationId xmlns:a16="http://schemas.microsoft.com/office/drawing/2014/main" id="{BC1BA5D5-3FB9-2678-7B60-7978BF88543F}"/>
              </a:ext>
            </a:extLst>
          </p:cNvPr>
          <p:cNvSpPr/>
          <p:nvPr/>
        </p:nvSpPr>
        <p:spPr>
          <a:xfrm rot="10800000">
            <a:off x="-4439" y="-1885888"/>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endParaRPr lang="vi-VN"/>
          </a:p>
        </p:txBody>
      </p:sp>
      <p:sp>
        <p:nvSpPr>
          <p:cNvPr id="4" name="Freeform 4"/>
          <p:cNvSpPr/>
          <p:nvPr/>
        </p:nvSpPr>
        <p:spPr>
          <a:xfrm>
            <a:off x="4439" y="27051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endParaRPr lang="vi-VN"/>
          </a:p>
        </p:txBody>
      </p:sp>
      <p:sp>
        <p:nvSpPr>
          <p:cNvPr id="23" name="Freeform 33">
            <a:extLst>
              <a:ext uri="{FF2B5EF4-FFF2-40B4-BE49-F238E27FC236}">
                <a16:creationId xmlns:a16="http://schemas.microsoft.com/office/drawing/2014/main" id="{A150400E-9178-14D4-8EEF-53E950D36CF8}"/>
              </a:ext>
            </a:extLst>
          </p:cNvPr>
          <p:cNvSpPr>
            <a:spLocks noGrp="1" noRot="1" noMove="1" noResize="1" noEditPoints="1" noAdjustHandles="1" noChangeArrowheads="1" noChangeShapeType="1"/>
          </p:cNvSpPr>
          <p:nvPr/>
        </p:nvSpPr>
        <p:spPr>
          <a:xfrm>
            <a:off x="1524000" y="-4846908"/>
            <a:ext cx="15492092" cy="14659392"/>
          </a:xfrm>
          <a:custGeom>
            <a:avLst/>
            <a:gdLst/>
            <a:ahLst/>
            <a:cxnLst/>
            <a:rect l="l" t="t" r="r" b="b"/>
            <a:pathLst>
              <a:path w="8061964" h="7628633">
                <a:moveTo>
                  <a:pt x="0" y="0"/>
                </a:moveTo>
                <a:lnTo>
                  <a:pt x="8061964" y="0"/>
                </a:lnTo>
                <a:lnTo>
                  <a:pt x="8061964" y="7628633"/>
                </a:lnTo>
                <a:lnTo>
                  <a:pt x="0" y="7628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22" name="TextBox 3">
            <a:extLst>
              <a:ext uri="{FF2B5EF4-FFF2-40B4-BE49-F238E27FC236}">
                <a16:creationId xmlns:a16="http://schemas.microsoft.com/office/drawing/2014/main" id="{89E95314-2581-A99C-8EFE-0EF378F92B2C}"/>
              </a:ext>
            </a:extLst>
          </p:cNvPr>
          <p:cNvSpPr txBox="1"/>
          <p:nvPr/>
        </p:nvSpPr>
        <p:spPr>
          <a:xfrm>
            <a:off x="3056878" y="3760977"/>
            <a:ext cx="13093108" cy="3077766"/>
          </a:xfrm>
          <a:prstGeom prst="rect">
            <a:avLst/>
          </a:prstGeom>
        </p:spPr>
        <p:txBody>
          <a:bodyPr wrap="square" lIns="0" tIns="0" rIns="0" bIns="0" rtlCol="0" anchor="t">
            <a:spAutoFit/>
          </a:bodyPr>
          <a:lstStyle/>
          <a:p>
            <a:pPr algn="ctr"/>
            <a:r>
              <a:rPr lang="en-US" sz="20000" dirty="0">
                <a:solidFill>
                  <a:schemeClr val="bg1"/>
                </a:solidFill>
                <a:latin typeface="UTM Cookies" panose="02040603050506020204" pitchFamily="18" charset="0"/>
              </a:rPr>
              <a:t>KHỞI ĐỘNG</a:t>
            </a:r>
          </a:p>
        </p:txBody>
      </p:sp>
      <p:sp>
        <p:nvSpPr>
          <p:cNvPr id="6" name="Freeform 6"/>
          <p:cNvSpPr/>
          <p:nvPr/>
        </p:nvSpPr>
        <p:spPr>
          <a:xfrm>
            <a:off x="13252407" y="-402522"/>
            <a:ext cx="5812913" cy="4163499"/>
          </a:xfrm>
          <a:custGeom>
            <a:avLst/>
            <a:gdLst/>
            <a:ahLst/>
            <a:cxnLst/>
            <a:rect l="l" t="t" r="r" b="b"/>
            <a:pathLst>
              <a:path w="5812913" h="4163499">
                <a:moveTo>
                  <a:pt x="0" y="0"/>
                </a:moveTo>
                <a:lnTo>
                  <a:pt x="5812913" y="0"/>
                </a:lnTo>
                <a:lnTo>
                  <a:pt x="5812913" y="4163498"/>
                </a:lnTo>
                <a:lnTo>
                  <a:pt x="0" y="4163498"/>
                </a:lnTo>
                <a:lnTo>
                  <a:pt x="0" y="0"/>
                </a:lnTo>
                <a:close/>
              </a:path>
            </a:pathLst>
          </a:custGeom>
          <a:blipFill>
            <a:blip r:embed="rId5"/>
            <a:stretch>
              <a:fillRect/>
            </a:stretch>
          </a:blipFill>
        </p:spPr>
        <p:txBody>
          <a:bodyPr/>
          <a:lstStyle/>
          <a:p>
            <a:endParaRPr lang="vi-VN"/>
          </a:p>
        </p:txBody>
      </p:sp>
      <p:sp>
        <p:nvSpPr>
          <p:cNvPr id="24" name="TextBox 3">
            <a:extLst>
              <a:ext uri="{FF2B5EF4-FFF2-40B4-BE49-F238E27FC236}">
                <a16:creationId xmlns:a16="http://schemas.microsoft.com/office/drawing/2014/main" id="{8B33EB13-07E1-40B2-883E-8D9A07A61419}"/>
              </a:ext>
            </a:extLst>
          </p:cNvPr>
          <p:cNvSpPr txBox="1"/>
          <p:nvPr/>
        </p:nvSpPr>
        <p:spPr>
          <a:xfrm>
            <a:off x="2971800" y="3790833"/>
            <a:ext cx="13093108" cy="3077766"/>
          </a:xfrm>
          <a:prstGeom prst="rect">
            <a:avLst/>
          </a:prstGeom>
        </p:spPr>
        <p:txBody>
          <a:bodyPr wrap="square" lIns="0" tIns="0" rIns="0" bIns="0" rtlCol="0" anchor="t">
            <a:spAutoFit/>
          </a:bodyPr>
          <a:lstStyle/>
          <a:p>
            <a:pPr algn="ctr"/>
            <a:endParaRPr lang="en-US" sz="20000" dirty="0">
              <a:solidFill>
                <a:srgbClr val="FF0000"/>
              </a:solidFill>
              <a:latin typeface="UTM Cookies" panose="02040603050506020204" pitchFamily="18" charset="0"/>
            </a:endParaRPr>
          </a:p>
        </p:txBody>
      </p:sp>
      <p:sp>
        <p:nvSpPr>
          <p:cNvPr id="5" name="Freeform 4">
            <a:extLst>
              <a:ext uri="{FF2B5EF4-FFF2-40B4-BE49-F238E27FC236}">
                <a16:creationId xmlns:a16="http://schemas.microsoft.com/office/drawing/2014/main" id="{623D00E6-5C63-4431-D4C8-0A5EA1E1EE5F}"/>
              </a:ext>
            </a:extLst>
          </p:cNvPr>
          <p:cNvSpPr/>
          <p:nvPr/>
        </p:nvSpPr>
        <p:spPr>
          <a:xfrm>
            <a:off x="-4439" y="6346009"/>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endParaRPr lang="vi-VN"/>
          </a:p>
        </p:txBody>
      </p:sp>
      <p:sp>
        <p:nvSpPr>
          <p:cNvPr id="2" name="Freeform 2"/>
          <p:cNvSpPr/>
          <p:nvPr/>
        </p:nvSpPr>
        <p:spPr>
          <a:xfrm flipH="1">
            <a:off x="176509" y="4599960"/>
            <a:ext cx="3237024" cy="6362700"/>
          </a:xfrm>
          <a:custGeom>
            <a:avLst/>
            <a:gdLst/>
            <a:ahLst/>
            <a:cxnLst/>
            <a:rect l="l" t="t" r="r" b="b"/>
            <a:pathLst>
              <a:path w="4186809" h="8229600">
                <a:moveTo>
                  <a:pt x="4186809" y="0"/>
                </a:moveTo>
                <a:lnTo>
                  <a:pt x="0" y="0"/>
                </a:lnTo>
                <a:lnTo>
                  <a:pt x="0" y="8229600"/>
                </a:lnTo>
                <a:lnTo>
                  <a:pt x="4186809" y="8229600"/>
                </a:lnTo>
                <a:lnTo>
                  <a:pt x="4186809" y="0"/>
                </a:lnTo>
                <a:close/>
              </a:path>
            </a:pathLst>
          </a:custGeom>
          <a:blipFill>
            <a:blip r:embed="rId6"/>
            <a:stretch>
              <a:fillRect/>
            </a:stretch>
          </a:blipFill>
        </p:spPr>
        <p:txBody>
          <a:bodyPr/>
          <a:lstStyle/>
          <a:p>
            <a:endParaRPr lang="vi-VN"/>
          </a:p>
        </p:txBody>
      </p:sp>
      <p:sp>
        <p:nvSpPr>
          <p:cNvPr id="3" name="TextBox 3">
            <a:extLst>
              <a:ext uri="{FF2B5EF4-FFF2-40B4-BE49-F238E27FC236}">
                <a16:creationId xmlns:a16="http://schemas.microsoft.com/office/drawing/2014/main" id="{A72ED82B-8C6F-E53E-7D71-29723C7215AA}"/>
              </a:ext>
            </a:extLst>
          </p:cNvPr>
          <p:cNvSpPr txBox="1"/>
          <p:nvPr/>
        </p:nvSpPr>
        <p:spPr>
          <a:xfrm>
            <a:off x="3213692" y="3848100"/>
            <a:ext cx="13093108" cy="3077766"/>
          </a:xfrm>
          <a:prstGeom prst="rect">
            <a:avLst/>
          </a:prstGeom>
        </p:spPr>
        <p:txBody>
          <a:bodyPr wrap="square" lIns="0" tIns="0" rIns="0" bIns="0" rtlCol="0" anchor="t">
            <a:spAutoFit/>
          </a:bodyPr>
          <a:lstStyle/>
          <a:p>
            <a:pPr algn="ctr"/>
            <a:r>
              <a:rPr lang="en-US" sz="20000" dirty="0">
                <a:solidFill>
                  <a:srgbClr val="FF0000"/>
                </a:solidFill>
                <a:latin typeface="UTM Cookies" panose="02040603050506020204" pitchFamily="18" charset="0"/>
              </a:rPr>
              <a:t>KHỞI ĐỘNG</a:t>
            </a:r>
          </a:p>
        </p:txBody>
      </p:sp>
    </p:spTree>
    <p:extLst>
      <p:ext uri="{BB962C8B-B14F-4D97-AF65-F5344CB8AC3E}">
        <p14:creationId xmlns:p14="http://schemas.microsoft.com/office/powerpoint/2010/main" val="3361486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500"/>
                                        <p:tgtEl>
                                          <p:spTgt spid="3"/>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out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P spid="6" grpId="0" animBg="1"/>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94742706">
            <a:hlinkClick r:id="" action="ppaction://media"/>
            <a:extLst>
              <a:ext uri="{FF2B5EF4-FFF2-40B4-BE49-F238E27FC236}">
                <a16:creationId xmlns:a16="http://schemas.microsoft.com/office/drawing/2014/main" id="{E95C8184-EB51-C783-0014-0EBCC2F1A3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3296034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p:cNvGrpSpPr/>
        <p:nvPr/>
      </p:nvGrpSpPr>
      <p:grpSpPr>
        <a:xfrm>
          <a:off x="0" y="0"/>
          <a:ext cx="0" cy="0"/>
          <a:chOff x="0" y="0"/>
          <a:chExt cx="0" cy="0"/>
        </a:xfrm>
      </p:grpSpPr>
      <p:sp>
        <p:nvSpPr>
          <p:cNvPr id="25" name="Freeform 4">
            <a:extLst>
              <a:ext uri="{FF2B5EF4-FFF2-40B4-BE49-F238E27FC236}">
                <a16:creationId xmlns:a16="http://schemas.microsoft.com/office/drawing/2014/main" id="{BC1BA5D5-3FB9-2678-7B60-7978BF88543F}"/>
              </a:ext>
            </a:extLst>
          </p:cNvPr>
          <p:cNvSpPr/>
          <p:nvPr/>
        </p:nvSpPr>
        <p:spPr>
          <a:xfrm rot="10800000">
            <a:off x="-4439" y="-1885888"/>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endParaRPr lang="vi-VN"/>
          </a:p>
        </p:txBody>
      </p:sp>
      <p:sp>
        <p:nvSpPr>
          <p:cNvPr id="4" name="Freeform 4"/>
          <p:cNvSpPr/>
          <p:nvPr/>
        </p:nvSpPr>
        <p:spPr>
          <a:xfrm>
            <a:off x="4439" y="27051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endParaRPr lang="vi-VN"/>
          </a:p>
        </p:txBody>
      </p:sp>
      <p:sp>
        <p:nvSpPr>
          <p:cNvPr id="23" name="Freeform 33">
            <a:extLst>
              <a:ext uri="{FF2B5EF4-FFF2-40B4-BE49-F238E27FC236}">
                <a16:creationId xmlns:a16="http://schemas.microsoft.com/office/drawing/2014/main" id="{A150400E-9178-14D4-8EEF-53E950D36CF8}"/>
              </a:ext>
            </a:extLst>
          </p:cNvPr>
          <p:cNvSpPr>
            <a:spLocks noGrp="1" noRot="1" noMove="1" noResize="1" noEditPoints="1" noAdjustHandles="1" noChangeArrowheads="1" noChangeShapeType="1"/>
          </p:cNvSpPr>
          <p:nvPr/>
        </p:nvSpPr>
        <p:spPr>
          <a:xfrm>
            <a:off x="1524000" y="-4846908"/>
            <a:ext cx="15492092" cy="14659392"/>
          </a:xfrm>
          <a:custGeom>
            <a:avLst/>
            <a:gdLst/>
            <a:ahLst/>
            <a:cxnLst/>
            <a:rect l="l" t="t" r="r" b="b"/>
            <a:pathLst>
              <a:path w="8061964" h="7628633">
                <a:moveTo>
                  <a:pt x="0" y="0"/>
                </a:moveTo>
                <a:lnTo>
                  <a:pt x="8061964" y="0"/>
                </a:lnTo>
                <a:lnTo>
                  <a:pt x="8061964" y="7628633"/>
                </a:lnTo>
                <a:lnTo>
                  <a:pt x="0" y="7628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22" name="TextBox 3">
            <a:extLst>
              <a:ext uri="{FF2B5EF4-FFF2-40B4-BE49-F238E27FC236}">
                <a16:creationId xmlns:a16="http://schemas.microsoft.com/office/drawing/2014/main" id="{89E95314-2581-A99C-8EFE-0EF378F92B2C}"/>
              </a:ext>
            </a:extLst>
          </p:cNvPr>
          <p:cNvSpPr txBox="1"/>
          <p:nvPr/>
        </p:nvSpPr>
        <p:spPr>
          <a:xfrm>
            <a:off x="3056878" y="3760977"/>
            <a:ext cx="13093108" cy="3077766"/>
          </a:xfrm>
          <a:prstGeom prst="rect">
            <a:avLst/>
          </a:prstGeom>
        </p:spPr>
        <p:txBody>
          <a:bodyPr wrap="square" lIns="0" tIns="0" rIns="0" bIns="0" rtlCol="0" anchor="t">
            <a:spAutoFit/>
          </a:bodyPr>
          <a:lstStyle/>
          <a:p>
            <a:pPr algn="ctr"/>
            <a:r>
              <a:rPr lang="en-US" sz="20000" dirty="0">
                <a:solidFill>
                  <a:schemeClr val="bg1"/>
                </a:solidFill>
                <a:latin typeface="UTM Cookies" panose="02040603050506020204" pitchFamily="18" charset="0"/>
              </a:rPr>
              <a:t>KHÁM PHÁ</a:t>
            </a:r>
          </a:p>
        </p:txBody>
      </p:sp>
      <p:sp>
        <p:nvSpPr>
          <p:cNvPr id="6" name="Freeform 6"/>
          <p:cNvSpPr/>
          <p:nvPr/>
        </p:nvSpPr>
        <p:spPr>
          <a:xfrm>
            <a:off x="13252407" y="-402522"/>
            <a:ext cx="5812913" cy="4163499"/>
          </a:xfrm>
          <a:custGeom>
            <a:avLst/>
            <a:gdLst/>
            <a:ahLst/>
            <a:cxnLst/>
            <a:rect l="l" t="t" r="r" b="b"/>
            <a:pathLst>
              <a:path w="5812913" h="4163499">
                <a:moveTo>
                  <a:pt x="0" y="0"/>
                </a:moveTo>
                <a:lnTo>
                  <a:pt x="5812913" y="0"/>
                </a:lnTo>
                <a:lnTo>
                  <a:pt x="5812913" y="4163498"/>
                </a:lnTo>
                <a:lnTo>
                  <a:pt x="0" y="4163498"/>
                </a:lnTo>
                <a:lnTo>
                  <a:pt x="0" y="0"/>
                </a:lnTo>
                <a:close/>
              </a:path>
            </a:pathLst>
          </a:custGeom>
          <a:blipFill>
            <a:blip r:embed="rId5"/>
            <a:stretch>
              <a:fillRect/>
            </a:stretch>
          </a:blipFill>
        </p:spPr>
        <p:txBody>
          <a:bodyPr/>
          <a:lstStyle/>
          <a:p>
            <a:endParaRPr lang="vi-VN"/>
          </a:p>
        </p:txBody>
      </p:sp>
      <p:sp>
        <p:nvSpPr>
          <p:cNvPr id="24" name="TextBox 3">
            <a:extLst>
              <a:ext uri="{FF2B5EF4-FFF2-40B4-BE49-F238E27FC236}">
                <a16:creationId xmlns:a16="http://schemas.microsoft.com/office/drawing/2014/main" id="{8B33EB13-07E1-40B2-883E-8D9A07A61419}"/>
              </a:ext>
            </a:extLst>
          </p:cNvPr>
          <p:cNvSpPr txBox="1"/>
          <p:nvPr/>
        </p:nvSpPr>
        <p:spPr>
          <a:xfrm>
            <a:off x="2971800" y="3790833"/>
            <a:ext cx="13093108" cy="3077766"/>
          </a:xfrm>
          <a:prstGeom prst="rect">
            <a:avLst/>
          </a:prstGeom>
        </p:spPr>
        <p:txBody>
          <a:bodyPr wrap="square" lIns="0" tIns="0" rIns="0" bIns="0" rtlCol="0" anchor="t">
            <a:spAutoFit/>
          </a:bodyPr>
          <a:lstStyle/>
          <a:p>
            <a:pPr algn="ctr"/>
            <a:endParaRPr lang="en-US" sz="20000" dirty="0">
              <a:solidFill>
                <a:srgbClr val="FF0000"/>
              </a:solidFill>
              <a:latin typeface="UTM Cookies" panose="02040603050506020204" pitchFamily="18" charset="0"/>
            </a:endParaRPr>
          </a:p>
        </p:txBody>
      </p:sp>
      <p:sp>
        <p:nvSpPr>
          <p:cNvPr id="5" name="Freeform 4">
            <a:extLst>
              <a:ext uri="{FF2B5EF4-FFF2-40B4-BE49-F238E27FC236}">
                <a16:creationId xmlns:a16="http://schemas.microsoft.com/office/drawing/2014/main" id="{623D00E6-5C63-4431-D4C8-0A5EA1E1EE5F}"/>
              </a:ext>
            </a:extLst>
          </p:cNvPr>
          <p:cNvSpPr/>
          <p:nvPr/>
        </p:nvSpPr>
        <p:spPr>
          <a:xfrm>
            <a:off x="-4439" y="6346009"/>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endParaRPr lang="vi-VN"/>
          </a:p>
        </p:txBody>
      </p:sp>
      <p:sp>
        <p:nvSpPr>
          <p:cNvPr id="2" name="Freeform 2"/>
          <p:cNvSpPr/>
          <p:nvPr/>
        </p:nvSpPr>
        <p:spPr>
          <a:xfrm flipH="1">
            <a:off x="176509" y="4599960"/>
            <a:ext cx="3237024" cy="6362700"/>
          </a:xfrm>
          <a:custGeom>
            <a:avLst/>
            <a:gdLst/>
            <a:ahLst/>
            <a:cxnLst/>
            <a:rect l="l" t="t" r="r" b="b"/>
            <a:pathLst>
              <a:path w="4186809" h="8229600">
                <a:moveTo>
                  <a:pt x="4186809" y="0"/>
                </a:moveTo>
                <a:lnTo>
                  <a:pt x="0" y="0"/>
                </a:lnTo>
                <a:lnTo>
                  <a:pt x="0" y="8229600"/>
                </a:lnTo>
                <a:lnTo>
                  <a:pt x="4186809" y="8229600"/>
                </a:lnTo>
                <a:lnTo>
                  <a:pt x="4186809" y="0"/>
                </a:lnTo>
                <a:close/>
              </a:path>
            </a:pathLst>
          </a:custGeom>
          <a:blipFill>
            <a:blip r:embed="rId6"/>
            <a:stretch>
              <a:fillRect/>
            </a:stretch>
          </a:blipFill>
        </p:spPr>
        <p:txBody>
          <a:bodyPr/>
          <a:lstStyle/>
          <a:p>
            <a:endParaRPr lang="vi-VN"/>
          </a:p>
        </p:txBody>
      </p:sp>
      <p:sp>
        <p:nvSpPr>
          <p:cNvPr id="3" name="TextBox 3">
            <a:extLst>
              <a:ext uri="{FF2B5EF4-FFF2-40B4-BE49-F238E27FC236}">
                <a16:creationId xmlns:a16="http://schemas.microsoft.com/office/drawing/2014/main" id="{A72ED82B-8C6F-E53E-7D71-29723C7215AA}"/>
              </a:ext>
            </a:extLst>
          </p:cNvPr>
          <p:cNvSpPr txBox="1"/>
          <p:nvPr/>
        </p:nvSpPr>
        <p:spPr>
          <a:xfrm>
            <a:off x="3124200" y="3848100"/>
            <a:ext cx="13093108" cy="3077766"/>
          </a:xfrm>
          <a:prstGeom prst="rect">
            <a:avLst/>
          </a:prstGeom>
        </p:spPr>
        <p:txBody>
          <a:bodyPr wrap="square" lIns="0" tIns="0" rIns="0" bIns="0" rtlCol="0" anchor="t">
            <a:spAutoFit/>
          </a:bodyPr>
          <a:lstStyle/>
          <a:p>
            <a:pPr algn="ctr"/>
            <a:r>
              <a:rPr lang="en-US" sz="20000" dirty="0">
                <a:solidFill>
                  <a:srgbClr val="FF0000"/>
                </a:solidFill>
                <a:latin typeface="UTM Cookies" panose="02040603050506020204" pitchFamily="18" charset="0"/>
              </a:rPr>
              <a:t>KHÁM PHÁ</a:t>
            </a:r>
          </a:p>
        </p:txBody>
      </p:sp>
    </p:spTree>
    <p:extLst>
      <p:ext uri="{BB962C8B-B14F-4D97-AF65-F5344CB8AC3E}">
        <p14:creationId xmlns:p14="http://schemas.microsoft.com/office/powerpoint/2010/main" val="19495337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0-#ppt_h/2"/>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500"/>
                                        <p:tgtEl>
                                          <p:spTgt spid="3"/>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outVertical)">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P spid="6" grpId="0" animBg="1"/>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a:extLst>
            <a:ext uri="{FF2B5EF4-FFF2-40B4-BE49-F238E27FC236}">
              <a16:creationId xmlns:a16="http://schemas.microsoft.com/office/drawing/2014/main" id="{35645C8F-239A-C5DA-BEA6-B1EB11C45BBE}"/>
            </a:ext>
          </a:extLst>
        </p:cNvPr>
        <p:cNvGrpSpPr/>
        <p:nvPr/>
      </p:nvGrpSpPr>
      <p:grpSpPr>
        <a:xfrm>
          <a:off x="0" y="0"/>
          <a:ext cx="0" cy="0"/>
          <a:chOff x="0" y="0"/>
          <a:chExt cx="0" cy="0"/>
        </a:xfrm>
      </p:grpSpPr>
      <p:sp>
        <p:nvSpPr>
          <p:cNvPr id="5" name="Freeform 4">
            <a:extLst>
              <a:ext uri="{FF2B5EF4-FFF2-40B4-BE49-F238E27FC236}">
                <a16:creationId xmlns:a16="http://schemas.microsoft.com/office/drawing/2014/main" id="{A373AE30-873E-1C1B-BB9A-EAC2C4210D35}"/>
              </a:ext>
            </a:extLst>
          </p:cNvPr>
          <p:cNvSpPr/>
          <p:nvPr/>
        </p:nvSpPr>
        <p:spPr>
          <a:xfrm rot="10800000">
            <a:off x="4439" y="-27813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a:extLst>
              <a:ext uri="{FF2B5EF4-FFF2-40B4-BE49-F238E27FC236}">
                <a16:creationId xmlns:a16="http://schemas.microsoft.com/office/drawing/2014/main" id="{3FE42C5C-38D6-E47C-E575-0159A9856F6E}"/>
              </a:ext>
            </a:extLst>
          </p:cNvPr>
          <p:cNvSpPr/>
          <p:nvPr/>
        </p:nvSpPr>
        <p:spPr>
          <a:xfrm>
            <a:off x="4439" y="27051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 name="Freeform 33">
            <a:extLst>
              <a:ext uri="{FF2B5EF4-FFF2-40B4-BE49-F238E27FC236}">
                <a16:creationId xmlns:a16="http://schemas.microsoft.com/office/drawing/2014/main" id="{7F88016D-1757-120F-C5C3-B32E84A93569}"/>
              </a:ext>
            </a:extLst>
          </p:cNvPr>
          <p:cNvSpPr>
            <a:spLocks/>
          </p:cNvSpPr>
          <p:nvPr/>
        </p:nvSpPr>
        <p:spPr>
          <a:xfrm>
            <a:off x="681789" y="-1278188"/>
            <a:ext cx="17050677" cy="3688764"/>
          </a:xfrm>
          <a:custGeom>
            <a:avLst/>
            <a:gdLst/>
            <a:ahLst/>
            <a:cxnLst/>
            <a:rect l="l" t="t" r="r" b="b"/>
            <a:pathLst>
              <a:path w="8061964" h="7628633">
                <a:moveTo>
                  <a:pt x="0" y="0"/>
                </a:moveTo>
                <a:lnTo>
                  <a:pt x="8061964" y="0"/>
                </a:lnTo>
                <a:lnTo>
                  <a:pt x="8061964" y="7628633"/>
                </a:lnTo>
                <a:lnTo>
                  <a:pt x="0" y="7628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6500" b="1" i="0" u="none" strike="noStrike" kern="1200" cap="none" spc="0" normalizeH="0" baseline="0" noProof="0" dirty="0">
              <a:ln>
                <a:noFill/>
              </a:ln>
              <a:solidFill>
                <a:srgbClr val="FF0000"/>
              </a:solidFill>
              <a:effectLst/>
              <a:uLnTx/>
              <a:uFillTx/>
              <a:latin typeface="Calibri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6500" b="1" i="0" u="none" strike="noStrike" kern="1200" cap="none" spc="0" normalizeH="0" baseline="0" noProof="0" dirty="0">
              <a:ln>
                <a:noFill/>
              </a:ln>
              <a:solidFill>
                <a:srgbClr val="FF0000"/>
              </a:solidFill>
              <a:effectLst/>
              <a:uLnTx/>
              <a:uFillTx/>
              <a:latin typeface="Calibri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6500" b="1" i="0" u="none" strike="noStrike" kern="1200" cap="none" spc="0" normalizeH="0" baseline="0" noProof="0" dirty="0">
              <a:ln>
                <a:noFill/>
              </a:ln>
              <a:solidFill>
                <a:srgbClr val="FF0000"/>
              </a:solidFill>
              <a:effectLst/>
              <a:uLnTx/>
              <a:uFillTx/>
              <a:latin typeface="Calibri "/>
              <a:ea typeface="+mn-ea"/>
              <a:cs typeface="+mn-cs"/>
            </a:endParaRPr>
          </a:p>
        </p:txBody>
      </p:sp>
      <p:sp>
        <p:nvSpPr>
          <p:cNvPr id="7" name="Freeform 4">
            <a:extLst>
              <a:ext uri="{FF2B5EF4-FFF2-40B4-BE49-F238E27FC236}">
                <a16:creationId xmlns:a16="http://schemas.microsoft.com/office/drawing/2014/main" id="{945A36E9-9A92-2409-8692-81144E6C7E3B}"/>
              </a:ext>
            </a:extLst>
          </p:cNvPr>
          <p:cNvSpPr>
            <a:spLocks noGrp="1" noRot="1" noMove="1" noResize="1" noEditPoints="1" noAdjustHandles="1" noChangeArrowheads="1" noChangeShapeType="1"/>
          </p:cNvSpPr>
          <p:nvPr/>
        </p:nvSpPr>
        <p:spPr>
          <a:xfrm>
            <a:off x="-12460" y="5323082"/>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Hình chữ nhật: Góc Tròn 10">
            <a:extLst>
              <a:ext uri="{FF2B5EF4-FFF2-40B4-BE49-F238E27FC236}">
                <a16:creationId xmlns:a16="http://schemas.microsoft.com/office/drawing/2014/main" id="{2C1B7E7A-2626-6D63-AD12-CFF75894B46F}"/>
              </a:ext>
            </a:extLst>
          </p:cNvPr>
          <p:cNvSpPr/>
          <p:nvPr/>
        </p:nvSpPr>
        <p:spPr>
          <a:xfrm>
            <a:off x="551523" y="1647230"/>
            <a:ext cx="17184954" cy="8525470"/>
          </a:xfrm>
          <a:custGeom>
            <a:avLst/>
            <a:gdLst>
              <a:gd name="connsiteX0" fmla="*/ 0 w 17184954"/>
              <a:gd name="connsiteY0" fmla="*/ 1420940 h 8525470"/>
              <a:gd name="connsiteX1" fmla="*/ 1420940 w 17184954"/>
              <a:gd name="connsiteY1" fmla="*/ 0 h 8525470"/>
              <a:gd name="connsiteX2" fmla="*/ 15764014 w 17184954"/>
              <a:gd name="connsiteY2" fmla="*/ 0 h 8525470"/>
              <a:gd name="connsiteX3" fmla="*/ 17184954 w 17184954"/>
              <a:gd name="connsiteY3" fmla="*/ 1420940 h 8525470"/>
              <a:gd name="connsiteX4" fmla="*/ 17184954 w 17184954"/>
              <a:gd name="connsiteY4" fmla="*/ 7104530 h 8525470"/>
              <a:gd name="connsiteX5" fmla="*/ 15764014 w 17184954"/>
              <a:gd name="connsiteY5" fmla="*/ 8525470 h 8525470"/>
              <a:gd name="connsiteX6" fmla="*/ 1420940 w 17184954"/>
              <a:gd name="connsiteY6" fmla="*/ 8525470 h 8525470"/>
              <a:gd name="connsiteX7" fmla="*/ 0 w 17184954"/>
              <a:gd name="connsiteY7" fmla="*/ 7104530 h 8525470"/>
              <a:gd name="connsiteX8" fmla="*/ 0 w 17184954"/>
              <a:gd name="connsiteY8" fmla="*/ 1420940 h 852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4954" h="8525470" fill="none" extrusionOk="0">
                <a:moveTo>
                  <a:pt x="0" y="1420940"/>
                </a:moveTo>
                <a:cubicBezTo>
                  <a:pt x="-20192" y="637433"/>
                  <a:pt x="621228" y="84884"/>
                  <a:pt x="1420940" y="0"/>
                </a:cubicBezTo>
                <a:cubicBezTo>
                  <a:pt x="5198577" y="77600"/>
                  <a:pt x="11947348" y="-27269"/>
                  <a:pt x="15764014" y="0"/>
                </a:cubicBezTo>
                <a:cubicBezTo>
                  <a:pt x="16641079" y="-121760"/>
                  <a:pt x="17278252" y="663643"/>
                  <a:pt x="17184954" y="1420940"/>
                </a:cubicBezTo>
                <a:cubicBezTo>
                  <a:pt x="17293954" y="2577057"/>
                  <a:pt x="17106745" y="4575678"/>
                  <a:pt x="17184954" y="7104530"/>
                </a:cubicBezTo>
                <a:cubicBezTo>
                  <a:pt x="17107951" y="7859170"/>
                  <a:pt x="16478243" y="8556577"/>
                  <a:pt x="15764014" y="8525470"/>
                </a:cubicBezTo>
                <a:cubicBezTo>
                  <a:pt x="13810340" y="8574647"/>
                  <a:pt x="7627098" y="8402768"/>
                  <a:pt x="1420940" y="8525470"/>
                </a:cubicBezTo>
                <a:cubicBezTo>
                  <a:pt x="620557" y="8645429"/>
                  <a:pt x="-99597" y="7975047"/>
                  <a:pt x="0" y="7104530"/>
                </a:cubicBezTo>
                <a:cubicBezTo>
                  <a:pt x="47022" y="6296945"/>
                  <a:pt x="104569" y="2937227"/>
                  <a:pt x="0" y="1420940"/>
                </a:cubicBezTo>
                <a:close/>
              </a:path>
              <a:path w="17184954" h="8525470" stroke="0" extrusionOk="0">
                <a:moveTo>
                  <a:pt x="0" y="1420940"/>
                </a:moveTo>
                <a:cubicBezTo>
                  <a:pt x="115845" y="622935"/>
                  <a:pt x="663577" y="-1828"/>
                  <a:pt x="1420940" y="0"/>
                </a:cubicBezTo>
                <a:cubicBezTo>
                  <a:pt x="8064019" y="-129276"/>
                  <a:pt x="9765756" y="-77778"/>
                  <a:pt x="15764014" y="0"/>
                </a:cubicBezTo>
                <a:cubicBezTo>
                  <a:pt x="16508368" y="-128822"/>
                  <a:pt x="17163440" y="760232"/>
                  <a:pt x="17184954" y="1420940"/>
                </a:cubicBezTo>
                <a:cubicBezTo>
                  <a:pt x="17266553" y="3072589"/>
                  <a:pt x="17339254" y="4620423"/>
                  <a:pt x="17184954" y="7104530"/>
                </a:cubicBezTo>
                <a:cubicBezTo>
                  <a:pt x="17235552" y="7995999"/>
                  <a:pt x="16497645" y="8542848"/>
                  <a:pt x="15764014" y="8525470"/>
                </a:cubicBezTo>
                <a:cubicBezTo>
                  <a:pt x="11454338" y="8569690"/>
                  <a:pt x="5059700" y="8496088"/>
                  <a:pt x="1420940" y="8525470"/>
                </a:cubicBezTo>
                <a:cubicBezTo>
                  <a:pt x="632462" y="8511196"/>
                  <a:pt x="-148655" y="7854936"/>
                  <a:pt x="0" y="7104530"/>
                </a:cubicBezTo>
                <a:cubicBezTo>
                  <a:pt x="-159954" y="5740915"/>
                  <a:pt x="22140" y="4209403"/>
                  <a:pt x="0" y="1420940"/>
                </a:cubicBezTo>
                <a:close/>
              </a:path>
            </a:pathLst>
          </a:custGeom>
          <a:solidFill>
            <a:schemeClr val="lt1"/>
          </a:solidFill>
          <a:ln w="76200">
            <a:solidFill>
              <a:srgbClr val="FF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AD091C2E-88F6-FE68-3389-C2269CEA6A6D}"/>
              </a:ext>
            </a:extLst>
          </p:cNvPr>
          <p:cNvSpPr txBox="1"/>
          <p:nvPr/>
        </p:nvSpPr>
        <p:spPr>
          <a:xfrm>
            <a:off x="918411" y="315549"/>
            <a:ext cx="16687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002060"/>
                </a:solidFill>
                <a:effectLst/>
                <a:uLnTx/>
                <a:uFillTx/>
                <a:latin typeface="Calibri "/>
                <a:ea typeface="+mn-ea"/>
                <a:cs typeface="+mn-cs"/>
              </a:rPr>
              <a:t>1. Đọc đoạn văn của bạn Hạnh Dương và trả lời câu hỏi:</a:t>
            </a:r>
            <a:endParaRPr kumimoji="0" lang="vi-VN" sz="1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36984592-385A-8494-99B0-F684BEB983B2}"/>
              </a:ext>
            </a:extLst>
          </p:cNvPr>
          <p:cNvSpPr txBox="1"/>
          <p:nvPr/>
        </p:nvSpPr>
        <p:spPr>
          <a:xfrm>
            <a:off x="1225790" y="1897147"/>
            <a:ext cx="15811500" cy="82176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Calibri "/>
                <a:ea typeface="+mn-ea"/>
                <a:cs typeface="+mn-cs"/>
              </a:rPr>
              <a:t>	</a:t>
            </a:r>
            <a:r>
              <a:rPr kumimoji="0" lang="vi-VN" sz="4400" b="1" i="0" u="none" strike="noStrike" kern="1200" cap="none" spc="0" normalizeH="0" baseline="0" noProof="0">
                <a:ln>
                  <a:noFill/>
                </a:ln>
                <a:solidFill>
                  <a:srgbClr val="002060"/>
                </a:solidFill>
                <a:effectLst/>
                <a:uLnTx/>
                <a:uFillTx/>
                <a:latin typeface="Calibri "/>
                <a:ea typeface="+mn-ea"/>
                <a:cs typeface="+mn-cs"/>
              </a:rPr>
              <a:t>Bài thơ “Bài ca Trái Đất” của nhà thơ Định Hải mở đầu với lời giới thiệu thật gần gũi, khiến người đọc có cảm giác Trái Đất giống như một người bạn. Hình ảnh “quả bóng xanh bay giữa trời xanh”, điểm tô một vài cánh hải âu vờn sóng, hoà với tiếng gù ấm áp của bồ câu đã đem đến cho người đọc cảm xúc trong trẻo về một Trái Đất tươi đẹp và thanh bình. Trong không gian ngập tràn sắc xanh ấy, các bạn nhỏ năm châu</a:t>
            </a:r>
            <a:r>
              <a:rPr kumimoji="0" lang="en-US" sz="4400" b="1" i="0" u="none" strike="noStrike" kern="1200" cap="none" spc="0" normalizeH="0" baseline="0" noProof="0">
                <a:ln>
                  <a:noFill/>
                </a:ln>
                <a:solidFill>
                  <a:srgbClr val="002060"/>
                </a:solidFill>
                <a:effectLst/>
                <a:uLnTx/>
                <a:uFillTx/>
                <a:latin typeface="Calibri "/>
                <a:ea typeface="+mn-ea"/>
                <a:cs typeface="+mn-cs"/>
              </a:rPr>
              <a:t> </a:t>
            </a:r>
            <a:r>
              <a:rPr kumimoji="0" lang="vi-VN" sz="4400" b="1" i="0" u="none" strike="noStrike" kern="1200" cap="none" spc="0" normalizeH="0" baseline="0" noProof="0">
                <a:ln>
                  <a:noFill/>
                </a:ln>
                <a:solidFill>
                  <a:srgbClr val="002060"/>
                </a:solidFill>
                <a:effectLst/>
                <a:uLnTx/>
                <a:uFillTx/>
                <a:latin typeface="Calibri "/>
                <a:ea typeface="+mn-ea"/>
                <a:cs typeface="+mn-cs"/>
              </a:rPr>
              <a:t>không phân biệt màu da, hồn nhiên, vui vẻ nắm tay nhau ca múa. Bài ca ấy chính là bài ca Trái Đất – bài ca hoà bình – bài ca của niềm tin và hi vọng mà tác giả đã gửi gắm vào những dòng thơ. Lời thơ, nhịp thơ ngân vang, giàu nhạc điệu. Nhờ thế, sức lan toả về thông điệp hoà bình của bài thơ trở nên diệu kì.</a:t>
            </a:r>
            <a:endParaRPr kumimoji="0" lang="en-US" sz="4400" b="1" i="0" u="none" strike="noStrike" kern="1200" cap="none" spc="0" normalizeH="0" baseline="0" noProof="0">
              <a:ln>
                <a:noFill/>
              </a:ln>
              <a:solidFill>
                <a:srgbClr val="002060"/>
              </a:solidFill>
              <a:effectLst/>
              <a:uLnTx/>
              <a:uFillTx/>
              <a:latin typeface="Calibri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Calibri "/>
                <a:ea typeface="+mn-ea"/>
                <a:cs typeface="+mn-cs"/>
              </a:rPr>
              <a:t>											</a:t>
            </a:r>
            <a:r>
              <a:rPr kumimoji="0" lang="en-US" sz="4400" b="1" i="1" u="none" strike="noStrike" kern="1200" cap="none" spc="0" normalizeH="0" baseline="0" noProof="0">
                <a:ln>
                  <a:noFill/>
                </a:ln>
                <a:solidFill>
                  <a:srgbClr val="002060"/>
                </a:solidFill>
                <a:effectLst/>
                <a:uLnTx/>
                <a:uFillTx/>
                <a:latin typeface="Calibri "/>
                <a:ea typeface="+mn-ea"/>
                <a:cs typeface="+mn-cs"/>
              </a:rPr>
              <a:t>Hạnh Dương</a:t>
            </a:r>
            <a:r>
              <a:rPr kumimoji="0" lang="vi-VN" sz="4400" b="1" i="1" u="none" strike="noStrike" kern="1200" cap="none" spc="0" normalizeH="0" baseline="0" noProof="0">
                <a:ln>
                  <a:noFill/>
                </a:ln>
                <a:solidFill>
                  <a:srgbClr val="002060"/>
                </a:solidFill>
                <a:effectLst/>
                <a:uLnTx/>
                <a:uFillTx/>
                <a:latin typeface="Calibri "/>
                <a:ea typeface="+mn-ea"/>
                <a:cs typeface="+mn-cs"/>
              </a:rPr>
              <a:t> </a:t>
            </a:r>
            <a:endParaRPr kumimoji="0" lang="vi-VN" sz="1100" b="0"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622631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90AB3B1-875C-8EA9-E287-9BBE4FDCA899}"/>
              </a:ext>
            </a:extLst>
          </p:cNvPr>
          <p:cNvSpPr/>
          <p:nvPr/>
        </p:nvSpPr>
        <p:spPr>
          <a:xfrm rot="10800000">
            <a:off x="4439" y="-27813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endParaRPr lang="vi-VN"/>
          </a:p>
        </p:txBody>
      </p:sp>
      <p:sp>
        <p:nvSpPr>
          <p:cNvPr id="4" name="Freeform 4"/>
          <p:cNvSpPr/>
          <p:nvPr/>
        </p:nvSpPr>
        <p:spPr>
          <a:xfrm>
            <a:off x="4439" y="27051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endParaRPr lang="vi-VN"/>
          </a:p>
        </p:txBody>
      </p:sp>
      <p:sp>
        <p:nvSpPr>
          <p:cNvPr id="23" name="Freeform 33">
            <a:extLst>
              <a:ext uri="{FF2B5EF4-FFF2-40B4-BE49-F238E27FC236}">
                <a16:creationId xmlns:a16="http://schemas.microsoft.com/office/drawing/2014/main" id="{A150400E-9178-14D4-8EEF-53E950D36CF8}"/>
              </a:ext>
            </a:extLst>
          </p:cNvPr>
          <p:cNvSpPr>
            <a:spLocks/>
          </p:cNvSpPr>
          <p:nvPr/>
        </p:nvSpPr>
        <p:spPr>
          <a:xfrm>
            <a:off x="689811" y="-814677"/>
            <a:ext cx="17050677" cy="3068888"/>
          </a:xfrm>
          <a:custGeom>
            <a:avLst/>
            <a:gdLst/>
            <a:ahLst/>
            <a:cxnLst/>
            <a:rect l="l" t="t" r="r" b="b"/>
            <a:pathLst>
              <a:path w="8061964" h="7628633">
                <a:moveTo>
                  <a:pt x="0" y="0"/>
                </a:moveTo>
                <a:lnTo>
                  <a:pt x="8061964" y="0"/>
                </a:lnTo>
                <a:lnTo>
                  <a:pt x="8061964" y="7628633"/>
                </a:lnTo>
                <a:lnTo>
                  <a:pt x="0" y="76286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algn="just"/>
            <a:endParaRPr lang="en-US" sz="6500" b="1" dirty="0">
              <a:solidFill>
                <a:srgbClr val="FF0000"/>
              </a:solidFill>
              <a:latin typeface="Calibri "/>
            </a:endParaRPr>
          </a:p>
          <a:p>
            <a:pPr algn="just"/>
            <a:endParaRPr lang="en-US" sz="6500" b="1" dirty="0">
              <a:solidFill>
                <a:srgbClr val="FF0000"/>
              </a:solidFill>
              <a:latin typeface="Calibri "/>
            </a:endParaRPr>
          </a:p>
          <a:p>
            <a:pPr algn="just"/>
            <a:endParaRPr lang="en-US" sz="6500" b="1" dirty="0">
              <a:solidFill>
                <a:srgbClr val="FF0000"/>
              </a:solidFill>
              <a:latin typeface="Calibri "/>
            </a:endParaRPr>
          </a:p>
        </p:txBody>
      </p:sp>
      <p:sp>
        <p:nvSpPr>
          <p:cNvPr id="7" name="Freeform 4">
            <a:extLst>
              <a:ext uri="{FF2B5EF4-FFF2-40B4-BE49-F238E27FC236}">
                <a16:creationId xmlns:a16="http://schemas.microsoft.com/office/drawing/2014/main" id="{8B66EF58-217E-5689-6E43-7DBE99785850}"/>
              </a:ext>
            </a:extLst>
          </p:cNvPr>
          <p:cNvSpPr>
            <a:spLocks noGrp="1" noRot="1" noMove="1" noResize="1" noEditPoints="1" noAdjustHandles="1" noChangeArrowheads="1" noChangeShapeType="1"/>
          </p:cNvSpPr>
          <p:nvPr/>
        </p:nvSpPr>
        <p:spPr>
          <a:xfrm>
            <a:off x="-12460" y="5323082"/>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endParaRPr lang="vi-VN"/>
          </a:p>
        </p:txBody>
      </p:sp>
      <p:sp>
        <p:nvSpPr>
          <p:cNvPr id="9" name="Hình chữ nhật: Góc Tròn 10">
            <a:extLst>
              <a:ext uri="{FF2B5EF4-FFF2-40B4-BE49-F238E27FC236}">
                <a16:creationId xmlns:a16="http://schemas.microsoft.com/office/drawing/2014/main" id="{0089758A-8705-F809-2B3B-831D03C94C15}"/>
              </a:ext>
            </a:extLst>
          </p:cNvPr>
          <p:cNvSpPr/>
          <p:nvPr/>
        </p:nvSpPr>
        <p:spPr>
          <a:xfrm>
            <a:off x="551523" y="2487542"/>
            <a:ext cx="17184954" cy="7685158"/>
          </a:xfrm>
          <a:custGeom>
            <a:avLst/>
            <a:gdLst>
              <a:gd name="connsiteX0" fmla="*/ 0 w 17184954"/>
              <a:gd name="connsiteY0" fmla="*/ 1280885 h 7685158"/>
              <a:gd name="connsiteX1" fmla="*/ 1280885 w 17184954"/>
              <a:gd name="connsiteY1" fmla="*/ 0 h 7685158"/>
              <a:gd name="connsiteX2" fmla="*/ 15904069 w 17184954"/>
              <a:gd name="connsiteY2" fmla="*/ 0 h 7685158"/>
              <a:gd name="connsiteX3" fmla="*/ 17184954 w 17184954"/>
              <a:gd name="connsiteY3" fmla="*/ 1280885 h 7685158"/>
              <a:gd name="connsiteX4" fmla="*/ 17184954 w 17184954"/>
              <a:gd name="connsiteY4" fmla="*/ 6404273 h 7685158"/>
              <a:gd name="connsiteX5" fmla="*/ 15904069 w 17184954"/>
              <a:gd name="connsiteY5" fmla="*/ 7685158 h 7685158"/>
              <a:gd name="connsiteX6" fmla="*/ 1280885 w 17184954"/>
              <a:gd name="connsiteY6" fmla="*/ 7685158 h 7685158"/>
              <a:gd name="connsiteX7" fmla="*/ 0 w 17184954"/>
              <a:gd name="connsiteY7" fmla="*/ 6404273 h 7685158"/>
              <a:gd name="connsiteX8" fmla="*/ 0 w 17184954"/>
              <a:gd name="connsiteY8" fmla="*/ 1280885 h 768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4954" h="7685158" fill="none" extrusionOk="0">
                <a:moveTo>
                  <a:pt x="0" y="1280885"/>
                </a:moveTo>
                <a:cubicBezTo>
                  <a:pt x="-46591" y="576369"/>
                  <a:pt x="561169" y="69863"/>
                  <a:pt x="1280885" y="0"/>
                </a:cubicBezTo>
                <a:cubicBezTo>
                  <a:pt x="6255836" y="77600"/>
                  <a:pt x="8833103" y="-27269"/>
                  <a:pt x="15904069" y="0"/>
                </a:cubicBezTo>
                <a:cubicBezTo>
                  <a:pt x="16661083" y="-65431"/>
                  <a:pt x="17195092" y="576456"/>
                  <a:pt x="17184954" y="1280885"/>
                </a:cubicBezTo>
                <a:cubicBezTo>
                  <a:pt x="17293954" y="2433273"/>
                  <a:pt x="17106745" y="5358898"/>
                  <a:pt x="17184954" y="6404273"/>
                </a:cubicBezTo>
                <a:cubicBezTo>
                  <a:pt x="17070005" y="7066719"/>
                  <a:pt x="16581694" y="7698295"/>
                  <a:pt x="15904069" y="7685158"/>
                </a:cubicBezTo>
                <a:cubicBezTo>
                  <a:pt x="13425346" y="7734335"/>
                  <a:pt x="3165436" y="7562456"/>
                  <a:pt x="1280885" y="7685158"/>
                </a:cubicBezTo>
                <a:cubicBezTo>
                  <a:pt x="560321" y="7786160"/>
                  <a:pt x="-20076" y="7128972"/>
                  <a:pt x="0" y="6404273"/>
                </a:cubicBezTo>
                <a:cubicBezTo>
                  <a:pt x="47022" y="4444585"/>
                  <a:pt x="104569" y="2285869"/>
                  <a:pt x="0" y="1280885"/>
                </a:cubicBezTo>
                <a:close/>
              </a:path>
              <a:path w="17184954" h="7685158" stroke="0" extrusionOk="0">
                <a:moveTo>
                  <a:pt x="0" y="1280885"/>
                </a:moveTo>
                <a:cubicBezTo>
                  <a:pt x="100035" y="562038"/>
                  <a:pt x="644903" y="-4766"/>
                  <a:pt x="1280885" y="0"/>
                </a:cubicBezTo>
                <a:cubicBezTo>
                  <a:pt x="5561745" y="-129276"/>
                  <a:pt x="12322671" y="-77778"/>
                  <a:pt x="15904069" y="0"/>
                </a:cubicBezTo>
                <a:cubicBezTo>
                  <a:pt x="16571828" y="-126417"/>
                  <a:pt x="17164961" y="688754"/>
                  <a:pt x="17184954" y="1280885"/>
                </a:cubicBezTo>
                <a:cubicBezTo>
                  <a:pt x="17266553" y="3592828"/>
                  <a:pt x="17339254" y="4020258"/>
                  <a:pt x="17184954" y="6404273"/>
                </a:cubicBezTo>
                <a:cubicBezTo>
                  <a:pt x="17236250" y="7219866"/>
                  <a:pt x="16510677" y="7719418"/>
                  <a:pt x="15904069" y="7685158"/>
                </a:cubicBezTo>
                <a:cubicBezTo>
                  <a:pt x="13801484" y="7729378"/>
                  <a:pt x="6556467" y="7655776"/>
                  <a:pt x="1280885" y="7685158"/>
                </a:cubicBezTo>
                <a:cubicBezTo>
                  <a:pt x="562506" y="7643023"/>
                  <a:pt x="-115156" y="7085071"/>
                  <a:pt x="0" y="6404273"/>
                </a:cubicBezTo>
                <a:cubicBezTo>
                  <a:pt x="-159954" y="3880336"/>
                  <a:pt x="22140" y="2979793"/>
                  <a:pt x="0" y="1280885"/>
                </a:cubicBezTo>
                <a:close/>
              </a:path>
            </a:pathLst>
          </a:custGeom>
          <a:solidFill>
            <a:schemeClr val="lt1"/>
          </a:solidFill>
          <a:ln w="76200">
            <a:solidFill>
              <a:srgbClr val="FF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9A47C68D-D8AE-D1B2-A74C-1CFFEDA0E5FB}"/>
              </a:ext>
            </a:extLst>
          </p:cNvPr>
          <p:cNvSpPr txBox="1"/>
          <p:nvPr/>
        </p:nvSpPr>
        <p:spPr>
          <a:xfrm>
            <a:off x="962458" y="3329299"/>
            <a:ext cx="16820226" cy="6001643"/>
          </a:xfrm>
          <a:prstGeom prst="rect">
            <a:avLst/>
          </a:prstGeom>
          <a:noFill/>
        </p:spPr>
        <p:txBody>
          <a:bodyPr wrap="square">
            <a:spAutoFit/>
          </a:bodyPr>
          <a:lstStyle/>
          <a:p>
            <a:r>
              <a:rPr lang="en-US" sz="4800">
                <a:solidFill>
                  <a:srgbClr val="FF0000"/>
                </a:solidFill>
                <a:latin typeface="ArialMT"/>
              </a:rPr>
              <a:t>a.</a:t>
            </a:r>
            <a:r>
              <a:rPr lang="en-US" sz="4800">
                <a:latin typeface="ArialMT"/>
              </a:rPr>
              <a:t> Đoạn văn viết về điều gì?</a:t>
            </a:r>
          </a:p>
          <a:p>
            <a:r>
              <a:rPr lang="vi-VN" sz="4800">
                <a:solidFill>
                  <a:srgbClr val="FF0000"/>
                </a:solidFill>
                <a:latin typeface="ArialMT"/>
              </a:rPr>
              <a:t>b. </a:t>
            </a:r>
            <a:r>
              <a:rPr lang="vi-VN" sz="4800">
                <a:latin typeface="ArialMT"/>
              </a:rPr>
              <a:t>Bạn Hạnh Dương giới thiệu những gì ở câu văn mở đầu?</a:t>
            </a:r>
          </a:p>
          <a:p>
            <a:r>
              <a:rPr lang="vi-VN" sz="4800">
                <a:solidFill>
                  <a:srgbClr val="FF0000"/>
                </a:solidFill>
                <a:latin typeface="ArialMT"/>
              </a:rPr>
              <a:t>c. </a:t>
            </a:r>
            <a:r>
              <a:rPr lang="vi-VN" sz="4800">
                <a:latin typeface="ArialMT"/>
              </a:rPr>
              <a:t>Ở các câu văn tiếp theo, bạn Hạnh Dương thể hiện những cảm xúc gì</a:t>
            </a:r>
            <a:r>
              <a:rPr lang="en-US" sz="4800">
                <a:latin typeface="ArialMT"/>
              </a:rPr>
              <a:t> </a:t>
            </a:r>
            <a:r>
              <a:rPr lang="vi-VN" sz="4800">
                <a:latin typeface="ArialMT"/>
              </a:rPr>
              <a:t>về bài thơ?</a:t>
            </a:r>
          </a:p>
          <a:p>
            <a:endParaRPr lang="en-US" sz="4800">
              <a:latin typeface="ArialMT"/>
            </a:endParaRPr>
          </a:p>
          <a:p>
            <a:endParaRPr lang="en-US" sz="4800">
              <a:latin typeface="ArialMT"/>
            </a:endParaRPr>
          </a:p>
          <a:p>
            <a:endParaRPr lang="en-US" sz="4800">
              <a:latin typeface="ArialMT"/>
            </a:endParaRPr>
          </a:p>
          <a:p>
            <a:r>
              <a:rPr lang="en-US" sz="4800">
                <a:solidFill>
                  <a:srgbClr val="FF0000"/>
                </a:solidFill>
                <a:latin typeface="ArialMT"/>
              </a:rPr>
              <a:t>d. </a:t>
            </a:r>
            <a:r>
              <a:rPr lang="en-US" sz="4800">
                <a:latin typeface="ArialMT"/>
              </a:rPr>
              <a:t>Câu cuối đoạn văn khẳng định điều gì?</a:t>
            </a:r>
            <a:endParaRPr lang="vi-VN" sz="4800" dirty="0"/>
          </a:p>
        </p:txBody>
      </p:sp>
      <p:sp>
        <p:nvSpPr>
          <p:cNvPr id="3" name="TextBox 2">
            <a:extLst>
              <a:ext uri="{FF2B5EF4-FFF2-40B4-BE49-F238E27FC236}">
                <a16:creationId xmlns:a16="http://schemas.microsoft.com/office/drawing/2014/main" id="{DA4EA22B-D62A-E5F4-4515-1E2B30003651}"/>
              </a:ext>
            </a:extLst>
          </p:cNvPr>
          <p:cNvSpPr txBox="1"/>
          <p:nvPr/>
        </p:nvSpPr>
        <p:spPr>
          <a:xfrm>
            <a:off x="916251" y="855431"/>
            <a:ext cx="16687800" cy="923330"/>
          </a:xfrm>
          <a:prstGeom prst="rect">
            <a:avLst/>
          </a:prstGeom>
          <a:noFill/>
        </p:spPr>
        <p:txBody>
          <a:bodyPr wrap="square" rtlCol="0">
            <a:spAutoFit/>
          </a:bodyPr>
          <a:lstStyle/>
          <a:p>
            <a:r>
              <a:rPr lang="vi-VN" sz="5400" b="1">
                <a:solidFill>
                  <a:srgbClr val="002060"/>
                </a:solidFill>
                <a:latin typeface="Calibri "/>
              </a:rPr>
              <a:t>1. Đọc đoạn văn của bạn Hạnh Dương và trả lời câu hỏi:</a:t>
            </a:r>
            <a:endParaRPr lang="vi-VN" sz="1400" dirty="0">
              <a:solidFill>
                <a:srgbClr val="002060"/>
              </a:solidFill>
            </a:endParaRPr>
          </a:p>
        </p:txBody>
      </p:sp>
      <p:pic>
        <p:nvPicPr>
          <p:cNvPr id="15" name="Picture 14">
            <a:extLst>
              <a:ext uri="{FF2B5EF4-FFF2-40B4-BE49-F238E27FC236}">
                <a16:creationId xmlns:a16="http://schemas.microsoft.com/office/drawing/2014/main" id="{AFC0712B-67CB-63EA-74AD-30EB173D5C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723" y="6732942"/>
            <a:ext cx="16384851" cy="1007670"/>
          </a:xfrm>
          <a:prstGeom prst="rect">
            <a:avLst/>
          </a:prstGeom>
        </p:spPr>
      </p:pic>
    </p:spTree>
    <p:extLst>
      <p:ext uri="{BB962C8B-B14F-4D97-AF65-F5344CB8AC3E}">
        <p14:creationId xmlns:p14="http://schemas.microsoft.com/office/powerpoint/2010/main" val="17601313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par>
                          <p:cTn id="17" fill="hold">
                            <p:stCondLst>
                              <p:cond delay="1500"/>
                            </p:stCondLst>
                            <p:childTnLst>
                              <p:par>
                                <p:cTn id="18" presetID="16" presetClass="entr" presetSubtype="37"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out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9" grpId="0" animBg="1"/>
      <p:bldP spid="11"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B544B"/>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E90AB3B1-875C-8EA9-E287-9BBE4FDCA899}"/>
              </a:ext>
            </a:extLst>
          </p:cNvPr>
          <p:cNvSpPr/>
          <p:nvPr/>
        </p:nvSpPr>
        <p:spPr>
          <a:xfrm rot="10800000">
            <a:off x="4439" y="-27813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4"/>
          <p:cNvSpPr/>
          <p:nvPr/>
        </p:nvSpPr>
        <p:spPr>
          <a:xfrm>
            <a:off x="4439" y="2705100"/>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4">
            <a:extLst>
              <a:ext uri="{FF2B5EF4-FFF2-40B4-BE49-F238E27FC236}">
                <a16:creationId xmlns:a16="http://schemas.microsoft.com/office/drawing/2014/main" id="{8B66EF58-217E-5689-6E43-7DBE99785850}"/>
              </a:ext>
            </a:extLst>
          </p:cNvPr>
          <p:cNvSpPr>
            <a:spLocks noGrp="1" noRot="1" noMove="1" noResize="1" noEditPoints="1" noAdjustHandles="1" noChangeArrowheads="1" noChangeShapeType="1"/>
          </p:cNvSpPr>
          <p:nvPr/>
        </p:nvSpPr>
        <p:spPr>
          <a:xfrm>
            <a:off x="-12460" y="5323082"/>
            <a:ext cx="18288000" cy="7581900"/>
          </a:xfrm>
          <a:custGeom>
            <a:avLst/>
            <a:gdLst/>
            <a:ahLst/>
            <a:cxnLst/>
            <a:rect l="l" t="t" r="r" b="b"/>
            <a:pathLst>
              <a:path w="18288000" h="8486218">
                <a:moveTo>
                  <a:pt x="0" y="0"/>
                </a:moveTo>
                <a:lnTo>
                  <a:pt x="18288000" y="0"/>
                </a:lnTo>
                <a:lnTo>
                  <a:pt x="18288000" y="8486218"/>
                </a:lnTo>
                <a:lnTo>
                  <a:pt x="0" y="8486218"/>
                </a:lnTo>
                <a:lnTo>
                  <a:pt x="0" y="0"/>
                </a:lnTo>
                <a:close/>
              </a:path>
            </a:pathLst>
          </a:custGeom>
          <a:blipFill>
            <a:blip r:embed="rId2"/>
            <a:stretch>
              <a:fillRect t="-4411" b="-44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Hình chữ nhật: Góc Tròn 10">
            <a:extLst>
              <a:ext uri="{FF2B5EF4-FFF2-40B4-BE49-F238E27FC236}">
                <a16:creationId xmlns:a16="http://schemas.microsoft.com/office/drawing/2014/main" id="{0089758A-8705-F809-2B3B-831D03C94C15}"/>
              </a:ext>
            </a:extLst>
          </p:cNvPr>
          <p:cNvSpPr/>
          <p:nvPr/>
        </p:nvSpPr>
        <p:spPr>
          <a:xfrm>
            <a:off x="551523" y="495300"/>
            <a:ext cx="17184954" cy="9677400"/>
          </a:xfrm>
          <a:custGeom>
            <a:avLst/>
            <a:gdLst>
              <a:gd name="connsiteX0" fmla="*/ 0 w 17184954"/>
              <a:gd name="connsiteY0" fmla="*/ 1612932 h 9677400"/>
              <a:gd name="connsiteX1" fmla="*/ 1612932 w 17184954"/>
              <a:gd name="connsiteY1" fmla="*/ 0 h 9677400"/>
              <a:gd name="connsiteX2" fmla="*/ 15572022 w 17184954"/>
              <a:gd name="connsiteY2" fmla="*/ 0 h 9677400"/>
              <a:gd name="connsiteX3" fmla="*/ 17184954 w 17184954"/>
              <a:gd name="connsiteY3" fmla="*/ 1612932 h 9677400"/>
              <a:gd name="connsiteX4" fmla="*/ 17184954 w 17184954"/>
              <a:gd name="connsiteY4" fmla="*/ 8064468 h 9677400"/>
              <a:gd name="connsiteX5" fmla="*/ 15572022 w 17184954"/>
              <a:gd name="connsiteY5" fmla="*/ 9677400 h 9677400"/>
              <a:gd name="connsiteX6" fmla="*/ 1612932 w 17184954"/>
              <a:gd name="connsiteY6" fmla="*/ 9677400 h 9677400"/>
              <a:gd name="connsiteX7" fmla="*/ 0 w 17184954"/>
              <a:gd name="connsiteY7" fmla="*/ 8064468 h 9677400"/>
              <a:gd name="connsiteX8" fmla="*/ 0 w 17184954"/>
              <a:gd name="connsiteY8" fmla="*/ 1612932 h 96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84954" h="9677400" fill="none" extrusionOk="0">
                <a:moveTo>
                  <a:pt x="0" y="1612932"/>
                </a:moveTo>
                <a:cubicBezTo>
                  <a:pt x="-76689" y="726902"/>
                  <a:pt x="701277" y="118432"/>
                  <a:pt x="1612932" y="0"/>
                </a:cubicBezTo>
                <a:cubicBezTo>
                  <a:pt x="4041529" y="77600"/>
                  <a:pt x="13067562" y="-27269"/>
                  <a:pt x="15572022" y="0"/>
                </a:cubicBezTo>
                <a:cubicBezTo>
                  <a:pt x="16473196" y="-13688"/>
                  <a:pt x="17259051" y="743947"/>
                  <a:pt x="17184954" y="1612932"/>
                </a:cubicBezTo>
                <a:cubicBezTo>
                  <a:pt x="17293954" y="3589725"/>
                  <a:pt x="17106745" y="4869812"/>
                  <a:pt x="17184954" y="8064468"/>
                </a:cubicBezTo>
                <a:cubicBezTo>
                  <a:pt x="17138519" y="8937101"/>
                  <a:pt x="16320839" y="9740017"/>
                  <a:pt x="15572022" y="9677400"/>
                </a:cubicBezTo>
                <a:cubicBezTo>
                  <a:pt x="14045827" y="9726577"/>
                  <a:pt x="4004328" y="9554698"/>
                  <a:pt x="1612932" y="9677400"/>
                </a:cubicBezTo>
                <a:cubicBezTo>
                  <a:pt x="717382" y="9713898"/>
                  <a:pt x="-85636" y="9029000"/>
                  <a:pt x="0" y="8064468"/>
                </a:cubicBezTo>
                <a:cubicBezTo>
                  <a:pt x="47022" y="6199938"/>
                  <a:pt x="104569" y="3217705"/>
                  <a:pt x="0" y="1612932"/>
                </a:cubicBezTo>
                <a:close/>
              </a:path>
              <a:path w="17184954" h="9677400" stroke="0" extrusionOk="0">
                <a:moveTo>
                  <a:pt x="0" y="1612932"/>
                </a:moveTo>
                <a:cubicBezTo>
                  <a:pt x="71996" y="713905"/>
                  <a:pt x="804488" y="-5495"/>
                  <a:pt x="1612932" y="0"/>
                </a:cubicBezTo>
                <a:cubicBezTo>
                  <a:pt x="4060393" y="-129276"/>
                  <a:pt x="10415981" y="-77778"/>
                  <a:pt x="15572022" y="0"/>
                </a:cubicBezTo>
                <a:cubicBezTo>
                  <a:pt x="16435806" y="-86120"/>
                  <a:pt x="17158270" y="876002"/>
                  <a:pt x="17184954" y="1612932"/>
                </a:cubicBezTo>
                <a:cubicBezTo>
                  <a:pt x="17266553" y="4801605"/>
                  <a:pt x="17339254" y="5304716"/>
                  <a:pt x="17184954" y="8064468"/>
                </a:cubicBezTo>
                <a:cubicBezTo>
                  <a:pt x="17239631" y="9070575"/>
                  <a:pt x="16392791" y="9701200"/>
                  <a:pt x="15572022" y="9677400"/>
                </a:cubicBezTo>
                <a:cubicBezTo>
                  <a:pt x="11807568" y="9721620"/>
                  <a:pt x="5864502" y="9648018"/>
                  <a:pt x="1612932" y="9677400"/>
                </a:cubicBezTo>
                <a:cubicBezTo>
                  <a:pt x="680528" y="9517540"/>
                  <a:pt x="-123331" y="8926762"/>
                  <a:pt x="0" y="8064468"/>
                </a:cubicBezTo>
                <a:cubicBezTo>
                  <a:pt x="-159954" y="7281791"/>
                  <a:pt x="22140" y="4035149"/>
                  <a:pt x="0" y="1612932"/>
                </a:cubicBezTo>
                <a:close/>
              </a:path>
            </a:pathLst>
          </a:custGeom>
          <a:solidFill>
            <a:schemeClr val="lt1"/>
          </a:solidFill>
          <a:ln w="76200">
            <a:solidFill>
              <a:srgbClr val="FF0000"/>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0FEADA4-D643-88DE-D99A-6953D8200E22}"/>
              </a:ext>
            </a:extLst>
          </p:cNvPr>
          <p:cNvSpPr txBox="1"/>
          <p:nvPr/>
        </p:nvSpPr>
        <p:spPr>
          <a:xfrm>
            <a:off x="990600" y="740142"/>
            <a:ext cx="16306800" cy="686341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
                <a:ea typeface="+mn-ea"/>
                <a:cs typeface="+mn-cs"/>
              </a:rPr>
              <a:t>	</a:t>
            </a:r>
            <a:r>
              <a:rPr kumimoji="0" lang="vi-VN" sz="4000" b="1" i="0" u="none" strike="noStrike" kern="1200" cap="none" spc="0" normalizeH="0" baseline="0" noProof="0">
                <a:ln>
                  <a:noFill/>
                </a:ln>
                <a:solidFill>
                  <a:srgbClr val="002060"/>
                </a:solidFill>
                <a:effectLst/>
                <a:uLnTx/>
                <a:uFillTx/>
                <a:latin typeface="Calibri "/>
                <a:ea typeface="+mn-ea"/>
                <a:cs typeface="+mn-cs"/>
              </a:rPr>
              <a:t>Bài thơ “Bài ca Trái Đất” của nhà thơ Định Hải mở đầu với lời giới thiệu thật gần gũi, khiến người đọc có cảm giác Trái Đất giống như một người bạn. Hình ảnh “quả bóng xanh bay giữa trời xanh”, điểm tô một vài cánh hải âu vờn sóng, hoà với tiếng gù ấm áp của bồ câu đã đem đến cho người đọc cảm xúc trong trẻo về một Trái Đất tươi đẹp và thanh bình. Trong không gian ngập tràn sắc xanh ấy, các bạn nhỏ năm châu</a:t>
            </a:r>
            <a:r>
              <a:rPr kumimoji="0" lang="en-US" sz="4000" b="1" i="0" u="none" strike="noStrike" kern="1200" cap="none" spc="0" normalizeH="0" baseline="0" noProof="0">
                <a:ln>
                  <a:noFill/>
                </a:ln>
                <a:solidFill>
                  <a:srgbClr val="002060"/>
                </a:solidFill>
                <a:effectLst/>
                <a:uLnTx/>
                <a:uFillTx/>
                <a:latin typeface="Calibri "/>
                <a:ea typeface="+mn-ea"/>
                <a:cs typeface="+mn-cs"/>
              </a:rPr>
              <a:t> </a:t>
            </a:r>
            <a:r>
              <a:rPr kumimoji="0" lang="vi-VN" sz="4000" b="1" i="0" u="none" strike="noStrike" kern="1200" cap="none" spc="0" normalizeH="0" baseline="0" noProof="0">
                <a:ln>
                  <a:noFill/>
                </a:ln>
                <a:solidFill>
                  <a:srgbClr val="002060"/>
                </a:solidFill>
                <a:effectLst/>
                <a:uLnTx/>
                <a:uFillTx/>
                <a:latin typeface="Calibri "/>
                <a:ea typeface="+mn-ea"/>
                <a:cs typeface="+mn-cs"/>
              </a:rPr>
              <a:t>không phân biệt màu da, hồn nhiên, vui vẻ nắm tay nhau ca múa. Bài ca ấy chính là bài ca Trái Đất – bài ca hoà bình – bài ca của niềm tin và hi vọng mà tác giả đã gửi gắm vào những dòng thơ. Lời thơ, nhịp thơ ngân vang, giàu nhạc điệu. Nhờ thế, sức lan toả về thông điệp hoà bình của bài thơ trở nên diệu kì.</a:t>
            </a:r>
            <a:endParaRPr kumimoji="0" lang="en-US" sz="4000" b="1" i="0" u="none" strike="noStrike" kern="1200" cap="none" spc="0" normalizeH="0" baseline="0" noProof="0">
              <a:ln>
                <a:noFill/>
              </a:ln>
              <a:solidFill>
                <a:srgbClr val="002060"/>
              </a:solidFill>
              <a:effectLst/>
              <a:uLnTx/>
              <a:uFillTx/>
              <a:latin typeface="Calibri "/>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libri "/>
                <a:ea typeface="+mn-ea"/>
                <a:cs typeface="+mn-cs"/>
              </a:rPr>
              <a:t>											</a:t>
            </a:r>
            <a:r>
              <a:rPr kumimoji="0" lang="en-US" sz="4000" b="1" i="1" u="none" strike="noStrike" kern="1200" cap="none" spc="0" normalizeH="0" baseline="0" noProof="0">
                <a:ln>
                  <a:noFill/>
                </a:ln>
                <a:solidFill>
                  <a:srgbClr val="002060"/>
                </a:solidFill>
                <a:effectLst/>
                <a:uLnTx/>
                <a:uFillTx/>
                <a:latin typeface="Calibri "/>
                <a:ea typeface="+mn-ea"/>
                <a:cs typeface="+mn-cs"/>
              </a:rPr>
              <a:t>Hạnh Dương</a:t>
            </a:r>
            <a:r>
              <a:rPr kumimoji="0" lang="vi-VN" sz="4000" b="1" i="1" u="none" strike="noStrike" kern="1200" cap="none" spc="0" normalizeH="0" baseline="0" noProof="0">
                <a:ln>
                  <a:noFill/>
                </a:ln>
                <a:solidFill>
                  <a:srgbClr val="002060"/>
                </a:solidFill>
                <a:effectLst/>
                <a:uLnTx/>
                <a:uFillTx/>
                <a:latin typeface="Calibri "/>
                <a:ea typeface="+mn-ea"/>
                <a:cs typeface="+mn-cs"/>
              </a:rPr>
              <a:t> </a:t>
            </a:r>
            <a:endParaRPr kumimoji="0" lang="vi-VN" sz="1050" b="0"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42181449-C4EC-1684-C427-8FFF7EEAF4F3}"/>
              </a:ext>
            </a:extLst>
          </p:cNvPr>
          <p:cNvSpPr txBox="1"/>
          <p:nvPr/>
        </p:nvSpPr>
        <p:spPr>
          <a:xfrm>
            <a:off x="1464216" y="7245211"/>
            <a:ext cx="8008911" cy="830997"/>
          </a:xfrm>
          <a:prstGeom prst="rect">
            <a:avLst/>
          </a:prstGeom>
          <a:noFill/>
        </p:spPr>
        <p:txBody>
          <a:bodyPr wrap="square">
            <a:spAutoFit/>
          </a:bodyPr>
          <a:lstStyle/>
          <a:p>
            <a:r>
              <a:rPr lang="en-US" sz="4800">
                <a:solidFill>
                  <a:srgbClr val="FF0000"/>
                </a:solidFill>
                <a:latin typeface="ArialMT"/>
              </a:rPr>
              <a:t>a.</a:t>
            </a:r>
            <a:r>
              <a:rPr lang="en-US" sz="4800">
                <a:latin typeface="ArialMT"/>
              </a:rPr>
              <a:t> Đoạn văn viết về điều gì?</a:t>
            </a:r>
            <a:endParaRPr lang="vi-VN" sz="4800" dirty="0"/>
          </a:p>
        </p:txBody>
      </p:sp>
      <p:sp>
        <p:nvSpPr>
          <p:cNvPr id="3" name="TextBox 2">
            <a:extLst>
              <a:ext uri="{FF2B5EF4-FFF2-40B4-BE49-F238E27FC236}">
                <a16:creationId xmlns:a16="http://schemas.microsoft.com/office/drawing/2014/main" id="{01001A90-DB3F-A343-11ED-B639997D470D}"/>
              </a:ext>
            </a:extLst>
          </p:cNvPr>
          <p:cNvSpPr txBox="1"/>
          <p:nvPr/>
        </p:nvSpPr>
        <p:spPr>
          <a:xfrm>
            <a:off x="1548327" y="8222040"/>
            <a:ext cx="15191345" cy="1569660"/>
          </a:xfrm>
          <a:prstGeom prst="rect">
            <a:avLst/>
          </a:prstGeom>
          <a:noFill/>
        </p:spPr>
        <p:txBody>
          <a:bodyPr wrap="square">
            <a:spAutoFit/>
          </a:bodyPr>
          <a:lstStyle/>
          <a:p>
            <a:r>
              <a:rPr lang="vi-VN" sz="4800">
                <a:solidFill>
                  <a:srgbClr val="FF0000"/>
                </a:solidFill>
                <a:latin typeface="ArialMT"/>
              </a:rPr>
              <a:t>Thể hiện tình cảm, cảm xúc của bạn Hạnh Dương với bài thơ “Bài ca Trái Đất”.</a:t>
            </a:r>
            <a:endParaRPr lang="vi-VN" sz="4800" dirty="0"/>
          </a:p>
        </p:txBody>
      </p:sp>
    </p:spTree>
    <p:extLst>
      <p:ext uri="{BB962C8B-B14F-4D97-AF65-F5344CB8AC3E}">
        <p14:creationId xmlns:p14="http://schemas.microsoft.com/office/powerpoint/2010/main" val="2298517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254</TotalTime>
  <Words>1869</Words>
  <Application>Microsoft Office PowerPoint</Application>
  <PresentationFormat>Custom</PresentationFormat>
  <Paragraphs>75</Paragraphs>
  <Slides>21</Slides>
  <Notes>0</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iCiel Pony</vt:lpstr>
      <vt:lpstr>UTM Cookies</vt:lpstr>
      <vt:lpstr>#9Slide05 SVNClementine</vt:lpstr>
      <vt:lpstr>Arial-BoldItalicMT</vt:lpstr>
      <vt:lpstr>Arial</vt:lpstr>
      <vt:lpstr>UTM Edwardian</vt:lpstr>
      <vt:lpstr>Calibri</vt:lpstr>
      <vt:lpstr>Calibri </vt:lpstr>
      <vt:lpstr>Arial-BoldMT</vt:lpstr>
      <vt:lpstr>ArialMT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THAO2011</cp:lastModifiedBy>
  <cp:revision>18</cp:revision>
  <dcterms:created xsi:type="dcterms:W3CDTF">2006-08-16T00:00:00Z</dcterms:created>
  <dcterms:modified xsi:type="dcterms:W3CDTF">2025-04-19T02:32:57Z</dcterms:modified>
  <cp:category>9Slide.vn</cp:category>
  <dc:identifier>DAF1M0qc78Q</dc:identifier>
</cp:coreProperties>
</file>