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8" r:id="rId2"/>
    <p:sldId id="260" r:id="rId3"/>
    <p:sldId id="262" r:id="rId4"/>
    <p:sldId id="264" r:id="rId5"/>
    <p:sldId id="302" r:id="rId6"/>
    <p:sldId id="303" r:id="rId7"/>
    <p:sldId id="304" r:id="rId8"/>
    <p:sldId id="314" r:id="rId9"/>
    <p:sldId id="315" r:id="rId10"/>
    <p:sldId id="316" r:id="rId11"/>
    <p:sldId id="305" r:id="rId12"/>
    <p:sldId id="306" r:id="rId13"/>
    <p:sldId id="307" r:id="rId14"/>
    <p:sldId id="308" r:id="rId15"/>
    <p:sldId id="309" r:id="rId16"/>
    <p:sldId id="310" r:id="rId17"/>
    <p:sldId id="311" r:id="rId18"/>
    <p:sldId id="312" r:id="rId19"/>
    <p:sldId id="313" r:id="rId20"/>
    <p:sldId id="301" r:id="rId21"/>
    <p:sldId id="281"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FCC"/>
    <a:srgbClr val="F55DC5"/>
    <a:srgbClr val="FFC2A5"/>
    <a:srgbClr val="1C8FFF"/>
    <a:srgbClr val="4279DA"/>
    <a:srgbClr val="0BD6F8"/>
    <a:srgbClr val="FDCCFF"/>
    <a:srgbClr val="FF3EFC"/>
    <a:srgbClr val="00ABEC"/>
    <a:srgbClr val="B3F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3"/>
    <p:restoredTop sz="91009" autoAdjust="0"/>
  </p:normalViewPr>
  <p:slideViewPr>
    <p:cSldViewPr snapToGrid="0">
      <p:cViewPr varScale="1">
        <p:scale>
          <a:sx n="55" d="100"/>
          <a:sy n="55" d="100"/>
        </p:scale>
        <p:origin x="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79D55-202A-554C-9C48-21FAB5954F74}" type="datetimeFigureOut">
              <a:rPr lang="en-VN" smtClean="0"/>
              <a:t>04/19/2025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3DBC1-D3A4-0C44-A97D-EA8F599E063D}" type="slidenum">
              <a:rPr lang="en-VN" smtClean="0"/>
              <a:t>‹#›</a:t>
            </a:fld>
            <a:endParaRPr lang="en-VN"/>
          </a:p>
        </p:txBody>
      </p:sp>
    </p:spTree>
    <p:extLst>
      <p:ext uri="{BB962C8B-B14F-4D97-AF65-F5344CB8AC3E}">
        <p14:creationId xmlns:p14="http://schemas.microsoft.com/office/powerpoint/2010/main" val="480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C3FE5-D98B-D5DA-BC2B-BF5BC01B7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F273CB7-F771-B6F9-8D1B-0CBD5ED149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381BD04-3C07-264F-7ADC-8BA23239658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5" name="Footer Placeholder 4">
            <a:extLst>
              <a:ext uri="{FF2B5EF4-FFF2-40B4-BE49-F238E27FC236}">
                <a16:creationId xmlns:a16="http://schemas.microsoft.com/office/drawing/2014/main" id="{20435C34-70F8-E464-6933-B80A84C2D523}"/>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2837E32-5D8E-8A44-6CFF-F361F5E65315}"/>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98781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713-371B-0566-77A9-1648E7AE27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031A370-D60D-A48A-99F5-1180EF47C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9196CE7-1746-8EFD-C06B-0E1C98B78604}"/>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5" name="Footer Placeholder 4">
            <a:extLst>
              <a:ext uri="{FF2B5EF4-FFF2-40B4-BE49-F238E27FC236}">
                <a16:creationId xmlns:a16="http://schemas.microsoft.com/office/drawing/2014/main" id="{F5370C61-E9BE-1EC8-4537-A9AA8822CE4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38330CF9-0DB0-98D0-4E1F-633F11B43FB4}"/>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149724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5D699-8729-8D97-00F0-61564F8FE4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F6F9F0E-CBA7-70C6-757A-0176008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ACD42BA-E468-731D-0C83-996CFC15A1C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5" name="Footer Placeholder 4">
            <a:extLst>
              <a:ext uri="{FF2B5EF4-FFF2-40B4-BE49-F238E27FC236}">
                <a16:creationId xmlns:a16="http://schemas.microsoft.com/office/drawing/2014/main" id="{5D07AC5A-2196-6757-7E52-AC6A9075749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C3324EFA-70B9-DFCE-DA19-F9CE60A77CD7}"/>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23615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640E-D609-9E62-A888-BCDB983670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37FE526E-0408-14C1-E218-7CC4505F011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1D96AB8-0A8B-B93D-3570-8B707F07BFC7}"/>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5" name="Footer Placeholder 4">
            <a:extLst>
              <a:ext uri="{FF2B5EF4-FFF2-40B4-BE49-F238E27FC236}">
                <a16:creationId xmlns:a16="http://schemas.microsoft.com/office/drawing/2014/main" id="{162E0459-CDD1-7541-A6F2-FF5D50D22CDC}"/>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0E875B07-CF5A-68E0-316E-20CBD00136A0}"/>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15942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D90C-9BB0-BC48-0A85-C89C1E2200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905DB38-3371-D511-AE1F-12C4D8F571C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706DF5-36AA-6E93-7074-AAE422330932}"/>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5" name="Footer Placeholder 4">
            <a:extLst>
              <a:ext uri="{FF2B5EF4-FFF2-40B4-BE49-F238E27FC236}">
                <a16:creationId xmlns:a16="http://schemas.microsoft.com/office/drawing/2014/main" id="{EF43F31B-37E8-C128-A07C-075E83E5408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6" name="Slide Number Placeholder 5">
            <a:extLst>
              <a:ext uri="{FF2B5EF4-FFF2-40B4-BE49-F238E27FC236}">
                <a16:creationId xmlns:a16="http://schemas.microsoft.com/office/drawing/2014/main" id="{FAF43D36-2924-FE0E-B7C5-8AE04DAB041B}"/>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65429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011-C07A-D99C-C16D-1413D357C6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16D1E01-615F-84ED-FA81-EE752C30B0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92C0030-9A35-8396-C320-AC6BD983553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872873CA-50F0-62A2-644A-17705B7076B0}"/>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6" name="Footer Placeholder 5">
            <a:extLst>
              <a:ext uri="{FF2B5EF4-FFF2-40B4-BE49-F238E27FC236}">
                <a16:creationId xmlns:a16="http://schemas.microsoft.com/office/drawing/2014/main" id="{C53411CA-7954-F8DE-0405-0CBA5AC7FC3C}"/>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0D5E25F3-CC0C-6E97-C0E8-73DF1FD7281B}"/>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34142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1D09-55E8-41CC-A07C-53A255E2A11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92692497-9634-3437-7279-35D71FEDBB7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270CED-C907-0D38-1E1D-B7698EAD2E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B66C45D-9ABE-4D52-3F3C-77C99A7E9D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59F78-C7B3-85AC-EADA-CD64B1AE88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9F200E1-7550-94B9-DE3C-9E09BC8F8E76}"/>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8" name="Footer Placeholder 7">
            <a:extLst>
              <a:ext uri="{FF2B5EF4-FFF2-40B4-BE49-F238E27FC236}">
                <a16:creationId xmlns:a16="http://schemas.microsoft.com/office/drawing/2014/main" id="{F6F6CCD0-61F5-32B7-0305-B026D74F1600}"/>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9" name="Slide Number Placeholder 8">
            <a:extLst>
              <a:ext uri="{FF2B5EF4-FFF2-40B4-BE49-F238E27FC236}">
                <a16:creationId xmlns:a16="http://schemas.microsoft.com/office/drawing/2014/main" id="{35E466D8-E70F-5338-9DDF-716671F7B01A}"/>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2935507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D606-C554-0E9F-4D9F-FC7744C115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5E1E03B-F362-E978-6AEB-0EC2CC4C7034}"/>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4" name="Footer Placeholder 3">
            <a:extLst>
              <a:ext uri="{FF2B5EF4-FFF2-40B4-BE49-F238E27FC236}">
                <a16:creationId xmlns:a16="http://schemas.microsoft.com/office/drawing/2014/main" id="{F9102EEA-0379-C7FF-518F-CBE5CD00E61F}"/>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5" name="Slide Number Placeholder 4">
            <a:extLst>
              <a:ext uri="{FF2B5EF4-FFF2-40B4-BE49-F238E27FC236}">
                <a16:creationId xmlns:a16="http://schemas.microsoft.com/office/drawing/2014/main" id="{299E54C4-5914-7213-3B40-859C9BEBAA25}"/>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223963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A109D-0CEC-FF33-2F13-77A19C1DE520}"/>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3" name="Footer Placeholder 2">
            <a:extLst>
              <a:ext uri="{FF2B5EF4-FFF2-40B4-BE49-F238E27FC236}">
                <a16:creationId xmlns:a16="http://schemas.microsoft.com/office/drawing/2014/main" id="{CCE0BA72-B380-B79D-FA60-3C4C590B0246}"/>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4" name="Slide Number Placeholder 3">
            <a:extLst>
              <a:ext uri="{FF2B5EF4-FFF2-40B4-BE49-F238E27FC236}">
                <a16:creationId xmlns:a16="http://schemas.microsoft.com/office/drawing/2014/main" id="{C09B7E94-4F04-AAE9-7F9C-50D23E00FCBC}"/>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3349854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8758-0A35-7725-36C6-3A8533AD7E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FDFF71CF-3742-C838-AC63-ECDE795DC2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D712213-DC96-C7DB-D94C-BE70CF89A6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EBFE8-6C8B-8784-633C-D6F59800A23B}"/>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6" name="Footer Placeholder 5">
            <a:extLst>
              <a:ext uri="{FF2B5EF4-FFF2-40B4-BE49-F238E27FC236}">
                <a16:creationId xmlns:a16="http://schemas.microsoft.com/office/drawing/2014/main" id="{34F2EC0B-06C2-C646-0CB7-127487C058DA}"/>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F4AA04FC-2205-7186-0C73-B4330A1DBC00}"/>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423738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F4E9-35D5-FB71-ECB2-1A889C1E7B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2ACF12F-A90B-335F-3ABB-5D743B800E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CBADFAA2-6CD7-146E-311C-01E3ED6E3F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3CF2AE-5530-0BD9-CF01-DF7436966F7A}"/>
              </a:ext>
            </a:extLst>
          </p:cNvPr>
          <p:cNvSpPr>
            <a:spLocks noGrp="1"/>
          </p:cNvSpPr>
          <p:nvPr>
            <p:ph type="dt" sz="half" idx="10"/>
          </p:nvPr>
        </p:nvSpPr>
        <p:spPr>
          <a:xfrm>
            <a:off x="838200" y="6356350"/>
            <a:ext cx="2743200" cy="365125"/>
          </a:xfrm>
          <a:prstGeom prst="rect">
            <a:avLst/>
          </a:prstGeom>
        </p:spPr>
        <p:txBody>
          <a:bodyPr/>
          <a:lstStyle/>
          <a:p>
            <a:fld id="{BDE34893-77DF-9541-99BE-F2A4C01E6CE4}" type="datetimeFigureOut">
              <a:rPr lang="en-VN" smtClean="0"/>
              <a:t>04/19/2025</a:t>
            </a:fld>
            <a:endParaRPr lang="en-VN"/>
          </a:p>
        </p:txBody>
      </p:sp>
      <p:sp>
        <p:nvSpPr>
          <p:cNvPr id="6" name="Footer Placeholder 5">
            <a:extLst>
              <a:ext uri="{FF2B5EF4-FFF2-40B4-BE49-F238E27FC236}">
                <a16:creationId xmlns:a16="http://schemas.microsoft.com/office/drawing/2014/main" id="{EEA951C1-C3CB-BFD7-E41A-2216D7DE7F7B}"/>
              </a:ext>
            </a:extLst>
          </p:cNvPr>
          <p:cNvSpPr>
            <a:spLocks noGrp="1"/>
          </p:cNvSpPr>
          <p:nvPr>
            <p:ph type="ftr" sz="quarter" idx="11"/>
          </p:nvPr>
        </p:nvSpPr>
        <p:spPr>
          <a:xfrm>
            <a:off x="4038600" y="6356350"/>
            <a:ext cx="4114800" cy="365125"/>
          </a:xfrm>
          <a:prstGeom prst="rect">
            <a:avLst/>
          </a:prstGeom>
        </p:spPr>
        <p:txBody>
          <a:bodyPr/>
          <a:lstStyle/>
          <a:p>
            <a:endParaRPr lang="en-VN"/>
          </a:p>
        </p:txBody>
      </p:sp>
      <p:sp>
        <p:nvSpPr>
          <p:cNvPr id="7" name="Slide Number Placeholder 6">
            <a:extLst>
              <a:ext uri="{FF2B5EF4-FFF2-40B4-BE49-F238E27FC236}">
                <a16:creationId xmlns:a16="http://schemas.microsoft.com/office/drawing/2014/main" id="{A6F913C0-6BFC-529C-1BA0-359BD7529B6C}"/>
              </a:ext>
            </a:extLst>
          </p:cNvPr>
          <p:cNvSpPr>
            <a:spLocks noGrp="1"/>
          </p:cNvSpPr>
          <p:nvPr>
            <p:ph type="sldNum" sz="quarter" idx="12"/>
          </p:nvPr>
        </p:nvSpPr>
        <p:spPr>
          <a:xfrm>
            <a:off x="8610600" y="6356350"/>
            <a:ext cx="2743200" cy="365125"/>
          </a:xfrm>
          <a:prstGeom prst="rect">
            <a:avLst/>
          </a:prstGeom>
        </p:spPr>
        <p:txBody>
          <a:bodyPr/>
          <a:lstStyle/>
          <a:p>
            <a:fld id="{6EE717F7-F868-8F49-9F9B-B26097B195AC}" type="slidenum">
              <a:rPr lang="en-VN" smtClean="0"/>
              <a:t>‹#›</a:t>
            </a:fld>
            <a:endParaRPr lang="en-VN"/>
          </a:p>
        </p:txBody>
      </p:sp>
    </p:spTree>
    <p:extLst>
      <p:ext uri="{BB962C8B-B14F-4D97-AF65-F5344CB8AC3E}">
        <p14:creationId xmlns:p14="http://schemas.microsoft.com/office/powerpoint/2010/main" val="1130174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hanhtranggiaovien.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A0E1BE22-BA95-7953-FB60-111786F99E6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3"/>
            <a:extLst>
              <a:ext uri="{FF2B5EF4-FFF2-40B4-BE49-F238E27FC236}">
                <a16:creationId xmlns:a16="http://schemas.microsoft.com/office/drawing/2014/main" id="{5CE01FBA-FC2A-B745-DB0E-B0B44A9D0247}"/>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3" name="TextBox 2">
            <a:extLst>
              <a:ext uri="{FF2B5EF4-FFF2-40B4-BE49-F238E27FC236}">
                <a16:creationId xmlns:a16="http://schemas.microsoft.com/office/drawing/2014/main" id="{867EBD5C-04C0-CB2B-28CB-966B9C7D5F42}"/>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5" name="Picture 4">
            <a:extLst>
              <a:ext uri="{FF2B5EF4-FFF2-40B4-BE49-F238E27FC236}">
                <a16:creationId xmlns:a16="http://schemas.microsoft.com/office/drawing/2014/main" id="{AF3FAA59-EBAE-4616-20AE-0DE2C9AC64AC}"/>
              </a:ext>
            </a:extLst>
          </p:cNvPr>
          <p:cNvPicPr>
            <a:picLocks/>
          </p:cNvPicPr>
          <p:nvPr userDrawn="1"/>
        </p:nvPicPr>
        <p:blipFill>
          <a:blip r:embed="rId14"/>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411839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D88B68-99CD-2ED4-90AB-8999294EB3B9}"/>
              </a:ext>
            </a:extLst>
          </p:cNvPr>
          <p:cNvSpPr txBox="1"/>
          <p:nvPr/>
        </p:nvSpPr>
        <p:spPr>
          <a:xfrm>
            <a:off x="1877020" y="766732"/>
            <a:ext cx="8437959" cy="5386090"/>
          </a:xfrm>
          <a:prstGeom prst="rect">
            <a:avLst/>
          </a:prstGeom>
          <a:noFill/>
        </p:spPr>
        <p:txBody>
          <a:bodyPr wrap="square">
            <a:spAutoFit/>
          </a:bodyPr>
          <a:lstStyle/>
          <a:p>
            <a:pPr algn="ctr"/>
            <a:r>
              <a:rPr lang="en-US" sz="4400" b="1" dirty="0" err="1">
                <a:solidFill>
                  <a:srgbClr val="2944E9"/>
                </a:solidFill>
                <a:latin typeface="UTM Edwardian" panose="02040603050506020204" pitchFamily="18" charset="0"/>
              </a:rPr>
              <a:t>Thứ</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ngày</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tháng</a:t>
            </a:r>
            <a:r>
              <a:rPr lang="en-US" sz="4400" b="1" dirty="0">
                <a:solidFill>
                  <a:srgbClr val="2944E9"/>
                </a:solidFill>
                <a:latin typeface="UTM Edwardian" panose="02040603050506020204" pitchFamily="18" charset="0"/>
              </a:rPr>
              <a:t> … </a:t>
            </a:r>
            <a:r>
              <a:rPr lang="en-US" sz="4400" b="1" dirty="0" err="1">
                <a:solidFill>
                  <a:srgbClr val="2944E9"/>
                </a:solidFill>
                <a:latin typeface="UTM Edwardian" panose="02040603050506020204" pitchFamily="18" charset="0"/>
              </a:rPr>
              <a:t>năm</a:t>
            </a:r>
            <a:r>
              <a:rPr lang="en-US" sz="4400" b="1" dirty="0">
                <a:solidFill>
                  <a:srgbClr val="2944E9"/>
                </a:solidFill>
                <a:latin typeface="UTM Edwardian" panose="02040603050506020204" pitchFamily="18" charset="0"/>
              </a:rPr>
              <a:t> …</a:t>
            </a:r>
          </a:p>
          <a:p>
            <a:pPr algn="ctr"/>
            <a:r>
              <a:rPr lang="vi-VN" sz="6000" dirty="0">
                <a:solidFill>
                  <a:srgbClr val="E30002"/>
                </a:solidFill>
                <a:latin typeface="UTM Mother" panose="02040603050506020204" pitchFamily="18"/>
                <a:cs typeface="Calibri" panose="020F0502020204030204" pitchFamily="34" charset="0"/>
              </a:rPr>
              <a:t>Tiếng việt</a:t>
            </a:r>
          </a:p>
          <a:p>
            <a:pPr algn="ctr"/>
            <a:r>
              <a:rPr lang="vi-VN" sz="6000" b="1">
                <a:ln w="10160">
                  <a:solidFill>
                    <a:schemeClr val="accent5"/>
                  </a:solidFill>
                  <a:prstDash val="solid"/>
                </a:ln>
                <a:solidFill>
                  <a:srgbClr val="3BED63"/>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Tuần </a:t>
            </a:r>
            <a:r>
              <a:rPr lang="vi-VN" sz="6000" b="1" dirty="0">
                <a:ln w="10160">
                  <a:solidFill>
                    <a:schemeClr val="accent5"/>
                  </a:solidFill>
                  <a:prstDash val="solid"/>
                </a:ln>
                <a:solidFill>
                  <a:srgbClr val="3BED63"/>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28: Viết</a:t>
            </a:r>
          </a:p>
          <a:p>
            <a:pPr algn="ctr"/>
            <a:r>
              <a:rPr lang="vi-VN" sz="6000" b="1">
                <a:ln w="10160">
                  <a:solidFill>
                    <a:srgbClr val="7030A0"/>
                  </a:solidFill>
                  <a:prstDash val="solid"/>
                </a:ln>
                <a:solidFill>
                  <a:srgbClr val="82F0FF"/>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rPr>
              <a:t>Tìm ý cho đoạn văn thể hiện tình cảm, cảm xúc về một câu chuyện</a:t>
            </a:r>
            <a:endParaRPr lang="vi-VN" sz="6000" b="1" dirty="0">
              <a:ln w="10160">
                <a:solidFill>
                  <a:srgbClr val="7030A0"/>
                </a:solidFill>
                <a:prstDash val="solid"/>
              </a:ln>
              <a:solidFill>
                <a:srgbClr val="82F0FF"/>
              </a:solidFill>
              <a:effectLst>
                <a:outerShdw blurRad="38100" dist="22860" dir="5400000" algn="tl" rotWithShape="0">
                  <a:srgbClr val="000000">
                    <a:alpha val="30000"/>
                  </a:srgbClr>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9017342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CDEC8C6E-E0D5-2A6A-0BBC-5BDDD3121751}"/>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E7A3E007-FA44-E5B0-088A-E3B047B956CD}"/>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CA676CB-39A0-2D13-4BB3-60D9730F43E9}"/>
              </a:ext>
            </a:extLst>
          </p:cNvPr>
          <p:cNvSpPr txBox="1"/>
          <p:nvPr/>
        </p:nvSpPr>
        <p:spPr>
          <a:xfrm>
            <a:off x="732692" y="597877"/>
            <a:ext cx="10802816"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Lời kể sinh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Sử dụng từ ngữ mô tả vẻ đẹp thiên nhiên, văn hóa, con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Câu chuyện được kể qua góc nhìn chân thực, tình cảm.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Những điều gợi ra từ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Ý thức, trách nhiệm bản thân: Cảm nhận sâu sắc về việc bảo tồn và phát huy giá trị văn hóa.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Mong ước cho tương lai: Khát vọng xây dựng và phát triển quê hương, đất nước ngày càng giàu đẹp, văn minh.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Tình yêu quê hương, đất nước: Nuôi dưỡng tình yêu này qua mỗi hành động, suy nghĩ, làm cho cuộc sống có ý nghĩa hơn.</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26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AE7E6BF0-F998-210B-6A8C-09551E7B0C29}"/>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10CE3E9-C045-0548-652A-9F659FC93AB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AA49F93-BDD8-6349-F31B-BEA5E2C879B5}"/>
              </a:ext>
            </a:extLst>
          </p:cNvPr>
          <p:cNvSpPr txBox="1"/>
          <p:nvPr/>
        </p:nvSpPr>
        <p:spPr>
          <a:xfrm>
            <a:off x="978877" y="720969"/>
            <a:ext cx="1023424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	</a:t>
            </a:r>
            <a:r>
              <a:rPr kumimoji="0" lang="vi-VN" sz="4000" b="1" i="0" u="none" strike="noStrike" kern="1200" cap="none" spc="0" normalizeH="0" baseline="0" noProof="0">
                <a:ln>
                  <a:noFill/>
                </a:ln>
                <a:effectLst/>
                <a:uLnTx/>
                <a:uFillTx/>
                <a:latin typeface="Arial" panose="020B0604020202020204" pitchFamily="34" charset="0"/>
                <a:ea typeface="+mn-ea"/>
                <a:cs typeface="+mn-cs"/>
              </a:rPr>
              <a:t>Viết câu: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	</a:t>
            </a:r>
            <a:r>
              <a:rPr kumimoji="0" lang="vi-VN" sz="4000" b="1" i="0" u="none" strike="noStrike" kern="1200" cap="none" spc="0" normalizeH="0" baseline="0" noProof="0">
                <a:ln>
                  <a:noFill/>
                </a:ln>
                <a:effectLst/>
                <a:uLnTx/>
                <a:uFillTx/>
                <a:latin typeface="Arial" panose="020B0604020202020204" pitchFamily="34" charset="0"/>
                <a:ea typeface="+mn-ea"/>
                <a:cs typeface="+mn-cs"/>
              </a:rPr>
              <a:t>Giới thiệu câu chuyện.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Arial" panose="020B0604020202020204" pitchFamily="34" charset="0"/>
                <a:ea typeface="+mn-ea"/>
                <a:cs typeface="+mn-cs"/>
              </a:rPr>
              <a:t>b.</a:t>
            </a:r>
            <a:r>
              <a:rPr kumimoji="0" lang="vi-VN" sz="4000" b="1" i="0" u="none" strike="noStrike" kern="1200" cap="none" spc="0" normalizeH="0" baseline="0" noProof="0">
                <a:ln>
                  <a:noFill/>
                </a:ln>
                <a:effectLst/>
                <a:uLnTx/>
                <a:uFillTx/>
                <a:latin typeface="Arial" panose="020B0604020202020204" pitchFamily="34" charset="0"/>
                <a:ea typeface="+mn-ea"/>
                <a:cs typeface="+mn-cs"/>
              </a:rPr>
              <a:t>	Nói về những điều gợi ra sau khi đọc câu chuyện.</a:t>
            </a:r>
            <a:endParaRPr kumimoji="0" lang="en-US" sz="4000" b="0" i="0" u="none" strike="noStrike" kern="1200" cap="none" spc="0" normalizeH="0" baseline="0" noProof="0">
              <a:ln>
                <a:noFill/>
              </a:ln>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C5E407F-3C26-0B4E-03F2-433DF76592F3}"/>
              </a:ext>
            </a:extLst>
          </p:cNvPr>
          <p:cNvPicPr>
            <a:picLocks noChangeAspect="1"/>
          </p:cNvPicPr>
          <p:nvPr/>
        </p:nvPicPr>
        <p:blipFill>
          <a:blip r:embed="rId3"/>
          <a:srcRect l="30866" t="3846"/>
          <a:stretch/>
        </p:blipFill>
        <p:spPr>
          <a:xfrm>
            <a:off x="4675728" y="2826350"/>
            <a:ext cx="5124764" cy="4009291"/>
          </a:xfrm>
          <a:prstGeom prst="rect">
            <a:avLst/>
          </a:prstGeom>
        </p:spPr>
      </p:pic>
    </p:spTree>
    <p:extLst>
      <p:ext uri="{BB962C8B-B14F-4D97-AF65-F5344CB8AC3E}">
        <p14:creationId xmlns:p14="http://schemas.microsoft.com/office/powerpoint/2010/main" val="340683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E4DDA24B-0503-17F9-741A-60AF54A97D8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ECD306F9-C50A-0357-99A3-0C1B5A5296BC}"/>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211246-69E1-2880-DB00-9ADD61B9095D}"/>
              </a:ext>
            </a:extLst>
          </p:cNvPr>
          <p:cNvSpPr txBox="1"/>
          <p:nvPr/>
        </p:nvSpPr>
        <p:spPr>
          <a:xfrm>
            <a:off x="978877" y="720969"/>
            <a:ext cx="10234246"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MẪU:</a:t>
            </a:r>
            <a:r>
              <a:rPr kumimoji="0" lang="en-US" sz="3600" b="1" i="0" u="none" strike="noStrike" kern="1200" cap="none" spc="0" normalizeH="0" noProof="0">
                <a:ln>
                  <a:noFill/>
                </a:ln>
                <a:solidFill>
                  <a:srgbClr val="FF0000"/>
                </a:solidFill>
                <a:effectLst/>
                <a:uLnTx/>
                <a:uFillTx/>
                <a:latin typeface="Arial" panose="020B0604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baseline="0">
                <a:solidFill>
                  <a:srgbClr val="FF0000"/>
                </a:solidFill>
                <a:latin typeface="Arial" panose="020B0604020202020204" pitchFamily="34" charset="0"/>
              </a:rPr>
              <a:t>a)</a:t>
            </a:r>
            <a:r>
              <a:rPr lang="en-US" sz="3600" b="1">
                <a:solidFill>
                  <a:srgbClr val="FF0000"/>
                </a:solidFill>
                <a:latin typeface="Arial" panose="020B0604020202020204" pitchFamily="34" charset="0"/>
              </a:rPr>
              <a:t> </a:t>
            </a:r>
            <a:r>
              <a:rPr kumimoji="0" lang="vi-VN" sz="3600" b="1" i="0" u="none" strike="noStrike" kern="1200" cap="none" spc="0" normalizeH="0" baseline="0" noProof="0">
                <a:ln>
                  <a:noFill/>
                </a:ln>
                <a:effectLst/>
                <a:uLnTx/>
                <a:uFillTx/>
                <a:latin typeface="Arial" panose="020B0604020202020204" pitchFamily="34" charset="0"/>
                <a:ea typeface="+mn-ea"/>
                <a:cs typeface="+mn-cs"/>
              </a:rPr>
              <a:t>Qua câu chuyện "Những Đóa Hoa Tâm Hồn", không xác định tác giả nhưng lại để lại trong tôi một cảm xúc sâu sắc về tình yêu quê hương, đất nước. Câu chuyện này không chỉ đơn thuần khắc họa vẻ đẹp của quê hương qua những lễ hội truyền thống, phong tục đặc sắc mà còn qua những sự kiện lịch sử, những nhân vật có thật đã góp phần tạo nên lòng tự hào dân tộc.</a:t>
            </a:r>
            <a:endParaRPr kumimoji="0" lang="en-US" sz="3600"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097142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A12F1532-625D-D382-C34C-28B270990E6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5BA75674-9DF5-2BAD-2C85-E0CCEBAFB4C1}"/>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9FC4E1F-BA4C-AF5A-B6BA-AF79FE33742A}"/>
              </a:ext>
            </a:extLst>
          </p:cNvPr>
          <p:cNvSpPr txBox="1"/>
          <p:nvPr/>
        </p:nvSpPr>
        <p:spPr>
          <a:xfrm>
            <a:off x="873369" y="656806"/>
            <a:ext cx="10732478"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b)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Sau khi đọc câu chuyện "Những Đóa Hoa Tâm Hồn", những điều gợi ra không chỉ làm giàu thêm tình yêu quê hương, đất nước trong tôi mà còn khơi dậy ý thức và trách nhiệm đối với việc gìn giữ và phát triển những giá trị văn hóa truyền thống. Câu chuyện như một nguồn cảm hứng để tôi suy ngẫm về vai trò và vị trí của bản thân trong việc bảo tồn di sản văn hóa, đồng thời làm thế nào để có thể đóng góp vào sự phát triển bền vững của quê hương.</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57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a:extLst>
            <a:ext uri="{FF2B5EF4-FFF2-40B4-BE49-F238E27FC236}">
              <a16:creationId xmlns:a16="http://schemas.microsoft.com/office/drawing/2014/main" id="{4F5D0290-755E-ECF6-2A09-60BAE5519275}"/>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0A6D9F69-A453-73A5-6052-CC828D287BF9}"/>
              </a:ext>
            </a:extLst>
          </p:cNvPr>
          <p:cNvSpPr/>
          <p:nvPr/>
        </p:nvSpPr>
        <p:spPr>
          <a:xfrm>
            <a:off x="2305030" y="1299004"/>
            <a:ext cx="6517694" cy="2228850"/>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5400" cap="rnd">
                  <a:solidFill>
                    <a:prstClr val="white"/>
                  </a:solidFill>
                  <a:prstDash val="solid"/>
                </a:ln>
                <a:solidFill>
                  <a:srgbClr val="FF0000"/>
                </a:solidFill>
                <a:effectLst>
                  <a:outerShdw blurRad="12700" dist="38100" dir="2700000" algn="tl" rotWithShape="0">
                    <a:srgbClr val="FFC000">
                      <a:lumMod val="60000"/>
                      <a:lumOff val="40000"/>
                    </a:srgbClr>
                  </a:outerShdw>
                </a:effectLst>
                <a:uLnTx/>
                <a:uFillTx/>
                <a:latin typeface="UVN Banh Mi" pitchFamily="2" charset="0"/>
                <a:ea typeface="+mn-ea"/>
                <a:cs typeface="+mn-cs"/>
              </a:rPr>
              <a:t>VẬN DỤNG</a:t>
            </a:r>
            <a:endParaRPr kumimoji="0" lang="en-US" sz="8800" b="1" i="0" u="none" strike="noStrike" kern="1200" cap="none" spc="0" normalizeH="0" baseline="0" noProof="0" dirty="0">
              <a:ln w="25400" cap="rnd">
                <a:solidFill>
                  <a:prstClr val="white"/>
                </a:solidFill>
                <a:prstDash val="solid"/>
              </a:ln>
              <a:solidFill>
                <a:srgbClr val="64E767"/>
              </a:solidFill>
              <a:effectLst>
                <a:outerShdw blurRad="12700" dist="38100" dir="2700000" algn="tl" rotWithShape="0">
                  <a:srgbClr val="FFC000">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87353767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53A48A47-3797-4A0F-F95B-0305B4F97F6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2598633-51CA-368B-DEE7-275114CFBE2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B1809D-CA48-73E5-C11E-98C9177C0C2A}"/>
              </a:ext>
            </a:extLst>
          </p:cNvPr>
          <p:cNvSpPr txBox="1"/>
          <p:nvPr/>
        </p:nvSpPr>
        <p:spPr>
          <a:xfrm>
            <a:off x="729761" y="949717"/>
            <a:ext cx="10732478" cy="11387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Tìm hiểu và giới thiệu về một vài thành tựu hoặc công trình tiêu biểu của Thủ đô Hà Nội mà em biết.</a:t>
            </a:r>
            <a:endParaRPr kumimoji="0" lang="en-US" sz="3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Cẩm nang Du lịch HÀ NỘI 2024 từ A-Z: top 15 trải nghiệm phải thử mới nhất">
            <a:extLst>
              <a:ext uri="{FF2B5EF4-FFF2-40B4-BE49-F238E27FC236}">
                <a16:creationId xmlns:a16="http://schemas.microsoft.com/office/drawing/2014/main" id="{5270BE7F-D09E-C465-5B90-56E0C79DA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965" y="2332799"/>
            <a:ext cx="9522070" cy="401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651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C9F1657F-F5D4-AAFC-1A55-AA19A8FB9663}"/>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9283C77-504F-2375-E66C-6EDCA2DECD3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301DFEC-1CAE-077B-75F5-3C421E34E982}"/>
              </a:ext>
            </a:extLst>
          </p:cNvPr>
          <p:cNvSpPr txBox="1"/>
          <p:nvPr/>
        </p:nvSpPr>
        <p:spPr>
          <a:xfrm>
            <a:off x="729761" y="539353"/>
            <a:ext cx="10732478" cy="32316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1. Hồ Hoàn Kiếm và Khu phố cổ Hà Nội: </a:t>
            </a:r>
            <a:r>
              <a:rPr kumimoji="0" lang="vi-VN" sz="3400" b="1" i="0" u="none" strike="noStrike" kern="1200" cap="none" spc="0" normalizeH="0" baseline="0" noProof="0">
                <a:ln>
                  <a:noFill/>
                </a:ln>
                <a:effectLst/>
                <a:uLnTx/>
                <a:uFillTx/>
                <a:latin typeface="Arial" panose="020B0604020202020204" pitchFamily="34" charset="0"/>
                <a:ea typeface="+mn-ea"/>
                <a:cs typeface="+mn-cs"/>
              </a:rPr>
              <a:t>Là trái tim của Thủ đô, Hồ Hoàn Kiếm cùng với khu phố cổ xung quanh là biểu tượng không chỉ của Hà Nội mà còn của cả nước. Nơi đây chứa đựng giá trị lịch sử, văn hóa đặc sắc, thu hút hàng triệu lượt khách du lịch mỗi năm.</a:t>
            </a:r>
            <a:endParaRPr kumimoji="0" lang="en-US" sz="3400" b="0" i="0" u="none" strike="noStrike" kern="1200" cap="none" spc="0" normalizeH="0" baseline="0" noProof="0">
              <a:ln>
                <a:noFill/>
              </a:ln>
              <a:effectLst/>
              <a:uLnTx/>
              <a:uFillTx/>
              <a:latin typeface="Calibri" panose="020F0502020204030204"/>
              <a:ea typeface="+mn-ea"/>
              <a:cs typeface="+mn-cs"/>
            </a:endParaRPr>
          </a:p>
        </p:txBody>
      </p:sp>
      <p:pic>
        <p:nvPicPr>
          <p:cNvPr id="2050" name="Picture 2" descr="Cẩm nang Du lịch HÀ NỘI 2024 từ A-Z: top 15 trải nghiệm phải thử mới nhất">
            <a:extLst>
              <a:ext uri="{FF2B5EF4-FFF2-40B4-BE49-F238E27FC236}">
                <a16:creationId xmlns:a16="http://schemas.microsoft.com/office/drawing/2014/main" id="{6E3637D3-E183-1983-45A0-6AE206C5F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761" y="3908799"/>
            <a:ext cx="5156688" cy="21754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hu phố cổ Hà Nội – Wikipedia tiếng Việt">
            <a:extLst>
              <a:ext uri="{FF2B5EF4-FFF2-40B4-BE49-F238E27FC236}">
                <a16:creationId xmlns:a16="http://schemas.microsoft.com/office/drawing/2014/main" id="{BFF166F7-9043-B554-183F-BF20B69D1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939" y="3811200"/>
            <a:ext cx="3479705" cy="231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869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8175099C-1BE8-813C-62C1-DBA0C133B41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D2373C4-1600-AF97-176A-C841B12C600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9DE094-C8C0-78E4-1EF6-CD0D2172A3DD}"/>
              </a:ext>
            </a:extLst>
          </p:cNvPr>
          <p:cNvSpPr txBox="1"/>
          <p:nvPr/>
        </p:nvSpPr>
        <p:spPr>
          <a:xfrm>
            <a:off x="729761" y="539353"/>
            <a:ext cx="10732478" cy="32316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 Cầu Long Biên: </a:t>
            </a:r>
            <a:r>
              <a:rPr kumimoji="0" lang="vi-VN" sz="3400" b="1" i="0" u="none" strike="noStrike" kern="1200" cap="none" spc="0" normalizeH="0" baseline="0" noProof="0">
                <a:ln>
                  <a:noFill/>
                </a:ln>
                <a:effectLst/>
                <a:uLnTx/>
                <a:uFillTx/>
                <a:latin typeface="Arial" panose="020B0604020202020204" pitchFamily="34" charset="0"/>
                <a:ea typeface="+mn-ea"/>
                <a:cs typeface="+mn-cs"/>
              </a:rPr>
              <a:t>Một trong những cây cầu lịch sử, là niềm tự hào của người dân Hà Nội. Được xây dựng vào cuối thế kỷ 19, cầu Long Biên không chỉ là công trình giao thông quan trọng mà còn là chứng nhân của nhiều biến cố lịch sử quan trọng của Thủ đô và cả nước.</a:t>
            </a:r>
            <a:endParaRPr kumimoji="0" lang="en-US" sz="3400" b="0" i="0" u="none" strike="noStrike" kern="1200" cap="none" spc="0" normalizeH="0" baseline="0" noProof="0">
              <a:ln>
                <a:noFill/>
              </a:ln>
              <a:effectLst/>
              <a:uLnTx/>
              <a:uFillTx/>
              <a:latin typeface="Calibri" panose="020F0502020204030204"/>
              <a:ea typeface="+mn-ea"/>
              <a:cs typeface="+mn-cs"/>
            </a:endParaRPr>
          </a:p>
        </p:txBody>
      </p:sp>
      <p:pic>
        <p:nvPicPr>
          <p:cNvPr id="7170" name="Picture 2" descr="Cầu Long Biên - 120 năm soi bóng nước sông Hồng">
            <a:extLst>
              <a:ext uri="{FF2B5EF4-FFF2-40B4-BE49-F238E27FC236}">
                <a16:creationId xmlns:a16="http://schemas.microsoft.com/office/drawing/2014/main" id="{52727AFC-7DD7-E604-27F9-04F198556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2539" y="3319927"/>
            <a:ext cx="4586952" cy="299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793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5912D5D-4A03-F3C0-A5C5-652874F2DB52}"/>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E0460165-ADDC-35C8-3322-CE0815FA821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689B95-06C1-5DBC-E01C-9D890A4D0D4E}"/>
              </a:ext>
            </a:extLst>
          </p:cNvPr>
          <p:cNvSpPr txBox="1"/>
          <p:nvPr/>
        </p:nvSpPr>
        <p:spPr>
          <a:xfrm>
            <a:off x="600000" y="1215140"/>
            <a:ext cx="6328338" cy="48013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3. Văn Miếu - Quốc Tử Giám: </a:t>
            </a:r>
            <a:r>
              <a:rPr kumimoji="0" lang="vi-VN" sz="3400" b="1" i="0" u="none" strike="noStrike" kern="1200" cap="none" spc="0" normalizeH="0" baseline="0" noProof="0">
                <a:ln>
                  <a:noFill/>
                </a:ln>
                <a:effectLst/>
                <a:uLnTx/>
                <a:uFillTx/>
                <a:latin typeface="Arial" panose="020B0604020202020204" pitchFamily="34" charset="0"/>
                <a:ea typeface="+mn-ea"/>
                <a:cs typeface="+mn-cs"/>
              </a:rPr>
              <a:t>Là quần thể di tích lịch sử và văn hóa, Văn Miếu - Quốc Tử Giám được xem là trường đại học đầu tiên của Việt Nam, nơi thờ Khổng Tử, các bậc hiền tài của đất nước và là biểu tượng của tri thức, giáo dục Việt Nam.</a:t>
            </a:r>
            <a:endParaRPr kumimoji="0" lang="en-US" sz="3400" b="0" i="0" u="none" strike="noStrike" kern="1200" cap="none" spc="0" normalizeH="0" baseline="0" noProof="0">
              <a:ln>
                <a:noFill/>
              </a:ln>
              <a:effectLst/>
              <a:uLnTx/>
              <a:uFillTx/>
              <a:latin typeface="Calibri" panose="020F0502020204030204"/>
              <a:ea typeface="+mn-ea"/>
              <a:cs typeface="+mn-cs"/>
            </a:endParaRPr>
          </a:p>
        </p:txBody>
      </p:sp>
      <p:pic>
        <p:nvPicPr>
          <p:cNvPr id="8194" name="Picture 2" descr="Văn Miếu Quốc Tử Giám – Hành trình khám phá tại Thủ đô">
            <a:extLst>
              <a:ext uri="{FF2B5EF4-FFF2-40B4-BE49-F238E27FC236}">
                <a16:creationId xmlns:a16="http://schemas.microsoft.com/office/drawing/2014/main" id="{A47D4040-9B3F-C96F-E80E-26E6AE70F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0652" y="1978256"/>
            <a:ext cx="4481348" cy="298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1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B6409CE8-012F-1FFA-BBE3-03F52D0B44B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A168B617-679A-8500-DF47-E246D0062269}"/>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BB75E4D-62CA-D306-2F40-ED4DFBBBE263}"/>
              </a:ext>
            </a:extLst>
          </p:cNvPr>
          <p:cNvSpPr txBox="1"/>
          <p:nvPr/>
        </p:nvSpPr>
        <p:spPr>
          <a:xfrm>
            <a:off x="628246" y="514156"/>
            <a:ext cx="1093550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4. Nhà hát lớn Hà Nội: </a:t>
            </a:r>
            <a:r>
              <a:rPr kumimoji="0" lang="vi-VN" sz="3200" b="1" i="0" u="none" strike="noStrike" kern="1200" cap="none" spc="0" normalizeH="0" baseline="0" noProof="0">
                <a:ln>
                  <a:noFill/>
                </a:ln>
                <a:effectLst/>
                <a:uLnTx/>
                <a:uFillTx/>
                <a:latin typeface="Arial" panose="020B0604020202020204" pitchFamily="34" charset="0"/>
                <a:ea typeface="+mn-ea"/>
                <a:cs typeface="+mn-cs"/>
              </a:rPr>
              <a:t>Là một trong những công trình kiến trúc Pháp cổ điển đẹp nhất tại Việt Nam. Nhà hát lớn Hà Nội không chỉ là địa điểm tổ chức các sự kiện văn hóa, nghệ thuật quan trọng mà còn là biểu tượng của sự hòa nhập văn hóa, sự phát triển và mở cửa của Thủ đô.</a:t>
            </a:r>
            <a:endParaRPr kumimoji="0" lang="en-US" sz="3200" b="0" i="0" u="none" strike="noStrike" kern="1200" cap="none" spc="0" normalizeH="0" baseline="0" noProof="0">
              <a:ln>
                <a:noFill/>
              </a:ln>
              <a:effectLst/>
              <a:uLnTx/>
              <a:uFillTx/>
              <a:latin typeface="Calibri" panose="020F0502020204030204"/>
              <a:ea typeface="+mn-ea"/>
              <a:cs typeface="+mn-cs"/>
            </a:endParaRPr>
          </a:p>
        </p:txBody>
      </p:sp>
      <p:pic>
        <p:nvPicPr>
          <p:cNvPr id="9218" name="Picture 2" descr="Nhà hát Lớn Hà Nội: Địa chỉ, giá vé, chương trình biểu diễn">
            <a:extLst>
              <a:ext uri="{FF2B5EF4-FFF2-40B4-BE49-F238E27FC236}">
                <a16:creationId xmlns:a16="http://schemas.microsoft.com/office/drawing/2014/main" id="{F6006485-4538-DA11-A8C7-3B77F54C4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551" y="3138853"/>
            <a:ext cx="5767757" cy="324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2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9CE821-E6E2-4493-8131-FDC30472C037}"/>
              </a:ext>
            </a:extLst>
          </p:cNvPr>
          <p:cNvSpPr/>
          <p:nvPr/>
        </p:nvSpPr>
        <p:spPr>
          <a:xfrm>
            <a:off x="2075935" y="1470454"/>
            <a:ext cx="7056415" cy="2307953"/>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EC6F86"/>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FFDD75"/>
                </a:solidFill>
                <a:effectLst>
                  <a:outerShdw blurRad="12700" dist="38100" dir="2700000" algn="tl" rotWithShape="0">
                    <a:schemeClr val="accent4">
                      <a:lumMod val="60000"/>
                      <a:lumOff val="40000"/>
                    </a:schemeClr>
                  </a:outerShdw>
                </a:effectLst>
                <a:latin typeface="UVN Banh Mi" pitchFamily="2" charset="0"/>
              </a:rPr>
              <a:t>Ở</a:t>
            </a:r>
            <a:r>
              <a:rPr lang="en-US" sz="8800" b="1" dirty="0">
                <a:ln w="25400" cap="rnd">
                  <a:solidFill>
                    <a:schemeClr val="bg1"/>
                  </a:solidFill>
                  <a:prstDash val="solid"/>
                </a:ln>
                <a:solidFill>
                  <a:srgbClr val="9FF3C3"/>
                </a:solidFill>
                <a:effectLst>
                  <a:outerShdw blurRad="12700" dist="38100" dir="2700000" algn="tl" rotWithShape="0">
                    <a:schemeClr val="accent4">
                      <a:lumMod val="60000"/>
                      <a:lumOff val="40000"/>
                    </a:schemeClr>
                  </a:outerShdw>
                </a:effectLst>
                <a:latin typeface="UVN Banh Mi" pitchFamily="2" charset="0"/>
              </a:rPr>
              <a:t>I</a:t>
            </a:r>
            <a:r>
              <a:rPr lang="en-US" sz="8800" b="1" dirty="0">
                <a:ln w="25400" cap="rnd">
                  <a:solidFill>
                    <a:schemeClr val="bg1"/>
                  </a:solidFill>
                  <a:prstDash val="solid"/>
                </a:ln>
                <a:solidFill>
                  <a:srgbClr val="CC99FF"/>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4573E7"/>
                </a:solidFill>
                <a:effectLst>
                  <a:outerShdw blurRad="12700" dist="38100" dir="2700000" algn="tl" rotWithShape="0">
                    <a:schemeClr val="accent4">
                      <a:lumMod val="60000"/>
                      <a:lumOff val="40000"/>
                    </a:schemeClr>
                  </a:outerShdw>
                </a:effectLst>
                <a:latin typeface="UVN Banh Mi" pitchFamily="2" charset="0"/>
              </a:rPr>
              <a:t>Đ</a:t>
            </a:r>
            <a:r>
              <a:rPr lang="en-US" sz="8800" b="1" dirty="0">
                <a:ln w="25400" cap="rnd">
                  <a:solidFill>
                    <a:schemeClr val="bg1"/>
                  </a:solidFill>
                  <a:prstDash val="solid"/>
                </a:ln>
                <a:solidFill>
                  <a:srgbClr val="D7B5ED"/>
                </a:solidFill>
                <a:effectLst>
                  <a:outerShdw blurRad="12700" dist="38100" dir="2700000" algn="tl" rotWithShape="0">
                    <a:schemeClr val="accent4">
                      <a:lumMod val="60000"/>
                      <a:lumOff val="40000"/>
                    </a:schemeClr>
                  </a:outerShdw>
                </a:effectLst>
                <a:latin typeface="UVN Banh Mi" pitchFamily="2" charset="0"/>
              </a:rPr>
              <a:t>Ộ</a:t>
            </a:r>
            <a:r>
              <a:rPr lang="en-US" sz="8800" b="1" dirty="0">
                <a:ln w="25400" cap="rnd">
                  <a:solidFill>
                    <a:schemeClr val="bg1"/>
                  </a:solidFill>
                  <a:prstDash val="solid"/>
                </a:ln>
                <a:solidFill>
                  <a:srgbClr val="FF9E99"/>
                </a:solidFill>
                <a:effectLst>
                  <a:outerShdw blurRad="12700" dist="38100" dir="2700000" algn="tl" rotWithShape="0">
                    <a:schemeClr val="accent4">
                      <a:lumMod val="60000"/>
                      <a:lumOff val="40000"/>
                    </a:schemeClr>
                  </a:outerShdw>
                </a:effectLst>
                <a:latin typeface="UVN Banh Mi" pitchFamily="2" charset="0"/>
              </a:rPr>
              <a:t>N</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G</a:t>
            </a:r>
          </a:p>
        </p:txBody>
      </p:sp>
    </p:spTree>
    <p:extLst>
      <p:ext uri="{BB962C8B-B14F-4D97-AF65-F5344CB8AC3E}">
        <p14:creationId xmlns:p14="http://schemas.microsoft.com/office/powerpoint/2010/main" val="1180415313"/>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BC141EB-DB7C-14DF-3D2C-32460097E13F}"/>
              </a:ext>
            </a:extLst>
          </p:cNvPr>
          <p:cNvSpPr/>
          <p:nvPr/>
        </p:nvSpPr>
        <p:spPr>
          <a:xfrm>
            <a:off x="325016" y="1868853"/>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5" name="TextBox 4">
            <a:extLst>
              <a:ext uri="{FF2B5EF4-FFF2-40B4-BE49-F238E27FC236}">
                <a16:creationId xmlns:a16="http://schemas.microsoft.com/office/drawing/2014/main" id="{96C2057C-BB5F-C672-FAB6-E9D814A14331}"/>
              </a:ext>
            </a:extLst>
          </p:cNvPr>
          <p:cNvSpPr txBox="1"/>
          <p:nvPr/>
        </p:nvSpPr>
        <p:spPr>
          <a:xfrm>
            <a:off x="1940854" y="21957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35293D54-245E-4357-4A9C-1837D54114A4}"/>
              </a:ext>
            </a:extLst>
          </p:cNvPr>
          <p:cNvPicPr>
            <a:picLocks noChangeAspect="1"/>
          </p:cNvPicPr>
          <p:nvPr/>
        </p:nvPicPr>
        <p:blipFill>
          <a:blip r:embed="rId3"/>
          <a:stretch>
            <a:fillRect/>
          </a:stretch>
        </p:blipFill>
        <p:spPr>
          <a:xfrm rot="737208" flipH="1">
            <a:off x="664577" y="2065590"/>
            <a:ext cx="919996" cy="919996"/>
          </a:xfrm>
          <a:prstGeom prst="rect">
            <a:avLst/>
          </a:prstGeom>
        </p:spPr>
      </p:pic>
      <p:sp>
        <p:nvSpPr>
          <p:cNvPr id="7" name="TextBox 6">
            <a:extLst>
              <a:ext uri="{FF2B5EF4-FFF2-40B4-BE49-F238E27FC236}">
                <a16:creationId xmlns:a16="http://schemas.microsoft.com/office/drawing/2014/main" id="{D3EAB177-506D-AD76-6ED9-0B82533610A0}"/>
              </a:ext>
            </a:extLst>
          </p:cNvPr>
          <p:cNvSpPr txBox="1"/>
          <p:nvPr/>
        </p:nvSpPr>
        <p:spPr>
          <a:xfrm>
            <a:off x="1940854" y="31658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8" name="Picture 7">
            <a:extLst>
              <a:ext uri="{FF2B5EF4-FFF2-40B4-BE49-F238E27FC236}">
                <a16:creationId xmlns:a16="http://schemas.microsoft.com/office/drawing/2014/main" id="{CA5ABC79-81FB-FA3F-8F39-06FF51080CE8}"/>
              </a:ext>
            </a:extLst>
          </p:cNvPr>
          <p:cNvPicPr>
            <a:picLocks noChangeAspect="1"/>
          </p:cNvPicPr>
          <p:nvPr/>
        </p:nvPicPr>
        <p:blipFill>
          <a:blip r:embed="rId3"/>
          <a:stretch>
            <a:fillRect/>
          </a:stretch>
        </p:blipFill>
        <p:spPr>
          <a:xfrm rot="737208" flipH="1">
            <a:off x="664577" y="3015966"/>
            <a:ext cx="919996" cy="919996"/>
          </a:xfrm>
          <a:prstGeom prst="rect">
            <a:avLst/>
          </a:prstGeom>
        </p:spPr>
      </p:pic>
      <p:sp>
        <p:nvSpPr>
          <p:cNvPr id="9" name="TextBox 8">
            <a:extLst>
              <a:ext uri="{FF2B5EF4-FFF2-40B4-BE49-F238E27FC236}">
                <a16:creationId xmlns:a16="http://schemas.microsoft.com/office/drawing/2014/main" id="{CAF8E034-4389-8124-0BC7-BB1788643C11}"/>
              </a:ext>
            </a:extLst>
          </p:cNvPr>
          <p:cNvSpPr txBox="1"/>
          <p:nvPr/>
        </p:nvSpPr>
        <p:spPr>
          <a:xfrm>
            <a:off x="1940854" y="413594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6825E2C2-DFED-709D-5302-0C8193894320}"/>
              </a:ext>
            </a:extLst>
          </p:cNvPr>
          <p:cNvPicPr>
            <a:picLocks noChangeAspect="1"/>
          </p:cNvPicPr>
          <p:nvPr/>
        </p:nvPicPr>
        <p:blipFill>
          <a:blip r:embed="rId3"/>
          <a:stretch>
            <a:fillRect/>
          </a:stretch>
        </p:blipFill>
        <p:spPr>
          <a:xfrm rot="737208" flipH="1">
            <a:off x="690043" y="4067964"/>
            <a:ext cx="919996" cy="919996"/>
          </a:xfrm>
          <a:prstGeom prst="rect">
            <a:avLst/>
          </a:prstGeom>
        </p:spPr>
      </p:pic>
      <p:sp>
        <p:nvSpPr>
          <p:cNvPr id="18" name="Rounded Rectangle 17">
            <a:extLst>
              <a:ext uri="{FF2B5EF4-FFF2-40B4-BE49-F238E27FC236}">
                <a16:creationId xmlns:a16="http://schemas.microsoft.com/office/drawing/2014/main" id="{85C7BF2B-E067-7320-EC79-D6B361982F81}"/>
              </a:ext>
            </a:extLst>
          </p:cNvPr>
          <p:cNvSpPr/>
          <p:nvPr/>
        </p:nvSpPr>
        <p:spPr>
          <a:xfrm>
            <a:off x="4072670" y="100282"/>
            <a:ext cx="4696691" cy="1531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8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sp>
        <p:nvSpPr>
          <p:cNvPr id="11" name="TextBox 10">
            <a:extLst>
              <a:ext uri="{FF2B5EF4-FFF2-40B4-BE49-F238E27FC236}">
                <a16:creationId xmlns:a16="http://schemas.microsoft.com/office/drawing/2014/main" id="{2B4FD6A8-709E-D974-D7E4-C9BE3681E8C7}"/>
              </a:ext>
            </a:extLst>
          </p:cNvPr>
          <p:cNvSpPr txBox="1"/>
          <p:nvPr/>
        </p:nvSpPr>
        <p:spPr>
          <a:xfrm>
            <a:off x="1940854" y="511695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A430A31D-68B7-D171-671E-BCF7886A2922}"/>
              </a:ext>
            </a:extLst>
          </p:cNvPr>
          <p:cNvPicPr>
            <a:picLocks noChangeAspect="1"/>
          </p:cNvPicPr>
          <p:nvPr/>
        </p:nvPicPr>
        <p:blipFill>
          <a:blip r:embed="rId3"/>
          <a:stretch>
            <a:fillRect/>
          </a:stretch>
        </p:blipFill>
        <p:spPr>
          <a:xfrm rot="737208" flipH="1">
            <a:off x="742501" y="5039782"/>
            <a:ext cx="919996" cy="919996"/>
          </a:xfrm>
          <a:prstGeom prst="rect">
            <a:avLst/>
          </a:prstGeom>
        </p:spPr>
      </p:pic>
    </p:spTree>
    <p:extLst>
      <p:ext uri="{BB962C8B-B14F-4D97-AF65-F5344CB8AC3E}">
        <p14:creationId xmlns:p14="http://schemas.microsoft.com/office/powerpoint/2010/main" val="984907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75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25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375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r="-30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75B29D-28E3-67AD-C92E-852CB683A5F5}"/>
              </a:ext>
            </a:extLst>
          </p:cNvPr>
          <p:cNvSpPr txBox="1"/>
          <p:nvPr/>
        </p:nvSpPr>
        <p:spPr>
          <a:xfrm>
            <a:off x="2064327" y="152400"/>
            <a:ext cx="4253345" cy="2123658"/>
          </a:xfrm>
          <a:prstGeom prst="rect">
            <a:avLst/>
          </a:prstGeom>
          <a:noFill/>
        </p:spPr>
        <p:txBody>
          <a:bodyPr wrap="square" rtlCol="0">
            <a:spAutoFit/>
          </a:bodyPr>
          <a:lstStyle/>
          <a:p>
            <a:r>
              <a:rPr lang="en-VN" sz="6600" dirty="0">
                <a:solidFill>
                  <a:srgbClr val="F57E7F"/>
                </a:solidFill>
                <a:latin typeface="SVN-Apple" panose="02040603050506020204" pitchFamily="18" charset="0"/>
                <a:cs typeface="Calibri" panose="020F0502020204030204" pitchFamily="34" charset="0"/>
              </a:rPr>
              <a:t>TẠM BIỆT VÀ HẸN GẶP LẠI</a:t>
            </a:r>
          </a:p>
        </p:txBody>
      </p:sp>
    </p:spTree>
    <p:extLst>
      <p:ext uri="{BB962C8B-B14F-4D97-AF65-F5344CB8AC3E}">
        <p14:creationId xmlns:p14="http://schemas.microsoft.com/office/powerpoint/2010/main" val="245427056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ởi động tiết học- HÃY NHANH HƠN NÀO (Bài hát kết hợp vận động)">
            <a:hlinkClick r:id="" action="ppaction://media"/>
            <a:extLst>
              <a:ext uri="{FF2B5EF4-FFF2-40B4-BE49-F238E27FC236}">
                <a16:creationId xmlns:a16="http://schemas.microsoft.com/office/drawing/2014/main" id="{F5913E90-F961-1D5E-FEED-A08FDF9F8D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0233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10000" r="-3000" b="-10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9CE821-E6E2-4493-8131-FDC30472C037}"/>
              </a:ext>
            </a:extLst>
          </p:cNvPr>
          <p:cNvSpPr/>
          <p:nvPr/>
        </p:nvSpPr>
        <p:spPr>
          <a:xfrm>
            <a:off x="2305030" y="1299004"/>
            <a:ext cx="6517694" cy="2228850"/>
          </a:xfrm>
          <a:prstGeom prst="roundRect">
            <a:avLst/>
          </a:prstGeom>
          <a:ln w="76200">
            <a:solidFill>
              <a:srgbClr val="FF9E99"/>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30000"/>
              </a:lnSpc>
            </a:pPr>
            <a:r>
              <a:rPr lang="en-US" sz="8800" b="1" dirty="0">
                <a:ln w="25400" cap="rnd">
                  <a:solidFill>
                    <a:schemeClr val="bg1"/>
                  </a:solidFill>
                  <a:prstDash val="solid"/>
                </a:ln>
                <a:solidFill>
                  <a:srgbClr val="FF0000"/>
                </a:solidFill>
                <a:effectLst>
                  <a:outerShdw blurRad="12700" dist="38100" dir="2700000" algn="tl" rotWithShape="0">
                    <a:schemeClr val="accent4">
                      <a:lumMod val="60000"/>
                      <a:lumOff val="40000"/>
                    </a:schemeClr>
                  </a:outerShdw>
                </a:effectLst>
                <a:latin typeface="UVN Banh Mi" pitchFamily="2" charset="0"/>
              </a:rPr>
              <a:t>K</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r>
              <a:rPr lang="en-US" sz="8800" b="1" dirty="0">
                <a:ln w="25400" cap="rnd">
                  <a:solidFill>
                    <a:schemeClr val="bg1"/>
                  </a:solidFill>
                  <a:prstDash val="solid"/>
                </a:ln>
                <a:solidFill>
                  <a:srgbClr val="FC9BD6"/>
                </a:solidFill>
                <a:effectLst>
                  <a:outerShdw blurRad="12700" dist="38100" dir="2700000" algn="tl" rotWithShape="0">
                    <a:schemeClr val="accent4">
                      <a:lumMod val="60000"/>
                      <a:lumOff val="40000"/>
                    </a:schemeClr>
                  </a:outerShdw>
                </a:effectLst>
                <a:latin typeface="UVN Banh Mi" pitchFamily="2" charset="0"/>
              </a:rPr>
              <a:t>M</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 </a:t>
            </a:r>
            <a:r>
              <a:rPr lang="en-US" sz="8800" b="1" dirty="0">
                <a:ln w="25400" cap="rnd">
                  <a:solidFill>
                    <a:schemeClr val="bg1"/>
                  </a:solidFill>
                  <a:prstDash val="solid"/>
                </a:ln>
                <a:solidFill>
                  <a:srgbClr val="7BF8FC"/>
                </a:solidFill>
                <a:effectLst>
                  <a:outerShdw blurRad="12700" dist="38100" dir="2700000" algn="tl" rotWithShape="0">
                    <a:schemeClr val="accent4">
                      <a:lumMod val="60000"/>
                      <a:lumOff val="40000"/>
                    </a:schemeClr>
                  </a:outerShdw>
                </a:effectLst>
                <a:latin typeface="UVN Banh Mi" pitchFamily="2" charset="0"/>
              </a:rPr>
              <a:t>P</a:t>
            </a:r>
            <a:r>
              <a:rPr lang="en-US" sz="8800" b="1" dirty="0">
                <a:ln w="25400" cap="rnd">
                  <a:solidFill>
                    <a:schemeClr val="bg1"/>
                  </a:solidFill>
                  <a:prstDash val="solid"/>
                </a:ln>
                <a:solidFill>
                  <a:srgbClr val="ADA7FC"/>
                </a:solidFill>
                <a:effectLst>
                  <a:outerShdw blurRad="12700" dist="38100" dir="2700000" algn="tl" rotWithShape="0">
                    <a:schemeClr val="accent4">
                      <a:lumMod val="60000"/>
                      <a:lumOff val="40000"/>
                    </a:schemeClr>
                  </a:outerShdw>
                </a:effectLst>
                <a:latin typeface="UVN Banh Mi" pitchFamily="2" charset="0"/>
              </a:rPr>
              <a:t>H</a:t>
            </a:r>
            <a:r>
              <a:rPr lang="en-US" sz="8800" b="1" dirty="0">
                <a:ln w="25400" cap="rnd">
                  <a:solidFill>
                    <a:schemeClr val="bg1"/>
                  </a:solidFill>
                  <a:prstDash val="solid"/>
                </a:ln>
                <a:solidFill>
                  <a:srgbClr val="64E767"/>
                </a:solidFill>
                <a:effectLst>
                  <a:outerShdw blurRad="12700" dist="38100" dir="2700000" algn="tl" rotWithShape="0">
                    <a:schemeClr val="accent4">
                      <a:lumMod val="60000"/>
                      <a:lumOff val="40000"/>
                    </a:schemeClr>
                  </a:outerShdw>
                </a:effectLst>
                <a:latin typeface="UVN Banh Mi" pitchFamily="2" charset="0"/>
              </a:rPr>
              <a:t>Á</a:t>
            </a:r>
          </a:p>
        </p:txBody>
      </p:sp>
    </p:spTree>
    <p:extLst>
      <p:ext uri="{BB962C8B-B14F-4D97-AF65-F5344CB8AC3E}">
        <p14:creationId xmlns:p14="http://schemas.microsoft.com/office/powerpoint/2010/main" val="287798448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4B2C419B-82C2-E0B5-40AC-94EC564AFCCA}"/>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3B19964-E655-7326-A505-242F7E7C38BE}"/>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0EA7C8-3634-5820-2DEE-40D637CB7A57}"/>
              </a:ext>
            </a:extLst>
          </p:cNvPr>
          <p:cNvSpPr txBox="1"/>
          <p:nvPr/>
        </p:nvSpPr>
        <p:spPr>
          <a:xfrm>
            <a:off x="978877" y="720969"/>
            <a:ext cx="10234246" cy="1938992"/>
          </a:xfrm>
          <a:prstGeom prst="rect">
            <a:avLst/>
          </a:prstGeom>
          <a:noFill/>
        </p:spPr>
        <p:txBody>
          <a:bodyPr wrap="square" rtlCol="0">
            <a:spAutoFit/>
          </a:bodyPr>
          <a:lstStyle/>
          <a:p>
            <a:pPr algn="just"/>
            <a:r>
              <a:rPr lang="vi-VN" sz="4000" b="1">
                <a:solidFill>
                  <a:srgbClr val="FF0000"/>
                </a:solidFill>
              </a:rPr>
              <a:t>Đề bài: </a:t>
            </a:r>
            <a:r>
              <a:rPr lang="vi-VN" sz="4000"/>
              <a:t>Viết đoạn văn thể hiện tình cảm, cảm xúc của em về một câu chuyện đã nghe, đã đọc về quê hương, đất nước.</a:t>
            </a:r>
            <a:endParaRPr lang="en-US" sz="4000"/>
          </a:p>
        </p:txBody>
      </p:sp>
      <p:pic>
        <p:nvPicPr>
          <p:cNvPr id="1026" name="Picture 2" descr="Quê hương là gì? Quê hương có ý nghĩa thế nào đối với mỗi người">
            <a:extLst>
              <a:ext uri="{FF2B5EF4-FFF2-40B4-BE49-F238E27FC236}">
                <a16:creationId xmlns:a16="http://schemas.microsoft.com/office/drawing/2014/main" id="{3F361DDB-B10D-8847-EDBF-5568D93D4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5273" y="2659961"/>
            <a:ext cx="5501453" cy="367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1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17B9E29D-1FA0-9A90-B504-A80A5E0FE955}"/>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0163079B-87C6-BA03-7E1E-3F0A75A8AD15}"/>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5F3D0FF-6EE1-8D7A-0EA6-99BB86CD4B47}"/>
              </a:ext>
            </a:extLst>
          </p:cNvPr>
          <p:cNvPicPr>
            <a:picLocks noChangeAspect="1"/>
          </p:cNvPicPr>
          <p:nvPr/>
        </p:nvPicPr>
        <p:blipFill>
          <a:blip r:embed="rId3"/>
          <a:srcRect b="54235"/>
          <a:stretch/>
        </p:blipFill>
        <p:spPr>
          <a:xfrm>
            <a:off x="781418" y="974830"/>
            <a:ext cx="11085566" cy="4142293"/>
          </a:xfrm>
          <a:prstGeom prst="rect">
            <a:avLst/>
          </a:prstGeom>
        </p:spPr>
      </p:pic>
    </p:spTree>
    <p:extLst>
      <p:ext uri="{BB962C8B-B14F-4D97-AF65-F5344CB8AC3E}">
        <p14:creationId xmlns:p14="http://schemas.microsoft.com/office/powerpoint/2010/main" val="2215329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63E00FE0-EEDD-97C4-9FD2-4A543E5E30D1}"/>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D5C3D41-BE15-2A14-CC08-1378C928025E}"/>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D411EC-3695-FD4C-B730-85D091372255}"/>
              </a:ext>
            </a:extLst>
          </p:cNvPr>
          <p:cNvPicPr>
            <a:picLocks noChangeAspect="1"/>
          </p:cNvPicPr>
          <p:nvPr/>
        </p:nvPicPr>
        <p:blipFill>
          <a:blip r:embed="rId3"/>
          <a:srcRect t="45764"/>
          <a:stretch/>
        </p:blipFill>
        <p:spPr>
          <a:xfrm>
            <a:off x="674770" y="1055078"/>
            <a:ext cx="11197995" cy="4958860"/>
          </a:xfrm>
          <a:prstGeom prst="rect">
            <a:avLst/>
          </a:prstGeom>
        </p:spPr>
      </p:pic>
    </p:spTree>
    <p:extLst>
      <p:ext uri="{BB962C8B-B14F-4D97-AF65-F5344CB8AC3E}">
        <p14:creationId xmlns:p14="http://schemas.microsoft.com/office/powerpoint/2010/main" val="302993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E4FDF376-5A0A-5B12-516E-142F7F385823}"/>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612C5EBA-2A70-5603-B1EC-C49D22E0C938}"/>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8A38CF3-4301-6EA3-C296-6BDD111DA74B}"/>
              </a:ext>
            </a:extLst>
          </p:cNvPr>
          <p:cNvSpPr txBox="1"/>
          <p:nvPr/>
        </p:nvSpPr>
        <p:spPr>
          <a:xfrm>
            <a:off x="978877" y="703384"/>
            <a:ext cx="10234246"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MẪU: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Tên câu chuyện: "Những Đóa Hoa Tâm Hồn"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Nội dung hoặc cảm nhận chung: Câu chuyện khắc họa tình yêu sâu đậm đối với quê hương, đất nước qua những việc làm thiết thực, tôn vinh giá trị văn hóa và truyền thống.</a:t>
            </a:r>
          </a:p>
        </p:txBody>
      </p:sp>
    </p:spTree>
    <p:extLst>
      <p:ext uri="{BB962C8B-B14F-4D97-AF65-F5344CB8AC3E}">
        <p14:creationId xmlns:p14="http://schemas.microsoft.com/office/powerpoint/2010/main" val="203236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a:extLst>
            <a:ext uri="{FF2B5EF4-FFF2-40B4-BE49-F238E27FC236}">
              <a16:creationId xmlns:a16="http://schemas.microsoft.com/office/drawing/2014/main" id="{6F0F746A-32A6-B15A-2F02-36C11AA4EC5C}"/>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829B1F25-50DA-7EF4-D4FF-00FFC43F2702}"/>
              </a:ext>
            </a:extLst>
          </p:cNvPr>
          <p:cNvSpPr/>
          <p:nvPr/>
        </p:nvSpPr>
        <p:spPr>
          <a:xfrm>
            <a:off x="325016" y="351693"/>
            <a:ext cx="11541968" cy="6242538"/>
          </a:xfrm>
          <a:custGeom>
            <a:avLst/>
            <a:gdLst>
              <a:gd name="connsiteX0" fmla="*/ 0 w 11541968"/>
              <a:gd name="connsiteY0" fmla="*/ 846051 h 6242538"/>
              <a:gd name="connsiteX1" fmla="*/ 846051 w 11541968"/>
              <a:gd name="connsiteY1" fmla="*/ 0 h 6242538"/>
              <a:gd name="connsiteX2" fmla="*/ 10695917 w 11541968"/>
              <a:gd name="connsiteY2" fmla="*/ 0 h 6242538"/>
              <a:gd name="connsiteX3" fmla="*/ 11541968 w 11541968"/>
              <a:gd name="connsiteY3" fmla="*/ 846051 h 6242538"/>
              <a:gd name="connsiteX4" fmla="*/ 11541968 w 11541968"/>
              <a:gd name="connsiteY4" fmla="*/ 5396487 h 6242538"/>
              <a:gd name="connsiteX5" fmla="*/ 10695917 w 11541968"/>
              <a:gd name="connsiteY5" fmla="*/ 6242538 h 6242538"/>
              <a:gd name="connsiteX6" fmla="*/ 846051 w 11541968"/>
              <a:gd name="connsiteY6" fmla="*/ 6242538 h 6242538"/>
              <a:gd name="connsiteX7" fmla="*/ 0 w 11541968"/>
              <a:gd name="connsiteY7" fmla="*/ 5396487 h 6242538"/>
              <a:gd name="connsiteX8" fmla="*/ 0 w 11541968"/>
              <a:gd name="connsiteY8" fmla="*/ 846051 h 624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6242538" fill="none" extrusionOk="0">
                <a:moveTo>
                  <a:pt x="0" y="846051"/>
                </a:moveTo>
                <a:cubicBezTo>
                  <a:pt x="2010" y="433207"/>
                  <a:pt x="389463" y="17912"/>
                  <a:pt x="846051" y="0"/>
                </a:cubicBezTo>
                <a:cubicBezTo>
                  <a:pt x="3229212" y="72427"/>
                  <a:pt x="7791822" y="61419"/>
                  <a:pt x="10695917" y="0"/>
                </a:cubicBezTo>
                <a:cubicBezTo>
                  <a:pt x="11154788" y="-57753"/>
                  <a:pt x="11484003" y="361257"/>
                  <a:pt x="11541968" y="846051"/>
                </a:cubicBezTo>
                <a:cubicBezTo>
                  <a:pt x="11642844" y="1450664"/>
                  <a:pt x="11434655" y="4637272"/>
                  <a:pt x="11541968" y="5396487"/>
                </a:cubicBezTo>
                <a:cubicBezTo>
                  <a:pt x="11554437" y="5800465"/>
                  <a:pt x="11122306" y="6196720"/>
                  <a:pt x="10695917" y="6242538"/>
                </a:cubicBezTo>
                <a:cubicBezTo>
                  <a:pt x="6892227" y="6272365"/>
                  <a:pt x="5461678" y="6163232"/>
                  <a:pt x="846051" y="6242538"/>
                </a:cubicBezTo>
                <a:cubicBezTo>
                  <a:pt x="406851" y="6239366"/>
                  <a:pt x="-67775" y="5877150"/>
                  <a:pt x="0" y="5396487"/>
                </a:cubicBezTo>
                <a:cubicBezTo>
                  <a:pt x="50037" y="3645777"/>
                  <a:pt x="770" y="2714965"/>
                  <a:pt x="0" y="846051"/>
                </a:cubicBezTo>
                <a:close/>
              </a:path>
              <a:path w="11541968" h="6242538" stroke="0" extrusionOk="0">
                <a:moveTo>
                  <a:pt x="0" y="846051"/>
                </a:moveTo>
                <a:cubicBezTo>
                  <a:pt x="37744" y="389078"/>
                  <a:pt x="382814" y="8384"/>
                  <a:pt x="846051" y="0"/>
                </a:cubicBezTo>
                <a:cubicBezTo>
                  <a:pt x="2103226" y="123000"/>
                  <a:pt x="7434194" y="-96860"/>
                  <a:pt x="10695917" y="0"/>
                </a:cubicBezTo>
                <a:cubicBezTo>
                  <a:pt x="11128270" y="-26605"/>
                  <a:pt x="11566599" y="329133"/>
                  <a:pt x="11541968" y="846051"/>
                </a:cubicBezTo>
                <a:cubicBezTo>
                  <a:pt x="11545141" y="2509982"/>
                  <a:pt x="11636235" y="3758438"/>
                  <a:pt x="11541968" y="5396487"/>
                </a:cubicBezTo>
                <a:cubicBezTo>
                  <a:pt x="11499927" y="5878979"/>
                  <a:pt x="11127662" y="6236725"/>
                  <a:pt x="10695917" y="6242538"/>
                </a:cubicBezTo>
                <a:cubicBezTo>
                  <a:pt x="8449822" y="6081831"/>
                  <a:pt x="3433571" y="6282205"/>
                  <a:pt x="846051" y="6242538"/>
                </a:cubicBezTo>
                <a:cubicBezTo>
                  <a:pt x="313778" y="6229407"/>
                  <a:pt x="-7450" y="5860373"/>
                  <a:pt x="0" y="5396487"/>
                </a:cubicBezTo>
                <a:cubicBezTo>
                  <a:pt x="32216" y="4048882"/>
                  <a:pt x="57206" y="2233545"/>
                  <a:pt x="0" y="846051"/>
                </a:cubicBezTo>
                <a:close/>
              </a:path>
            </a:pathLst>
          </a:custGeom>
          <a:solidFill>
            <a:schemeClr val="bg1">
              <a:alpha val="95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C46515C-C4FE-8AFB-1998-B57E049CF3BC}"/>
              </a:ext>
            </a:extLst>
          </p:cNvPr>
          <p:cNvSpPr txBox="1"/>
          <p:nvPr/>
        </p:nvSpPr>
        <p:spPr>
          <a:xfrm>
            <a:off x="694592" y="612844"/>
            <a:ext cx="10802816"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Thể hiện tình cảm, cảm xúc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Mở đầu hấp dẫn: Giới thiệu không gian quê hương yêu dấu, nơi bắt đầu của những giấc mơ và kỷ niệm.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Nội dung thú vị: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Khám phá vẻ đẹp đặc trưng của quê hương qua những lễ hội, phong tục.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Những sự kiện lịch sử, nhân vật có thật gợi lên lòng tự hào dân tộc.</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5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5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9098</TotalTime>
  <Words>869</Words>
  <Application>Microsoft Office PowerPoint</Application>
  <PresentationFormat>Widescreen</PresentationFormat>
  <Paragraphs>40</Paragraphs>
  <Slides>21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LNTH-LuoLuoNotangYuanTi 1</vt:lpstr>
      <vt:lpstr>SVN-Apple</vt:lpstr>
      <vt:lpstr>UTM Edwardian</vt:lpstr>
      <vt:lpstr>UTM Mother</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23</cp:revision>
  <dcterms:created xsi:type="dcterms:W3CDTF">2023-09-10T08:51:48Z</dcterms:created>
  <dcterms:modified xsi:type="dcterms:W3CDTF">2025-04-19T02:51:34Z</dcterms:modified>
  <cp:category>9Slide.vn</cp:category>
</cp:coreProperties>
</file>