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9" r:id="rId3"/>
    <p:sldId id="408" r:id="rId4"/>
    <p:sldId id="407" r:id="rId5"/>
    <p:sldId id="329" r:id="rId6"/>
    <p:sldId id="410" r:id="rId7"/>
    <p:sldId id="475" r:id="rId8"/>
    <p:sldId id="476" r:id="rId9"/>
    <p:sldId id="477" r:id="rId10"/>
    <p:sldId id="458" r:id="rId11"/>
    <p:sldId id="417" r:id="rId12"/>
    <p:sldId id="478" r:id="rId13"/>
    <p:sldId id="369" r:id="rId14"/>
    <p:sldId id="421" r:id="rId15"/>
    <p:sldId id="459" r:id="rId16"/>
    <p:sldId id="423" r:id="rId17"/>
    <p:sldId id="461" r:id="rId18"/>
    <p:sldId id="462" r:id="rId19"/>
    <p:sldId id="463" r:id="rId20"/>
    <p:sldId id="466" r:id="rId21"/>
    <p:sldId id="467" r:id="rId22"/>
    <p:sldId id="321" r:id="rId23"/>
    <p:sldId id="381" r:id="rId24"/>
    <p:sldId id="345" r:id="rId25"/>
    <p:sldId id="435" r:id="rId26"/>
    <p:sldId id="428" r:id="rId27"/>
    <p:sldId id="468" r:id="rId28"/>
    <p:sldId id="445" r:id="rId29"/>
    <p:sldId id="469" r:id="rId30"/>
    <p:sldId id="472" r:id="rId31"/>
    <p:sldId id="470" r:id="rId32"/>
    <p:sldId id="473" r:id="rId33"/>
    <p:sldId id="471" r:id="rId34"/>
    <p:sldId id="474" r:id="rId35"/>
    <p:sldId id="446" r:id="rId36"/>
    <p:sldId id="452" r:id="rId37"/>
    <p:sldId id="449" r:id="rId38"/>
    <p:sldId id="450" r:id="rId39"/>
    <p:sldId id="451" r:id="rId40"/>
    <p:sldId id="275" r:id="rId41"/>
    <p:sldId id="4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EA0"/>
    <a:srgbClr val="FF0A70"/>
    <a:srgbClr val="B9DEBF"/>
    <a:srgbClr val="4472C4"/>
    <a:srgbClr val="F49F78"/>
    <a:srgbClr val="FFFF66"/>
    <a:srgbClr val="0F7CFE"/>
    <a:srgbClr val="5B9B30"/>
    <a:srgbClr val="FEF3ED"/>
    <a:srgbClr val="A1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0" autoAdjust="0"/>
    <p:restoredTop sz="94422" autoAdjust="0"/>
  </p:normalViewPr>
  <p:slideViewPr>
    <p:cSldViewPr snapToGrid="0">
      <p:cViewPr varScale="1">
        <p:scale>
          <a:sx n="63" d="100"/>
          <a:sy n="63" d="100"/>
        </p:scale>
        <p:origin x="60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CB36-4A23-84D3-8397-602377F2C9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81397F-C78D-2DE6-23F0-E061C201FB1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0E0E9D-5323-1C50-C086-1AA534ECD064}"/>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5" name="Footer Placeholder 4">
            <a:extLst>
              <a:ext uri="{FF2B5EF4-FFF2-40B4-BE49-F238E27FC236}">
                <a16:creationId xmlns:a16="http://schemas.microsoft.com/office/drawing/2014/main" id="{2AF8FC96-4986-D791-B1E6-EEAD41FC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E89C3-FA8F-38FF-898C-5E30B3CBDDDE}"/>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57659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5009-5B87-23BA-C33B-151EBD38C9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AC43E-98FA-1293-0154-82F9003F50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96D70-BA57-E8B6-9D68-A8CEDB2C6838}"/>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5" name="Footer Placeholder 4">
            <a:extLst>
              <a:ext uri="{FF2B5EF4-FFF2-40B4-BE49-F238E27FC236}">
                <a16:creationId xmlns:a16="http://schemas.microsoft.com/office/drawing/2014/main" id="{BC160EE0-F815-346E-2260-F3385EEADD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EAD5DB-BFC0-4049-1365-0204D2110A0B}"/>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80063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41ACD-7433-371B-AEB0-7DEB5D51DF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A8EB68-7DE0-E670-DBF5-2646BF6AE36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51D81-BEDC-B7E6-E5D0-A07A3468EEB7}"/>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5" name="Footer Placeholder 4">
            <a:extLst>
              <a:ext uri="{FF2B5EF4-FFF2-40B4-BE49-F238E27FC236}">
                <a16:creationId xmlns:a16="http://schemas.microsoft.com/office/drawing/2014/main" id="{5E4518DE-4B20-7C10-8F39-E7E3214698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AB760E-313B-212E-62BC-0DE22EDE8C5D}"/>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19433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24A5-E852-5846-03F8-515F830C95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0406A8-E6C0-1CD2-8B40-38F962221C1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3F8DFD-B3A3-7D59-2027-FD57EE4AE765}"/>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5" name="Footer Placeholder 4">
            <a:extLst>
              <a:ext uri="{FF2B5EF4-FFF2-40B4-BE49-F238E27FC236}">
                <a16:creationId xmlns:a16="http://schemas.microsoft.com/office/drawing/2014/main" id="{992549DE-EB89-3AF6-95A6-BCE930B72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4CD865-D560-E36F-F3F0-5784F404EEE3}"/>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64011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5EBD-F439-F036-BFDA-316CF699A9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B278F7B-20A1-A13C-DF75-433B830E27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B3339-2442-86F3-19CE-3A1C2B754704}"/>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5" name="Footer Placeholder 4">
            <a:extLst>
              <a:ext uri="{FF2B5EF4-FFF2-40B4-BE49-F238E27FC236}">
                <a16:creationId xmlns:a16="http://schemas.microsoft.com/office/drawing/2014/main" id="{A0DDD113-6CE4-B7F9-EE6F-B5F35E371D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572F9E-6917-F9EB-4D50-54ACB10F0937}"/>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91747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293D-8FBF-0D24-988A-CF6EF8215A1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4F042-CFED-F9B8-E0FB-C8F0FCE642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D4901-357A-18B8-9043-5B7009D3F4CE}"/>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5" name="Footer Placeholder 4">
            <a:extLst>
              <a:ext uri="{FF2B5EF4-FFF2-40B4-BE49-F238E27FC236}">
                <a16:creationId xmlns:a16="http://schemas.microsoft.com/office/drawing/2014/main" id="{13FAEB55-C16C-0B76-863C-73150C1B2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AF76-7D83-3BB9-089C-0E525403183E}"/>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6854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8D72-D996-25C2-A07E-9419A80A29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BBCB5A-272B-491A-7CE6-1640AC71113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8C9D3-E92C-107C-5E4A-EE600A8C901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4FA25-9CB5-F78A-6911-7A1FF5006052}"/>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6" name="Footer Placeholder 5">
            <a:extLst>
              <a:ext uri="{FF2B5EF4-FFF2-40B4-BE49-F238E27FC236}">
                <a16:creationId xmlns:a16="http://schemas.microsoft.com/office/drawing/2014/main" id="{A18EC206-92B8-CA5C-1F9B-D1BAF58EB4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17EE1A-5277-E3F5-1A07-085DE405CF5A}"/>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90909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2246-05C0-4C03-5472-8C9CA7AA6B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6E4A8F6-CA80-3189-33B1-2DC25ABEA8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FFF0E-D704-2833-98F5-9ECDD34459F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125DB9-E6CB-E62D-B489-7E0A0E400F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4EBC66-6B37-BE1C-4C7F-34FA645F013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55376-2685-B84B-7074-DFC23639C059}"/>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8" name="Footer Placeholder 7">
            <a:extLst>
              <a:ext uri="{FF2B5EF4-FFF2-40B4-BE49-F238E27FC236}">
                <a16:creationId xmlns:a16="http://schemas.microsoft.com/office/drawing/2014/main" id="{B43B3276-1084-23BA-5DA3-33736300D0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C205F70-4006-BE2D-7A01-830FC06E7B6C}"/>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32252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5EAA-ACA4-D092-32C3-DF0068DB0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D5D0350-512F-1A2A-8B65-ED73ABFFF523}"/>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4" name="Footer Placeholder 3">
            <a:extLst>
              <a:ext uri="{FF2B5EF4-FFF2-40B4-BE49-F238E27FC236}">
                <a16:creationId xmlns:a16="http://schemas.microsoft.com/office/drawing/2014/main" id="{4EF84B27-015B-9380-8A7B-13F8D1F14F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D567EAC-0EAB-CCA0-D4CA-3DB43D9301F4}"/>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30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2AABE8-912C-1BBE-AD0D-B0E7C213ABA0}"/>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3" name="Footer Placeholder 2">
            <a:extLst>
              <a:ext uri="{FF2B5EF4-FFF2-40B4-BE49-F238E27FC236}">
                <a16:creationId xmlns:a16="http://schemas.microsoft.com/office/drawing/2014/main" id="{C6FA24FA-6F89-3D4B-2F01-EC2B14854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0D4960-A5E0-D05F-432A-B3162225EFD7}"/>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35520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230E-6D15-C451-67D9-FCCCB49846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88E04-1844-7B03-1CAE-01091BE2EE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88B95-8173-18C2-76FE-3FFE8FDB76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C3182-7741-1D1B-D12D-5FA50784FF37}"/>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6" name="Footer Placeholder 5">
            <a:extLst>
              <a:ext uri="{FF2B5EF4-FFF2-40B4-BE49-F238E27FC236}">
                <a16:creationId xmlns:a16="http://schemas.microsoft.com/office/drawing/2014/main" id="{2FE5702E-5FD1-2F46-F23D-FF3F890CD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9F8A8B-2C20-26E6-58C7-E05889A8F05A}"/>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36756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8C38-63D7-C7F6-5142-B12C7CA5EB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029B6A-A516-4C16-2FE3-C59C2E204A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6CCD2-1E23-E55A-B89A-7D7833BFF109}"/>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5" name="Footer Placeholder 4">
            <a:extLst>
              <a:ext uri="{FF2B5EF4-FFF2-40B4-BE49-F238E27FC236}">
                <a16:creationId xmlns:a16="http://schemas.microsoft.com/office/drawing/2014/main" id="{6AC7E9A3-A1B3-0923-7C0E-34B97C3AB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BAA860-31BD-7AD2-ECFE-5981FB04449F}"/>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681541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850D-E3DD-1CAB-528F-A062E1DE3E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79BF02-0DF3-A5BE-C06A-3169FE07B9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EA13C-FF74-7943-67C8-7FD6D77B1EC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0EA38-E059-EA61-EBAD-C5042B51BD4D}"/>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6" name="Footer Placeholder 5">
            <a:extLst>
              <a:ext uri="{FF2B5EF4-FFF2-40B4-BE49-F238E27FC236}">
                <a16:creationId xmlns:a16="http://schemas.microsoft.com/office/drawing/2014/main" id="{1781638B-4F7E-62DB-8EE8-307C3300B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E4BB46-CDE1-8726-D8D8-A6337921C1BE}"/>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22177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6557-1817-7183-B85A-B2A62B72AC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85F1B-8C1C-DA6F-3582-4209F11521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66BAF-15CF-203C-76B0-538D2C3005B0}"/>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5" name="Footer Placeholder 4">
            <a:extLst>
              <a:ext uri="{FF2B5EF4-FFF2-40B4-BE49-F238E27FC236}">
                <a16:creationId xmlns:a16="http://schemas.microsoft.com/office/drawing/2014/main" id="{18AB32B5-B542-BAFE-B4EC-3C5A3BE6D0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07229D-5F66-E555-41D2-7142A95EE881}"/>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06244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1B8C2-0EC5-2D21-F841-3D21D5024AE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263E2E-EDAC-938D-3205-E2CCCAA2D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AED18-45A1-9A1A-F0E9-45AAE05008EC}"/>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4/19/2025</a:t>
            </a:fld>
            <a:endParaRPr lang="en-US"/>
          </a:p>
        </p:txBody>
      </p:sp>
      <p:sp>
        <p:nvSpPr>
          <p:cNvPr id="5" name="Footer Placeholder 4">
            <a:extLst>
              <a:ext uri="{FF2B5EF4-FFF2-40B4-BE49-F238E27FC236}">
                <a16:creationId xmlns:a16="http://schemas.microsoft.com/office/drawing/2014/main" id="{073504AC-2FE4-F82F-E9E2-9A687A79C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48DE3D-ED85-21A3-AEB9-BDFF5C4B81AB}"/>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80430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6796-133E-533A-9D65-E54501CCDF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2CFCFF-1B3F-A525-7D37-BB63BEE884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C6A7F-DCFA-08D3-9487-5F19A17E0730}"/>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5" name="Footer Placeholder 4">
            <a:extLst>
              <a:ext uri="{FF2B5EF4-FFF2-40B4-BE49-F238E27FC236}">
                <a16:creationId xmlns:a16="http://schemas.microsoft.com/office/drawing/2014/main" id="{2B00C9EF-191B-A9BB-99DE-587B8C9D7C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6E5500-3373-A6D9-FB5C-B5FB926468E6}"/>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500924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B739-A034-8DBD-820F-FE1EF9DA0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7E1179-D9DD-8907-C4CF-3EBCCE97C5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1AA44C-0046-24F0-9FB9-C5074A292AB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B75B89-6AE7-CDF2-93D6-ED01624A9072}"/>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6" name="Footer Placeholder 5">
            <a:extLst>
              <a:ext uri="{FF2B5EF4-FFF2-40B4-BE49-F238E27FC236}">
                <a16:creationId xmlns:a16="http://schemas.microsoft.com/office/drawing/2014/main" id="{ACD311A2-EA3C-E4CF-C6F2-FC42614EBC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7B7C3F-0351-9218-90FB-6B2691D3C620}"/>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85494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CB34-16FA-EF2D-6352-2DC62D1E72C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4650B99-2222-28AE-096C-9B1137426B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D9108-E471-DB95-59CD-C3DAE16A73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CE52B-7C58-204C-543B-1E6A90AF93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AF451-2E56-FF22-390B-1FDE7EE5D16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63C9A-A52C-A68C-CB3C-683F74F9B0E1}"/>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8" name="Footer Placeholder 7">
            <a:extLst>
              <a:ext uri="{FF2B5EF4-FFF2-40B4-BE49-F238E27FC236}">
                <a16:creationId xmlns:a16="http://schemas.microsoft.com/office/drawing/2014/main" id="{838A00E6-AA63-4CA0-FFC6-A037B11EF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2131C3-6D06-5FB8-5005-DBC2726CDA68}"/>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4598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C3EB-9F2F-09E7-F5A7-FF40E4E96B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757AB8-E879-A6CE-3607-3EFBFA8AC12C}"/>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4" name="Footer Placeholder 3">
            <a:extLst>
              <a:ext uri="{FF2B5EF4-FFF2-40B4-BE49-F238E27FC236}">
                <a16:creationId xmlns:a16="http://schemas.microsoft.com/office/drawing/2014/main" id="{9C1D41AB-8DCF-046C-7FDC-0B60F0A01E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7ADE82-32F3-B7CE-451E-6D1F6AB91833}"/>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43105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28A46-7546-516C-6B61-E1EB7E21D76B}"/>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3" name="Footer Placeholder 2">
            <a:extLst>
              <a:ext uri="{FF2B5EF4-FFF2-40B4-BE49-F238E27FC236}">
                <a16:creationId xmlns:a16="http://schemas.microsoft.com/office/drawing/2014/main" id="{11127F71-3494-72D8-188F-8EF84D4963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A4F40FF-A5ED-DD90-B1AE-F9A7F98CA7F1}"/>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3478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AB21-68DD-C93D-EA01-05CEB472AA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5E6894-093B-588C-A6BC-B96112F108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77B54-8316-03D6-463B-8D881888FB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D0258-4C57-2D5E-75D5-F40143E152CE}"/>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6" name="Footer Placeholder 5">
            <a:extLst>
              <a:ext uri="{FF2B5EF4-FFF2-40B4-BE49-F238E27FC236}">
                <a16:creationId xmlns:a16="http://schemas.microsoft.com/office/drawing/2014/main" id="{F351A485-B0B8-6641-EE16-E1195119EA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973E3C-08A0-E895-66AF-D7971E45EB83}"/>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190743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F1B0-78C8-1FFB-14A4-07FFC2A571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56414-EE69-7FD3-E1EA-A73D6DDE18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286524-647E-7F2C-6794-F4C52CD5F5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0C95FF-0C7F-9B60-4AC9-FD2AFAE74C76}"/>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4/19/2025</a:t>
            </a:fld>
            <a:endParaRPr lang="en-US"/>
          </a:p>
        </p:txBody>
      </p:sp>
      <p:sp>
        <p:nvSpPr>
          <p:cNvPr id="6" name="Footer Placeholder 5">
            <a:extLst>
              <a:ext uri="{FF2B5EF4-FFF2-40B4-BE49-F238E27FC236}">
                <a16:creationId xmlns:a16="http://schemas.microsoft.com/office/drawing/2014/main" id="{19F42918-7F2D-701D-4F96-1F9C0B0F0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0AEA5-AAF3-8D97-1AE2-AA549A69097A}"/>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68507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9390B04-F45C-1D11-015C-794AD7CFE3B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26" name="Picture 2" descr="11 Địa lí ý tưởng | việt nam, du lịch, viết">
            <a:extLst>
              <a:ext uri="{FF2B5EF4-FFF2-40B4-BE49-F238E27FC236}">
                <a16:creationId xmlns:a16="http://schemas.microsoft.com/office/drawing/2014/main" id="{B62D6416-C96A-44A5-8C5C-93FA269FADB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7231"/>
            <a:ext cx="12142788" cy="67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2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F732A5F-F15D-C073-337C-6894C878DE8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2" descr="11 Địa lí ý tưởng | việt nam, du lịch, viết">
            <a:extLst>
              <a:ext uri="{FF2B5EF4-FFF2-40B4-BE49-F238E27FC236}">
                <a16:creationId xmlns:a16="http://schemas.microsoft.com/office/drawing/2014/main" id="{0A442CF6-E373-4555-B00F-FAEE45ED88A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7231"/>
            <a:ext cx="12142788" cy="67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86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21">
            <a:extLst>
              <a:ext uri="{FF2B5EF4-FFF2-40B4-BE49-F238E27FC236}">
                <a16:creationId xmlns:a16="http://schemas.microsoft.com/office/drawing/2014/main" id="{C44BD2E9-54BD-16AE-2C75-5D25162F503F}"/>
              </a:ext>
            </a:extLst>
          </p:cNvPr>
          <p:cNvSpPr/>
          <p:nvPr/>
        </p:nvSpPr>
        <p:spPr>
          <a:xfrm>
            <a:off x="1577175" y="147899"/>
            <a:ext cx="9362967" cy="4757152"/>
          </a:xfrm>
          <a:prstGeom prst="cloud">
            <a:avLst/>
          </a:prstGeom>
          <a:solidFill>
            <a:schemeClr val="bg1">
              <a:alpha val="62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E522E52-49AC-0945-BADF-49DA20A732B1}"/>
              </a:ext>
            </a:extLst>
          </p:cNvPr>
          <p:cNvGrpSpPr/>
          <p:nvPr/>
        </p:nvGrpSpPr>
        <p:grpSpPr>
          <a:xfrm>
            <a:off x="5001712" y="1201591"/>
            <a:ext cx="1929274" cy="969281"/>
            <a:chOff x="7896752" y="429027"/>
            <a:chExt cx="3316926" cy="1289133"/>
          </a:xfrm>
        </p:grpSpPr>
        <p:sp>
          <p:nvSpPr>
            <p:cNvPr id="6" name="TextBox 5">
              <a:extLst>
                <a:ext uri="{FF2B5EF4-FFF2-40B4-BE49-F238E27FC236}">
                  <a16:creationId xmlns:a16="http://schemas.microsoft.com/office/drawing/2014/main" id="{AAFF44FF-1AF8-EEA0-7F04-EC9D82E8B3F4}"/>
                </a:ext>
              </a:extLst>
            </p:cNvPr>
            <p:cNvSpPr txBox="1"/>
            <p:nvPr/>
          </p:nvSpPr>
          <p:spPr>
            <a:xfrm>
              <a:off x="7896752" y="429027"/>
              <a:ext cx="3275821"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rPr>
                <a:t>TIẾNG VIỆT</a:t>
              </a:r>
              <a:endParaRPr lang="en-US" sz="2800" dirty="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endParaRPr>
            </a:p>
          </p:txBody>
        </p:sp>
        <p:sp>
          <p:nvSpPr>
            <p:cNvPr id="7" name="TextBox 6">
              <a:extLst>
                <a:ext uri="{FF2B5EF4-FFF2-40B4-BE49-F238E27FC236}">
                  <a16:creationId xmlns:a16="http://schemas.microsoft.com/office/drawing/2014/main" id="{3EDF298C-12D0-ECE5-8300-F14A8635D77C}"/>
                </a:ext>
              </a:extLst>
            </p:cNvPr>
            <p:cNvSpPr txBox="1"/>
            <p:nvPr/>
          </p:nvSpPr>
          <p:spPr>
            <a:xfrm>
              <a:off x="7937856" y="449209"/>
              <a:ext cx="3275822"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E3177A"/>
                  </a:solidFill>
                  <a:effectLst>
                    <a:outerShdw blurRad="38100" dist="38100" dir="2700000" algn="tl">
                      <a:srgbClr val="000000">
                        <a:alpha val="43137"/>
                      </a:srgbClr>
                    </a:outerShdw>
                  </a:effectLst>
                  <a:latin typeface="LNTH-Dinomiko" panose="02000500000000000000" pitchFamily="2" charset="0"/>
                </a:rPr>
                <a:t>TIẾNG VIỆT</a:t>
              </a:r>
            </a:p>
          </p:txBody>
        </p:sp>
      </p:grpSp>
      <p:sp>
        <p:nvSpPr>
          <p:cNvPr id="15" name="TextBox 17">
            <a:extLst>
              <a:ext uri="{FF2B5EF4-FFF2-40B4-BE49-F238E27FC236}">
                <a16:creationId xmlns:a16="http://schemas.microsoft.com/office/drawing/2014/main" id="{0D10E04E-05E4-EABD-B33C-74A6D4A80368}"/>
              </a:ext>
            </a:extLst>
          </p:cNvPr>
          <p:cNvSpPr txBox="1"/>
          <p:nvPr/>
        </p:nvSpPr>
        <p:spPr>
          <a:xfrm>
            <a:off x="151837" y="2188998"/>
            <a:ext cx="11171304" cy="1631216"/>
          </a:xfrm>
          <a:prstGeom prst="rect">
            <a:avLst/>
          </a:prstGeom>
          <a:noFill/>
        </p:spPr>
        <p:txBody>
          <a:bodyPr wrap="square" rtlCol="0">
            <a:spAutoFit/>
          </a:bodyPr>
          <a:lstStyle/>
          <a:p>
            <a:pPr algn="ctr"/>
            <a:r>
              <a:rPr lang="en-US" sz="10000" b="1">
                <a:ln w="19050">
                  <a:solidFill>
                    <a:schemeClr val="bg1"/>
                  </a:solidFill>
                </a:ln>
                <a:solidFill>
                  <a:srgbClr val="FF0A70"/>
                </a:solidFill>
                <a:effectLst>
                  <a:glow rad="101600">
                    <a:schemeClr val="accent3">
                      <a:satMod val="175000"/>
                      <a:alpha val="40000"/>
                    </a:schemeClr>
                  </a:glow>
                </a:effectLst>
                <a:latin typeface="UTM Edwardian" panose="02040603050506020204" pitchFamily="18" charset="0"/>
                <a:ea typeface="LNTH-LuoLuoNotangYuanTi 1" pitchFamily="2" charset="-128"/>
                <a:cs typeface="LNTH-LuoLuoNotangYuanTi 1" pitchFamily="2" charset="-128"/>
              </a:rPr>
              <a:t>Khúc ca hoà bình</a:t>
            </a:r>
            <a:endParaRPr lang="en-US" sz="10000" b="1" dirty="0">
              <a:ln w="19050">
                <a:solidFill>
                  <a:schemeClr val="bg1"/>
                </a:solidFill>
              </a:ln>
              <a:solidFill>
                <a:srgbClr val="FF0A70"/>
              </a:solidFill>
              <a:effectLst>
                <a:glow rad="101600">
                  <a:schemeClr val="accent3">
                    <a:satMod val="175000"/>
                    <a:alpha val="40000"/>
                  </a:schemeClr>
                </a:glow>
              </a:effectLst>
              <a:latin typeface="UTM Edwardian" panose="02040603050506020204" pitchFamily="18" charset="0"/>
              <a:ea typeface="LNTH-LuoLuoNotangYuanTi 1" pitchFamily="2" charset="-128"/>
              <a:cs typeface="LNTH-LuoLuoNotangYuanTi 1" pitchFamily="2" charset="-128"/>
            </a:endParaRPr>
          </a:p>
        </p:txBody>
      </p:sp>
      <p:sp>
        <p:nvSpPr>
          <p:cNvPr id="19" name="Title 1">
            <a:extLst>
              <a:ext uri="{FF2B5EF4-FFF2-40B4-BE49-F238E27FC236}">
                <a16:creationId xmlns:a16="http://schemas.microsoft.com/office/drawing/2014/main" id="{C876AA56-344B-230E-0B70-269D3735E612}"/>
              </a:ext>
            </a:extLst>
          </p:cNvPr>
          <p:cNvSpPr txBox="1">
            <a:spLocks/>
          </p:cNvSpPr>
          <p:nvPr/>
        </p:nvSpPr>
        <p:spPr>
          <a:xfrm>
            <a:off x="4657319" y="1796334"/>
            <a:ext cx="2740749" cy="78532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800" b="1" i="1" dirty="0" err="1">
                <a:ln w="22225">
                  <a:solidFill>
                    <a:schemeClr val="bg1"/>
                  </a:solidFill>
                  <a:prstDash val="solid"/>
                </a:ln>
                <a:solidFill>
                  <a:srgbClr val="00B050"/>
                </a:solidFill>
                <a:latin typeface="#9Slide05 SVNClementine" panose="020F0502020204030203" pitchFamily="34" charset="0"/>
              </a:rPr>
              <a:t>Chủ</a:t>
            </a:r>
            <a:r>
              <a:rPr lang="en-US" sz="5800" b="1" i="1" dirty="0">
                <a:ln w="22225">
                  <a:solidFill>
                    <a:schemeClr val="bg1"/>
                  </a:solidFill>
                  <a:prstDash val="solid"/>
                </a:ln>
                <a:solidFill>
                  <a:srgbClr val="00B050"/>
                </a:solidFill>
                <a:latin typeface="#9Slide05 SVNClementine" panose="020F0502020204030203" pitchFamily="34" charset="0"/>
              </a:rPr>
              <a:t> </a:t>
            </a:r>
            <a:r>
              <a:rPr lang="en-US" sz="5800" b="1" i="1" dirty="0" err="1">
                <a:ln w="22225">
                  <a:solidFill>
                    <a:schemeClr val="bg1"/>
                  </a:solidFill>
                  <a:prstDash val="solid"/>
                </a:ln>
                <a:solidFill>
                  <a:srgbClr val="00B050"/>
                </a:solidFill>
                <a:latin typeface="#9Slide05 SVNClementine" panose="020F0502020204030203" pitchFamily="34" charset="0"/>
              </a:rPr>
              <a:t>điểm</a:t>
            </a:r>
            <a:r>
              <a:rPr lang="en-US" sz="5800" b="1" i="1" dirty="0">
                <a:ln w="22225">
                  <a:solidFill>
                    <a:schemeClr val="bg1"/>
                  </a:solidFill>
                  <a:prstDash val="solid"/>
                </a:ln>
                <a:solidFill>
                  <a:srgbClr val="00B050"/>
                </a:solidFill>
                <a:latin typeface="#9Slide05 SVNClementine" panose="020F0502020204030203" pitchFamily="34" charset="0"/>
              </a:rPr>
              <a:t>:</a:t>
            </a:r>
          </a:p>
        </p:txBody>
      </p:sp>
    </p:spTree>
    <p:extLst>
      <p:ext uri="{BB962C8B-B14F-4D97-AF65-F5344CB8AC3E}">
        <p14:creationId xmlns:p14="http://schemas.microsoft.com/office/powerpoint/2010/main" val="399270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A8FB94-39F4-B321-0430-B2917AAD50F8}"/>
              </a:ext>
            </a:extLst>
          </p:cNvPr>
          <p:cNvSpPr txBox="1"/>
          <p:nvPr/>
        </p:nvSpPr>
        <p:spPr>
          <a:xfrm>
            <a:off x="1097901" y="329737"/>
            <a:ext cx="9996198" cy="1169551"/>
          </a:xfrm>
          <a:prstGeom prst="rect">
            <a:avLst/>
          </a:prstGeom>
          <a:noFill/>
        </p:spPr>
        <p:txBody>
          <a:bodyPr wrap="none" rtlCol="0">
            <a:spAutoFit/>
          </a:bodyPr>
          <a:lstStyle/>
          <a:p>
            <a:pPr algn="ct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 </a:t>
            </a:r>
            <a:r>
              <a:rPr lang="en-US" sz="7000" b="1">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ĐỌC THÀNH </a:t>
            </a: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TIẾNG</a:t>
            </a:r>
          </a:p>
        </p:txBody>
      </p:sp>
    </p:spTree>
    <p:extLst>
      <p:ext uri="{BB962C8B-B14F-4D97-AF65-F5344CB8AC3E}">
        <p14:creationId xmlns:p14="http://schemas.microsoft.com/office/powerpoint/2010/main" val="650703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4094933-671D-6B8C-2136-82FB53CAE046}"/>
              </a:ext>
            </a:extLst>
          </p:cNvPr>
          <p:cNvSpPr/>
          <p:nvPr/>
        </p:nvSpPr>
        <p:spPr>
          <a:xfrm>
            <a:off x="283449" y="212771"/>
            <a:ext cx="11688417" cy="6458962"/>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E4E813-17B3-926D-299E-DF8C6D921032}"/>
              </a:ext>
            </a:extLst>
          </p:cNvPr>
          <p:cNvPicPr>
            <a:picLocks noChangeAspect="1"/>
          </p:cNvPicPr>
          <p:nvPr/>
        </p:nvPicPr>
        <p:blipFill>
          <a:blip r:embed="rId2">
            <a:extLst>
              <a:ext uri="{28A0092B-C50C-407E-A947-70E740481C1C}">
                <a14:useLocalDpi xmlns:a14="http://schemas.microsoft.com/office/drawing/2010/main" val="0"/>
              </a:ext>
            </a:extLst>
          </a:blip>
          <a:srcRect t="39360"/>
          <a:stretch/>
        </p:blipFill>
        <p:spPr>
          <a:xfrm>
            <a:off x="547836" y="999065"/>
            <a:ext cx="10963330" cy="5215468"/>
          </a:xfrm>
          <a:prstGeom prst="rect">
            <a:avLst/>
          </a:prstGeom>
        </p:spPr>
      </p:pic>
      <p:sp>
        <p:nvSpPr>
          <p:cNvPr id="7" name="TextBox 6">
            <a:extLst>
              <a:ext uri="{FF2B5EF4-FFF2-40B4-BE49-F238E27FC236}">
                <a16:creationId xmlns:a16="http://schemas.microsoft.com/office/drawing/2014/main" id="{DAC61790-90CC-8F58-81AE-619D3BC6F84A}"/>
              </a:ext>
            </a:extLst>
          </p:cNvPr>
          <p:cNvSpPr txBox="1"/>
          <p:nvPr/>
        </p:nvSpPr>
        <p:spPr>
          <a:xfrm>
            <a:off x="2929466" y="423333"/>
            <a:ext cx="6529843" cy="769441"/>
          </a:xfrm>
          <a:prstGeom prst="rect">
            <a:avLst/>
          </a:prstGeom>
          <a:noFill/>
        </p:spPr>
        <p:txBody>
          <a:bodyPr wrap="square" rtlCol="0">
            <a:spAutoFit/>
          </a:bodyPr>
          <a:lstStyle/>
          <a:p>
            <a:pPr algn="ctr"/>
            <a:r>
              <a:rPr lang="en-US" sz="4400">
                <a:solidFill>
                  <a:srgbClr val="FF0000"/>
                </a:solidFill>
                <a:latin typeface="Arial" panose="020B0604020202020204" pitchFamily="34" charset="0"/>
                <a:cs typeface="Arial" panose="020B0604020202020204" pitchFamily="34" charset="0"/>
              </a:rPr>
              <a:t>CẦU THÊ HÚC- HÀ NỘI</a:t>
            </a:r>
          </a:p>
        </p:txBody>
      </p:sp>
    </p:spTree>
    <p:extLst>
      <p:ext uri="{BB962C8B-B14F-4D97-AF65-F5344CB8AC3E}">
        <p14:creationId xmlns:p14="http://schemas.microsoft.com/office/powerpoint/2010/main" val="4685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1113183" y="636104"/>
            <a:ext cx="9793356" cy="5698435"/>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1" descr="Ảnh có chứa văn bản, Phông chữ, Đồ họa, biểu tượng&#10;&#10;Mô tả được tạo tự động">
            <a:extLst>
              <a:ext uri="{FF2B5EF4-FFF2-40B4-BE49-F238E27FC236}">
                <a16:creationId xmlns:a16="http://schemas.microsoft.com/office/drawing/2014/main" id="{65BB422B-ACD0-CB5F-0BE5-1BBE61D969E7}"/>
              </a:ext>
            </a:extLst>
          </p:cNvPr>
          <p:cNvPicPr>
            <a:picLocks noChangeAspect="1"/>
          </p:cNvPicPr>
          <p:nvPr/>
        </p:nvPicPr>
        <p:blipFill>
          <a:blip r:embed="rId2"/>
          <a:stretch>
            <a:fillRect/>
          </a:stretch>
        </p:blipFill>
        <p:spPr>
          <a:xfrm>
            <a:off x="4626296" y="4212931"/>
            <a:ext cx="2939407" cy="1472323"/>
          </a:xfrm>
          <a:prstGeom prst="rect">
            <a:avLst/>
          </a:prstGeom>
        </p:spPr>
      </p:pic>
      <p:pic>
        <p:nvPicPr>
          <p:cNvPr id="3" name="Hình ảnh 7" descr="Ảnh có chứa Đồ họa, Phông chữ, hình mẫu, văn bản&#10;&#10;Mô tả được tạo tự động">
            <a:extLst>
              <a:ext uri="{FF2B5EF4-FFF2-40B4-BE49-F238E27FC236}">
                <a16:creationId xmlns:a16="http://schemas.microsoft.com/office/drawing/2014/main" id="{9E1DE026-9CDE-D132-E508-CE006DF32AB6}"/>
              </a:ext>
            </a:extLst>
          </p:cNvPr>
          <p:cNvPicPr>
            <a:picLocks noChangeAspect="1"/>
          </p:cNvPicPr>
          <p:nvPr/>
        </p:nvPicPr>
        <p:blipFill>
          <a:blip r:embed="rId3"/>
          <a:stretch>
            <a:fillRect/>
          </a:stretch>
        </p:blipFill>
        <p:spPr>
          <a:xfrm>
            <a:off x="2249967" y="2494418"/>
            <a:ext cx="2803189" cy="1567432"/>
          </a:xfrm>
          <a:prstGeom prst="rect">
            <a:avLst/>
          </a:prstGeom>
        </p:spPr>
      </p:pic>
      <p:pic>
        <p:nvPicPr>
          <p:cNvPr id="4" name="Hình ảnh 9" descr="Ảnh có chứa biểu tượng, Đồ họa, Phông chữ, văn bản&#10;&#10;Mô tả được tạo tự động">
            <a:extLst>
              <a:ext uri="{FF2B5EF4-FFF2-40B4-BE49-F238E27FC236}">
                <a16:creationId xmlns:a16="http://schemas.microsoft.com/office/drawing/2014/main" id="{DC605D38-8FA8-2838-CD99-65FC27D6CC5C}"/>
              </a:ext>
            </a:extLst>
          </p:cNvPr>
          <p:cNvPicPr>
            <a:picLocks noChangeAspect="1"/>
          </p:cNvPicPr>
          <p:nvPr/>
        </p:nvPicPr>
        <p:blipFill>
          <a:blip r:embed="rId4"/>
          <a:stretch>
            <a:fillRect/>
          </a:stretch>
        </p:blipFill>
        <p:spPr>
          <a:xfrm>
            <a:off x="7002625" y="2725756"/>
            <a:ext cx="2939408" cy="1336094"/>
          </a:xfrm>
          <a:prstGeom prst="rect">
            <a:avLst/>
          </a:prstGeom>
        </p:spPr>
      </p:pic>
      <p:sp>
        <p:nvSpPr>
          <p:cNvPr id="5" name="TextBox 9">
            <a:extLst>
              <a:ext uri="{FF2B5EF4-FFF2-40B4-BE49-F238E27FC236}">
                <a16:creationId xmlns:a16="http://schemas.microsoft.com/office/drawing/2014/main" id="{5C5DDF99-A4A6-FB42-D179-0619094D721D}"/>
              </a:ext>
            </a:extLst>
          </p:cNvPr>
          <p:cNvSpPr txBox="1"/>
          <p:nvPr/>
        </p:nvSpPr>
        <p:spPr>
          <a:xfrm>
            <a:off x="3019265" y="823459"/>
            <a:ext cx="5906749" cy="163121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000" i="0" u="none" strike="noStrike" kern="0" normalizeH="0" baseline="0" noProof="0" dirty="0" err="1">
                <a:ln w="0"/>
                <a:solidFill>
                  <a:srgbClr val="FF0000"/>
                </a:solidFill>
                <a:uLnTx/>
                <a:uFillTx/>
                <a:latin typeface="#9Slide05 Phobia" panose="02000506000000020003" pitchFamily="2" charset="0"/>
                <a:sym typeface="Arial"/>
              </a:rPr>
              <a:t>Đọc</a:t>
            </a:r>
            <a:r>
              <a:rPr kumimoji="0" lang="en-US" sz="10000" i="0" u="none" strike="noStrike" kern="0" normalizeH="0" baseline="0" noProof="0" dirty="0">
                <a:ln w="0"/>
                <a:solidFill>
                  <a:srgbClr val="FF0000"/>
                </a:solidFill>
                <a:uLnTx/>
                <a:uFillTx/>
                <a:latin typeface="#9Slide05 Phobia" panose="02000506000000020003" pitchFamily="2" charset="0"/>
                <a:sym typeface="Arial"/>
              </a:rPr>
              <a:t> </a:t>
            </a:r>
            <a:r>
              <a:rPr kumimoji="0" lang="en-US" sz="10000" i="0" u="none" strike="noStrike" kern="0" normalizeH="0" baseline="0" noProof="0" dirty="0" err="1">
                <a:ln w="0"/>
                <a:solidFill>
                  <a:srgbClr val="FF0000"/>
                </a:solidFill>
                <a:uLnTx/>
                <a:uFillTx/>
                <a:latin typeface="#9Slide05 Phobia" panose="02000506000000020003" pitchFamily="2" charset="0"/>
                <a:sym typeface="Arial"/>
              </a:rPr>
              <a:t>mẫu</a:t>
            </a:r>
            <a:endParaRPr kumimoji="0" lang="en-US" sz="10000" i="0" u="none" strike="noStrike" kern="0" normalizeH="0" baseline="0" noProof="0" dirty="0">
              <a:ln w="0"/>
              <a:solidFill>
                <a:srgbClr val="FF0000"/>
              </a:solidFill>
              <a:uLnTx/>
              <a:uFillTx/>
              <a:latin typeface="#9Slide05 Phobia" panose="02000506000000020003" pitchFamily="2" charset="0"/>
              <a:sym typeface="Arial"/>
            </a:endParaRPr>
          </a:p>
        </p:txBody>
      </p:sp>
    </p:spTree>
    <p:extLst>
      <p:ext uri="{BB962C8B-B14F-4D97-AF65-F5344CB8AC3E}">
        <p14:creationId xmlns:p14="http://schemas.microsoft.com/office/powerpoint/2010/main" val="281486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B995CA-CFEA-5D67-78AE-786905BE9651}"/>
              </a:ext>
            </a:extLst>
          </p:cNvPr>
          <p:cNvSpPr txBox="1"/>
          <p:nvPr/>
        </p:nvSpPr>
        <p:spPr>
          <a:xfrm>
            <a:off x="1339459" y="234592"/>
            <a:ext cx="9817882" cy="923330"/>
          </a:xfrm>
          <a:prstGeom prst="rect">
            <a:avLst/>
          </a:prstGeom>
          <a:noFill/>
        </p:spPr>
        <p:txBody>
          <a:bodyPr wrap="square">
            <a:spAutoFit/>
          </a:bodyPr>
          <a:lstStyle/>
          <a:p>
            <a:pPr algn="ctr"/>
            <a:r>
              <a:rPr lang="en-US" sz="5400" b="1">
                <a:ln w="19050">
                  <a:noFill/>
                </a:ln>
                <a:solidFill>
                  <a:srgbClr val="C00000"/>
                </a:solidFill>
                <a:latin typeface="UTM Edwardian" panose="02040603050506020204" pitchFamily="18" charset="0"/>
                <a:ea typeface="LNTH-LuoLuoNotangYuanTi 1" pitchFamily="2" charset="-128"/>
                <a:cs typeface="LNTH-LuoLuoNotangYuanTi 1" pitchFamily="2" charset="-128"/>
              </a:rPr>
              <a:t>Thành phố Vì hoà bình</a:t>
            </a:r>
            <a:endParaRPr lang="en-US" sz="5400" b="1" dirty="0">
              <a:ln w="19050">
                <a:noFill/>
              </a:ln>
              <a:solidFill>
                <a:srgbClr val="C00000"/>
              </a:solidFill>
              <a:effectLst/>
              <a:latin typeface="UTM Edwardian" panose="02040603050506020204" pitchFamily="18" charset="0"/>
              <a:ea typeface="LNTH-LuoLuoNotangYuanTi 1" pitchFamily="2" charset="-128"/>
              <a:cs typeface="LNTH-LuoLuoNotangYuanTi 1" pitchFamily="2" charset="-128"/>
            </a:endParaRPr>
          </a:p>
        </p:txBody>
      </p:sp>
      <p:sp>
        <p:nvSpPr>
          <p:cNvPr id="2" name="TextBox 1">
            <a:extLst>
              <a:ext uri="{FF2B5EF4-FFF2-40B4-BE49-F238E27FC236}">
                <a16:creationId xmlns:a16="http://schemas.microsoft.com/office/drawing/2014/main" id="{43268B46-E851-4F03-A4BA-08C58BAE65C4}"/>
              </a:ext>
            </a:extLst>
          </p:cNvPr>
          <p:cNvSpPr txBox="1"/>
          <p:nvPr/>
        </p:nvSpPr>
        <p:spPr>
          <a:xfrm>
            <a:off x="593766" y="1157922"/>
            <a:ext cx="10753580" cy="5262979"/>
          </a:xfrm>
          <a:prstGeom prst="rect">
            <a:avLst/>
          </a:prstGeom>
          <a:noFill/>
        </p:spPr>
        <p:txBody>
          <a:bodyPr wrap="square" rtlCol="0">
            <a:spAutoFit/>
          </a:bodyPr>
          <a:lstStyle/>
          <a:p>
            <a:pPr algn="just"/>
            <a:r>
              <a:rPr lang="en-US" sz="2800"/>
              <a:t>	</a:t>
            </a:r>
            <a:r>
              <a:rPr lang="vi-VN" sz="2800"/>
              <a:t>Ngày 16 tháng 7 năm 1999, Thủ đô Hà Nội tự hào được UNESCO chọn là thành phố tiêu biểu của châu Á – Thái Bình Dương và là một trong năm thành phố trên thế giới nhận giải thưởng “Thành phố Vì hoà bình”.</a:t>
            </a:r>
          </a:p>
          <a:p>
            <a:pPr algn="just"/>
            <a:r>
              <a:rPr lang="en-US" sz="2800"/>
              <a:t>	</a:t>
            </a:r>
            <a:r>
              <a:rPr lang="vi-VN" sz="2800"/>
              <a:t>Đây là sự ghi nhận của cộng đồng quốc tế về những đóng góp tích cực của Thủ đô trong công cuộc đấu tranh vì hoà bình cũng như trong sự nghiệp phát triển, xây dựng một thành phố hoà bình, năng động. Trải qua hơn 1 000 năm hình thành và phát triển, Hà Nội luôn giữ được những nét truyền thống của Việt Nam, vươn lên với sức bật mạnh mẽ, xứng đáng là trung tâm chính trị – hành chính quốc gia, trở thành trung tâm lớn về văn hoá, khoa học, giáo dục, kinh tế và giao dịch quốc tế.</a:t>
            </a:r>
            <a:endParaRPr lang="en-US" sz="2800"/>
          </a:p>
        </p:txBody>
      </p:sp>
    </p:spTree>
    <p:extLst>
      <p:ext uri="{BB962C8B-B14F-4D97-AF65-F5344CB8AC3E}">
        <p14:creationId xmlns:p14="http://schemas.microsoft.com/office/powerpoint/2010/main" val="12125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268B46-E851-4F03-A4BA-08C58BAE65C4}"/>
              </a:ext>
            </a:extLst>
          </p:cNvPr>
          <p:cNvSpPr txBox="1"/>
          <p:nvPr/>
        </p:nvSpPr>
        <p:spPr>
          <a:xfrm>
            <a:off x="581891" y="659410"/>
            <a:ext cx="11115304"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a:ln>
                  <a:noFill/>
                </a:ln>
                <a:solidFill>
                  <a:prstClr val="black"/>
                </a:solidFill>
                <a:effectLst/>
                <a:uLnTx/>
                <a:uFillTx/>
                <a:latin typeface="Calibri" panose="020F0502020204030204"/>
                <a:ea typeface="+mn-ea"/>
                <a:cs typeface="+mn-cs"/>
              </a:rPr>
              <a:t>Nhân dân Hà Nội luôn mong muốn và quyết tâm xây dựng, phát triển một Thủ đô năng động, đổi mới, sáng tạo, vì hoà bình. Nhờ sự nỗ lực không ngừng, ngày 31 tháng 10 năm 2019, Hà Nội chính thức được UNESCO chấp thuận đưa vào “Mạng lưới các thành phố sáng tạo” vì sự phát triển dựa trên những sáng tạo về lĩnh vực thiết kế.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a:ln>
                  <a:noFill/>
                </a:ln>
                <a:solidFill>
                  <a:prstClr val="black"/>
                </a:solidFill>
                <a:effectLst/>
                <a:uLnTx/>
                <a:uFillTx/>
                <a:latin typeface="Calibri" panose="020F0502020204030204"/>
                <a:ea typeface="+mn-ea"/>
                <a:cs typeface="+mn-cs"/>
              </a:rPr>
              <a:t>Tham gia mạng lưới, Hà Nội sẽ trở thành một trong những trung tâm hội tụ và lan toả của tri thức và sáng tạo. </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1" u="none" strike="noStrike" kern="1200" cap="none" spc="0" normalizeH="0" baseline="0" noProof="0">
                <a:ln>
                  <a:noFill/>
                </a:ln>
                <a:solidFill>
                  <a:prstClr val="black"/>
                </a:solidFill>
                <a:effectLst/>
                <a:uLnTx/>
                <a:uFillTx/>
                <a:latin typeface="Calibri" panose="020F0502020204030204"/>
                <a:ea typeface="+mn-ea"/>
                <a:cs typeface="+mn-cs"/>
              </a:rPr>
              <a:t>Nguyễn Hoàng Dương tổng hợp</a:t>
            </a:r>
            <a:endParaRPr kumimoji="0" lang="en-US" sz="3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91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666023-CEB6-736B-7A20-A270C1BA2BCE}"/>
              </a:ext>
            </a:extLst>
          </p:cNvPr>
          <p:cNvGrpSpPr/>
          <p:nvPr/>
        </p:nvGrpSpPr>
        <p:grpSpPr>
          <a:xfrm>
            <a:off x="1357107" y="-474133"/>
            <a:ext cx="8785960" cy="7151317"/>
            <a:chOff x="0" y="0"/>
            <a:chExt cx="8241792" cy="6858000"/>
          </a:xfrm>
        </p:grpSpPr>
        <p:pic>
          <p:nvPicPr>
            <p:cNvPr id="5" name="Picture 4">
              <a:extLst>
                <a:ext uri="{FF2B5EF4-FFF2-40B4-BE49-F238E27FC236}">
                  <a16:creationId xmlns:a16="http://schemas.microsoft.com/office/drawing/2014/main" id="{2DF7A73E-E7F7-F6F0-D54D-3E45DBF701DC}"/>
                </a:ext>
              </a:extLst>
            </p:cNvPr>
            <p:cNvPicPr>
              <a:picLocks noChangeAspect="1"/>
            </p:cNvPicPr>
            <p:nvPr/>
          </p:nvPicPr>
          <p:blipFill>
            <a:blip r:embed="rId2"/>
            <a:stretch>
              <a:fillRect/>
            </a:stretch>
          </p:blipFill>
          <p:spPr>
            <a:xfrm>
              <a:off x="0" y="0"/>
              <a:ext cx="8241792" cy="6858000"/>
            </a:xfrm>
            <a:prstGeom prst="rect">
              <a:avLst/>
            </a:prstGeom>
          </p:spPr>
        </p:pic>
        <p:sp>
          <p:nvSpPr>
            <p:cNvPr id="6" name="TextBox 5">
              <a:extLst>
                <a:ext uri="{FF2B5EF4-FFF2-40B4-BE49-F238E27FC236}">
                  <a16:creationId xmlns:a16="http://schemas.microsoft.com/office/drawing/2014/main" id="{D7FEB40B-7053-1325-94FD-92D45B2CE2C2}"/>
                </a:ext>
              </a:extLst>
            </p:cNvPr>
            <p:cNvSpPr txBox="1"/>
            <p:nvPr/>
          </p:nvSpPr>
          <p:spPr>
            <a:xfrm>
              <a:off x="1656658" y="2727458"/>
              <a:ext cx="5266717" cy="3556592"/>
            </a:xfrm>
            <a:prstGeom prst="rect">
              <a:avLst/>
            </a:prstGeom>
            <a:noFill/>
          </p:spPr>
          <p:txBody>
            <a:bodyPr wrap="square" rtlCol="0">
              <a:spAutoFit/>
            </a:bodyPr>
            <a:lstStyle/>
            <a:p>
              <a:pPr algn="ctr"/>
              <a:r>
                <a:rPr lang="en-US" sz="3500" b="1" dirty="0" err="1">
                  <a:solidFill>
                    <a:srgbClr val="C00000"/>
                  </a:solidFill>
                </a:rPr>
                <a:t>Giọng</a:t>
              </a:r>
              <a:r>
                <a:rPr lang="en-US" sz="3500" b="1" dirty="0">
                  <a:solidFill>
                    <a:srgbClr val="C00000"/>
                  </a:solidFill>
                </a:rPr>
                <a:t> </a:t>
              </a:r>
              <a:r>
                <a:rPr lang="en-US" sz="3500" b="1" dirty="0" err="1">
                  <a:solidFill>
                    <a:srgbClr val="C00000"/>
                  </a:solidFill>
                </a:rPr>
                <a:t>đọc</a:t>
              </a:r>
              <a:r>
                <a:rPr lang="en-US" sz="3500" b="1" dirty="0">
                  <a:solidFill>
                    <a:srgbClr val="C00000"/>
                  </a:solidFill>
                </a:rPr>
                <a:t> </a:t>
              </a:r>
              <a:r>
                <a:rPr lang="en-US" sz="3500" b="1" dirty="0" err="1">
                  <a:solidFill>
                    <a:srgbClr val="C00000"/>
                  </a:solidFill>
                </a:rPr>
                <a:t>toàn</a:t>
              </a:r>
              <a:r>
                <a:rPr lang="en-US" sz="3500" b="1" dirty="0">
                  <a:solidFill>
                    <a:srgbClr val="C00000"/>
                  </a:solidFill>
                </a:rPr>
                <a:t> </a:t>
              </a:r>
              <a:r>
                <a:rPr lang="en-US" sz="3500" b="1" dirty="0" err="1">
                  <a:solidFill>
                    <a:srgbClr val="C00000"/>
                  </a:solidFill>
                </a:rPr>
                <a:t>bài</a:t>
              </a:r>
              <a:endParaRPr lang="en-US" sz="3500" b="1" dirty="0">
                <a:solidFill>
                  <a:srgbClr val="C00000"/>
                </a:solidFill>
              </a:endParaRPr>
            </a:p>
            <a:p>
              <a:pPr algn="just"/>
              <a:r>
                <a:rPr lang="en-US" sz="3200" b="1">
                  <a:solidFill>
                    <a:srgbClr val="0F7CFE"/>
                  </a:solidFill>
                </a:rPr>
                <a:t>- Toàn bài đọc với giọng tự hào, phấn khởi.</a:t>
              </a:r>
            </a:p>
            <a:p>
              <a:pPr algn="just"/>
              <a:r>
                <a:rPr lang="en-US" sz="3200" b="1">
                  <a:solidFill>
                    <a:srgbClr val="0F7CFE"/>
                  </a:solidFill>
                </a:rPr>
                <a:t>- Nhấn giọng ở những từ ngữ chỉ thông tin về các đóng góp, thành tựu của Thủ đô Hà Nội.</a:t>
              </a:r>
            </a:p>
            <a:p>
              <a:pPr algn="ctr"/>
              <a:endParaRPr lang="en-US" sz="4000" b="1" dirty="0" err="1">
                <a:solidFill>
                  <a:srgbClr val="0F7CFE"/>
                </a:solidFill>
              </a:endParaRPr>
            </a:p>
          </p:txBody>
        </p:sp>
      </p:grpSp>
    </p:spTree>
    <p:extLst>
      <p:ext uri="{BB962C8B-B14F-4D97-AF65-F5344CB8AC3E}">
        <p14:creationId xmlns:p14="http://schemas.microsoft.com/office/powerpoint/2010/main" val="83375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B995CA-CFEA-5D67-78AE-786905BE9651}"/>
              </a:ext>
            </a:extLst>
          </p:cNvPr>
          <p:cNvSpPr txBox="1"/>
          <p:nvPr/>
        </p:nvSpPr>
        <p:spPr>
          <a:xfrm>
            <a:off x="959448" y="0"/>
            <a:ext cx="981788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rPr>
              <a:t>Luyện </a:t>
            </a:r>
            <a:r>
              <a:rPr lang="en-US" sz="6600" b="1">
                <a:ln w="19050">
                  <a:noFill/>
                </a:ln>
                <a:solidFill>
                  <a:srgbClr val="C00000"/>
                </a:solidFill>
                <a:latin typeface="UTM Edwardian" panose="02040603050506020204" pitchFamily="18" charset="0"/>
                <a:ea typeface="LNTH-LuoLuoNotangYuanTi 1" pitchFamily="2" charset="-128"/>
                <a:cs typeface="LNTH-LuoLuoNotangYuanTi 1" pitchFamily="2" charset="-128"/>
              </a:rPr>
              <a:t>đọc câu dài</a:t>
            </a:r>
            <a:endParaRPr kumimoji="0" lang="en-US" sz="6600" b="1" i="0" u="none" strike="noStrike" kern="1200" cap="none" spc="0" normalizeH="0" baseline="0" noProof="0" dirty="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3" name="Rectangle: Rounded Corners 2">
            <a:extLst>
              <a:ext uri="{FF2B5EF4-FFF2-40B4-BE49-F238E27FC236}">
                <a16:creationId xmlns:a16="http://schemas.microsoft.com/office/drawing/2014/main" id="{662D796A-EBC2-438B-99A7-60AD2E196F1B}"/>
              </a:ext>
            </a:extLst>
          </p:cNvPr>
          <p:cNvSpPr/>
          <p:nvPr/>
        </p:nvSpPr>
        <p:spPr>
          <a:xfrm>
            <a:off x="816945" y="1068030"/>
            <a:ext cx="10340396" cy="1843644"/>
          </a:xfrm>
          <a:prstGeom prst="roundRect">
            <a:avLst/>
          </a:prstGeom>
          <a:solidFill>
            <a:schemeClr val="accent4">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Đây là sự ghi nhận của cộng đồng quốc tế</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về những đóng góp tích cực của Thủ đô</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trong công cuộc đấu tranh vì hoà bình</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cũng như trong sự nghiệp phát triển,</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xây dựng một thành phố hoà bình,</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năng động.</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68D3979-070A-46A3-BE05-5629AEAB3A8A}"/>
              </a:ext>
            </a:extLst>
          </p:cNvPr>
          <p:cNvSpPr/>
          <p:nvPr/>
        </p:nvSpPr>
        <p:spPr>
          <a:xfrm>
            <a:off x="816945" y="3041302"/>
            <a:ext cx="10340396" cy="1843644"/>
          </a:xfrm>
          <a:prstGeom prst="roundRect">
            <a:avLst/>
          </a:prstGeom>
          <a:solidFill>
            <a:schemeClr val="accent4">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Nhờ sự nỗ lực không ngừng,</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ngày 31 tháng 10 năm 2019,</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Hà Nội chính thức được UNESCO chấp thuận đưa vào “Mạng lưới các thành phố sáng tạo”</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vì sự phát triển dựa trên những sáng tạo về lĩnh vực thiết kế.</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B239215-2770-4A51-BC56-3C692314B249}"/>
              </a:ext>
            </a:extLst>
          </p:cNvPr>
          <p:cNvSpPr/>
          <p:nvPr/>
        </p:nvSpPr>
        <p:spPr>
          <a:xfrm>
            <a:off x="816945" y="5079389"/>
            <a:ext cx="10340396" cy="1214532"/>
          </a:xfrm>
          <a:prstGeom prst="roundRect">
            <a:avLst/>
          </a:prstGeom>
          <a:solidFill>
            <a:schemeClr val="accent4">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Tham gia mạng lưới,</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Hà Nội sẽ trở thành một trong những trung tâm hội tụ</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và lan toả của tri thức và sáng tạo.</a:t>
            </a:r>
            <a:r>
              <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endPar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65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632431"/>
            <a:ext cx="11751733" cy="5752603"/>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B995CA-CFEA-5D67-78AE-786905BE9651}"/>
              </a:ext>
            </a:extLst>
          </p:cNvPr>
          <p:cNvSpPr txBox="1"/>
          <p:nvPr/>
        </p:nvSpPr>
        <p:spPr>
          <a:xfrm>
            <a:off x="999034" y="837167"/>
            <a:ext cx="981788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a:ln w="19050">
                  <a:noFill/>
                </a:ln>
                <a:solidFill>
                  <a:srgbClr val="C00000"/>
                </a:solidFill>
                <a:latin typeface="UTM Edwardian" panose="02040603050506020204" pitchFamily="18" charset="0"/>
                <a:ea typeface="LNTH-LuoLuoNotangYuanTi 1" pitchFamily="2" charset="-128"/>
                <a:cs typeface="LNTH-LuoLuoNotangYuanTi 1" pitchFamily="2" charset="-128"/>
              </a:rPr>
              <a:t>Chia đoạn</a:t>
            </a:r>
            <a:endParaRPr kumimoji="0" lang="en-US" sz="8000" b="1" i="0" u="none" strike="noStrike" kern="1200" cap="none" spc="0" normalizeH="0" baseline="0" noProof="0" dirty="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3" name="Rectangle: Rounded Corners 2">
            <a:extLst>
              <a:ext uri="{FF2B5EF4-FFF2-40B4-BE49-F238E27FC236}">
                <a16:creationId xmlns:a16="http://schemas.microsoft.com/office/drawing/2014/main" id="{662D796A-EBC2-438B-99A7-60AD2E196F1B}"/>
              </a:ext>
            </a:extLst>
          </p:cNvPr>
          <p:cNvSpPr/>
          <p:nvPr/>
        </p:nvSpPr>
        <p:spPr>
          <a:xfrm>
            <a:off x="892156" y="2365342"/>
            <a:ext cx="10340396" cy="3195212"/>
          </a:xfrm>
          <a:prstGeom prst="round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a:solidFill>
                  <a:prstClr val="black"/>
                </a:solidFill>
              </a:rPr>
              <a:t>• Đoạn 1: Từ đầu đến “Thành phố Vì hoà bình”.</a:t>
            </a:r>
          </a:p>
          <a:p>
            <a:pPr lvl="0" algn="just">
              <a:defRPr/>
            </a:pPr>
            <a:r>
              <a:rPr lang="vi-VN" sz="4000">
                <a:solidFill>
                  <a:prstClr val="black"/>
                </a:solidFill>
              </a:rPr>
              <a:t>• Đoạn 2: Tiếp theo đến “giao dịch quốc tế”. </a:t>
            </a:r>
          </a:p>
          <a:p>
            <a:pPr lvl="0" algn="just">
              <a:defRPr/>
            </a:pPr>
            <a:r>
              <a:rPr lang="vi-VN" sz="4000">
                <a:solidFill>
                  <a:prstClr val="black"/>
                </a:solidFill>
              </a:rPr>
              <a:t>• Đoạn 3: Còn lại.</a:t>
            </a:r>
          </a:p>
        </p:txBody>
      </p:sp>
    </p:spTree>
    <p:extLst>
      <p:ext uri="{BB962C8B-B14F-4D97-AF65-F5344CB8AC3E}">
        <p14:creationId xmlns:p14="http://schemas.microsoft.com/office/powerpoint/2010/main" val="415686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B995CA-CFEA-5D67-78AE-786905BE9651}"/>
              </a:ext>
            </a:extLst>
          </p:cNvPr>
          <p:cNvSpPr txBox="1"/>
          <p:nvPr/>
        </p:nvSpPr>
        <p:spPr>
          <a:xfrm>
            <a:off x="995075" y="1346682"/>
            <a:ext cx="981788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rPr>
              <a:t>Thành phố Vì hoà bình</a:t>
            </a:r>
            <a:endParaRPr kumimoji="0" lang="en-US" sz="6600" b="1" i="0" u="none" strike="noStrike" kern="1200" cap="none" spc="0" normalizeH="0" baseline="0" noProof="0" dirty="0">
              <a:ln w="19050">
                <a:noFill/>
              </a:ln>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2" name="TextBox 1">
            <a:extLst>
              <a:ext uri="{FF2B5EF4-FFF2-40B4-BE49-F238E27FC236}">
                <a16:creationId xmlns:a16="http://schemas.microsoft.com/office/drawing/2014/main" id="{43268B46-E851-4F03-A4BA-08C58BAE65C4}"/>
              </a:ext>
            </a:extLst>
          </p:cNvPr>
          <p:cNvSpPr txBox="1"/>
          <p:nvPr/>
        </p:nvSpPr>
        <p:spPr>
          <a:xfrm>
            <a:off x="702276" y="2381081"/>
            <a:ext cx="1075358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Ngày 16 tháng 7 năm 1999, Thủ đô Hà Nội tự hào được UNESCO chọn là thành phố tiêu biểu của châu Á – Thái Bình Dương và là một trong năm thành phố trên thế giới nhận giải thưởng “Thành phố Vì hoà bình”.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43BB03D8-1E1D-4F75-B70B-669885E7AB7E}"/>
              </a:ext>
            </a:extLst>
          </p:cNvPr>
          <p:cNvSpPr txBox="1"/>
          <p:nvPr/>
        </p:nvSpPr>
        <p:spPr>
          <a:xfrm>
            <a:off x="425060" y="219950"/>
            <a:ext cx="698514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ln w="19050">
                  <a:noFill/>
                </a:ln>
                <a:solidFill>
                  <a:srgbClr val="002060"/>
                </a:solidFill>
                <a:latin typeface="UTM Edwardian" panose="02040603050506020204" pitchFamily="18" charset="0"/>
                <a:ea typeface="LNTH-LuoLuoNotangYuanTi 1" pitchFamily="2" charset="-128"/>
                <a:cs typeface="LNTH-LuoLuoNotangYuanTi 1" pitchFamily="2" charset="-128"/>
              </a:rPr>
              <a:t>Luyện đọc nối tiếp đoạn </a:t>
            </a:r>
            <a:endParaRPr kumimoji="0" lang="en-US" sz="6600" b="1" i="0" u="none" strike="noStrike" kern="1200" cap="none" spc="0" normalizeH="0" baseline="0" noProof="0" dirty="0">
              <a:ln w="19050">
                <a:noFill/>
              </a:ln>
              <a:solidFill>
                <a:srgbClr val="002060"/>
              </a:solidFill>
              <a:effectLst/>
              <a:uLnTx/>
              <a:uFillTx/>
              <a:latin typeface="UTM Edwardian" panose="02040603050506020204" pitchFamily="18"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327620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268B46-E851-4F03-A4BA-08C58BAE65C4}"/>
              </a:ext>
            </a:extLst>
          </p:cNvPr>
          <p:cNvSpPr txBox="1"/>
          <p:nvPr/>
        </p:nvSpPr>
        <p:spPr>
          <a:xfrm>
            <a:off x="607273" y="1241050"/>
            <a:ext cx="10753580" cy="5678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3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Đây là sự ghi nhận của cộng đồng quốc tế về những đóng góp tích cực của Thủ đô trong công cuộc đấu tranh vì hoà bình cũng như trong sự nghiệp phát triển, xây dựng một thành phố hoà bình, năng động. Trải qua hơn 1 000 năm hình thành và phát triển, Hà Nội luôn giữ được những nét truyền thống của Việt Nam, vươn lên với sức bật mạnh mẽ, xứng đáng là trung tâm chính trị – hành chính quốc gia, trở thành trung tâm lớn về văn hoá, khoa học, giáo dục, kinh tế và giao dịch quốc tế.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43BB03D8-1E1D-4F75-B70B-669885E7AB7E}"/>
              </a:ext>
            </a:extLst>
          </p:cNvPr>
          <p:cNvSpPr txBox="1"/>
          <p:nvPr/>
        </p:nvSpPr>
        <p:spPr>
          <a:xfrm>
            <a:off x="425060" y="219950"/>
            <a:ext cx="698514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002060"/>
                </a:solidFill>
                <a:effectLst/>
                <a:uLnTx/>
                <a:uFillTx/>
                <a:latin typeface="UTM Edwardian" panose="02040603050506020204" pitchFamily="18" charset="0"/>
                <a:ea typeface="LNTH-LuoLuoNotangYuanTi 1" pitchFamily="2" charset="-128"/>
                <a:cs typeface="LNTH-LuoLuoNotangYuanTi 1" pitchFamily="2" charset="-128"/>
              </a:rPr>
              <a:t>Luyện đọc nối tiếp đoạn</a:t>
            </a:r>
            <a:endParaRPr kumimoji="0" lang="en-US" sz="6600" b="1" i="0" u="none" strike="noStrike" kern="1200" cap="none" spc="0" normalizeH="0" baseline="0" noProof="0" dirty="0">
              <a:ln w="19050">
                <a:noFill/>
              </a:ln>
              <a:solidFill>
                <a:srgbClr val="002060"/>
              </a:solidFill>
              <a:effectLst/>
              <a:uLnTx/>
              <a:uFillTx/>
              <a:latin typeface="UTM Edwardian" panose="02040603050506020204" pitchFamily="18"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172348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E81D8E3-B309-41CF-B3DD-EC892642A7F7}"/>
              </a:ext>
            </a:extLst>
          </p:cNvPr>
          <p:cNvSpPr/>
          <p:nvPr/>
        </p:nvSpPr>
        <p:spPr>
          <a:xfrm>
            <a:off x="2196935" y="902525"/>
            <a:ext cx="7705716" cy="42869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668F61E-2870-16FD-1E60-7472DB029844}"/>
              </a:ext>
            </a:extLst>
          </p:cNvPr>
          <p:cNvGrpSpPr/>
          <p:nvPr/>
        </p:nvGrpSpPr>
        <p:grpSpPr>
          <a:xfrm>
            <a:off x="4233669" y="3237093"/>
            <a:ext cx="3714960" cy="769441"/>
            <a:chOff x="4194993" y="-773439"/>
            <a:chExt cx="4527103" cy="769441"/>
          </a:xfrm>
        </p:grpSpPr>
        <p:sp>
          <p:nvSpPr>
            <p:cNvPr id="3" name="TextBox 2">
              <a:extLst>
                <a:ext uri="{FF2B5EF4-FFF2-40B4-BE49-F238E27FC236}">
                  <a16:creationId xmlns:a16="http://schemas.microsoft.com/office/drawing/2014/main" id="{2144CD9A-27C1-E19F-8F28-4DE3EE0EC85E}"/>
                </a:ext>
              </a:extLst>
            </p:cNvPr>
            <p:cNvSpPr txBox="1"/>
            <p:nvPr/>
          </p:nvSpPr>
          <p:spPr>
            <a:xfrm>
              <a:off x="4306424" y="-773439"/>
              <a:ext cx="4043347" cy="769441"/>
            </a:xfrm>
            <a:prstGeom prst="rect">
              <a:avLst/>
            </a:prstGeom>
            <a:noFill/>
          </p:spPr>
          <p:txBody>
            <a:bodyPr wrap="square">
              <a:spAutoFit/>
            </a:bodyPr>
            <a:lstStyle/>
            <a:p>
              <a:r>
                <a:rPr lang="en-US" sz="4400" b="1" dirty="0" err="1">
                  <a:ln w="127000">
                    <a:solidFill>
                      <a:schemeClr val="bg1"/>
                    </a:solidFill>
                  </a:ln>
                  <a:solidFill>
                    <a:srgbClr val="FFFF00"/>
                  </a:solidFill>
                  <a:effectLst>
                    <a:outerShdw blurRad="50800" dist="38100" dir="2700000" algn="tl" rotWithShape="0">
                      <a:prstClr val="black">
                        <a:alpha val="40000"/>
                      </a:prstClr>
                    </a:outerShdw>
                  </a:effectLst>
                  <a:latin typeface="UTM Edwardian" panose="02040603050506020204" pitchFamily="18" charset="0"/>
                  <a:cs typeface="Arial" panose="020B0604020202020204" pitchFamily="34" charset="0"/>
                </a:rPr>
                <a:t>Bài</a:t>
              </a:r>
              <a:r>
                <a:rPr lang="en-US" sz="4400" b="1" dirty="0">
                  <a:ln w="127000">
                    <a:solidFill>
                      <a:schemeClr val="bg1"/>
                    </a:solidFill>
                  </a:ln>
                  <a:solidFill>
                    <a:srgbClr val="FFFF00"/>
                  </a:solidFill>
                  <a:effectLst>
                    <a:outerShdw blurRad="50800" dist="38100" dir="2700000" algn="tl" rotWithShape="0">
                      <a:prstClr val="black">
                        <a:alpha val="40000"/>
                      </a:prstClr>
                    </a:outerShdw>
                  </a:effectLst>
                  <a:latin typeface="UTM Edwardian" panose="02040603050506020204" pitchFamily="18" charset="0"/>
                  <a:cs typeface="Arial" panose="020B0604020202020204" pitchFamily="34" charset="0"/>
                </a:rPr>
                <a:t> 2 – 1 </a:t>
              </a:r>
              <a:r>
                <a:rPr lang="en-US" sz="4400" b="1" dirty="0" err="1">
                  <a:ln w="127000">
                    <a:solidFill>
                      <a:schemeClr val="bg1"/>
                    </a:solidFill>
                  </a:ln>
                  <a:solidFill>
                    <a:srgbClr val="FFFF00"/>
                  </a:solidFill>
                  <a:effectLst>
                    <a:outerShdw blurRad="50800" dist="38100" dir="2700000" algn="tl" rotWithShape="0">
                      <a:prstClr val="black">
                        <a:alpha val="40000"/>
                      </a:prstClr>
                    </a:outerShdw>
                  </a:effectLst>
                  <a:latin typeface="UTM Edwardian" panose="02040603050506020204" pitchFamily="18" charset="0"/>
                  <a:cs typeface="Arial" panose="020B0604020202020204" pitchFamily="34" charset="0"/>
                </a:rPr>
                <a:t>tiết</a:t>
              </a:r>
              <a:endParaRPr lang="en-US" sz="4400" b="1" dirty="0">
                <a:ln w="127000">
                  <a:solidFill>
                    <a:schemeClr val="bg1"/>
                  </a:solidFill>
                </a:ln>
                <a:solidFill>
                  <a:srgbClr val="FFFF00"/>
                </a:solidFill>
                <a:effectLst>
                  <a:outerShdw blurRad="50800" dist="38100" dir="2700000" algn="tl" rotWithShape="0">
                    <a:prstClr val="black">
                      <a:alpha val="40000"/>
                    </a:prstClr>
                  </a:outerShdw>
                </a:effectLst>
                <a:latin typeface="UTM Edwardian" panose="02040603050506020204" pitchFamily="18" charset="0"/>
                <a:cs typeface="Arial" panose="020B0604020202020204" pitchFamily="34" charset="0"/>
              </a:endParaRPr>
            </a:p>
          </p:txBody>
        </p:sp>
        <p:sp>
          <p:nvSpPr>
            <p:cNvPr id="4" name="TextBox 3">
              <a:extLst>
                <a:ext uri="{FF2B5EF4-FFF2-40B4-BE49-F238E27FC236}">
                  <a16:creationId xmlns:a16="http://schemas.microsoft.com/office/drawing/2014/main" id="{E5773035-701B-371B-3A68-991CEF14447F}"/>
                </a:ext>
              </a:extLst>
            </p:cNvPr>
            <p:cNvSpPr txBox="1"/>
            <p:nvPr/>
          </p:nvSpPr>
          <p:spPr>
            <a:xfrm>
              <a:off x="4194993" y="-773439"/>
              <a:ext cx="4527103" cy="769441"/>
            </a:xfrm>
            <a:prstGeom prst="rect">
              <a:avLst/>
            </a:prstGeom>
            <a:noFill/>
          </p:spPr>
          <p:txBody>
            <a:bodyPr wrap="square">
              <a:spAutoFit/>
            </a:bodyPr>
            <a:lstStyle/>
            <a:p>
              <a:r>
                <a:rPr lang="en-US" sz="4400" b="1" dirty="0" err="1">
                  <a:solidFill>
                    <a:srgbClr val="00B050"/>
                  </a:solidFill>
                  <a:latin typeface="UTM Edwardian" panose="02040603050506020204" pitchFamily="18" charset="0"/>
                </a:rPr>
                <a:t>Bài</a:t>
              </a:r>
              <a:r>
                <a:rPr lang="en-US" sz="4400" b="1" dirty="0">
                  <a:solidFill>
                    <a:srgbClr val="00B050"/>
                  </a:solidFill>
                  <a:latin typeface="UTM Edwardian" panose="02040603050506020204" pitchFamily="18" charset="0"/>
                </a:rPr>
                <a:t>  2 – 1 </a:t>
              </a:r>
              <a:r>
                <a:rPr lang="en-US" sz="4400" b="1" dirty="0" err="1">
                  <a:solidFill>
                    <a:srgbClr val="00B050"/>
                  </a:solidFill>
                  <a:latin typeface="UTM Edwardian" panose="02040603050506020204" pitchFamily="18" charset="0"/>
                </a:rPr>
                <a:t>tiết</a:t>
              </a:r>
              <a:endParaRPr lang="en-US" sz="4400" b="1" dirty="0">
                <a:solidFill>
                  <a:srgbClr val="00B050"/>
                </a:solidFill>
                <a:latin typeface="UTM Edwardian" panose="02040603050506020204" pitchFamily="18" charset="0"/>
              </a:endParaRPr>
            </a:p>
          </p:txBody>
        </p:sp>
      </p:grpSp>
      <p:sp>
        <p:nvSpPr>
          <p:cNvPr id="6" name="TextBox 5">
            <a:extLst>
              <a:ext uri="{FF2B5EF4-FFF2-40B4-BE49-F238E27FC236}">
                <a16:creationId xmlns:a16="http://schemas.microsoft.com/office/drawing/2014/main" id="{577D9793-F571-BAB1-F7D0-7B65F3E967D2}"/>
              </a:ext>
            </a:extLst>
          </p:cNvPr>
          <p:cNvSpPr txBox="1"/>
          <p:nvPr/>
        </p:nvSpPr>
        <p:spPr>
          <a:xfrm>
            <a:off x="3073890" y="1404991"/>
            <a:ext cx="6828761" cy="707886"/>
          </a:xfrm>
          <a:prstGeom prst="rect">
            <a:avLst/>
          </a:prstGeom>
          <a:noFill/>
        </p:spPr>
        <p:txBody>
          <a:bodyPr wrap="square">
            <a:spAutoFit/>
          </a:bodyPr>
          <a:lstStyle/>
          <a:p>
            <a:r>
              <a:rPr lang="en-US" sz="4000" b="1" dirty="0" err="1">
                <a:solidFill>
                  <a:srgbClr val="00B050"/>
                </a:solidFill>
                <a:latin typeface="UTM Edwardian" panose="02040603050506020204" pitchFamily="18" charset="0"/>
              </a:rPr>
              <a:t>Thứ</a:t>
            </a:r>
            <a:r>
              <a:rPr lang="en-US" sz="4000" b="1" dirty="0">
                <a:solidFill>
                  <a:srgbClr val="00B050"/>
                </a:solidFill>
                <a:latin typeface="UTM Edwardian" panose="02040603050506020204" pitchFamily="18" charset="0"/>
              </a:rPr>
              <a:t> … </a:t>
            </a:r>
            <a:r>
              <a:rPr lang="en-US" sz="4000" b="1" dirty="0" err="1">
                <a:solidFill>
                  <a:srgbClr val="00B050"/>
                </a:solidFill>
                <a:latin typeface="UTM Edwardian" panose="02040603050506020204" pitchFamily="18" charset="0"/>
              </a:rPr>
              <a:t>ngày</a:t>
            </a:r>
            <a:r>
              <a:rPr lang="en-US" sz="4000" b="1" dirty="0">
                <a:solidFill>
                  <a:srgbClr val="00B050"/>
                </a:solidFill>
                <a:latin typeface="UTM Edwardian" panose="02040603050506020204" pitchFamily="18" charset="0"/>
              </a:rPr>
              <a:t> … </a:t>
            </a:r>
            <a:r>
              <a:rPr lang="en-US" sz="4000" b="1" dirty="0" err="1">
                <a:solidFill>
                  <a:srgbClr val="00B050"/>
                </a:solidFill>
                <a:latin typeface="UTM Edwardian" panose="02040603050506020204" pitchFamily="18" charset="0"/>
              </a:rPr>
              <a:t>tháng</a:t>
            </a:r>
            <a:r>
              <a:rPr lang="en-US" sz="4000" b="1" dirty="0">
                <a:solidFill>
                  <a:srgbClr val="00B050"/>
                </a:solidFill>
                <a:latin typeface="UTM Edwardian" panose="02040603050506020204" pitchFamily="18" charset="0"/>
              </a:rPr>
              <a:t> … </a:t>
            </a:r>
            <a:r>
              <a:rPr lang="en-US" sz="4000" b="1" dirty="0" err="1">
                <a:solidFill>
                  <a:srgbClr val="00B050"/>
                </a:solidFill>
                <a:latin typeface="UTM Edwardian" panose="02040603050506020204" pitchFamily="18" charset="0"/>
              </a:rPr>
              <a:t>năm</a:t>
            </a:r>
            <a:r>
              <a:rPr lang="en-US" sz="4000" b="1" dirty="0">
                <a:solidFill>
                  <a:srgbClr val="00B050"/>
                </a:solidFill>
                <a:latin typeface="UTM Edwardian" panose="02040603050506020204" pitchFamily="18" charset="0"/>
              </a:rPr>
              <a:t> …</a:t>
            </a:r>
            <a:endParaRPr lang="vi-VN" sz="4000" b="1" dirty="0">
              <a:solidFill>
                <a:srgbClr val="00B050"/>
              </a:solidFill>
            </a:endParaRPr>
          </a:p>
        </p:txBody>
      </p:sp>
      <p:grpSp>
        <p:nvGrpSpPr>
          <p:cNvPr id="7" name="Group 6">
            <a:extLst>
              <a:ext uri="{FF2B5EF4-FFF2-40B4-BE49-F238E27FC236}">
                <a16:creationId xmlns:a16="http://schemas.microsoft.com/office/drawing/2014/main" id="{10C35F83-A2EE-5D14-E8C6-A9D7FD8FAE7B}"/>
              </a:ext>
            </a:extLst>
          </p:cNvPr>
          <p:cNvGrpSpPr/>
          <p:nvPr/>
        </p:nvGrpSpPr>
        <p:grpSpPr>
          <a:xfrm>
            <a:off x="5114558" y="2102987"/>
            <a:ext cx="1929274" cy="969281"/>
            <a:chOff x="7896752" y="429027"/>
            <a:chExt cx="3316926" cy="1289133"/>
          </a:xfrm>
        </p:grpSpPr>
        <p:sp>
          <p:nvSpPr>
            <p:cNvPr id="8" name="TextBox 7">
              <a:extLst>
                <a:ext uri="{FF2B5EF4-FFF2-40B4-BE49-F238E27FC236}">
                  <a16:creationId xmlns:a16="http://schemas.microsoft.com/office/drawing/2014/main" id="{F51526DC-00F2-BB83-B1B3-93A00A0FE443}"/>
                </a:ext>
              </a:extLst>
            </p:cNvPr>
            <p:cNvSpPr txBox="1"/>
            <p:nvPr/>
          </p:nvSpPr>
          <p:spPr>
            <a:xfrm>
              <a:off x="7896752" y="429027"/>
              <a:ext cx="3275821"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rPr>
                <a:t>TIẾNG VIỆT</a:t>
              </a:r>
              <a:endParaRPr lang="en-US" sz="2800" dirty="0">
                <a:ln w="127000">
                  <a:solidFill>
                    <a:schemeClr val="bg1"/>
                  </a:solidFill>
                </a:ln>
                <a:solidFill>
                  <a:srgbClr val="F93B6B"/>
                </a:solidFill>
                <a:latin typeface="LNTH-Dinomiko" panose="02000500000000000000" pitchFamily="2" charset="0"/>
                <a:ea typeface="LNTH-LuoLuoNotangYuanTi 1" pitchFamily="2" charset="-128"/>
                <a:cs typeface="LNTH-LuoLuoNotangYuanTi 1" pitchFamily="2" charset="-128"/>
              </a:endParaRPr>
            </a:p>
          </p:txBody>
        </p:sp>
        <p:sp>
          <p:nvSpPr>
            <p:cNvPr id="9" name="TextBox 8">
              <a:extLst>
                <a:ext uri="{FF2B5EF4-FFF2-40B4-BE49-F238E27FC236}">
                  <a16:creationId xmlns:a16="http://schemas.microsoft.com/office/drawing/2014/main" id="{3F7D4CD6-9437-CE9A-F88A-506581ADB401}"/>
                </a:ext>
              </a:extLst>
            </p:cNvPr>
            <p:cNvSpPr txBox="1"/>
            <p:nvPr/>
          </p:nvSpPr>
          <p:spPr>
            <a:xfrm>
              <a:off x="7937856" y="449209"/>
              <a:ext cx="3275822"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E3177A"/>
                  </a:solidFill>
                  <a:effectLst>
                    <a:outerShdw blurRad="38100" dist="38100" dir="2700000" algn="tl">
                      <a:srgbClr val="000000">
                        <a:alpha val="43137"/>
                      </a:srgbClr>
                    </a:outerShdw>
                  </a:effectLst>
                  <a:latin typeface="LNTH-Dinomiko" panose="02000500000000000000" pitchFamily="2" charset="0"/>
                </a:rPr>
                <a:t>TIẾNG VIỆT</a:t>
              </a:r>
            </a:p>
          </p:txBody>
        </p:sp>
      </p:grpSp>
      <p:sp>
        <p:nvSpPr>
          <p:cNvPr id="10" name="Title 1">
            <a:extLst>
              <a:ext uri="{FF2B5EF4-FFF2-40B4-BE49-F238E27FC236}">
                <a16:creationId xmlns:a16="http://schemas.microsoft.com/office/drawing/2014/main" id="{1C2CA51B-20D4-E1F2-E16A-0FDD62708450}"/>
              </a:ext>
            </a:extLst>
          </p:cNvPr>
          <p:cNvSpPr txBox="1">
            <a:spLocks/>
          </p:cNvSpPr>
          <p:nvPr/>
        </p:nvSpPr>
        <p:spPr>
          <a:xfrm>
            <a:off x="3524144" y="2546508"/>
            <a:ext cx="2740749" cy="78532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err="1">
                <a:ln w="22225">
                  <a:noFill/>
                  <a:prstDash val="solid"/>
                </a:ln>
                <a:solidFill>
                  <a:srgbClr val="00B050"/>
                </a:solidFill>
                <a:latin typeface="#9Slide05 SVNClementine" panose="020F0502020204030203" pitchFamily="34" charset="0"/>
              </a:rPr>
              <a:t>Chủ</a:t>
            </a:r>
            <a:r>
              <a:rPr lang="en-US" sz="4000" i="1" dirty="0">
                <a:ln w="22225">
                  <a:noFill/>
                  <a:prstDash val="solid"/>
                </a:ln>
                <a:solidFill>
                  <a:srgbClr val="00B050"/>
                </a:solidFill>
                <a:latin typeface="#9Slide05 SVNClementine" panose="020F0502020204030203" pitchFamily="34" charset="0"/>
              </a:rPr>
              <a:t> </a:t>
            </a:r>
            <a:r>
              <a:rPr lang="en-US" sz="4000" i="1" dirty="0" err="1">
                <a:ln w="22225">
                  <a:noFill/>
                  <a:prstDash val="solid"/>
                </a:ln>
                <a:solidFill>
                  <a:srgbClr val="00B050"/>
                </a:solidFill>
                <a:latin typeface="#9Slide05 SVNClementine" panose="020F0502020204030203" pitchFamily="34" charset="0"/>
              </a:rPr>
              <a:t>điểm</a:t>
            </a:r>
            <a:r>
              <a:rPr lang="en-US" sz="4000" i="1" dirty="0">
                <a:ln w="22225">
                  <a:noFill/>
                  <a:prstDash val="solid"/>
                </a:ln>
                <a:solidFill>
                  <a:srgbClr val="00B050"/>
                </a:solidFill>
                <a:latin typeface="#9Slide05 SVNClementine" panose="020F0502020204030203" pitchFamily="34" charset="0"/>
              </a:rPr>
              <a:t>:</a:t>
            </a:r>
          </a:p>
        </p:txBody>
      </p:sp>
      <p:sp>
        <p:nvSpPr>
          <p:cNvPr id="18" name="TextBox 17">
            <a:extLst>
              <a:ext uri="{FF2B5EF4-FFF2-40B4-BE49-F238E27FC236}">
                <a16:creationId xmlns:a16="http://schemas.microsoft.com/office/drawing/2014/main" id="{F593F129-AA3A-FED9-CE47-E1AA18B935DF}"/>
              </a:ext>
            </a:extLst>
          </p:cNvPr>
          <p:cNvSpPr txBox="1"/>
          <p:nvPr/>
        </p:nvSpPr>
        <p:spPr>
          <a:xfrm>
            <a:off x="255948" y="4139606"/>
            <a:ext cx="11171304" cy="861774"/>
          </a:xfrm>
          <a:prstGeom prst="rect">
            <a:avLst/>
          </a:prstGeom>
          <a:noFill/>
        </p:spPr>
        <p:txBody>
          <a:bodyPr wrap="square" rtlCol="0">
            <a:spAutoFit/>
          </a:bodyPr>
          <a:lstStyle/>
          <a:p>
            <a:pPr algn="ctr"/>
            <a:r>
              <a:rPr lang="en-US" sz="5000" b="1">
                <a:ln w="19050">
                  <a:noFill/>
                </a:ln>
                <a:solidFill>
                  <a:srgbClr val="FF0A70"/>
                </a:solidFill>
                <a:effectLst/>
                <a:latin typeface="UTM Edwardian" panose="02040603050506020204" pitchFamily="18" charset="0"/>
                <a:ea typeface="LNTH-LuoLuoNotangYuanTi 1" pitchFamily="2" charset="-128"/>
                <a:cs typeface="LNTH-LuoLuoNotangYuanTi 1" pitchFamily="2" charset="-128"/>
              </a:rPr>
              <a:t>Thành phố Vì hoà bình</a:t>
            </a:r>
            <a:endParaRPr lang="en-US" sz="5000" b="1" dirty="0">
              <a:ln w="19050">
                <a:noFill/>
              </a:ln>
              <a:solidFill>
                <a:srgbClr val="FF0A70"/>
              </a:solidFill>
              <a:effectLst/>
              <a:latin typeface="UTM Edwardian" panose="02040603050506020204" pitchFamily="18" charset="0"/>
              <a:ea typeface="LNTH-LuoLuoNotangYuanTi 1" pitchFamily="2" charset="-128"/>
              <a:cs typeface="LNTH-LuoLuoNotangYuanTi 1" pitchFamily="2" charset="-128"/>
            </a:endParaRPr>
          </a:p>
        </p:txBody>
      </p:sp>
      <p:sp>
        <p:nvSpPr>
          <p:cNvPr id="19" name="TextBox 17">
            <a:extLst>
              <a:ext uri="{FF2B5EF4-FFF2-40B4-BE49-F238E27FC236}">
                <a16:creationId xmlns:a16="http://schemas.microsoft.com/office/drawing/2014/main" id="{20E79746-493D-A682-E29A-DFAA88602226}"/>
              </a:ext>
            </a:extLst>
          </p:cNvPr>
          <p:cNvSpPr txBox="1"/>
          <p:nvPr/>
        </p:nvSpPr>
        <p:spPr>
          <a:xfrm>
            <a:off x="1298160" y="2611993"/>
            <a:ext cx="11171304" cy="707886"/>
          </a:xfrm>
          <a:prstGeom prst="rect">
            <a:avLst/>
          </a:prstGeom>
          <a:noFill/>
        </p:spPr>
        <p:txBody>
          <a:bodyPr wrap="square" rtlCol="0">
            <a:spAutoFit/>
          </a:bodyPr>
          <a:lstStyle/>
          <a:p>
            <a:pPr algn="ctr"/>
            <a:r>
              <a:rPr lang="en-US" sz="4000" b="1">
                <a:ln w="19050">
                  <a:noFill/>
                </a:ln>
                <a:solidFill>
                  <a:srgbClr val="FF0A70"/>
                </a:solidFill>
                <a:latin typeface="UTM Edwardian" panose="02040603050506020204" pitchFamily="18" charset="0"/>
                <a:ea typeface="LNTH-LuoLuoNotangYuanTi 1" pitchFamily="2" charset="-128"/>
                <a:cs typeface="LNTH-LuoLuoNotangYuanTi 1" pitchFamily="2" charset="-128"/>
              </a:rPr>
              <a:t>Khúc ca hoà bình</a:t>
            </a:r>
            <a:endParaRPr lang="en-US" sz="4000" b="1" dirty="0" err="1">
              <a:ln w="19050">
                <a:noFill/>
              </a:ln>
              <a:solidFill>
                <a:srgbClr val="FF0A70"/>
              </a:solidFill>
              <a:latin typeface="UTM Edwardian" panose="02040603050506020204" pitchFamily="18"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328409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03200" y="211666"/>
            <a:ext cx="11751733" cy="652780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268B46-E851-4F03-A4BA-08C58BAE65C4}"/>
              </a:ext>
            </a:extLst>
          </p:cNvPr>
          <p:cNvSpPr txBox="1"/>
          <p:nvPr/>
        </p:nvSpPr>
        <p:spPr>
          <a:xfrm>
            <a:off x="538348" y="1336230"/>
            <a:ext cx="11115304"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a:ln>
                  <a:noFill/>
                </a:ln>
                <a:solidFill>
                  <a:prstClr val="black"/>
                </a:solidFill>
                <a:effectLst/>
                <a:uLnTx/>
                <a:uFillTx/>
                <a:latin typeface="Calibri" panose="020F0502020204030204"/>
                <a:ea typeface="+mn-ea"/>
                <a:cs typeface="+mn-cs"/>
              </a:rPr>
              <a:t>Nhân dân Hà Nội luôn mong muốn và quyết tâm xây dựng, phát triển một Thủ đô năng động, đổi mới, sáng tạo, vì hoà bình. Nhờ sự nỗ lực không ngừng, ngày 31 tháng 10 năm 2019, Hà Nội chính thức được UNESCO chấp thuận đưa vào “Mạng lưới các thành phố sáng tạo” vì sự phát triển dựa trên những sáng tạo về lĩnh vực thiết kế.</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a:ln>
                  <a:noFill/>
                </a:ln>
                <a:solidFill>
                  <a:prstClr val="black"/>
                </a:solidFill>
                <a:effectLst/>
                <a:uLnTx/>
                <a:uFillTx/>
                <a:latin typeface="Calibri" panose="020F0502020204030204"/>
                <a:ea typeface="+mn-ea"/>
                <a:cs typeface="+mn-cs"/>
              </a:rPr>
              <a:t>Tham gia mạng lưới, Hà Nội sẽ trở thành một trong những trung tâm hội tụ và lan toả của tri thức và sáng tạo. </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3200" b="0" i="1" u="none" strike="noStrike" kern="1200" cap="none" spc="0" normalizeH="0" baseline="0" noProof="0">
                <a:ln>
                  <a:noFill/>
                </a:ln>
                <a:solidFill>
                  <a:prstClr val="black"/>
                </a:solidFill>
                <a:effectLst/>
                <a:uLnTx/>
                <a:uFillTx/>
                <a:latin typeface="Calibri" panose="020F0502020204030204"/>
                <a:ea typeface="+mn-ea"/>
                <a:cs typeface="+mn-cs"/>
              </a:rPr>
              <a:t>Nguyễn Hoàng Dương tổng hợp</a:t>
            </a:r>
            <a:endParaRPr kumimoji="0" lang="en-US" sz="36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B717EE-E5D6-4A4A-963C-78EFB17B012F}"/>
              </a:ext>
            </a:extLst>
          </p:cNvPr>
          <p:cNvSpPr txBox="1"/>
          <p:nvPr/>
        </p:nvSpPr>
        <p:spPr>
          <a:xfrm>
            <a:off x="425060" y="219950"/>
            <a:ext cx="6985143"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002060"/>
                </a:solidFill>
                <a:effectLst/>
                <a:uLnTx/>
                <a:uFillTx/>
                <a:latin typeface="UTM Edwardian" panose="02040603050506020204" pitchFamily="18" charset="0"/>
                <a:ea typeface="LNTH-LuoLuoNotangYuanTi 1" pitchFamily="2" charset="-128"/>
                <a:cs typeface="LNTH-LuoLuoNotangYuanTi 1" pitchFamily="2" charset="-128"/>
              </a:rPr>
              <a:t>Luyện đọc nối tiếp đoạn</a:t>
            </a:r>
            <a:endParaRPr kumimoji="0" lang="en-US" sz="6600" b="1" i="0" u="none" strike="noStrike" kern="1200" cap="none" spc="0" normalizeH="0" baseline="0" noProof="0" dirty="0">
              <a:ln w="19050">
                <a:noFill/>
              </a:ln>
              <a:solidFill>
                <a:srgbClr val="002060"/>
              </a:solidFill>
              <a:effectLst/>
              <a:uLnTx/>
              <a:uFillTx/>
              <a:latin typeface="UTM Edwardian" panose="02040603050506020204" pitchFamily="18"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1009294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artoon of a child reading a book&#10;&#10;Description automatically generated">
            <a:extLst>
              <a:ext uri="{FF2B5EF4-FFF2-40B4-BE49-F238E27FC236}">
                <a16:creationId xmlns:a16="http://schemas.microsoft.com/office/drawing/2014/main" id="{6A11C0B5-D5FF-45CB-0F71-A25AF68A6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080" y="3641580"/>
            <a:ext cx="2160000" cy="2880000"/>
          </a:xfrm>
          <a:prstGeom prst="rect">
            <a:avLst/>
          </a:prstGeom>
          <a:effectLst>
            <a:innerShdw blurRad="63500" dist="50800" dir="5400000">
              <a:schemeClr val="tx1">
                <a:lumMod val="65000"/>
                <a:lumOff val="35000"/>
                <a:alpha val="50000"/>
              </a:schemeClr>
            </a:innerShdw>
          </a:effectLst>
        </p:spPr>
      </p:pic>
      <p:pic>
        <p:nvPicPr>
          <p:cNvPr id="19" name="Picture 18" descr="A cartoon of a child reading a book&#10;&#10;Description automatically generated">
            <a:extLst>
              <a:ext uri="{FF2B5EF4-FFF2-40B4-BE49-F238E27FC236}">
                <a16:creationId xmlns:a16="http://schemas.microsoft.com/office/drawing/2014/main" id="{767884A0-DF8D-A7E0-5CD4-4B1D686D5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57" y="3445468"/>
            <a:ext cx="1701818" cy="2880000"/>
          </a:xfrm>
          <a:prstGeom prst="rect">
            <a:avLst/>
          </a:prstGeom>
          <a:effectLst>
            <a:innerShdw blurRad="63500" dist="50800" dir="5400000">
              <a:schemeClr val="tx1">
                <a:lumMod val="65000"/>
                <a:lumOff val="35000"/>
                <a:alpha val="50000"/>
              </a:schemeClr>
            </a:innerShdw>
          </a:effectLst>
        </p:spPr>
      </p:pic>
      <p:pic>
        <p:nvPicPr>
          <p:cNvPr id="25" name="Picture 24" descr="A cartoon of a child reading a book&#10;&#10;Description automatically generated">
            <a:extLst>
              <a:ext uri="{FF2B5EF4-FFF2-40B4-BE49-F238E27FC236}">
                <a16:creationId xmlns:a16="http://schemas.microsoft.com/office/drawing/2014/main" id="{5062662E-6A84-5D25-3A71-6B234B654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150" y="3764631"/>
            <a:ext cx="1626160" cy="2880000"/>
          </a:xfrm>
          <a:prstGeom prst="rect">
            <a:avLst/>
          </a:prstGeom>
        </p:spPr>
      </p:pic>
      <p:grpSp>
        <p:nvGrpSpPr>
          <p:cNvPr id="20" name="Group 19">
            <a:extLst>
              <a:ext uri="{FF2B5EF4-FFF2-40B4-BE49-F238E27FC236}">
                <a16:creationId xmlns:a16="http://schemas.microsoft.com/office/drawing/2014/main" id="{FCCA735C-FDC0-7CF7-4B1D-E8D0347A1160}"/>
              </a:ext>
            </a:extLst>
          </p:cNvPr>
          <p:cNvGrpSpPr/>
          <p:nvPr/>
        </p:nvGrpSpPr>
        <p:grpSpPr>
          <a:xfrm>
            <a:off x="-62161" y="728644"/>
            <a:ext cx="6967484" cy="2184292"/>
            <a:chOff x="3430196" y="-472059"/>
            <a:chExt cx="5702905" cy="1515649"/>
          </a:xfrm>
        </p:grpSpPr>
        <p:pic>
          <p:nvPicPr>
            <p:cNvPr id="21" name="Picture 20">
              <a:extLst>
                <a:ext uri="{FF2B5EF4-FFF2-40B4-BE49-F238E27FC236}">
                  <a16:creationId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id="{DBFC69CA-F894-3776-3C30-DCA7DC83C185}"/>
                </a:ext>
              </a:extLst>
            </p:cNvPr>
            <p:cNvSpPr txBox="1"/>
            <p:nvPr/>
          </p:nvSpPr>
          <p:spPr>
            <a:xfrm>
              <a:off x="4538170" y="326490"/>
              <a:ext cx="3530582" cy="707886"/>
            </a:xfrm>
            <a:prstGeom prst="rect">
              <a:avLst/>
            </a:prstGeom>
            <a:noFill/>
          </p:spPr>
          <p:txBody>
            <a:bodyPr wrap="square" rtlCol="0">
              <a:prstTxWarp prst="textArchUp">
                <a:avLst/>
              </a:prstTxWarp>
              <a:spAutoFit/>
            </a:bodyPr>
            <a:lstStyle/>
            <a:p>
              <a:pPr algn="ctr"/>
              <a:r>
                <a:rPr lang="en-US" sz="8500" b="1" dirty="0">
                  <a:solidFill>
                    <a:srgbClr val="C00000"/>
                  </a:solidFill>
                </a:rPr>
                <a:t>LUYỆN ĐỌC NỐI TIẾP ĐOẠN </a:t>
              </a:r>
            </a:p>
            <a:p>
              <a:pPr algn="ctr"/>
              <a:r>
                <a:rPr lang="en-US" sz="8500" b="1" dirty="0">
                  <a:solidFill>
                    <a:srgbClr val="C00000"/>
                  </a:solidFill>
                </a:rPr>
                <a:t>THEO NHÓM</a:t>
              </a:r>
            </a:p>
          </p:txBody>
        </p:sp>
      </p:grpSp>
      <p:grpSp>
        <p:nvGrpSpPr>
          <p:cNvPr id="23" name="Nhóm 8">
            <a:extLst>
              <a:ext uri="{FF2B5EF4-FFF2-40B4-BE49-F238E27FC236}">
                <a16:creationId xmlns:a16="http://schemas.microsoft.com/office/drawing/2014/main" id="{86E04E0F-4747-2239-4A63-5A1077DF2409}"/>
              </a:ext>
            </a:extLst>
          </p:cNvPr>
          <p:cNvGrpSpPr/>
          <p:nvPr/>
        </p:nvGrpSpPr>
        <p:grpSpPr>
          <a:xfrm>
            <a:off x="6475748" y="396213"/>
            <a:ext cx="5716252" cy="2803017"/>
            <a:chOff x="6576218" y="1426740"/>
            <a:chExt cx="4803948" cy="1810561"/>
          </a:xfrm>
        </p:grpSpPr>
        <p:pic>
          <p:nvPicPr>
            <p:cNvPr id="26" name="Hình ảnh 10" descr="Ảnh có chứa văn bản, Phông chữ&#10;&#10;Mô tả được tạo tự động">
              <a:extLst>
                <a:ext uri="{FF2B5EF4-FFF2-40B4-BE49-F238E27FC236}">
                  <a16:creationId xmlns:a16="http://schemas.microsoft.com/office/drawing/2014/main" id="{74530186-6F7F-0F88-AD1D-72D4E00C99E8}"/>
                </a:ext>
              </a:extLst>
            </p:cNvPr>
            <p:cNvPicPr>
              <a:picLocks noChangeAspect="1"/>
            </p:cNvPicPr>
            <p:nvPr/>
          </p:nvPicPr>
          <p:blipFill rotWithShape="1">
            <a:blip r:embed="rId8"/>
            <a:srcRect t="24985"/>
            <a:stretch/>
          </p:blipFill>
          <p:spPr>
            <a:xfrm>
              <a:off x="6576218" y="1779290"/>
              <a:ext cx="4803948" cy="1458011"/>
            </a:xfrm>
            <a:prstGeom prst="rect">
              <a:avLst/>
            </a:prstGeom>
          </p:spPr>
        </p:pic>
        <p:sp>
          <p:nvSpPr>
            <p:cNvPr id="24" name="Hộp Văn bản 9">
              <a:extLst>
                <a:ext uri="{FF2B5EF4-FFF2-40B4-BE49-F238E27FC236}">
                  <a16:creationId xmlns:a16="http://schemas.microsoft.com/office/drawing/2014/main" id="{91F7828A-E632-405B-D1D3-A72F2DDF517F}"/>
                </a:ext>
              </a:extLst>
            </p:cNvPr>
            <p:cNvSpPr txBox="1"/>
            <p:nvPr/>
          </p:nvSpPr>
          <p:spPr>
            <a:xfrm>
              <a:off x="7298249" y="1426740"/>
              <a:ext cx="1773916" cy="556648"/>
            </a:xfrm>
            <a:prstGeom prst="rect">
              <a:avLst/>
            </a:prstGeom>
            <a:noFill/>
          </p:spPr>
          <p:txBody>
            <a:bodyPr wrap="square" rtlCol="0">
              <a:spAutoFit/>
            </a:bodyPr>
            <a:lstStyle/>
            <a:p>
              <a:r>
                <a:rPr lang="en-US" sz="5000" dirty="0" err="1">
                  <a:solidFill>
                    <a:srgbClr val="FF0000"/>
                  </a:solidFill>
                  <a:latin typeface="#9Slide05 Phobia" panose="02000506000000020003" pitchFamily="2" charset="0"/>
                </a:rPr>
                <a:t>Yêu</a:t>
              </a:r>
              <a:r>
                <a:rPr lang="en-US" sz="5000" dirty="0">
                  <a:solidFill>
                    <a:srgbClr val="FF0000"/>
                  </a:solidFill>
                  <a:latin typeface="#9Slide05 Phobia" panose="02000506000000020003" pitchFamily="2" charset="0"/>
                </a:rPr>
                <a:t> </a:t>
              </a:r>
              <a:r>
                <a:rPr lang="en-US" sz="5000" dirty="0" err="1">
                  <a:solidFill>
                    <a:srgbClr val="FF0000"/>
                  </a:solidFill>
                  <a:latin typeface="#9Slide05 Phobia" panose="02000506000000020003" pitchFamily="2" charset="0"/>
                </a:rPr>
                <a:t>cầu</a:t>
              </a:r>
              <a:endParaRPr lang="en-US" sz="5000" dirty="0">
                <a:solidFill>
                  <a:srgbClr val="FF0000"/>
                </a:solidFill>
                <a:latin typeface="#9Slide05 Phobia" panose="02000506000000020003" pitchFamily="2" charset="0"/>
              </a:endParaRPr>
            </a:p>
          </p:txBody>
        </p:sp>
      </p:grpSp>
      <p:pic>
        <p:nvPicPr>
          <p:cNvPr id="27" name="Hình ảnh 12" descr="Ảnh có chứa văn bản, Phông chữ, ảnh chụp màn hình, thiết kế&#10;&#10;Mô tả được tạo tự động">
            <a:extLst>
              <a:ext uri="{FF2B5EF4-FFF2-40B4-BE49-F238E27FC236}">
                <a16:creationId xmlns:a16="http://schemas.microsoft.com/office/drawing/2014/main" id="{665056B1-8876-E19F-027A-15498157A761}"/>
              </a:ext>
            </a:extLst>
          </p:cNvPr>
          <p:cNvPicPr>
            <a:picLocks noChangeAspect="1"/>
          </p:cNvPicPr>
          <p:nvPr/>
        </p:nvPicPr>
        <p:blipFill>
          <a:blip r:embed="rId9"/>
          <a:stretch>
            <a:fillRect/>
          </a:stretch>
        </p:blipFill>
        <p:spPr>
          <a:xfrm>
            <a:off x="6308849" y="2811386"/>
            <a:ext cx="5593820" cy="3833245"/>
          </a:xfrm>
          <a:prstGeom prst="rect">
            <a:avLst/>
          </a:prstGeom>
        </p:spPr>
      </p:pic>
    </p:spTree>
    <p:extLst>
      <p:ext uri="{BB962C8B-B14F-4D97-AF65-F5344CB8AC3E}">
        <p14:creationId xmlns:p14="http://schemas.microsoft.com/office/powerpoint/2010/main" val="72983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667">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1000"/>
                                </p:stCondLst>
                                <p:childTnLst>
                                  <p:par>
                                    <p:cTn id="10" presetID="2" presetClass="entr" presetSubtype="4" fill="hold" nodeType="afterEffect" p14:presetBounceEnd="66667">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66667">
                                          <p:cBhvr additive="base">
                                            <p:cTn id="12" dur="1000" fill="hold"/>
                                            <p:tgtEl>
                                              <p:spTgt spid="25"/>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par>
                              <p:cTn id="14" fill="hold">
                                <p:stCondLst>
                                  <p:cond delay="2000"/>
                                </p:stCondLst>
                                <p:childTnLst>
                                  <p:par>
                                    <p:cTn id="15" presetID="2" presetClass="entr" presetSubtype="4" fill="hold" nodeType="afterEffect" p14:presetBounceEnd="66667">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66667">
                                          <p:cBhvr additive="base">
                                            <p:cTn id="17" dur="1000" fill="hold"/>
                                            <p:tgtEl>
                                              <p:spTgt spid="18"/>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uỷn.wav"/>
                                            </p:tgtEl>
                                          </p:cMediaNode>
                                        </p:audio>
                                      </p:sub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ppt_x"/>
                                              </p:val>
                                            </p:tav>
                                            <p:tav tm="100000">
                                              <p:val>
                                                <p:strVal val="#ppt_x"/>
                                              </p:val>
                                            </p:tav>
                                          </p:tavLst>
                                        </p:anim>
                                        <p:anim calcmode="lin" valueType="num">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2" name="uỷn.wav"/>
                                            </p:tgtEl>
                                          </p:cMediaNode>
                                        </p:audio>
                                      </p:sub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011B1-4EB2-49BF-EA71-CFA0F3CB7BF6}"/>
              </a:ext>
            </a:extLst>
          </p:cNvPr>
          <p:cNvPicPr>
            <a:picLocks noChangeAspect="1"/>
          </p:cNvPicPr>
          <p:nvPr/>
        </p:nvPicPr>
        <p:blipFill>
          <a:blip r:embed="rId2"/>
          <a:stretch>
            <a:fillRect/>
          </a:stretch>
        </p:blipFill>
        <p:spPr>
          <a:xfrm>
            <a:off x="9716" y="3542397"/>
            <a:ext cx="1742720" cy="2520000"/>
          </a:xfrm>
          <a:prstGeom prst="rect">
            <a:avLst/>
          </a:prstGeom>
        </p:spPr>
      </p:pic>
      <p:pic>
        <p:nvPicPr>
          <p:cNvPr id="4" name="Picture 3">
            <a:extLst>
              <a:ext uri="{FF2B5EF4-FFF2-40B4-BE49-F238E27FC236}">
                <a16:creationId xmlns:a16="http://schemas.microsoft.com/office/drawing/2014/main" id="{F0501C0A-957B-2288-B858-FD8D11E6621A}"/>
              </a:ext>
            </a:extLst>
          </p:cNvPr>
          <p:cNvPicPr>
            <a:picLocks noChangeAspect="1"/>
          </p:cNvPicPr>
          <p:nvPr/>
        </p:nvPicPr>
        <p:blipFill>
          <a:blip r:embed="rId3"/>
          <a:stretch>
            <a:fillRect/>
          </a:stretch>
        </p:blipFill>
        <p:spPr>
          <a:xfrm>
            <a:off x="1741877" y="3337939"/>
            <a:ext cx="1796401" cy="2928915"/>
          </a:xfrm>
          <a:prstGeom prst="rect">
            <a:avLst/>
          </a:prstGeom>
        </p:spPr>
      </p:pic>
      <p:pic>
        <p:nvPicPr>
          <p:cNvPr id="5" name="Picture 4">
            <a:extLst>
              <a:ext uri="{FF2B5EF4-FFF2-40B4-BE49-F238E27FC236}">
                <a16:creationId xmlns:a16="http://schemas.microsoft.com/office/drawing/2014/main" id="{84E0A806-0756-3068-1F1D-2004D1E0A07B}"/>
              </a:ext>
            </a:extLst>
          </p:cNvPr>
          <p:cNvPicPr>
            <a:picLocks noChangeAspect="1"/>
          </p:cNvPicPr>
          <p:nvPr/>
        </p:nvPicPr>
        <p:blipFill>
          <a:blip r:embed="rId4"/>
          <a:stretch>
            <a:fillRect/>
          </a:stretch>
        </p:blipFill>
        <p:spPr>
          <a:xfrm flipH="1">
            <a:off x="3390614" y="3644625"/>
            <a:ext cx="1617280" cy="2520000"/>
          </a:xfrm>
          <a:prstGeom prst="rect">
            <a:avLst/>
          </a:prstGeom>
        </p:spPr>
      </p:pic>
      <p:pic>
        <p:nvPicPr>
          <p:cNvPr id="6" name="Picture 5">
            <a:extLst>
              <a:ext uri="{FF2B5EF4-FFF2-40B4-BE49-F238E27FC236}">
                <a16:creationId xmlns:a16="http://schemas.microsoft.com/office/drawing/2014/main" id="{390BCC5C-B02C-FD1A-0B44-CA36EAD0C776}"/>
              </a:ext>
            </a:extLst>
          </p:cNvPr>
          <p:cNvPicPr>
            <a:picLocks noChangeAspect="1"/>
          </p:cNvPicPr>
          <p:nvPr/>
        </p:nvPicPr>
        <p:blipFill>
          <a:blip r:embed="rId5"/>
          <a:stretch>
            <a:fillRect/>
          </a:stretch>
        </p:blipFill>
        <p:spPr>
          <a:xfrm flipH="1">
            <a:off x="4817001" y="3905678"/>
            <a:ext cx="1997603" cy="2661779"/>
          </a:xfrm>
          <a:prstGeom prst="rect">
            <a:avLst/>
          </a:prstGeom>
        </p:spPr>
      </p:pic>
      <p:grpSp>
        <p:nvGrpSpPr>
          <p:cNvPr id="20" name="Group 19">
            <a:extLst>
              <a:ext uri="{FF2B5EF4-FFF2-40B4-BE49-F238E27FC236}">
                <a16:creationId xmlns:a16="http://schemas.microsoft.com/office/drawing/2014/main" id="{FCCA735C-FDC0-7CF7-4B1D-E8D0347A1160}"/>
              </a:ext>
            </a:extLst>
          </p:cNvPr>
          <p:cNvGrpSpPr/>
          <p:nvPr/>
        </p:nvGrpSpPr>
        <p:grpSpPr>
          <a:xfrm>
            <a:off x="1356536" y="165627"/>
            <a:ext cx="8668011" cy="3108915"/>
            <a:chOff x="3430196" y="-472059"/>
            <a:chExt cx="5702905" cy="1550664"/>
          </a:xfrm>
        </p:grpSpPr>
        <p:pic>
          <p:nvPicPr>
            <p:cNvPr id="21" name="Picture 20">
              <a:extLst>
                <a:ext uri="{FF2B5EF4-FFF2-40B4-BE49-F238E27FC236}">
                  <a16:creationId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id="{DBFC69CA-F894-3776-3C30-DCA7DC83C185}"/>
                </a:ext>
              </a:extLst>
            </p:cNvPr>
            <p:cNvSpPr txBox="1"/>
            <p:nvPr/>
          </p:nvSpPr>
          <p:spPr>
            <a:xfrm>
              <a:off x="4612404" y="370719"/>
              <a:ext cx="3191118" cy="707886"/>
            </a:xfrm>
            <a:prstGeom prst="rect">
              <a:avLst/>
            </a:prstGeom>
            <a:noFill/>
          </p:spPr>
          <p:txBody>
            <a:bodyPr wrap="square" rtlCol="0">
              <a:prstTxWarp prst="textArchUp">
                <a:avLst/>
              </a:prstTxWarp>
              <a:spAutoFit/>
            </a:bodyPr>
            <a:lstStyle/>
            <a:p>
              <a:pPr algn="ctr"/>
              <a:r>
                <a:rPr lang="en-US" sz="7500" b="1" dirty="0">
                  <a:solidFill>
                    <a:srgbClr val="C00000"/>
                  </a:solidFill>
                </a:rPr>
                <a:t>THI ĐUA </a:t>
              </a:r>
            </a:p>
            <a:p>
              <a:pPr algn="ctr"/>
              <a:r>
                <a:rPr lang="en-US" sz="7500" b="1" dirty="0">
                  <a:solidFill>
                    <a:srgbClr val="C00000"/>
                  </a:solidFill>
                </a:rPr>
                <a:t>ĐỌC TRƯỚC LỚP</a:t>
              </a:r>
            </a:p>
          </p:txBody>
        </p:sp>
      </p:grpSp>
      <p:pic>
        <p:nvPicPr>
          <p:cNvPr id="7" name="Picture 6">
            <a:extLst>
              <a:ext uri="{FF2B5EF4-FFF2-40B4-BE49-F238E27FC236}">
                <a16:creationId xmlns:a16="http://schemas.microsoft.com/office/drawing/2014/main" id="{0C7F9E8A-0D71-3C87-9B86-6DE437EE6841}"/>
              </a:ext>
            </a:extLst>
          </p:cNvPr>
          <p:cNvPicPr>
            <a:picLocks noChangeAspect="1"/>
          </p:cNvPicPr>
          <p:nvPr/>
        </p:nvPicPr>
        <p:blipFill>
          <a:blip r:embed="rId8"/>
          <a:stretch>
            <a:fillRect/>
          </a:stretch>
        </p:blipFill>
        <p:spPr>
          <a:xfrm>
            <a:off x="6915663" y="2467627"/>
            <a:ext cx="5209309" cy="4099830"/>
          </a:xfrm>
          <a:prstGeom prst="rect">
            <a:avLst/>
          </a:prstGeom>
          <a:ln>
            <a:noFill/>
          </a:ln>
          <a:effectLst>
            <a:softEdge rad="112500"/>
          </a:effectLst>
        </p:spPr>
      </p:pic>
    </p:spTree>
    <p:extLst>
      <p:ext uri="{BB962C8B-B14F-4D97-AF65-F5344CB8AC3E}">
        <p14:creationId xmlns:p14="http://schemas.microsoft.com/office/powerpoint/2010/main" val="22325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14:bounceEnd="70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EBDEA48-93A2-A775-1934-51213943C236}"/>
              </a:ext>
            </a:extLst>
          </p:cNvPr>
          <p:cNvGrpSpPr/>
          <p:nvPr/>
        </p:nvGrpSpPr>
        <p:grpSpPr>
          <a:xfrm>
            <a:off x="-920510" y="2016690"/>
            <a:ext cx="12419403" cy="4841310"/>
            <a:chOff x="-1529021" y="1487424"/>
            <a:chExt cx="13721021" cy="5370576"/>
          </a:xfrm>
        </p:grpSpPr>
        <p:pic>
          <p:nvPicPr>
            <p:cNvPr id="12" name="Picture 11">
              <a:extLst>
                <a:ext uri="{FF2B5EF4-FFF2-40B4-BE49-F238E27FC236}">
                  <a16:creationId xmlns:a16="http://schemas.microsoft.com/office/drawing/2014/main" id="{F5087690-9CB2-DBC4-2BD1-8CC610C6F4E7}"/>
                </a:ext>
              </a:extLst>
            </p:cNvPr>
            <p:cNvPicPr>
              <a:picLocks noChangeAspect="1"/>
            </p:cNvPicPr>
            <p:nvPr/>
          </p:nvPicPr>
          <p:blipFill>
            <a:blip r:embed="rId2"/>
            <a:stretch>
              <a:fillRect/>
            </a:stretch>
          </p:blipFill>
          <p:spPr>
            <a:xfrm>
              <a:off x="0" y="1487424"/>
              <a:ext cx="12192000" cy="5370576"/>
            </a:xfrm>
            <a:prstGeom prst="rect">
              <a:avLst/>
            </a:prstGeom>
          </p:spPr>
        </p:pic>
        <p:sp>
          <p:nvSpPr>
            <p:cNvPr id="13" name="TextBox 12">
              <a:extLst>
                <a:ext uri="{FF2B5EF4-FFF2-40B4-BE49-F238E27FC236}">
                  <a16:creationId xmlns:a16="http://schemas.microsoft.com/office/drawing/2014/main" id="{7F15CC45-D82C-630D-43E2-E2D30BE13567}"/>
                </a:ext>
              </a:extLst>
            </p:cNvPr>
            <p:cNvSpPr txBox="1"/>
            <p:nvPr/>
          </p:nvSpPr>
          <p:spPr>
            <a:xfrm>
              <a:off x="-1529021" y="5088063"/>
              <a:ext cx="10243595" cy="921844"/>
            </a:xfrm>
            <a:prstGeom prst="rect">
              <a:avLst/>
            </a:prstGeom>
            <a:noFill/>
          </p:spPr>
          <p:txBody>
            <a:bodyPr wrap="square" rtlCol="0">
              <a:spAutoFit/>
            </a:bodyPr>
            <a:lstStyle/>
            <a:p>
              <a:pPr algn="ctr"/>
              <a:r>
                <a:rPr lang="en-US" sz="4800" b="1" dirty="0">
                  <a:solidFill>
                    <a:srgbClr val="FF0066"/>
                  </a:solidFill>
                </a:rPr>
                <a:t>NHÓM:</a:t>
              </a:r>
            </a:p>
          </p:txBody>
        </p:sp>
      </p:grpSp>
      <p:grpSp>
        <p:nvGrpSpPr>
          <p:cNvPr id="3" name="Group 2">
            <a:extLst>
              <a:ext uri="{FF2B5EF4-FFF2-40B4-BE49-F238E27FC236}">
                <a16:creationId xmlns:a16="http://schemas.microsoft.com/office/drawing/2014/main" id="{AA1BC750-618B-498B-774E-9E3238820098}"/>
              </a:ext>
            </a:extLst>
          </p:cNvPr>
          <p:cNvGrpSpPr/>
          <p:nvPr/>
        </p:nvGrpSpPr>
        <p:grpSpPr>
          <a:xfrm>
            <a:off x="640915" y="292927"/>
            <a:ext cx="10910170" cy="2317258"/>
            <a:chOff x="3084659" y="-472059"/>
            <a:chExt cx="6993045" cy="1607912"/>
          </a:xfrm>
        </p:grpSpPr>
        <p:pic>
          <p:nvPicPr>
            <p:cNvPr id="4" name="Picture 3">
              <a:extLst>
                <a:ext uri="{FF2B5EF4-FFF2-40B4-BE49-F238E27FC236}">
                  <a16:creationId xmlns:a16="http://schemas.microsoft.com/office/drawing/2014/main" id="{5A8F536A-3FCA-CDF7-BA5B-8155AA4DCA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084659" y="-472059"/>
              <a:ext cx="6993045" cy="1515649"/>
            </a:xfrm>
            <a:prstGeom prst="rect">
              <a:avLst/>
            </a:prstGeom>
          </p:spPr>
        </p:pic>
        <p:sp>
          <p:nvSpPr>
            <p:cNvPr id="5" name="TextBox 4">
              <a:extLst>
                <a:ext uri="{FF2B5EF4-FFF2-40B4-BE49-F238E27FC236}">
                  <a16:creationId xmlns:a16="http://schemas.microsoft.com/office/drawing/2014/main" id="{1E3B944B-9226-124A-59CA-22F2DD618A6A}"/>
                </a:ext>
              </a:extLst>
            </p:cNvPr>
            <p:cNvSpPr txBox="1"/>
            <p:nvPr/>
          </p:nvSpPr>
          <p:spPr>
            <a:xfrm>
              <a:off x="4537092" y="285766"/>
              <a:ext cx="3921478" cy="850087"/>
            </a:xfrm>
            <a:prstGeom prst="rect">
              <a:avLst/>
            </a:prstGeom>
            <a:noFill/>
          </p:spPr>
          <p:txBody>
            <a:bodyPr wrap="square" rtlCol="0">
              <a:prstTxWarp prst="textArchUp">
                <a:avLst/>
              </a:prstTxWarp>
              <a:spAutoFit/>
            </a:bodyPr>
            <a:lstStyle/>
            <a:p>
              <a:pPr algn="ctr"/>
              <a:r>
                <a:rPr lang="en-US" sz="8500" b="1" dirty="0">
                  <a:solidFill>
                    <a:srgbClr val="C00000"/>
                  </a:solidFill>
                </a:rPr>
                <a:t>BÌNH CHỌN</a:t>
              </a:r>
            </a:p>
            <a:p>
              <a:pPr algn="ctr"/>
              <a:r>
                <a:rPr lang="en-US" sz="8500" b="1" dirty="0">
                  <a:solidFill>
                    <a:srgbClr val="C00000"/>
                  </a:solidFill>
                </a:rPr>
                <a:t> CHO NHÓM ĐỌC TỐT NHẤT</a:t>
              </a:r>
            </a:p>
          </p:txBody>
        </p:sp>
      </p:grpSp>
    </p:spTree>
    <p:extLst>
      <p:ext uri="{BB962C8B-B14F-4D97-AF65-F5344CB8AC3E}">
        <p14:creationId xmlns:p14="http://schemas.microsoft.com/office/powerpoint/2010/main" val="1873343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A8FB94-39F4-B321-0430-B2917AAD50F8}"/>
              </a:ext>
            </a:extLst>
          </p:cNvPr>
          <p:cNvSpPr txBox="1"/>
          <p:nvPr/>
        </p:nvSpPr>
        <p:spPr>
          <a:xfrm>
            <a:off x="2629362" y="364622"/>
            <a:ext cx="6672018" cy="1169551"/>
          </a:xfrm>
          <a:prstGeom prst="rect">
            <a:avLst/>
          </a:prstGeom>
          <a:noFill/>
        </p:spPr>
        <p:txBody>
          <a:bodyPr wrap="none" rtlCol="0">
            <a:spAutoFit/>
          </a:bodyPr>
          <a:lstStyle/>
          <a:p>
            <a:pPr algn="ct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 ĐỌC HIỂU</a:t>
            </a:r>
          </a:p>
        </p:txBody>
      </p:sp>
    </p:spTree>
    <p:extLst>
      <p:ext uri="{BB962C8B-B14F-4D97-AF65-F5344CB8AC3E}">
        <p14:creationId xmlns:p14="http://schemas.microsoft.com/office/powerpoint/2010/main" val="342938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id="{B9761B95-8774-B071-8043-9AD2C59A603A}"/>
                </a:ext>
              </a:extLst>
            </p:cNvPr>
            <p:cNvSpPr txBox="1"/>
            <p:nvPr/>
          </p:nvSpPr>
          <p:spPr>
            <a:xfrm>
              <a:off x="2028911" y="226817"/>
              <a:ext cx="7650691" cy="2716982"/>
            </a:xfrm>
            <a:prstGeom prst="rect">
              <a:avLst/>
            </a:prstGeom>
            <a:noFill/>
          </p:spPr>
          <p:txBody>
            <a:bodyPr wrap="square" rtlCol="0">
              <a:spAutoFit/>
            </a:bodyPr>
            <a:lstStyle/>
            <a:p>
              <a:r>
                <a:rPr lang="vi-VN"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1. Mỗi mốc thời gian sau gắn với thành tựu gì của Thủ đô Hà Nội? Mỗi</a:t>
              </a:r>
              <a:r>
                <a:rPr lang="en-US"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thành tựu đó nói lên điều gì?</a:t>
              </a:r>
              <a:endParaRPr lang="en-US"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800" b="1">
                  <a:solidFill>
                    <a:srgbClr val="AE0001"/>
                  </a:solidFill>
                  <a:latin typeface="Calibri" panose="020F0502020204030204" pitchFamily="34" charset="0"/>
                  <a:ea typeface="Calibri" panose="020F0502020204030204" pitchFamily="34" charset="0"/>
                  <a:cs typeface="Calibri" panose="020F0502020204030204" pitchFamily="34" charset="0"/>
                </a:rPr>
                <a:t> Ngày 16 tháng 7 năm 1999 	Ngày 31 tháng 10 năm 2019</a:t>
              </a:r>
              <a:endParaRPr lang="vi-VN" sz="2800" b="1" dirty="0">
                <a:solidFill>
                  <a:srgbClr val="AE0001"/>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a16="http://schemas.microsoft.com/office/drawing/2014/main" id="{B5B49C7E-80E3-45F7-BBFE-6623A8C3F7A5}"/>
              </a:ext>
            </a:extLst>
          </p:cNvPr>
          <p:cNvSpPr txBox="1"/>
          <p:nvPr/>
        </p:nvSpPr>
        <p:spPr>
          <a:xfrm>
            <a:off x="827324" y="2183976"/>
            <a:ext cx="10245297" cy="4031873"/>
          </a:xfrm>
          <a:prstGeom prst="rect">
            <a:avLst/>
          </a:prstGeom>
          <a:noFill/>
        </p:spPr>
        <p:txBody>
          <a:bodyPr wrap="square" rtlCol="0">
            <a:spAutoFit/>
          </a:bodyPr>
          <a:lstStyle/>
          <a:p>
            <a:pPr algn="just"/>
            <a:r>
              <a:rPr lang="en-US" sz="3200" b="1" i="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vi-VN" sz="3200" b="1" i="0">
                <a:solidFill>
                  <a:srgbClr val="FF0000"/>
                </a:solidFill>
                <a:effectLst/>
                <a:latin typeface="Calibri" panose="020F0502020204030204" pitchFamily="34" charset="0"/>
                <a:ea typeface="Calibri" panose="020F0502020204030204" pitchFamily="34" charset="0"/>
                <a:cs typeface="Calibri" panose="020F0502020204030204" pitchFamily="34" charset="0"/>
              </a:rPr>
              <a:t>Ngày 16 tháng 7 năm 1999: </a:t>
            </a:r>
            <a:r>
              <a:rPr lang="vi-VN" sz="3200" b="1" i="0">
                <a:solidFill>
                  <a:srgbClr val="002060"/>
                </a:solidFill>
                <a:effectLst/>
                <a:latin typeface="Calibri" panose="020F0502020204030204" pitchFamily="34" charset="0"/>
                <a:ea typeface="Calibri" panose="020F0502020204030204" pitchFamily="34" charset="0"/>
                <a:cs typeface="Calibri" panose="020F0502020204030204" pitchFamily="34" charset="0"/>
              </a:rPr>
              <a:t>Thủ đô Hà Nội được UNESCO chọn là thành phố tiêu biểu của châu Á – Thái Bình Dương và là một trong năm thành phố trên thế giới nhận giải thưởng “Thành phố Vì hoà bình”. Đây là sự ghi nhận của cộng đồng quốc tế về những đóng góp tích cực của Thủ đô trong công cuộc đấu tranh vì hoà bình cũng như trong sự nghiệp phát triển, xây dựng một thành phố hoà bình, năng động.</a:t>
            </a:r>
            <a:endPar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9998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id="{B9761B95-8774-B071-8043-9AD2C59A603A}"/>
                </a:ext>
              </a:extLst>
            </p:cNvPr>
            <p:cNvSpPr txBox="1"/>
            <p:nvPr/>
          </p:nvSpPr>
          <p:spPr>
            <a:xfrm>
              <a:off x="2028911" y="226817"/>
              <a:ext cx="7650691" cy="2716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Mỗi mốc thời gian sau gắn với thành tựu gì của Thủ đô Hà Nội? Mỗi</a:t>
              </a:r>
              <a:r>
                <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thành tựu đó nói lên điều gì?</a:t>
              </a:r>
              <a:endParaRPr kumimoji="0" lang="en-US" sz="28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rPr>
                <a:t> Ngày 16 tháng 7 năm 1999 	Ngày 31 tháng 10 năm 2019</a:t>
              </a:r>
              <a:endParaRPr kumimoji="0" lang="vi-VN" sz="2800" b="1" i="0" u="none" strike="noStrike" kern="1200" cap="none" spc="0" normalizeH="0" baseline="0" noProof="0" dirty="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a16="http://schemas.microsoft.com/office/drawing/2014/main" id="{B5B49C7E-80E3-45F7-BBFE-6623A8C3F7A5}"/>
              </a:ext>
            </a:extLst>
          </p:cNvPr>
          <p:cNvSpPr txBox="1"/>
          <p:nvPr/>
        </p:nvSpPr>
        <p:spPr>
          <a:xfrm>
            <a:off x="827324" y="2421900"/>
            <a:ext cx="10245297" cy="2554545"/>
          </a:xfrm>
          <a:prstGeom prst="rect">
            <a:avLst/>
          </a:prstGeom>
          <a:noFill/>
        </p:spPr>
        <p:txBody>
          <a:bodyPr wrap="square" rtlCol="0">
            <a:spAutoFit/>
          </a:bodyPr>
          <a:lstStyle/>
          <a:p>
            <a:pPr lvl="0" algn="just"/>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3200" b="1">
                <a:solidFill>
                  <a:srgbClr val="FF0000"/>
                </a:solidFill>
                <a:latin typeface="Calibri" panose="020F0502020204030204" pitchFamily="34" charset="0"/>
                <a:ea typeface="Calibri" panose="020F0502020204030204" pitchFamily="34" charset="0"/>
                <a:cs typeface="Calibri" panose="020F0502020204030204" pitchFamily="34" charset="0"/>
              </a:rPr>
              <a:t>Ngày 31 tháng 10 năm 2019: </a:t>
            </a:r>
            <a:r>
              <a:rPr lang="vi-VN" sz="3200" b="1">
                <a:latin typeface="Calibri" panose="020F0502020204030204" pitchFamily="34" charset="0"/>
                <a:ea typeface="Calibri" panose="020F0502020204030204" pitchFamily="34" charset="0"/>
                <a:cs typeface="Calibri" panose="020F0502020204030204" pitchFamily="34" charset="0"/>
              </a:rPr>
              <a:t>Hà Nội chính thức được UNESCO chấp thuận đưa vào “Mạng lưới các thành phố sáng tạo”. Đây là kết quả của sự nỗ lực không ngừng của nhân dân Hà Nội trong quyết tâm xây dựng, phát triển một Thủ đô năng động, đổi mới, sáng tạo, vì hoà bình.</a:t>
            </a:r>
            <a:endParaRPr kumimoji="0" lang="vi-VN" sz="3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834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B0A2973-11A7-4C26-B7BC-E599F36D8941}"/>
              </a:ext>
            </a:extLst>
          </p:cNvPr>
          <p:cNvSpPr/>
          <p:nvPr/>
        </p:nvSpPr>
        <p:spPr>
          <a:xfrm>
            <a:off x="1674421" y="1381289"/>
            <a:ext cx="9607137" cy="245444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rPr>
              <a:t>Rút ý đoạn 1</a:t>
            </a:r>
            <a:endParaRPr kumimoji="0" lang="en-US" sz="6600" b="1" i="0" u="none" strike="noStrike" kern="1200" cap="none" spc="0" normalizeH="0" baseline="0" noProof="0" dirty="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3" name="TextBox 12">
            <a:extLst>
              <a:ext uri="{FF2B5EF4-FFF2-40B4-BE49-F238E27FC236}">
                <a16:creationId xmlns:a16="http://schemas.microsoft.com/office/drawing/2014/main" id="{D258C382-1186-4879-1977-4C028BF3597B}"/>
              </a:ext>
            </a:extLst>
          </p:cNvPr>
          <p:cNvSpPr txBox="1"/>
          <p:nvPr/>
        </p:nvSpPr>
        <p:spPr>
          <a:xfrm>
            <a:off x="2820864" y="1946789"/>
            <a:ext cx="73142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a:ln>
                  <a:noFill/>
                </a:ln>
                <a:solidFill>
                  <a:srgbClr val="003399"/>
                </a:solidFill>
                <a:effectLst/>
                <a:uLnTx/>
                <a:uFillTx/>
                <a:latin typeface="Calibri" panose="020F0502020204030204" pitchFamily="34" charset="0"/>
                <a:ea typeface="Calibri" panose="020F0502020204030204" pitchFamily="34" charset="0"/>
                <a:cs typeface="Calibri" panose="020F0502020204030204" pitchFamily="34" charset="0"/>
              </a:rPr>
              <a:t>Những thành tựu tiêu biểu mà Thủ đô Hà Nội đã đạt được.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75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id="{B9761B95-8774-B071-8043-9AD2C59A603A}"/>
                </a:ext>
              </a:extLst>
            </p:cNvPr>
            <p:cNvSpPr txBox="1"/>
            <p:nvPr/>
          </p:nvSpPr>
          <p:spPr>
            <a:xfrm>
              <a:off x="2050723" y="191413"/>
              <a:ext cx="7046001" cy="249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4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4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Nhân dân Hà Nội có mong muốn và quyết tâm gì?</a:t>
              </a:r>
            </a:p>
          </p:txBody>
        </p:sp>
      </p:grpSp>
      <p:pic>
        <p:nvPicPr>
          <p:cNvPr id="15" name="Picture 14">
            <a:extLst>
              <a:ext uri="{FF2B5EF4-FFF2-40B4-BE49-F238E27FC236}">
                <a16:creationId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a16="http://schemas.microsoft.com/office/drawing/2014/main" id="{B5B49C7E-80E3-45F7-BBFE-6623A8C3F7A5}"/>
              </a:ext>
            </a:extLst>
          </p:cNvPr>
          <p:cNvSpPr txBox="1"/>
          <p:nvPr/>
        </p:nvSpPr>
        <p:spPr>
          <a:xfrm>
            <a:off x="797709" y="2538383"/>
            <a:ext cx="10596580" cy="2123658"/>
          </a:xfrm>
          <a:prstGeom prst="rect">
            <a:avLst/>
          </a:prstGeom>
          <a:noFill/>
        </p:spPr>
        <p:txBody>
          <a:bodyPr wrap="square" rtlCol="0">
            <a:spAutoFit/>
          </a:bodyPr>
          <a:lstStyle/>
          <a:p>
            <a:pPr lvl="0" algn="ct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rPr>
              <a:t>Nhân dân Hà Nội luôn mong muốn và quyết tâm xây dựng, phát triển một Thủ đô năng động, đổi mới, sáng tạo, vì hoà bình.</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349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B0A2973-11A7-4C26-B7BC-E599F36D8941}"/>
              </a:ext>
            </a:extLst>
          </p:cNvPr>
          <p:cNvSpPr/>
          <p:nvPr/>
        </p:nvSpPr>
        <p:spPr>
          <a:xfrm>
            <a:off x="1674421" y="1381289"/>
            <a:ext cx="9607137" cy="245444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rPr>
              <a:t>Rút ý đoạn 2</a:t>
            </a:r>
            <a:endParaRPr kumimoji="0" lang="en-US" sz="6600" b="1" i="0" u="none" strike="noStrike" kern="1200" cap="none" spc="0" normalizeH="0" baseline="0" noProof="0" dirty="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3" name="TextBox 12">
            <a:extLst>
              <a:ext uri="{FF2B5EF4-FFF2-40B4-BE49-F238E27FC236}">
                <a16:creationId xmlns:a16="http://schemas.microsoft.com/office/drawing/2014/main" id="{D258C382-1186-4879-1977-4C028BF3597B}"/>
              </a:ext>
            </a:extLst>
          </p:cNvPr>
          <p:cNvSpPr txBox="1"/>
          <p:nvPr/>
        </p:nvSpPr>
        <p:spPr>
          <a:xfrm>
            <a:off x="2574601" y="1639013"/>
            <a:ext cx="7314250" cy="1938992"/>
          </a:xfrm>
          <a:prstGeom prst="rect">
            <a:avLst/>
          </a:prstGeom>
          <a:noFill/>
        </p:spPr>
        <p:txBody>
          <a:bodyPr wrap="square">
            <a:spAutoFit/>
          </a:bodyPr>
          <a:lstStyle/>
          <a:p>
            <a:pPr lvl="0" algn="ctr"/>
            <a:r>
              <a:rPr lang="vi-VN" sz="4000" b="1" i="1">
                <a:solidFill>
                  <a:srgbClr val="003399"/>
                </a:solidFill>
                <a:latin typeface="Calibri" panose="020F0502020204030204" pitchFamily="34" charset="0"/>
                <a:ea typeface="Calibri" panose="020F0502020204030204" pitchFamily="34" charset="0"/>
                <a:cs typeface="Calibri" panose="020F0502020204030204" pitchFamily="34" charset="0"/>
              </a:rPr>
              <a:t>Những đóng góp tích cực của </a:t>
            </a:r>
            <a:endParaRPr lang="en-US" sz="4000" b="1" i="1">
              <a:solidFill>
                <a:srgbClr val="003399"/>
              </a:solidFill>
              <a:latin typeface="Calibri" panose="020F0502020204030204" pitchFamily="34" charset="0"/>
              <a:ea typeface="Calibri" panose="020F0502020204030204" pitchFamily="34" charset="0"/>
              <a:cs typeface="Calibri" panose="020F0502020204030204" pitchFamily="34" charset="0"/>
            </a:endParaRPr>
          </a:p>
          <a:p>
            <a:pPr lvl="0" algn="ctr"/>
            <a:r>
              <a:rPr lang="vi-VN" sz="4000" b="1" i="1">
                <a:solidFill>
                  <a:srgbClr val="003399"/>
                </a:solidFill>
                <a:latin typeface="Calibri" panose="020F0502020204030204" pitchFamily="34" charset="0"/>
                <a:ea typeface="Calibri" panose="020F0502020204030204" pitchFamily="34" charset="0"/>
                <a:cs typeface="Calibri" panose="020F0502020204030204" pitchFamily="34" charset="0"/>
              </a:rPr>
              <a:t>Thủ đô trong công cuộc xây dựng Thành phố Vì hoà bình.</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13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E5CBC48-CA1C-4965-91BC-241277F95592}"/>
              </a:ext>
            </a:extLst>
          </p:cNvPr>
          <p:cNvSpPr/>
          <p:nvPr/>
        </p:nvSpPr>
        <p:spPr>
          <a:xfrm>
            <a:off x="950026" y="771896"/>
            <a:ext cx="10419928" cy="516576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67">
            <a:extLst>
              <a:ext uri="{FF2B5EF4-FFF2-40B4-BE49-F238E27FC236}">
                <a16:creationId xmlns:a16="http://schemas.microsoft.com/office/drawing/2014/main" id="{5F74D6EF-FBB3-B43C-3E19-14E6BCC10CB5}"/>
              </a:ext>
            </a:extLst>
          </p:cNvPr>
          <p:cNvSpPr txBox="1"/>
          <p:nvPr/>
        </p:nvSpPr>
        <p:spPr>
          <a:xfrm>
            <a:off x="1916971" y="1100012"/>
            <a:ext cx="65230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cap="rnd" cmpd="sng">
                  <a:solidFill>
                    <a:srgbClr val="C00000"/>
                  </a:solidFill>
                  <a:prstDash val="solid"/>
                </a:ln>
                <a:solidFill>
                  <a:srgbClr val="FF4548"/>
                </a:solidFill>
                <a:uLnTx/>
                <a:uFillTx/>
                <a:latin typeface="SVN-Apple" panose="02040603050506020204" pitchFamily="18" charset="0"/>
                <a:ea typeface="LNTH-LuoLuoNotangYuanTi 1" pitchFamily="2" charset="-128"/>
                <a:cs typeface="LNTH-LuoLuoNotangYuanTi 1" pitchFamily="2" charset="-128"/>
              </a:rPr>
              <a:t>YÊU CẦU CẦN ĐẠT</a:t>
            </a:r>
          </a:p>
        </p:txBody>
      </p:sp>
      <p:sp>
        <p:nvSpPr>
          <p:cNvPr id="5" name="TextBox 4">
            <a:extLst>
              <a:ext uri="{FF2B5EF4-FFF2-40B4-BE49-F238E27FC236}">
                <a16:creationId xmlns:a16="http://schemas.microsoft.com/office/drawing/2014/main" id="{5D3BFE64-252E-B48F-5C70-914ADE1BF3B1}"/>
              </a:ext>
            </a:extLst>
          </p:cNvPr>
          <p:cNvSpPr txBox="1"/>
          <p:nvPr/>
        </p:nvSpPr>
        <p:spPr>
          <a:xfrm>
            <a:off x="1531917" y="1750670"/>
            <a:ext cx="9488383" cy="3785652"/>
          </a:xfrm>
          <a:prstGeom prst="rect">
            <a:avLst/>
          </a:prstGeom>
          <a:noFill/>
        </p:spPr>
        <p:txBody>
          <a:bodyPr wrap="square" rtlCol="0">
            <a:spAutoFit/>
          </a:bodyPr>
          <a:lstStyle/>
          <a:p>
            <a:pPr algn="just"/>
            <a:r>
              <a:rPr lang="vi-VN" sz="2400" b="1">
                <a:solidFill>
                  <a:srgbClr val="003399"/>
                </a:solidFill>
              </a:rPr>
              <a:t> - Cùng bạn hỏi đáp được về ý nghĩa tên gọi khác của mỗi địa danh đã cho.</a:t>
            </a:r>
          </a:p>
          <a:p>
            <a:pPr algn="just"/>
            <a:r>
              <a:rPr lang="vi-VN" sz="2400" b="1">
                <a:solidFill>
                  <a:srgbClr val="003399"/>
                </a:solidFill>
              </a:rPr>
              <a:t>– Nêu được phỏng đoán về nội dung bài đọc qua tên bài, hoạt động khởi động và tranh </a:t>
            </a:r>
            <a:r>
              <a:rPr lang="en-US" sz="2400" b="1">
                <a:solidFill>
                  <a:srgbClr val="003399"/>
                </a:solidFill>
              </a:rPr>
              <a:t> </a:t>
            </a:r>
            <a:r>
              <a:rPr lang="vi-VN" sz="2400" b="1">
                <a:solidFill>
                  <a:srgbClr val="003399"/>
                </a:solidFill>
              </a:rPr>
              <a:t>minh hoạ.</a:t>
            </a:r>
          </a:p>
          <a:p>
            <a:pPr algn="just"/>
            <a:r>
              <a:rPr lang="vi-VN" sz="2400" b="1">
                <a:solidFill>
                  <a:srgbClr val="003399"/>
                </a:solidFill>
              </a:rPr>
              <a:t>– Đọc trôi chảy bài đọc, ngắt nghỉ đúng dấu câu, đúng logic ngữ nghĩa; trả lời được các câu hỏi tìm hiểu bài. Hiểu được nội dung của bài đọc: </a:t>
            </a:r>
            <a:r>
              <a:rPr lang="vi-VN" sz="2400" b="1" i="1">
                <a:solidFill>
                  <a:srgbClr val="003399"/>
                </a:solidFill>
              </a:rPr>
              <a:t>Thủ đô Hà Nội tự hào được UNESCO trao tặng giải thưởng “Thành phố Vì hoà bình” và được tham gia “Mạng lưới các thành phố sáng tạo”. Đây là sự ghi nhận của cộng đồng quốc tế về những thành tựu của Hà Nội trong thời</a:t>
            </a:r>
            <a:endParaRPr lang="en-US" sz="2400" b="1" i="1" dirty="0">
              <a:solidFill>
                <a:srgbClr val="003399"/>
              </a:solidFill>
            </a:endParaRPr>
          </a:p>
        </p:txBody>
      </p:sp>
      <p:pic>
        <p:nvPicPr>
          <p:cNvPr id="13" name="Picture 12">
            <a:extLst>
              <a:ext uri="{FF2B5EF4-FFF2-40B4-BE49-F238E27FC236}">
                <a16:creationId xmlns:a16="http://schemas.microsoft.com/office/drawing/2014/main" id="{36B5FF1E-A422-CA35-1C7D-A4E1838E5F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2046" y="1605317"/>
            <a:ext cx="902398" cy="885991"/>
          </a:xfrm>
          <a:prstGeom prst="rect">
            <a:avLst/>
          </a:prstGeom>
        </p:spPr>
      </p:pic>
      <p:pic>
        <p:nvPicPr>
          <p:cNvPr id="8" name="Picture 7">
            <a:extLst>
              <a:ext uri="{FF2B5EF4-FFF2-40B4-BE49-F238E27FC236}">
                <a16:creationId xmlns:a16="http://schemas.microsoft.com/office/drawing/2014/main" id="{A9CC7AB7-84CF-497C-9264-3FE72394495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2046" y="2255975"/>
            <a:ext cx="902398" cy="885991"/>
          </a:xfrm>
          <a:prstGeom prst="rect">
            <a:avLst/>
          </a:prstGeom>
        </p:spPr>
      </p:pic>
      <p:pic>
        <p:nvPicPr>
          <p:cNvPr id="9" name="Picture 8">
            <a:extLst>
              <a:ext uri="{FF2B5EF4-FFF2-40B4-BE49-F238E27FC236}">
                <a16:creationId xmlns:a16="http://schemas.microsoft.com/office/drawing/2014/main" id="{BB2D157E-44E6-4EEA-BE6A-F031016BE18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2046" y="3176650"/>
            <a:ext cx="902398" cy="885991"/>
          </a:xfrm>
          <a:prstGeom prst="rect">
            <a:avLst/>
          </a:prstGeom>
        </p:spPr>
      </p:pic>
    </p:spTree>
    <p:extLst>
      <p:ext uri="{BB962C8B-B14F-4D97-AF65-F5344CB8AC3E}">
        <p14:creationId xmlns:p14="http://schemas.microsoft.com/office/powerpoint/2010/main" val="1756425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id="{B9761B95-8774-B071-8043-9AD2C59A603A}"/>
                </a:ext>
              </a:extLst>
            </p:cNvPr>
            <p:cNvSpPr txBox="1"/>
            <p:nvPr/>
          </p:nvSpPr>
          <p:spPr>
            <a:xfrm>
              <a:off x="2050723" y="191413"/>
              <a:ext cx="7046001" cy="20691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Việc tham gia “Mạng lưới các thành phố sáng tạo” mở ra cơ hội gì cho Hà Nội? </a:t>
              </a:r>
            </a:p>
          </p:txBody>
        </p:sp>
      </p:grpSp>
      <p:pic>
        <p:nvPicPr>
          <p:cNvPr id="15" name="Picture 14">
            <a:extLst>
              <a:ext uri="{FF2B5EF4-FFF2-40B4-BE49-F238E27FC236}">
                <a16:creationId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a16="http://schemas.microsoft.com/office/drawing/2014/main" id="{B5B49C7E-80E3-45F7-BBFE-6623A8C3F7A5}"/>
              </a:ext>
            </a:extLst>
          </p:cNvPr>
          <p:cNvSpPr txBox="1"/>
          <p:nvPr/>
        </p:nvSpPr>
        <p:spPr>
          <a:xfrm>
            <a:off x="797709" y="2538383"/>
            <a:ext cx="10596580" cy="2123658"/>
          </a:xfrm>
          <a:prstGeom prst="rect">
            <a:avLst/>
          </a:prstGeom>
          <a:noFill/>
        </p:spPr>
        <p:txBody>
          <a:bodyPr wrap="square" rtlCol="0">
            <a:spAutoFit/>
          </a:bodyPr>
          <a:lstStyle/>
          <a:p>
            <a:pPr lvl="0" algn="ctr"/>
            <a:r>
              <a:rPr lang="en-US" sz="4400" b="1">
                <a:solidFill>
                  <a:srgbClr val="FF0000"/>
                </a:solidFill>
                <a:latin typeface="Calibri" panose="020F0502020204030204" pitchFamily="34" charset="0"/>
                <a:ea typeface="Calibri" panose="020F0502020204030204" pitchFamily="34" charset="0"/>
                <a:cs typeface="Calibri" panose="020F0502020204030204" pitchFamily="34" charset="0"/>
              </a:rPr>
              <a:t>Thủ đô Hà Nội sẽ trở thành một trong những trung tâm hội tụ và lan toả của tri thức và sáng tạo.</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2775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B0A2973-11A7-4C26-B7BC-E599F36D8941}"/>
              </a:ext>
            </a:extLst>
          </p:cNvPr>
          <p:cNvSpPr/>
          <p:nvPr/>
        </p:nvSpPr>
        <p:spPr>
          <a:xfrm>
            <a:off x="1294411" y="1381289"/>
            <a:ext cx="9987148" cy="2454441"/>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rPr>
              <a:t>Rút ý đoạn 3</a:t>
            </a:r>
            <a:endParaRPr kumimoji="0" lang="en-US" sz="6600" b="1" i="0" u="none" strike="noStrike" kern="1200" cap="none" spc="0" normalizeH="0" baseline="0" noProof="0" dirty="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3" name="TextBox 12">
            <a:extLst>
              <a:ext uri="{FF2B5EF4-FFF2-40B4-BE49-F238E27FC236}">
                <a16:creationId xmlns:a16="http://schemas.microsoft.com/office/drawing/2014/main" id="{D258C382-1186-4879-1977-4C028BF3597B}"/>
              </a:ext>
            </a:extLst>
          </p:cNvPr>
          <p:cNvSpPr txBox="1"/>
          <p:nvPr/>
        </p:nvSpPr>
        <p:spPr>
          <a:xfrm>
            <a:off x="1543792" y="1639013"/>
            <a:ext cx="9512135" cy="1938992"/>
          </a:xfrm>
          <a:prstGeom prst="rect">
            <a:avLst/>
          </a:prstGeom>
          <a:noFill/>
        </p:spPr>
        <p:txBody>
          <a:bodyPr wrap="square">
            <a:spAutoFit/>
          </a:bodyPr>
          <a:lstStyle/>
          <a:p>
            <a:pPr lvl="0" algn="ctr"/>
            <a:r>
              <a:rPr lang="vi-VN" sz="4000" b="1" i="1">
                <a:solidFill>
                  <a:srgbClr val="003399"/>
                </a:solidFill>
                <a:latin typeface="Calibri" panose="020F0502020204030204" pitchFamily="34" charset="0"/>
                <a:ea typeface="Calibri" panose="020F0502020204030204" pitchFamily="34" charset="0"/>
                <a:cs typeface="Calibri" panose="020F0502020204030204" pitchFamily="34" charset="0"/>
              </a:rPr>
              <a:t>Mong muốn, quyết tâm xây dựng, phát triển Thủ đô của nhân dân Hà Nội và những cơ hội mới đang được mở ra cho Thủ đô.</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09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B4F576-243D-B083-E254-450AB252141F}"/>
              </a:ext>
            </a:extLst>
          </p:cNvPr>
          <p:cNvSpPr/>
          <p:nvPr/>
        </p:nvSpPr>
        <p:spPr>
          <a:xfrm>
            <a:off x="315238" y="775123"/>
            <a:ext cx="11561523" cy="5736921"/>
          </a:xfrm>
          <a:custGeom>
            <a:avLst/>
            <a:gdLst>
              <a:gd name="connsiteX0" fmla="*/ 0 w 11561523"/>
              <a:gd name="connsiteY0" fmla="*/ 570422 h 5736921"/>
              <a:gd name="connsiteX1" fmla="*/ 570422 w 11561523"/>
              <a:gd name="connsiteY1" fmla="*/ 0 h 5736921"/>
              <a:gd name="connsiteX2" fmla="*/ 10991101 w 11561523"/>
              <a:gd name="connsiteY2" fmla="*/ 0 h 5736921"/>
              <a:gd name="connsiteX3" fmla="*/ 11561523 w 11561523"/>
              <a:gd name="connsiteY3" fmla="*/ 570422 h 5736921"/>
              <a:gd name="connsiteX4" fmla="*/ 11561523 w 11561523"/>
              <a:gd name="connsiteY4" fmla="*/ 5166499 h 5736921"/>
              <a:gd name="connsiteX5" fmla="*/ 10991101 w 11561523"/>
              <a:gd name="connsiteY5" fmla="*/ 5736921 h 5736921"/>
              <a:gd name="connsiteX6" fmla="*/ 570422 w 11561523"/>
              <a:gd name="connsiteY6" fmla="*/ 5736921 h 5736921"/>
              <a:gd name="connsiteX7" fmla="*/ 0 w 11561523"/>
              <a:gd name="connsiteY7" fmla="*/ 5166499 h 5736921"/>
              <a:gd name="connsiteX8" fmla="*/ 0 w 11561523"/>
              <a:gd name="connsiteY8" fmla="*/ 570422 h 57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736921" fill="none" extrusionOk="0">
                <a:moveTo>
                  <a:pt x="0" y="570422"/>
                </a:moveTo>
                <a:cubicBezTo>
                  <a:pt x="-13935" y="253133"/>
                  <a:pt x="271851" y="13464"/>
                  <a:pt x="570422" y="0"/>
                </a:cubicBezTo>
                <a:cubicBezTo>
                  <a:pt x="2694970" y="130954"/>
                  <a:pt x="5990627" y="43574"/>
                  <a:pt x="10991101" y="0"/>
                </a:cubicBezTo>
                <a:cubicBezTo>
                  <a:pt x="11312982" y="10545"/>
                  <a:pt x="11600380" y="302984"/>
                  <a:pt x="11561523" y="570422"/>
                </a:cubicBezTo>
                <a:cubicBezTo>
                  <a:pt x="11411084" y="2435942"/>
                  <a:pt x="11647402" y="4059891"/>
                  <a:pt x="11561523" y="5166499"/>
                </a:cubicBezTo>
                <a:cubicBezTo>
                  <a:pt x="11531170" y="5486518"/>
                  <a:pt x="11271903" y="5713301"/>
                  <a:pt x="10991101" y="5736921"/>
                </a:cubicBezTo>
                <a:cubicBezTo>
                  <a:pt x="6374942" y="5892118"/>
                  <a:pt x="2700126" y="5899941"/>
                  <a:pt x="570422" y="5736921"/>
                </a:cubicBezTo>
                <a:cubicBezTo>
                  <a:pt x="259781" y="5677486"/>
                  <a:pt x="-32128" y="5500294"/>
                  <a:pt x="0" y="5166499"/>
                </a:cubicBezTo>
                <a:cubicBezTo>
                  <a:pt x="64656" y="3969388"/>
                  <a:pt x="-17807" y="2581657"/>
                  <a:pt x="0" y="570422"/>
                </a:cubicBezTo>
                <a:close/>
              </a:path>
              <a:path w="11561523" h="5736921" stroke="0" extrusionOk="0">
                <a:moveTo>
                  <a:pt x="0" y="570422"/>
                </a:moveTo>
                <a:cubicBezTo>
                  <a:pt x="-33841" y="234513"/>
                  <a:pt x="235707" y="7386"/>
                  <a:pt x="570422" y="0"/>
                </a:cubicBezTo>
                <a:cubicBezTo>
                  <a:pt x="4959805" y="132882"/>
                  <a:pt x="9579220" y="-84951"/>
                  <a:pt x="10991101" y="0"/>
                </a:cubicBezTo>
                <a:cubicBezTo>
                  <a:pt x="11289933" y="15823"/>
                  <a:pt x="11553911" y="297459"/>
                  <a:pt x="11561523" y="570422"/>
                </a:cubicBezTo>
                <a:cubicBezTo>
                  <a:pt x="11581710" y="2736227"/>
                  <a:pt x="11714003" y="4442194"/>
                  <a:pt x="11561523" y="5166499"/>
                </a:cubicBezTo>
                <a:cubicBezTo>
                  <a:pt x="11587504" y="5484616"/>
                  <a:pt x="11317281" y="5713985"/>
                  <a:pt x="10991101" y="5736921"/>
                </a:cubicBezTo>
                <a:cubicBezTo>
                  <a:pt x="8456887" y="5824560"/>
                  <a:pt x="4215626" y="5664242"/>
                  <a:pt x="570422" y="5736921"/>
                </a:cubicBezTo>
                <a:cubicBezTo>
                  <a:pt x="250550" y="5690794"/>
                  <a:pt x="-4040" y="5487148"/>
                  <a:pt x="0" y="5166499"/>
                </a:cubicBezTo>
                <a:cubicBezTo>
                  <a:pt x="-38581" y="3167693"/>
                  <a:pt x="63341" y="1982704"/>
                  <a:pt x="0" y="570422"/>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61671C9F-5C91-7681-DA3B-4037C3B228D2}"/>
              </a:ext>
            </a:extLst>
          </p:cNvPr>
          <p:cNvGrpSpPr/>
          <p:nvPr/>
        </p:nvGrpSpPr>
        <p:grpSpPr>
          <a:xfrm>
            <a:off x="169213" y="234915"/>
            <a:ext cx="11561521" cy="1874301"/>
            <a:chOff x="1043892" y="0"/>
            <a:chExt cx="9368425" cy="3230923"/>
          </a:xfrm>
        </p:grpSpPr>
        <p:pic>
          <p:nvPicPr>
            <p:cNvPr id="11" name="Picture 10">
              <a:extLst>
                <a:ext uri="{FF2B5EF4-FFF2-40B4-BE49-F238E27FC236}">
                  <a16:creationId xmlns:a16="http://schemas.microsoft.com/office/drawing/2014/main"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id="{B9761B95-8774-B071-8043-9AD2C59A603A}"/>
                </a:ext>
              </a:extLst>
            </p:cNvPr>
            <p:cNvSpPr txBox="1"/>
            <p:nvPr/>
          </p:nvSpPr>
          <p:spPr>
            <a:xfrm>
              <a:off x="2205103" y="781684"/>
              <a:ext cx="7046001" cy="11141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4. Tóm tắt nội dung bài đọc bằng 3 – 4 câu </a:t>
              </a:r>
              <a:endParaRPr kumimoji="0" lang="vi-VN" sz="3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1FE85840-3E98-C51A-58DD-766D72CD64AB}"/>
              </a:ext>
            </a:extLst>
          </p:cNvPr>
          <p:cNvPicPr>
            <a:picLocks noChangeAspect="1"/>
          </p:cNvPicPr>
          <p:nvPr/>
        </p:nvPicPr>
        <p:blipFill>
          <a:blip r:embed="rId3"/>
          <a:stretch>
            <a:fillRect/>
          </a:stretch>
        </p:blipFill>
        <p:spPr>
          <a:xfrm>
            <a:off x="-9716031" y="1541827"/>
            <a:ext cx="4511431" cy="5316173"/>
          </a:xfrm>
          <a:prstGeom prst="rect">
            <a:avLst/>
          </a:prstGeom>
        </p:spPr>
      </p:pic>
      <p:sp>
        <p:nvSpPr>
          <p:cNvPr id="16" name="TextBox 15">
            <a:extLst>
              <a:ext uri="{FF2B5EF4-FFF2-40B4-BE49-F238E27FC236}">
                <a16:creationId xmlns:a16="http://schemas.microsoft.com/office/drawing/2014/main" id="{B5B49C7E-80E3-45F7-BBFE-6623A8C3F7A5}"/>
              </a:ext>
            </a:extLst>
          </p:cNvPr>
          <p:cNvSpPr txBox="1"/>
          <p:nvPr/>
        </p:nvSpPr>
        <p:spPr>
          <a:xfrm>
            <a:off x="797709" y="2340024"/>
            <a:ext cx="10596580" cy="3970318"/>
          </a:xfrm>
          <a:prstGeom prst="rect">
            <a:avLst/>
          </a:prstGeom>
          <a:noFill/>
        </p:spPr>
        <p:txBody>
          <a:bodyPr wrap="square" rtlCol="0">
            <a:spAutoFit/>
          </a:bodyPr>
          <a:lstStyle/>
          <a:p>
            <a:pPr lvl="0" algn="just"/>
            <a:r>
              <a:rPr lang="en-US" sz="36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a:solidFill>
                  <a:srgbClr val="FF0000"/>
                </a:solidFill>
                <a:latin typeface="Calibri" panose="020F0502020204030204" pitchFamily="34" charset="0"/>
                <a:ea typeface="Calibri" panose="020F0502020204030204" pitchFamily="34" charset="0"/>
                <a:cs typeface="Calibri" panose="020F0502020204030204" pitchFamily="34" charset="0"/>
              </a:rPr>
              <a:t>Thủ đô Hà Nội tự hào được UNESCO trao tặng giải thưởng “Thành phố Vì hoà bình” và được tham gia “Mạng lưới các thành phố sáng tạo”. Đây là sự ghi nhận của cộng đồng quốc tế về những thành tựu của Hà Nội trong thời gian qua. Các thành tựu đạt được sẽ là bước đệm để Thủ đô tiếp tục phát triển hơn trong tương lai.</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0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B0A2973-11A7-4C26-B7BC-E599F36D8941}"/>
              </a:ext>
            </a:extLst>
          </p:cNvPr>
          <p:cNvSpPr/>
          <p:nvPr/>
        </p:nvSpPr>
        <p:spPr>
          <a:xfrm>
            <a:off x="1294411" y="1381289"/>
            <a:ext cx="9987148" cy="4043376"/>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27BAAFCA-832C-CDC3-E5BB-BA07E4E46700}"/>
              </a:ext>
            </a:extLst>
          </p:cNvPr>
          <p:cNvSpPr/>
          <p:nvPr/>
        </p:nvSpPr>
        <p:spPr>
          <a:xfrm>
            <a:off x="2480181" y="330468"/>
            <a:ext cx="7503090" cy="784830"/>
          </a:xfrm>
          <a:prstGeom prst="roundRect">
            <a:avLst>
              <a:gd name="adj" fmla="val 50000"/>
            </a:avLst>
          </a:prstGeom>
          <a:solidFill>
            <a:srgbClr val="B9D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593F129-AA3A-FED9-CE47-E1AA18B935DF}"/>
              </a:ext>
            </a:extLst>
          </p:cNvPr>
          <p:cNvSpPr txBox="1"/>
          <p:nvPr/>
        </p:nvSpPr>
        <p:spPr>
          <a:xfrm>
            <a:off x="510348" y="200297"/>
            <a:ext cx="1117130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ln w="19050">
                  <a:noFill/>
                </a:ln>
                <a:solidFill>
                  <a:srgbClr val="FF0A70"/>
                </a:solidFill>
                <a:latin typeface="UTM Edwardian" panose="02040603050506020204" pitchFamily="18" charset="0"/>
                <a:ea typeface="LNTH-LuoLuoNotangYuanTi 1" pitchFamily="2" charset="-128"/>
                <a:cs typeface="LNTH-LuoLuoNotangYuanTi 1" pitchFamily="2" charset="-128"/>
              </a:rPr>
              <a:t>Nội dung bài đọc</a:t>
            </a:r>
            <a:endParaRPr kumimoji="0" lang="en-US" sz="6600" b="1" i="0" u="none" strike="noStrike" kern="1200" cap="none" spc="0" normalizeH="0" baseline="0" noProof="0" dirty="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3" name="TextBox 12">
            <a:extLst>
              <a:ext uri="{FF2B5EF4-FFF2-40B4-BE49-F238E27FC236}">
                <a16:creationId xmlns:a16="http://schemas.microsoft.com/office/drawing/2014/main" id="{D258C382-1186-4879-1977-4C028BF3597B}"/>
              </a:ext>
            </a:extLst>
          </p:cNvPr>
          <p:cNvSpPr txBox="1"/>
          <p:nvPr/>
        </p:nvSpPr>
        <p:spPr>
          <a:xfrm>
            <a:off x="1543792" y="1639013"/>
            <a:ext cx="9512135" cy="3785652"/>
          </a:xfrm>
          <a:prstGeom prst="rect">
            <a:avLst/>
          </a:prstGeom>
          <a:noFill/>
        </p:spPr>
        <p:txBody>
          <a:bodyPr wrap="square">
            <a:spAutoFit/>
          </a:bodyPr>
          <a:lstStyle/>
          <a:p>
            <a:pPr lvl="0" algn="ctr"/>
            <a:r>
              <a:rPr lang="vi-VN" sz="4000" b="1" i="1">
                <a:solidFill>
                  <a:srgbClr val="003399"/>
                </a:solidFill>
                <a:latin typeface="Calibri" panose="020F0502020204030204" pitchFamily="34" charset="0"/>
                <a:ea typeface="Calibri" panose="020F0502020204030204" pitchFamily="34" charset="0"/>
                <a:cs typeface="Calibri" panose="020F0502020204030204" pitchFamily="34" charset="0"/>
              </a:rPr>
              <a:t>Thủ đô Hà Nội tự hào được UNESCO trao tặng giải thưởng “Thành phố Vì hoà bình” và được tham gia “Mạng lưới các thành phố sáng tạo”. Đây là sự ghi nhận của cộng đồng quốc tế về những thành tựu của Hà Nội trong thời</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633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A8FB94-39F4-B321-0430-B2917AAD50F8}"/>
              </a:ext>
            </a:extLst>
          </p:cNvPr>
          <p:cNvSpPr txBox="1"/>
          <p:nvPr/>
        </p:nvSpPr>
        <p:spPr>
          <a:xfrm>
            <a:off x="2882784" y="293371"/>
            <a:ext cx="6141425" cy="1169551"/>
          </a:xfrm>
          <a:prstGeom prst="rect">
            <a:avLst/>
          </a:prstGeom>
          <a:noFill/>
        </p:spPr>
        <p:txBody>
          <a:bodyPr wrap="none" rtlCol="0">
            <a:spAutoFit/>
          </a:bodyPr>
          <a:lstStyle/>
          <a:p>
            <a:pPr algn="ctr"/>
            <a:r>
              <a:rPr lang="en-US" sz="7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 ĐỌC LẠI</a:t>
            </a:r>
          </a:p>
        </p:txBody>
      </p:sp>
    </p:spTree>
    <p:extLst>
      <p:ext uri="{BB962C8B-B14F-4D97-AF65-F5344CB8AC3E}">
        <p14:creationId xmlns:p14="http://schemas.microsoft.com/office/powerpoint/2010/main" val="368672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33E142D-AF72-8336-0440-31E8BC84F0C3}"/>
              </a:ext>
            </a:extLst>
          </p:cNvPr>
          <p:cNvSpPr/>
          <p:nvPr/>
        </p:nvSpPr>
        <p:spPr>
          <a:xfrm>
            <a:off x="237507" y="201881"/>
            <a:ext cx="11614068" cy="6656118"/>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3F529B3-9FD4-CD6D-8654-C81A870642F8}"/>
              </a:ext>
            </a:extLst>
          </p:cNvPr>
          <p:cNvSpPr txBox="1"/>
          <p:nvPr/>
        </p:nvSpPr>
        <p:spPr>
          <a:xfrm>
            <a:off x="868263" y="1136067"/>
            <a:ext cx="10455473" cy="5143716"/>
          </a:xfrm>
          <a:custGeom>
            <a:avLst/>
            <a:gdLst>
              <a:gd name="connsiteX0" fmla="*/ 0 w 10455473"/>
              <a:gd name="connsiteY0" fmla="*/ 0 h 5143716"/>
              <a:gd name="connsiteX1" fmla="*/ 801586 w 10455473"/>
              <a:gd name="connsiteY1" fmla="*/ 0 h 5143716"/>
              <a:gd name="connsiteX2" fmla="*/ 1498618 w 10455473"/>
              <a:gd name="connsiteY2" fmla="*/ 0 h 5143716"/>
              <a:gd name="connsiteX3" fmla="*/ 2300204 w 10455473"/>
              <a:gd name="connsiteY3" fmla="*/ 0 h 5143716"/>
              <a:gd name="connsiteX4" fmla="*/ 3101790 w 10455473"/>
              <a:gd name="connsiteY4" fmla="*/ 0 h 5143716"/>
              <a:gd name="connsiteX5" fmla="*/ 3589712 w 10455473"/>
              <a:gd name="connsiteY5" fmla="*/ 0 h 5143716"/>
              <a:gd name="connsiteX6" fmla="*/ 4286744 w 10455473"/>
              <a:gd name="connsiteY6" fmla="*/ 0 h 5143716"/>
              <a:gd name="connsiteX7" fmla="*/ 4983775 w 10455473"/>
              <a:gd name="connsiteY7" fmla="*/ 0 h 5143716"/>
              <a:gd name="connsiteX8" fmla="*/ 5785362 w 10455473"/>
              <a:gd name="connsiteY8" fmla="*/ 0 h 5143716"/>
              <a:gd name="connsiteX9" fmla="*/ 6377839 w 10455473"/>
              <a:gd name="connsiteY9" fmla="*/ 0 h 5143716"/>
              <a:gd name="connsiteX10" fmla="*/ 7283980 w 10455473"/>
              <a:gd name="connsiteY10" fmla="*/ 0 h 5143716"/>
              <a:gd name="connsiteX11" fmla="*/ 7771902 w 10455473"/>
              <a:gd name="connsiteY11" fmla="*/ 0 h 5143716"/>
              <a:gd name="connsiteX12" fmla="*/ 8364378 w 10455473"/>
              <a:gd name="connsiteY12" fmla="*/ 0 h 5143716"/>
              <a:gd name="connsiteX13" fmla="*/ 9270519 w 10455473"/>
              <a:gd name="connsiteY13" fmla="*/ 0 h 5143716"/>
              <a:gd name="connsiteX14" fmla="*/ 9758441 w 10455473"/>
              <a:gd name="connsiteY14" fmla="*/ 0 h 5143716"/>
              <a:gd name="connsiteX15" fmla="*/ 10455473 w 10455473"/>
              <a:gd name="connsiteY15" fmla="*/ 0 h 5143716"/>
              <a:gd name="connsiteX16" fmla="*/ 10455473 w 10455473"/>
              <a:gd name="connsiteY16" fmla="*/ 642965 h 5143716"/>
              <a:gd name="connsiteX17" fmla="*/ 10455473 w 10455473"/>
              <a:gd name="connsiteY17" fmla="*/ 1388803 h 5143716"/>
              <a:gd name="connsiteX18" fmla="*/ 10455473 w 10455473"/>
              <a:gd name="connsiteY18" fmla="*/ 1877456 h 5143716"/>
              <a:gd name="connsiteX19" fmla="*/ 10455473 w 10455473"/>
              <a:gd name="connsiteY19" fmla="*/ 2366109 h 5143716"/>
              <a:gd name="connsiteX20" fmla="*/ 10455473 w 10455473"/>
              <a:gd name="connsiteY20" fmla="*/ 2906200 h 5143716"/>
              <a:gd name="connsiteX21" fmla="*/ 10455473 w 10455473"/>
              <a:gd name="connsiteY21" fmla="*/ 3549164 h 5143716"/>
              <a:gd name="connsiteX22" fmla="*/ 10455473 w 10455473"/>
              <a:gd name="connsiteY22" fmla="*/ 4037817 h 5143716"/>
              <a:gd name="connsiteX23" fmla="*/ 10455473 w 10455473"/>
              <a:gd name="connsiteY23" fmla="*/ 5143716 h 5143716"/>
              <a:gd name="connsiteX24" fmla="*/ 9549332 w 10455473"/>
              <a:gd name="connsiteY24" fmla="*/ 5143716 h 5143716"/>
              <a:gd name="connsiteX25" fmla="*/ 9165965 w 10455473"/>
              <a:gd name="connsiteY25" fmla="*/ 5143716 h 5143716"/>
              <a:gd name="connsiteX26" fmla="*/ 8678043 w 10455473"/>
              <a:gd name="connsiteY26" fmla="*/ 5143716 h 5143716"/>
              <a:gd name="connsiteX27" fmla="*/ 8190121 w 10455473"/>
              <a:gd name="connsiteY27" fmla="*/ 5143716 h 5143716"/>
              <a:gd name="connsiteX28" fmla="*/ 7702198 w 10455473"/>
              <a:gd name="connsiteY28" fmla="*/ 5143716 h 5143716"/>
              <a:gd name="connsiteX29" fmla="*/ 7214276 w 10455473"/>
              <a:gd name="connsiteY29" fmla="*/ 5143716 h 5143716"/>
              <a:gd name="connsiteX30" fmla="*/ 6726354 w 10455473"/>
              <a:gd name="connsiteY30" fmla="*/ 5143716 h 5143716"/>
              <a:gd name="connsiteX31" fmla="*/ 6342987 w 10455473"/>
              <a:gd name="connsiteY31" fmla="*/ 5143716 h 5143716"/>
              <a:gd name="connsiteX32" fmla="*/ 5645955 w 10455473"/>
              <a:gd name="connsiteY32" fmla="*/ 5143716 h 5143716"/>
              <a:gd name="connsiteX33" fmla="*/ 4948924 w 10455473"/>
              <a:gd name="connsiteY33" fmla="*/ 5143716 h 5143716"/>
              <a:gd name="connsiteX34" fmla="*/ 4356447 w 10455473"/>
              <a:gd name="connsiteY34" fmla="*/ 5143716 h 5143716"/>
              <a:gd name="connsiteX35" fmla="*/ 3450306 w 10455473"/>
              <a:gd name="connsiteY35" fmla="*/ 5143716 h 5143716"/>
              <a:gd name="connsiteX36" fmla="*/ 2648720 w 10455473"/>
              <a:gd name="connsiteY36" fmla="*/ 5143716 h 5143716"/>
              <a:gd name="connsiteX37" fmla="*/ 2265352 w 10455473"/>
              <a:gd name="connsiteY37" fmla="*/ 5143716 h 5143716"/>
              <a:gd name="connsiteX38" fmla="*/ 1881985 w 10455473"/>
              <a:gd name="connsiteY38" fmla="*/ 5143716 h 5143716"/>
              <a:gd name="connsiteX39" fmla="*/ 975844 w 10455473"/>
              <a:gd name="connsiteY39" fmla="*/ 5143716 h 5143716"/>
              <a:gd name="connsiteX40" fmla="*/ 0 w 10455473"/>
              <a:gd name="connsiteY40" fmla="*/ 5143716 h 5143716"/>
              <a:gd name="connsiteX41" fmla="*/ 0 w 10455473"/>
              <a:gd name="connsiteY41" fmla="*/ 4397877 h 5143716"/>
              <a:gd name="connsiteX42" fmla="*/ 0 w 10455473"/>
              <a:gd name="connsiteY42" fmla="*/ 3754913 h 5143716"/>
              <a:gd name="connsiteX43" fmla="*/ 0 w 10455473"/>
              <a:gd name="connsiteY43" fmla="*/ 3060511 h 5143716"/>
              <a:gd name="connsiteX44" fmla="*/ 0 w 10455473"/>
              <a:gd name="connsiteY44" fmla="*/ 2468984 h 5143716"/>
              <a:gd name="connsiteX45" fmla="*/ 0 w 10455473"/>
              <a:gd name="connsiteY45" fmla="*/ 1774582 h 5143716"/>
              <a:gd name="connsiteX46" fmla="*/ 0 w 10455473"/>
              <a:gd name="connsiteY46" fmla="*/ 1285929 h 5143716"/>
              <a:gd name="connsiteX47" fmla="*/ 0 w 10455473"/>
              <a:gd name="connsiteY47" fmla="*/ 797276 h 5143716"/>
              <a:gd name="connsiteX48" fmla="*/ 0 w 10455473"/>
              <a:gd name="connsiteY48" fmla="*/ 0 h 514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455473" h="5143716" extrusionOk="0">
                <a:moveTo>
                  <a:pt x="0" y="0"/>
                </a:moveTo>
                <a:cubicBezTo>
                  <a:pt x="230282" y="35779"/>
                  <a:pt x="443676" y="-34696"/>
                  <a:pt x="801586" y="0"/>
                </a:cubicBezTo>
                <a:cubicBezTo>
                  <a:pt x="1159496" y="34696"/>
                  <a:pt x="1313653" y="18124"/>
                  <a:pt x="1498618" y="0"/>
                </a:cubicBezTo>
                <a:cubicBezTo>
                  <a:pt x="1683583" y="-18124"/>
                  <a:pt x="1910118" y="825"/>
                  <a:pt x="2300204" y="0"/>
                </a:cubicBezTo>
                <a:cubicBezTo>
                  <a:pt x="2690290" y="-825"/>
                  <a:pt x="2784724" y="5475"/>
                  <a:pt x="3101790" y="0"/>
                </a:cubicBezTo>
                <a:cubicBezTo>
                  <a:pt x="3418856" y="-5475"/>
                  <a:pt x="3374143" y="11147"/>
                  <a:pt x="3589712" y="0"/>
                </a:cubicBezTo>
                <a:cubicBezTo>
                  <a:pt x="3805281" y="-11147"/>
                  <a:pt x="4115941" y="22474"/>
                  <a:pt x="4286744" y="0"/>
                </a:cubicBezTo>
                <a:cubicBezTo>
                  <a:pt x="4457547" y="-22474"/>
                  <a:pt x="4784314" y="-26460"/>
                  <a:pt x="4983775" y="0"/>
                </a:cubicBezTo>
                <a:cubicBezTo>
                  <a:pt x="5183236" y="26460"/>
                  <a:pt x="5400455" y="7552"/>
                  <a:pt x="5785362" y="0"/>
                </a:cubicBezTo>
                <a:cubicBezTo>
                  <a:pt x="6170269" y="-7552"/>
                  <a:pt x="6156937" y="5906"/>
                  <a:pt x="6377839" y="0"/>
                </a:cubicBezTo>
                <a:cubicBezTo>
                  <a:pt x="6598741" y="-5906"/>
                  <a:pt x="6888262" y="16954"/>
                  <a:pt x="7283980" y="0"/>
                </a:cubicBezTo>
                <a:cubicBezTo>
                  <a:pt x="7679698" y="-16954"/>
                  <a:pt x="7643328" y="9248"/>
                  <a:pt x="7771902" y="0"/>
                </a:cubicBezTo>
                <a:cubicBezTo>
                  <a:pt x="7900476" y="-9248"/>
                  <a:pt x="8068305" y="7613"/>
                  <a:pt x="8364378" y="0"/>
                </a:cubicBezTo>
                <a:cubicBezTo>
                  <a:pt x="8660451" y="-7613"/>
                  <a:pt x="8939257" y="-11665"/>
                  <a:pt x="9270519" y="0"/>
                </a:cubicBezTo>
                <a:cubicBezTo>
                  <a:pt x="9601781" y="11665"/>
                  <a:pt x="9645516" y="21459"/>
                  <a:pt x="9758441" y="0"/>
                </a:cubicBezTo>
                <a:cubicBezTo>
                  <a:pt x="9871366" y="-21459"/>
                  <a:pt x="10175010" y="8369"/>
                  <a:pt x="10455473" y="0"/>
                </a:cubicBezTo>
                <a:cubicBezTo>
                  <a:pt x="10483796" y="299435"/>
                  <a:pt x="10484128" y="348869"/>
                  <a:pt x="10455473" y="642965"/>
                </a:cubicBezTo>
                <a:cubicBezTo>
                  <a:pt x="10426818" y="937061"/>
                  <a:pt x="10433603" y="1196631"/>
                  <a:pt x="10455473" y="1388803"/>
                </a:cubicBezTo>
                <a:cubicBezTo>
                  <a:pt x="10477343" y="1580975"/>
                  <a:pt x="10469559" y="1635188"/>
                  <a:pt x="10455473" y="1877456"/>
                </a:cubicBezTo>
                <a:cubicBezTo>
                  <a:pt x="10441387" y="2119724"/>
                  <a:pt x="10442771" y="2166210"/>
                  <a:pt x="10455473" y="2366109"/>
                </a:cubicBezTo>
                <a:cubicBezTo>
                  <a:pt x="10468175" y="2566008"/>
                  <a:pt x="10474491" y="2739676"/>
                  <a:pt x="10455473" y="2906200"/>
                </a:cubicBezTo>
                <a:cubicBezTo>
                  <a:pt x="10436455" y="3072724"/>
                  <a:pt x="10476767" y="3377779"/>
                  <a:pt x="10455473" y="3549164"/>
                </a:cubicBezTo>
                <a:cubicBezTo>
                  <a:pt x="10434179" y="3720549"/>
                  <a:pt x="10479843" y="3866712"/>
                  <a:pt x="10455473" y="4037817"/>
                </a:cubicBezTo>
                <a:cubicBezTo>
                  <a:pt x="10431103" y="4208922"/>
                  <a:pt x="10467911" y="4869232"/>
                  <a:pt x="10455473" y="5143716"/>
                </a:cubicBezTo>
                <a:cubicBezTo>
                  <a:pt x="10124992" y="5140668"/>
                  <a:pt x="9943193" y="5185486"/>
                  <a:pt x="9549332" y="5143716"/>
                </a:cubicBezTo>
                <a:cubicBezTo>
                  <a:pt x="9155471" y="5101946"/>
                  <a:pt x="9305157" y="5148894"/>
                  <a:pt x="9165965" y="5143716"/>
                </a:cubicBezTo>
                <a:cubicBezTo>
                  <a:pt x="9026773" y="5138538"/>
                  <a:pt x="8790902" y="5141278"/>
                  <a:pt x="8678043" y="5143716"/>
                </a:cubicBezTo>
                <a:cubicBezTo>
                  <a:pt x="8565184" y="5146154"/>
                  <a:pt x="8361204" y="5138960"/>
                  <a:pt x="8190121" y="5143716"/>
                </a:cubicBezTo>
                <a:cubicBezTo>
                  <a:pt x="8019038" y="5148472"/>
                  <a:pt x="7806077" y="5157282"/>
                  <a:pt x="7702198" y="5143716"/>
                </a:cubicBezTo>
                <a:cubicBezTo>
                  <a:pt x="7598319" y="5130150"/>
                  <a:pt x="7369444" y="5167684"/>
                  <a:pt x="7214276" y="5143716"/>
                </a:cubicBezTo>
                <a:cubicBezTo>
                  <a:pt x="7059108" y="5119748"/>
                  <a:pt x="6826740" y="5145501"/>
                  <a:pt x="6726354" y="5143716"/>
                </a:cubicBezTo>
                <a:cubicBezTo>
                  <a:pt x="6625968" y="5141931"/>
                  <a:pt x="6446666" y="5153658"/>
                  <a:pt x="6342987" y="5143716"/>
                </a:cubicBezTo>
                <a:cubicBezTo>
                  <a:pt x="6239308" y="5133774"/>
                  <a:pt x="5934510" y="5146913"/>
                  <a:pt x="5645955" y="5143716"/>
                </a:cubicBezTo>
                <a:cubicBezTo>
                  <a:pt x="5357400" y="5140519"/>
                  <a:pt x="5153383" y="5147778"/>
                  <a:pt x="4948924" y="5143716"/>
                </a:cubicBezTo>
                <a:cubicBezTo>
                  <a:pt x="4744465" y="5139654"/>
                  <a:pt x="4524174" y="5153734"/>
                  <a:pt x="4356447" y="5143716"/>
                </a:cubicBezTo>
                <a:cubicBezTo>
                  <a:pt x="4188720" y="5133698"/>
                  <a:pt x="3740168" y="5116090"/>
                  <a:pt x="3450306" y="5143716"/>
                </a:cubicBezTo>
                <a:cubicBezTo>
                  <a:pt x="3160444" y="5171342"/>
                  <a:pt x="2920645" y="5121550"/>
                  <a:pt x="2648720" y="5143716"/>
                </a:cubicBezTo>
                <a:cubicBezTo>
                  <a:pt x="2376795" y="5165882"/>
                  <a:pt x="2426354" y="5133682"/>
                  <a:pt x="2265352" y="5143716"/>
                </a:cubicBezTo>
                <a:cubicBezTo>
                  <a:pt x="2104350" y="5153750"/>
                  <a:pt x="1977600" y="5139638"/>
                  <a:pt x="1881985" y="5143716"/>
                </a:cubicBezTo>
                <a:cubicBezTo>
                  <a:pt x="1786370" y="5147794"/>
                  <a:pt x="1371909" y="5174453"/>
                  <a:pt x="975844" y="5143716"/>
                </a:cubicBezTo>
                <a:cubicBezTo>
                  <a:pt x="579779" y="5112979"/>
                  <a:pt x="308237" y="5156249"/>
                  <a:pt x="0" y="5143716"/>
                </a:cubicBezTo>
                <a:cubicBezTo>
                  <a:pt x="-6179" y="4902922"/>
                  <a:pt x="18267" y="4548546"/>
                  <a:pt x="0" y="4397877"/>
                </a:cubicBezTo>
                <a:cubicBezTo>
                  <a:pt x="-18267" y="4247208"/>
                  <a:pt x="25215" y="4069532"/>
                  <a:pt x="0" y="3754913"/>
                </a:cubicBezTo>
                <a:cubicBezTo>
                  <a:pt x="-25215" y="3440294"/>
                  <a:pt x="-33327" y="3405954"/>
                  <a:pt x="0" y="3060511"/>
                </a:cubicBezTo>
                <a:cubicBezTo>
                  <a:pt x="33327" y="2715068"/>
                  <a:pt x="-28198" y="2668794"/>
                  <a:pt x="0" y="2468984"/>
                </a:cubicBezTo>
                <a:cubicBezTo>
                  <a:pt x="28198" y="2269174"/>
                  <a:pt x="27157" y="1943048"/>
                  <a:pt x="0" y="1774582"/>
                </a:cubicBezTo>
                <a:cubicBezTo>
                  <a:pt x="-27157" y="1606116"/>
                  <a:pt x="-1159" y="1481782"/>
                  <a:pt x="0" y="1285929"/>
                </a:cubicBezTo>
                <a:cubicBezTo>
                  <a:pt x="1159" y="1090076"/>
                  <a:pt x="16478" y="1025036"/>
                  <a:pt x="0" y="797276"/>
                </a:cubicBezTo>
                <a:cubicBezTo>
                  <a:pt x="-16478" y="569516"/>
                  <a:pt x="3272" y="248815"/>
                  <a:pt x="0" y="0"/>
                </a:cubicBezTo>
                <a:close/>
              </a:path>
            </a:pathLst>
          </a:custGeom>
          <a:noFill/>
          <a:ln w="38100">
            <a:noFill/>
            <a:extLst>
              <a:ext uri="{C807C97D-BFC1-408E-A445-0C87EB9F89A2}">
                <ask:lineSketchStyleProps xmlns:ask="http://schemas.microsoft.com/office/drawing/2018/sketchyshapes" sd="3075299305">
                  <a:prstGeom prst="rect">
                    <a:avLst/>
                  </a:prstGeom>
                  <ask:type>
                    <ask:lineSketchFreehand/>
                  </ask:type>
                </ask:lineSketchStyleProps>
              </a:ext>
            </a:extLst>
          </a:ln>
        </p:spPr>
        <p:txBody>
          <a:bodyPr wrap="square">
            <a:spAutoFit/>
          </a:bodyPr>
          <a:lstStyle/>
          <a:p>
            <a:pPr indent="111760" algn="just">
              <a:lnSpc>
                <a:spcPct val="115000"/>
              </a:lnSpc>
            </a:pPr>
            <a:r>
              <a:rPr lang="vi-VN" sz="3200" b="1" i="1">
                <a:latin typeface="Times New Roman" panose="02020603050405020304" pitchFamily="18" charset="0"/>
                <a:ea typeface="Calibri" panose="020F0502020204030204" pitchFamily="34" charset="0"/>
              </a:rPr>
              <a:t>Đây là </a:t>
            </a:r>
            <a:r>
              <a:rPr lang="vi-VN" sz="3200" b="1" i="1" u="sng">
                <a:latin typeface="Times New Roman" panose="02020603050405020304" pitchFamily="18" charset="0"/>
                <a:ea typeface="Calibri" panose="020F0502020204030204" pitchFamily="34" charset="0"/>
              </a:rPr>
              <a:t>sự ghi nhận</a:t>
            </a:r>
            <a:r>
              <a:rPr lang="vi-VN" sz="3200" b="1" i="1">
                <a:latin typeface="Times New Roman" panose="02020603050405020304" pitchFamily="18" charset="0"/>
                <a:ea typeface="Calibri" panose="020F0502020204030204" pitchFamily="34" charset="0"/>
              </a:rPr>
              <a:t> của cộng đồng quốc tế/ về những </a:t>
            </a:r>
            <a:r>
              <a:rPr lang="vi-VN" sz="3200" b="1" i="1" u="sng">
                <a:latin typeface="Times New Roman" panose="02020603050405020304" pitchFamily="18" charset="0"/>
                <a:ea typeface="Calibri" panose="020F0502020204030204" pitchFamily="34" charset="0"/>
              </a:rPr>
              <a:t>đóng</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góp tích cực</a:t>
            </a:r>
            <a:r>
              <a:rPr lang="vi-VN" sz="3200" b="1" i="1">
                <a:latin typeface="Times New Roman" panose="02020603050405020304" pitchFamily="18" charset="0"/>
                <a:ea typeface="Calibri" panose="020F0502020204030204" pitchFamily="34" charset="0"/>
              </a:rPr>
              <a:t> của Thủ đô/ trong công cuộc đấu tranh </a:t>
            </a:r>
            <a:r>
              <a:rPr lang="vi-VN" sz="3200" b="1" i="1" u="sng">
                <a:latin typeface="Times New Roman" panose="02020603050405020304" pitchFamily="18" charset="0"/>
                <a:ea typeface="Calibri" panose="020F0502020204030204" pitchFamily="34" charset="0"/>
              </a:rPr>
              <a:t>vì hoà</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bình</a:t>
            </a:r>
            <a:r>
              <a:rPr lang="vi-VN" sz="3200" b="1" i="1">
                <a:latin typeface="Times New Roman" panose="02020603050405020304" pitchFamily="18" charset="0"/>
                <a:ea typeface="Calibri" panose="020F0502020204030204" pitchFamily="34" charset="0"/>
              </a:rPr>
              <a:t>/ cũng như trong </a:t>
            </a:r>
            <a:r>
              <a:rPr lang="vi-VN" sz="3200" b="1" i="1" u="sng">
                <a:latin typeface="Times New Roman" panose="02020603050405020304" pitchFamily="18" charset="0"/>
                <a:ea typeface="Calibri" panose="020F0502020204030204" pitchFamily="34" charset="0"/>
              </a:rPr>
              <a:t>sự nghiệp phát triển</a:t>
            </a:r>
            <a:r>
              <a:rPr lang="vi-VN" sz="3200" b="1" i="1">
                <a:latin typeface="Times New Roman" panose="02020603050405020304" pitchFamily="18" charset="0"/>
                <a:ea typeface="Calibri" panose="020F0502020204030204" pitchFamily="34" charset="0"/>
              </a:rPr>
              <a:t>,/ xây dựng một thành phố </a:t>
            </a:r>
            <a:r>
              <a:rPr lang="vi-VN" sz="3200" b="1" i="1" u="sng">
                <a:latin typeface="Times New Roman" panose="02020603050405020304" pitchFamily="18" charset="0"/>
                <a:ea typeface="Calibri" panose="020F0502020204030204" pitchFamily="34" charset="0"/>
              </a:rPr>
              <a:t>hoà bình</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năng động</a:t>
            </a:r>
            <a:r>
              <a:rPr lang="vi-VN" sz="3200" b="1" i="1">
                <a:latin typeface="Times New Roman" panose="02020603050405020304" pitchFamily="18" charset="0"/>
                <a:ea typeface="Calibri" panose="020F0502020204030204" pitchFamily="34" charset="0"/>
              </a:rPr>
              <a:t>.// Trải qua hơn </a:t>
            </a:r>
            <a:r>
              <a:rPr lang="vi-VN" sz="3200" b="1" i="1" u="sng">
                <a:latin typeface="Times New Roman" panose="02020603050405020304" pitchFamily="18" charset="0"/>
                <a:ea typeface="Calibri" panose="020F0502020204030204" pitchFamily="34" charset="0"/>
              </a:rPr>
              <a:t>1 000 năm</a:t>
            </a:r>
            <a:r>
              <a:rPr lang="vi-VN" sz="3200" b="1" i="1">
                <a:latin typeface="Times New Roman" panose="02020603050405020304" pitchFamily="18" charset="0"/>
                <a:ea typeface="Calibri" panose="020F0502020204030204" pitchFamily="34" charset="0"/>
              </a:rPr>
              <a:t> hình thành và phát triển,/ Hà Nội luôn </a:t>
            </a:r>
            <a:r>
              <a:rPr lang="vi-VN" sz="3200" b="1" i="1" u="sng">
                <a:latin typeface="Times New Roman" panose="02020603050405020304" pitchFamily="18" charset="0"/>
                <a:ea typeface="Calibri" panose="020F0502020204030204" pitchFamily="34" charset="0"/>
              </a:rPr>
              <a:t>giữ được</a:t>
            </a:r>
            <a:r>
              <a:rPr lang="vi-VN" sz="3200" b="1" i="1">
                <a:latin typeface="Times New Roman" panose="02020603050405020304" pitchFamily="18" charset="0"/>
                <a:ea typeface="Calibri" panose="020F0502020204030204" pitchFamily="34" charset="0"/>
              </a:rPr>
              <a:t> những </a:t>
            </a:r>
            <a:r>
              <a:rPr lang="vi-VN" sz="3200" b="1" i="1" u="sng">
                <a:latin typeface="Times New Roman" panose="02020603050405020304" pitchFamily="18" charset="0"/>
                <a:ea typeface="Calibri" panose="020F0502020204030204" pitchFamily="34" charset="0"/>
              </a:rPr>
              <a:t>nét</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truyền thống</a:t>
            </a:r>
            <a:r>
              <a:rPr lang="vi-VN" sz="3200" b="1" i="1">
                <a:latin typeface="Times New Roman" panose="02020603050405020304" pitchFamily="18" charset="0"/>
                <a:ea typeface="Calibri" panose="020F0502020204030204" pitchFamily="34" charset="0"/>
              </a:rPr>
              <a:t> của Việt Nam,/ vươn lên với </a:t>
            </a:r>
            <a:r>
              <a:rPr lang="vi-VN" sz="3200" b="1" i="1" u="sng">
                <a:latin typeface="Times New Roman" panose="02020603050405020304" pitchFamily="18" charset="0"/>
                <a:ea typeface="Calibri" panose="020F0502020204030204" pitchFamily="34" charset="0"/>
              </a:rPr>
              <a:t>sức bật mạnh mẽ</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xứng đáng</a:t>
            </a:r>
            <a:r>
              <a:rPr lang="vi-VN" sz="3200" b="1" i="1">
                <a:latin typeface="Times New Roman" panose="02020603050405020304" pitchFamily="18" charset="0"/>
                <a:ea typeface="Calibri" panose="020F0502020204030204" pitchFamily="34" charset="0"/>
              </a:rPr>
              <a:t> là trung tâm chính trị – hành chính quốc gia,/ trở thành </a:t>
            </a:r>
            <a:r>
              <a:rPr lang="vi-VN" sz="3200" b="1" i="1" u="sng">
                <a:latin typeface="Times New Roman" panose="02020603050405020304" pitchFamily="18" charset="0"/>
                <a:ea typeface="Calibri" panose="020F0502020204030204" pitchFamily="34" charset="0"/>
              </a:rPr>
              <a:t>trung tâm lớn</a:t>
            </a:r>
            <a:r>
              <a:rPr lang="vi-VN" sz="3200" b="1" i="1">
                <a:latin typeface="Times New Roman" panose="02020603050405020304" pitchFamily="18" charset="0"/>
                <a:ea typeface="Calibri" panose="020F0502020204030204" pitchFamily="34" charset="0"/>
              </a:rPr>
              <a:t> về </a:t>
            </a:r>
            <a:r>
              <a:rPr lang="vi-VN" sz="3200" b="1" i="1" u="sng">
                <a:latin typeface="Times New Roman" panose="02020603050405020304" pitchFamily="18" charset="0"/>
                <a:ea typeface="Calibri" panose="020F0502020204030204" pitchFamily="34" charset="0"/>
              </a:rPr>
              <a:t>văn hoá</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khoa học</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giáo dục</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kinh</a:t>
            </a:r>
            <a:r>
              <a:rPr lang="vi-VN" sz="3200" b="1" i="1">
                <a:latin typeface="Times New Roman" panose="02020603050405020304" pitchFamily="18" charset="0"/>
                <a:ea typeface="Calibri" panose="020F0502020204030204" pitchFamily="34" charset="0"/>
              </a:rPr>
              <a:t> </a:t>
            </a:r>
            <a:r>
              <a:rPr lang="vi-VN" sz="3200" b="1" i="1" u="sng">
                <a:latin typeface="Times New Roman" panose="02020603050405020304" pitchFamily="18" charset="0"/>
                <a:ea typeface="Calibri" panose="020F0502020204030204" pitchFamily="34" charset="0"/>
              </a:rPr>
              <a:t>tế</a:t>
            </a:r>
            <a:r>
              <a:rPr lang="vi-VN" sz="3200" b="1" i="1">
                <a:latin typeface="Times New Roman" panose="02020603050405020304" pitchFamily="18" charset="0"/>
                <a:ea typeface="Calibri" panose="020F0502020204030204" pitchFamily="34" charset="0"/>
              </a:rPr>
              <a:t>/ và </a:t>
            </a:r>
            <a:r>
              <a:rPr lang="vi-VN" sz="3200" b="1" i="1" u="sng">
                <a:latin typeface="Times New Roman" panose="02020603050405020304" pitchFamily="18" charset="0"/>
                <a:ea typeface="Calibri" panose="020F0502020204030204" pitchFamily="34" charset="0"/>
              </a:rPr>
              <a:t>giao dịch quốc tế</a:t>
            </a:r>
            <a:r>
              <a:rPr lang="vi-VN" sz="3200" b="1" i="1">
                <a:latin typeface="Times New Roman" panose="02020603050405020304" pitchFamily="18" charset="0"/>
                <a:ea typeface="Calibri" panose="020F0502020204030204" pitchFamily="34" charset="0"/>
              </a:rPr>
              <a:t>.//</a:t>
            </a:r>
            <a:endParaRPr lang="en-US" sz="3200" b="1">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DD1A2D4E-943D-8042-C508-071D15621E0E}"/>
              </a:ext>
            </a:extLst>
          </p:cNvPr>
          <p:cNvSpPr txBox="1"/>
          <p:nvPr/>
        </p:nvSpPr>
        <p:spPr>
          <a:xfrm>
            <a:off x="2810637" y="428181"/>
            <a:ext cx="6629990" cy="707886"/>
          </a:xfrm>
          <a:prstGeom prst="rect">
            <a:avLst/>
          </a:prstGeom>
          <a:noFill/>
        </p:spPr>
        <p:txBody>
          <a:bodyPr wrap="square" rtlCol="0">
            <a:spAutoFit/>
          </a:bodyPr>
          <a:lstStyle/>
          <a:p>
            <a:pPr algn="ctr"/>
            <a:r>
              <a:rPr lang="en-US" sz="4000" b="1" dirty="0">
                <a:solidFill>
                  <a:srgbClr val="C00000"/>
                </a:solidFill>
              </a:rPr>
              <a:t>LẮNG NGHE ĐỌC MẪU</a:t>
            </a:r>
          </a:p>
        </p:txBody>
      </p:sp>
    </p:spTree>
    <p:extLst>
      <p:ext uri="{BB962C8B-B14F-4D97-AF65-F5344CB8AC3E}">
        <p14:creationId xmlns:p14="http://schemas.microsoft.com/office/powerpoint/2010/main" val="202152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artoon of a child reading a book&#10;&#10;Description automatically generated">
            <a:extLst>
              <a:ext uri="{FF2B5EF4-FFF2-40B4-BE49-F238E27FC236}">
                <a16:creationId xmlns:a16="http://schemas.microsoft.com/office/drawing/2014/main" id="{6A11C0B5-D5FF-45CB-0F71-A25AF68A6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080" y="3641580"/>
            <a:ext cx="2160000" cy="2880000"/>
          </a:xfrm>
          <a:prstGeom prst="rect">
            <a:avLst/>
          </a:prstGeom>
          <a:effectLst>
            <a:innerShdw blurRad="63500" dist="50800" dir="5400000">
              <a:schemeClr val="tx1">
                <a:lumMod val="65000"/>
                <a:lumOff val="35000"/>
                <a:alpha val="50000"/>
              </a:schemeClr>
            </a:innerShdw>
          </a:effectLst>
        </p:spPr>
      </p:pic>
      <p:pic>
        <p:nvPicPr>
          <p:cNvPr id="19" name="Picture 18" descr="A cartoon of a child reading a book&#10;&#10;Description automatically generated">
            <a:extLst>
              <a:ext uri="{FF2B5EF4-FFF2-40B4-BE49-F238E27FC236}">
                <a16:creationId xmlns:a16="http://schemas.microsoft.com/office/drawing/2014/main" id="{767884A0-DF8D-A7E0-5CD4-4B1D686D5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57" y="3445468"/>
            <a:ext cx="1701818" cy="2880000"/>
          </a:xfrm>
          <a:prstGeom prst="rect">
            <a:avLst/>
          </a:prstGeom>
          <a:effectLst>
            <a:innerShdw blurRad="63500" dist="50800" dir="5400000">
              <a:schemeClr val="tx1">
                <a:lumMod val="65000"/>
                <a:lumOff val="35000"/>
                <a:alpha val="50000"/>
              </a:schemeClr>
            </a:innerShdw>
          </a:effectLst>
        </p:spPr>
      </p:pic>
      <p:pic>
        <p:nvPicPr>
          <p:cNvPr id="25" name="Picture 24" descr="A cartoon of a child reading a book&#10;&#10;Description automatically generated">
            <a:extLst>
              <a:ext uri="{FF2B5EF4-FFF2-40B4-BE49-F238E27FC236}">
                <a16:creationId xmlns:a16="http://schemas.microsoft.com/office/drawing/2014/main" id="{5062662E-6A84-5D25-3A71-6B234B654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150" y="3764631"/>
            <a:ext cx="1626160" cy="2880000"/>
          </a:xfrm>
          <a:prstGeom prst="rect">
            <a:avLst/>
          </a:prstGeom>
        </p:spPr>
      </p:pic>
      <p:grpSp>
        <p:nvGrpSpPr>
          <p:cNvPr id="20" name="Group 19">
            <a:extLst>
              <a:ext uri="{FF2B5EF4-FFF2-40B4-BE49-F238E27FC236}">
                <a16:creationId xmlns:a16="http://schemas.microsoft.com/office/drawing/2014/main" id="{FCCA735C-FDC0-7CF7-4B1D-E8D0347A1160}"/>
              </a:ext>
            </a:extLst>
          </p:cNvPr>
          <p:cNvGrpSpPr/>
          <p:nvPr/>
        </p:nvGrpSpPr>
        <p:grpSpPr>
          <a:xfrm>
            <a:off x="-62161" y="728644"/>
            <a:ext cx="6967484" cy="2184292"/>
            <a:chOff x="3430196" y="-472059"/>
            <a:chExt cx="5702905" cy="1515649"/>
          </a:xfrm>
        </p:grpSpPr>
        <p:pic>
          <p:nvPicPr>
            <p:cNvPr id="21" name="Picture 20">
              <a:extLst>
                <a:ext uri="{FF2B5EF4-FFF2-40B4-BE49-F238E27FC236}">
                  <a16:creationId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id="{DBFC69CA-F894-3776-3C30-DCA7DC83C185}"/>
                </a:ext>
              </a:extLst>
            </p:cNvPr>
            <p:cNvSpPr txBox="1"/>
            <p:nvPr/>
          </p:nvSpPr>
          <p:spPr>
            <a:xfrm>
              <a:off x="4538170" y="326490"/>
              <a:ext cx="3530582" cy="707886"/>
            </a:xfrm>
            <a:prstGeom prst="rect">
              <a:avLst/>
            </a:prstGeom>
            <a:noFill/>
          </p:spPr>
          <p:txBody>
            <a:bodyPr wrap="square" rtlCol="0">
              <a:prstTxWarp prst="textArchUp">
                <a:avLst/>
              </a:prstTxWarp>
              <a:spAutoFit/>
            </a:bodyPr>
            <a:lstStyle/>
            <a:p>
              <a:pPr algn="ctr"/>
              <a:r>
                <a:rPr lang="en-US" sz="8500" b="1" dirty="0">
                  <a:solidFill>
                    <a:srgbClr val="C00000"/>
                  </a:solidFill>
                </a:rPr>
                <a:t>LUYỆN ĐỌC NỐI TIẾP ĐOẠN </a:t>
              </a:r>
            </a:p>
            <a:p>
              <a:pPr algn="ctr"/>
              <a:r>
                <a:rPr lang="en-US" sz="8500" b="1" dirty="0">
                  <a:solidFill>
                    <a:srgbClr val="C00000"/>
                  </a:solidFill>
                </a:rPr>
                <a:t>THEO NHÓM</a:t>
              </a:r>
            </a:p>
          </p:txBody>
        </p:sp>
      </p:grpSp>
      <p:grpSp>
        <p:nvGrpSpPr>
          <p:cNvPr id="6" name="Group 5">
            <a:extLst>
              <a:ext uri="{FF2B5EF4-FFF2-40B4-BE49-F238E27FC236}">
                <a16:creationId xmlns:a16="http://schemas.microsoft.com/office/drawing/2014/main" id="{8ADBC974-2E37-62B6-5B3E-356C8D8B54E0}"/>
              </a:ext>
            </a:extLst>
          </p:cNvPr>
          <p:cNvGrpSpPr/>
          <p:nvPr/>
        </p:nvGrpSpPr>
        <p:grpSpPr>
          <a:xfrm>
            <a:off x="6297580" y="336420"/>
            <a:ext cx="5894420" cy="6308211"/>
            <a:chOff x="6297580" y="336420"/>
            <a:chExt cx="5894420" cy="6308211"/>
          </a:xfrm>
        </p:grpSpPr>
        <p:sp>
          <p:nvSpPr>
            <p:cNvPr id="5" name="Rectangle: Rounded Corners 4">
              <a:extLst>
                <a:ext uri="{FF2B5EF4-FFF2-40B4-BE49-F238E27FC236}">
                  <a16:creationId xmlns:a16="http://schemas.microsoft.com/office/drawing/2014/main" id="{16AFD8D9-3677-E729-F4E7-6BA0209A6DFE}"/>
                </a:ext>
              </a:extLst>
            </p:cNvPr>
            <p:cNvSpPr/>
            <p:nvPr/>
          </p:nvSpPr>
          <p:spPr>
            <a:xfrm>
              <a:off x="6297580" y="336420"/>
              <a:ext cx="5605089" cy="6248418"/>
            </a:xfrm>
            <a:prstGeom prst="roundRect">
              <a:avLst/>
            </a:prstGeom>
            <a:solidFill>
              <a:schemeClr val="bg1">
                <a:alpha val="8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Nhóm 8">
              <a:extLst>
                <a:ext uri="{FF2B5EF4-FFF2-40B4-BE49-F238E27FC236}">
                  <a16:creationId xmlns:a16="http://schemas.microsoft.com/office/drawing/2014/main" id="{86E04E0F-4747-2239-4A63-5A1077DF2409}"/>
                </a:ext>
              </a:extLst>
            </p:cNvPr>
            <p:cNvGrpSpPr/>
            <p:nvPr/>
          </p:nvGrpSpPr>
          <p:grpSpPr>
            <a:xfrm>
              <a:off x="6475748" y="396213"/>
              <a:ext cx="5716252" cy="2803017"/>
              <a:chOff x="6576218" y="1426740"/>
              <a:chExt cx="4803948" cy="1810561"/>
            </a:xfrm>
          </p:grpSpPr>
          <p:pic>
            <p:nvPicPr>
              <p:cNvPr id="26" name="Hình ảnh 10" descr="Ảnh có chứa văn bản, Phông chữ&#10;&#10;Mô tả được tạo tự động">
                <a:extLst>
                  <a:ext uri="{FF2B5EF4-FFF2-40B4-BE49-F238E27FC236}">
                    <a16:creationId xmlns:a16="http://schemas.microsoft.com/office/drawing/2014/main" id="{74530186-6F7F-0F88-AD1D-72D4E00C99E8}"/>
                  </a:ext>
                </a:extLst>
              </p:cNvPr>
              <p:cNvPicPr>
                <a:picLocks noChangeAspect="1"/>
              </p:cNvPicPr>
              <p:nvPr/>
            </p:nvPicPr>
            <p:blipFill rotWithShape="1">
              <a:blip r:embed="rId8"/>
              <a:srcRect t="24985"/>
              <a:stretch/>
            </p:blipFill>
            <p:spPr>
              <a:xfrm>
                <a:off x="6576218" y="1779290"/>
                <a:ext cx="4803948" cy="1458011"/>
              </a:xfrm>
              <a:prstGeom prst="rect">
                <a:avLst/>
              </a:prstGeom>
            </p:spPr>
          </p:pic>
          <p:sp>
            <p:nvSpPr>
              <p:cNvPr id="24" name="Hộp Văn bản 9">
                <a:extLst>
                  <a:ext uri="{FF2B5EF4-FFF2-40B4-BE49-F238E27FC236}">
                    <a16:creationId xmlns:a16="http://schemas.microsoft.com/office/drawing/2014/main" id="{91F7828A-E632-405B-D1D3-A72F2DDF517F}"/>
                  </a:ext>
                </a:extLst>
              </p:cNvPr>
              <p:cNvSpPr txBox="1"/>
              <p:nvPr/>
            </p:nvSpPr>
            <p:spPr>
              <a:xfrm>
                <a:off x="7298249" y="1426740"/>
                <a:ext cx="1773916" cy="556648"/>
              </a:xfrm>
              <a:prstGeom prst="rect">
                <a:avLst/>
              </a:prstGeom>
              <a:noFill/>
            </p:spPr>
            <p:txBody>
              <a:bodyPr wrap="square" rtlCol="0">
                <a:spAutoFit/>
              </a:bodyPr>
              <a:lstStyle/>
              <a:p>
                <a:r>
                  <a:rPr lang="en-US" sz="5000" dirty="0" err="1">
                    <a:solidFill>
                      <a:srgbClr val="FF0000"/>
                    </a:solidFill>
                    <a:latin typeface="#9Slide05 Phobia" panose="02000506000000020003" pitchFamily="2" charset="0"/>
                  </a:rPr>
                  <a:t>Yêu</a:t>
                </a:r>
                <a:r>
                  <a:rPr lang="en-US" sz="5000" dirty="0">
                    <a:solidFill>
                      <a:srgbClr val="FF0000"/>
                    </a:solidFill>
                    <a:latin typeface="#9Slide05 Phobia" panose="02000506000000020003" pitchFamily="2" charset="0"/>
                  </a:rPr>
                  <a:t> </a:t>
                </a:r>
                <a:r>
                  <a:rPr lang="en-US" sz="5000" dirty="0" err="1">
                    <a:solidFill>
                      <a:srgbClr val="FF0000"/>
                    </a:solidFill>
                    <a:latin typeface="#9Slide05 Phobia" panose="02000506000000020003" pitchFamily="2" charset="0"/>
                  </a:rPr>
                  <a:t>cầu</a:t>
                </a:r>
                <a:endParaRPr lang="en-US" sz="5000" dirty="0">
                  <a:solidFill>
                    <a:srgbClr val="FF0000"/>
                  </a:solidFill>
                  <a:latin typeface="#9Slide05 Phobia" panose="02000506000000020003" pitchFamily="2" charset="0"/>
                </a:endParaRPr>
              </a:p>
            </p:txBody>
          </p:sp>
        </p:grpSp>
        <p:pic>
          <p:nvPicPr>
            <p:cNvPr id="27" name="Hình ảnh 12" descr="Ảnh có chứa văn bản, Phông chữ, ảnh chụp màn hình, thiết kế&#10;&#10;Mô tả được tạo tự động">
              <a:extLst>
                <a:ext uri="{FF2B5EF4-FFF2-40B4-BE49-F238E27FC236}">
                  <a16:creationId xmlns:a16="http://schemas.microsoft.com/office/drawing/2014/main" id="{665056B1-8876-E19F-027A-15498157A761}"/>
                </a:ext>
              </a:extLst>
            </p:cNvPr>
            <p:cNvPicPr>
              <a:picLocks noChangeAspect="1"/>
            </p:cNvPicPr>
            <p:nvPr/>
          </p:nvPicPr>
          <p:blipFill>
            <a:blip r:embed="rId9"/>
            <a:stretch>
              <a:fillRect/>
            </a:stretch>
          </p:blipFill>
          <p:spPr>
            <a:xfrm>
              <a:off x="6308849" y="2811386"/>
              <a:ext cx="5593820" cy="3833245"/>
            </a:xfrm>
            <a:prstGeom prst="rect">
              <a:avLst/>
            </a:prstGeom>
          </p:spPr>
        </p:pic>
      </p:grpSp>
    </p:spTree>
    <p:extLst>
      <p:ext uri="{BB962C8B-B14F-4D97-AF65-F5344CB8AC3E}">
        <p14:creationId xmlns:p14="http://schemas.microsoft.com/office/powerpoint/2010/main" val="1365449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667">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1000"/>
                                </p:stCondLst>
                                <p:childTnLst>
                                  <p:par>
                                    <p:cTn id="10" presetID="2" presetClass="entr" presetSubtype="4" fill="hold" nodeType="afterEffect" p14:presetBounceEnd="66667">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66667">
                                          <p:cBhvr additive="base">
                                            <p:cTn id="12" dur="1000" fill="hold"/>
                                            <p:tgtEl>
                                              <p:spTgt spid="25"/>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par>
                              <p:cTn id="14" fill="hold">
                                <p:stCondLst>
                                  <p:cond delay="2000"/>
                                </p:stCondLst>
                                <p:childTnLst>
                                  <p:par>
                                    <p:cTn id="15" presetID="2" presetClass="entr" presetSubtype="4" fill="hold" nodeType="afterEffect" p14:presetBounceEnd="66667">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66667">
                                          <p:cBhvr additive="base">
                                            <p:cTn id="17" dur="1000" fill="hold"/>
                                            <p:tgtEl>
                                              <p:spTgt spid="18"/>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uỷn.wav"/>
                                            </p:tgtEl>
                                          </p:cMediaNode>
                                        </p:audio>
                                      </p:sub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ppt_x"/>
                                              </p:val>
                                            </p:tav>
                                            <p:tav tm="100000">
                                              <p:val>
                                                <p:strVal val="#ppt_x"/>
                                              </p:val>
                                            </p:tav>
                                          </p:tavLst>
                                        </p:anim>
                                        <p:anim calcmode="lin" valueType="num">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1" name="uỷn.wav"/>
                                            </p:tgtEl>
                                          </p:cMediaNode>
                                        </p:audio>
                                      </p:sub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1"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011B1-4EB2-49BF-EA71-CFA0F3CB7BF6}"/>
              </a:ext>
            </a:extLst>
          </p:cNvPr>
          <p:cNvPicPr>
            <a:picLocks noChangeAspect="1"/>
          </p:cNvPicPr>
          <p:nvPr/>
        </p:nvPicPr>
        <p:blipFill>
          <a:blip r:embed="rId2"/>
          <a:stretch>
            <a:fillRect/>
          </a:stretch>
        </p:blipFill>
        <p:spPr>
          <a:xfrm>
            <a:off x="9716" y="3542397"/>
            <a:ext cx="1742720" cy="2520000"/>
          </a:xfrm>
          <a:prstGeom prst="rect">
            <a:avLst/>
          </a:prstGeom>
        </p:spPr>
      </p:pic>
      <p:pic>
        <p:nvPicPr>
          <p:cNvPr id="4" name="Picture 3">
            <a:extLst>
              <a:ext uri="{FF2B5EF4-FFF2-40B4-BE49-F238E27FC236}">
                <a16:creationId xmlns:a16="http://schemas.microsoft.com/office/drawing/2014/main" id="{F0501C0A-957B-2288-B858-FD8D11E6621A}"/>
              </a:ext>
            </a:extLst>
          </p:cNvPr>
          <p:cNvPicPr>
            <a:picLocks noChangeAspect="1"/>
          </p:cNvPicPr>
          <p:nvPr/>
        </p:nvPicPr>
        <p:blipFill>
          <a:blip r:embed="rId3"/>
          <a:stretch>
            <a:fillRect/>
          </a:stretch>
        </p:blipFill>
        <p:spPr>
          <a:xfrm>
            <a:off x="1741877" y="3337939"/>
            <a:ext cx="1796401" cy="2928915"/>
          </a:xfrm>
          <a:prstGeom prst="rect">
            <a:avLst/>
          </a:prstGeom>
        </p:spPr>
      </p:pic>
      <p:pic>
        <p:nvPicPr>
          <p:cNvPr id="5" name="Picture 4">
            <a:extLst>
              <a:ext uri="{FF2B5EF4-FFF2-40B4-BE49-F238E27FC236}">
                <a16:creationId xmlns:a16="http://schemas.microsoft.com/office/drawing/2014/main" id="{84E0A806-0756-3068-1F1D-2004D1E0A07B}"/>
              </a:ext>
            </a:extLst>
          </p:cNvPr>
          <p:cNvPicPr>
            <a:picLocks noChangeAspect="1"/>
          </p:cNvPicPr>
          <p:nvPr/>
        </p:nvPicPr>
        <p:blipFill>
          <a:blip r:embed="rId4"/>
          <a:stretch>
            <a:fillRect/>
          </a:stretch>
        </p:blipFill>
        <p:spPr>
          <a:xfrm flipH="1">
            <a:off x="3390614" y="3644625"/>
            <a:ext cx="1617280" cy="2520000"/>
          </a:xfrm>
          <a:prstGeom prst="rect">
            <a:avLst/>
          </a:prstGeom>
        </p:spPr>
      </p:pic>
      <p:pic>
        <p:nvPicPr>
          <p:cNvPr id="6" name="Picture 5">
            <a:extLst>
              <a:ext uri="{FF2B5EF4-FFF2-40B4-BE49-F238E27FC236}">
                <a16:creationId xmlns:a16="http://schemas.microsoft.com/office/drawing/2014/main" id="{390BCC5C-B02C-FD1A-0B44-CA36EAD0C776}"/>
              </a:ext>
            </a:extLst>
          </p:cNvPr>
          <p:cNvPicPr>
            <a:picLocks noChangeAspect="1"/>
          </p:cNvPicPr>
          <p:nvPr/>
        </p:nvPicPr>
        <p:blipFill>
          <a:blip r:embed="rId5"/>
          <a:stretch>
            <a:fillRect/>
          </a:stretch>
        </p:blipFill>
        <p:spPr>
          <a:xfrm flipH="1">
            <a:off x="4817001" y="3905678"/>
            <a:ext cx="1997603" cy="2661779"/>
          </a:xfrm>
          <a:prstGeom prst="rect">
            <a:avLst/>
          </a:prstGeom>
        </p:spPr>
      </p:pic>
      <p:grpSp>
        <p:nvGrpSpPr>
          <p:cNvPr id="20" name="Group 19">
            <a:extLst>
              <a:ext uri="{FF2B5EF4-FFF2-40B4-BE49-F238E27FC236}">
                <a16:creationId xmlns:a16="http://schemas.microsoft.com/office/drawing/2014/main" id="{FCCA735C-FDC0-7CF7-4B1D-E8D0347A1160}"/>
              </a:ext>
            </a:extLst>
          </p:cNvPr>
          <p:cNvGrpSpPr/>
          <p:nvPr/>
        </p:nvGrpSpPr>
        <p:grpSpPr>
          <a:xfrm>
            <a:off x="1356536" y="165627"/>
            <a:ext cx="8668011" cy="3108915"/>
            <a:chOff x="3430196" y="-472059"/>
            <a:chExt cx="5702905" cy="1550664"/>
          </a:xfrm>
        </p:grpSpPr>
        <p:pic>
          <p:nvPicPr>
            <p:cNvPr id="21" name="Picture 20">
              <a:extLst>
                <a:ext uri="{FF2B5EF4-FFF2-40B4-BE49-F238E27FC236}">
                  <a16:creationId xmlns:a16="http://schemas.microsoft.com/office/drawing/2014/main" id="{5EFFD6D4-F0B7-6C16-F793-CCE3C574D7D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id="{DBFC69CA-F894-3776-3C30-DCA7DC83C185}"/>
                </a:ext>
              </a:extLst>
            </p:cNvPr>
            <p:cNvSpPr txBox="1"/>
            <p:nvPr/>
          </p:nvSpPr>
          <p:spPr>
            <a:xfrm>
              <a:off x="4612404" y="370719"/>
              <a:ext cx="3191118" cy="707886"/>
            </a:xfrm>
            <a:prstGeom prst="rect">
              <a:avLst/>
            </a:prstGeom>
            <a:noFill/>
          </p:spPr>
          <p:txBody>
            <a:bodyPr wrap="square" rtlCol="0">
              <a:prstTxWarp prst="textArchUp">
                <a:avLst/>
              </a:prstTxWarp>
              <a:spAutoFit/>
            </a:bodyPr>
            <a:lstStyle/>
            <a:p>
              <a:pPr algn="ctr"/>
              <a:r>
                <a:rPr lang="en-US" sz="7500" b="1" dirty="0">
                  <a:solidFill>
                    <a:srgbClr val="C00000"/>
                  </a:solidFill>
                </a:rPr>
                <a:t>THI ĐUA </a:t>
              </a:r>
            </a:p>
            <a:p>
              <a:pPr algn="ctr"/>
              <a:r>
                <a:rPr lang="en-US" sz="7500" b="1" dirty="0">
                  <a:solidFill>
                    <a:srgbClr val="C00000"/>
                  </a:solidFill>
                </a:rPr>
                <a:t>ĐỌC TRƯỚC LỚP</a:t>
              </a:r>
            </a:p>
          </p:txBody>
        </p:sp>
      </p:grpSp>
      <p:pic>
        <p:nvPicPr>
          <p:cNvPr id="7" name="Picture 6">
            <a:extLst>
              <a:ext uri="{FF2B5EF4-FFF2-40B4-BE49-F238E27FC236}">
                <a16:creationId xmlns:a16="http://schemas.microsoft.com/office/drawing/2014/main" id="{0C7F9E8A-0D71-3C87-9B86-6DE437EE6841}"/>
              </a:ext>
            </a:extLst>
          </p:cNvPr>
          <p:cNvPicPr>
            <a:picLocks noChangeAspect="1"/>
          </p:cNvPicPr>
          <p:nvPr/>
        </p:nvPicPr>
        <p:blipFill>
          <a:blip r:embed="rId8"/>
          <a:stretch>
            <a:fillRect/>
          </a:stretch>
        </p:blipFill>
        <p:spPr>
          <a:xfrm>
            <a:off x="6915663" y="2467627"/>
            <a:ext cx="5209309" cy="4099830"/>
          </a:xfrm>
          <a:prstGeom prst="rect">
            <a:avLst/>
          </a:prstGeom>
          <a:ln>
            <a:noFill/>
          </a:ln>
          <a:effectLst>
            <a:softEdge rad="112500"/>
          </a:effectLst>
        </p:spPr>
      </p:pic>
    </p:spTree>
    <p:extLst>
      <p:ext uri="{BB962C8B-B14F-4D97-AF65-F5344CB8AC3E}">
        <p14:creationId xmlns:p14="http://schemas.microsoft.com/office/powerpoint/2010/main" val="28400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14:bounceEnd="70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EBDEA48-93A2-A775-1934-51213943C236}"/>
              </a:ext>
            </a:extLst>
          </p:cNvPr>
          <p:cNvGrpSpPr/>
          <p:nvPr/>
        </p:nvGrpSpPr>
        <p:grpSpPr>
          <a:xfrm>
            <a:off x="-920510" y="2016690"/>
            <a:ext cx="12419403" cy="4841310"/>
            <a:chOff x="-1529021" y="1487424"/>
            <a:chExt cx="13721021" cy="5370576"/>
          </a:xfrm>
        </p:grpSpPr>
        <p:pic>
          <p:nvPicPr>
            <p:cNvPr id="12" name="Picture 11">
              <a:extLst>
                <a:ext uri="{FF2B5EF4-FFF2-40B4-BE49-F238E27FC236}">
                  <a16:creationId xmlns:a16="http://schemas.microsoft.com/office/drawing/2014/main" id="{F5087690-9CB2-DBC4-2BD1-8CC610C6F4E7}"/>
                </a:ext>
              </a:extLst>
            </p:cNvPr>
            <p:cNvPicPr>
              <a:picLocks noChangeAspect="1"/>
            </p:cNvPicPr>
            <p:nvPr/>
          </p:nvPicPr>
          <p:blipFill>
            <a:blip r:embed="rId2"/>
            <a:stretch>
              <a:fillRect/>
            </a:stretch>
          </p:blipFill>
          <p:spPr>
            <a:xfrm>
              <a:off x="0" y="1487424"/>
              <a:ext cx="12192000" cy="5370576"/>
            </a:xfrm>
            <a:prstGeom prst="rect">
              <a:avLst/>
            </a:prstGeom>
          </p:spPr>
        </p:pic>
        <p:sp>
          <p:nvSpPr>
            <p:cNvPr id="13" name="TextBox 12">
              <a:extLst>
                <a:ext uri="{FF2B5EF4-FFF2-40B4-BE49-F238E27FC236}">
                  <a16:creationId xmlns:a16="http://schemas.microsoft.com/office/drawing/2014/main" id="{7F15CC45-D82C-630D-43E2-E2D30BE13567}"/>
                </a:ext>
              </a:extLst>
            </p:cNvPr>
            <p:cNvSpPr txBox="1"/>
            <p:nvPr/>
          </p:nvSpPr>
          <p:spPr>
            <a:xfrm>
              <a:off x="-1529021" y="5088063"/>
              <a:ext cx="10243595" cy="921844"/>
            </a:xfrm>
            <a:prstGeom prst="rect">
              <a:avLst/>
            </a:prstGeom>
            <a:noFill/>
          </p:spPr>
          <p:txBody>
            <a:bodyPr wrap="square" rtlCol="0">
              <a:spAutoFit/>
            </a:bodyPr>
            <a:lstStyle/>
            <a:p>
              <a:pPr algn="ctr"/>
              <a:r>
                <a:rPr lang="en-US" sz="4800" b="1" dirty="0">
                  <a:solidFill>
                    <a:srgbClr val="FF0066"/>
                  </a:solidFill>
                </a:rPr>
                <a:t>NHÓM:</a:t>
              </a:r>
            </a:p>
          </p:txBody>
        </p:sp>
      </p:grpSp>
      <p:grpSp>
        <p:nvGrpSpPr>
          <p:cNvPr id="3" name="Group 2">
            <a:extLst>
              <a:ext uri="{FF2B5EF4-FFF2-40B4-BE49-F238E27FC236}">
                <a16:creationId xmlns:a16="http://schemas.microsoft.com/office/drawing/2014/main" id="{AA1BC750-618B-498B-774E-9E3238820098}"/>
              </a:ext>
            </a:extLst>
          </p:cNvPr>
          <p:cNvGrpSpPr/>
          <p:nvPr/>
        </p:nvGrpSpPr>
        <p:grpSpPr>
          <a:xfrm>
            <a:off x="640915" y="292927"/>
            <a:ext cx="10910170" cy="2317258"/>
            <a:chOff x="3084659" y="-472059"/>
            <a:chExt cx="6993045" cy="1607912"/>
          </a:xfrm>
        </p:grpSpPr>
        <p:pic>
          <p:nvPicPr>
            <p:cNvPr id="4" name="Picture 3">
              <a:extLst>
                <a:ext uri="{FF2B5EF4-FFF2-40B4-BE49-F238E27FC236}">
                  <a16:creationId xmlns:a16="http://schemas.microsoft.com/office/drawing/2014/main" id="{5A8F536A-3FCA-CDF7-BA5B-8155AA4DCA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084659" y="-472059"/>
              <a:ext cx="6993045" cy="1515649"/>
            </a:xfrm>
            <a:prstGeom prst="rect">
              <a:avLst/>
            </a:prstGeom>
          </p:spPr>
        </p:pic>
        <p:sp>
          <p:nvSpPr>
            <p:cNvPr id="5" name="TextBox 4">
              <a:extLst>
                <a:ext uri="{FF2B5EF4-FFF2-40B4-BE49-F238E27FC236}">
                  <a16:creationId xmlns:a16="http://schemas.microsoft.com/office/drawing/2014/main" id="{1E3B944B-9226-124A-59CA-22F2DD618A6A}"/>
                </a:ext>
              </a:extLst>
            </p:cNvPr>
            <p:cNvSpPr txBox="1"/>
            <p:nvPr/>
          </p:nvSpPr>
          <p:spPr>
            <a:xfrm>
              <a:off x="4537092" y="285766"/>
              <a:ext cx="3921478" cy="850087"/>
            </a:xfrm>
            <a:prstGeom prst="rect">
              <a:avLst/>
            </a:prstGeom>
            <a:noFill/>
          </p:spPr>
          <p:txBody>
            <a:bodyPr wrap="square" rtlCol="0">
              <a:prstTxWarp prst="textArchUp">
                <a:avLst/>
              </a:prstTxWarp>
              <a:spAutoFit/>
            </a:bodyPr>
            <a:lstStyle/>
            <a:p>
              <a:pPr algn="ctr"/>
              <a:r>
                <a:rPr lang="en-US" sz="8500" b="1" dirty="0">
                  <a:solidFill>
                    <a:srgbClr val="C00000"/>
                  </a:solidFill>
                </a:rPr>
                <a:t>BÌNH CHỌN</a:t>
              </a:r>
            </a:p>
            <a:p>
              <a:pPr algn="ctr"/>
              <a:r>
                <a:rPr lang="en-US" sz="8500" b="1" dirty="0">
                  <a:solidFill>
                    <a:srgbClr val="C00000"/>
                  </a:solidFill>
                </a:rPr>
                <a:t> CHO NHÓM ĐỌC TỐT NHẤT</a:t>
              </a:r>
            </a:p>
          </p:txBody>
        </p:sp>
      </p:grpSp>
    </p:spTree>
    <p:extLst>
      <p:ext uri="{BB962C8B-B14F-4D97-AF65-F5344CB8AC3E}">
        <p14:creationId xmlns:p14="http://schemas.microsoft.com/office/powerpoint/2010/main" val="652697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5C153F5-964E-8649-1D28-B56502AC32E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0933" b="1054"/>
          <a:stretch/>
        </p:blipFill>
        <p:spPr>
          <a:xfrm>
            <a:off x="107396" y="0"/>
            <a:ext cx="11977208" cy="6888480"/>
          </a:xfrm>
          <a:prstGeom prst="rect">
            <a:avLst/>
          </a:prstGeom>
        </p:spPr>
      </p:pic>
      <p:sp>
        <p:nvSpPr>
          <p:cNvPr id="2" name="TextBox 9">
            <a:extLst>
              <a:ext uri="{FF2B5EF4-FFF2-40B4-BE49-F238E27FC236}">
                <a16:creationId xmlns:a16="http://schemas.microsoft.com/office/drawing/2014/main" id="{773C445F-5724-2D6A-A90D-40E57AAB05CE}"/>
              </a:ext>
            </a:extLst>
          </p:cNvPr>
          <p:cNvSpPr txBox="1"/>
          <p:nvPr/>
        </p:nvSpPr>
        <p:spPr>
          <a:xfrm>
            <a:off x="239156" y="901055"/>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Dặn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rPr>
              <a:t>dò</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9Slide05 Phobia" panose="02000506000000020003" pitchFamily="2" charset="0"/>
              <a:sym typeface="Arial"/>
            </a:endParaRPr>
          </a:p>
        </p:txBody>
      </p:sp>
      <p:grpSp>
        <p:nvGrpSpPr>
          <p:cNvPr id="3" name="Nhóm 39">
            <a:extLst>
              <a:ext uri="{FF2B5EF4-FFF2-40B4-BE49-F238E27FC236}">
                <a16:creationId xmlns:a16="http://schemas.microsoft.com/office/drawing/2014/main" id="{464615AC-62BA-FE9A-309A-F33355476A20}"/>
              </a:ext>
            </a:extLst>
          </p:cNvPr>
          <p:cNvGrpSpPr/>
          <p:nvPr/>
        </p:nvGrpSpPr>
        <p:grpSpPr>
          <a:xfrm>
            <a:off x="3547818" y="1916718"/>
            <a:ext cx="5532548" cy="876300"/>
            <a:chOff x="1805726" y="1854902"/>
            <a:chExt cx="5532548" cy="876300"/>
          </a:xfrm>
        </p:grpSpPr>
        <p:pic>
          <p:nvPicPr>
            <p:cNvPr id="4" name="Hình ảnh 37" descr="Ảnh có chứa Dụng cụ viết, văn phòng phẩm, Tác phẩm nghệ thuật của trẻ con, bút chì&#10;&#10;Mô tả được tạo tự động">
              <a:extLst>
                <a:ext uri="{FF2B5EF4-FFF2-40B4-BE49-F238E27FC236}">
                  <a16:creationId xmlns:a16="http://schemas.microsoft.com/office/drawing/2014/main" id="{F29272C4-5277-7921-CF7A-86716558D034}"/>
                </a:ext>
              </a:extLst>
            </p:cNvPr>
            <p:cNvPicPr>
              <a:picLocks noChangeAspect="1"/>
            </p:cNvPicPr>
            <p:nvPr/>
          </p:nvPicPr>
          <p:blipFill rotWithShape="1">
            <a:blip r:embed="rId4"/>
            <a:srcRect l="10755" t="20004" r="63704" b="33823"/>
            <a:stretch/>
          </p:blipFill>
          <p:spPr>
            <a:xfrm>
              <a:off x="1805726" y="1854902"/>
              <a:ext cx="861751" cy="876300"/>
            </a:xfrm>
            <a:prstGeom prst="rect">
              <a:avLst/>
            </a:prstGeom>
          </p:spPr>
        </p:pic>
        <p:sp>
          <p:nvSpPr>
            <p:cNvPr id="5" name="Hộp Văn bản 38">
              <a:extLst>
                <a:ext uri="{FF2B5EF4-FFF2-40B4-BE49-F238E27FC236}">
                  <a16:creationId xmlns:a16="http://schemas.microsoft.com/office/drawing/2014/main" id="{1F77C08B-5096-1D9A-9B17-E5E16CE8D8FF}"/>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grpSp>
        <p:nvGrpSpPr>
          <p:cNvPr id="6" name="Nhóm 40">
            <a:extLst>
              <a:ext uri="{FF2B5EF4-FFF2-40B4-BE49-F238E27FC236}">
                <a16:creationId xmlns:a16="http://schemas.microsoft.com/office/drawing/2014/main" id="{76F8083B-1F10-5348-D9ED-DADB098EE606}"/>
              </a:ext>
            </a:extLst>
          </p:cNvPr>
          <p:cNvGrpSpPr/>
          <p:nvPr/>
        </p:nvGrpSpPr>
        <p:grpSpPr>
          <a:xfrm>
            <a:off x="3547818" y="2671868"/>
            <a:ext cx="5532548" cy="876300"/>
            <a:chOff x="1805726" y="1854902"/>
            <a:chExt cx="5532548" cy="876300"/>
          </a:xfrm>
        </p:grpSpPr>
        <p:pic>
          <p:nvPicPr>
            <p:cNvPr id="7" name="Hình ảnh 41" descr="Ảnh có chứa Dụng cụ viết, văn phòng phẩm, Tác phẩm nghệ thuật của trẻ con, bút chì&#10;&#10;Mô tả được tạo tự động">
              <a:extLst>
                <a:ext uri="{FF2B5EF4-FFF2-40B4-BE49-F238E27FC236}">
                  <a16:creationId xmlns:a16="http://schemas.microsoft.com/office/drawing/2014/main" id="{8557C460-6C85-50B9-5C9A-6B8F2754F9AE}"/>
                </a:ext>
              </a:extLst>
            </p:cNvPr>
            <p:cNvPicPr>
              <a:picLocks noChangeAspect="1"/>
            </p:cNvPicPr>
            <p:nvPr/>
          </p:nvPicPr>
          <p:blipFill rotWithShape="1">
            <a:blip r:embed="rId4"/>
            <a:srcRect l="10755" t="20004" r="63704" b="33823"/>
            <a:stretch/>
          </p:blipFill>
          <p:spPr>
            <a:xfrm>
              <a:off x="1805726" y="1854902"/>
              <a:ext cx="861751" cy="876300"/>
            </a:xfrm>
            <a:prstGeom prst="rect">
              <a:avLst/>
            </a:prstGeom>
          </p:spPr>
        </p:pic>
        <p:sp>
          <p:nvSpPr>
            <p:cNvPr id="8" name="Hộp Văn bản 42">
              <a:extLst>
                <a:ext uri="{FF2B5EF4-FFF2-40B4-BE49-F238E27FC236}">
                  <a16:creationId xmlns:a16="http://schemas.microsoft.com/office/drawing/2014/main" id="{2959A039-0618-55E5-F898-64FACCB75734}"/>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grpSp>
        <p:nvGrpSpPr>
          <p:cNvPr id="19" name="Nhóm 43">
            <a:extLst>
              <a:ext uri="{FF2B5EF4-FFF2-40B4-BE49-F238E27FC236}">
                <a16:creationId xmlns:a16="http://schemas.microsoft.com/office/drawing/2014/main" id="{367B8F6F-8D77-70F3-0F11-00F63068DAC5}"/>
              </a:ext>
            </a:extLst>
          </p:cNvPr>
          <p:cNvGrpSpPr/>
          <p:nvPr/>
        </p:nvGrpSpPr>
        <p:grpSpPr>
          <a:xfrm>
            <a:off x="3464991" y="3548168"/>
            <a:ext cx="5532548" cy="876300"/>
            <a:chOff x="1805726" y="1854902"/>
            <a:chExt cx="5532548" cy="876300"/>
          </a:xfrm>
        </p:grpSpPr>
        <p:pic>
          <p:nvPicPr>
            <p:cNvPr id="20" name="Hình ảnh 44" descr="Ảnh có chứa Dụng cụ viết, văn phòng phẩm, Tác phẩm nghệ thuật của trẻ con, bút chì&#10;&#10;Mô tả được tạo tự động">
              <a:extLst>
                <a:ext uri="{FF2B5EF4-FFF2-40B4-BE49-F238E27FC236}">
                  <a16:creationId xmlns:a16="http://schemas.microsoft.com/office/drawing/2014/main" id="{BF0CFF91-A44E-D35C-7837-685CD8DCA0B8}"/>
                </a:ext>
              </a:extLst>
            </p:cNvPr>
            <p:cNvPicPr>
              <a:picLocks noChangeAspect="1"/>
            </p:cNvPicPr>
            <p:nvPr/>
          </p:nvPicPr>
          <p:blipFill rotWithShape="1">
            <a:blip r:embed="rId4"/>
            <a:srcRect l="10755" t="20004" r="63704" b="33823"/>
            <a:stretch/>
          </p:blipFill>
          <p:spPr>
            <a:xfrm>
              <a:off x="1805726" y="1854902"/>
              <a:ext cx="861751" cy="876300"/>
            </a:xfrm>
            <a:prstGeom prst="rect">
              <a:avLst/>
            </a:prstGeom>
          </p:spPr>
        </p:pic>
        <p:sp>
          <p:nvSpPr>
            <p:cNvPr id="21" name="Hộp Văn bản 45">
              <a:extLst>
                <a:ext uri="{FF2B5EF4-FFF2-40B4-BE49-F238E27FC236}">
                  <a16:creationId xmlns:a16="http://schemas.microsoft.com/office/drawing/2014/main" id="{CB7559C4-5AC7-58D9-C354-8E32AA0520D2}"/>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grpSp>
        <p:nvGrpSpPr>
          <p:cNvPr id="22" name="Nhóm 1">
            <a:extLst>
              <a:ext uri="{FF2B5EF4-FFF2-40B4-BE49-F238E27FC236}">
                <a16:creationId xmlns:a16="http://schemas.microsoft.com/office/drawing/2014/main" id="{F536E043-B3EE-FC1A-17AD-C68DD1ADD7D6}"/>
              </a:ext>
            </a:extLst>
          </p:cNvPr>
          <p:cNvGrpSpPr/>
          <p:nvPr/>
        </p:nvGrpSpPr>
        <p:grpSpPr>
          <a:xfrm>
            <a:off x="3496703" y="4416027"/>
            <a:ext cx="5532548" cy="876300"/>
            <a:chOff x="1805726" y="1854902"/>
            <a:chExt cx="5532548" cy="876300"/>
          </a:xfrm>
        </p:grpSpPr>
        <p:pic>
          <p:nvPicPr>
            <p:cNvPr id="23" name="Hình ảnh 2" descr="Ảnh có chứa Dụng cụ viết, văn phòng phẩm, Tác phẩm nghệ thuật của trẻ con, bút chì&#10;&#10;Mô tả được tạo tự động">
              <a:extLst>
                <a:ext uri="{FF2B5EF4-FFF2-40B4-BE49-F238E27FC236}">
                  <a16:creationId xmlns:a16="http://schemas.microsoft.com/office/drawing/2014/main" id="{DAB59291-638A-83FD-BAF6-F86169D18507}"/>
                </a:ext>
              </a:extLst>
            </p:cNvPr>
            <p:cNvPicPr>
              <a:picLocks noChangeAspect="1"/>
            </p:cNvPicPr>
            <p:nvPr/>
          </p:nvPicPr>
          <p:blipFill rotWithShape="1">
            <a:blip r:embed="rId4"/>
            <a:srcRect l="10755" t="20004" r="63704" b="33823"/>
            <a:stretch/>
          </p:blipFill>
          <p:spPr>
            <a:xfrm>
              <a:off x="1805726" y="1854902"/>
              <a:ext cx="861751" cy="876300"/>
            </a:xfrm>
            <a:prstGeom prst="rect">
              <a:avLst/>
            </a:prstGeom>
          </p:spPr>
        </p:pic>
        <p:sp>
          <p:nvSpPr>
            <p:cNvPr id="24" name="Hộp Văn bản 3">
              <a:extLst>
                <a:ext uri="{FF2B5EF4-FFF2-40B4-BE49-F238E27FC236}">
                  <a16:creationId xmlns:a16="http://schemas.microsoft.com/office/drawing/2014/main" id="{DA8F72F1-CC57-DE2A-026D-CA45B8FAC02C}"/>
                </a:ext>
              </a:extLst>
            </p:cNvPr>
            <p:cNvSpPr txBox="1"/>
            <p:nvPr/>
          </p:nvSpPr>
          <p:spPr>
            <a:xfrm>
              <a:off x="2616199" y="2023316"/>
              <a:ext cx="4722075" cy="707886"/>
            </a:xfrm>
            <a:prstGeom prst="rect">
              <a:avLst/>
            </a:prstGeom>
            <a:noFill/>
          </p:spPr>
          <p:txBody>
            <a:bodyPr wrap="square" rtlCol="0">
              <a:spAutoFit/>
            </a:bodyPr>
            <a:lstStyle/>
            <a:p>
              <a:r>
                <a:rPr lang="en-US" sz="4000" dirty="0">
                  <a:latin typeface="+mn-lt"/>
                </a:rPr>
                <a:t>GV ĐIỀN VÀO ĐÂY</a:t>
              </a:r>
            </a:p>
          </p:txBody>
        </p:sp>
      </p:grpSp>
    </p:spTree>
    <p:extLst>
      <p:ext uri="{BB962C8B-B14F-4D97-AF65-F5344CB8AC3E}">
        <p14:creationId xmlns:p14="http://schemas.microsoft.com/office/powerpoint/2010/main" val="162894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A8FB94-39F4-B321-0430-B2917AAD50F8}"/>
              </a:ext>
            </a:extLst>
          </p:cNvPr>
          <p:cNvSpPr txBox="1"/>
          <p:nvPr/>
        </p:nvSpPr>
        <p:spPr>
          <a:xfrm>
            <a:off x="607398" y="205647"/>
            <a:ext cx="5894563" cy="1477328"/>
          </a:xfrm>
          <a:prstGeom prst="rect">
            <a:avLst/>
          </a:prstGeom>
          <a:noFill/>
        </p:spPr>
        <p:txBody>
          <a:bodyPr wrap="none" rtlCol="0">
            <a:spAutoFit/>
          </a:bodyPr>
          <a:lstStyle/>
          <a:p>
            <a:pPr algn="ctr"/>
            <a:r>
              <a:rPr lang="en-US" sz="9000" b="1" dirty="0">
                <a:gradFill flip="none" rotWithShape="1">
                  <a:gsLst>
                    <a:gs pos="70000">
                      <a:srgbClr val="FF0A70"/>
                    </a:gs>
                    <a:gs pos="45000">
                      <a:srgbClr val="5B9B30"/>
                    </a:gs>
                    <a:gs pos="96000">
                      <a:srgbClr val="A1CC00"/>
                    </a:gs>
                    <a:gs pos="16000">
                      <a:srgbClr val="5B9B30"/>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KHỞI ĐỘNG</a:t>
            </a:r>
          </a:p>
        </p:txBody>
      </p:sp>
    </p:spTree>
    <p:extLst>
      <p:ext uri="{BB962C8B-B14F-4D97-AF65-F5344CB8AC3E}">
        <p14:creationId xmlns:p14="http://schemas.microsoft.com/office/powerpoint/2010/main" val="4010719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4819FA-F75B-5F0F-3F55-0F1F41AD041E}"/>
              </a:ext>
            </a:extLst>
          </p:cNvPr>
          <p:cNvSpPr txBox="1"/>
          <p:nvPr/>
        </p:nvSpPr>
        <p:spPr>
          <a:xfrm>
            <a:off x="1530849" y="309977"/>
            <a:ext cx="9520870" cy="1419236"/>
          </a:xfrm>
          <a:prstGeom prst="rect">
            <a:avLst/>
          </a:prstGeom>
          <a:noFill/>
        </p:spPr>
        <p:txBody>
          <a:bodyPr wrap="square" rtlCol="0">
            <a:prstTxWarp prst="textPlain">
              <a:avLst/>
            </a:prstTxWarp>
            <a:spAutoFit/>
          </a:bodyPr>
          <a:lstStyle/>
          <a:p>
            <a:pPr algn="ctr"/>
            <a:r>
              <a:rPr lang="en-US" sz="7500" b="1" dirty="0" err="1">
                <a:solidFill>
                  <a:srgbClr val="C00000"/>
                </a:solidFill>
              </a:rPr>
              <a:t>Chúc</a:t>
            </a:r>
            <a:r>
              <a:rPr lang="en-US" sz="7500" b="1" dirty="0">
                <a:solidFill>
                  <a:srgbClr val="C00000"/>
                </a:solidFill>
              </a:rPr>
              <a:t> </a:t>
            </a:r>
            <a:r>
              <a:rPr lang="en-US" sz="7500" b="1" dirty="0" err="1">
                <a:solidFill>
                  <a:srgbClr val="C00000"/>
                </a:solidFill>
              </a:rPr>
              <a:t>các</a:t>
            </a:r>
            <a:r>
              <a:rPr lang="en-US" sz="7500" b="1" dirty="0">
                <a:solidFill>
                  <a:srgbClr val="C00000"/>
                </a:solidFill>
              </a:rPr>
              <a:t> </a:t>
            </a:r>
            <a:r>
              <a:rPr lang="en-US" sz="7500" b="1" dirty="0" err="1">
                <a:solidFill>
                  <a:srgbClr val="C00000"/>
                </a:solidFill>
              </a:rPr>
              <a:t>em</a:t>
            </a:r>
            <a:r>
              <a:rPr lang="en-US" sz="7500" b="1" dirty="0">
                <a:solidFill>
                  <a:srgbClr val="C00000"/>
                </a:solidFill>
              </a:rPr>
              <a:t> </a:t>
            </a:r>
            <a:r>
              <a:rPr lang="en-US" sz="7500" b="1" dirty="0" err="1">
                <a:solidFill>
                  <a:srgbClr val="C00000"/>
                </a:solidFill>
              </a:rPr>
              <a:t>học</a:t>
            </a:r>
            <a:r>
              <a:rPr lang="en-US" sz="7500" b="1" dirty="0">
                <a:solidFill>
                  <a:srgbClr val="C00000"/>
                </a:solidFill>
              </a:rPr>
              <a:t> </a:t>
            </a:r>
            <a:r>
              <a:rPr lang="en-US" sz="7500" b="1" dirty="0" err="1">
                <a:solidFill>
                  <a:srgbClr val="C00000"/>
                </a:solidFill>
              </a:rPr>
              <a:t>tốt</a:t>
            </a:r>
            <a:r>
              <a:rPr lang="en-US" sz="7500" b="1" dirty="0">
                <a:solidFill>
                  <a:srgbClr val="C00000"/>
                </a:solidFill>
              </a:rPr>
              <a:t>!</a:t>
            </a:r>
          </a:p>
        </p:txBody>
      </p:sp>
    </p:spTree>
    <p:extLst>
      <p:ext uri="{BB962C8B-B14F-4D97-AF65-F5344CB8AC3E}">
        <p14:creationId xmlns:p14="http://schemas.microsoft.com/office/powerpoint/2010/main" val="158409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1E6F43-9959-4444-B14B-11A2C4DB00B2}"/>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D439C7-2364-4AA2-8E9D-1D1375B5D107}"/>
              </a:ext>
            </a:extLst>
          </p:cNvPr>
          <p:cNvSpPr txBox="1"/>
          <p:nvPr/>
        </p:nvSpPr>
        <p:spPr>
          <a:xfrm>
            <a:off x="1571501" y="736270"/>
            <a:ext cx="9048997" cy="1446550"/>
          </a:xfrm>
          <a:prstGeom prst="rect">
            <a:avLst/>
          </a:prstGeom>
          <a:noFill/>
        </p:spPr>
        <p:txBody>
          <a:bodyPr wrap="square" rtlCol="0">
            <a:spAutoFit/>
          </a:bodyPr>
          <a:lstStyle/>
          <a:p>
            <a:pPr algn="ctr"/>
            <a:r>
              <a:rPr lang="en-US" sz="4400"/>
              <a:t>Cùng bạn hỏi đáp về ý nghĩa tên gọi khác của mỗi địa danh sau:</a:t>
            </a:r>
          </a:p>
        </p:txBody>
      </p:sp>
      <p:pic>
        <p:nvPicPr>
          <p:cNvPr id="4" name="Picture 3">
            <a:extLst>
              <a:ext uri="{FF2B5EF4-FFF2-40B4-BE49-F238E27FC236}">
                <a16:creationId xmlns:a16="http://schemas.microsoft.com/office/drawing/2014/main" id="{A1D11F91-9337-4F6A-AFF1-AB1FC110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72" y="2228081"/>
            <a:ext cx="10802496" cy="3377071"/>
          </a:xfrm>
          <a:prstGeom prst="rect">
            <a:avLst/>
          </a:prstGeom>
        </p:spPr>
      </p:pic>
    </p:spTree>
    <p:extLst>
      <p:ext uri="{BB962C8B-B14F-4D97-AF65-F5344CB8AC3E}">
        <p14:creationId xmlns:p14="http://schemas.microsoft.com/office/powerpoint/2010/main" val="560371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726EE-96C2-7F7E-E1DA-045F666E99D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D8672DB-DBF9-2A20-5ADB-AD20F12D2788}"/>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50088CF-9669-EF04-54FF-A597497435CE}"/>
              </a:ext>
            </a:extLst>
          </p:cNvPr>
          <p:cNvPicPr>
            <a:picLocks noChangeAspect="1"/>
          </p:cNvPicPr>
          <p:nvPr/>
        </p:nvPicPr>
        <p:blipFill>
          <a:blip r:embed="rId2">
            <a:extLst>
              <a:ext uri="{28A0092B-C50C-407E-A947-70E740481C1C}">
                <a14:useLocalDpi xmlns:a14="http://schemas.microsoft.com/office/drawing/2010/main" val="0"/>
              </a:ext>
            </a:extLst>
          </a:blip>
          <a:srcRect r="64838"/>
          <a:stretch/>
        </p:blipFill>
        <p:spPr>
          <a:xfrm>
            <a:off x="924825" y="1103586"/>
            <a:ext cx="5650206" cy="5023528"/>
          </a:xfrm>
          <a:prstGeom prst="rect">
            <a:avLst/>
          </a:prstGeom>
        </p:spPr>
      </p:pic>
      <p:sp>
        <p:nvSpPr>
          <p:cNvPr id="2" name="TextBox 1">
            <a:extLst>
              <a:ext uri="{FF2B5EF4-FFF2-40B4-BE49-F238E27FC236}">
                <a16:creationId xmlns:a16="http://schemas.microsoft.com/office/drawing/2014/main" id="{D4AC9723-5215-D7B8-2B90-8FFD4E7A71F5}"/>
              </a:ext>
            </a:extLst>
          </p:cNvPr>
          <p:cNvSpPr txBox="1"/>
          <p:nvPr/>
        </p:nvSpPr>
        <p:spPr>
          <a:xfrm>
            <a:off x="6862077" y="797510"/>
            <a:ext cx="4654949" cy="5262979"/>
          </a:xfrm>
          <a:prstGeom prst="rect">
            <a:avLst/>
          </a:prstGeom>
          <a:noFill/>
        </p:spPr>
        <p:txBody>
          <a:bodyPr wrap="square" rtlCol="0">
            <a:spAutoFit/>
          </a:bodyPr>
          <a:lstStyle/>
          <a:p>
            <a:pPr algn="just"/>
            <a:r>
              <a:rPr lang="vi-VN" sz="2800" b="0" i="0">
                <a:solidFill>
                  <a:srgbClr val="0070C0"/>
                </a:solidFill>
                <a:effectLst/>
              </a:rPr>
              <a:t>- Vì tên gọi này tôn vinh cây hoa phượng đỏ, một biểu tượng đặc trưng của thành phố Hải Phòng. Hoa phượng đỏ là loài cây phổ biến và rất nổi tiếng ở Hải Phòng, đặc biệt vào mùa xuân khi những tán lá đỏ rực nở rộ trên khắp các con phố và công viên, tạo nên một vẻ đẹp rất riêng và đặc trưng cho thành phố này.</a:t>
            </a:r>
            <a:endParaRPr lang="en-US" sz="2800">
              <a:solidFill>
                <a:srgbClr val="0070C0"/>
              </a:solidFill>
            </a:endParaRPr>
          </a:p>
        </p:txBody>
      </p:sp>
    </p:spTree>
    <p:extLst>
      <p:ext uri="{BB962C8B-B14F-4D97-AF65-F5344CB8AC3E}">
        <p14:creationId xmlns:p14="http://schemas.microsoft.com/office/powerpoint/2010/main" val="3141933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0130A-0C5D-FBA2-462D-12F7F778508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75A7BA6-4959-8D53-ADC1-048B82D05A91}"/>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3C45E99-8E62-E245-9426-9AD08D99BC9C}"/>
              </a:ext>
            </a:extLst>
          </p:cNvPr>
          <p:cNvPicPr>
            <a:picLocks noChangeAspect="1"/>
          </p:cNvPicPr>
          <p:nvPr/>
        </p:nvPicPr>
        <p:blipFill>
          <a:blip r:embed="rId2">
            <a:extLst>
              <a:ext uri="{28A0092B-C50C-407E-A947-70E740481C1C}">
                <a14:useLocalDpi xmlns:a14="http://schemas.microsoft.com/office/drawing/2010/main" val="0"/>
              </a:ext>
            </a:extLst>
          </a:blip>
          <a:srcRect l="35205" t="1135" r="31668" b="-1135"/>
          <a:stretch/>
        </p:blipFill>
        <p:spPr>
          <a:xfrm>
            <a:off x="852472" y="1075753"/>
            <a:ext cx="5243528" cy="4948376"/>
          </a:xfrm>
          <a:prstGeom prst="rect">
            <a:avLst/>
          </a:prstGeom>
        </p:spPr>
      </p:pic>
      <p:sp>
        <p:nvSpPr>
          <p:cNvPr id="2" name="TextBox 1">
            <a:extLst>
              <a:ext uri="{FF2B5EF4-FFF2-40B4-BE49-F238E27FC236}">
                <a16:creationId xmlns:a16="http://schemas.microsoft.com/office/drawing/2014/main" id="{C20AA2C9-DC17-46AD-2EF2-CFC645C4D127}"/>
              </a:ext>
            </a:extLst>
          </p:cNvPr>
          <p:cNvSpPr txBox="1"/>
          <p:nvPr/>
        </p:nvSpPr>
        <p:spPr>
          <a:xfrm>
            <a:off x="6180535" y="1012954"/>
            <a:ext cx="5434404" cy="4832092"/>
          </a:xfrm>
          <a:prstGeom prst="rect">
            <a:avLst/>
          </a:prstGeom>
          <a:noFill/>
        </p:spPr>
        <p:txBody>
          <a:bodyPr wrap="square" rtlCol="0">
            <a:spAutoFit/>
          </a:bodyPr>
          <a:lstStyle/>
          <a:p>
            <a:pPr algn="just"/>
            <a:r>
              <a:rPr lang="vi-VN" sz="2800">
                <a:solidFill>
                  <a:srgbClr val="0070C0"/>
                </a:solidFill>
              </a:rPr>
              <a:t>- Vì vùng đất này được mệnh danh là thiên đường của các loài hoa. Với khí hậu ôn hòa, Đà Lạt là nơi trồng trọt và chăm sóc nhiều loại hoa độc đáo và đẹp mắt, từ hoa hồng, hoa cẩm tú cầu đến hoa lavender và hoa dã quỳ. Cả thành phố như một bức tranh hoa tươi sáng, thu hút du khách đến tham quan và chiêm ngưỡng vẻ đẹp của ngàn hoa.</a:t>
            </a:r>
            <a:endParaRPr lang="en-US" sz="2800">
              <a:solidFill>
                <a:srgbClr val="0070C0"/>
              </a:solidFill>
            </a:endParaRPr>
          </a:p>
        </p:txBody>
      </p:sp>
    </p:spTree>
    <p:extLst>
      <p:ext uri="{BB962C8B-B14F-4D97-AF65-F5344CB8AC3E}">
        <p14:creationId xmlns:p14="http://schemas.microsoft.com/office/powerpoint/2010/main" val="405152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5671C-CEB7-6545-E754-0C9E2EBEA59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BAD228-A1CB-40AE-B4EA-6FBF3E96709B}"/>
              </a:ext>
            </a:extLst>
          </p:cNvPr>
          <p:cNvSpPr/>
          <p:nvPr/>
        </p:nvSpPr>
        <p:spPr>
          <a:xfrm>
            <a:off x="463137" y="522514"/>
            <a:ext cx="11340936" cy="5937663"/>
          </a:xfrm>
          <a:prstGeom prst="roundRect">
            <a:avLst/>
          </a:prstGeom>
          <a:solidFill>
            <a:schemeClr val="bg1"/>
          </a:solid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4B3EBB-EC72-BB81-2CFC-3352D92BD8E6}"/>
              </a:ext>
            </a:extLst>
          </p:cNvPr>
          <p:cNvPicPr>
            <a:picLocks noChangeAspect="1"/>
          </p:cNvPicPr>
          <p:nvPr/>
        </p:nvPicPr>
        <p:blipFill>
          <a:blip r:embed="rId2">
            <a:extLst>
              <a:ext uri="{28A0092B-C50C-407E-A947-70E740481C1C}">
                <a14:useLocalDpi xmlns:a14="http://schemas.microsoft.com/office/drawing/2010/main" val="0"/>
              </a:ext>
            </a:extLst>
          </a:blip>
          <a:srcRect l="68264" r="-933"/>
          <a:stretch/>
        </p:blipFill>
        <p:spPr>
          <a:xfrm>
            <a:off x="850212" y="587022"/>
            <a:ext cx="5939748" cy="5683956"/>
          </a:xfrm>
          <a:prstGeom prst="rect">
            <a:avLst/>
          </a:prstGeom>
        </p:spPr>
      </p:pic>
      <p:sp>
        <p:nvSpPr>
          <p:cNvPr id="6" name="TextBox 5">
            <a:extLst>
              <a:ext uri="{FF2B5EF4-FFF2-40B4-BE49-F238E27FC236}">
                <a16:creationId xmlns:a16="http://schemas.microsoft.com/office/drawing/2014/main" id="{2B94E4CA-C006-FEB3-8607-994B5ADC50EB}"/>
              </a:ext>
            </a:extLst>
          </p:cNvPr>
          <p:cNvSpPr txBox="1"/>
          <p:nvPr/>
        </p:nvSpPr>
        <p:spPr>
          <a:xfrm>
            <a:off x="6159524" y="641620"/>
            <a:ext cx="5434404" cy="5693866"/>
          </a:xfrm>
          <a:prstGeom prst="rect">
            <a:avLst/>
          </a:prstGeom>
          <a:noFill/>
        </p:spPr>
        <p:txBody>
          <a:bodyPr wrap="square" rtlCol="0">
            <a:spAutoFit/>
          </a:bodyPr>
          <a:lstStyle/>
          <a:p>
            <a:pPr algn="just"/>
            <a:r>
              <a:rPr lang="vi-VN" sz="2800">
                <a:solidFill>
                  <a:srgbClr val="0070C0"/>
                </a:solidFill>
              </a:rPr>
              <a:t>- Vì tên gọi này thể hiện tính đặc trưng của Bến Tre, là nơi nổi tiếng với vườn dừa phong phú và sản xuất dừa lớn nhất miền Nam Việt Nam. Dừa không chỉ là nguồn sinh kế quan trọng mà còn là biểu tượng văn hóa và kinh tế của vùng đất này. Xứ Dừa Bến Tre không chỉ là nơi sản xuất dừa lớn mà còn là điểm du lịch hấp dẫn với những cánh đồng dừa bát ngát và các sản phẩm từ dừa phong phú.</a:t>
            </a:r>
            <a:endParaRPr lang="en-US" sz="2800">
              <a:solidFill>
                <a:srgbClr val="0070C0"/>
              </a:solidFill>
            </a:endParaRPr>
          </a:p>
        </p:txBody>
      </p:sp>
    </p:spTree>
    <p:extLst>
      <p:ext uri="{BB962C8B-B14F-4D97-AF65-F5344CB8AC3E}">
        <p14:creationId xmlns:p14="http://schemas.microsoft.com/office/powerpoint/2010/main" val="2557077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E81D8E3-B309-41CF-B3DD-EC892642A7F7}"/>
              </a:ext>
            </a:extLst>
          </p:cNvPr>
          <p:cNvSpPr/>
          <p:nvPr/>
        </p:nvSpPr>
        <p:spPr>
          <a:xfrm>
            <a:off x="2196935" y="902525"/>
            <a:ext cx="7705716" cy="428699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668F61E-2870-16FD-1E60-7472DB029844}"/>
              </a:ext>
            </a:extLst>
          </p:cNvPr>
          <p:cNvGrpSpPr/>
          <p:nvPr/>
        </p:nvGrpSpPr>
        <p:grpSpPr>
          <a:xfrm>
            <a:off x="4233669" y="3237093"/>
            <a:ext cx="3714960" cy="769441"/>
            <a:chOff x="4194993" y="-773439"/>
            <a:chExt cx="4527103" cy="769441"/>
          </a:xfrm>
        </p:grpSpPr>
        <p:sp>
          <p:nvSpPr>
            <p:cNvPr id="3" name="TextBox 2">
              <a:extLst>
                <a:ext uri="{FF2B5EF4-FFF2-40B4-BE49-F238E27FC236}">
                  <a16:creationId xmlns:a16="http://schemas.microsoft.com/office/drawing/2014/main" id="{2144CD9A-27C1-E19F-8F28-4DE3EE0EC85E}"/>
                </a:ext>
              </a:extLst>
            </p:cNvPr>
            <p:cNvSpPr txBox="1"/>
            <p:nvPr/>
          </p:nvSpPr>
          <p:spPr>
            <a:xfrm>
              <a:off x="4306424" y="-773439"/>
              <a:ext cx="404334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27000">
                    <a:solidFill>
                      <a:prstClr val="white"/>
                    </a:solidFill>
                  </a:ln>
                  <a:solidFill>
                    <a:srgbClr val="FFFF00"/>
                  </a:solidFill>
                  <a:effectLst>
                    <a:outerShdw blurRad="50800" dist="38100" dir="2700000" algn="tl" rotWithShape="0">
                      <a:prstClr val="black">
                        <a:alpha val="40000"/>
                      </a:prstClr>
                    </a:outerShdw>
                  </a:effectLst>
                  <a:uLnTx/>
                  <a:uFillTx/>
                  <a:latin typeface="UTM Edwardian" panose="02040603050506020204" pitchFamily="18" charset="0"/>
                  <a:ea typeface="+mn-ea"/>
                  <a:cs typeface="Arial" panose="020B0604020202020204" pitchFamily="34" charset="0"/>
                </a:rPr>
                <a:t>Bài</a:t>
              </a:r>
              <a:r>
                <a:rPr kumimoji="0" lang="en-US" sz="4400" b="1" i="0" u="none" strike="noStrike" kern="1200" cap="none" spc="0" normalizeH="0" baseline="0" noProof="0" dirty="0">
                  <a:ln w="127000">
                    <a:solidFill>
                      <a:prstClr val="white"/>
                    </a:solidFill>
                  </a:ln>
                  <a:solidFill>
                    <a:srgbClr val="FFFF00"/>
                  </a:solidFill>
                  <a:effectLst>
                    <a:outerShdw blurRad="50800" dist="38100" dir="2700000" algn="tl" rotWithShape="0">
                      <a:prstClr val="black">
                        <a:alpha val="40000"/>
                      </a:prstClr>
                    </a:outerShdw>
                  </a:effectLst>
                  <a:uLnTx/>
                  <a:uFillTx/>
                  <a:latin typeface="UTM Edwardian" panose="02040603050506020204" pitchFamily="18" charset="0"/>
                  <a:ea typeface="+mn-ea"/>
                  <a:cs typeface="Arial" panose="020B0604020202020204" pitchFamily="34" charset="0"/>
                </a:rPr>
                <a:t> 2 – 1 </a:t>
              </a:r>
              <a:r>
                <a:rPr kumimoji="0" lang="en-US" sz="4400" b="1" i="0" u="none" strike="noStrike" kern="1200" cap="none" spc="0" normalizeH="0" baseline="0" noProof="0" dirty="0" err="1">
                  <a:ln w="127000">
                    <a:solidFill>
                      <a:prstClr val="white"/>
                    </a:solidFill>
                  </a:ln>
                  <a:solidFill>
                    <a:srgbClr val="FFFF00"/>
                  </a:solidFill>
                  <a:effectLst>
                    <a:outerShdw blurRad="50800" dist="38100" dir="2700000" algn="tl" rotWithShape="0">
                      <a:prstClr val="black">
                        <a:alpha val="40000"/>
                      </a:prstClr>
                    </a:outerShdw>
                  </a:effectLst>
                  <a:uLnTx/>
                  <a:uFillTx/>
                  <a:latin typeface="UTM Edwardian" panose="02040603050506020204" pitchFamily="18" charset="0"/>
                  <a:ea typeface="+mn-ea"/>
                  <a:cs typeface="Arial" panose="020B0604020202020204" pitchFamily="34" charset="0"/>
                </a:rPr>
                <a:t>tiết</a:t>
              </a:r>
              <a:endParaRPr kumimoji="0" lang="en-US" sz="4400" b="1" i="0" u="none" strike="noStrike" kern="1200" cap="none" spc="0" normalizeH="0" baseline="0" noProof="0" dirty="0">
                <a:ln w="127000">
                  <a:solidFill>
                    <a:prstClr val="white"/>
                  </a:solidFill>
                </a:ln>
                <a:solidFill>
                  <a:srgbClr val="FFFF00"/>
                </a:solidFill>
                <a:effectLst>
                  <a:outerShdw blurRad="50800" dist="38100" dir="2700000" algn="tl" rotWithShape="0">
                    <a:prstClr val="black">
                      <a:alpha val="40000"/>
                    </a:prstClr>
                  </a:outerShdw>
                </a:effectLst>
                <a:uLnTx/>
                <a:uFillTx/>
                <a:latin typeface="UTM Edwardian" panose="02040603050506020204"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E5773035-701B-371B-3A68-991CEF14447F}"/>
                </a:ext>
              </a:extLst>
            </p:cNvPr>
            <p:cNvSpPr txBox="1"/>
            <p:nvPr/>
          </p:nvSpPr>
          <p:spPr>
            <a:xfrm>
              <a:off x="4194993" y="-773439"/>
              <a:ext cx="452710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Edwardian" panose="02040603050506020204" pitchFamily="18" charset="0"/>
                  <a:ea typeface="+mn-ea"/>
                  <a:cs typeface="+mn-cs"/>
                </a:rPr>
                <a:t>Bài</a:t>
              </a:r>
              <a:r>
                <a:rPr kumimoji="0" lang="en-US" sz="4400" b="1" i="0" u="none" strike="noStrike" kern="1200" cap="none" spc="0" normalizeH="0" baseline="0" noProof="0" dirty="0">
                  <a:ln>
                    <a:noFill/>
                  </a:ln>
                  <a:solidFill>
                    <a:srgbClr val="00B050"/>
                  </a:solidFill>
                  <a:effectLst/>
                  <a:uLnTx/>
                  <a:uFillTx/>
                  <a:latin typeface="UTM Edwardian" panose="02040603050506020204" pitchFamily="18" charset="0"/>
                  <a:ea typeface="+mn-ea"/>
                  <a:cs typeface="+mn-cs"/>
                </a:rPr>
                <a:t>  2 – 1 </a:t>
              </a:r>
              <a:r>
                <a:rPr kumimoji="0" lang="en-US" sz="4400" b="1" i="0" u="none" strike="noStrike" kern="1200" cap="none" spc="0" normalizeH="0" baseline="0" noProof="0" dirty="0" err="1">
                  <a:ln>
                    <a:noFill/>
                  </a:ln>
                  <a:solidFill>
                    <a:srgbClr val="00B050"/>
                  </a:solidFill>
                  <a:effectLst/>
                  <a:uLnTx/>
                  <a:uFillTx/>
                  <a:latin typeface="UTM Edwardian" panose="02040603050506020204" pitchFamily="18" charset="0"/>
                  <a:ea typeface="+mn-ea"/>
                  <a:cs typeface="+mn-cs"/>
                </a:rPr>
                <a:t>tiết</a:t>
              </a:r>
              <a:endParaRPr kumimoji="0" lang="en-US" sz="4400" b="1" i="0" u="none" strike="noStrike" kern="1200" cap="none" spc="0" normalizeH="0" baseline="0" noProof="0" dirty="0">
                <a:ln>
                  <a:noFill/>
                </a:ln>
                <a:solidFill>
                  <a:srgbClr val="00B050"/>
                </a:solidFill>
                <a:effectLst/>
                <a:uLnTx/>
                <a:uFillTx/>
                <a:latin typeface="UTM Edwardian" panose="02040603050506020204" pitchFamily="18" charset="0"/>
                <a:ea typeface="+mn-ea"/>
                <a:cs typeface="+mn-cs"/>
              </a:endParaRPr>
            </a:p>
          </p:txBody>
        </p:sp>
      </p:grpSp>
      <p:sp>
        <p:nvSpPr>
          <p:cNvPr id="6" name="TextBox 5">
            <a:extLst>
              <a:ext uri="{FF2B5EF4-FFF2-40B4-BE49-F238E27FC236}">
                <a16:creationId xmlns:a16="http://schemas.microsoft.com/office/drawing/2014/main" id="{577D9793-F571-BAB1-F7D0-7B65F3E967D2}"/>
              </a:ext>
            </a:extLst>
          </p:cNvPr>
          <p:cNvSpPr txBox="1"/>
          <p:nvPr/>
        </p:nvSpPr>
        <p:spPr>
          <a:xfrm>
            <a:off x="3073890" y="1404991"/>
            <a:ext cx="682876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UTM Edwardian" panose="02040603050506020204" pitchFamily="18" charset="0"/>
                <a:ea typeface="+mn-ea"/>
                <a:cs typeface="+mn-cs"/>
              </a:rPr>
              <a:t>Thứ</a:t>
            </a:r>
            <a:r>
              <a:rPr kumimoji="0" lang="en-US" sz="4000" b="1" i="0" u="none" strike="noStrike" kern="1200" cap="none" spc="0" normalizeH="0" baseline="0" noProof="0" dirty="0">
                <a:ln>
                  <a:noFill/>
                </a:ln>
                <a:solidFill>
                  <a:srgbClr val="00B050"/>
                </a:solidFill>
                <a:effectLst/>
                <a:uLnTx/>
                <a:uFillTx/>
                <a:latin typeface="UTM Edwardian" panose="02040603050506020204" pitchFamily="18" charset="0"/>
                <a:ea typeface="+mn-ea"/>
                <a:cs typeface="+mn-cs"/>
              </a:rPr>
              <a:t> … </a:t>
            </a:r>
            <a:r>
              <a:rPr kumimoji="0" lang="en-US" sz="4000" b="1" i="0" u="none" strike="noStrike" kern="1200" cap="none" spc="0" normalizeH="0" baseline="0" noProof="0" dirty="0" err="1">
                <a:ln>
                  <a:noFill/>
                </a:ln>
                <a:solidFill>
                  <a:srgbClr val="00B050"/>
                </a:solidFill>
                <a:effectLst/>
                <a:uLnTx/>
                <a:uFillTx/>
                <a:latin typeface="UTM Edwardian" panose="02040603050506020204" pitchFamily="18" charset="0"/>
                <a:ea typeface="+mn-ea"/>
                <a:cs typeface="+mn-cs"/>
              </a:rPr>
              <a:t>ngày</a:t>
            </a:r>
            <a:r>
              <a:rPr kumimoji="0" lang="en-US" sz="4000" b="1" i="0" u="none" strike="noStrike" kern="1200" cap="none" spc="0" normalizeH="0" baseline="0" noProof="0" dirty="0">
                <a:ln>
                  <a:noFill/>
                </a:ln>
                <a:solidFill>
                  <a:srgbClr val="00B050"/>
                </a:solidFill>
                <a:effectLst/>
                <a:uLnTx/>
                <a:uFillTx/>
                <a:latin typeface="UTM Edwardian" panose="02040603050506020204" pitchFamily="18" charset="0"/>
                <a:ea typeface="+mn-ea"/>
                <a:cs typeface="+mn-cs"/>
              </a:rPr>
              <a:t> … </a:t>
            </a:r>
            <a:r>
              <a:rPr kumimoji="0" lang="en-US" sz="4000" b="1" i="0" u="none" strike="noStrike" kern="1200" cap="none" spc="0" normalizeH="0" baseline="0" noProof="0" dirty="0" err="1">
                <a:ln>
                  <a:noFill/>
                </a:ln>
                <a:solidFill>
                  <a:srgbClr val="00B050"/>
                </a:solidFill>
                <a:effectLst/>
                <a:uLnTx/>
                <a:uFillTx/>
                <a:latin typeface="UTM Edwardian" panose="02040603050506020204" pitchFamily="18" charset="0"/>
                <a:ea typeface="+mn-ea"/>
                <a:cs typeface="+mn-cs"/>
              </a:rPr>
              <a:t>tháng</a:t>
            </a:r>
            <a:r>
              <a:rPr kumimoji="0" lang="en-US" sz="4000" b="1" i="0" u="none" strike="noStrike" kern="1200" cap="none" spc="0" normalizeH="0" baseline="0" noProof="0" dirty="0">
                <a:ln>
                  <a:noFill/>
                </a:ln>
                <a:solidFill>
                  <a:srgbClr val="00B050"/>
                </a:solidFill>
                <a:effectLst/>
                <a:uLnTx/>
                <a:uFillTx/>
                <a:latin typeface="UTM Edwardian" panose="02040603050506020204" pitchFamily="18" charset="0"/>
                <a:ea typeface="+mn-ea"/>
                <a:cs typeface="+mn-cs"/>
              </a:rPr>
              <a:t> … </a:t>
            </a:r>
            <a:r>
              <a:rPr kumimoji="0" lang="en-US" sz="4000" b="1" i="0" u="none" strike="noStrike" kern="1200" cap="none" spc="0" normalizeH="0" baseline="0" noProof="0" dirty="0" err="1">
                <a:ln>
                  <a:noFill/>
                </a:ln>
                <a:solidFill>
                  <a:srgbClr val="00B050"/>
                </a:solidFill>
                <a:effectLst/>
                <a:uLnTx/>
                <a:uFillTx/>
                <a:latin typeface="UTM Edwardian" panose="02040603050506020204" pitchFamily="18" charset="0"/>
                <a:ea typeface="+mn-ea"/>
                <a:cs typeface="+mn-cs"/>
              </a:rPr>
              <a:t>năm</a:t>
            </a:r>
            <a:r>
              <a:rPr kumimoji="0" lang="en-US" sz="4000" b="1" i="0" u="none" strike="noStrike" kern="1200" cap="none" spc="0" normalizeH="0" baseline="0" noProof="0" dirty="0">
                <a:ln>
                  <a:noFill/>
                </a:ln>
                <a:solidFill>
                  <a:srgbClr val="00B050"/>
                </a:solidFill>
                <a:effectLst/>
                <a:uLnTx/>
                <a:uFillTx/>
                <a:latin typeface="UTM Edwardian" panose="02040603050506020204" pitchFamily="18" charset="0"/>
                <a:ea typeface="+mn-ea"/>
                <a:cs typeface="+mn-cs"/>
              </a:rPr>
              <a:t> …</a:t>
            </a:r>
            <a:endParaRPr kumimoji="0" lang="vi-VN" sz="4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10C35F83-A2EE-5D14-E8C6-A9D7FD8FAE7B}"/>
              </a:ext>
            </a:extLst>
          </p:cNvPr>
          <p:cNvGrpSpPr/>
          <p:nvPr/>
        </p:nvGrpSpPr>
        <p:grpSpPr>
          <a:xfrm>
            <a:off x="5114558" y="2102987"/>
            <a:ext cx="1929274" cy="969281"/>
            <a:chOff x="7896752" y="429027"/>
            <a:chExt cx="3316926" cy="1289133"/>
          </a:xfrm>
        </p:grpSpPr>
        <p:sp>
          <p:nvSpPr>
            <p:cNvPr id="8" name="TextBox 7">
              <a:extLst>
                <a:ext uri="{FF2B5EF4-FFF2-40B4-BE49-F238E27FC236}">
                  <a16:creationId xmlns:a16="http://schemas.microsoft.com/office/drawing/2014/main" id="{F51526DC-00F2-BB83-B1B3-93A00A0FE443}"/>
                </a:ext>
              </a:extLst>
            </p:cNvPr>
            <p:cNvSpPr txBox="1"/>
            <p:nvPr/>
          </p:nvSpPr>
          <p:spPr>
            <a:xfrm>
              <a:off x="7896752" y="429027"/>
              <a:ext cx="3275821"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w="127000">
                    <a:solidFill>
                      <a:prstClr val="white"/>
                    </a:solidFill>
                  </a:ln>
                  <a:solidFill>
                    <a:srgbClr val="F93B6B"/>
                  </a:solidFill>
                  <a:effectLst/>
                  <a:uLnTx/>
                  <a:uFillTx/>
                  <a:latin typeface="LNTH-Dinomiko" panose="02000500000000000000" pitchFamily="2" charset="0"/>
                  <a:ea typeface="LNTH-LuoLuoNotangYuanTi 1" pitchFamily="2" charset="-128"/>
                  <a:cs typeface="LNTH-LuoLuoNotangYuanTi 1" pitchFamily="2" charset="-128"/>
                </a:rPr>
                <a:t>TIẾNG VIỆT</a:t>
              </a:r>
              <a:endParaRPr kumimoji="0" lang="en-US" sz="2800" b="0" i="0" u="none" strike="noStrike" kern="1200" cap="none" spc="0" normalizeH="0" baseline="0" noProof="0" dirty="0">
                <a:ln w="127000">
                  <a:solidFill>
                    <a:prstClr val="white"/>
                  </a:solidFill>
                </a:ln>
                <a:solidFill>
                  <a:srgbClr val="F93B6B"/>
                </a:solidFill>
                <a:effectLst/>
                <a:uLnTx/>
                <a:uFillTx/>
                <a:latin typeface="LNTH-Dinomiko" panose="02000500000000000000" pitchFamily="2" charset="0"/>
                <a:ea typeface="LNTH-LuoLuoNotangYuanTi 1" pitchFamily="2" charset="-128"/>
                <a:cs typeface="LNTH-LuoLuoNotangYuanTi 1" pitchFamily="2" charset="-128"/>
              </a:endParaRPr>
            </a:p>
          </p:txBody>
        </p:sp>
        <p:sp>
          <p:nvSpPr>
            <p:cNvPr id="9" name="TextBox 8">
              <a:extLst>
                <a:ext uri="{FF2B5EF4-FFF2-40B4-BE49-F238E27FC236}">
                  <a16:creationId xmlns:a16="http://schemas.microsoft.com/office/drawing/2014/main" id="{3F7D4CD6-9437-CE9A-F88A-506581ADB401}"/>
                </a:ext>
              </a:extLst>
            </p:cNvPr>
            <p:cNvSpPr txBox="1"/>
            <p:nvPr/>
          </p:nvSpPr>
          <p:spPr>
            <a:xfrm>
              <a:off x="7937856" y="449209"/>
              <a:ext cx="3275822" cy="1268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3177A"/>
                  </a:solidFill>
                  <a:effectLst>
                    <a:outerShdw blurRad="38100" dist="38100" dir="2700000" algn="tl">
                      <a:srgbClr val="000000">
                        <a:alpha val="43137"/>
                      </a:srgbClr>
                    </a:outerShdw>
                  </a:effectLst>
                  <a:uLnTx/>
                  <a:uFillTx/>
                  <a:latin typeface="LNTH-Dinomiko" panose="02000500000000000000" pitchFamily="2" charset="0"/>
                  <a:ea typeface="+mn-ea"/>
                  <a:cs typeface="+mn-cs"/>
                </a:rPr>
                <a:t>TIẾNG VIỆT</a:t>
              </a:r>
            </a:p>
          </p:txBody>
        </p:sp>
      </p:grpSp>
      <p:sp>
        <p:nvSpPr>
          <p:cNvPr id="10" name="Title 1">
            <a:extLst>
              <a:ext uri="{FF2B5EF4-FFF2-40B4-BE49-F238E27FC236}">
                <a16:creationId xmlns:a16="http://schemas.microsoft.com/office/drawing/2014/main" id="{1C2CA51B-20D4-E1F2-E16A-0FDD62708450}"/>
              </a:ext>
            </a:extLst>
          </p:cNvPr>
          <p:cNvSpPr txBox="1">
            <a:spLocks/>
          </p:cNvSpPr>
          <p:nvPr/>
        </p:nvSpPr>
        <p:spPr>
          <a:xfrm>
            <a:off x="3524144" y="2546508"/>
            <a:ext cx="2740749" cy="78532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1" u="none" strike="noStrike" kern="1200" cap="none" spc="0" normalizeH="0" baseline="0" noProof="0" dirty="0" err="1">
                <a:ln w="22225">
                  <a:noFill/>
                  <a:prstDash val="solid"/>
                </a:ln>
                <a:solidFill>
                  <a:srgbClr val="00B050"/>
                </a:solidFill>
                <a:effectLst/>
                <a:uLnTx/>
                <a:uFillTx/>
                <a:latin typeface="#9Slide05 SVNClementine" panose="020F0502020204030203" pitchFamily="34" charset="0"/>
                <a:ea typeface="+mj-ea"/>
                <a:cs typeface="+mj-cs"/>
              </a:rPr>
              <a:t>Chủ</a:t>
            </a:r>
            <a:r>
              <a:rPr kumimoji="0" lang="en-US" sz="4000" b="0" i="1" u="none" strike="noStrike" kern="1200" cap="none" spc="0" normalizeH="0" baseline="0" noProof="0" dirty="0">
                <a:ln w="22225">
                  <a:noFill/>
                  <a:prstDash val="solid"/>
                </a:ln>
                <a:solidFill>
                  <a:srgbClr val="00B050"/>
                </a:solidFill>
                <a:effectLst/>
                <a:uLnTx/>
                <a:uFillTx/>
                <a:latin typeface="#9Slide05 SVNClementine" panose="020F0502020204030203" pitchFamily="34" charset="0"/>
                <a:ea typeface="+mj-ea"/>
                <a:cs typeface="+mj-cs"/>
              </a:rPr>
              <a:t> </a:t>
            </a:r>
            <a:r>
              <a:rPr kumimoji="0" lang="en-US" sz="4000" b="0" i="1" u="none" strike="noStrike" kern="1200" cap="none" spc="0" normalizeH="0" baseline="0" noProof="0" dirty="0" err="1">
                <a:ln w="22225">
                  <a:noFill/>
                  <a:prstDash val="solid"/>
                </a:ln>
                <a:solidFill>
                  <a:srgbClr val="00B050"/>
                </a:solidFill>
                <a:effectLst/>
                <a:uLnTx/>
                <a:uFillTx/>
                <a:latin typeface="#9Slide05 SVNClementine" panose="020F0502020204030203" pitchFamily="34" charset="0"/>
                <a:ea typeface="+mj-ea"/>
                <a:cs typeface="+mj-cs"/>
              </a:rPr>
              <a:t>điểm</a:t>
            </a:r>
            <a:r>
              <a:rPr kumimoji="0" lang="en-US" sz="4000" b="0" i="1" u="none" strike="noStrike" kern="1200" cap="none" spc="0" normalizeH="0" baseline="0" noProof="0" dirty="0">
                <a:ln w="22225">
                  <a:noFill/>
                  <a:prstDash val="solid"/>
                </a:ln>
                <a:solidFill>
                  <a:srgbClr val="00B050"/>
                </a:solidFill>
                <a:effectLst/>
                <a:uLnTx/>
                <a:uFillTx/>
                <a:latin typeface="#9Slide05 SVNClementine" panose="020F0502020204030203" pitchFamily="34" charset="0"/>
                <a:ea typeface="+mj-ea"/>
                <a:cs typeface="+mj-cs"/>
              </a:rPr>
              <a:t>:</a:t>
            </a:r>
          </a:p>
        </p:txBody>
      </p:sp>
      <p:sp>
        <p:nvSpPr>
          <p:cNvPr id="18" name="TextBox 17">
            <a:extLst>
              <a:ext uri="{FF2B5EF4-FFF2-40B4-BE49-F238E27FC236}">
                <a16:creationId xmlns:a16="http://schemas.microsoft.com/office/drawing/2014/main" id="{F593F129-AA3A-FED9-CE47-E1AA18B935DF}"/>
              </a:ext>
            </a:extLst>
          </p:cNvPr>
          <p:cNvSpPr txBox="1"/>
          <p:nvPr/>
        </p:nvSpPr>
        <p:spPr>
          <a:xfrm>
            <a:off x="255948" y="4139606"/>
            <a:ext cx="1117130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rPr>
              <a:t>Thành phố Vì hoà bình</a:t>
            </a:r>
            <a:endParaRPr kumimoji="0" lang="en-US" sz="5000" b="1" i="0" u="none" strike="noStrike" kern="1200" cap="none" spc="0" normalizeH="0" baseline="0" noProof="0" dirty="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9" name="TextBox 17">
            <a:extLst>
              <a:ext uri="{FF2B5EF4-FFF2-40B4-BE49-F238E27FC236}">
                <a16:creationId xmlns:a16="http://schemas.microsoft.com/office/drawing/2014/main" id="{20E79746-493D-A682-E29A-DFAA88602226}"/>
              </a:ext>
            </a:extLst>
          </p:cNvPr>
          <p:cNvSpPr txBox="1"/>
          <p:nvPr/>
        </p:nvSpPr>
        <p:spPr>
          <a:xfrm>
            <a:off x="1298160" y="2611993"/>
            <a:ext cx="11171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rPr>
              <a:t>Khúc ca hoà bình</a:t>
            </a:r>
            <a:endParaRPr kumimoji="0" lang="en-US" sz="4000" b="1" i="0" u="none" strike="noStrike" kern="1200" cap="none" spc="0" normalizeH="0" baseline="0" noProof="0" dirty="0" err="1">
              <a:ln w="19050">
                <a:noFill/>
              </a:ln>
              <a:solidFill>
                <a:srgbClr val="FF0A70"/>
              </a:solidFill>
              <a:effectLst/>
              <a:uLnTx/>
              <a:uFillTx/>
              <a:latin typeface="UTM Edwardian" panose="02040603050506020204" pitchFamily="18"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330759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2834</TotalTime>
  <Words>2048</Words>
  <Application>Microsoft Office PowerPoint</Application>
  <PresentationFormat>Widescreen</PresentationFormat>
  <Paragraphs>107</Paragraphs>
  <Slides>40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#9Slide05 Phobia</vt:lpstr>
      <vt:lpstr>#9Slide05 SVNClementine</vt:lpstr>
      <vt:lpstr>Arial</vt:lpstr>
      <vt:lpstr>Calibri</vt:lpstr>
      <vt:lpstr>LNTH-Dinomiko</vt:lpstr>
      <vt:lpstr>SVN-Apple</vt:lpstr>
      <vt:lpstr>SVN-Hole Hearted</vt:lpstr>
      <vt:lpstr>Times New Roman</vt:lpstr>
      <vt:lpstr>UTM Edwardian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THAO2011</cp:lastModifiedBy>
  <cp:revision>131</cp:revision>
  <dcterms:created xsi:type="dcterms:W3CDTF">2023-07-16T06:04:17Z</dcterms:created>
  <dcterms:modified xsi:type="dcterms:W3CDTF">2025-04-19T02:22:11Z</dcterms:modified>
  <cp:category>9Slide.vn</cp:category>
</cp:coreProperties>
</file>