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6"/>
  </p:notesMasterIdLst>
  <p:sldIdLst>
    <p:sldId id="257" r:id="rId3"/>
    <p:sldId id="258" r:id="rId4"/>
    <p:sldId id="259" r:id="rId5"/>
    <p:sldId id="260" r:id="rId6"/>
    <p:sldId id="298" r:id="rId7"/>
    <p:sldId id="266" r:id="rId8"/>
    <p:sldId id="290" r:id="rId9"/>
    <p:sldId id="291" r:id="rId10"/>
    <p:sldId id="292" r:id="rId11"/>
    <p:sldId id="293" r:id="rId12"/>
    <p:sldId id="294" r:id="rId13"/>
    <p:sldId id="295" r:id="rId14"/>
    <p:sldId id="300" r:id="rId15"/>
    <p:sldId id="301" r:id="rId16"/>
    <p:sldId id="302" r:id="rId17"/>
    <p:sldId id="303" r:id="rId18"/>
    <p:sldId id="304" r:id="rId19"/>
    <p:sldId id="305" r:id="rId20"/>
    <p:sldId id="296" r:id="rId21"/>
    <p:sldId id="306" r:id="rId22"/>
    <p:sldId id="307" r:id="rId23"/>
    <p:sldId id="308" r:id="rId24"/>
    <p:sldId id="309" r:id="rId25"/>
    <p:sldId id="297" r:id="rId26"/>
    <p:sldId id="310" r:id="rId27"/>
    <p:sldId id="273" r:id="rId28"/>
    <p:sldId id="477" r:id="rId29"/>
    <p:sldId id="264" r:id="rId30"/>
    <p:sldId id="479" r:id="rId31"/>
    <p:sldId id="471" r:id="rId32"/>
    <p:sldId id="480" r:id="rId33"/>
    <p:sldId id="472" r:id="rId34"/>
    <p:sldId id="27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DB7F"/>
    <a:srgbClr val="FF8E68"/>
    <a:srgbClr val="FFC512"/>
    <a:srgbClr val="00C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BF0A7-BD5B-4240-A45E-1B77A5FC77E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6D84B-F706-4B4C-92C4-E131D4FAC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5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4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57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144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577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333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319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472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619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490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935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147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88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7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831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036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047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9845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675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1F5B4-85C8-4B5F-B1B7-830B5786D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0882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1F5B4-85C8-4B5F-B1B7-830B5786D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6414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1F5B4-85C8-4B5F-B1B7-830B5786D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7021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57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511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47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10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771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418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7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719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98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1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66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E8D1B-3D59-4DB9-9692-368E8DC44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A71737-DBFD-4D15-808D-340DCC35B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D2C40-DF8B-4F9C-B872-8B4B4A89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426C-9062-4666-95D3-2CD7F6773360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7E7F7-1249-4D88-8CBF-5180EDA47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EB310-6EA8-48FF-8039-BE0633C1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82CD-075C-47DD-8D36-DF406697C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16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58E2A-EB13-4004-9C82-50F32B917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DCCBB-38FB-4833-854C-A20FDBC91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29F66-F925-4760-977F-8608C32EA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426C-9062-4666-95D3-2CD7F6773360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AC71B-9BAC-45FC-801C-08073E9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B1F64-53FE-445C-81D6-DC7165D2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82CD-075C-47DD-8D36-DF406697C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33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2350-E3AD-43FB-94AE-77D6B0286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D1CF6-318F-4B3C-A8D7-A6E4F0CC6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E7A15-45C9-4012-BFDF-07710548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426C-9062-4666-95D3-2CD7F6773360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C5D19-1C0B-425D-B713-9DB5A3DBF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4B86C-64E9-47FB-A137-C83A781E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82CD-075C-47DD-8D36-DF406697C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03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14E1D-7A7B-48F4-94A4-6B141C420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4D901-5A06-4EE3-A44D-CF4E2F4444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56490-BFD1-4D4F-A368-13DE8289D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18CBB1-0634-4C3D-BBA9-06E9C8037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426C-9062-4666-95D3-2CD7F6773360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0234F-2772-4CD6-9971-059BC46AC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24234-8B3D-4099-8D1B-ABD5AB42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82CD-075C-47DD-8D36-DF406697C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64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68B66-B8A1-478F-B2AA-BE51FD89E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F3F77-5DF8-4F23-9869-862690EC9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56B13-1630-4D86-AD35-7B86E6839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EFC55B-CDAE-4547-AF44-1D6C04C83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F10F0-9B91-4D8B-8C3C-1B67DFBFA7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473C87-1D04-4263-B59F-C59488F10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426C-9062-4666-95D3-2CD7F6773360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79BC-B982-48E7-B649-43794FB27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4CBCE7-DE3B-48FC-88B3-4532644D3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82CD-075C-47DD-8D36-DF406697C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13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27F4B-B20B-4449-BB9F-561B70ACE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AC74D8-42BA-49AA-AF4F-563479914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426C-9062-4666-95D3-2CD7F6773360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E8FD-8FCC-4FB6-A67E-CCD990099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5D1FA-9083-4E43-A09B-AA08784D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82CD-075C-47DD-8D36-DF406697C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1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D36159-ABBD-4869-B41C-0F1854A40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426C-9062-4666-95D3-2CD7F6773360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C609A2-5586-4A17-99E3-59A5914A8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58534-29A7-4AB0-A7EF-76046BD8C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82CD-075C-47DD-8D36-DF406697C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71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EE9AF-9E91-4268-AE1C-01FAC4F1B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21E34-A7D6-49D8-83C5-C3B96A0FA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66034-0ED8-4B0D-9FC9-F0373F9CB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0F440-D8A7-4DDF-9DC6-91728C086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426C-9062-4666-95D3-2CD7F6773360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8F068-FF9A-482A-B216-1E841A63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6A6A3-1EAE-42C3-A22A-EF786AD90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82CD-075C-47DD-8D36-DF406697C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1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797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CC2E-D860-4DA1-8E54-99E3F3BB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42D17D-A5AA-4619-B94D-99D8DC030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335CC4-3E01-4BCA-99BC-8209DC9DA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64CEE-11AB-48B9-B985-329FF10C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426C-9062-4666-95D3-2CD7F6773360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653BD-696B-4315-95A3-E3EBED462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58D9DC-4CEC-4813-B31E-F0DFA9A91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82CD-075C-47DD-8D36-DF406697C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58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6264F-FA6B-4E17-BA74-3F7172181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5160A-4D96-43BD-8BE3-F0C5F2D8D2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D52E3-D475-4E53-97D0-D5F0A4E9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426C-9062-4666-95D3-2CD7F6773360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48658-4B71-4956-95FD-F78E7E3DA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689FE-45E4-4B4B-8560-6B2C9AA04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82CD-075C-47DD-8D36-DF406697C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5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6243BB-754E-4C3A-A9F4-2157DBDD75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575F57-FD42-4FAC-B147-178505918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EF650-145E-486B-BE88-07CF1CA07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426C-9062-4666-95D3-2CD7F6773360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09D59-4E28-4AF0-BA0C-48FB796FF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8DE05-BBF3-47CF-9EF4-18DC93DE8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82CD-075C-47DD-8D36-DF406697C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7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8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8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5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9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31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18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83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A2C4B4EF-F3D3-45DD-A3C5-B0B039ACFF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299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2E1ED967-B979-487F-9664-4900510B7E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5C4BC0-194A-4247-B4EF-FB018A403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C6724-4CBF-42E2-B286-D80736738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29FC0-917F-462A-95D4-C015D093E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2426C-9062-4666-95D3-2CD7F6773360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94C31-02EE-4BEC-9D3D-2B4453A2E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AB2BF-7AC1-458A-85E3-EC1D4232D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382CD-075C-47DD-8D36-DF406697C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0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33.gif"/><Relationship Id="rId18" Type="http://schemas.openxmlformats.org/officeDocument/2006/relationships/image" Target="../media/image38.png"/><Relationship Id="rId3" Type="http://schemas.openxmlformats.org/officeDocument/2006/relationships/image" Target="../media/image28.jpeg"/><Relationship Id="rId21" Type="http://schemas.openxmlformats.org/officeDocument/2006/relationships/image" Target="../media/image41.png"/><Relationship Id="rId7" Type="http://schemas.openxmlformats.org/officeDocument/2006/relationships/image" Target="../media/image30.gif"/><Relationship Id="rId12" Type="http://schemas.openxmlformats.org/officeDocument/2006/relationships/slide" Target="slide31.xml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2.xml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5.gif"/><Relationship Id="rId10" Type="http://schemas.openxmlformats.org/officeDocument/2006/relationships/slide" Target="slide29.xml"/><Relationship Id="rId19" Type="http://schemas.openxmlformats.org/officeDocument/2006/relationships/image" Target="../media/image39.png"/><Relationship Id="rId4" Type="http://schemas.openxmlformats.org/officeDocument/2006/relationships/slide" Target="slide33.xml"/><Relationship Id="rId9" Type="http://schemas.openxmlformats.org/officeDocument/2006/relationships/image" Target="../media/image31.gif"/><Relationship Id="rId14" Type="http://schemas.openxmlformats.org/officeDocument/2006/relationships/image" Target="../media/image34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8.xml"/><Relationship Id="rId5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33.gif"/><Relationship Id="rId18" Type="http://schemas.openxmlformats.org/officeDocument/2006/relationships/image" Target="../media/image38.png"/><Relationship Id="rId3" Type="http://schemas.openxmlformats.org/officeDocument/2006/relationships/image" Target="../media/image28.jpeg"/><Relationship Id="rId21" Type="http://schemas.openxmlformats.org/officeDocument/2006/relationships/image" Target="../media/image41.png"/><Relationship Id="rId7" Type="http://schemas.openxmlformats.org/officeDocument/2006/relationships/image" Target="../media/image30.gif"/><Relationship Id="rId12" Type="http://schemas.openxmlformats.org/officeDocument/2006/relationships/slide" Target="slide31.xml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2.xml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5.gif"/><Relationship Id="rId10" Type="http://schemas.openxmlformats.org/officeDocument/2006/relationships/slide" Target="slide29.xml"/><Relationship Id="rId19" Type="http://schemas.openxmlformats.org/officeDocument/2006/relationships/image" Target="../media/image39.png"/><Relationship Id="rId4" Type="http://schemas.openxmlformats.org/officeDocument/2006/relationships/slide" Target="slide33.xml"/><Relationship Id="rId9" Type="http://schemas.openxmlformats.org/officeDocument/2006/relationships/image" Target="../media/image31.gif"/><Relationship Id="rId1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8.xml"/><Relationship Id="rId5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33.gif"/><Relationship Id="rId18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0.gif"/><Relationship Id="rId12" Type="http://schemas.openxmlformats.org/officeDocument/2006/relationships/slide" Target="slide31.xml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36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2.xml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5.gif"/><Relationship Id="rId10" Type="http://schemas.openxmlformats.org/officeDocument/2006/relationships/slide" Target="slide29.xml"/><Relationship Id="rId19" Type="http://schemas.openxmlformats.org/officeDocument/2006/relationships/image" Target="../media/image40.png"/><Relationship Id="rId4" Type="http://schemas.openxmlformats.org/officeDocument/2006/relationships/slide" Target="slide33.xml"/><Relationship Id="rId9" Type="http://schemas.openxmlformats.org/officeDocument/2006/relationships/image" Target="../media/image31.gif"/><Relationship Id="rId14" Type="http://schemas.openxmlformats.org/officeDocument/2006/relationships/image" Target="../media/image34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8.xml"/><Relationship Id="rId5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11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11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850"/>
            <a:ext cx="12192000" cy="339484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59341" y="430476"/>
            <a:ext cx="5119591" cy="181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31172" y="5087007"/>
            <a:ext cx="4990720" cy="1947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-210342" y="2333415"/>
            <a:ext cx="3062669" cy="43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9300069" y="2699107"/>
            <a:ext cx="3210170" cy="40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02F289-88E4-406E-AF60-06F60865A24A}"/>
              </a:ext>
            </a:extLst>
          </p:cNvPr>
          <p:cNvSpPr txBox="1"/>
          <p:nvPr/>
        </p:nvSpPr>
        <p:spPr>
          <a:xfrm>
            <a:off x="343049" y="835548"/>
            <a:ext cx="34276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#9Slide03 SVNNeutraface 2" panose="02000600040000020004" pitchFamily="2" charset="0"/>
              </a:rPr>
              <a:t>Toán 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00206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Neutraface 2" panose="0200060004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959C83-2508-C867-6C25-7706D040FA33}"/>
              </a:ext>
            </a:extLst>
          </p:cNvPr>
          <p:cNvSpPr txBox="1"/>
          <p:nvPr/>
        </p:nvSpPr>
        <p:spPr>
          <a:xfrm>
            <a:off x="2588820" y="2889453"/>
            <a:ext cx="78614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oiny" panose="02000903060500060000" pitchFamily="2" charset="0"/>
              </a:rPr>
              <a:t>EM LÀM ĐƯỢC NHỮNG GÌ</a:t>
            </a:r>
          </a:p>
          <a:p>
            <a:pPr algn="ctr"/>
            <a:r>
              <a:rPr lang="en-US" sz="4400">
                <a:solidFill>
                  <a:sysClr val="windowText" lastClr="000000"/>
                </a:solidFill>
                <a:latin typeface="Coiny" panose="02000903060500060000" pitchFamily="2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84977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1476500" y="489702"/>
            <a:ext cx="10458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 ý trả lời thích hợp.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787732" y="448325"/>
            <a:ext cx="688768" cy="62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AFA7E0-9D96-601C-BB22-983795B84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71" y="1115854"/>
            <a:ext cx="7530573" cy="508250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97F2DA1-4E00-0A1D-B0F1-62BCE03CF1F0}"/>
              </a:ext>
            </a:extLst>
          </p:cNvPr>
          <p:cNvSpPr/>
          <p:nvPr/>
        </p:nvSpPr>
        <p:spPr>
          <a:xfrm>
            <a:off x="4580242" y="4818743"/>
            <a:ext cx="783772" cy="78377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954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1476500" y="489702"/>
            <a:ext cx="10458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 ý trả lời thích hợp.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787732" y="448325"/>
            <a:ext cx="688768" cy="62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8C69F5-1272-9336-F1F2-92875EA69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96" y="1115854"/>
            <a:ext cx="7737703" cy="522229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97F2DA1-4E00-0A1D-B0F1-62BCE03CF1F0}"/>
              </a:ext>
            </a:extLst>
          </p:cNvPr>
          <p:cNvSpPr/>
          <p:nvPr/>
        </p:nvSpPr>
        <p:spPr>
          <a:xfrm>
            <a:off x="5030185" y="4383315"/>
            <a:ext cx="783772" cy="78377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397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938672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498098" y="674398"/>
            <a:ext cx="6178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>
                <a:solidFill>
                  <a:prstClr val="black"/>
                </a:solidFill>
              </a:rPr>
              <a:t>Số?</a:t>
            </a:r>
            <a:endParaRPr lang="en-US" sz="3200">
              <a:solidFill>
                <a:prstClr val="black"/>
              </a:solidFill>
            </a:endParaRPr>
          </a:p>
          <a:p>
            <a:pPr lvl="0" algn="just"/>
            <a:r>
              <a:rPr lang="vi-VN" sz="3200">
                <a:solidFill>
                  <a:prstClr val="black"/>
                </a:solidFill>
              </a:rPr>
              <a:t>Gia đình Nam dự định nuôi cá,</a:t>
            </a:r>
            <a:r>
              <a:rPr lang="en-US" sz="3200">
                <a:solidFill>
                  <a:prstClr val="black"/>
                </a:solidFill>
              </a:rPr>
              <a:t> </a:t>
            </a:r>
            <a:r>
              <a:rPr lang="vi-VN" sz="3200">
                <a:solidFill>
                  <a:prstClr val="black"/>
                </a:solidFill>
              </a:rPr>
              <a:t>trồng cỏ cho bò và nuôi gà trên một khu đất hình vuông. Hình vẽ bên dựa trên ý kiến của bạn Nam. Theo hình vẽ, Nam tính được:</a:t>
            </a:r>
            <a:endParaRPr lang="en-US" sz="3200">
              <a:solidFill>
                <a:prstClr val="black"/>
              </a:solidFill>
            </a:endParaRPr>
          </a:p>
          <a:p>
            <a:pPr lvl="0" algn="just"/>
            <a:r>
              <a:rPr lang="vi-VN" sz="3200">
                <a:solidFill>
                  <a:prstClr val="black"/>
                </a:solidFill>
              </a:rPr>
              <a:t>a)	Chu vi ao cá là: .?. m.</a:t>
            </a:r>
          </a:p>
          <a:p>
            <a:pPr lvl="0" algn="just"/>
            <a:r>
              <a:rPr lang="vi-VN" sz="3200">
                <a:solidFill>
                  <a:prstClr val="black"/>
                </a:solidFill>
              </a:rPr>
              <a:t>b)	Chu vi vườn cỏ là: .?. m.</a:t>
            </a:r>
          </a:p>
          <a:p>
            <a:pPr lvl="0" algn="just"/>
            <a:r>
              <a:rPr lang="vi-VN" sz="3200">
                <a:solidFill>
                  <a:prstClr val="black"/>
                </a:solidFill>
              </a:rPr>
              <a:t>c)	Chu vi trại gà là: .?. m.</a:t>
            </a:r>
          </a:p>
          <a:p>
            <a:pPr lvl="0" algn="just"/>
            <a:r>
              <a:rPr lang="vi-VN" sz="3200">
                <a:solidFill>
                  <a:prstClr val="black"/>
                </a:solidFill>
              </a:rPr>
              <a:t>d)	Chu vi cả khu đất là: .?. m.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153714" y="240921"/>
            <a:ext cx="688768" cy="62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B5B66B-EA7B-5967-B20E-06441FE9B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354" y="1361071"/>
            <a:ext cx="5328892" cy="482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85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938672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498098" y="952817"/>
            <a:ext cx="6178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i="1">
                <a:solidFill>
                  <a:srgbClr val="FF0000"/>
                </a:solidFill>
              </a:rPr>
              <a:t>Phương pháp giải:</a:t>
            </a:r>
          </a:p>
          <a:p>
            <a:pPr lvl="0" algn="just"/>
            <a:r>
              <a:rPr lang="vi-VN" sz="3200">
                <a:solidFill>
                  <a:srgbClr val="FF0000"/>
                </a:solidFill>
              </a:rPr>
              <a:t>a)</a:t>
            </a:r>
            <a:r>
              <a:rPr lang="vi-VN" sz="3200">
                <a:solidFill>
                  <a:prstClr val="black"/>
                </a:solidFill>
              </a:rPr>
              <a:t> Chu vi hình tam giác là tổng độ dài các cạnh của mỗi hình đó.</a:t>
            </a:r>
          </a:p>
          <a:p>
            <a:pPr lvl="0" algn="just"/>
            <a:r>
              <a:rPr lang="vi-VN" sz="3200">
                <a:solidFill>
                  <a:srgbClr val="FF0000"/>
                </a:solidFill>
              </a:rPr>
              <a:t>b)</a:t>
            </a:r>
            <a:r>
              <a:rPr lang="vi-VN" sz="3200">
                <a:solidFill>
                  <a:prstClr val="black"/>
                </a:solidFill>
              </a:rPr>
              <a:t> Chu vi hình tứ giác là tổng độ dài các cạnh của hình tứ giác đó</a:t>
            </a:r>
          </a:p>
          <a:p>
            <a:pPr lvl="0" algn="just"/>
            <a:r>
              <a:rPr lang="vi-VN" sz="3200">
                <a:solidFill>
                  <a:srgbClr val="FF0000"/>
                </a:solidFill>
              </a:rPr>
              <a:t>c)</a:t>
            </a:r>
            <a:r>
              <a:rPr lang="vi-VN" sz="3200">
                <a:solidFill>
                  <a:prstClr val="black"/>
                </a:solidFill>
              </a:rPr>
              <a:t> Chu vi hình chữ nhật là chiều dài cộng chiều rộng (cùng đơn vị đo) rồi nhân với 2.</a:t>
            </a:r>
          </a:p>
          <a:p>
            <a:pPr lvl="0" algn="just"/>
            <a:r>
              <a:rPr lang="vi-VN" sz="3200">
                <a:solidFill>
                  <a:srgbClr val="FF0000"/>
                </a:solidFill>
              </a:rPr>
              <a:t>d) </a:t>
            </a:r>
            <a:r>
              <a:rPr lang="vi-VN" sz="3200">
                <a:solidFill>
                  <a:prstClr val="black"/>
                </a:solidFill>
              </a:rPr>
              <a:t>Chu vi hình vuông là độ dài một cạnh nhân với 4.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153714" y="240921"/>
            <a:ext cx="688768" cy="62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B5B66B-EA7B-5967-B20E-06441FE9B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79" y="1232792"/>
            <a:ext cx="5328892" cy="482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54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938672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498098" y="2366780"/>
            <a:ext cx="617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Chu vi hình tam giác là tổng độ dài các cạnh của mỗi hình đó.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algn="ctr"/>
            <a:r>
              <a:rPr lang="pt-BR" sz="3200">
                <a:solidFill>
                  <a:srgbClr val="00B050"/>
                </a:solidFill>
                <a:latin typeface="Arial" panose="020B0604020202020204" pitchFamily="34" charset="0"/>
              </a:rPr>
              <a:t>Chu vi ao cá hình tam giác là </a:t>
            </a:r>
          </a:p>
          <a:p>
            <a:pPr lvl="0" algn="ctr"/>
            <a:r>
              <a:rPr lang="pt-BR" sz="3200">
                <a:solidFill>
                  <a:prstClr val="black"/>
                </a:solidFill>
                <a:latin typeface="Arial" panose="020B0604020202020204" pitchFamily="34" charset="0"/>
              </a:rPr>
              <a:t>40 + 50 + 30 = 120 (m)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153714" y="240921"/>
            <a:ext cx="688768" cy="62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B5B66B-EA7B-5967-B20E-06441FE9B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146" y="1232790"/>
            <a:ext cx="5328892" cy="482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22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938672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498098" y="2366780"/>
            <a:ext cx="617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vi-VN" sz="3200">
                <a:solidFill>
                  <a:prstClr val="black"/>
                </a:solidFill>
              </a:rPr>
              <a:t>Chu vi hình tứ giác là tổng độ dài các cạnh của hình tứ giác đó</a:t>
            </a:r>
            <a:endParaRPr lang="en-US" sz="3200">
              <a:solidFill>
                <a:prstClr val="black"/>
              </a:solidFill>
            </a:endParaRPr>
          </a:p>
          <a:p>
            <a:pPr lvl="0" algn="just"/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algn="ctr"/>
            <a:r>
              <a:rPr lang="vi-VN" sz="3200">
                <a:solidFill>
                  <a:srgbClr val="00B050"/>
                </a:solidFill>
              </a:rPr>
              <a:t>Chu vi vườn cỏ hình tứ giác là </a:t>
            </a:r>
            <a:r>
              <a:rPr lang="vi-VN" sz="3200"/>
              <a:t>60 + 40 + 50 + 30 = 180 (m)</a:t>
            </a:r>
          </a:p>
          <a:p>
            <a:pPr lvl="0" algn="ctr"/>
            <a:endParaRPr lang="vi-VN" sz="3200">
              <a:solidFill>
                <a:srgbClr val="00B05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153714" y="240921"/>
            <a:ext cx="688768" cy="62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B5B66B-EA7B-5967-B20E-06441FE9B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146" y="1232790"/>
            <a:ext cx="5328892" cy="482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89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938672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514346" y="1628116"/>
            <a:ext cx="6178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lang="vi-VN" sz="3200">
                <a:solidFill>
                  <a:prstClr val="black"/>
                </a:solidFill>
              </a:rPr>
              <a:t> Chu vi hình chữ nhật là chiều dài cộng chiều rộng (cùng đơn vị đo) rồi nhân với 2.</a:t>
            </a:r>
            <a:endParaRPr lang="en-US" sz="3200">
              <a:solidFill>
                <a:prstClr val="black"/>
              </a:solidFill>
            </a:endParaRPr>
          </a:p>
          <a:p>
            <a:pPr lvl="0" algn="just"/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algn="ctr"/>
            <a:r>
              <a:rPr lang="vi-VN" sz="3200">
                <a:solidFill>
                  <a:srgbClr val="00B050"/>
                </a:solidFill>
              </a:rPr>
              <a:t>Chiều rộng của trại gà là</a:t>
            </a:r>
            <a:endParaRPr lang="en-US" sz="3200">
              <a:solidFill>
                <a:srgbClr val="00B050"/>
              </a:solidFill>
            </a:endParaRPr>
          </a:p>
          <a:p>
            <a:pPr lvl="0" algn="ctr"/>
            <a:r>
              <a:rPr lang="vi-VN" sz="3200">
                <a:solidFill>
                  <a:srgbClr val="00B050"/>
                </a:solidFill>
              </a:rPr>
              <a:t> </a:t>
            </a:r>
            <a:r>
              <a:rPr lang="vi-VN" sz="3200"/>
              <a:t>60 – 40 = 20 (m)</a:t>
            </a:r>
            <a:endParaRPr lang="en-US" sz="3200"/>
          </a:p>
          <a:p>
            <a:pPr lvl="0" algn="ctr"/>
            <a:r>
              <a:rPr lang="vi-VN" sz="3200">
                <a:solidFill>
                  <a:srgbClr val="FF0000"/>
                </a:solidFill>
              </a:rPr>
              <a:t>Chu vi trại gà hình chữ nhật là </a:t>
            </a:r>
            <a:r>
              <a:rPr lang="vi-VN" sz="3200"/>
              <a:t>(60 + 20) x 2 = 160 (m)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153714" y="240921"/>
            <a:ext cx="688768" cy="62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B5B66B-EA7B-5967-B20E-06441FE9B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146" y="1232790"/>
            <a:ext cx="5328892" cy="482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97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938672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514346" y="1833716"/>
            <a:ext cx="617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lang="vi-VN" sz="3200">
                <a:solidFill>
                  <a:prstClr val="black"/>
                </a:solidFill>
              </a:rPr>
              <a:t> Chu vi hình vuông là độ dài một cạnh nhân với 4.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algn="ctr"/>
            <a:r>
              <a:rPr lang="vi-VN" sz="3200">
                <a:solidFill>
                  <a:srgbClr val="00B050"/>
                </a:solidFill>
              </a:rPr>
              <a:t>Chu vi cả khu đất hình vuông là </a:t>
            </a:r>
            <a:r>
              <a:rPr lang="vi-VN" sz="3200"/>
              <a:t>60 x 4 = 240 (m)</a:t>
            </a:r>
          </a:p>
          <a:p>
            <a:pPr lvl="0" algn="ctr"/>
            <a:endParaRPr lang="vi-VN" sz="3200">
              <a:solidFill>
                <a:srgbClr val="00B05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153714" y="240921"/>
            <a:ext cx="688768" cy="62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B5B66B-EA7B-5967-B20E-06441FE9B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146" y="1232790"/>
            <a:ext cx="5328892" cy="482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48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938672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498098" y="674398"/>
            <a:ext cx="61788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Gia đình Nam dự định nuôi cá,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trồng cỏ cho bò và nuôi gà trên một khu đất hình vuông. Hình vẽ bên dựa trên ý kiến của bạn Nam. Theo hình vẽ, Nam tính được: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  <a:p>
            <a:pPr lvl="0" algn="just"/>
            <a:r>
              <a:rPr lang="vi-VN" sz="3200">
                <a:solidFill>
                  <a:prstClr val="black"/>
                </a:solidFill>
              </a:rPr>
              <a:t>a) Chu vi ao cá là: </a:t>
            </a:r>
            <a:r>
              <a:rPr lang="vi-VN" sz="3200">
                <a:solidFill>
                  <a:srgbClr val="FF0000"/>
                </a:solidFill>
              </a:rPr>
              <a:t>120</a:t>
            </a:r>
            <a:r>
              <a:rPr lang="vi-VN" sz="3200">
                <a:solidFill>
                  <a:prstClr val="black"/>
                </a:solidFill>
              </a:rPr>
              <a:t> m.</a:t>
            </a:r>
          </a:p>
          <a:p>
            <a:pPr lvl="0" algn="just"/>
            <a:r>
              <a:rPr lang="vi-VN" sz="3200">
                <a:solidFill>
                  <a:prstClr val="black"/>
                </a:solidFill>
              </a:rPr>
              <a:t>b) Chu vi vườn cỏ là: </a:t>
            </a:r>
            <a:r>
              <a:rPr lang="vi-VN" sz="3200">
                <a:solidFill>
                  <a:srgbClr val="FF0000"/>
                </a:solidFill>
              </a:rPr>
              <a:t>180</a:t>
            </a:r>
            <a:r>
              <a:rPr lang="vi-VN" sz="3200">
                <a:solidFill>
                  <a:prstClr val="black"/>
                </a:solidFill>
              </a:rPr>
              <a:t> m.</a:t>
            </a:r>
          </a:p>
          <a:p>
            <a:pPr lvl="0" algn="just"/>
            <a:r>
              <a:rPr lang="vi-VN" sz="3200">
                <a:solidFill>
                  <a:prstClr val="black"/>
                </a:solidFill>
              </a:rPr>
              <a:t>c) Chu vi trại gà là: </a:t>
            </a:r>
            <a:r>
              <a:rPr lang="vi-VN" sz="3200">
                <a:solidFill>
                  <a:srgbClr val="FF0000"/>
                </a:solidFill>
              </a:rPr>
              <a:t>160</a:t>
            </a:r>
            <a:r>
              <a:rPr lang="vi-VN" sz="3200">
                <a:solidFill>
                  <a:prstClr val="black"/>
                </a:solidFill>
              </a:rPr>
              <a:t> m.</a:t>
            </a:r>
          </a:p>
          <a:p>
            <a:pPr lvl="0" algn="just"/>
            <a:r>
              <a:rPr lang="vi-VN" sz="3200">
                <a:solidFill>
                  <a:prstClr val="black"/>
                </a:solidFill>
              </a:rPr>
              <a:t>d) Chu vi cả khu đất là: </a:t>
            </a:r>
            <a:r>
              <a:rPr lang="vi-VN" sz="3200">
                <a:solidFill>
                  <a:srgbClr val="FF0000"/>
                </a:solidFill>
              </a:rPr>
              <a:t>240</a:t>
            </a:r>
            <a:r>
              <a:rPr lang="vi-VN" sz="3200">
                <a:solidFill>
                  <a:prstClr val="black"/>
                </a:solidFill>
              </a:rPr>
              <a:t> m.</a:t>
            </a:r>
          </a:p>
          <a:p>
            <a:pPr lvl="0" algn="just"/>
            <a:endParaRPr lang="vi-VN" sz="3200">
              <a:solidFill>
                <a:prstClr val="black"/>
              </a:solidFill>
            </a:endParaRPr>
          </a:p>
          <a:p>
            <a:pPr lvl="0" algn="just"/>
            <a:endParaRPr lang="vi-VN" sz="3200">
              <a:solidFill>
                <a:prstClr val="black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153714" y="240921"/>
            <a:ext cx="688768" cy="62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B5B66B-EA7B-5967-B20E-06441FE9B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354" y="1361071"/>
            <a:ext cx="5328892" cy="482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74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charRg st="160" end="18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charRg st="160" end="18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charRg st="187" end="2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charRg st="187" end="2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938672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498098" y="674398"/>
            <a:ext cx="504635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>
                <a:solidFill>
                  <a:prstClr val="black"/>
                </a:solidFill>
              </a:rPr>
              <a:t>	</a:t>
            </a:r>
            <a:r>
              <a:rPr lang="vi-VN" sz="2800">
                <a:solidFill>
                  <a:prstClr val="black"/>
                </a:solidFill>
              </a:rPr>
              <a:t>Quan sát tờ lịch bên.</a:t>
            </a:r>
            <a:endParaRPr lang="en-US" sz="2800">
              <a:solidFill>
                <a:prstClr val="black"/>
              </a:solidFill>
            </a:endParaRPr>
          </a:p>
          <a:p>
            <a:pPr lvl="0" algn="just"/>
            <a:r>
              <a:rPr lang="vi-VN" sz="2800">
                <a:solidFill>
                  <a:srgbClr val="FF0000"/>
                </a:solidFill>
              </a:rPr>
              <a:t>a)</a:t>
            </a:r>
            <a:r>
              <a:rPr lang="vi-VN" sz="2800">
                <a:solidFill>
                  <a:prstClr val="black"/>
                </a:solidFill>
              </a:rPr>
              <a:t> Số?</a:t>
            </a:r>
            <a:endParaRPr lang="en-US" sz="2800">
              <a:solidFill>
                <a:prstClr val="black"/>
              </a:solidFill>
            </a:endParaRPr>
          </a:p>
          <a:p>
            <a:pPr lvl="0" algn="just"/>
            <a:r>
              <a:rPr lang="vi-VN" sz="2800">
                <a:solidFill>
                  <a:prstClr val="black"/>
                </a:solidFill>
              </a:rPr>
              <a:t>Theo thứ tự từ đầu tháng đến cuối tháng, các ngày thứ Bảy của tháng 4 năm 2023 là: .?. ; .?. ; .?. ; .?. ; .?.</a:t>
            </a:r>
          </a:p>
          <a:p>
            <a:pPr lvl="0" algn="just"/>
            <a:r>
              <a:rPr lang="vi-VN" sz="2800">
                <a:solidFill>
                  <a:srgbClr val="FF0000"/>
                </a:solidFill>
              </a:rPr>
              <a:t>b)</a:t>
            </a:r>
            <a:r>
              <a:rPr lang="vi-VN" sz="2800">
                <a:solidFill>
                  <a:prstClr val="black"/>
                </a:solidFill>
              </a:rPr>
              <a:t> Trả lời các câu hỏi sau. •	Tháng 4 năm 2023 có mấy ngày Chủ nhật?</a:t>
            </a:r>
          </a:p>
          <a:p>
            <a:pPr lvl="0" algn="just"/>
            <a:r>
              <a:rPr lang="vi-VN" sz="2800">
                <a:solidFill>
                  <a:prstClr val="black"/>
                </a:solidFill>
              </a:rPr>
              <a:t>•	Chủ nhật cuối cùng là ngày nào?</a:t>
            </a:r>
          </a:p>
          <a:p>
            <a:pPr lvl="0" algn="just"/>
            <a:r>
              <a:rPr lang="vi-VN" sz="2800">
                <a:solidFill>
                  <a:prstClr val="black"/>
                </a:solidFill>
              </a:rPr>
              <a:t>•	Ngày 16 là Chủ nhật thứ mấy trong tháng?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153714" y="240921"/>
            <a:ext cx="688768" cy="62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6202C7-2C57-FDD2-205D-A618A6476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19" y="1066541"/>
            <a:ext cx="5788022" cy="472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90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26091"/>
          <a:stretch/>
        </p:blipFill>
        <p:spPr>
          <a:xfrm>
            <a:off x="0" y="1"/>
            <a:ext cx="12192000" cy="145666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07265" y="148472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YÊU CẦU CẦN ĐẠT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51466" y="1456661"/>
            <a:ext cx="106256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</a:rPr>
              <a:t>MỤC TIÊU</a:t>
            </a:r>
            <a:endParaRPr lang="en-US" sz="3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3000" i="1" dirty="0">
                <a:solidFill>
                  <a:srgbClr val="FF0000"/>
                </a:solidFill>
                <a:latin typeface="UTM Avo" panose="02040603050506020204" pitchFamily="18" charset="0"/>
              </a:rPr>
              <a:t>*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Kiến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thức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kĩ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năng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lang="en-US" sz="3000" i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3000">
                <a:latin typeface="UTM Avo" panose="02040603050506020204" pitchFamily="18" charset="0"/>
              </a:rPr>
              <a:t>...........</a:t>
            </a:r>
            <a:endParaRPr lang="en-US" sz="3000" dirty="0">
              <a:latin typeface="UTM Avo" panose="02040603050506020204" pitchFamily="18" charset="0"/>
            </a:endParaRPr>
          </a:p>
          <a:p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*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Phát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triển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năng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lực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phẩm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chất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lang="en-US" sz="3000" i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3000" dirty="0">
                <a:latin typeface="UTM Avo" panose="02040603050506020204" pitchFamily="18" charset="0"/>
              </a:rPr>
              <a:t>- </a:t>
            </a:r>
            <a:r>
              <a:rPr lang="en-US" sz="3000" dirty="0" err="1">
                <a:latin typeface="UTM Avo" panose="02040603050506020204" pitchFamily="18" charset="0"/>
              </a:rPr>
              <a:t>Phát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triển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năng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lực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tính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toán</a:t>
            </a:r>
            <a:r>
              <a:rPr lang="en-US" sz="3000" dirty="0">
                <a:latin typeface="UTM Avo" panose="02040603050506020204" pitchFamily="18" charset="0"/>
              </a:rPr>
              <a:t>.</a:t>
            </a:r>
          </a:p>
          <a:p>
            <a:r>
              <a:rPr lang="en-US" sz="3000" dirty="0">
                <a:latin typeface="UTM Avo" panose="02040603050506020204" pitchFamily="18" charset="0"/>
              </a:rPr>
              <a:t>- </a:t>
            </a:r>
            <a:r>
              <a:rPr lang="en-US" sz="3000" dirty="0" err="1">
                <a:latin typeface="UTM Avo" panose="02040603050506020204" pitchFamily="18" charset="0"/>
              </a:rPr>
              <a:t>Phát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triển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kĩ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năng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hợp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tác</a:t>
            </a:r>
            <a:r>
              <a:rPr lang="en-US" sz="3000" dirty="0">
                <a:latin typeface="UTM Avo" panose="02040603050506020204" pitchFamily="18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</a:rPr>
              <a:t>rèn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tính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cẩn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thận</a:t>
            </a:r>
            <a:r>
              <a:rPr lang="en-US" sz="3000" dirty="0">
                <a:latin typeface="UTM Avo" panose="020406030505060202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281361"/>
      </p:ext>
    </p:extLst>
  </p:cSld>
  <p:clrMapOvr>
    <a:masterClrMapping/>
  </p:clrMapOvr>
  <p:transition spd="slow" advClick="0">
    <p:push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938672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498098" y="1377783"/>
            <a:ext cx="50463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a)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Số?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Theo thứ tự từ đầu tháng đến cuối tháng, các ngày thứ Bảy của tháng 4 năm 2023 là: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lvl="0" algn="ctr"/>
            <a:r>
              <a:rPr lang="vi-VN" sz="3200">
                <a:solidFill>
                  <a:srgbClr val="FF0000"/>
                </a:solidFill>
              </a:rPr>
              <a:t>1; 8; 15; 22; 29.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153714" y="240921"/>
            <a:ext cx="688768" cy="62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6202C7-2C57-FDD2-205D-A618A6476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052" y="867073"/>
            <a:ext cx="5788022" cy="472491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145E29-5300-471E-A3F3-495FBA9B5DE4}"/>
              </a:ext>
            </a:extLst>
          </p:cNvPr>
          <p:cNvSpPr/>
          <p:nvPr/>
        </p:nvSpPr>
        <p:spPr>
          <a:xfrm>
            <a:off x="9945858" y="2307102"/>
            <a:ext cx="647114" cy="317929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38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938672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415154" y="1366896"/>
            <a:ext cx="50463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	</a:t>
            </a:r>
          </a:p>
          <a:p>
            <a:pPr lvl="0" algn="just"/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vi-VN" sz="3200">
                <a:solidFill>
                  <a:prstClr val="black"/>
                </a:solidFill>
              </a:rPr>
              <a:t>Tháng 4 năm 2023 có mấy ngày Chủ nhật?</a:t>
            </a:r>
            <a:endParaRPr lang="en-US" sz="3200">
              <a:solidFill>
                <a:prstClr val="black"/>
              </a:solidFill>
            </a:endParaRPr>
          </a:p>
          <a:p>
            <a:pPr lvl="0" algn="just"/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153714" y="240921"/>
            <a:ext cx="688768" cy="62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6202C7-2C57-FDD2-205D-A618A6476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052" y="867073"/>
            <a:ext cx="5788022" cy="472491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145E29-5300-471E-A3F3-495FBA9B5DE4}"/>
              </a:ext>
            </a:extLst>
          </p:cNvPr>
          <p:cNvSpPr/>
          <p:nvPr/>
        </p:nvSpPr>
        <p:spPr>
          <a:xfrm>
            <a:off x="10815394" y="2244870"/>
            <a:ext cx="647114" cy="317929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D1F5C-DF13-4427-B270-208E8A2832DB}"/>
              </a:ext>
            </a:extLst>
          </p:cNvPr>
          <p:cNvSpPr txBox="1"/>
          <p:nvPr/>
        </p:nvSpPr>
        <p:spPr>
          <a:xfrm>
            <a:off x="415153" y="3428999"/>
            <a:ext cx="5046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4 năm 2023 có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Chủ nhật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70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  <p:bldP spid="2" grpId="0" animBg="1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938672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415154" y="1366896"/>
            <a:ext cx="50463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	</a:t>
            </a:r>
          </a:p>
          <a:p>
            <a:pPr lvl="0" algn="just"/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lang="vi-VN" sz="3200">
                <a:solidFill>
                  <a:prstClr val="black"/>
                </a:solidFill>
              </a:rPr>
              <a:t> Chủ nhật cuối cùng là ngày nào?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153714" y="240921"/>
            <a:ext cx="688768" cy="62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6202C7-2C57-FDD2-205D-A618A6476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052" y="867073"/>
            <a:ext cx="5788022" cy="472491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145E29-5300-471E-A3F3-495FBA9B5DE4}"/>
              </a:ext>
            </a:extLst>
          </p:cNvPr>
          <p:cNvSpPr/>
          <p:nvPr/>
        </p:nvSpPr>
        <p:spPr>
          <a:xfrm>
            <a:off x="10815394" y="4998658"/>
            <a:ext cx="647114" cy="42550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D1F5C-DF13-4427-B270-208E8A2832DB}"/>
              </a:ext>
            </a:extLst>
          </p:cNvPr>
          <p:cNvSpPr txBox="1"/>
          <p:nvPr/>
        </p:nvSpPr>
        <p:spPr>
          <a:xfrm>
            <a:off x="415153" y="3428999"/>
            <a:ext cx="5046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prstClr val="black"/>
                </a:solidFill>
                <a:cs typeface="Arial" panose="020B0604020202020204" pitchFamily="34" charset="0"/>
              </a:rPr>
              <a:t>Chủ nhật cuối cùng là ngày</a:t>
            </a:r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cs typeface="Arial" panose="020B0604020202020204" pitchFamily="34" charset="0"/>
              </a:rPr>
              <a:t>30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370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  <p:bldP spid="2" grpId="0" animBg="1"/>
      <p:bldP spid="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938672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415154" y="1366896"/>
            <a:ext cx="50463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	</a:t>
            </a:r>
          </a:p>
          <a:p>
            <a:pPr lvl="0" algn="just"/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vi-VN" sz="3200">
                <a:solidFill>
                  <a:prstClr val="black"/>
                </a:solidFill>
              </a:rPr>
              <a:t>Ngày 16 là Chủ nhật thứ mấy trong tháng?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153714" y="240921"/>
            <a:ext cx="688768" cy="62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6202C7-2C57-FDD2-205D-A618A6476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052" y="867073"/>
            <a:ext cx="5788022" cy="472491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145E29-5300-471E-A3F3-495FBA9B5DE4}"/>
              </a:ext>
            </a:extLst>
          </p:cNvPr>
          <p:cNvSpPr/>
          <p:nvPr/>
        </p:nvSpPr>
        <p:spPr>
          <a:xfrm>
            <a:off x="10815393" y="3684513"/>
            <a:ext cx="647114" cy="42550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D1F5C-DF13-4427-B270-208E8A2832DB}"/>
              </a:ext>
            </a:extLst>
          </p:cNvPr>
          <p:cNvSpPr txBox="1"/>
          <p:nvPr/>
        </p:nvSpPr>
        <p:spPr>
          <a:xfrm>
            <a:off x="415153" y="3428999"/>
            <a:ext cx="5046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prstClr val="black"/>
                </a:solidFill>
                <a:cs typeface="Arial" panose="020B0604020202020204" pitchFamily="34" charset="0"/>
              </a:rPr>
              <a:t>Ngày 16 là Chủ nhật thứ </a:t>
            </a:r>
            <a:r>
              <a:rPr lang="en-US" sz="3200">
                <a:solidFill>
                  <a:srgbClr val="FF0000"/>
                </a:solidFill>
                <a:cs typeface="Arial" panose="020B0604020202020204" pitchFamily="34" charset="0"/>
              </a:rPr>
              <a:t>3</a:t>
            </a:r>
            <a:r>
              <a:rPr lang="vi-VN" sz="3200">
                <a:solidFill>
                  <a:prstClr val="black"/>
                </a:solidFill>
                <a:cs typeface="Arial" panose="020B0604020202020204" pitchFamily="34" charset="0"/>
              </a:rPr>
              <a:t> trong tháng</a:t>
            </a:r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288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  <p:bldP spid="2" grpId="0" animBg="1"/>
      <p:bldP spid="7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938672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706483" y="867073"/>
            <a:ext cx="50463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>
                <a:solidFill>
                  <a:prstClr val="black"/>
                </a:solidFill>
              </a:rPr>
              <a:t>Có thể, chắc chắn hay không thể? Trong hộp có hai khối lập phương màu hồng và màu vàng (xem hình). </a:t>
            </a:r>
            <a:endParaRPr lang="en-US" sz="2800">
              <a:solidFill>
                <a:prstClr val="black"/>
              </a:solidFill>
            </a:endParaRPr>
          </a:p>
          <a:p>
            <a:pPr lvl="0" algn="just"/>
            <a:r>
              <a:rPr lang="vi-VN" sz="2800">
                <a:solidFill>
                  <a:prstClr val="black"/>
                </a:solidFill>
              </a:rPr>
              <a:t>Không nhìn vào hộp, lấy ra một khối lập phương. </a:t>
            </a:r>
            <a:endParaRPr lang="en-US" sz="2800">
              <a:solidFill>
                <a:prstClr val="black"/>
              </a:solidFill>
            </a:endParaRPr>
          </a:p>
          <a:p>
            <a:pPr lvl="0" algn="just"/>
            <a:r>
              <a:rPr lang="vi-VN" sz="2800">
                <a:solidFill>
                  <a:srgbClr val="FF0000"/>
                </a:solidFill>
              </a:rPr>
              <a:t>a)</a:t>
            </a:r>
            <a:r>
              <a:rPr lang="vi-VN" sz="2800">
                <a:solidFill>
                  <a:prstClr val="black"/>
                </a:solidFill>
              </a:rPr>
              <a:t>	.?. lấy được khối lập phương màu vàng.</a:t>
            </a:r>
          </a:p>
          <a:p>
            <a:pPr lvl="0" algn="just"/>
            <a:r>
              <a:rPr lang="vi-VN" sz="2800">
                <a:solidFill>
                  <a:srgbClr val="FF0000"/>
                </a:solidFill>
              </a:rPr>
              <a:t>b)</a:t>
            </a:r>
            <a:r>
              <a:rPr lang="vi-VN" sz="2800">
                <a:solidFill>
                  <a:prstClr val="black"/>
                </a:solidFill>
              </a:rPr>
              <a:t>	.?. lấy được khối lập phương màu hồng.</a:t>
            </a:r>
          </a:p>
          <a:p>
            <a:pPr lvl="0" algn="just"/>
            <a:r>
              <a:rPr lang="vi-VN" sz="2800">
                <a:solidFill>
                  <a:srgbClr val="FF0000"/>
                </a:solidFill>
              </a:rPr>
              <a:t>c)</a:t>
            </a:r>
            <a:r>
              <a:rPr lang="vi-VN" sz="2800">
                <a:solidFill>
                  <a:prstClr val="black"/>
                </a:solidFill>
              </a:rPr>
              <a:t>	.?. lấy được khối lập phương màu đỏ.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153714" y="240921"/>
            <a:ext cx="688768" cy="62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1192E8-CBE1-3360-E845-BBE8998C2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941" y="1773402"/>
            <a:ext cx="5905246" cy="369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6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938672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706483" y="1703936"/>
            <a:ext cx="504635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.?. lấy được khối lập phương màu vàng.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.?. lấy được khối lập phương màu hồng.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c)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.?. lấy được khối lập phương màu đỏ.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153714" y="240921"/>
            <a:ext cx="688768" cy="62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1192E8-CBE1-3360-E845-BBE8998C2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941" y="1773402"/>
            <a:ext cx="5905246" cy="36984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BFAD04-F051-4B3F-A4C7-180978B45B31}"/>
              </a:ext>
            </a:extLst>
          </p:cNvPr>
          <p:cNvSpPr txBox="1"/>
          <p:nvPr/>
        </p:nvSpPr>
        <p:spPr>
          <a:xfrm>
            <a:off x="706483" y="1703936"/>
            <a:ext cx="5046359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thể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lấy được khối lập phương màu vàng.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DBFE7-9C77-42C1-B5C1-E4F28F7E02D4}"/>
              </a:ext>
            </a:extLst>
          </p:cNvPr>
          <p:cNvSpPr txBox="1"/>
          <p:nvPr/>
        </p:nvSpPr>
        <p:spPr>
          <a:xfrm>
            <a:off x="706483" y="3175950"/>
            <a:ext cx="5046359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thể</a:t>
            </a:r>
            <a:r>
              <a:rPr lang="vi-VN" sz="3200">
                <a:solidFill>
                  <a:prstClr val="black"/>
                </a:solidFill>
              </a:rPr>
              <a:t> lấy được khối lập phương màu hồng.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CC9F1-77F1-4A89-9BDA-D8B4B0C9A300}"/>
              </a:ext>
            </a:extLst>
          </p:cNvPr>
          <p:cNvSpPr txBox="1"/>
          <p:nvPr/>
        </p:nvSpPr>
        <p:spPr>
          <a:xfrm>
            <a:off x="686361" y="4551422"/>
            <a:ext cx="525658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thể</a:t>
            </a:r>
            <a:r>
              <a:rPr lang="vi-VN" sz="3200">
                <a:solidFill>
                  <a:prstClr val="black"/>
                </a:solidFill>
              </a:rPr>
              <a:t> lấy được khối lập phương màu </a:t>
            </a:r>
            <a:r>
              <a:rPr lang="en-US" sz="3200">
                <a:solidFill>
                  <a:prstClr val="black"/>
                </a:solidFill>
              </a:rPr>
              <a:t>đỏ</a:t>
            </a:r>
            <a:r>
              <a:rPr lang="vi-VN" sz="3200">
                <a:solidFill>
                  <a:prstClr val="black"/>
                </a:solidFill>
              </a:rPr>
              <a:t>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07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  <p:bldP spid="6" grpId="0" uiExpand="1" build="p"/>
      <p:bldP spid="7" grpId="0" uiExpand="1" build="p"/>
      <p:bldP spid="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VẬN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DỤNG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4615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game_screen.jpg">
            <a:extLst>
              <a:ext uri="{FF2B5EF4-FFF2-40B4-BE49-F238E27FC236}">
                <a16:creationId xmlns:a16="http://schemas.microsoft.com/office/drawing/2014/main" id="{7284D127-2175-4CF8-8983-31EFA6199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8" y="318653"/>
            <a:ext cx="11319161" cy="636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Doreamon cau ca\allison-mcgrath-crayonsswimming.gif">
            <a:hlinkClick r:id="rId4" action="ppaction://hlinksldjump"/>
            <a:extLst>
              <a:ext uri="{FF2B5EF4-FFF2-40B4-BE49-F238E27FC236}">
                <a16:creationId xmlns:a16="http://schemas.microsoft.com/office/drawing/2014/main" id="{F8BB137A-D6CB-4B9F-9ABD-47022DB504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51" y="5418861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ADMIN\Desktop\Doreamon cau ca\source (1).gif">
            <a:hlinkClick r:id="rId6" action="ppaction://hlinksldjump"/>
            <a:extLst>
              <a:ext uri="{FF2B5EF4-FFF2-40B4-BE49-F238E27FC236}">
                <a16:creationId xmlns:a16="http://schemas.microsoft.com/office/drawing/2014/main" id="{51B73AC8-5EFE-458F-BCA7-2EECE32094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53" y="5533706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Doreamon cau ca\giphy (4).gif">
            <a:hlinkClick r:id="rId8" action="ppaction://hlinksldjump"/>
            <a:extLst>
              <a:ext uri="{FF2B5EF4-FFF2-40B4-BE49-F238E27FC236}">
                <a16:creationId xmlns:a16="http://schemas.microsoft.com/office/drawing/2014/main" id="{23DB033C-205E-4A35-A929-8A554F3005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49351" y="4108221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reamon cau ca\animated-tropical-fish-5-2.gif">
            <a:hlinkClick r:id="rId10" action="ppaction://hlinksldjump"/>
            <a:extLst>
              <a:ext uri="{FF2B5EF4-FFF2-40B4-BE49-F238E27FC236}">
                <a16:creationId xmlns:a16="http://schemas.microsoft.com/office/drawing/2014/main" id="{6DA78FB3-2BC5-40D9-BBC1-D87B4A9561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25" y="4782658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Doreamon cau ca\largemouth_bass_swimming_hg_clr1.gif">
            <a:hlinkClick r:id="rId12" action="ppaction://hlinksldjump"/>
            <a:extLst>
              <a:ext uri="{FF2B5EF4-FFF2-40B4-BE49-F238E27FC236}">
                <a16:creationId xmlns:a16="http://schemas.microsoft.com/office/drawing/2014/main" id="{769330B2-CCA5-419A-A3DA-B860C1093B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38907" y="5284822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\Desktop\Doreamon cau ca\animated-emperor-fish.gif">
            <a:hlinkClick r:id="" action="ppaction://noaction"/>
            <a:extLst>
              <a:ext uri="{FF2B5EF4-FFF2-40B4-BE49-F238E27FC236}">
                <a16:creationId xmlns:a16="http://schemas.microsoft.com/office/drawing/2014/main" id="{19E06C56-69BE-4271-B425-A3FC55682D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849" y="4025203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ADMIN\Desktop\Doreamon cau ca\seahorse-animated-clipart-1.jpg">
            <a:extLst>
              <a:ext uri="{FF2B5EF4-FFF2-40B4-BE49-F238E27FC236}">
                <a16:creationId xmlns:a16="http://schemas.microsoft.com/office/drawing/2014/main" id="{41FE2393-3493-47C4-8AE4-B0AF62FD68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51" y="5672861"/>
            <a:ext cx="6096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ADMIN\Desktop\Doreamon cau ca\largemouth_bass_swimming_hg_clr1.gif">
            <a:hlinkClick r:id="" action="ppaction://noaction"/>
            <a:extLst>
              <a:ext uri="{FF2B5EF4-FFF2-40B4-BE49-F238E27FC236}">
                <a16:creationId xmlns:a16="http://schemas.microsoft.com/office/drawing/2014/main" id="{15BBF9CA-DC0A-4D99-BCC7-109500E249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049" y="5647461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8F42AA-1ACF-49B6-A4FD-A3F0D5E10C8A}"/>
              </a:ext>
            </a:extLst>
          </p:cNvPr>
          <p:cNvSpPr txBox="1"/>
          <p:nvPr/>
        </p:nvSpPr>
        <p:spPr>
          <a:xfrm>
            <a:off x="467972" y="452547"/>
            <a:ext cx="66720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an Chien Tranh" panose="02040403050506020204" pitchFamily="18" charset="0"/>
                <a:ea typeface="+mn-ea"/>
                <a:cs typeface="+mn-cs"/>
              </a:rPr>
              <a:t>LÀM SẠCH ĐẠI DƯƠNG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an Chien Tranh" panose="02040403050506020204" pitchFamily="18" charset="0"/>
                <a:ea typeface="+mn-ea"/>
                <a:cs typeface="+mn-cs"/>
              </a:rPr>
              <a:t> CÙNG DORAEMON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B20E46-E1ED-4CED-8E8B-23BF0326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956" y="4376215"/>
            <a:ext cx="1046543" cy="14159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926162-4C5D-4CF9-A26C-B60148279E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16" y="4835514"/>
            <a:ext cx="1817435" cy="10952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B63650-59B2-412D-BB08-603A1C3FC4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7485" y="3771819"/>
            <a:ext cx="1353482" cy="11772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A0947E-37D2-4A93-B28E-5E7DF225E73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409" y="4324542"/>
            <a:ext cx="1353482" cy="11951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EBBDEAD-AB08-46AC-875D-7D2FC329EE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05" y="709632"/>
            <a:ext cx="2763410" cy="208940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27B37B50-27FF-4DD8-B3D4-37F385A27D26}"/>
              </a:ext>
            </a:extLst>
          </p:cNvPr>
          <p:cNvGrpSpPr/>
          <p:nvPr/>
        </p:nvGrpSpPr>
        <p:grpSpPr>
          <a:xfrm>
            <a:off x="5936014" y="1257137"/>
            <a:ext cx="2972459" cy="2089407"/>
            <a:chOff x="5936014" y="1257137"/>
            <a:chExt cx="2972459" cy="208940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2524A8-FDDE-49C4-804E-9C816BA17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063" y="1257137"/>
              <a:ext cx="2763410" cy="208940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6C7B672-CBF0-4026-BE6F-CC145AC71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9943" flipH="1" flipV="1">
              <a:off x="5936014" y="1756231"/>
              <a:ext cx="1030102" cy="800682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94DD13B-9292-4E13-9E59-4DB2F97E60A7}"/>
                </a:ext>
              </a:extLst>
            </p:cNvPr>
            <p:cNvSpPr/>
            <p:nvPr/>
          </p:nvSpPr>
          <p:spPr>
            <a:xfrm>
              <a:off x="6957586" y="1601214"/>
              <a:ext cx="987268" cy="924272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1476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6" dur="1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4" dur="2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6" dur="3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8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2" dur="3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000"/>
                            </p:stCondLst>
                            <p:childTnLst>
                              <p:par>
                                <p:cTn id="30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6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0.12148 0.4692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7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9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0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ADMIN\Desktop\Doreamon cau ca\Hon dao.jpg">
            <a:extLst>
              <a:ext uri="{FF2B5EF4-FFF2-40B4-BE49-F238E27FC236}">
                <a16:creationId xmlns:a16="http://schemas.microsoft.com/office/drawing/2014/main" id="{43148570-4898-46A9-B611-9E15AB43F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23" y="161493"/>
            <a:ext cx="11585850" cy="657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AutoShape 2">
            <a:extLst>
              <a:ext uri="{FF2B5EF4-FFF2-40B4-BE49-F238E27FC236}">
                <a16:creationId xmlns:a16="http://schemas.microsoft.com/office/drawing/2014/main" id="{78E4BF54-1DA6-4A22-8955-CA0F4D81E7E3}"/>
              </a:ext>
            </a:extLst>
          </p:cNvPr>
          <p:cNvSpPr>
            <a:spLocks noChangeArrowheads="1"/>
          </p:cNvSpPr>
          <p:nvPr/>
        </p:nvSpPr>
        <p:spPr bwMode="ltGray">
          <a:xfrm rot="5400000">
            <a:off x="-889001" y="1855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2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0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1" name="AutoShape 3">
            <a:hlinkClick r:id="rId6" action="ppaction://hlinksldjump"/>
            <a:extLst>
              <a:ext uri="{FF2B5EF4-FFF2-40B4-BE49-F238E27FC236}">
                <a16:creationId xmlns:a16="http://schemas.microsoft.com/office/drawing/2014/main" id="{613AC74C-FFF6-40AB-9F2F-DEB91F28B3F3}"/>
              </a:ext>
            </a:extLst>
          </p:cNvPr>
          <p:cNvSpPr>
            <a:spLocks noChangeArrowheads="1"/>
          </p:cNvSpPr>
          <p:nvPr/>
        </p:nvSpPr>
        <p:spPr bwMode="ltGray">
          <a:xfrm rot="5400000" flipH="1">
            <a:off x="-500856" y="2253456"/>
            <a:ext cx="4032250" cy="3944938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4"/>
                  <a:pt x="10856" y="10769"/>
                  <a:pt x="10856" y="10800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36000"/>
                </a:schemeClr>
              </a:gs>
              <a:gs pos="100000">
                <a:schemeClr val="hlink">
                  <a:gamma/>
                  <a:tint val="3372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3" name="Oval 5">
            <a:extLst>
              <a:ext uri="{FF2B5EF4-FFF2-40B4-BE49-F238E27FC236}">
                <a16:creationId xmlns:a16="http://schemas.microsoft.com/office/drawing/2014/main" id="{B0AC4E17-B7FE-432B-BADA-0C410E08F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810000"/>
            <a:ext cx="762000" cy="685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12295" name="Oval 7">
            <a:extLst>
              <a:ext uri="{FF2B5EF4-FFF2-40B4-BE49-F238E27FC236}">
                <a16:creationId xmlns:a16="http://schemas.microsoft.com/office/drawing/2014/main" id="{9A80FBF0-1D62-4AB9-B0D1-4920DEDDA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724400"/>
            <a:ext cx="762000" cy="685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12309" name="AutoShape 21">
            <a:extLst>
              <a:ext uri="{FF2B5EF4-FFF2-40B4-BE49-F238E27FC236}">
                <a16:creationId xmlns:a16="http://schemas.microsoft.com/office/drawing/2014/main" id="{9B0C1AD2-8E7A-4D97-9F2F-38CB9A520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33400"/>
            <a:ext cx="9144000" cy="1371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 vi hình tam giác</a:t>
            </a:r>
            <a:r>
              <a:rPr kumimoji="0" lang="en-US" alt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là?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10" name="Oval 22">
            <a:extLst>
              <a:ext uri="{FF2B5EF4-FFF2-40B4-BE49-F238E27FC236}">
                <a16:creationId xmlns:a16="http://schemas.microsoft.com/office/drawing/2014/main" id="{023830BD-12DA-47F4-B1F3-4C7F0C884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82" y="734297"/>
            <a:ext cx="990600" cy="91439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2311" name="AutoShape 23">
            <a:extLst>
              <a:ext uri="{FF2B5EF4-FFF2-40B4-BE49-F238E27FC236}">
                <a16:creationId xmlns:a16="http://schemas.microsoft.com/office/drawing/2014/main" id="{6F180BF8-3BD7-414C-9107-38D718D5413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36818" y="2133600"/>
            <a:ext cx="4267200" cy="60960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độ dài 1 cạnh</a:t>
            </a:r>
            <a:endParaRPr kumimoji="0" lang="en-US" altLang="vi-VN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12" name="Oval 24">
            <a:extLst>
              <a:ext uri="{FF2B5EF4-FFF2-40B4-BE49-F238E27FC236}">
                <a16:creationId xmlns:a16="http://schemas.microsoft.com/office/drawing/2014/main" id="{D879C223-E262-46BB-B58D-34EADE4A6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57400"/>
            <a:ext cx="762000" cy="685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2313" name="AutoShape 25">
            <a:extLst>
              <a:ext uri="{FF2B5EF4-FFF2-40B4-BE49-F238E27FC236}">
                <a16:creationId xmlns:a16="http://schemas.microsoft.com/office/drawing/2014/main" id="{DEBCCF4D-1441-414B-BA92-609A89DDFD9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62400" y="3048000"/>
            <a:ext cx="4267200" cy="6096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14" name="Oval 26">
            <a:extLst>
              <a:ext uri="{FF2B5EF4-FFF2-40B4-BE49-F238E27FC236}">
                <a16:creationId xmlns:a16="http://schemas.microsoft.com/office/drawing/2014/main" id="{D7961F41-E46E-42B0-B52A-9C9AC6FBD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895600"/>
            <a:ext cx="762000" cy="685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12315" name="AutoShape 27">
            <a:extLst>
              <a:ext uri="{FF2B5EF4-FFF2-40B4-BE49-F238E27FC236}">
                <a16:creationId xmlns:a16="http://schemas.microsoft.com/office/drawing/2014/main" id="{5AB6A2E0-9A06-48D5-B56C-3DC91DAABAF1}"/>
              </a:ext>
            </a:extLst>
          </p:cNvPr>
          <p:cNvSpPr>
            <a:spLocks noChangeArrowheads="1"/>
          </p:cNvSpPr>
          <p:nvPr/>
        </p:nvSpPr>
        <p:spPr bwMode="ltGray">
          <a:xfrm rot="5400000" flipH="1">
            <a:off x="208107" y="2881457"/>
            <a:ext cx="2660650" cy="2688936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4"/>
                  <a:pt x="10856" y="10769"/>
                  <a:pt x="10856" y="10800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36000"/>
                </a:schemeClr>
              </a:gs>
              <a:gs pos="100000">
                <a:schemeClr val="hlink">
                  <a:gamma/>
                  <a:tint val="3372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AutoShape 23">
            <a:extLst>
              <a:ext uri="{FF2B5EF4-FFF2-40B4-BE49-F238E27FC236}">
                <a16:creationId xmlns:a16="http://schemas.microsoft.com/office/drawing/2014/main" id="{40BF1498-E195-43F2-AEA9-1F3C0B19A6F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07873" y="2992585"/>
            <a:ext cx="42672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độ dài 2 cạnh</a:t>
            </a:r>
            <a:endParaRPr kumimoji="0" lang="en-US" altLang="vi-VN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AutoShape 23">
            <a:extLst>
              <a:ext uri="{FF2B5EF4-FFF2-40B4-BE49-F238E27FC236}">
                <a16:creationId xmlns:a16="http://schemas.microsoft.com/office/drawing/2014/main" id="{287554F1-71F7-4864-8BAF-F664D8C5DB2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18713" y="3893132"/>
            <a:ext cx="4267200" cy="6096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độ dài 3 cạnh.</a:t>
            </a:r>
            <a:endParaRPr kumimoji="0" lang="en-US" altLang="vi-VN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AutoShape 23">
            <a:extLst>
              <a:ext uri="{FF2B5EF4-FFF2-40B4-BE49-F238E27FC236}">
                <a16:creationId xmlns:a16="http://schemas.microsoft.com/office/drawing/2014/main" id="{0368A541-1E7C-43E2-BCE7-6536E4476FC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74132" y="4821376"/>
            <a:ext cx="4267200" cy="6096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độ dài 4 cạnh</a:t>
            </a:r>
            <a:endParaRPr kumimoji="0" lang="en-US" altLang="vi-VN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86AF4-29A5-418C-A12D-3F3B951A8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704" y="3863734"/>
            <a:ext cx="1849532" cy="2030526"/>
          </a:xfrm>
          <a:prstGeom prst="rect">
            <a:avLst/>
          </a:prstGeom>
        </p:spPr>
      </p:pic>
      <p:sp>
        <p:nvSpPr>
          <p:cNvPr id="12301" name="Oval 13">
            <a:extLst>
              <a:ext uri="{FF2B5EF4-FFF2-40B4-BE49-F238E27FC236}">
                <a16:creationId xmlns:a16="http://schemas.microsoft.com/office/drawing/2014/main" id="{97805EAC-4EFC-4FD2-BD26-E9DAE4844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3237" y="4254859"/>
            <a:ext cx="1458320" cy="141164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ACC26C33-A74F-45C0-8815-C0747A198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9963" y="4308762"/>
            <a:ext cx="1239978" cy="124690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5" name="Oval 13">
            <a:extLst>
              <a:ext uri="{FF2B5EF4-FFF2-40B4-BE49-F238E27FC236}">
                <a16:creationId xmlns:a16="http://schemas.microsoft.com/office/drawing/2014/main" id="{7E7EBD6E-A962-4CEA-957B-ACDA2088D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6098" y="4322612"/>
            <a:ext cx="1239978" cy="124690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6" name="Oval 13">
            <a:extLst>
              <a:ext uri="{FF2B5EF4-FFF2-40B4-BE49-F238E27FC236}">
                <a16:creationId xmlns:a16="http://schemas.microsoft.com/office/drawing/2014/main" id="{EA91FEC8-FAE7-422D-94FD-F821B8DD2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6099" y="4281041"/>
            <a:ext cx="1239978" cy="124690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7" name="Oval 13">
            <a:extLst>
              <a:ext uri="{FF2B5EF4-FFF2-40B4-BE49-F238E27FC236}">
                <a16:creationId xmlns:a16="http://schemas.microsoft.com/office/drawing/2014/main" id="{EC959087-E5B8-414D-982F-D003CA0D1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808" y="4294896"/>
            <a:ext cx="1239978" cy="124690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8" name="Oval 13">
            <a:extLst>
              <a:ext uri="{FF2B5EF4-FFF2-40B4-BE49-F238E27FC236}">
                <a16:creationId xmlns:a16="http://schemas.microsoft.com/office/drawing/2014/main" id="{D5977A82-4812-46AF-A76B-3DC191E09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503" y="4289665"/>
            <a:ext cx="1239978" cy="124690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918C5-C911-4F37-B9EA-A35B53C8DA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64" y="2811913"/>
            <a:ext cx="2047619" cy="1790476"/>
          </a:xfrm>
          <a:prstGeom prst="rect">
            <a:avLst/>
          </a:prstGeom>
        </p:spPr>
      </p:pic>
      <p:pic>
        <p:nvPicPr>
          <p:cNvPr id="12" name="Tieng-vo-tay (mp3cut.net)">
            <a:hlinkClick r:id="" action="ppaction://media"/>
            <a:extLst>
              <a:ext uri="{FF2B5EF4-FFF2-40B4-BE49-F238E27FC236}">
                <a16:creationId xmlns:a16="http://schemas.microsoft.com/office/drawing/2014/main" id="{787832DE-0952-47E0-A4E3-B9579548D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0" y="103909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2301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game_screen.jpg">
            <a:extLst>
              <a:ext uri="{FF2B5EF4-FFF2-40B4-BE49-F238E27FC236}">
                <a16:creationId xmlns:a16="http://schemas.microsoft.com/office/drawing/2014/main" id="{7284D127-2175-4CF8-8983-31EFA6199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8" y="318653"/>
            <a:ext cx="11319161" cy="636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Doreamon cau ca\allison-mcgrath-crayonsswimming.gif">
            <a:hlinkClick r:id="rId4" action="ppaction://hlinksldjump"/>
            <a:extLst>
              <a:ext uri="{FF2B5EF4-FFF2-40B4-BE49-F238E27FC236}">
                <a16:creationId xmlns:a16="http://schemas.microsoft.com/office/drawing/2014/main" id="{F8BB137A-D6CB-4B9F-9ABD-47022DB504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51" y="5418861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ADMIN\Desktop\Doreamon cau ca\source (1).gif">
            <a:hlinkClick r:id="rId6" action="ppaction://hlinksldjump"/>
            <a:extLst>
              <a:ext uri="{FF2B5EF4-FFF2-40B4-BE49-F238E27FC236}">
                <a16:creationId xmlns:a16="http://schemas.microsoft.com/office/drawing/2014/main" id="{51B73AC8-5EFE-458F-BCA7-2EECE32094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53" y="5533706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Doreamon cau ca\giphy (4).gif">
            <a:hlinkClick r:id="rId8" action="ppaction://hlinksldjump"/>
            <a:extLst>
              <a:ext uri="{FF2B5EF4-FFF2-40B4-BE49-F238E27FC236}">
                <a16:creationId xmlns:a16="http://schemas.microsoft.com/office/drawing/2014/main" id="{23DB033C-205E-4A35-A929-8A554F3005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49351" y="4108221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reamon cau ca\animated-tropical-fish-5-2.gif">
            <a:hlinkClick r:id="rId10" action="ppaction://hlinksldjump"/>
            <a:extLst>
              <a:ext uri="{FF2B5EF4-FFF2-40B4-BE49-F238E27FC236}">
                <a16:creationId xmlns:a16="http://schemas.microsoft.com/office/drawing/2014/main" id="{6DA78FB3-2BC5-40D9-BBC1-D87B4A9561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25" y="4782658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Doreamon cau ca\largemouth_bass_swimming_hg_clr1.gif">
            <a:hlinkClick r:id="rId12" action="ppaction://hlinksldjump"/>
            <a:extLst>
              <a:ext uri="{FF2B5EF4-FFF2-40B4-BE49-F238E27FC236}">
                <a16:creationId xmlns:a16="http://schemas.microsoft.com/office/drawing/2014/main" id="{769330B2-CCA5-419A-A3DA-B860C1093B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38907" y="5284822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\Desktop\Doreamon cau ca\animated-emperor-fish.gif">
            <a:hlinkClick r:id="" action="ppaction://noaction"/>
            <a:extLst>
              <a:ext uri="{FF2B5EF4-FFF2-40B4-BE49-F238E27FC236}">
                <a16:creationId xmlns:a16="http://schemas.microsoft.com/office/drawing/2014/main" id="{19E06C56-69BE-4271-B425-A3FC55682D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849" y="4025203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ADMIN\Desktop\Doreamon cau ca\seahorse-animated-clipart-1.jpg">
            <a:extLst>
              <a:ext uri="{FF2B5EF4-FFF2-40B4-BE49-F238E27FC236}">
                <a16:creationId xmlns:a16="http://schemas.microsoft.com/office/drawing/2014/main" id="{41FE2393-3493-47C4-8AE4-B0AF62FD68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51" y="5672861"/>
            <a:ext cx="6096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ADMIN\Desktop\Doreamon cau ca\largemouth_bass_swimming_hg_clr1.gif">
            <a:hlinkClick r:id="" action="ppaction://noaction"/>
            <a:extLst>
              <a:ext uri="{FF2B5EF4-FFF2-40B4-BE49-F238E27FC236}">
                <a16:creationId xmlns:a16="http://schemas.microsoft.com/office/drawing/2014/main" id="{15BBF9CA-DC0A-4D99-BCC7-109500E249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049" y="5647461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8F42AA-1ACF-49B6-A4FD-A3F0D5E10C8A}"/>
              </a:ext>
            </a:extLst>
          </p:cNvPr>
          <p:cNvSpPr txBox="1"/>
          <p:nvPr/>
        </p:nvSpPr>
        <p:spPr>
          <a:xfrm>
            <a:off x="306779" y="438780"/>
            <a:ext cx="66720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an Chien Tranh" panose="02040403050506020204" pitchFamily="18" charset="0"/>
                <a:ea typeface="+mn-ea"/>
                <a:cs typeface="+mn-cs"/>
              </a:rPr>
              <a:t>LÀM SẠCH ĐẠI DƯƠNG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an Chien Tranh" panose="02040403050506020204" pitchFamily="18" charset="0"/>
                <a:ea typeface="+mn-ea"/>
                <a:cs typeface="+mn-cs"/>
              </a:rPr>
              <a:t> CÙNG DORAEMON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B20E46-E1ED-4CED-8E8B-23BF0326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956" y="4376215"/>
            <a:ext cx="1046543" cy="14159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926162-4C5D-4CF9-A26C-B60148279E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16" y="4835514"/>
            <a:ext cx="1817435" cy="10952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B63650-59B2-412D-BB08-603A1C3FC4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7485" y="3771819"/>
            <a:ext cx="1353482" cy="11772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A0947E-37D2-4A93-B28E-5E7DF225E73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409" y="4324542"/>
            <a:ext cx="1353482" cy="1195179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54914129-54D1-484A-B668-C12964695063}"/>
              </a:ext>
            </a:extLst>
          </p:cNvPr>
          <p:cNvSpPr/>
          <p:nvPr/>
        </p:nvSpPr>
        <p:spPr>
          <a:xfrm rot="6155038">
            <a:off x="5066937" y="4863531"/>
            <a:ext cx="852732" cy="997562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966983C-7E7C-45D5-94F5-CCBCFFE4310B}"/>
              </a:ext>
            </a:extLst>
          </p:cNvPr>
          <p:cNvGrpSpPr/>
          <p:nvPr/>
        </p:nvGrpSpPr>
        <p:grpSpPr>
          <a:xfrm>
            <a:off x="5504690" y="4655941"/>
            <a:ext cx="2972459" cy="2089407"/>
            <a:chOff x="5936014" y="1257137"/>
            <a:chExt cx="2972459" cy="208940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4653325-401D-49EC-A8CB-01AF11991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063" y="1257137"/>
              <a:ext cx="2763410" cy="208940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4A2DECF-7A3D-4CE8-B1C9-03F37642D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9943" flipH="1" flipV="1">
              <a:off x="5936014" y="1756231"/>
              <a:ext cx="1030102" cy="800682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7DFEA30-B5A8-4909-93B9-19DEA61D115B}"/>
                </a:ext>
              </a:extLst>
            </p:cNvPr>
            <p:cNvSpPr/>
            <p:nvPr/>
          </p:nvSpPr>
          <p:spPr>
            <a:xfrm>
              <a:off x="6957586" y="1601214"/>
              <a:ext cx="987268" cy="924272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074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6" dur="1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4" dur="2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6" dur="3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8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2" dur="3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000"/>
                            </p:stCondLst>
                            <p:childTnLst>
                              <p:par>
                                <p:cTn id="30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6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7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8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4"/>
          <p:cNvGrpSpPr/>
          <p:nvPr/>
        </p:nvGrpSpPr>
        <p:grpSpPr>
          <a:xfrm>
            <a:off x="0" y="700392"/>
            <a:ext cx="12192000" cy="5330758"/>
            <a:chOff x="0" y="2187034"/>
            <a:chExt cx="12192000" cy="2470265"/>
          </a:xfrm>
        </p:grpSpPr>
        <p:pic>
          <p:nvPicPr>
            <p:cNvPr id="31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2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3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53" name="矩形 52"/>
          <p:cNvSpPr/>
          <p:nvPr/>
        </p:nvSpPr>
        <p:spPr>
          <a:xfrm>
            <a:off x="12665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Habano" panose="0204060305050602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0" y="3141988"/>
            <a:ext cx="1228753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>
            <a:off x="1417302" y="1415492"/>
            <a:ext cx="2441743" cy="4306217"/>
            <a:chOff x="1362712" y="1726388"/>
            <a:chExt cx="2441743" cy="4306217"/>
          </a:xfrm>
        </p:grpSpPr>
        <p:grpSp>
          <p:nvGrpSpPr>
            <p:cNvPr id="19" name="组合 18"/>
            <p:cNvGrpSpPr/>
            <p:nvPr/>
          </p:nvGrpSpPr>
          <p:grpSpPr>
            <a:xfrm>
              <a:off x="1869742" y="2625500"/>
              <a:ext cx="1610437" cy="1610437"/>
              <a:chOff x="1869742" y="2402005"/>
              <a:chExt cx="1610437" cy="1610437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1869742" y="2402005"/>
                <a:ext cx="1610437" cy="16104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pic>
            <p:nvPicPr>
              <p:cNvPr id="5" name="图形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230057" y="2717990"/>
                <a:ext cx="881633" cy="971596"/>
              </a:xfrm>
              <a:prstGeom prst="rect">
                <a:avLst/>
              </a:prstGeom>
            </p:spPr>
          </p:pic>
        </p:grpSp>
        <p:sp>
          <p:nvSpPr>
            <p:cNvPr id="30" name="文本框 29"/>
            <p:cNvSpPr txBox="1"/>
            <p:nvPr/>
          </p:nvSpPr>
          <p:spPr>
            <a:xfrm>
              <a:off x="1362712" y="4278279"/>
              <a:ext cx="219681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Khởi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động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540777" y="1726388"/>
              <a:ext cx="22636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1</a:t>
              </a:r>
              <a:endPara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880821" y="1149540"/>
            <a:ext cx="2263678" cy="4582882"/>
            <a:chOff x="3790397" y="1449723"/>
            <a:chExt cx="2263678" cy="4582882"/>
          </a:xfrm>
        </p:grpSpPr>
        <p:grpSp>
          <p:nvGrpSpPr>
            <p:cNvPr id="21" name="组合 20"/>
            <p:cNvGrpSpPr/>
            <p:nvPr/>
          </p:nvGrpSpPr>
          <p:grpSpPr>
            <a:xfrm>
              <a:off x="4162566" y="2622064"/>
              <a:ext cx="1610437" cy="1610437"/>
              <a:chOff x="4162566" y="2398569"/>
              <a:chExt cx="1610437" cy="1610437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4162566" y="2398569"/>
                <a:ext cx="1610437" cy="1610437"/>
              </a:xfrm>
              <a:prstGeom prst="ellipse">
                <a:avLst/>
              </a:prstGeom>
              <a:solidFill>
                <a:srgbClr val="C1272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pic>
            <p:nvPicPr>
              <p:cNvPr id="9" name="图形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599296" y="2746286"/>
                <a:ext cx="736978" cy="888708"/>
              </a:xfrm>
              <a:prstGeom prst="rect">
                <a:avLst/>
              </a:prstGeom>
            </p:spPr>
          </p:pic>
        </p:grpSp>
        <p:sp>
          <p:nvSpPr>
            <p:cNvPr id="37" name="文本框 36"/>
            <p:cNvSpPr txBox="1"/>
            <p:nvPr/>
          </p:nvSpPr>
          <p:spPr>
            <a:xfrm rot="21353531">
              <a:off x="4237132" y="1449723"/>
              <a:ext cx="14603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2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3790397" y="4278279"/>
              <a:ext cx="226367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6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Luyện tập</a:t>
              </a:r>
              <a:endPara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885987" y="1471948"/>
            <a:ext cx="2681642" cy="4260474"/>
            <a:chOff x="5902404" y="1743222"/>
            <a:chExt cx="2681642" cy="4260474"/>
          </a:xfrm>
        </p:grpSpPr>
        <p:grpSp>
          <p:nvGrpSpPr>
            <p:cNvPr id="22" name="组合 21"/>
            <p:cNvGrpSpPr/>
            <p:nvPr/>
          </p:nvGrpSpPr>
          <p:grpSpPr>
            <a:xfrm>
              <a:off x="6455390" y="2622064"/>
              <a:ext cx="1610437" cy="1610437"/>
              <a:chOff x="6455390" y="2398569"/>
              <a:chExt cx="1610437" cy="1610437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6455390" y="2398569"/>
                <a:ext cx="1610437" cy="16104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pic>
            <p:nvPicPr>
              <p:cNvPr id="10" name="图形 9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808881" y="2717990"/>
                <a:ext cx="915752" cy="878374"/>
              </a:xfrm>
              <a:prstGeom prst="rect">
                <a:avLst/>
              </a:prstGeom>
            </p:spPr>
          </p:pic>
        </p:grpSp>
        <p:sp>
          <p:nvSpPr>
            <p:cNvPr id="47" name="文本框 46"/>
            <p:cNvSpPr txBox="1"/>
            <p:nvPr/>
          </p:nvSpPr>
          <p:spPr>
            <a:xfrm>
              <a:off x="5902404" y="4249370"/>
              <a:ext cx="268164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Vận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dụng</a:t>
              </a:r>
              <a:endPara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6130120" y="1743222"/>
              <a:ext cx="22636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3</a:t>
              </a:r>
              <a:endPara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632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ADMIN\Desktop\Doreamon cau ca\Hon dao.jpg">
            <a:extLst>
              <a:ext uri="{FF2B5EF4-FFF2-40B4-BE49-F238E27FC236}">
                <a16:creationId xmlns:a16="http://schemas.microsoft.com/office/drawing/2014/main" id="{1A6E8564-7B4A-403A-A49A-311BB0FB3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96" y="232478"/>
            <a:ext cx="11627407" cy="64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AutoShape 2">
            <a:extLst>
              <a:ext uri="{FF2B5EF4-FFF2-40B4-BE49-F238E27FC236}">
                <a16:creationId xmlns:a16="http://schemas.microsoft.com/office/drawing/2014/main" id="{78E4BF54-1DA6-4A22-8955-CA0F4D81E7E3}"/>
              </a:ext>
            </a:extLst>
          </p:cNvPr>
          <p:cNvSpPr>
            <a:spLocks noChangeArrowheads="1"/>
          </p:cNvSpPr>
          <p:nvPr/>
        </p:nvSpPr>
        <p:spPr bwMode="ltGray">
          <a:xfrm rot="5400000">
            <a:off x="-889001" y="1855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2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0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1" name="AutoShape 3">
            <a:hlinkClick r:id="rId6" action="ppaction://hlinksldjump"/>
            <a:extLst>
              <a:ext uri="{FF2B5EF4-FFF2-40B4-BE49-F238E27FC236}">
                <a16:creationId xmlns:a16="http://schemas.microsoft.com/office/drawing/2014/main" id="{613AC74C-FFF6-40AB-9F2F-DEB91F28B3F3}"/>
              </a:ext>
            </a:extLst>
          </p:cNvPr>
          <p:cNvSpPr>
            <a:spLocks noChangeArrowheads="1"/>
          </p:cNvSpPr>
          <p:nvPr/>
        </p:nvSpPr>
        <p:spPr bwMode="ltGray">
          <a:xfrm rot="5400000" flipH="1">
            <a:off x="-500856" y="2253456"/>
            <a:ext cx="4032250" cy="3944938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4"/>
                  <a:pt x="10856" y="10769"/>
                  <a:pt x="10856" y="10800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36000"/>
                </a:schemeClr>
              </a:gs>
              <a:gs pos="100000">
                <a:schemeClr val="hlink">
                  <a:gamma/>
                  <a:tint val="3372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3" name="Oval 5">
            <a:extLst>
              <a:ext uri="{FF2B5EF4-FFF2-40B4-BE49-F238E27FC236}">
                <a16:creationId xmlns:a16="http://schemas.microsoft.com/office/drawing/2014/main" id="{B0AC4E17-B7FE-432B-BADA-0C410E08F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810000"/>
            <a:ext cx="762000" cy="685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12295" name="Oval 7">
            <a:extLst>
              <a:ext uri="{FF2B5EF4-FFF2-40B4-BE49-F238E27FC236}">
                <a16:creationId xmlns:a16="http://schemas.microsoft.com/office/drawing/2014/main" id="{9A80FBF0-1D62-4AB9-B0D1-4920DEDDA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724400"/>
            <a:ext cx="762000" cy="685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12309" name="AutoShape 21">
            <a:extLst>
              <a:ext uri="{FF2B5EF4-FFF2-40B4-BE49-F238E27FC236}">
                <a16:creationId xmlns:a16="http://schemas.microsoft.com/office/drawing/2014/main" id="{9B0C1AD2-8E7A-4D97-9F2F-38CB9A520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33400"/>
            <a:ext cx="10075718" cy="130925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 vi hình tứ giác là?</a:t>
            </a:r>
            <a:endParaRPr kumimoji="0" lang="en-US" altLang="vi-VN" sz="36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10" name="Oval 22">
            <a:extLst>
              <a:ext uri="{FF2B5EF4-FFF2-40B4-BE49-F238E27FC236}">
                <a16:creationId xmlns:a16="http://schemas.microsoft.com/office/drawing/2014/main" id="{023830BD-12DA-47F4-B1F3-4C7F0C884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82" y="734297"/>
            <a:ext cx="990600" cy="91439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2311" name="AutoShape 23">
            <a:extLst>
              <a:ext uri="{FF2B5EF4-FFF2-40B4-BE49-F238E27FC236}">
                <a16:creationId xmlns:a16="http://schemas.microsoft.com/office/drawing/2014/main" id="{6F180BF8-3BD7-414C-9107-38D718D5413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36818" y="2133600"/>
            <a:ext cx="4267200" cy="60960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độ dài 1 cạnh.</a:t>
            </a:r>
            <a:endParaRPr kumimoji="0" lang="en-US" altLang="vi-VN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12" name="Oval 24">
            <a:extLst>
              <a:ext uri="{FF2B5EF4-FFF2-40B4-BE49-F238E27FC236}">
                <a16:creationId xmlns:a16="http://schemas.microsoft.com/office/drawing/2014/main" id="{D879C223-E262-46BB-B58D-34EADE4A6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57400"/>
            <a:ext cx="762000" cy="685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2313" name="AutoShape 25">
            <a:extLst>
              <a:ext uri="{FF2B5EF4-FFF2-40B4-BE49-F238E27FC236}">
                <a16:creationId xmlns:a16="http://schemas.microsoft.com/office/drawing/2014/main" id="{DEBCCF4D-1441-414B-BA92-609A89DDFD9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62400" y="3048000"/>
            <a:ext cx="4267200" cy="6096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14" name="Oval 26">
            <a:extLst>
              <a:ext uri="{FF2B5EF4-FFF2-40B4-BE49-F238E27FC236}">
                <a16:creationId xmlns:a16="http://schemas.microsoft.com/office/drawing/2014/main" id="{D7961F41-E46E-42B0-B52A-9C9AC6FBD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895600"/>
            <a:ext cx="762000" cy="685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12315" name="AutoShape 27">
            <a:extLst>
              <a:ext uri="{FF2B5EF4-FFF2-40B4-BE49-F238E27FC236}">
                <a16:creationId xmlns:a16="http://schemas.microsoft.com/office/drawing/2014/main" id="{5AB6A2E0-9A06-48D5-B56C-3DC91DAABAF1}"/>
              </a:ext>
            </a:extLst>
          </p:cNvPr>
          <p:cNvSpPr>
            <a:spLocks noChangeArrowheads="1"/>
          </p:cNvSpPr>
          <p:nvPr/>
        </p:nvSpPr>
        <p:spPr bwMode="ltGray">
          <a:xfrm rot="5400000" flipH="1">
            <a:off x="208107" y="2881457"/>
            <a:ext cx="2660650" cy="2688936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4"/>
                  <a:pt x="10856" y="10769"/>
                  <a:pt x="10856" y="10800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36000"/>
                </a:schemeClr>
              </a:gs>
              <a:gs pos="100000">
                <a:schemeClr val="hlink">
                  <a:gamma/>
                  <a:tint val="3372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AutoShape 23">
            <a:extLst>
              <a:ext uri="{FF2B5EF4-FFF2-40B4-BE49-F238E27FC236}">
                <a16:creationId xmlns:a16="http://schemas.microsoft.com/office/drawing/2014/main" id="{40BF1498-E195-43F2-AEA9-1F3C0B19A6F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07873" y="2992585"/>
            <a:ext cx="42672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độ dài 2 cạnh.</a:t>
            </a:r>
            <a:endParaRPr kumimoji="0" lang="en-US" altLang="vi-VN" sz="3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AutoShape 23">
            <a:extLst>
              <a:ext uri="{FF2B5EF4-FFF2-40B4-BE49-F238E27FC236}">
                <a16:creationId xmlns:a16="http://schemas.microsoft.com/office/drawing/2014/main" id="{287554F1-71F7-4864-8BAF-F664D8C5DB2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18713" y="3893132"/>
            <a:ext cx="4267200" cy="6096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độ dài 3 cạnh.</a:t>
            </a:r>
            <a:endParaRPr kumimoji="0" lang="en-US" altLang="vi-VN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AutoShape 23">
            <a:extLst>
              <a:ext uri="{FF2B5EF4-FFF2-40B4-BE49-F238E27FC236}">
                <a16:creationId xmlns:a16="http://schemas.microsoft.com/office/drawing/2014/main" id="{0368A541-1E7C-43E2-BCE7-6536E4476FC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74132" y="4821376"/>
            <a:ext cx="4267200" cy="6096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độ dài 4 cạnh.</a:t>
            </a:r>
            <a:endParaRPr kumimoji="0" lang="en-US" altLang="vi-VN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86AF4-29A5-418C-A12D-3F3B951A8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704" y="3863734"/>
            <a:ext cx="1849532" cy="2030526"/>
          </a:xfrm>
          <a:prstGeom prst="rect">
            <a:avLst/>
          </a:prstGeom>
        </p:spPr>
      </p:pic>
      <p:sp>
        <p:nvSpPr>
          <p:cNvPr id="12301" name="Oval 13">
            <a:extLst>
              <a:ext uri="{FF2B5EF4-FFF2-40B4-BE49-F238E27FC236}">
                <a16:creationId xmlns:a16="http://schemas.microsoft.com/office/drawing/2014/main" id="{97805EAC-4EFC-4FD2-BD26-E9DAE4844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3237" y="4254859"/>
            <a:ext cx="1458320" cy="141164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ACC26C33-A74F-45C0-8815-C0747A198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9963" y="4308762"/>
            <a:ext cx="1239978" cy="124690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5" name="Oval 13">
            <a:extLst>
              <a:ext uri="{FF2B5EF4-FFF2-40B4-BE49-F238E27FC236}">
                <a16:creationId xmlns:a16="http://schemas.microsoft.com/office/drawing/2014/main" id="{7E7EBD6E-A962-4CEA-957B-ACDA2088D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6098" y="4322612"/>
            <a:ext cx="1239978" cy="124690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6" name="Oval 13">
            <a:extLst>
              <a:ext uri="{FF2B5EF4-FFF2-40B4-BE49-F238E27FC236}">
                <a16:creationId xmlns:a16="http://schemas.microsoft.com/office/drawing/2014/main" id="{EA91FEC8-FAE7-422D-94FD-F821B8DD2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6099" y="4281041"/>
            <a:ext cx="1239978" cy="124690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7" name="Oval 13">
            <a:extLst>
              <a:ext uri="{FF2B5EF4-FFF2-40B4-BE49-F238E27FC236}">
                <a16:creationId xmlns:a16="http://schemas.microsoft.com/office/drawing/2014/main" id="{EC959087-E5B8-414D-982F-D003CA0D1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808" y="4294896"/>
            <a:ext cx="1239978" cy="124690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8" name="Oval 13">
            <a:extLst>
              <a:ext uri="{FF2B5EF4-FFF2-40B4-BE49-F238E27FC236}">
                <a16:creationId xmlns:a16="http://schemas.microsoft.com/office/drawing/2014/main" id="{D5977A82-4812-46AF-A76B-3DC191E09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503" y="4289665"/>
            <a:ext cx="1239978" cy="124690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F9FFB-96B9-4285-914B-A8C4AFADEF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18" y="3713015"/>
            <a:ext cx="2047619" cy="1790476"/>
          </a:xfrm>
          <a:prstGeom prst="rect">
            <a:avLst/>
          </a:prstGeom>
        </p:spPr>
      </p:pic>
      <p:pic>
        <p:nvPicPr>
          <p:cNvPr id="4" name="Tieng-vo-tay (mp3cut.net)">
            <a:hlinkClick r:id="" action="ppaction://media"/>
            <a:extLst>
              <a:ext uri="{FF2B5EF4-FFF2-40B4-BE49-F238E27FC236}">
                <a16:creationId xmlns:a16="http://schemas.microsoft.com/office/drawing/2014/main" id="{72D3F7C7-5C98-41B6-A810-C67E79C72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0" y="1842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22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301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game_screen.jpg">
            <a:extLst>
              <a:ext uri="{FF2B5EF4-FFF2-40B4-BE49-F238E27FC236}">
                <a16:creationId xmlns:a16="http://schemas.microsoft.com/office/drawing/2014/main" id="{7284D127-2175-4CF8-8983-31EFA6199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8" y="318653"/>
            <a:ext cx="11319161" cy="636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Doreamon cau ca\allison-mcgrath-crayonsswimming.gif">
            <a:hlinkClick r:id="rId4" action="ppaction://hlinksldjump"/>
            <a:extLst>
              <a:ext uri="{FF2B5EF4-FFF2-40B4-BE49-F238E27FC236}">
                <a16:creationId xmlns:a16="http://schemas.microsoft.com/office/drawing/2014/main" id="{F8BB137A-D6CB-4B9F-9ABD-47022DB504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51" y="5418861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ADMIN\Desktop\Doreamon cau ca\source (1).gif">
            <a:hlinkClick r:id="rId6" action="ppaction://hlinksldjump"/>
            <a:extLst>
              <a:ext uri="{FF2B5EF4-FFF2-40B4-BE49-F238E27FC236}">
                <a16:creationId xmlns:a16="http://schemas.microsoft.com/office/drawing/2014/main" id="{51B73AC8-5EFE-458F-BCA7-2EECE32094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53" y="5533706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Doreamon cau ca\giphy (4).gif">
            <a:hlinkClick r:id="rId8" action="ppaction://hlinksldjump"/>
            <a:extLst>
              <a:ext uri="{FF2B5EF4-FFF2-40B4-BE49-F238E27FC236}">
                <a16:creationId xmlns:a16="http://schemas.microsoft.com/office/drawing/2014/main" id="{23DB033C-205E-4A35-A929-8A554F3005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49351" y="4108221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reamon cau ca\animated-tropical-fish-5-2.gif">
            <a:hlinkClick r:id="rId10" action="ppaction://hlinksldjump"/>
            <a:extLst>
              <a:ext uri="{FF2B5EF4-FFF2-40B4-BE49-F238E27FC236}">
                <a16:creationId xmlns:a16="http://schemas.microsoft.com/office/drawing/2014/main" id="{6DA78FB3-2BC5-40D9-BBC1-D87B4A9561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25" y="4782658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Doreamon cau ca\largemouth_bass_swimming_hg_clr1.gif">
            <a:hlinkClick r:id="rId12" action="ppaction://hlinksldjump"/>
            <a:extLst>
              <a:ext uri="{FF2B5EF4-FFF2-40B4-BE49-F238E27FC236}">
                <a16:creationId xmlns:a16="http://schemas.microsoft.com/office/drawing/2014/main" id="{769330B2-CCA5-419A-A3DA-B860C1093B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38907" y="5284822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\Desktop\Doreamon cau ca\animated-emperor-fish.gif">
            <a:hlinkClick r:id="" action="ppaction://noaction"/>
            <a:extLst>
              <a:ext uri="{FF2B5EF4-FFF2-40B4-BE49-F238E27FC236}">
                <a16:creationId xmlns:a16="http://schemas.microsoft.com/office/drawing/2014/main" id="{19E06C56-69BE-4271-B425-A3FC55682D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849" y="4025203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ADMIN\Desktop\Doreamon cau ca\seahorse-animated-clipart-1.jpg">
            <a:extLst>
              <a:ext uri="{FF2B5EF4-FFF2-40B4-BE49-F238E27FC236}">
                <a16:creationId xmlns:a16="http://schemas.microsoft.com/office/drawing/2014/main" id="{41FE2393-3493-47C4-8AE4-B0AF62FD68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51" y="5672861"/>
            <a:ext cx="6096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ADMIN\Desktop\Doreamon cau ca\largemouth_bass_swimming_hg_clr1.gif">
            <a:hlinkClick r:id="" action="ppaction://noaction"/>
            <a:extLst>
              <a:ext uri="{FF2B5EF4-FFF2-40B4-BE49-F238E27FC236}">
                <a16:creationId xmlns:a16="http://schemas.microsoft.com/office/drawing/2014/main" id="{15BBF9CA-DC0A-4D99-BCC7-109500E249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049" y="5647461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8F42AA-1ACF-49B6-A4FD-A3F0D5E10C8A}"/>
              </a:ext>
            </a:extLst>
          </p:cNvPr>
          <p:cNvSpPr txBox="1"/>
          <p:nvPr/>
        </p:nvSpPr>
        <p:spPr>
          <a:xfrm>
            <a:off x="382979" y="538067"/>
            <a:ext cx="66720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an Chien Tranh" panose="02040403050506020204" pitchFamily="18" charset="0"/>
                <a:ea typeface="+mn-ea"/>
                <a:cs typeface="+mn-cs"/>
              </a:rPr>
              <a:t>LÀM SẠCH ĐẠI DƯƠNG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an Chien Tranh" panose="02040403050506020204" pitchFamily="18" charset="0"/>
                <a:ea typeface="+mn-ea"/>
                <a:cs typeface="+mn-cs"/>
              </a:rPr>
              <a:t> CÙNG DORAEMON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B20E46-E1ED-4CED-8E8B-23BF0326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956" y="4376215"/>
            <a:ext cx="1046543" cy="14159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926162-4C5D-4CF9-A26C-B60148279E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16" y="4835514"/>
            <a:ext cx="1817435" cy="10952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B63650-59B2-412D-BB08-603A1C3FC4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7485" y="3771819"/>
            <a:ext cx="1353482" cy="1177289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54914129-54D1-484A-B668-C12964695063}"/>
              </a:ext>
            </a:extLst>
          </p:cNvPr>
          <p:cNvSpPr/>
          <p:nvPr/>
        </p:nvSpPr>
        <p:spPr>
          <a:xfrm rot="6155038">
            <a:off x="3496931" y="4863531"/>
            <a:ext cx="852732" cy="997562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966983C-7E7C-45D5-94F5-CCBCFFE4310B}"/>
              </a:ext>
            </a:extLst>
          </p:cNvPr>
          <p:cNvGrpSpPr/>
          <p:nvPr/>
        </p:nvGrpSpPr>
        <p:grpSpPr>
          <a:xfrm>
            <a:off x="3934684" y="4655941"/>
            <a:ext cx="2972459" cy="2089407"/>
            <a:chOff x="5936014" y="1257137"/>
            <a:chExt cx="2972459" cy="208940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4653325-401D-49EC-A8CB-01AF11991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063" y="1257137"/>
              <a:ext cx="2763410" cy="208940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4A2DECF-7A3D-4CE8-B1C9-03F37642D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9943" flipH="1" flipV="1">
              <a:off x="5936014" y="1756231"/>
              <a:ext cx="1030102" cy="800682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7DFEA30-B5A8-4909-93B9-19DEA61D115B}"/>
                </a:ext>
              </a:extLst>
            </p:cNvPr>
            <p:cNvSpPr/>
            <p:nvPr/>
          </p:nvSpPr>
          <p:spPr>
            <a:xfrm>
              <a:off x="6957586" y="1601214"/>
              <a:ext cx="987268" cy="924272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2474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6" dur="1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4" dur="2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6" dur="3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8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2" dur="3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000"/>
                            </p:stCondLst>
                            <p:childTnLst>
                              <p:par>
                                <p:cTn id="30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6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7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8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ADMIN\Desktop\Doreamon cau ca\Hon dao.jpg">
            <a:extLst>
              <a:ext uri="{FF2B5EF4-FFF2-40B4-BE49-F238E27FC236}">
                <a16:creationId xmlns:a16="http://schemas.microsoft.com/office/drawing/2014/main" id="{A1D9215D-833F-47E7-8B7E-BC9CD34F6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60" y="388567"/>
            <a:ext cx="11544280" cy="638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AutoShape 2">
            <a:extLst>
              <a:ext uri="{FF2B5EF4-FFF2-40B4-BE49-F238E27FC236}">
                <a16:creationId xmlns:a16="http://schemas.microsoft.com/office/drawing/2014/main" id="{78E4BF54-1DA6-4A22-8955-CA0F4D81E7E3}"/>
              </a:ext>
            </a:extLst>
          </p:cNvPr>
          <p:cNvSpPr>
            <a:spLocks noChangeArrowheads="1"/>
          </p:cNvSpPr>
          <p:nvPr/>
        </p:nvSpPr>
        <p:spPr bwMode="ltGray">
          <a:xfrm rot="5400000">
            <a:off x="-889001" y="1855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2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0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1" name="AutoShape 3">
            <a:hlinkClick r:id="rId6" action="ppaction://hlinksldjump"/>
            <a:extLst>
              <a:ext uri="{FF2B5EF4-FFF2-40B4-BE49-F238E27FC236}">
                <a16:creationId xmlns:a16="http://schemas.microsoft.com/office/drawing/2014/main" id="{613AC74C-FFF6-40AB-9F2F-DEB91F28B3F3}"/>
              </a:ext>
            </a:extLst>
          </p:cNvPr>
          <p:cNvSpPr>
            <a:spLocks noChangeArrowheads="1"/>
          </p:cNvSpPr>
          <p:nvPr/>
        </p:nvSpPr>
        <p:spPr bwMode="ltGray">
          <a:xfrm rot="5400000" flipH="1">
            <a:off x="-500856" y="2253456"/>
            <a:ext cx="4032250" cy="3944938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4"/>
                  <a:pt x="10856" y="10769"/>
                  <a:pt x="10856" y="10800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36000"/>
                </a:schemeClr>
              </a:gs>
              <a:gs pos="100000">
                <a:schemeClr val="hlink">
                  <a:gamma/>
                  <a:tint val="3372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3" name="Oval 5">
            <a:extLst>
              <a:ext uri="{FF2B5EF4-FFF2-40B4-BE49-F238E27FC236}">
                <a16:creationId xmlns:a16="http://schemas.microsoft.com/office/drawing/2014/main" id="{B0AC4E17-B7FE-432B-BADA-0C410E08F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810000"/>
            <a:ext cx="762000" cy="685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12295" name="Oval 7">
            <a:extLst>
              <a:ext uri="{FF2B5EF4-FFF2-40B4-BE49-F238E27FC236}">
                <a16:creationId xmlns:a16="http://schemas.microsoft.com/office/drawing/2014/main" id="{9A80FBF0-1D62-4AB9-B0D1-4920DEDDA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724400"/>
            <a:ext cx="762000" cy="685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12309" name="AutoShape 21">
            <a:extLst>
              <a:ext uri="{FF2B5EF4-FFF2-40B4-BE49-F238E27FC236}">
                <a16:creationId xmlns:a16="http://schemas.microsoft.com/office/drawing/2014/main" id="{9B0C1AD2-8E7A-4D97-9F2F-38CB9A520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33400"/>
            <a:ext cx="9144000" cy="1371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 vi hình vuông là?</a:t>
            </a:r>
            <a:endParaRPr kumimoji="0" lang="en-US" altLang="vi-VN" sz="36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10" name="Oval 22">
            <a:extLst>
              <a:ext uri="{FF2B5EF4-FFF2-40B4-BE49-F238E27FC236}">
                <a16:creationId xmlns:a16="http://schemas.microsoft.com/office/drawing/2014/main" id="{023830BD-12DA-47F4-B1F3-4C7F0C884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82" y="734297"/>
            <a:ext cx="990600" cy="91439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2311" name="AutoShape 23">
            <a:extLst>
              <a:ext uri="{FF2B5EF4-FFF2-40B4-BE49-F238E27FC236}">
                <a16:creationId xmlns:a16="http://schemas.microsoft.com/office/drawing/2014/main" id="{6F180BF8-3BD7-414C-9107-38D718D5413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36817" y="2133600"/>
            <a:ext cx="5022604" cy="60960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1 cạnh nhân với 2</a:t>
            </a:r>
            <a:endParaRPr kumimoji="0" lang="en-US" altLang="vi-VN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12" name="Oval 24">
            <a:extLst>
              <a:ext uri="{FF2B5EF4-FFF2-40B4-BE49-F238E27FC236}">
                <a16:creationId xmlns:a16="http://schemas.microsoft.com/office/drawing/2014/main" id="{D879C223-E262-46BB-B58D-34EADE4A6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57400"/>
            <a:ext cx="762000" cy="685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2313" name="AutoShape 25">
            <a:extLst>
              <a:ext uri="{FF2B5EF4-FFF2-40B4-BE49-F238E27FC236}">
                <a16:creationId xmlns:a16="http://schemas.microsoft.com/office/drawing/2014/main" id="{DEBCCF4D-1441-414B-BA92-609A89DDFD9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62400" y="3048000"/>
            <a:ext cx="4267200" cy="6096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14" name="Oval 26">
            <a:extLst>
              <a:ext uri="{FF2B5EF4-FFF2-40B4-BE49-F238E27FC236}">
                <a16:creationId xmlns:a16="http://schemas.microsoft.com/office/drawing/2014/main" id="{D7961F41-E46E-42B0-B52A-9C9AC6FBD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895600"/>
            <a:ext cx="762000" cy="685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12315" name="AutoShape 27">
            <a:extLst>
              <a:ext uri="{FF2B5EF4-FFF2-40B4-BE49-F238E27FC236}">
                <a16:creationId xmlns:a16="http://schemas.microsoft.com/office/drawing/2014/main" id="{5AB6A2E0-9A06-48D5-B56C-3DC91DAABAF1}"/>
              </a:ext>
            </a:extLst>
          </p:cNvPr>
          <p:cNvSpPr>
            <a:spLocks noChangeArrowheads="1"/>
          </p:cNvSpPr>
          <p:nvPr/>
        </p:nvSpPr>
        <p:spPr bwMode="ltGray">
          <a:xfrm rot="5400000" flipH="1">
            <a:off x="208107" y="2881457"/>
            <a:ext cx="2660650" cy="2688936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4"/>
                  <a:pt x="10856" y="10769"/>
                  <a:pt x="10856" y="10800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36000"/>
                </a:schemeClr>
              </a:gs>
              <a:gs pos="100000">
                <a:schemeClr val="hlink">
                  <a:gamma/>
                  <a:tint val="3372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AutoShape 23">
            <a:extLst>
              <a:ext uri="{FF2B5EF4-FFF2-40B4-BE49-F238E27FC236}">
                <a16:creationId xmlns:a16="http://schemas.microsoft.com/office/drawing/2014/main" id="{40BF1498-E195-43F2-AEA9-1F3C0B19A6F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07873" y="2992585"/>
            <a:ext cx="4523280" cy="609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1 cạnh nhân với 3</a:t>
            </a:r>
            <a:endParaRPr kumimoji="0" lang="en-US" altLang="vi-VN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AutoShape 23">
            <a:extLst>
              <a:ext uri="{FF2B5EF4-FFF2-40B4-BE49-F238E27FC236}">
                <a16:creationId xmlns:a16="http://schemas.microsoft.com/office/drawing/2014/main" id="{287554F1-71F7-4864-8BAF-F664D8C5DB2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18712" y="3893132"/>
            <a:ext cx="4559599" cy="6096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1 cạnh nhân với 4</a:t>
            </a:r>
            <a:endParaRPr kumimoji="0" lang="en-US" altLang="vi-VN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AutoShape 23">
            <a:extLst>
              <a:ext uri="{FF2B5EF4-FFF2-40B4-BE49-F238E27FC236}">
                <a16:creationId xmlns:a16="http://schemas.microsoft.com/office/drawing/2014/main" id="{0368A541-1E7C-43E2-BCE7-6536E4476FC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74132" y="4821376"/>
            <a:ext cx="4559598" cy="6096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1 cạnh nhân với 1</a:t>
            </a:r>
            <a:endParaRPr kumimoji="0" lang="en-US" altLang="vi-VN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86AF4-29A5-418C-A12D-3F3B951A8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704" y="3863734"/>
            <a:ext cx="1849532" cy="2030526"/>
          </a:xfrm>
          <a:prstGeom prst="rect">
            <a:avLst/>
          </a:prstGeom>
        </p:spPr>
      </p:pic>
      <p:sp>
        <p:nvSpPr>
          <p:cNvPr id="12301" name="Oval 13">
            <a:extLst>
              <a:ext uri="{FF2B5EF4-FFF2-40B4-BE49-F238E27FC236}">
                <a16:creationId xmlns:a16="http://schemas.microsoft.com/office/drawing/2014/main" id="{97805EAC-4EFC-4FD2-BD26-E9DAE4844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3237" y="4254859"/>
            <a:ext cx="1458320" cy="141164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ACC26C33-A74F-45C0-8815-C0747A198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9963" y="4308762"/>
            <a:ext cx="1239978" cy="124690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5" name="Oval 13">
            <a:extLst>
              <a:ext uri="{FF2B5EF4-FFF2-40B4-BE49-F238E27FC236}">
                <a16:creationId xmlns:a16="http://schemas.microsoft.com/office/drawing/2014/main" id="{7E7EBD6E-A962-4CEA-957B-ACDA2088D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6098" y="4322612"/>
            <a:ext cx="1239978" cy="124690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6" name="Oval 13">
            <a:extLst>
              <a:ext uri="{FF2B5EF4-FFF2-40B4-BE49-F238E27FC236}">
                <a16:creationId xmlns:a16="http://schemas.microsoft.com/office/drawing/2014/main" id="{EA91FEC8-FAE7-422D-94FD-F821B8DD2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6099" y="4281041"/>
            <a:ext cx="1239978" cy="124690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7" name="Oval 13">
            <a:extLst>
              <a:ext uri="{FF2B5EF4-FFF2-40B4-BE49-F238E27FC236}">
                <a16:creationId xmlns:a16="http://schemas.microsoft.com/office/drawing/2014/main" id="{EC959087-E5B8-414D-982F-D003CA0D1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808" y="4294896"/>
            <a:ext cx="1239978" cy="124690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8" name="Oval 13">
            <a:extLst>
              <a:ext uri="{FF2B5EF4-FFF2-40B4-BE49-F238E27FC236}">
                <a16:creationId xmlns:a16="http://schemas.microsoft.com/office/drawing/2014/main" id="{D5977A82-4812-46AF-A76B-3DC191E09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503" y="4289665"/>
            <a:ext cx="1239978" cy="124690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40AD19-021D-487B-A159-F5DFF64D8D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778" y="2785177"/>
            <a:ext cx="2047619" cy="1790476"/>
          </a:xfrm>
          <a:prstGeom prst="rect">
            <a:avLst/>
          </a:prstGeom>
        </p:spPr>
      </p:pic>
      <p:pic>
        <p:nvPicPr>
          <p:cNvPr id="4" name="Tieng-vo-tay (mp3cut.net)">
            <a:hlinkClick r:id="" action="ppaction://media"/>
            <a:extLst>
              <a:ext uri="{FF2B5EF4-FFF2-40B4-BE49-F238E27FC236}">
                <a16:creationId xmlns:a16="http://schemas.microsoft.com/office/drawing/2014/main" id="{14193E96-4202-44D1-B99B-78E4562A1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95018" y="16486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00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301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284681" y="2894365"/>
            <a:ext cx="1036397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CÁC EM HỌC TỐT</a:t>
            </a: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!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51242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3" y="2531186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165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Join_file_211541131">
            <a:hlinkClick r:id="" action="ppaction://media"/>
            <a:extLst>
              <a:ext uri="{FF2B5EF4-FFF2-40B4-BE49-F238E27FC236}">
                <a16:creationId xmlns:a16="http://schemas.microsoft.com/office/drawing/2014/main" id="{7105F4F4-DFA6-4CEA-9847-B4AB63C473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58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TẬP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3" y="2566510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74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1476500" y="489702"/>
            <a:ext cx="10458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>
                <a:solidFill>
                  <a:prstClr val="black"/>
                </a:solidFill>
              </a:rPr>
              <a:t>Chọn ý trả lời thích hợp.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787732" y="448325"/>
            <a:ext cx="688768" cy="62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D7AD3-5417-4551-1F1E-0D29E6A04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92" y="1012588"/>
            <a:ext cx="8290622" cy="540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19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1476500" y="489702"/>
            <a:ext cx="10458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 ý trả lời thích hợp.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787732" y="448325"/>
            <a:ext cx="688768" cy="62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9B0F8-C482-DFF6-F168-3C1876F9D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97" y="1224989"/>
            <a:ext cx="7509232" cy="514330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97F2DA1-4E00-0A1D-B0F1-62BCE03CF1F0}"/>
              </a:ext>
            </a:extLst>
          </p:cNvPr>
          <p:cNvSpPr/>
          <p:nvPr/>
        </p:nvSpPr>
        <p:spPr>
          <a:xfrm>
            <a:off x="4992914" y="4455886"/>
            <a:ext cx="783772" cy="78377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43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1476500" y="489702"/>
            <a:ext cx="10458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 ý trả lời thích hợp.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787732" y="448325"/>
            <a:ext cx="688768" cy="62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C5B0C6-D0A3-3098-F3DA-CB6A7BD5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31" y="1115854"/>
            <a:ext cx="7868497" cy="518801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97F2DA1-4E00-0A1D-B0F1-62BCE03CF1F0}"/>
              </a:ext>
            </a:extLst>
          </p:cNvPr>
          <p:cNvSpPr/>
          <p:nvPr/>
        </p:nvSpPr>
        <p:spPr>
          <a:xfrm>
            <a:off x="5233386" y="5094515"/>
            <a:ext cx="783772" cy="78377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659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224</TotalTime>
  <Words>1059</Words>
  <PresentationFormat>Widescreen</PresentationFormat>
  <Paragraphs>192</Paragraphs>
  <Slides>33</Slides>
  <Notes>29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等线</vt:lpstr>
      <vt:lpstr>等线 Light</vt:lpstr>
      <vt:lpstr>#9Slide03 SVNNeutraface 2</vt:lpstr>
      <vt:lpstr>Arial</vt:lpstr>
      <vt:lpstr>Calibri</vt:lpstr>
      <vt:lpstr>Calibri Light</vt:lpstr>
      <vt:lpstr>Coiny</vt:lpstr>
      <vt:lpstr>inpin heiti</vt:lpstr>
      <vt:lpstr>Times New Roman</vt:lpstr>
      <vt:lpstr>UTM Avo</vt:lpstr>
      <vt:lpstr>UTM Cookies</vt:lpstr>
      <vt:lpstr>UTM Habano</vt:lpstr>
      <vt:lpstr>UTM Than Chien Tranh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created xsi:type="dcterms:W3CDTF">2022-01-22T16:59:33Z</dcterms:created>
  <dcterms:modified xsi:type="dcterms:W3CDTF">2023-02-16T00:46:29Z</dcterms:modified>
</cp:coreProperties>
</file>