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73" r:id="rId26"/>
    <p:sldId id="278" r:id="rId27"/>
    <p:sldId id="279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99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5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696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879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089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1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40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9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47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8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5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65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69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58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182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9579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07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753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435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78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874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130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7914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014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409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849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208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077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2598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0154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4025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658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138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80466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6157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title" idx="2"/>
          </p:nvPr>
        </p:nvSpPr>
        <p:spPr>
          <a:xfrm>
            <a:off x="960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60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3"/>
          </p:nvPr>
        </p:nvSpPr>
        <p:spPr>
          <a:xfrm>
            <a:off x="3528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4"/>
          </p:nvPr>
        </p:nvSpPr>
        <p:spPr>
          <a:xfrm>
            <a:off x="3528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5"/>
          </p:nvPr>
        </p:nvSpPr>
        <p:spPr>
          <a:xfrm>
            <a:off x="6096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6"/>
          </p:nvPr>
        </p:nvSpPr>
        <p:spPr>
          <a:xfrm>
            <a:off x="6096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7"/>
          </p:nvPr>
        </p:nvSpPr>
        <p:spPr>
          <a:xfrm>
            <a:off x="8664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8"/>
          </p:nvPr>
        </p:nvSpPr>
        <p:spPr>
          <a:xfrm>
            <a:off x="8664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6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/>
          <p:nvPr/>
        </p:nvSpPr>
        <p:spPr>
          <a:xfrm rot="10800000" flipH="1">
            <a:off x="-885767" y="-375811"/>
            <a:ext cx="468378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574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33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4148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79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92697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2692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226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0107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5742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9978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627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3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360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550998-5294-4C91-9463-88572831AC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87ED940-1B65-409E-917D-DF92DCBB10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98DA374-58DC-4AEC-B12A-F9D2639E86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23E5F76-BC44-4BEE-B81C-55642A8EB1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539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8.png"/><Relationship Id="rId12" Type="http://schemas.microsoft.com/office/2007/relationships/hdphoto" Target="../media/hdphoto11.wdp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1" Type="http://schemas.microsoft.com/office/2007/relationships/media" Target="../media/media4.mp3"/><Relationship Id="rId6" Type="http://schemas.microsoft.com/office/2007/relationships/hdphoto" Target="../media/hdphoto8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microsoft.com/office/2007/relationships/hdphoto" Target="../media/hdphoto10.wdp"/><Relationship Id="rId4" Type="http://schemas.openxmlformats.org/officeDocument/2006/relationships/image" Target="../media/image46.jpg"/><Relationship Id="rId9" Type="http://schemas.openxmlformats.org/officeDocument/2006/relationships/image" Target="../media/image49.png"/><Relationship Id="rId1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microsoft.com/office/2007/relationships/hdphoto" Target="../media/hdphoto12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microsoft.com/office/2007/relationships/hdphoto" Target="../media/hdphoto8.wdp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0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0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59C83-2508-C867-6C25-7706D040FA33}"/>
              </a:ext>
            </a:extLst>
          </p:cNvPr>
          <p:cNvSpPr txBox="1"/>
          <p:nvPr/>
        </p:nvSpPr>
        <p:spPr>
          <a:xfrm>
            <a:off x="2588820" y="2889453"/>
            <a:ext cx="7861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oiny" panose="02000903060500060000" pitchFamily="2" charset="0"/>
              </a:rPr>
              <a:t>EM LÀM ĐƯỢC NHỮNG GÌ</a:t>
            </a:r>
          </a:p>
          <a:p>
            <a:pPr algn="ctr"/>
            <a:r>
              <a:rPr lang="en-US" sz="4400">
                <a:solidFill>
                  <a:sysClr val="windowText" lastClr="000000"/>
                </a:solidFill>
                <a:latin typeface="Coiny" panose="0200090306050006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2082735" y="535382"/>
            <a:ext cx="442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/>
              <a:t>Đặt tính rồi tính.</a:t>
            </a:r>
            <a:endParaRPr lang="vi-VN" sz="4000" dirty="0"/>
          </a:p>
        </p:txBody>
      </p:sp>
      <p:pic>
        <p:nvPicPr>
          <p:cNvPr id="69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AF013-EB75-E2D1-9DB6-C55259EEE7A7}"/>
              </a:ext>
            </a:extLst>
          </p:cNvPr>
          <p:cNvSpPr txBox="1"/>
          <p:nvPr/>
        </p:nvSpPr>
        <p:spPr>
          <a:xfrm>
            <a:off x="669572" y="2133923"/>
            <a:ext cx="916319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>
                <a:latin typeface="Arial" panose="020B0604020202020204" pitchFamily="34" charset="0"/>
                <a:cs typeface="Arial" panose="020B0604020202020204" pitchFamily="34" charset="0"/>
              </a:rPr>
              <a:t>a) 7 864 + 329        b) 5 017 – 4 808</a:t>
            </a:r>
          </a:p>
          <a:p>
            <a:pPr algn="just">
              <a:lnSpc>
                <a:spcPct val="150000"/>
              </a:lnSpc>
            </a:pPr>
            <a:r>
              <a:rPr lang="pt-BR" sz="4000">
                <a:latin typeface="Arial" panose="020B0604020202020204" pitchFamily="34" charset="0"/>
                <a:cs typeface="Arial" panose="020B0604020202020204" pitchFamily="34" charset="0"/>
              </a:rPr>
              <a:t>c) 1 205 × 6            d) 2 916 : 9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5094" y="55450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4" l="3091" r="90000">
                        <a14:foregroundMark x1="36303" y1="24121" x2="43394" y2="28667"/>
                        <a14:foregroundMark x1="55576" y1="23273" x2="48485" y2="2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4839" y="2243338"/>
            <a:ext cx="4609454" cy="4897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D766E-C5CE-A33C-50D8-6847380405EB}"/>
              </a:ext>
            </a:extLst>
          </p:cNvPr>
          <p:cNvSpPr txBox="1"/>
          <p:nvPr/>
        </p:nvSpPr>
        <p:spPr>
          <a:xfrm>
            <a:off x="2468113" y="484344"/>
            <a:ext cx="356991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pt-BR" sz="4000">
                <a:latin typeface="Arial" panose="020B0604020202020204" pitchFamily="34" charset="0"/>
                <a:cs typeface="Arial" panose="020B0604020202020204" pitchFamily="34" charset="0"/>
              </a:rPr>
              <a:t> 7 864 + 329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3112B4-1DDF-7AF4-346A-273C58F9E16D}"/>
              </a:ext>
            </a:extLst>
          </p:cNvPr>
          <p:cNvGrpSpPr/>
          <p:nvPr/>
        </p:nvGrpSpPr>
        <p:grpSpPr>
          <a:xfrm>
            <a:off x="3207233" y="1821313"/>
            <a:ext cx="4093245" cy="1998176"/>
            <a:chOff x="4454142" y="2119279"/>
            <a:chExt cx="4093245" cy="19981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034DBA-65F5-838C-AC46-BD736BEEADA8}"/>
                </a:ext>
              </a:extLst>
            </p:cNvPr>
            <p:cNvSpPr txBox="1"/>
            <p:nvPr/>
          </p:nvSpPr>
          <p:spPr>
            <a:xfrm>
              <a:off x="4977468" y="2119279"/>
              <a:ext cx="3569919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7 864 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   329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4232B5-088F-4732-2154-132FD0BEBB6C}"/>
                </a:ext>
              </a:extLst>
            </p:cNvPr>
            <p:cNvSpPr txBox="1"/>
            <p:nvPr/>
          </p:nvSpPr>
          <p:spPr>
            <a:xfrm>
              <a:off x="4454142" y="2580943"/>
              <a:ext cx="675186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47ED796-5BAA-0D33-A208-58915D7F954D}"/>
                </a:ext>
              </a:extLst>
            </p:cNvPr>
            <p:cNvCxnSpPr/>
            <p:nvPr/>
          </p:nvCxnSpPr>
          <p:spPr>
            <a:xfrm>
              <a:off x="5089713" y="4117455"/>
              <a:ext cx="16727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36F81A-E91C-2D4B-1FF5-101A663AE71D}"/>
              </a:ext>
            </a:extLst>
          </p:cNvPr>
          <p:cNvSpPr txBox="1"/>
          <p:nvPr/>
        </p:nvSpPr>
        <p:spPr>
          <a:xfrm>
            <a:off x="7469580" y="480407"/>
            <a:ext cx="41541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pl-PL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5 017 – 4 808</a:t>
            </a:r>
            <a:endParaRPr lang="vi-VN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7FA3A-5CE6-124F-6906-BF0EF97757DA}"/>
              </a:ext>
            </a:extLst>
          </p:cNvPr>
          <p:cNvSpPr txBox="1"/>
          <p:nvPr/>
        </p:nvSpPr>
        <p:spPr>
          <a:xfrm>
            <a:off x="3842803" y="3709795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8 193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DF4263-E388-85A3-3655-D1B25F86C705}"/>
              </a:ext>
            </a:extLst>
          </p:cNvPr>
          <p:cNvGrpSpPr/>
          <p:nvPr/>
        </p:nvGrpSpPr>
        <p:grpSpPr>
          <a:xfrm>
            <a:off x="8296943" y="1743930"/>
            <a:ext cx="4093245" cy="1998176"/>
            <a:chOff x="4454142" y="2119279"/>
            <a:chExt cx="4093245" cy="19981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BCB7EA-54AA-8F33-D5C0-ADCF8F08BA9D}"/>
                </a:ext>
              </a:extLst>
            </p:cNvPr>
            <p:cNvSpPr txBox="1"/>
            <p:nvPr/>
          </p:nvSpPr>
          <p:spPr>
            <a:xfrm>
              <a:off x="4977468" y="2119279"/>
              <a:ext cx="3569919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5 017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4 808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6719F9-3F34-6453-B091-94A1E13D7B72}"/>
                </a:ext>
              </a:extLst>
            </p:cNvPr>
            <p:cNvSpPr txBox="1"/>
            <p:nvPr/>
          </p:nvSpPr>
          <p:spPr>
            <a:xfrm>
              <a:off x="4454142" y="2580943"/>
              <a:ext cx="675186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1FDD9B-9932-39E3-4810-5FE3503AA957}"/>
                </a:ext>
              </a:extLst>
            </p:cNvPr>
            <p:cNvCxnSpPr/>
            <p:nvPr/>
          </p:nvCxnSpPr>
          <p:spPr>
            <a:xfrm>
              <a:off x="5089713" y="4117455"/>
              <a:ext cx="16727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792C5F-8E60-6852-BEB7-5DCD9D7CC9B8}"/>
              </a:ext>
            </a:extLst>
          </p:cNvPr>
          <p:cNvSpPr txBox="1"/>
          <p:nvPr/>
        </p:nvSpPr>
        <p:spPr>
          <a:xfrm>
            <a:off x="8932513" y="3632412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209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uiExpand="1" build="p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4" l="3091" r="90000">
                        <a14:foregroundMark x1="36303" y1="24121" x2="43394" y2="28667"/>
                        <a14:foregroundMark x1="55576" y1="23273" x2="48485" y2="2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4839" y="2243338"/>
            <a:ext cx="4609454" cy="4897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D766E-C5CE-A33C-50D8-6847380405EB}"/>
              </a:ext>
            </a:extLst>
          </p:cNvPr>
          <p:cNvSpPr txBox="1"/>
          <p:nvPr/>
        </p:nvSpPr>
        <p:spPr>
          <a:xfrm>
            <a:off x="2468113" y="484344"/>
            <a:ext cx="356991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1 205 × 6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3112B4-1DDF-7AF4-346A-273C58F9E16D}"/>
              </a:ext>
            </a:extLst>
          </p:cNvPr>
          <p:cNvGrpSpPr/>
          <p:nvPr/>
        </p:nvGrpSpPr>
        <p:grpSpPr>
          <a:xfrm>
            <a:off x="3207233" y="1821313"/>
            <a:ext cx="4093245" cy="1998176"/>
            <a:chOff x="4454142" y="2119279"/>
            <a:chExt cx="4093245" cy="19981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034DBA-65F5-838C-AC46-BD736BEEADA8}"/>
                </a:ext>
              </a:extLst>
            </p:cNvPr>
            <p:cNvSpPr txBox="1"/>
            <p:nvPr/>
          </p:nvSpPr>
          <p:spPr>
            <a:xfrm>
              <a:off x="4977468" y="2119279"/>
              <a:ext cx="3569919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1 205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6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4232B5-088F-4732-2154-132FD0BEBB6C}"/>
                </a:ext>
              </a:extLst>
            </p:cNvPr>
            <p:cNvSpPr txBox="1"/>
            <p:nvPr/>
          </p:nvSpPr>
          <p:spPr>
            <a:xfrm>
              <a:off x="4454142" y="2580943"/>
              <a:ext cx="675186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47ED796-5BAA-0D33-A208-58915D7F954D}"/>
                </a:ext>
              </a:extLst>
            </p:cNvPr>
            <p:cNvCxnSpPr/>
            <p:nvPr/>
          </p:nvCxnSpPr>
          <p:spPr>
            <a:xfrm>
              <a:off x="5089713" y="4117455"/>
              <a:ext cx="16727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36F81A-E91C-2D4B-1FF5-101A663AE71D}"/>
              </a:ext>
            </a:extLst>
          </p:cNvPr>
          <p:cNvSpPr txBox="1"/>
          <p:nvPr/>
        </p:nvSpPr>
        <p:spPr>
          <a:xfrm>
            <a:off x="7469580" y="480407"/>
            <a:ext cx="41541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2 916 : 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7FA3A-5CE6-124F-6906-BF0EF97757DA}"/>
              </a:ext>
            </a:extLst>
          </p:cNvPr>
          <p:cNvSpPr txBox="1"/>
          <p:nvPr/>
        </p:nvSpPr>
        <p:spPr>
          <a:xfrm>
            <a:off x="3842803" y="3709795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7 230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DF4263-E388-85A3-3655-D1B25F86C705}"/>
              </a:ext>
            </a:extLst>
          </p:cNvPr>
          <p:cNvGrpSpPr/>
          <p:nvPr/>
        </p:nvGrpSpPr>
        <p:grpSpPr>
          <a:xfrm>
            <a:off x="7957552" y="1723516"/>
            <a:ext cx="5298900" cy="1541974"/>
            <a:chOff x="3304752" y="2098865"/>
            <a:chExt cx="5298900" cy="15419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BCB7EA-54AA-8F33-D5C0-ADCF8F08BA9D}"/>
                </a:ext>
              </a:extLst>
            </p:cNvPr>
            <p:cNvSpPr txBox="1"/>
            <p:nvPr/>
          </p:nvSpPr>
          <p:spPr>
            <a:xfrm>
              <a:off x="3304752" y="2109044"/>
              <a:ext cx="3569919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2916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1FDD9B-9932-39E3-4810-5FE3503AA957}"/>
                </a:ext>
              </a:extLst>
            </p:cNvPr>
            <p:cNvCxnSpPr>
              <a:cxnSpLocks/>
            </p:cNvCxnSpPr>
            <p:nvPr/>
          </p:nvCxnSpPr>
          <p:spPr>
            <a:xfrm>
              <a:off x="4891235" y="2411572"/>
              <a:ext cx="0" cy="12292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475557-8CA9-7DDB-FDD9-F76038B54228}"/>
                </a:ext>
              </a:extLst>
            </p:cNvPr>
            <p:cNvCxnSpPr>
              <a:cxnSpLocks/>
            </p:cNvCxnSpPr>
            <p:nvPr/>
          </p:nvCxnSpPr>
          <p:spPr>
            <a:xfrm>
              <a:off x="4891235" y="3026205"/>
              <a:ext cx="12087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A22487-05AD-DEC1-060A-6CB6E48A1FB2}"/>
                </a:ext>
              </a:extLst>
            </p:cNvPr>
            <p:cNvSpPr txBox="1"/>
            <p:nvPr/>
          </p:nvSpPr>
          <p:spPr>
            <a:xfrm>
              <a:off x="5033733" y="2098865"/>
              <a:ext cx="3569919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792C5F-8E60-6852-BEB7-5DCD9D7CC9B8}"/>
              </a:ext>
            </a:extLst>
          </p:cNvPr>
          <p:cNvSpPr txBox="1"/>
          <p:nvPr/>
        </p:nvSpPr>
        <p:spPr>
          <a:xfrm>
            <a:off x="9258709" y="2631525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324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652C15-881E-7C1C-6DB0-C3A3BD84F7B5}"/>
              </a:ext>
            </a:extLst>
          </p:cNvPr>
          <p:cNvSpPr txBox="1"/>
          <p:nvPr/>
        </p:nvSpPr>
        <p:spPr>
          <a:xfrm>
            <a:off x="7843187" y="2702584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21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85F9A-4952-DDA5-3E29-A443F1FDFCAC}"/>
              </a:ext>
            </a:extLst>
          </p:cNvPr>
          <p:cNvSpPr txBox="1"/>
          <p:nvPr/>
        </p:nvSpPr>
        <p:spPr>
          <a:xfrm>
            <a:off x="8194540" y="3427455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36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111023-6FB6-5188-DFD5-3140BCA5F23E}"/>
              </a:ext>
            </a:extLst>
          </p:cNvPr>
          <p:cNvSpPr txBox="1"/>
          <p:nvPr/>
        </p:nvSpPr>
        <p:spPr>
          <a:xfrm>
            <a:off x="8547387" y="4201051"/>
            <a:ext cx="167271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0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477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uiExpand="1" build="p"/>
      <p:bldP spid="10" grpId="0"/>
      <p:bldP spid="16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619597" y="535382"/>
            <a:ext cx="857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prstClr val="black"/>
                </a:solidFill>
              </a:rPr>
              <a:t>Câu nào đúng, câu nào sai?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AF013-EB75-E2D1-9DB6-C55259EEE7A7}"/>
              </a:ext>
            </a:extLst>
          </p:cNvPr>
          <p:cNvSpPr txBox="1"/>
          <p:nvPr/>
        </p:nvSpPr>
        <p:spPr>
          <a:xfrm>
            <a:off x="598349" y="1346961"/>
            <a:ext cx="1083761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a)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	Chu vi một hình chữ nhật gấp 2 lần tổng của chiều dài và chiều rộng hình chữ nhật đó.</a:t>
            </a:r>
          </a:p>
          <a:p>
            <a:pPr lvl="0"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b)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	Chu vi một hình vuông gấp 2 lần độ dài cạnh hình vuông đó.</a:t>
            </a:r>
          </a:p>
          <a:p>
            <a:pPr lvl="0"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c)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	Số 2 000 gấp lên 3 lần thì được số 600.</a:t>
            </a:r>
          </a:p>
          <a:p>
            <a:pPr lvl="0"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d)	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Số 6 000 giảm đi 3 lần thì được số 2 000.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5094" y="55450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11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3" y="982541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7" y="903297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933D71C1-423F-4A9C-BDCC-65C071B65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8300" cy="715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0C5FE-6152-4CD6-A716-D75C63B2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621" y="1229731"/>
            <a:ext cx="1560711" cy="235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0711A-9490-45C3-828C-1793062AD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406" y="1247751"/>
            <a:ext cx="1566808" cy="22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15F02-E37A-40C0-A034-8EF43A940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042" y="4222595"/>
            <a:ext cx="1597290" cy="22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B51C8-9E50-4B6B-9C73-068680A76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06" y="4195833"/>
            <a:ext cx="1566808" cy="22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132E4E-2B57-48F3-92AD-2F825D616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6589" y="14112"/>
            <a:ext cx="5445411" cy="145131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5" y="162238"/>
            <a:ext cx="1334648" cy="75073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10452303" y="255562"/>
            <a:ext cx="1334648" cy="750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chemeClr val="tx2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833956" y="771086"/>
            <a:ext cx="9625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 vi một hình chữ nhật gấp 2 lần tổng của chiều dài và chiều rộng hình chữ nhật đó.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2079065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646821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1" y="341307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57E833-C0CC-404F-A56F-3BB6F98A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1360">
            <a:off x="502416" y="337665"/>
            <a:ext cx="1246307" cy="188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6BFCD9-2C0A-4CD0-90EA-8F575B096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10458465" y="237485"/>
            <a:ext cx="1425713" cy="8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673008" y="839031"/>
            <a:ext cx="718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 vi một hình vuông gấp 2 lần độ dài cạnh hình vuông đó.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F5A7B8-5449-46E5-A2CB-8FB0BFBB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4340">
            <a:off x="474726" y="578970"/>
            <a:ext cx="1240294" cy="179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3D672B5-7EFF-4C03-876E-A14A46315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05799" y="5793867"/>
            <a:ext cx="3733801" cy="10641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974AA4-E72D-C5B7-F861-B5B7437F12B8}"/>
              </a:ext>
            </a:extLst>
          </p:cNvPr>
          <p:cNvSpPr/>
          <p:nvPr/>
        </p:nvSpPr>
        <p:spPr>
          <a:xfrm>
            <a:off x="7304208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35F220-1A34-DACB-03A2-5FC819802B54}"/>
              </a:ext>
            </a:extLst>
          </p:cNvPr>
          <p:cNvSpPr/>
          <p:nvPr/>
        </p:nvSpPr>
        <p:spPr>
          <a:xfrm>
            <a:off x="1688304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Check free icon">
            <a:extLst>
              <a:ext uri="{FF2B5EF4-FFF2-40B4-BE49-F238E27FC236}">
                <a16:creationId xmlns:a16="http://schemas.microsoft.com/office/drawing/2014/main" id="{05F9C568-725A-2B07-2CBA-BB08FDF5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04" y="341307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ED0D049-4394-F05F-5717-C058DBF22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054CD-F9A1-82E4-B1C8-CEB8D22B313A}"/>
              </a:ext>
            </a:extLst>
          </p:cNvPr>
          <p:cNvSpPr txBox="1"/>
          <p:nvPr/>
        </p:nvSpPr>
        <p:spPr>
          <a:xfrm>
            <a:off x="528335" y="5125604"/>
            <a:ext cx="13070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effectLst/>
                <a:latin typeface="+mj-lt"/>
              </a:rPr>
              <a:t>Chu vi hình vuông gấp 4 lần độ dài cạnh hình vuông đó)</a:t>
            </a:r>
            <a:br>
              <a:rPr lang="en-US" sz="3600" b="0" i="0">
                <a:solidFill>
                  <a:srgbClr val="000000"/>
                </a:solidFill>
                <a:effectLst/>
                <a:latin typeface="+mj-lt"/>
              </a:rPr>
            </a:b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013626" y="965616"/>
            <a:ext cx="904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2 000 gấp lên 3 lần thì được số 600.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6BFCD9-2C0A-4CD0-90EA-8F575B096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10458465" y="237485"/>
            <a:ext cx="1425713" cy="8019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C93BBF-CD47-4BFA-A503-F5A8B10F593B}"/>
              </a:ext>
            </a:extLst>
          </p:cNvPr>
          <p:cNvSpPr/>
          <p:nvPr/>
        </p:nvSpPr>
        <p:spPr>
          <a:xfrm>
            <a:off x="1680644" y="3173847"/>
            <a:ext cx="3943350" cy="10353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 b="1" noProof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F4C9F0-0F62-4EFB-A80A-487A5A492620}"/>
              </a:ext>
            </a:extLst>
          </p:cNvPr>
          <p:cNvSpPr/>
          <p:nvPr/>
        </p:nvSpPr>
        <p:spPr>
          <a:xfrm>
            <a:off x="6248400" y="3173847"/>
            <a:ext cx="3943350" cy="10353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 descr="Check free icon">
            <a:extLst>
              <a:ext uri="{FF2B5EF4-FFF2-40B4-BE49-F238E27FC236}">
                <a16:creationId xmlns:a16="http://schemas.microsoft.com/office/drawing/2014/main" id="{0F238F92-C474-4C86-91BD-E14E1C4C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27" y="27744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EC58F-C0B6-4403-96A3-AF743DDCC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90932">
            <a:off x="815806" y="673393"/>
            <a:ext cx="1279645" cy="181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8FC6F79-ADC4-A5C7-C4E4-A24CCA5E2A9B}"/>
              </a:ext>
            </a:extLst>
          </p:cNvPr>
          <p:cNvSpPr txBox="1"/>
          <p:nvPr/>
        </p:nvSpPr>
        <p:spPr>
          <a:xfrm>
            <a:off x="1945728" y="5045956"/>
            <a:ext cx="904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2 000 gấp lên 3 lần tức là 2 000 x 3 = 6 000</a:t>
            </a:r>
          </a:p>
        </p:txBody>
      </p:sp>
    </p:spTree>
    <p:extLst>
      <p:ext uri="{BB962C8B-B14F-4D97-AF65-F5344CB8AC3E}">
        <p14:creationId xmlns:p14="http://schemas.microsoft.com/office/powerpoint/2010/main" val="33616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4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51492" y="1118579"/>
            <a:ext cx="981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6 000 giảm đi 3 lần thì được số 2 000.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43D672B5-7EFF-4C03-876E-A14A46315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05799" y="5793867"/>
            <a:ext cx="3733801" cy="1064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6191C8-D237-49CE-A13E-2F2811AF7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36075">
            <a:off x="522781" y="485573"/>
            <a:ext cx="1282081" cy="185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4AB15-A318-2C62-2E2A-23B7F09E7AC2}"/>
              </a:ext>
            </a:extLst>
          </p:cNvPr>
          <p:cNvSpPr/>
          <p:nvPr/>
        </p:nvSpPr>
        <p:spPr>
          <a:xfrm>
            <a:off x="2079065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FC16C4-1754-61CD-98D2-A11858166D2F}"/>
              </a:ext>
            </a:extLst>
          </p:cNvPr>
          <p:cNvSpPr/>
          <p:nvPr/>
        </p:nvSpPr>
        <p:spPr>
          <a:xfrm>
            <a:off x="6646821" y="350248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Check free icon">
            <a:extLst>
              <a:ext uri="{FF2B5EF4-FFF2-40B4-BE49-F238E27FC236}">
                <a16:creationId xmlns:a16="http://schemas.microsoft.com/office/drawing/2014/main" id="{5B884713-CC03-323C-DEFC-4431B0DE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1" y="341307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225B15FF-70E9-690F-D347-2EB7935EB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211283" y="419268"/>
            <a:ext cx="10458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</a:rPr>
              <a:t>Một bàn bóng bàn dành cho trẻ em có mặt là hình chữ nhật, chiều dài 152 cm, chiều rộng 71 cm. Tính chu vi mặt bàn đó.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522515" y="535382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6C3B-91BB-BA71-1C35-A00BE4400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47" y="2704270"/>
            <a:ext cx="6044749" cy="35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4"/>
          <p:cNvGrpSpPr/>
          <p:nvPr/>
        </p:nvGrpSpPr>
        <p:grpSpPr>
          <a:xfrm>
            <a:off x="0" y="700392"/>
            <a:ext cx="12192000" cy="5330758"/>
            <a:chOff x="0" y="2187034"/>
            <a:chExt cx="12192000" cy="2470265"/>
          </a:xfrm>
        </p:grpSpPr>
        <p:pic>
          <p:nvPicPr>
            <p:cNvPr id="31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2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3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12665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3141988"/>
            <a:ext cx="1228753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417302" y="1415492"/>
            <a:ext cx="2441743" cy="4306217"/>
            <a:chOff x="1362712" y="1726388"/>
            <a:chExt cx="2441743" cy="43062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869742" y="2625500"/>
              <a:ext cx="1610437" cy="1610437"/>
              <a:chOff x="1869742" y="2402005"/>
              <a:chExt cx="1610437" cy="161043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869742" y="2402005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30057" y="2717990"/>
                <a:ext cx="881633" cy="971596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1362712" y="4278279"/>
              <a:ext cx="21968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0777" y="1726388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1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880821" y="1149540"/>
            <a:ext cx="2263678" cy="4582882"/>
            <a:chOff x="3790397" y="1449723"/>
            <a:chExt cx="2263678" cy="4582882"/>
          </a:xfrm>
        </p:grpSpPr>
        <p:grpSp>
          <p:nvGrpSpPr>
            <p:cNvPr id="21" name="组合 20"/>
            <p:cNvGrpSpPr/>
            <p:nvPr/>
          </p:nvGrpSpPr>
          <p:grpSpPr>
            <a:xfrm>
              <a:off x="4162566" y="2622064"/>
              <a:ext cx="1610437" cy="1610437"/>
              <a:chOff x="4162566" y="2398569"/>
              <a:chExt cx="1610437" cy="161043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162566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99296" y="2746286"/>
                <a:ext cx="736978" cy="888708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 rot="21353531">
              <a:off x="4237132" y="1449723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90397" y="4278279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Luyện tập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885987" y="1471948"/>
            <a:ext cx="2681642" cy="4260474"/>
            <a:chOff x="5902404" y="1743222"/>
            <a:chExt cx="2681642" cy="42604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455390" y="2622064"/>
              <a:ext cx="1610437" cy="1610437"/>
              <a:chOff x="6455390" y="2398569"/>
              <a:chExt cx="1610437" cy="161043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455390" y="2398569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08881" y="2717990"/>
                <a:ext cx="915752" cy="878374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5902404" y="4249370"/>
              <a:ext cx="26816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dụng</a:t>
              </a:r>
              <a:endPara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30120" y="1743222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211283" y="419268"/>
            <a:ext cx="10458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bàn bóng bàn dành cho trẻ em có mặt là hình chữ nhật, chiều dài 152 cm, chiều rộng 71 cm. Tính chu vi mặt bàn đó.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522515" y="535382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6C3B-91BB-BA71-1C35-A00BE4400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52" y="3428999"/>
            <a:ext cx="3263972" cy="1938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E3AE6-7FB2-DA60-CF8F-71BEEC6363E7}"/>
              </a:ext>
            </a:extLst>
          </p:cNvPr>
          <p:cNvSpPr txBox="1"/>
          <p:nvPr/>
        </p:nvSpPr>
        <p:spPr>
          <a:xfrm>
            <a:off x="707568" y="3813336"/>
            <a:ext cx="6705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00"/>
                </a:solidFill>
              </a:rPr>
              <a:t>Chu vi hình chữ nhật = (chiều dài + chiều rộng) x 2.</a:t>
            </a:r>
          </a:p>
        </p:txBody>
      </p:sp>
    </p:spTree>
    <p:extLst>
      <p:ext uri="{BB962C8B-B14F-4D97-AF65-F5344CB8AC3E}">
        <p14:creationId xmlns:p14="http://schemas.microsoft.com/office/powerpoint/2010/main" val="10732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211283" y="419268"/>
            <a:ext cx="10458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bàn bóng bàn dành cho trẻ em có mặt là hình chữ nhật, chiều dài 152 cm, chiều rộng 71 cm. Tính chu vi mặt bàn đó.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522515" y="535382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6C3B-91BB-BA71-1C35-A00BE4400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30" y="3632199"/>
            <a:ext cx="3263972" cy="1938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E3AE6-7FB2-DA60-CF8F-71BEEC6363E7}"/>
              </a:ext>
            </a:extLst>
          </p:cNvPr>
          <p:cNvSpPr txBox="1"/>
          <p:nvPr/>
        </p:nvSpPr>
        <p:spPr>
          <a:xfrm>
            <a:off x="99614" y="2914691"/>
            <a:ext cx="90460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</a:rPr>
              <a:t>Bài giải</a:t>
            </a:r>
          </a:p>
          <a:p>
            <a:pPr lvl="0" algn="ctr"/>
            <a:r>
              <a:rPr lang="vi-VN" sz="4000">
                <a:solidFill>
                  <a:srgbClr val="7030A0"/>
                </a:solidFill>
              </a:rPr>
              <a:t>Chu vi mặt bàn hình chữ nhật là:</a:t>
            </a:r>
          </a:p>
          <a:p>
            <a:pPr lvl="0" algn="ctr"/>
            <a:r>
              <a:rPr lang="vi-VN" sz="4000">
                <a:solidFill>
                  <a:srgbClr val="7030A0"/>
                </a:solidFill>
              </a:rPr>
              <a:t>(152 + 71) x 2 = 446 (cm)</a:t>
            </a:r>
          </a:p>
          <a:p>
            <a:pPr lvl="0" algn="ctr"/>
            <a:r>
              <a:rPr lang="en-US" sz="4000">
                <a:solidFill>
                  <a:srgbClr val="7030A0"/>
                </a:solidFill>
              </a:rPr>
              <a:t>	</a:t>
            </a:r>
            <a:r>
              <a:rPr lang="vi-VN" sz="4000">
                <a:solidFill>
                  <a:srgbClr val="7030A0"/>
                </a:solidFill>
              </a:rPr>
              <a:t>Đáp số: 446 cm.</a:t>
            </a:r>
          </a:p>
          <a:p>
            <a:pPr lvl="0" algn="ctr"/>
            <a:endParaRPr lang="vi-VN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46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VNI-Avo" pitchFamily="2" charset="0"/>
              </a:rPr>
              <a:t>VAÄN</a:t>
            </a:r>
            <a:r>
              <a:rPr kumimoji="0" lang="en-US" sz="7200" b="1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VNI-Avo" pitchFamily="2" charset="0"/>
              </a:rPr>
              <a:t> DUÏNG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54540" y="4043652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19023" y="4815237"/>
              <a:ext cx="887030" cy="123743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2 100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04827" y="4865517"/>
              <a:ext cx="993956" cy="106673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2 000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694743" y="4804788"/>
              <a:ext cx="987749" cy="119865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3 000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5116861" y="671550"/>
            <a:ext cx="2583226" cy="2578385"/>
            <a:chOff x="1595051" y="3146678"/>
            <a:chExt cx="274835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930670">
              <a:off x="1595051" y="3727098"/>
              <a:ext cx="2281562" cy="89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vi-VN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000</a:t>
              </a:r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giảm đi 3 lần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507940" y="473322"/>
            <a:ext cx="2904291" cy="2556088"/>
            <a:chOff x="1114863" y="3146678"/>
            <a:chExt cx="3228538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815376">
              <a:off x="1114863" y="3718410"/>
              <a:ext cx="2958718" cy="90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1 000 gấp 2 lần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553417" y="208817"/>
            <a:ext cx="2697057" cy="2844155"/>
            <a:chOff x="1498696" y="3274704"/>
            <a:chExt cx="2957414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825357">
              <a:off x="1498696" y="4105506"/>
              <a:ext cx="2686104" cy="43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70 gấp 3 lần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1 -0.03009 -0.05221 -0.05 -0.05378 -0.03403 C -0.05417 -0.02523 -0.05417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977 0.00602 0.01953 0.00972 0.0293 0.01597 C 0.03815 0.02199 0.05 0.03333 0.05977 0.03727 C 0.09479 0.05069 0.12878 0.0713 0.16263 0.08681 C 0.17136 0.09977 0.18229 0.10995 0.19427 0.11528 C 0.20833 0.12893 0.22162 0.14421 0.23568 0.15764 C 0.24011 0.1669 0.24557 0.17384 0.25104 0.18148 C 0.25534 0.20069 0.26198 0.21921 0.26641 0.23843 C 0.27292 0.26528 0.26641 0.29514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C 2.91667E-6 0.01412 2.91667E-6 0.02801 -0.01966 0.03912 C -0.01966 0.04885 -0.02956 0.05764 -0.03607 0.06505 C -0.03607 0.06991 -0.04584 0.07616 -0.04584 0.07824 C -0.05573 0.08218 -0.07201 0.08774 -0.0819 0.09329 C -0.10157 0.1007 -0.12774 0.11204 -0.1375 0.11551 C -0.14401 0.1169 -0.14401 0.11852 -0.14401 0.11968 C -0.15391 0.12153 -0.16367 0.12454 -0.16367 0.12477 C -0.17357 0.13033 -0.18008 0.13449 -0.18985 0.13727 C -0.19974 0.14746 -0.18985 0.13612 -0.20951 0.14607 C -0.22591 0.15811 -0.20951 0.15255 -0.22591 0.15695 C -0.23568 0.16713 -0.24558 0.16852 -0.26185 0.17894 C -0.27175 0.19028 -0.28151 0.20533 -0.28802 0.21621 C -0.29792 0.23565 -0.30769 0.25649 -0.3142 0.27547 C -0.3142 0.30024 -0.3142 0.32894 -0.30769 0.35024 C -0.29792 0.3632 -0.29792 0.35718 -0.29792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5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547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+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2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25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7000" b="1" kern="0" dirty="0">
                  <a:solidFill>
                    <a:srgbClr val="00B0F0"/>
                  </a:solidFill>
                  <a:latin typeface="Cambria" panose="02040503050406030204" pitchFamily="18" charset="0"/>
                </a:rPr>
                <a:t>= ?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5772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5277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7572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5727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6254 - 454</a:t>
              </a:r>
              <a:r>
                <a:rPr kumimoji="0" lang="vi-VN" sz="8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?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5888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5080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496290" y="596127"/>
            <a:ext cx="10901549" cy="1808340"/>
            <a:chOff x="2615178" y="747086"/>
            <a:chExt cx="8427960" cy="180834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30324" y="985766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Giảm </a:t>
              </a:r>
              <a:r>
                <a:rPr kumimoji="0" lang="vi-VN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00</a:t>
              </a:r>
              <a:r>
                <a:rPr kumimoji="0" lang="vi-VN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4800" b="1" kern="0" noProof="0">
                  <a:solidFill>
                    <a:prstClr val="black"/>
                  </a:solidFill>
                  <a:latin typeface="Cambria" panose="02040503050406030204" pitchFamily="18" charset="0"/>
                </a:rPr>
                <a:t>đi 2 lần được bao nhiêu</a:t>
              </a:r>
              <a:r>
                <a:rPr lang="vi-VN" sz="4800" b="1" kern="0" noProof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0" y="73953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TẬP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211</TotalTime>
  <Words>590</Words>
  <PresentationFormat>Widescreen</PresentationFormat>
  <Paragraphs>120</Paragraphs>
  <Slides>25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等线</vt:lpstr>
      <vt:lpstr>等线 Light</vt:lpstr>
      <vt:lpstr>#9Slide03 SVNNeutraface 2</vt:lpstr>
      <vt:lpstr>Arial</vt:lpstr>
      <vt:lpstr>Calibri</vt:lpstr>
      <vt:lpstr>Cambria</vt:lpstr>
      <vt:lpstr>Coiny</vt:lpstr>
      <vt:lpstr>inpin heiti</vt:lpstr>
      <vt:lpstr>Neucha</vt:lpstr>
      <vt:lpstr>Nunito</vt:lpstr>
      <vt:lpstr>Nunito Black</vt:lpstr>
      <vt:lpstr>Open Sans</vt:lpstr>
      <vt:lpstr>Patrick Hand SC</vt:lpstr>
      <vt:lpstr>Poppins</vt:lpstr>
      <vt:lpstr>PT Sans</vt:lpstr>
      <vt:lpstr>Roboto Condensed Light</vt:lpstr>
      <vt:lpstr>Times New Roman</vt:lpstr>
      <vt:lpstr>UTM Cookies</vt:lpstr>
      <vt:lpstr>UTM Habano</vt:lpstr>
      <vt:lpstr>VNI-Avo</vt:lpstr>
      <vt:lpstr>Office 主题​​</vt:lpstr>
      <vt:lpstr>Class Awards Certificates by Slidesgo</vt:lpstr>
      <vt:lpstr>Office Theme</vt:lpstr>
      <vt:lpstr>Social Skills Subject for Middle School - 6th Grade: How to Treat Your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2022-01-22T16:59:33Z</dcterms:created>
  <dcterms:modified xsi:type="dcterms:W3CDTF">2023-02-16T00:28:09Z</dcterms:modified>
</cp:coreProperties>
</file>