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2" r:id="rId2"/>
    <p:sldMasterId id="2147483784" r:id="rId3"/>
    <p:sldMasterId id="2147483796" r:id="rId4"/>
    <p:sldMasterId id="2147483808" r:id="rId5"/>
    <p:sldMasterId id="2147483820" r:id="rId6"/>
    <p:sldMasterId id="2147483832" r:id="rId7"/>
  </p:sldMasterIdLst>
  <p:notesMasterIdLst>
    <p:notesMasterId r:id="rId32"/>
  </p:notesMasterIdLst>
  <p:sldIdLst>
    <p:sldId id="281" r:id="rId8"/>
    <p:sldId id="320" r:id="rId9"/>
    <p:sldId id="312" r:id="rId10"/>
    <p:sldId id="322" r:id="rId11"/>
    <p:sldId id="323" r:id="rId12"/>
    <p:sldId id="315" r:id="rId13"/>
    <p:sldId id="324" r:id="rId14"/>
    <p:sldId id="291" r:id="rId15"/>
    <p:sldId id="325" r:id="rId16"/>
    <p:sldId id="326" r:id="rId17"/>
    <p:sldId id="327" r:id="rId18"/>
    <p:sldId id="329" r:id="rId19"/>
    <p:sldId id="308" r:id="rId20"/>
    <p:sldId id="309" r:id="rId21"/>
    <p:sldId id="310" r:id="rId22"/>
    <p:sldId id="311" r:id="rId23"/>
    <p:sldId id="313" r:id="rId24"/>
    <p:sldId id="314" r:id="rId25"/>
    <p:sldId id="330" r:id="rId26"/>
    <p:sldId id="328" r:id="rId27"/>
    <p:sldId id="294" r:id="rId28"/>
    <p:sldId id="332" r:id="rId29"/>
    <p:sldId id="333" r:id="rId30"/>
    <p:sldId id="306" r:id="rId31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471F"/>
    <a:srgbClr val="DD6236"/>
    <a:srgbClr val="F8B95D"/>
    <a:srgbClr val="73455F"/>
    <a:srgbClr val="EB6883"/>
    <a:srgbClr val="A86C8F"/>
    <a:srgbClr val="C41A3E"/>
    <a:srgbClr val="E38C0B"/>
    <a:srgbClr val="5B9BD5"/>
    <a:srgbClr val="516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485" autoAdjust="0"/>
  </p:normalViewPr>
  <p:slideViewPr>
    <p:cSldViewPr snapToGrid="0">
      <p:cViewPr>
        <p:scale>
          <a:sx n="33" d="100"/>
          <a:sy n="33" d="100"/>
        </p:scale>
        <p:origin x="2232" y="8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pPr/>
              <a:t>2023/1/27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0EA05-E9DE-44C6-9D92-947781E01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8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6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6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E4E0E-835A-4ACA-A45D-22CE0E0608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3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8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9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51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51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08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94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98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80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22">
            <a:extLst>
              <a:ext uri="{FF2B5EF4-FFF2-40B4-BE49-F238E27FC236}">
                <a16:creationId xmlns:a16="http://schemas.microsoft.com/office/drawing/2014/main" id="{3F57C868-92BA-4D89-8BE8-AB2C350BC51E}"/>
              </a:ext>
            </a:extLst>
          </p:cNvPr>
          <p:cNvSpPr/>
          <p:nvPr userDrawn="1"/>
        </p:nvSpPr>
        <p:spPr>
          <a:xfrm>
            <a:off x="194310" y="137160"/>
            <a:ext cx="8766810" cy="483489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4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50370" y="0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3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2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C950D6C5-6CD5-45AA-AD28-F06A31E6F82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1997568" y="-1997566"/>
            <a:ext cx="5148865" cy="9144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436420" y="399012"/>
            <a:ext cx="8279477" cy="440158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295754" y="-61304"/>
            <a:ext cx="1022865" cy="1133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7819446" y="3993800"/>
            <a:ext cx="1034867" cy="1146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854188" y="95770"/>
            <a:ext cx="3317327" cy="11393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44" r:id="rId2"/>
    <p:sldLayoutId id="2147483724" r:id="rId3"/>
    <p:sldLayoutId id="2147483726" r:id="rId4"/>
    <p:sldLayoutId id="2147483727" r:id="rId5"/>
    <p:sldLayoutId id="2147483769" r:id="rId6"/>
    <p:sldLayoutId id="214748377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5AD603D5-7AC7-4D30-93E3-C974592D85A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7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3E2573A2-7BA4-4343-9ECD-3158745FB97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3A1EDE6-490F-41C7-8FA0-7B434AD07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ED3BCC2-3A40-47DE-A088-922B021CC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99B52CC4-407D-46BA-AEDB-0E801853A20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ECD45E43-7EA6-4E9D-AE2E-BA425CDE5AC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2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6F035203-FE14-4042-8E75-9A92E4FA5ED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0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96AACFC-B7C1-4E57-9C5D-3358170C400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E64E87C-08B8-4A9D-9271-C302CB958F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C2F6C8E-ABEA-45B0-B0AD-56D552A342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jpeg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4.gif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5.gif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gif"/><Relationship Id="rId5" Type="http://schemas.openxmlformats.org/officeDocument/2006/relationships/image" Target="../media/image23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1997569" y="-1997566"/>
            <a:ext cx="5148865" cy="9144001"/>
          </a:xfrm>
          <a:prstGeom prst="rect">
            <a:avLst/>
          </a:prstGeom>
        </p:spPr>
      </p:pic>
      <p:grpSp>
        <p:nvGrpSpPr>
          <p:cNvPr id="3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1"/>
            <a:ext cx="9144000" cy="1083253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83254" y="1009216"/>
            <a:ext cx="678007" cy="5416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7954243" y="1083251"/>
            <a:ext cx="678007" cy="54162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-51126" y="1290097"/>
            <a:ext cx="8852452" cy="154657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altLang="zh-CN" sz="4800" b="1" spc="-225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CHU </a:t>
            </a:r>
            <a:r>
              <a:rPr lang="en-US" altLang="zh-CN" sz="4800" b="1" spc="-225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 </a:t>
            </a:r>
          </a:p>
          <a:p>
            <a:pPr algn="ctr"/>
            <a:r>
              <a:rPr lang="en-US" altLang="zh-CN" sz="4800" b="1" spc="-225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 VUÔNG (T1)</a:t>
            </a:r>
            <a:endParaRPr lang="zh-CN" altLang="en-US" sz="4800" b="1" spc="-225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204919" y="1858674"/>
            <a:ext cx="434677" cy="46759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342674" y="927028"/>
            <a:ext cx="3210137" cy="10633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6923653" y="2072986"/>
            <a:ext cx="1439400" cy="150877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989881" y="2629873"/>
            <a:ext cx="597133" cy="735416"/>
          </a:xfrm>
          <a:prstGeom prst="rect">
            <a:avLst/>
          </a:prstGeom>
        </p:spPr>
      </p:pic>
      <p:grpSp>
        <p:nvGrpSpPr>
          <p:cNvPr id="4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2" y="3303231"/>
            <a:ext cx="9258301" cy="2162855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6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6724772" y="1072051"/>
            <a:ext cx="813657" cy="67234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773691" y="2786556"/>
            <a:ext cx="1174151" cy="10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482A09-E929-4AB3-9E0F-4F63AAAD5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707081"/>
            <a:ext cx="1930400" cy="1447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ECEC59E9-C460-4FAD-87D4-8F2B6D060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07043"/>
            <a:ext cx="401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B7631A73-ABE4-4A6C-B31D-60F23C8C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2762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4FCEFE29-712B-4303-A0A0-2ADA0526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6" y="1960809"/>
            <a:ext cx="608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E3CC96C-831C-455E-80A2-82AB9914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1928662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45A17997-69DF-4F77-BF1B-C6B1A4A6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60609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DDA38EF1-81C9-4925-B842-B29536791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73" y="1094449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1D68999-C146-4079-8C95-82CD426B8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1120228"/>
            <a:ext cx="8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12F1CDE-3346-4EAC-A621-84F804F2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1" y="2113208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DE178-7716-4A10-B0D3-19D9647C1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94" y="203520"/>
            <a:ext cx="555637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 vi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ABCD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3 + 3 + 3 + 3 = 12 (cm)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x 4 = 12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(cm)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8B4FF5-10CE-4B91-AFF9-CE340C1D46C9}"/>
              </a:ext>
            </a:extLst>
          </p:cNvPr>
          <p:cNvSpPr/>
          <p:nvPr/>
        </p:nvSpPr>
        <p:spPr>
          <a:xfrm>
            <a:off x="2967904" y="2587410"/>
            <a:ext cx="3301866" cy="600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F57B92-401A-47BC-A87F-42EEC2F83048}"/>
              </a:ext>
            </a:extLst>
          </p:cNvPr>
          <p:cNvCxnSpPr>
            <a:cxnSpLocks/>
          </p:cNvCxnSpPr>
          <p:nvPr/>
        </p:nvCxnSpPr>
        <p:spPr>
          <a:xfrm flipH="1">
            <a:off x="4294293" y="2083706"/>
            <a:ext cx="1208088" cy="506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0AF49E-0709-4505-B4AF-830EE3CF70F3}"/>
              </a:ext>
            </a:extLst>
          </p:cNvPr>
          <p:cNvCxnSpPr>
            <a:cxnSpLocks/>
          </p:cNvCxnSpPr>
          <p:nvPr/>
        </p:nvCxnSpPr>
        <p:spPr>
          <a:xfrm>
            <a:off x="6176098" y="2077546"/>
            <a:ext cx="608012" cy="544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DE7A0-5249-497B-9C71-5D89FA6F4FF8}"/>
              </a:ext>
            </a:extLst>
          </p:cNvPr>
          <p:cNvSpPr/>
          <p:nvPr/>
        </p:nvSpPr>
        <p:spPr>
          <a:xfrm>
            <a:off x="6789739" y="2569825"/>
            <a:ext cx="1652587" cy="6000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098769-EC02-4719-8B89-D553238A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30" y="3245760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BCE83AC-EDAD-4838-A345-ECD2AC15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830535"/>
            <a:ext cx="6501535" cy="10228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4. </a:t>
            </a:r>
          </a:p>
        </p:txBody>
      </p:sp>
    </p:spTree>
    <p:extLst>
      <p:ext uri="{BB962C8B-B14F-4D97-AF65-F5344CB8AC3E}">
        <p14:creationId xmlns:p14="http://schemas.microsoft.com/office/powerpoint/2010/main" val="27410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31FE6-EDCC-43E2-9F32-215FEDE97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22045"/>
            <a:ext cx="5139781" cy="36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6">
            <a:extLst>
              <a:ext uri="{FF2B5EF4-FFF2-40B4-BE49-F238E27FC236}">
                <a16:creationId xmlns:a16="http://schemas.microsoft.com/office/drawing/2014/main" id="{6CDBCF71-08D3-4B7C-B28F-E5EE85D8E351}"/>
              </a:ext>
            </a:extLst>
          </p:cNvPr>
          <p:cNvSpPr txBox="1"/>
          <p:nvPr/>
        </p:nvSpPr>
        <p:spPr>
          <a:xfrm>
            <a:off x="1588475" y="486308"/>
            <a:ext cx="96516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 chu vi hình vuông.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3350124-102C-4F0B-B045-A8ABB20860EB}"/>
              </a:ext>
            </a:extLst>
          </p:cNvPr>
          <p:cNvSpPr/>
          <p:nvPr/>
        </p:nvSpPr>
        <p:spPr>
          <a:xfrm>
            <a:off x="748995" y="443945"/>
            <a:ext cx="839480" cy="63094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8333-F9C2-4203-B04B-090BBBC22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6" y="1849207"/>
            <a:ext cx="8223498" cy="9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1"/>
            <a:ext cx="9144004" cy="5143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32" y="944184"/>
            <a:ext cx="2221702" cy="3604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1" y="2407674"/>
            <a:ext cx="1003699" cy="21411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654292" y="331367"/>
            <a:ext cx="6507229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/>
            <a:r>
              <a:rPr lang="en-US" sz="4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4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4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4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4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1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41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43" y="2200082"/>
            <a:ext cx="2653331" cy="286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42797"/>
            <a:ext cx="2606731" cy="2606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5887678" y="3240122"/>
            <a:ext cx="1291052" cy="1903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60" y="303038"/>
            <a:ext cx="1607344" cy="28575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82761" y="5256286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7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64" y="1958861"/>
            <a:ext cx="1046616" cy="209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4815672" y="562949"/>
            <a:ext cx="1950169" cy="3680319"/>
          </a:xfrm>
          <a:prstGeom prst="rect">
            <a:avLst/>
          </a:prstGeom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6517021" y="394190"/>
            <a:ext cx="1838528" cy="926559"/>
            <a:chOff x="9251003" y="433393"/>
            <a:chExt cx="2451370" cy="123541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73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500" b="1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>
                  <a:latin typeface="Times New Roman" pitchFamily="18" charset="0"/>
                  <a:cs typeface="Times New Roman" pitchFamily="18" charset="0"/>
                </a:rPr>
                <a:t>đem</a:t>
              </a:r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 bánh </a:t>
              </a:r>
              <a:r>
                <a:rPr lang="en-US" sz="15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15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111487" y="1762954"/>
            <a:ext cx="1780162" cy="835363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1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398650" y="256558"/>
            <a:ext cx="3461112" cy="1455548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21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con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gặp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041500" y="2759438"/>
            <a:ext cx="1920134" cy="10776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96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con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17" y="2074287"/>
            <a:ext cx="593952" cy="5796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35" y="3025079"/>
            <a:ext cx="1069445" cy="10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" y="0"/>
            <a:ext cx="9144000" cy="515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93" y="2041072"/>
            <a:ext cx="2645228" cy="2645228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263158" y="478061"/>
            <a:ext cx="3535754" cy="1016920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7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17" y="2655858"/>
            <a:ext cx="507741" cy="1016920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F6DF3288-FD37-4F1C-B145-1E00F72BA291}"/>
              </a:ext>
            </a:extLst>
          </p:cNvPr>
          <p:cNvSpPr/>
          <p:nvPr/>
        </p:nvSpPr>
        <p:spPr>
          <a:xfrm>
            <a:off x="4325816" y="287106"/>
            <a:ext cx="4343399" cy="1805463"/>
          </a:xfrm>
          <a:prstGeom prst="wedgeRectCallout">
            <a:avLst>
              <a:gd name="adj1" fmla="val -9291"/>
              <a:gd name="adj2" fmla="val 72676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2645090" y="1887271"/>
            <a:ext cx="1532543" cy="835363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688713"/>
              <a:ext cx="177366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40 cm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639773" y="2595722"/>
            <a:ext cx="2677258" cy="835363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7" cstate="print"/>
          <a:srcRect l="14302" t="49145" r="40479" b="41562"/>
          <a:stretch>
            <a:fillRect/>
          </a:stretch>
        </p:blipFill>
        <p:spPr bwMode="auto">
          <a:xfrm>
            <a:off x="4396155" y="562707"/>
            <a:ext cx="4204850" cy="1213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2" y="1"/>
            <a:ext cx="9143999" cy="5143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1849211" y="2730954"/>
            <a:ext cx="1428750" cy="2106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1836498"/>
            <a:ext cx="507741" cy="1016920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5130404" y="485216"/>
            <a:ext cx="2329757" cy="12116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3"/>
              <a:ext cx="1451310" cy="93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1800" b="1" dirty="0">
                  <a:latin typeface="UTM Avo" panose="02040603050506020204" pitchFamily="18" charset="0"/>
                  <a:cs typeface="Arial" panose="020B0604020202020204" pitchFamily="34" charset="0"/>
                </a:rPr>
                <a:t> KHỈ</a:t>
              </a:r>
            </a:p>
          </p:txBody>
        </p:sp>
      </p:grp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F091B0B-C1BE-423B-92C3-29DC3AFBE439}"/>
              </a:ext>
            </a:extLst>
          </p:cNvPr>
          <p:cNvSpPr/>
          <p:nvPr/>
        </p:nvSpPr>
        <p:spPr>
          <a:xfrm>
            <a:off x="404446" y="615462"/>
            <a:ext cx="4466492" cy="1771800"/>
          </a:xfrm>
          <a:prstGeom prst="wedgeRectCallout">
            <a:avLst>
              <a:gd name="adj1" fmla="val -9291"/>
              <a:gd name="adj2" fmla="val 72676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5912957" y="1809838"/>
            <a:ext cx="1648427" cy="835361"/>
            <a:chOff x="9251003" y="554989"/>
            <a:chExt cx="2197904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62426" y="618358"/>
              <a:ext cx="2086481" cy="86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208 m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6106874" y="2571751"/>
            <a:ext cx="2677258" cy="835363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7" cstate="print"/>
          <a:srcRect l="59596" t="49145" r="25106" b="41562"/>
          <a:stretch>
            <a:fillRect/>
          </a:stretch>
        </p:blipFill>
        <p:spPr bwMode="auto">
          <a:xfrm>
            <a:off x="2936630" y="917330"/>
            <a:ext cx="1670539" cy="1019907"/>
          </a:xfrm>
          <a:prstGeom prst="rect">
            <a:avLst/>
          </a:prstGeom>
          <a:noFill/>
        </p:spPr>
      </p:pic>
      <p:pic>
        <p:nvPicPr>
          <p:cNvPr id="26" name="Picture 25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7" cstate="print"/>
          <a:srcRect l="14302" t="49145" r="54577" b="41562"/>
          <a:stretch>
            <a:fillRect/>
          </a:stretch>
        </p:blipFill>
        <p:spPr bwMode="auto">
          <a:xfrm>
            <a:off x="539261" y="908538"/>
            <a:ext cx="2826038" cy="101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5909155" y="2237015"/>
            <a:ext cx="661307" cy="734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28" y="285750"/>
            <a:ext cx="1607344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06" y="2514601"/>
            <a:ext cx="768800" cy="1540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139043" y="2686050"/>
            <a:ext cx="2563584" cy="1206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72" y="2792186"/>
            <a:ext cx="915889" cy="1834371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3281680" y="0"/>
            <a:ext cx="2329757" cy="12116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93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21AC430-5A72-4384-AF7D-2F5D73CD230D}"/>
              </a:ext>
            </a:extLst>
          </p:cNvPr>
          <p:cNvSpPr/>
          <p:nvPr/>
        </p:nvSpPr>
        <p:spPr>
          <a:xfrm>
            <a:off x="5187462" y="520283"/>
            <a:ext cx="3710353" cy="1783302"/>
          </a:xfrm>
          <a:prstGeom prst="wedgeRectCallout">
            <a:avLst>
              <a:gd name="adj1" fmla="val -73157"/>
              <a:gd name="adj2" fmla="val -4540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2060278" y="1772092"/>
            <a:ext cx="2108390" cy="835363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26506"/>
                <a:gd name="adj2" fmla="val 73390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424767" y="655382"/>
              <a:ext cx="17736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428 m</a:t>
              </a: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841415" y="768667"/>
            <a:ext cx="2677258" cy="835363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19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10" cstate="print"/>
          <a:srcRect l="14302" t="49145" r="54577" b="41562"/>
          <a:stretch>
            <a:fillRect/>
          </a:stretch>
        </p:blipFill>
        <p:spPr bwMode="auto">
          <a:xfrm>
            <a:off x="5187461" y="726831"/>
            <a:ext cx="2683735" cy="1365738"/>
          </a:xfrm>
          <a:prstGeom prst="rect">
            <a:avLst/>
          </a:prstGeom>
          <a:noFill/>
        </p:spPr>
      </p:pic>
      <p:pic>
        <p:nvPicPr>
          <p:cNvPr id="23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10" cstate="print"/>
          <a:srcRect l="74519" t="49145" r="10858" b="41562"/>
          <a:stretch>
            <a:fillRect/>
          </a:stretch>
        </p:blipFill>
        <p:spPr bwMode="auto">
          <a:xfrm>
            <a:off x="7666885" y="726832"/>
            <a:ext cx="1195762" cy="1330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8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0"/>
            <a:ext cx="9144004" cy="5143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79" y="1260444"/>
            <a:ext cx="2221702" cy="3604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51" y="2802297"/>
            <a:ext cx="1003699" cy="21411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292890" y="981985"/>
            <a:ext cx="5207666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33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CÔ BÉ QUÀNG</a:t>
            </a:r>
            <a:endParaRPr lang="vi-VN" sz="33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 ĐỎ</a:t>
            </a: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6">
            <a:extLst>
              <a:ext uri="{FF2B5EF4-FFF2-40B4-BE49-F238E27FC236}">
                <a16:creationId xmlns:a16="http://schemas.microsoft.com/office/drawing/2014/main" id="{6CDBCF71-08D3-4B7C-B28F-E5EE85D8E351}"/>
              </a:ext>
            </a:extLst>
          </p:cNvPr>
          <p:cNvSpPr txBox="1"/>
          <p:nvPr/>
        </p:nvSpPr>
        <p:spPr>
          <a:xfrm>
            <a:off x="1588475" y="486308"/>
            <a:ext cx="96516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 chu vi hình vuông.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3350124-102C-4F0B-B045-A8ABB20860EB}"/>
              </a:ext>
            </a:extLst>
          </p:cNvPr>
          <p:cNvSpPr/>
          <p:nvPr/>
        </p:nvSpPr>
        <p:spPr>
          <a:xfrm>
            <a:off x="748995" y="443945"/>
            <a:ext cx="839480" cy="63094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8333-F9C2-4203-B04B-090BBBC22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6" y="1849207"/>
            <a:ext cx="8223498" cy="988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975EB-9EFF-4F97-82B0-0479BCDFB384}"/>
              </a:ext>
            </a:extLst>
          </p:cNvPr>
          <p:cNvSpPr txBox="1"/>
          <p:nvPr/>
        </p:nvSpPr>
        <p:spPr>
          <a:xfrm>
            <a:off x="4059442" y="2340917"/>
            <a:ext cx="11284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A32FF-9420-4767-80EF-BC55A3694A3D}"/>
              </a:ext>
            </a:extLst>
          </p:cNvPr>
          <p:cNvSpPr txBox="1"/>
          <p:nvPr/>
        </p:nvSpPr>
        <p:spPr>
          <a:xfrm>
            <a:off x="5821330" y="2364667"/>
            <a:ext cx="11284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BC48A-38FD-47A3-988A-66EC156DF375}"/>
              </a:ext>
            </a:extLst>
          </p:cNvPr>
          <p:cNvSpPr txBox="1"/>
          <p:nvPr/>
        </p:nvSpPr>
        <p:spPr>
          <a:xfrm>
            <a:off x="7359468" y="2342395"/>
            <a:ext cx="11284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4607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5466760" y="1248775"/>
            <a:ext cx="102359" cy="1627496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502206" y="1248775"/>
            <a:ext cx="102359" cy="1627496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453" t="12715" r="53464" b="27460"/>
          <a:stretch/>
        </p:blipFill>
        <p:spPr>
          <a:xfrm rot="805200">
            <a:off x="4071367" y="-298794"/>
            <a:ext cx="3707890" cy="25414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6420" t="12715" r="8199" b="36775"/>
          <a:stretch/>
        </p:blipFill>
        <p:spPr>
          <a:xfrm rot="375815">
            <a:off x="5320669" y="2265481"/>
            <a:ext cx="3819338" cy="18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DBA6F48-4519-45A8-92E1-7904DCABB06D}"/>
              </a:ext>
            </a:extLst>
          </p:cNvPr>
          <p:cNvSpPr/>
          <p:nvPr/>
        </p:nvSpPr>
        <p:spPr>
          <a:xfrm>
            <a:off x="181324" y="2995043"/>
            <a:ext cx="8798766" cy="691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GỢI Ý: MUỐN TÍNH CẠNH HÌNH VUÔNG TA LẤY CHU VI CHIA CHO 4.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F6F8FDEC-C18F-4261-8865-2F629BB22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615" y="3880725"/>
            <a:ext cx="1312862" cy="7000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Chu vi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E7352449-C7AE-45FA-AF1A-B6087CD4D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899" y="3855808"/>
            <a:ext cx="2138433" cy="80138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atin typeface="Times New Roman" pitchFamily="18" charset="0"/>
                <a:cs typeface="Arial" pitchFamily="34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Arial" pitchFamily="34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Arial" pitchFamily="34" charset="0"/>
              </a:rPr>
              <a:t>vuông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37" name="Straight Arrow Connector 7">
            <a:extLst>
              <a:ext uri="{FF2B5EF4-FFF2-40B4-BE49-F238E27FC236}">
                <a16:creationId xmlns:a16="http://schemas.microsoft.com/office/drawing/2014/main" id="{20FE4189-EDE8-41BA-A2AA-2C02A8A6D7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86276" y="4158539"/>
            <a:ext cx="923303" cy="4762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arrow" w="med" len="med"/>
          </a:ln>
        </p:spPr>
      </p:cxnSp>
      <p:cxnSp>
        <p:nvCxnSpPr>
          <p:cNvPr id="38" name="Straight Arrow Connector 8">
            <a:extLst>
              <a:ext uri="{FF2B5EF4-FFF2-40B4-BE49-F238E27FC236}">
                <a16:creationId xmlns:a16="http://schemas.microsoft.com/office/drawing/2014/main" id="{E70EBCE9-EAA9-4EE2-B894-F75F4871B67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373024" y="4317562"/>
            <a:ext cx="870292" cy="8767"/>
          </a:xfrm>
          <a:prstGeom prst="straightConnector1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arrow" w="med" len="med"/>
          </a:ln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65BF176-9DEA-415E-9DB4-2015621FC5B4}"/>
              </a:ext>
            </a:extLst>
          </p:cNvPr>
          <p:cNvSpPr txBox="1"/>
          <p:nvPr/>
        </p:nvSpPr>
        <p:spPr>
          <a:xfrm>
            <a:off x="4580707" y="3840485"/>
            <a:ext cx="79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0B5647-6634-431C-9FC7-1CC04934B0CC}"/>
              </a:ext>
            </a:extLst>
          </p:cNvPr>
          <p:cNvSpPr txBox="1"/>
          <p:nvPr/>
        </p:nvSpPr>
        <p:spPr>
          <a:xfrm>
            <a:off x="4600583" y="4310937"/>
            <a:ext cx="79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4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6CDBCF71-08D3-4B7C-B28F-E5EE85D8E351}"/>
              </a:ext>
            </a:extLst>
          </p:cNvPr>
          <p:cNvSpPr txBox="1"/>
          <p:nvPr/>
        </p:nvSpPr>
        <p:spPr>
          <a:xfrm>
            <a:off x="1588475" y="486308"/>
            <a:ext cx="96516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 độ dài cạnh hình vuông.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3350124-102C-4F0B-B045-A8ABB20860EB}"/>
              </a:ext>
            </a:extLst>
          </p:cNvPr>
          <p:cNvSpPr/>
          <p:nvPr/>
        </p:nvSpPr>
        <p:spPr>
          <a:xfrm>
            <a:off x="748995" y="443945"/>
            <a:ext cx="839480" cy="63094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2A26988-C1BB-44CB-A882-16CF0A241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1" y="1685827"/>
            <a:ext cx="8593457" cy="10305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E86C865-903D-413C-86B5-BF159E508416}"/>
              </a:ext>
            </a:extLst>
          </p:cNvPr>
          <p:cNvSpPr txBox="1"/>
          <p:nvPr/>
        </p:nvSpPr>
        <p:spPr>
          <a:xfrm>
            <a:off x="3780607" y="2216953"/>
            <a:ext cx="1600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1108E6-AF56-4F67-AEFB-0F2B6A71D3A1}"/>
              </a:ext>
            </a:extLst>
          </p:cNvPr>
          <p:cNvSpPr txBox="1"/>
          <p:nvPr/>
        </p:nvSpPr>
        <p:spPr>
          <a:xfrm>
            <a:off x="5487694" y="2224875"/>
            <a:ext cx="16470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mm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BB6044-3CC4-4039-BF8E-0FE90D109B68}"/>
              </a:ext>
            </a:extLst>
          </p:cNvPr>
          <p:cNvSpPr txBox="1"/>
          <p:nvPr/>
        </p:nvSpPr>
        <p:spPr>
          <a:xfrm>
            <a:off x="7319341" y="2213000"/>
            <a:ext cx="13648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km</a:t>
            </a:r>
          </a:p>
        </p:txBody>
      </p:sp>
    </p:spTree>
    <p:extLst>
      <p:ext uri="{BB962C8B-B14F-4D97-AF65-F5344CB8AC3E}">
        <p14:creationId xmlns:p14="http://schemas.microsoft.com/office/powerpoint/2010/main" val="23473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9" grpId="0"/>
      <p:bldP spid="40" grpId="0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1A051-107D-4C98-8E9B-61CC57859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1" y="371439"/>
            <a:ext cx="4300189" cy="36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6">
            <a:extLst>
              <a:ext uri="{FF2B5EF4-FFF2-40B4-BE49-F238E27FC236}">
                <a16:creationId xmlns:a16="http://schemas.microsoft.com/office/drawing/2014/main" id="{6CDBCF71-08D3-4B7C-B28F-E5EE85D8E351}"/>
              </a:ext>
            </a:extLst>
          </p:cNvPr>
          <p:cNvSpPr txBox="1"/>
          <p:nvPr/>
        </p:nvSpPr>
        <p:spPr>
          <a:xfrm>
            <a:off x="400940" y="814651"/>
            <a:ext cx="6011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Nam dùng ống hút giấy để làm khung tranh như hình bên.  </a:t>
            </a:r>
          </a:p>
          <a:p>
            <a:pPr lvl="0" algn="just" defTabSz="914400">
              <a:defRPr/>
            </a:pPr>
            <a:r>
              <a:rPr lang="vi-VN" sz="2800" b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Trong ba ống hút dưới đây, ống hút nào cắt ra  vừa đủ làm khung tranh đó?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42C36-F163-40D5-93BA-BE9113D3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" y="1239869"/>
            <a:ext cx="8118869" cy="30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D7ECC-FBEB-4405-9DDB-AC679FC6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" y="1516930"/>
            <a:ext cx="8118869" cy="3088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09AD4-6D60-41C1-BC89-9AC4B12FDE74}"/>
              </a:ext>
            </a:extLst>
          </p:cNvPr>
          <p:cNvSpPr txBox="1"/>
          <p:nvPr/>
        </p:nvSpPr>
        <p:spPr>
          <a:xfrm>
            <a:off x="505437" y="537590"/>
            <a:ext cx="61328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>
                <a:solidFill>
                  <a:srgbClr val="FF0000"/>
                </a:solidFill>
                <a:effectLst/>
                <a:latin typeface="OpenSans"/>
              </a:rPr>
              <a:t>CÁCH LÀM</a:t>
            </a:r>
          </a:p>
          <a:p>
            <a:pPr algn="l"/>
            <a:r>
              <a:rPr lang="en-US" sz="2800" b="0" i="0">
                <a:effectLst/>
                <a:latin typeface="OpenSans"/>
              </a:rPr>
              <a:t>- Đo độ dài mỗi cạnh của khung tranh hình vuông và độ dài mỗi ống hút </a:t>
            </a:r>
          </a:p>
          <a:p>
            <a:pPr algn="l"/>
            <a:r>
              <a:rPr lang="en-US" sz="2800" b="0" i="0">
                <a:effectLst/>
                <a:latin typeface="OpenSans"/>
              </a:rPr>
              <a:t>- Tính chu vi hình vuông</a:t>
            </a:r>
          </a:p>
          <a:p>
            <a:pPr algn="l"/>
            <a:r>
              <a:rPr lang="en-US" sz="2800" b="0" i="0">
                <a:effectLst/>
                <a:latin typeface="OpenSans"/>
              </a:rPr>
              <a:t>- Chọn ống hút có độ dài bằng chu vi hình vuông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DF81EB-7EA7-49B2-B6B6-07B869EE83AA}"/>
              </a:ext>
            </a:extLst>
          </p:cNvPr>
          <p:cNvSpPr/>
          <p:nvPr/>
        </p:nvSpPr>
        <p:spPr>
          <a:xfrm>
            <a:off x="380010" y="4215740"/>
            <a:ext cx="439387" cy="390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998763-6F3A-4E01-9545-97F2B13A7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0" y="0"/>
            <a:ext cx="9658350" cy="52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70" y="18305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242831"/>
            <a:ext cx="2513383" cy="2166709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VN-Gretoon" panose="02040603050506020204" pitchFamily="18" charset="0"/>
              </a:rPr>
              <a:t>Ong</a:t>
            </a:r>
            <a:endParaRPr lang="en-US" sz="4950" dirty="0">
              <a:solidFill>
                <a:srgbClr val="FF0066"/>
              </a:solidFill>
              <a:latin typeface="SVN-Gretoon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984336" y="159476"/>
            <a:ext cx="2513383" cy="2166709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VN-Gretoon" panose="02040603050506020204" pitchFamily="18" charset="0"/>
              </a:rPr>
              <a:t>non</a:t>
            </a:r>
            <a:endParaRPr lang="en-US" sz="4950" dirty="0">
              <a:solidFill>
                <a:srgbClr val="0070C0"/>
              </a:solidFill>
              <a:latin typeface="SVN-Gretoon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934090" y="2326185"/>
            <a:ext cx="2663156" cy="2166709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VN-Gretoon" panose="02040603050506020204" pitchFamily="18" charset="0"/>
              </a:rPr>
              <a:t>việc</a:t>
            </a:r>
            <a:endParaRPr lang="en-US" sz="49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VN-Gretoon" panose="020406030505060202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968672" y="1234893"/>
            <a:ext cx="2513383" cy="2166709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VN-Gretoon" panose="02040603050506020204" pitchFamily="18" charset="0"/>
              </a:rPr>
              <a:t>học</a:t>
            </a:r>
            <a:endParaRPr lang="en-US" sz="495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69" y="2734302"/>
            <a:ext cx="1987529" cy="1996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665452" y="4139263"/>
            <a:ext cx="261321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  <a:latin typeface="#9Slide07 SVNAdeline" panose="02000500000000000000" pitchFamily="2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514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363108"/>
            <a:ext cx="6479591" cy="19288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đọc tên</a:t>
            </a:r>
          </a:p>
          <a:p>
            <a:pPr defTabSz="685800">
              <a:defRPr/>
            </a:pP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vuông sau?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vuông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vuông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ACBD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vuông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ADBC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vuông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BCAD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EB6C5-4716-42C7-B0CF-B6EDB5D3E124}"/>
              </a:ext>
            </a:extLst>
          </p:cNvPr>
          <p:cNvSpPr/>
          <p:nvPr/>
        </p:nvSpPr>
        <p:spPr>
          <a:xfrm>
            <a:off x="5232713" y="622171"/>
            <a:ext cx="1410702" cy="141070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55B312-0E8B-429A-93D4-CC3B7A68BFCE}"/>
              </a:ext>
            </a:extLst>
          </p:cNvPr>
          <p:cNvSpPr txBox="1"/>
          <p:nvPr/>
        </p:nvSpPr>
        <p:spPr>
          <a:xfrm>
            <a:off x="4821382" y="403642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CB0A5B-DBF2-42EC-AF6F-685A468DE3F8}"/>
              </a:ext>
            </a:extLst>
          </p:cNvPr>
          <p:cNvSpPr txBox="1"/>
          <p:nvPr/>
        </p:nvSpPr>
        <p:spPr>
          <a:xfrm>
            <a:off x="6692626" y="390085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A47B1-6875-4BF3-B6FE-C7225D1476D6}"/>
              </a:ext>
            </a:extLst>
          </p:cNvPr>
          <p:cNvSpPr txBox="1"/>
          <p:nvPr/>
        </p:nvSpPr>
        <p:spPr>
          <a:xfrm>
            <a:off x="6685347" y="1635025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12008-A2F0-44BB-9FF6-14E3726DB3C1}"/>
              </a:ext>
            </a:extLst>
          </p:cNvPr>
          <p:cNvSpPr txBox="1"/>
          <p:nvPr/>
        </p:nvSpPr>
        <p:spPr>
          <a:xfrm>
            <a:off x="4815215" y="1635025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176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09187" y="372339"/>
            <a:ext cx="5880259" cy="158954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 vuông ABCD gồm</a:t>
            </a:r>
          </a:p>
          <a:p>
            <a:pPr algn="ctr" defTabSz="685800">
              <a:defRPr/>
            </a:pPr>
            <a:r>
              <a:rPr lang="en-US" sz="2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độ dài nào?</a:t>
            </a:r>
          </a:p>
          <a:p>
            <a:pPr algn="ctr" defTabSz="685800">
              <a:defRPr/>
            </a:pPr>
            <a:endParaRPr lang="en-US" sz="2800" b="1" dirty="0" err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AB; CD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AB; CD; DA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AB; CD; DA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AB; BC; CD; DA</a:t>
            </a:r>
          </a:p>
        </p:txBody>
      </p:sp>
    </p:spTree>
    <p:extLst>
      <p:ext uri="{BB962C8B-B14F-4D97-AF65-F5344CB8AC3E}">
        <p14:creationId xmlns:p14="http://schemas.microsoft.com/office/powerpoint/2010/main" val="26327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60121" y="363109"/>
            <a:ext cx="6040755" cy="161428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chu vi hình vuông ta cần biết những gì?</a:t>
            </a:r>
            <a:endParaRPr lang="en-US" sz="3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3718555"/>
            <a:ext cx="2080634" cy="120586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Phải biết độ dài của 3 cạnh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3718555"/>
            <a:ext cx="2080634" cy="120586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Phải biết độ dài của 2 cạnh hoặc biết độ dài 1 cạnh.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3718555"/>
            <a:ext cx="2080634" cy="120586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Phải biết độ dài của 2 cạnh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3718555"/>
            <a:ext cx="2080634" cy="120586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Phải biết độ dài của chiều dài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5466760" y="1248775"/>
            <a:ext cx="102359" cy="1627496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502206" y="1248775"/>
            <a:ext cx="102359" cy="1627496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8930" t="7052" r="42899" b="29841"/>
          <a:stretch/>
        </p:blipFill>
        <p:spPr>
          <a:xfrm>
            <a:off x="4667975" y="0"/>
            <a:ext cx="3879391" cy="2310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6053" t="779" r="7123" b="42303"/>
          <a:stretch/>
        </p:blipFill>
        <p:spPr>
          <a:xfrm>
            <a:off x="5736450" y="2310667"/>
            <a:ext cx="3142892" cy="22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6BC5B-8C22-44E0-BAD7-5DEB4FBC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4" y="1139398"/>
            <a:ext cx="7969371" cy="37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2309E8-5E6F-47A5-92EF-EC5F8E67B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31" y="232426"/>
            <a:ext cx="2733026" cy="2807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0A448-439E-4C62-B98F-BEB870138179}"/>
              </a:ext>
            </a:extLst>
          </p:cNvPr>
          <p:cNvSpPr txBox="1"/>
          <p:nvPr/>
        </p:nvSpPr>
        <p:spPr>
          <a:xfrm>
            <a:off x="-84611" y="3277837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C00000"/>
                </a:solidFill>
              </a:rPr>
              <a:t>Tính chu vi hình vuông ABCD biết </a:t>
            </a:r>
          </a:p>
          <a:p>
            <a:pPr algn="ctr"/>
            <a:r>
              <a:rPr lang="en-US" sz="3600">
                <a:solidFill>
                  <a:srgbClr val="C00000"/>
                </a:solidFill>
              </a:rPr>
              <a:t>cạnh hình vuông dài 3 cm </a:t>
            </a:r>
          </a:p>
        </p:txBody>
      </p:sp>
    </p:spTree>
    <p:extLst>
      <p:ext uri="{BB962C8B-B14F-4D97-AF65-F5344CB8AC3E}">
        <p14:creationId xmlns:p14="http://schemas.microsoft.com/office/powerpoint/2010/main" val="23627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301</TotalTime>
  <Words>483</Words>
  <PresentationFormat>On-screen Show (16:9)</PresentationFormat>
  <Paragraphs>94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inpin heiti</vt:lpstr>
      <vt:lpstr>Cambria</vt:lpstr>
      <vt:lpstr>SVN-Gretoon</vt:lpstr>
      <vt:lpstr>Calibri</vt:lpstr>
      <vt:lpstr>UTM Avo</vt:lpstr>
      <vt:lpstr>字魂59号-创粗黑</vt:lpstr>
      <vt:lpstr>#9Slide07 SVNAdeline</vt:lpstr>
      <vt:lpstr>Microsoft YaHei</vt:lpstr>
      <vt:lpstr>Calibri Light</vt:lpstr>
      <vt:lpstr>Wingdings</vt:lpstr>
      <vt:lpstr>等线</vt:lpstr>
      <vt:lpstr>Arial</vt:lpstr>
      <vt:lpstr>等线 Light</vt:lpstr>
      <vt:lpstr>DFPOP1-W9</vt:lpstr>
      <vt:lpstr>Times New Roman</vt:lpstr>
      <vt:lpstr>Tahoma</vt:lpstr>
      <vt:lpstr>Office Theme</vt:lpstr>
      <vt:lpstr>Office 主题​​</vt:lpstr>
      <vt:lpstr>3_Office Theme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2015-12-05T09:26:00Z</dcterms:created>
  <dcterms:modified xsi:type="dcterms:W3CDTF">2023-01-27T14:29:03Z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