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8" r:id="rId3"/>
    <p:sldId id="262" r:id="rId4"/>
    <p:sldId id="261" r:id="rId5"/>
    <p:sldId id="264" r:id="rId6"/>
    <p:sldId id="266" r:id="rId7"/>
    <p:sldId id="278" r:id="rId8"/>
    <p:sldId id="276" r:id="rId9"/>
    <p:sldId id="277" r:id="rId10"/>
    <p:sldId id="265" r:id="rId11"/>
    <p:sldId id="279" r:id="rId12"/>
    <p:sldId id="282" r:id="rId13"/>
    <p:sldId id="280" r:id="rId14"/>
    <p:sldId id="281" r:id="rId15"/>
    <p:sldId id="284" r:id="rId16"/>
    <p:sldId id="268" r:id="rId17"/>
    <p:sldId id="269" r:id="rId18"/>
    <p:sldId id="270" r:id="rId19"/>
    <p:sldId id="272" r:id="rId20"/>
    <p:sldId id="271" r:id="rId21"/>
    <p:sldId id="275"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B745"/>
    <a:srgbClr val="FF7DAF"/>
    <a:srgbClr val="FF0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341" autoAdjust="0"/>
  </p:normalViewPr>
  <p:slideViewPr>
    <p:cSldViewPr snapToGrid="0">
      <p:cViewPr varScale="1">
        <p:scale>
          <a:sx n="52" d="100"/>
          <a:sy n="52" d="100"/>
        </p:scale>
        <p:origin x="163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604AA-6F74-4BEA-9EC7-4F04BD18B215}"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7DDB0-2AF6-409A-8B8E-C13F9A5B6580}" type="slidenum">
              <a:rPr lang="en-US" smtClean="0"/>
              <a:t>‹#›</a:t>
            </a:fld>
            <a:endParaRPr lang="en-US"/>
          </a:p>
        </p:txBody>
      </p:sp>
    </p:spTree>
    <p:extLst>
      <p:ext uri="{BB962C8B-B14F-4D97-AF65-F5344CB8AC3E}">
        <p14:creationId xmlns:p14="http://schemas.microsoft.com/office/powerpoint/2010/main" val="200247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4994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84822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456089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2824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422050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21717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4854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4702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851282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79963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69403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1ED94972-883E-0CD7-EF41-FCDD8A08587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D174734F-FD5C-822B-AD64-190809351CDA}"/>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8B912955-AF08-9117-9B00-850DC81F21FE}"/>
                </a:ext>
              </a:extLst>
            </p:cNvPr>
            <p:cNvGrpSpPr/>
            <p:nvPr/>
          </p:nvGrpSpPr>
          <p:grpSpPr>
            <a:xfrm>
              <a:off x="5867400" y="1485900"/>
              <a:ext cx="5791219" cy="3437535"/>
              <a:chOff x="3703495" y="3531534"/>
              <a:chExt cx="5791219" cy="3437535"/>
            </a:xfrm>
          </p:grpSpPr>
          <p:grpSp>
            <p:nvGrpSpPr>
              <p:cNvPr id="10" name="Group 9">
                <a:extLst>
                  <a:ext uri="{FF2B5EF4-FFF2-40B4-BE49-F238E27FC236}">
                    <a16:creationId xmlns:a16="http://schemas.microsoft.com/office/drawing/2014/main" id="{32DF0DA8-5FCF-C6ED-201F-3D20E43D0C67}"/>
                  </a:ext>
                </a:extLst>
              </p:cNvPr>
              <p:cNvGrpSpPr/>
              <p:nvPr userDrawn="1"/>
            </p:nvGrpSpPr>
            <p:grpSpPr>
              <a:xfrm>
                <a:off x="3703495" y="6263336"/>
                <a:ext cx="5791219" cy="705733"/>
                <a:chOff x="6278216" y="4213444"/>
                <a:chExt cx="4342410" cy="638461"/>
              </a:xfrm>
            </p:grpSpPr>
            <p:sp>
              <p:nvSpPr>
                <p:cNvPr id="13" name="TextBox 12">
                  <a:extLst>
                    <a:ext uri="{FF2B5EF4-FFF2-40B4-BE49-F238E27FC236}">
                      <a16:creationId xmlns:a16="http://schemas.microsoft.com/office/drawing/2014/main" id="{99FA5824-A3EE-8052-A3A0-EA1306E485FC}"/>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4" name="TextBox 13">
                  <a:extLst>
                    <a:ext uri="{FF2B5EF4-FFF2-40B4-BE49-F238E27FC236}">
                      <a16:creationId xmlns:a16="http://schemas.microsoft.com/office/drawing/2014/main" id="{5EC69B9A-44A1-9E45-6586-D4D5A2F97B1B}"/>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1" name="Picture 10">
                <a:extLst>
                  <a:ext uri="{FF2B5EF4-FFF2-40B4-BE49-F238E27FC236}">
                    <a16:creationId xmlns:a16="http://schemas.microsoft.com/office/drawing/2014/main" id="{08DEF3E1-77FE-6E45-F964-838BFA6F4C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2" name="TextBox 11">
                <a:extLst>
                  <a:ext uri="{FF2B5EF4-FFF2-40B4-BE49-F238E27FC236}">
                    <a16:creationId xmlns:a16="http://schemas.microsoft.com/office/drawing/2014/main" id="{E1C386CE-ED94-28F3-487E-8458BD1098C7}"/>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120D609A-7F02-930B-6A1C-D9AD7553205C}"/>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0BA9CC34-9187-9009-F6C3-1F93845C8587}"/>
                  </a:ext>
                </a:extLst>
              </p:cNvPr>
              <p:cNvGrpSpPr/>
              <p:nvPr/>
            </p:nvGrpSpPr>
            <p:grpSpPr>
              <a:xfrm>
                <a:off x="10897746" y="6325967"/>
                <a:ext cx="5791219" cy="705733"/>
                <a:chOff x="6278216" y="4213444"/>
                <a:chExt cx="4342410" cy="638461"/>
              </a:xfrm>
            </p:grpSpPr>
            <p:sp>
              <p:nvSpPr>
                <p:cNvPr id="8" name="TextBox 7">
                  <a:extLst>
                    <a:ext uri="{FF2B5EF4-FFF2-40B4-BE49-F238E27FC236}">
                      <a16:creationId xmlns:a16="http://schemas.microsoft.com/office/drawing/2014/main" id="{B1F73DA1-D082-F327-5C1E-562E1AAC6719}"/>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9" name="TextBox 8">
                  <a:extLst>
                    <a:ext uri="{FF2B5EF4-FFF2-40B4-BE49-F238E27FC236}">
                      <a16:creationId xmlns:a16="http://schemas.microsoft.com/office/drawing/2014/main" id="{0FE795F9-DBBD-0EE4-35B1-6487F509C6AF}"/>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6" name="TextBox 5">
                <a:extLst>
                  <a:ext uri="{FF2B5EF4-FFF2-40B4-BE49-F238E27FC236}">
                    <a16:creationId xmlns:a16="http://schemas.microsoft.com/office/drawing/2014/main" id="{BD39B75D-BBBF-D4E3-52E9-650F70942345}"/>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7" name="Picture 6" descr="A black square with circles and a logo&#10;&#10;Description automatically generated">
                <a:extLst>
                  <a:ext uri="{FF2B5EF4-FFF2-40B4-BE49-F238E27FC236}">
                    <a16:creationId xmlns:a16="http://schemas.microsoft.com/office/drawing/2014/main" id="{3FA1FC75-D60F-4CA0-58F6-051D8E4A3F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1608315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A57DBF8-A11F-A396-83DE-6BA6B1A0F10C}"/>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6A2108E-BFC1-43E2-E8C1-B7D62C59C7E1}"/>
              </a:ext>
            </a:extLst>
          </p:cNvPr>
          <p:cNvPicPr>
            <a:picLocks noChangeAspect="1"/>
          </p:cNvPicPr>
          <p:nvPr/>
        </p:nvPicPr>
        <p:blipFill>
          <a:blip r:embed="rId3"/>
          <a:stretch>
            <a:fillRect/>
          </a:stretch>
        </p:blipFill>
        <p:spPr>
          <a:xfrm>
            <a:off x="1770859" y="648983"/>
            <a:ext cx="8187638" cy="5560034"/>
          </a:xfrm>
          <a:prstGeom prst="rect">
            <a:avLst/>
          </a:prstGeom>
        </p:spPr>
      </p:pic>
    </p:spTree>
    <p:extLst>
      <p:ext uri="{BB962C8B-B14F-4D97-AF65-F5344CB8AC3E}">
        <p14:creationId xmlns:p14="http://schemas.microsoft.com/office/powerpoint/2010/main" val="87598306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8" name="Picture 17"/>
          <p:cNvPicPr>
            <a:picLocks noChangeAspect="1"/>
          </p:cNvPicPr>
          <p:nvPr/>
        </p:nvPicPr>
        <p:blipFill>
          <a:blip r:embed="rId2" cstate="print">
            <a:extLst>
              <a:ext uri="{BEBA8EAE-BF5A-486C-A8C5-ECC9F3942E4B}">
                <a14:imgProps xmlns:a14="http://schemas.microsoft.com/office/drawing/2010/main">
                  <a14:imgLayer r:embed="rId3">
                    <a14:imgEffect>
                      <a14:backgroundRemoval t="1252" b="100000" l="273" r="98087"/>
                    </a14:imgEffect>
                  </a14:imgLayer>
                </a14:imgProps>
              </a:ext>
              <a:ext uri="{28A0092B-C50C-407E-A947-70E740481C1C}">
                <a14:useLocalDpi xmlns:a14="http://schemas.microsoft.com/office/drawing/2010/main" val="0"/>
              </a:ext>
            </a:extLst>
          </a:blip>
          <a:stretch>
            <a:fillRect/>
          </a:stretch>
        </p:blipFill>
        <p:spPr>
          <a:xfrm>
            <a:off x="6462490" y="846775"/>
            <a:ext cx="5945399" cy="574631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8416"/>
            <a:ext cx="7320852" cy="6043033"/>
          </a:xfrm>
          <a:prstGeom prst="rect">
            <a:avLst/>
          </a:prstGeom>
        </p:spPr>
      </p:pic>
      <p:sp>
        <p:nvSpPr>
          <p:cNvPr id="19" name="Title 1"/>
          <p:cNvSpPr txBox="1">
            <a:spLocks/>
          </p:cNvSpPr>
          <p:nvPr/>
        </p:nvSpPr>
        <p:spPr>
          <a:xfrm>
            <a:off x="900093" y="846775"/>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solidFill>
                  <a:schemeClr val="accent4">
                    <a:lumMod val="60000"/>
                    <a:lumOff val="40000"/>
                  </a:schemeClr>
                </a:solidFill>
                <a:latin typeface="iCiel Pony" panose="02000000000000000000" pitchFamily="2" charset="0"/>
              </a:rPr>
              <a:t>Thực hành viết đoạn văn</a:t>
            </a:r>
          </a:p>
        </p:txBody>
      </p:sp>
    </p:spTree>
    <p:extLst>
      <p:ext uri="{BB962C8B-B14F-4D97-AF65-F5344CB8AC3E}">
        <p14:creationId xmlns:p14="http://schemas.microsoft.com/office/powerpoint/2010/main" val="127810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145F17-2DCC-3F58-0F56-29175E7EDBBF}"/>
              </a:ext>
            </a:extLst>
          </p:cNvPr>
          <p:cNvSpPr txBox="1"/>
          <p:nvPr/>
        </p:nvSpPr>
        <p:spPr>
          <a:xfrm>
            <a:off x="597977" y="535217"/>
            <a:ext cx="10764331" cy="2482667"/>
          </a:xfrm>
          <a:prstGeom prst="rect">
            <a:avLst/>
          </a:prstGeom>
          <a:noFill/>
        </p:spPr>
        <p:txBody>
          <a:bodyPr wrap="square" rtlCol="0">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2.	Viết đoạn văn tả đặc điểm nổi bật về hình dáng của con vật nuôi trong nhà mà em thích, trong đó có hình ảnh so sánh hoặc nhân hoá.</a:t>
            </a:r>
          </a:p>
        </p:txBody>
      </p:sp>
      <p:pic>
        <p:nvPicPr>
          <p:cNvPr id="1028" name="Picture 4" descr="Sở Giáo Dục Và Đào Tạo Vĩnh Phúc">
            <a:extLst>
              <a:ext uri="{FF2B5EF4-FFF2-40B4-BE49-F238E27FC236}">
                <a16:creationId xmlns:a16="http://schemas.microsoft.com/office/drawing/2014/main" id="{8F4231CF-2BB4-2D39-B44D-E6EB78FB7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584" y="3210582"/>
            <a:ext cx="4384311" cy="307556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CA02C9D-F627-DD4E-4965-B22DB0FFF3ED}"/>
              </a:ext>
            </a:extLst>
          </p:cNvPr>
          <p:cNvCxnSpPr/>
          <p:nvPr/>
        </p:nvCxnSpPr>
        <p:spPr>
          <a:xfrm>
            <a:off x="2421223" y="1319134"/>
            <a:ext cx="19487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BC3339-8714-F4B4-592D-F3779245DFAA}"/>
              </a:ext>
            </a:extLst>
          </p:cNvPr>
          <p:cNvCxnSpPr>
            <a:cxnSpLocks/>
          </p:cNvCxnSpPr>
          <p:nvPr/>
        </p:nvCxnSpPr>
        <p:spPr>
          <a:xfrm>
            <a:off x="4613378" y="1319134"/>
            <a:ext cx="6869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6F169E-B904-7591-B37A-BFBD3458BD97}"/>
              </a:ext>
            </a:extLst>
          </p:cNvPr>
          <p:cNvCxnSpPr>
            <a:cxnSpLocks/>
          </p:cNvCxnSpPr>
          <p:nvPr/>
        </p:nvCxnSpPr>
        <p:spPr>
          <a:xfrm>
            <a:off x="2421223" y="2143593"/>
            <a:ext cx="3674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8DFE2F-F3EC-2236-8B63-905567C2B910}"/>
              </a:ext>
            </a:extLst>
          </p:cNvPr>
          <p:cNvCxnSpPr>
            <a:cxnSpLocks/>
          </p:cNvCxnSpPr>
          <p:nvPr/>
        </p:nvCxnSpPr>
        <p:spPr>
          <a:xfrm>
            <a:off x="695168" y="2908091"/>
            <a:ext cx="65600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455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145F17-2DCC-3F58-0F56-29175E7EDBBF}"/>
              </a:ext>
            </a:extLst>
          </p:cNvPr>
          <p:cNvSpPr txBox="1"/>
          <p:nvPr/>
        </p:nvSpPr>
        <p:spPr>
          <a:xfrm>
            <a:off x="597977" y="535217"/>
            <a:ext cx="10764331"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Gợi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Em định tả con vật nào? (VD: chó, mèo, 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Đặc điểm nổi bật về hình dáng của con vật đó là gì? (VD: lông, mắt,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Em sẽ dùng hình ảnh so sánh nào để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3" name="Picture 4" descr="Sở Giáo Dục Và Đào Tạo Vĩnh Phúc">
            <a:extLst>
              <a:ext uri="{FF2B5EF4-FFF2-40B4-BE49-F238E27FC236}">
                <a16:creationId xmlns:a16="http://schemas.microsoft.com/office/drawing/2014/main" id="{C58C6099-E643-0EC8-3762-2BDA51027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08" y="3535783"/>
            <a:ext cx="3972958" cy="27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32" y="630054"/>
            <a:ext cx="5582225" cy="4607875"/>
          </a:xfrm>
          <a:prstGeom prst="rect">
            <a:avLst/>
          </a:prstGeom>
        </p:spPr>
      </p:pic>
      <p:sp>
        <p:nvSpPr>
          <p:cNvPr id="19" name="Title 1"/>
          <p:cNvSpPr txBox="1">
            <a:spLocks/>
          </p:cNvSpPr>
          <p:nvPr/>
        </p:nvSpPr>
        <p:spPr>
          <a:xfrm>
            <a:off x="207818" y="309622"/>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b="1">
                <a:ln>
                  <a:solidFill>
                    <a:prstClr val="black"/>
                  </a:solidFill>
                </a:ln>
                <a:solidFill>
                  <a:srgbClr val="FFC000">
                    <a:lumMod val="60000"/>
                    <a:lumOff val="40000"/>
                  </a:srgbClr>
                </a:solidFill>
                <a:latin typeface="iCiel Pony" panose="02000000000000000000" pitchFamily="2" charset="0"/>
              </a:rPr>
              <a:t>Đọc bài</a:t>
            </a:r>
            <a:endParaRPr kumimoji="0" lang="en-US" sz="5400" b="1" i="0" u="none" strike="noStrike" kern="1200" cap="none" spc="0" normalizeH="0" baseline="0" noProof="0">
              <a:ln>
                <a:solidFill>
                  <a:prstClr val="black"/>
                </a:solidFill>
              </a:ln>
              <a:solidFill>
                <a:srgbClr val="FFC000">
                  <a:lumMod val="60000"/>
                  <a:lumOff val="40000"/>
                </a:srgbClr>
              </a:solidFill>
              <a:effectLst/>
              <a:uLnTx/>
              <a:uFillTx/>
              <a:latin typeface="iCiel Pony" panose="02000000000000000000" pitchFamily="2" charset="0"/>
              <a:ea typeface="+mj-ea"/>
              <a:cs typeface="+mj-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484" y="1453382"/>
            <a:ext cx="5582225" cy="4607875"/>
          </a:xfrm>
          <a:prstGeom prst="rect">
            <a:avLst/>
          </a:prstGeom>
        </p:spPr>
      </p:pic>
      <p:sp>
        <p:nvSpPr>
          <p:cNvPr id="9" name="Title 1"/>
          <p:cNvSpPr txBox="1">
            <a:spLocks/>
          </p:cNvSpPr>
          <p:nvPr/>
        </p:nvSpPr>
        <p:spPr>
          <a:xfrm>
            <a:off x="5728484" y="1077530"/>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solidFill>
                    <a:prstClr val="black"/>
                  </a:solidFill>
                </a:ln>
                <a:solidFill>
                  <a:srgbClr val="FF7DAF"/>
                </a:solidFill>
                <a:effectLst/>
                <a:uLnTx/>
                <a:uFillTx/>
                <a:latin typeface="iCiel Pony" panose="02000000000000000000" pitchFamily="2" charset="0"/>
                <a:ea typeface="+mj-ea"/>
                <a:cs typeface="+mj-cs"/>
              </a:rPr>
              <a:t>Nhận xét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3" y="3097682"/>
            <a:ext cx="3024753" cy="360550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763" t="14068" r="29723" b="-464"/>
          <a:stretch/>
        </p:blipFill>
        <p:spPr>
          <a:xfrm>
            <a:off x="9378017" y="3196594"/>
            <a:ext cx="2189020" cy="3743839"/>
          </a:xfrm>
          <a:prstGeom prst="rect">
            <a:avLst/>
          </a:prstGeom>
        </p:spPr>
      </p:pic>
    </p:spTree>
    <p:extLst>
      <p:ext uri="{BB962C8B-B14F-4D97-AF65-F5344CB8AC3E}">
        <p14:creationId xmlns:p14="http://schemas.microsoft.com/office/powerpoint/2010/main" val="80905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145F17-2DCC-3F58-0F56-29175E7EDBBF}"/>
              </a:ext>
            </a:extLst>
          </p:cNvPr>
          <p:cNvSpPr txBox="1"/>
          <p:nvPr/>
        </p:nvSpPr>
        <p:spPr>
          <a:xfrm>
            <a:off x="597977" y="535217"/>
            <a:ext cx="10764331" cy="563231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Nhà em có nuôi một con lợn, cách đây không lâu lợn mẹ đã đẻ ra chín chú lợn con hồng hào, xinh xắn. Những chú lợn nhỏ xinh lon ton chạy theo chân lợn mẹ đòi sữa nhìn vô cùng đáng yêu.  Lợn mẹ có thân hình to lớn, những chiếc chân chắc khỏe bước từng bước chậm rãi trong chuồng nhìn rất oai vệ. Khác với những chú lợn con nhỏ nhắn hồng hào, lợn mẹ có bộ lông khoang đen, khoang trắng vô cùng ấn tượng. Chú lợn có đôi tai to luôn cụp xuống dưới, chúng chỉ vểnh lên phe phẩy nhẹ nhàng để đuổi ruồi muỗi, côn trùng. Ấn tượng nhất trên khuôn mặt của chú lợn chính là chiếc mũi to với hai lỗ mũi to tròn luôn hếch lên trên, chiếc miệng rộng có thể ăn rất nhanh. Từ khi có lợn con, lợn mẹ ăn nhiều hơn hẳn mọi khi, có lẽ lợn mẹ ăn nhiều để có sữa nuôi chín chú lợn con. Lợn là loài vật hiền lành có chút lười biếng, ngoài những lúc đói lợn cất tiếng kêu thì phần lớn thời gian chúng đều ngủ và nằm im trong chuồng. Em rất yêu quý những chú lợn được nuôi trong chuồng nhà mình, đặc biệt là những chú lợn con đáng yêu, ngoan ngoãn. Em sẽ giúp đỡ mẹ chăm sóc cho những chú lợn mỗi khi rảnh rỗi.</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759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9" name="Title 1"/>
          <p:cNvSpPr txBox="1">
            <a:spLocks/>
          </p:cNvSpPr>
          <p:nvPr/>
        </p:nvSpPr>
        <p:spPr>
          <a:xfrm>
            <a:off x="712074" y="-1154635"/>
            <a:ext cx="10767848"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5400" b="1">
                <a:ln>
                  <a:solidFill>
                    <a:prstClr val="black"/>
                  </a:solidFill>
                </a:ln>
                <a:solidFill>
                  <a:srgbClr val="FFC000">
                    <a:lumMod val="60000"/>
                    <a:lumOff val="40000"/>
                  </a:srgbClr>
                </a:solidFill>
                <a:latin typeface="iCiel Pony" panose="02000000000000000000" pitchFamily="2" charset="0"/>
              </a:rPr>
              <a:t>Chia sẻ với bạn những điều em thích ở đoạn văn của mình:</a:t>
            </a:r>
            <a:endParaRPr kumimoji="0" lang="en-US" sz="5400" b="1" i="0" u="none" strike="noStrike" kern="1200" cap="none" spc="0" normalizeH="0" baseline="0" noProof="0">
              <a:ln>
                <a:solidFill>
                  <a:prstClr val="black"/>
                </a:solidFill>
              </a:ln>
              <a:solidFill>
                <a:srgbClr val="FFC000">
                  <a:lumMod val="60000"/>
                  <a:lumOff val="40000"/>
                </a:srgbClr>
              </a:solidFill>
              <a:effectLst/>
              <a:uLnTx/>
              <a:uFillTx/>
              <a:latin typeface="iCiel Pony" panose="02000000000000000000" pitchFamily="2"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23" y="3097682"/>
            <a:ext cx="3024753" cy="360550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763" t="14068" r="29723" b="-464"/>
          <a:stretch/>
        </p:blipFill>
        <p:spPr>
          <a:xfrm>
            <a:off x="9378017" y="3196594"/>
            <a:ext cx="2189020" cy="3743839"/>
          </a:xfrm>
          <a:prstGeom prst="rect">
            <a:avLst/>
          </a:prstGeom>
        </p:spPr>
      </p:pic>
      <p:pic>
        <p:nvPicPr>
          <p:cNvPr id="5" name="Picture 4">
            <a:extLst>
              <a:ext uri="{FF2B5EF4-FFF2-40B4-BE49-F238E27FC236}">
                <a16:creationId xmlns:a16="http://schemas.microsoft.com/office/drawing/2014/main" id="{333EB701-B75A-9513-FE8A-045961E72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498" y="2318804"/>
            <a:ext cx="9915952" cy="687717"/>
          </a:xfrm>
          <a:prstGeom prst="rect">
            <a:avLst/>
          </a:prstGeom>
        </p:spPr>
      </p:pic>
    </p:spTree>
    <p:extLst>
      <p:ext uri="{BB962C8B-B14F-4D97-AF65-F5344CB8AC3E}">
        <p14:creationId xmlns:p14="http://schemas.microsoft.com/office/powerpoint/2010/main" val="3623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10665" r="2114" b="11700"/>
          <a:stretch/>
        </p:blipFill>
        <p:spPr>
          <a:xfrm>
            <a:off x="0" y="-1"/>
            <a:ext cx="12192001" cy="6858001"/>
          </a:xfrm>
          <a:prstGeom prst="rect">
            <a:avLst/>
          </a:prstGeom>
        </p:spPr>
      </p:pic>
      <p:grpSp>
        <p:nvGrpSpPr>
          <p:cNvPr id="9" name="Group 8"/>
          <p:cNvGrpSpPr/>
          <p:nvPr/>
        </p:nvGrpSpPr>
        <p:grpSpPr>
          <a:xfrm>
            <a:off x="1274989" y="2209621"/>
            <a:ext cx="3754212" cy="3358931"/>
            <a:chOff x="1274989" y="2209621"/>
            <a:chExt cx="3754212" cy="3358931"/>
          </a:xfrm>
        </p:grpSpPr>
        <p:sp>
          <p:nvSpPr>
            <p:cNvPr id="5" name="Title 1"/>
            <p:cNvSpPr txBox="1">
              <a:spLocks/>
            </p:cNvSpPr>
            <p:nvPr/>
          </p:nvSpPr>
          <p:spPr>
            <a:xfrm>
              <a:off x="1274989" y="221716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w="889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Vận dụng</a:t>
              </a:r>
            </a:p>
          </p:txBody>
        </p:sp>
        <p:sp>
          <p:nvSpPr>
            <p:cNvPr id="8" name="Title 1"/>
            <p:cNvSpPr txBox="1">
              <a:spLocks/>
            </p:cNvSpPr>
            <p:nvPr/>
          </p:nvSpPr>
          <p:spPr>
            <a:xfrm>
              <a:off x="1274989" y="220962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solidFill>
                    <a:srgbClr val="FFB745"/>
                  </a:solidFill>
                  <a:latin typeface="iCiel Pony" panose="02000000000000000000" pitchFamily="2" charset="0"/>
                </a:rPr>
                <a:t>Vận dụng</a:t>
              </a:r>
            </a:p>
          </p:txBody>
        </p:sp>
      </p:grpSp>
    </p:spTree>
    <p:extLst>
      <p:ext uri="{BB962C8B-B14F-4D97-AF65-F5344CB8AC3E}">
        <p14:creationId xmlns:p14="http://schemas.microsoft.com/office/powerpoint/2010/main" val="117156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466850" y="1123950"/>
            <a:ext cx="9486900" cy="5086350"/>
          </a:xfrm>
          <a:custGeom>
            <a:avLst/>
            <a:gdLst>
              <a:gd name="connsiteX0" fmla="*/ 0 w 9486900"/>
              <a:gd name="connsiteY0" fmla="*/ 259556 h 5086350"/>
              <a:gd name="connsiteX1" fmla="*/ 259556 w 9486900"/>
              <a:gd name="connsiteY1" fmla="*/ 0 h 5086350"/>
              <a:gd name="connsiteX2" fmla="*/ 680352 w 9486900"/>
              <a:gd name="connsiteY2" fmla="*/ 0 h 5086350"/>
              <a:gd name="connsiteX3" fmla="*/ 1370182 w 9486900"/>
              <a:gd name="connsiteY3" fmla="*/ 0 h 5086350"/>
              <a:gd name="connsiteX4" fmla="*/ 2149690 w 9486900"/>
              <a:gd name="connsiteY4" fmla="*/ 0 h 5086350"/>
              <a:gd name="connsiteX5" fmla="*/ 3018875 w 9486900"/>
              <a:gd name="connsiteY5" fmla="*/ 0 h 5086350"/>
              <a:gd name="connsiteX6" fmla="*/ 3888061 w 9486900"/>
              <a:gd name="connsiteY6" fmla="*/ 0 h 5086350"/>
              <a:gd name="connsiteX7" fmla="*/ 4488213 w 9486900"/>
              <a:gd name="connsiteY7" fmla="*/ 0 h 5086350"/>
              <a:gd name="connsiteX8" fmla="*/ 5267721 w 9486900"/>
              <a:gd name="connsiteY8" fmla="*/ 0 h 5086350"/>
              <a:gd name="connsiteX9" fmla="*/ 5688517 w 9486900"/>
              <a:gd name="connsiteY9" fmla="*/ 0 h 5086350"/>
              <a:gd name="connsiteX10" fmla="*/ 6288669 w 9486900"/>
              <a:gd name="connsiteY10" fmla="*/ 0 h 5086350"/>
              <a:gd name="connsiteX11" fmla="*/ 7157854 w 9486900"/>
              <a:gd name="connsiteY11" fmla="*/ 0 h 5086350"/>
              <a:gd name="connsiteX12" fmla="*/ 7578651 w 9486900"/>
              <a:gd name="connsiteY12" fmla="*/ 0 h 5086350"/>
              <a:gd name="connsiteX13" fmla="*/ 7999447 w 9486900"/>
              <a:gd name="connsiteY13" fmla="*/ 0 h 5086350"/>
              <a:gd name="connsiteX14" fmla="*/ 8509921 w 9486900"/>
              <a:gd name="connsiteY14" fmla="*/ 0 h 5086350"/>
              <a:gd name="connsiteX15" fmla="*/ 9227344 w 9486900"/>
              <a:gd name="connsiteY15" fmla="*/ 0 h 5086350"/>
              <a:gd name="connsiteX16" fmla="*/ 9486900 w 9486900"/>
              <a:gd name="connsiteY16" fmla="*/ 259556 h 5086350"/>
              <a:gd name="connsiteX17" fmla="*/ 9486900 w 9486900"/>
              <a:gd name="connsiteY17" fmla="*/ 957691 h 5086350"/>
              <a:gd name="connsiteX18" fmla="*/ 9486900 w 9486900"/>
              <a:gd name="connsiteY18" fmla="*/ 1655826 h 5086350"/>
              <a:gd name="connsiteX19" fmla="*/ 9486900 w 9486900"/>
              <a:gd name="connsiteY19" fmla="*/ 2262616 h 5086350"/>
              <a:gd name="connsiteX20" fmla="*/ 9486900 w 9486900"/>
              <a:gd name="connsiteY20" fmla="*/ 2960751 h 5086350"/>
              <a:gd name="connsiteX21" fmla="*/ 9486900 w 9486900"/>
              <a:gd name="connsiteY21" fmla="*/ 3704558 h 5086350"/>
              <a:gd name="connsiteX22" fmla="*/ 9486900 w 9486900"/>
              <a:gd name="connsiteY22" fmla="*/ 4826794 h 5086350"/>
              <a:gd name="connsiteX23" fmla="*/ 9227344 w 9486900"/>
              <a:gd name="connsiteY23" fmla="*/ 5086350 h 5086350"/>
              <a:gd name="connsiteX24" fmla="*/ 8627192 w 9486900"/>
              <a:gd name="connsiteY24" fmla="*/ 5086350 h 5086350"/>
              <a:gd name="connsiteX25" fmla="*/ 8116718 w 9486900"/>
              <a:gd name="connsiteY25" fmla="*/ 5086350 h 5086350"/>
              <a:gd name="connsiteX26" fmla="*/ 7695922 w 9486900"/>
              <a:gd name="connsiteY26" fmla="*/ 5086350 h 5086350"/>
              <a:gd name="connsiteX27" fmla="*/ 6826736 w 9486900"/>
              <a:gd name="connsiteY27" fmla="*/ 5086350 h 5086350"/>
              <a:gd name="connsiteX28" fmla="*/ 5957551 w 9486900"/>
              <a:gd name="connsiteY28" fmla="*/ 5086350 h 5086350"/>
              <a:gd name="connsiteX29" fmla="*/ 5088365 w 9486900"/>
              <a:gd name="connsiteY29" fmla="*/ 5086350 h 5086350"/>
              <a:gd name="connsiteX30" fmla="*/ 4577891 w 9486900"/>
              <a:gd name="connsiteY30" fmla="*/ 5086350 h 5086350"/>
              <a:gd name="connsiteX31" fmla="*/ 3977739 w 9486900"/>
              <a:gd name="connsiteY31" fmla="*/ 5086350 h 5086350"/>
              <a:gd name="connsiteX32" fmla="*/ 3287909 w 9486900"/>
              <a:gd name="connsiteY32" fmla="*/ 5086350 h 5086350"/>
              <a:gd name="connsiteX33" fmla="*/ 2777435 w 9486900"/>
              <a:gd name="connsiteY33" fmla="*/ 5086350 h 5086350"/>
              <a:gd name="connsiteX34" fmla="*/ 2177283 w 9486900"/>
              <a:gd name="connsiteY34" fmla="*/ 5086350 h 5086350"/>
              <a:gd name="connsiteX35" fmla="*/ 1756487 w 9486900"/>
              <a:gd name="connsiteY35" fmla="*/ 5086350 h 5086350"/>
              <a:gd name="connsiteX36" fmla="*/ 1156335 w 9486900"/>
              <a:gd name="connsiteY36" fmla="*/ 5086350 h 5086350"/>
              <a:gd name="connsiteX37" fmla="*/ 259556 w 9486900"/>
              <a:gd name="connsiteY37" fmla="*/ 5086350 h 5086350"/>
              <a:gd name="connsiteX38" fmla="*/ 0 w 9486900"/>
              <a:gd name="connsiteY38" fmla="*/ 4826794 h 5086350"/>
              <a:gd name="connsiteX39" fmla="*/ 0 w 9486900"/>
              <a:gd name="connsiteY39" fmla="*/ 4128659 h 5086350"/>
              <a:gd name="connsiteX40" fmla="*/ 0 w 9486900"/>
              <a:gd name="connsiteY40" fmla="*/ 3384852 h 5086350"/>
              <a:gd name="connsiteX41" fmla="*/ 0 w 9486900"/>
              <a:gd name="connsiteY41" fmla="*/ 2641044 h 5086350"/>
              <a:gd name="connsiteX42" fmla="*/ 0 w 9486900"/>
              <a:gd name="connsiteY42" fmla="*/ 2034254 h 5086350"/>
              <a:gd name="connsiteX43" fmla="*/ 0 w 9486900"/>
              <a:gd name="connsiteY43" fmla="*/ 1290447 h 5086350"/>
              <a:gd name="connsiteX44" fmla="*/ 0 w 9486900"/>
              <a:gd name="connsiteY44" fmla="*/ 259556 h 508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86900" h="5086350" fill="none" extrusionOk="0">
                <a:moveTo>
                  <a:pt x="0" y="259556"/>
                </a:moveTo>
                <a:cubicBezTo>
                  <a:pt x="13279" y="134919"/>
                  <a:pt x="102709" y="13598"/>
                  <a:pt x="259556" y="0"/>
                </a:cubicBezTo>
                <a:cubicBezTo>
                  <a:pt x="417712" y="14074"/>
                  <a:pt x="553815" y="3123"/>
                  <a:pt x="680352" y="0"/>
                </a:cubicBezTo>
                <a:cubicBezTo>
                  <a:pt x="806889" y="-3123"/>
                  <a:pt x="1123936" y="14188"/>
                  <a:pt x="1370182" y="0"/>
                </a:cubicBezTo>
                <a:cubicBezTo>
                  <a:pt x="1616428" y="-14188"/>
                  <a:pt x="1968912" y="-28116"/>
                  <a:pt x="2149690" y="0"/>
                </a:cubicBezTo>
                <a:cubicBezTo>
                  <a:pt x="2330468" y="28116"/>
                  <a:pt x="2715222" y="4898"/>
                  <a:pt x="3018875" y="0"/>
                </a:cubicBezTo>
                <a:cubicBezTo>
                  <a:pt x="3322528" y="-4898"/>
                  <a:pt x="3564535" y="-42558"/>
                  <a:pt x="3888061" y="0"/>
                </a:cubicBezTo>
                <a:cubicBezTo>
                  <a:pt x="4211587" y="42558"/>
                  <a:pt x="4254242" y="27828"/>
                  <a:pt x="4488213" y="0"/>
                </a:cubicBezTo>
                <a:cubicBezTo>
                  <a:pt x="4722184" y="-27828"/>
                  <a:pt x="5028228" y="17242"/>
                  <a:pt x="5267721" y="0"/>
                </a:cubicBezTo>
                <a:cubicBezTo>
                  <a:pt x="5507214" y="-17242"/>
                  <a:pt x="5532543" y="-14692"/>
                  <a:pt x="5688517" y="0"/>
                </a:cubicBezTo>
                <a:cubicBezTo>
                  <a:pt x="5844491" y="14692"/>
                  <a:pt x="6090079" y="8118"/>
                  <a:pt x="6288669" y="0"/>
                </a:cubicBezTo>
                <a:cubicBezTo>
                  <a:pt x="6487259" y="-8118"/>
                  <a:pt x="6760533" y="42514"/>
                  <a:pt x="7157854" y="0"/>
                </a:cubicBezTo>
                <a:cubicBezTo>
                  <a:pt x="7555175" y="-42514"/>
                  <a:pt x="7481181" y="-17382"/>
                  <a:pt x="7578651" y="0"/>
                </a:cubicBezTo>
                <a:cubicBezTo>
                  <a:pt x="7676121" y="17382"/>
                  <a:pt x="7854829" y="19346"/>
                  <a:pt x="7999447" y="0"/>
                </a:cubicBezTo>
                <a:cubicBezTo>
                  <a:pt x="8144065" y="-19346"/>
                  <a:pt x="8357932" y="-11907"/>
                  <a:pt x="8509921" y="0"/>
                </a:cubicBezTo>
                <a:cubicBezTo>
                  <a:pt x="8661910" y="11907"/>
                  <a:pt x="9041700" y="13020"/>
                  <a:pt x="9227344" y="0"/>
                </a:cubicBezTo>
                <a:cubicBezTo>
                  <a:pt x="9374070" y="104"/>
                  <a:pt x="9454796" y="123726"/>
                  <a:pt x="9486900" y="259556"/>
                </a:cubicBezTo>
                <a:cubicBezTo>
                  <a:pt x="9472471" y="588501"/>
                  <a:pt x="9481528" y="789471"/>
                  <a:pt x="9486900" y="957691"/>
                </a:cubicBezTo>
                <a:cubicBezTo>
                  <a:pt x="9492272" y="1125911"/>
                  <a:pt x="9511416" y="1481084"/>
                  <a:pt x="9486900" y="1655826"/>
                </a:cubicBezTo>
                <a:cubicBezTo>
                  <a:pt x="9462384" y="1830569"/>
                  <a:pt x="9511311" y="1968057"/>
                  <a:pt x="9486900" y="2262616"/>
                </a:cubicBezTo>
                <a:cubicBezTo>
                  <a:pt x="9462490" y="2557175"/>
                  <a:pt x="9508250" y="2818641"/>
                  <a:pt x="9486900" y="2960751"/>
                </a:cubicBezTo>
                <a:cubicBezTo>
                  <a:pt x="9465550" y="3102861"/>
                  <a:pt x="9510039" y="3540459"/>
                  <a:pt x="9486900" y="3704558"/>
                </a:cubicBezTo>
                <a:cubicBezTo>
                  <a:pt x="9463761" y="3868657"/>
                  <a:pt x="9538288" y="4408469"/>
                  <a:pt x="9486900" y="4826794"/>
                </a:cubicBezTo>
                <a:cubicBezTo>
                  <a:pt x="9463613" y="4957421"/>
                  <a:pt x="9354931" y="5114177"/>
                  <a:pt x="9227344" y="5086350"/>
                </a:cubicBezTo>
                <a:cubicBezTo>
                  <a:pt x="9096585" y="5077479"/>
                  <a:pt x="8814004" y="5056461"/>
                  <a:pt x="8627192" y="5086350"/>
                </a:cubicBezTo>
                <a:cubicBezTo>
                  <a:pt x="8440380" y="5116239"/>
                  <a:pt x="8303743" y="5103444"/>
                  <a:pt x="8116718" y="5086350"/>
                </a:cubicBezTo>
                <a:cubicBezTo>
                  <a:pt x="7929693" y="5069256"/>
                  <a:pt x="7832370" y="5105159"/>
                  <a:pt x="7695922" y="5086350"/>
                </a:cubicBezTo>
                <a:cubicBezTo>
                  <a:pt x="7559474" y="5067541"/>
                  <a:pt x="7007334" y="5125367"/>
                  <a:pt x="6826736" y="5086350"/>
                </a:cubicBezTo>
                <a:cubicBezTo>
                  <a:pt x="6646138" y="5047333"/>
                  <a:pt x="6383981" y="5094135"/>
                  <a:pt x="5957551" y="5086350"/>
                </a:cubicBezTo>
                <a:cubicBezTo>
                  <a:pt x="5531122" y="5078565"/>
                  <a:pt x="5306927" y="5090904"/>
                  <a:pt x="5088365" y="5086350"/>
                </a:cubicBezTo>
                <a:cubicBezTo>
                  <a:pt x="4869803" y="5081796"/>
                  <a:pt x="4810975" y="5066565"/>
                  <a:pt x="4577891" y="5086350"/>
                </a:cubicBezTo>
                <a:cubicBezTo>
                  <a:pt x="4344807" y="5106135"/>
                  <a:pt x="4206950" y="5066052"/>
                  <a:pt x="3977739" y="5086350"/>
                </a:cubicBezTo>
                <a:cubicBezTo>
                  <a:pt x="3748528" y="5106648"/>
                  <a:pt x="3609452" y="5062469"/>
                  <a:pt x="3287909" y="5086350"/>
                </a:cubicBezTo>
                <a:cubicBezTo>
                  <a:pt x="2966366" y="5110232"/>
                  <a:pt x="2913589" y="5082233"/>
                  <a:pt x="2777435" y="5086350"/>
                </a:cubicBezTo>
                <a:cubicBezTo>
                  <a:pt x="2641281" y="5090467"/>
                  <a:pt x="2474308" y="5062987"/>
                  <a:pt x="2177283" y="5086350"/>
                </a:cubicBezTo>
                <a:cubicBezTo>
                  <a:pt x="1880258" y="5109713"/>
                  <a:pt x="1934743" y="5079975"/>
                  <a:pt x="1756487" y="5086350"/>
                </a:cubicBezTo>
                <a:cubicBezTo>
                  <a:pt x="1578231" y="5092725"/>
                  <a:pt x="1281490" y="5073451"/>
                  <a:pt x="1156335" y="5086350"/>
                </a:cubicBezTo>
                <a:cubicBezTo>
                  <a:pt x="1031180" y="5099249"/>
                  <a:pt x="582623" y="5121524"/>
                  <a:pt x="259556" y="5086350"/>
                </a:cubicBezTo>
                <a:cubicBezTo>
                  <a:pt x="124719" y="5086135"/>
                  <a:pt x="-28605" y="4980489"/>
                  <a:pt x="0" y="4826794"/>
                </a:cubicBezTo>
                <a:cubicBezTo>
                  <a:pt x="2294" y="4510233"/>
                  <a:pt x="-3958" y="4306106"/>
                  <a:pt x="0" y="4128659"/>
                </a:cubicBezTo>
                <a:cubicBezTo>
                  <a:pt x="3958" y="3951212"/>
                  <a:pt x="31429" y="3615572"/>
                  <a:pt x="0" y="3384852"/>
                </a:cubicBezTo>
                <a:cubicBezTo>
                  <a:pt x="-31429" y="3154132"/>
                  <a:pt x="-33140" y="2879959"/>
                  <a:pt x="0" y="2641044"/>
                </a:cubicBezTo>
                <a:cubicBezTo>
                  <a:pt x="33140" y="2402129"/>
                  <a:pt x="-25471" y="2335123"/>
                  <a:pt x="0" y="2034254"/>
                </a:cubicBezTo>
                <a:cubicBezTo>
                  <a:pt x="25471" y="1733385"/>
                  <a:pt x="5793" y="1563334"/>
                  <a:pt x="0" y="1290447"/>
                </a:cubicBezTo>
                <a:cubicBezTo>
                  <a:pt x="-5793" y="1017560"/>
                  <a:pt x="6655" y="747978"/>
                  <a:pt x="0" y="259556"/>
                </a:cubicBezTo>
                <a:close/>
              </a:path>
              <a:path w="9486900" h="5086350" stroke="0" extrusionOk="0">
                <a:moveTo>
                  <a:pt x="0" y="259556"/>
                </a:moveTo>
                <a:cubicBezTo>
                  <a:pt x="-14328" y="146305"/>
                  <a:pt x="135462" y="4882"/>
                  <a:pt x="259556" y="0"/>
                </a:cubicBezTo>
                <a:cubicBezTo>
                  <a:pt x="509941" y="-11983"/>
                  <a:pt x="514807" y="14604"/>
                  <a:pt x="770030" y="0"/>
                </a:cubicBezTo>
                <a:cubicBezTo>
                  <a:pt x="1025253" y="-14604"/>
                  <a:pt x="1129024" y="-12731"/>
                  <a:pt x="1370182" y="0"/>
                </a:cubicBezTo>
                <a:cubicBezTo>
                  <a:pt x="1611340" y="12731"/>
                  <a:pt x="1881519" y="19872"/>
                  <a:pt x="2239368" y="0"/>
                </a:cubicBezTo>
                <a:cubicBezTo>
                  <a:pt x="2597217" y="-19872"/>
                  <a:pt x="2706596" y="-12577"/>
                  <a:pt x="3018875" y="0"/>
                </a:cubicBezTo>
                <a:cubicBezTo>
                  <a:pt x="3331154" y="12577"/>
                  <a:pt x="3628181" y="-14502"/>
                  <a:pt x="3888061" y="0"/>
                </a:cubicBezTo>
                <a:cubicBezTo>
                  <a:pt x="4147941" y="14502"/>
                  <a:pt x="4289322" y="-8624"/>
                  <a:pt x="4398535" y="0"/>
                </a:cubicBezTo>
                <a:cubicBezTo>
                  <a:pt x="4507748" y="8624"/>
                  <a:pt x="4810744" y="24512"/>
                  <a:pt x="4998687" y="0"/>
                </a:cubicBezTo>
                <a:cubicBezTo>
                  <a:pt x="5186630" y="-24512"/>
                  <a:pt x="5609908" y="-24923"/>
                  <a:pt x="5778195" y="0"/>
                </a:cubicBezTo>
                <a:cubicBezTo>
                  <a:pt x="5946482" y="24923"/>
                  <a:pt x="6031245" y="19663"/>
                  <a:pt x="6198991" y="0"/>
                </a:cubicBezTo>
                <a:cubicBezTo>
                  <a:pt x="6366737" y="-19663"/>
                  <a:pt x="6565578" y="950"/>
                  <a:pt x="6709465" y="0"/>
                </a:cubicBezTo>
                <a:cubicBezTo>
                  <a:pt x="6853352" y="-950"/>
                  <a:pt x="7324090" y="-18437"/>
                  <a:pt x="7578651" y="0"/>
                </a:cubicBezTo>
                <a:cubicBezTo>
                  <a:pt x="7833212" y="18437"/>
                  <a:pt x="7865013" y="-20388"/>
                  <a:pt x="7999447" y="0"/>
                </a:cubicBezTo>
                <a:cubicBezTo>
                  <a:pt x="8133881" y="20388"/>
                  <a:pt x="8844044" y="49898"/>
                  <a:pt x="9227344" y="0"/>
                </a:cubicBezTo>
                <a:cubicBezTo>
                  <a:pt x="9383520" y="-4353"/>
                  <a:pt x="9483749" y="144304"/>
                  <a:pt x="9486900" y="259556"/>
                </a:cubicBezTo>
                <a:cubicBezTo>
                  <a:pt x="9494157" y="423854"/>
                  <a:pt x="9486473" y="588042"/>
                  <a:pt x="9486900" y="866346"/>
                </a:cubicBezTo>
                <a:cubicBezTo>
                  <a:pt x="9487328" y="1144650"/>
                  <a:pt x="9481954" y="1229611"/>
                  <a:pt x="9486900" y="1381792"/>
                </a:cubicBezTo>
                <a:cubicBezTo>
                  <a:pt x="9491846" y="1533973"/>
                  <a:pt x="9457487" y="1818657"/>
                  <a:pt x="9486900" y="2125599"/>
                </a:cubicBezTo>
                <a:cubicBezTo>
                  <a:pt x="9516313" y="2432541"/>
                  <a:pt x="9466076" y="2454006"/>
                  <a:pt x="9486900" y="2641044"/>
                </a:cubicBezTo>
                <a:cubicBezTo>
                  <a:pt x="9507724" y="2828083"/>
                  <a:pt x="9472816" y="3014150"/>
                  <a:pt x="9486900" y="3247835"/>
                </a:cubicBezTo>
                <a:cubicBezTo>
                  <a:pt x="9500984" y="3481520"/>
                  <a:pt x="9478396" y="3587758"/>
                  <a:pt x="9486900" y="3808952"/>
                </a:cubicBezTo>
                <a:cubicBezTo>
                  <a:pt x="9495404" y="4030146"/>
                  <a:pt x="9451565" y="4455544"/>
                  <a:pt x="9486900" y="4826794"/>
                </a:cubicBezTo>
                <a:cubicBezTo>
                  <a:pt x="9493875" y="4984487"/>
                  <a:pt x="9358451" y="5092730"/>
                  <a:pt x="9227344" y="5086350"/>
                </a:cubicBezTo>
                <a:cubicBezTo>
                  <a:pt x="9077593" y="5106347"/>
                  <a:pt x="8920771" y="5102831"/>
                  <a:pt x="8627192" y="5086350"/>
                </a:cubicBezTo>
                <a:cubicBezTo>
                  <a:pt x="8333613" y="5069869"/>
                  <a:pt x="8156273" y="5096694"/>
                  <a:pt x="8027040" y="5086350"/>
                </a:cubicBezTo>
                <a:cubicBezTo>
                  <a:pt x="7897807" y="5076006"/>
                  <a:pt x="7445354" y="5068962"/>
                  <a:pt x="7247532" y="5086350"/>
                </a:cubicBezTo>
                <a:cubicBezTo>
                  <a:pt x="7049710" y="5103738"/>
                  <a:pt x="6866937" y="5096199"/>
                  <a:pt x="6647380" y="5086350"/>
                </a:cubicBezTo>
                <a:cubicBezTo>
                  <a:pt x="6427823" y="5076501"/>
                  <a:pt x="6266274" y="5091432"/>
                  <a:pt x="6047228" y="5086350"/>
                </a:cubicBezTo>
                <a:cubicBezTo>
                  <a:pt x="5828182" y="5081268"/>
                  <a:pt x="5501061" y="5080366"/>
                  <a:pt x="5267721" y="5086350"/>
                </a:cubicBezTo>
                <a:cubicBezTo>
                  <a:pt x="5034381" y="5092334"/>
                  <a:pt x="4744011" y="5105116"/>
                  <a:pt x="4398535" y="5086350"/>
                </a:cubicBezTo>
                <a:cubicBezTo>
                  <a:pt x="4053059" y="5067584"/>
                  <a:pt x="4170364" y="5100940"/>
                  <a:pt x="3977739" y="5086350"/>
                </a:cubicBezTo>
                <a:cubicBezTo>
                  <a:pt x="3785114" y="5071760"/>
                  <a:pt x="3517442" y="5047388"/>
                  <a:pt x="3198231" y="5086350"/>
                </a:cubicBezTo>
                <a:cubicBezTo>
                  <a:pt x="2879020" y="5125312"/>
                  <a:pt x="2645083" y="5098203"/>
                  <a:pt x="2418723" y="5086350"/>
                </a:cubicBezTo>
                <a:cubicBezTo>
                  <a:pt x="2192363" y="5074497"/>
                  <a:pt x="1958735" y="5119938"/>
                  <a:pt x="1639216" y="5086350"/>
                </a:cubicBezTo>
                <a:cubicBezTo>
                  <a:pt x="1319697" y="5052762"/>
                  <a:pt x="1197967" y="5091141"/>
                  <a:pt x="1039064" y="5086350"/>
                </a:cubicBezTo>
                <a:cubicBezTo>
                  <a:pt x="880161" y="5081559"/>
                  <a:pt x="562548" y="5099362"/>
                  <a:pt x="259556" y="5086350"/>
                </a:cubicBezTo>
                <a:cubicBezTo>
                  <a:pt x="103573" y="5109144"/>
                  <a:pt x="-6695" y="5000134"/>
                  <a:pt x="0" y="4826794"/>
                </a:cubicBezTo>
                <a:cubicBezTo>
                  <a:pt x="-7184" y="4682539"/>
                  <a:pt x="-23432" y="4404377"/>
                  <a:pt x="0" y="4174331"/>
                </a:cubicBezTo>
                <a:cubicBezTo>
                  <a:pt x="23432" y="3944285"/>
                  <a:pt x="-14545" y="3782976"/>
                  <a:pt x="0" y="3567541"/>
                </a:cubicBezTo>
                <a:cubicBezTo>
                  <a:pt x="14545" y="3352106"/>
                  <a:pt x="-19192" y="3078769"/>
                  <a:pt x="0" y="2823734"/>
                </a:cubicBezTo>
                <a:cubicBezTo>
                  <a:pt x="19192" y="2568699"/>
                  <a:pt x="6322" y="2285494"/>
                  <a:pt x="0" y="2079927"/>
                </a:cubicBezTo>
                <a:cubicBezTo>
                  <a:pt x="-6322" y="1874360"/>
                  <a:pt x="1198" y="1690533"/>
                  <a:pt x="0" y="1427464"/>
                </a:cubicBezTo>
                <a:cubicBezTo>
                  <a:pt x="-1198" y="1164395"/>
                  <a:pt x="12884" y="1031782"/>
                  <a:pt x="0" y="820674"/>
                </a:cubicBezTo>
                <a:cubicBezTo>
                  <a:pt x="-12884" y="609566"/>
                  <a:pt x="-9858" y="448472"/>
                  <a:pt x="0" y="25955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49" name="Group 48"/>
          <p:cNvGrpSpPr/>
          <p:nvPr/>
        </p:nvGrpSpPr>
        <p:grpSpPr>
          <a:xfrm>
            <a:off x="1549356" y="2087562"/>
            <a:ext cx="9590528" cy="1122569"/>
            <a:chOff x="4543366" y="1813895"/>
            <a:chExt cx="3403836" cy="654683"/>
          </a:xfrm>
        </p:grpSpPr>
        <p:sp>
          <p:nvSpPr>
            <p:cNvPr id="50" name="Rectangle: Rounded Corners 34">
              <a:extLst>
                <a:ext uri="{FF2B5EF4-FFF2-40B4-BE49-F238E27FC236}">
                  <a16:creationId xmlns:a16="http://schemas.microsoft.com/office/drawing/2014/main" id="{3CF7F5D6-F7FF-BC54-983D-EDF92D1873C6}"/>
                </a:ext>
              </a:extLst>
            </p:cNvPr>
            <p:cNvSpPr/>
            <p:nvPr/>
          </p:nvSpPr>
          <p:spPr>
            <a:xfrm>
              <a:off x="4543366" y="1813895"/>
              <a:ext cx="3271712" cy="654683"/>
            </a:xfrm>
            <a:custGeom>
              <a:avLst/>
              <a:gdLst>
                <a:gd name="connsiteX0" fmla="*/ 0 w 3271712"/>
                <a:gd name="connsiteY0" fmla="*/ 159880 h 654683"/>
                <a:gd name="connsiteX1" fmla="*/ 159880 w 3271712"/>
                <a:gd name="connsiteY1" fmla="*/ 0 h 654683"/>
                <a:gd name="connsiteX2" fmla="*/ 3111832 w 3271712"/>
                <a:gd name="connsiteY2" fmla="*/ 0 h 654683"/>
                <a:gd name="connsiteX3" fmla="*/ 3271712 w 3271712"/>
                <a:gd name="connsiteY3" fmla="*/ 159880 h 654683"/>
                <a:gd name="connsiteX4" fmla="*/ 3271712 w 3271712"/>
                <a:gd name="connsiteY4" fmla="*/ 494803 h 654683"/>
                <a:gd name="connsiteX5" fmla="*/ 3111832 w 3271712"/>
                <a:gd name="connsiteY5" fmla="*/ 654683 h 654683"/>
                <a:gd name="connsiteX6" fmla="*/ 159880 w 3271712"/>
                <a:gd name="connsiteY6" fmla="*/ 654683 h 654683"/>
                <a:gd name="connsiteX7" fmla="*/ 0 w 3271712"/>
                <a:gd name="connsiteY7" fmla="*/ 494803 h 654683"/>
                <a:gd name="connsiteX8" fmla="*/ 0 w 3271712"/>
                <a:gd name="connsiteY8" fmla="*/ 159880 h 6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1712" h="654683" fill="none" extrusionOk="0">
                  <a:moveTo>
                    <a:pt x="0" y="159880"/>
                  </a:moveTo>
                  <a:cubicBezTo>
                    <a:pt x="-2814" y="81441"/>
                    <a:pt x="65145" y="-4325"/>
                    <a:pt x="159880" y="0"/>
                  </a:cubicBezTo>
                  <a:cubicBezTo>
                    <a:pt x="1372379" y="-35273"/>
                    <a:pt x="1907416" y="-144294"/>
                    <a:pt x="3111832" y="0"/>
                  </a:cubicBezTo>
                  <a:cubicBezTo>
                    <a:pt x="3215293" y="4615"/>
                    <a:pt x="3262190" y="63552"/>
                    <a:pt x="3271712" y="159880"/>
                  </a:cubicBezTo>
                  <a:cubicBezTo>
                    <a:pt x="3271580" y="305770"/>
                    <a:pt x="3262166" y="370071"/>
                    <a:pt x="3271712" y="494803"/>
                  </a:cubicBezTo>
                  <a:cubicBezTo>
                    <a:pt x="3280781" y="576244"/>
                    <a:pt x="3210441" y="643506"/>
                    <a:pt x="3111832" y="654683"/>
                  </a:cubicBezTo>
                  <a:cubicBezTo>
                    <a:pt x="2343334" y="732208"/>
                    <a:pt x="1141276" y="610980"/>
                    <a:pt x="159880" y="654683"/>
                  </a:cubicBezTo>
                  <a:cubicBezTo>
                    <a:pt x="67664" y="653598"/>
                    <a:pt x="-16278" y="582879"/>
                    <a:pt x="0" y="494803"/>
                  </a:cubicBezTo>
                  <a:cubicBezTo>
                    <a:pt x="-2077" y="412641"/>
                    <a:pt x="7848" y="238277"/>
                    <a:pt x="0" y="159880"/>
                  </a:cubicBezTo>
                  <a:close/>
                </a:path>
                <a:path w="3271712" h="654683" stroke="0" extrusionOk="0">
                  <a:moveTo>
                    <a:pt x="0" y="159880"/>
                  </a:moveTo>
                  <a:cubicBezTo>
                    <a:pt x="-4391" y="56408"/>
                    <a:pt x="59111" y="10100"/>
                    <a:pt x="159880" y="0"/>
                  </a:cubicBezTo>
                  <a:cubicBezTo>
                    <a:pt x="1242942" y="-95379"/>
                    <a:pt x="1667492" y="58096"/>
                    <a:pt x="3111832" y="0"/>
                  </a:cubicBezTo>
                  <a:cubicBezTo>
                    <a:pt x="3187286" y="-9042"/>
                    <a:pt x="3268065" y="68960"/>
                    <a:pt x="3271712" y="159880"/>
                  </a:cubicBezTo>
                  <a:cubicBezTo>
                    <a:pt x="3243142" y="323989"/>
                    <a:pt x="3261977" y="347559"/>
                    <a:pt x="3271712" y="494803"/>
                  </a:cubicBezTo>
                  <a:cubicBezTo>
                    <a:pt x="3273079" y="581477"/>
                    <a:pt x="3196336" y="650903"/>
                    <a:pt x="3111832" y="654683"/>
                  </a:cubicBezTo>
                  <a:cubicBezTo>
                    <a:pt x="2440065" y="594777"/>
                    <a:pt x="1254553" y="737197"/>
                    <a:pt x="159880" y="654683"/>
                  </a:cubicBezTo>
                  <a:cubicBezTo>
                    <a:pt x="55340" y="658698"/>
                    <a:pt x="-4171" y="587335"/>
                    <a:pt x="0" y="494803"/>
                  </a:cubicBezTo>
                  <a:cubicBezTo>
                    <a:pt x="-8138" y="439136"/>
                    <a:pt x="26903" y="271498"/>
                    <a:pt x="0" y="159880"/>
                  </a:cubicBezTo>
                  <a:close/>
                </a:path>
              </a:pathLst>
            </a:custGeom>
            <a:solidFill>
              <a:srgbClr val="CBFFA9"/>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rgbClr val="002060"/>
                </a:solidFill>
                <a:latin typeface="UTM Duepuntozero" panose="02040603050506020204" pitchFamily="18" charset="0"/>
              </a:endParaRPr>
            </a:p>
          </p:txBody>
        </p:sp>
        <p:sp>
          <p:nvSpPr>
            <p:cNvPr id="51" name="TextBox 50"/>
            <p:cNvSpPr txBox="1"/>
            <p:nvPr/>
          </p:nvSpPr>
          <p:spPr>
            <a:xfrm>
              <a:off x="4543366" y="1988665"/>
              <a:ext cx="3403836" cy="305142"/>
            </a:xfrm>
            <a:prstGeom prst="rect">
              <a:avLst/>
            </a:prstGeom>
            <a:noFill/>
          </p:spPr>
          <p:txBody>
            <a:bodyPr wrap="square" rtlCol="0">
              <a:spAutoFit/>
            </a:bodyPr>
            <a:lstStyle/>
            <a:p>
              <a:r>
                <a:rPr lang="vi-VN" sz="2800" b="1">
                  <a:latin typeface="+mj-lt"/>
                </a:rPr>
                <a:t>1.	Sưu tầm 1 – 2 tranh, ảnh về thảo nguyên.</a:t>
              </a:r>
            </a:p>
          </p:txBody>
        </p:sp>
      </p:grpSp>
      <p:grpSp>
        <p:nvGrpSpPr>
          <p:cNvPr id="61" name="Group 60"/>
          <p:cNvGrpSpPr/>
          <p:nvPr/>
        </p:nvGrpSpPr>
        <p:grpSpPr>
          <a:xfrm>
            <a:off x="1601170" y="3722441"/>
            <a:ext cx="9218260" cy="1431117"/>
            <a:chOff x="4308588" y="3166403"/>
            <a:chExt cx="3271712" cy="654683"/>
          </a:xfrm>
        </p:grpSpPr>
        <p:sp>
          <p:nvSpPr>
            <p:cNvPr id="62" name="Rectangle: Rounded Corners 34">
              <a:extLst>
                <a:ext uri="{FF2B5EF4-FFF2-40B4-BE49-F238E27FC236}">
                  <a16:creationId xmlns:a16="http://schemas.microsoft.com/office/drawing/2014/main" id="{3CF7F5D6-F7FF-BC54-983D-EDF92D1873C6}"/>
                </a:ext>
              </a:extLst>
            </p:cNvPr>
            <p:cNvSpPr/>
            <p:nvPr/>
          </p:nvSpPr>
          <p:spPr>
            <a:xfrm>
              <a:off x="4308588" y="3166403"/>
              <a:ext cx="3271712" cy="654683"/>
            </a:xfrm>
            <a:custGeom>
              <a:avLst/>
              <a:gdLst>
                <a:gd name="connsiteX0" fmla="*/ 0 w 3271712"/>
                <a:gd name="connsiteY0" fmla="*/ 159880 h 654683"/>
                <a:gd name="connsiteX1" fmla="*/ 159880 w 3271712"/>
                <a:gd name="connsiteY1" fmla="*/ 0 h 654683"/>
                <a:gd name="connsiteX2" fmla="*/ 3111832 w 3271712"/>
                <a:gd name="connsiteY2" fmla="*/ 0 h 654683"/>
                <a:gd name="connsiteX3" fmla="*/ 3271712 w 3271712"/>
                <a:gd name="connsiteY3" fmla="*/ 159880 h 654683"/>
                <a:gd name="connsiteX4" fmla="*/ 3271712 w 3271712"/>
                <a:gd name="connsiteY4" fmla="*/ 494803 h 654683"/>
                <a:gd name="connsiteX5" fmla="*/ 3111832 w 3271712"/>
                <a:gd name="connsiteY5" fmla="*/ 654683 h 654683"/>
                <a:gd name="connsiteX6" fmla="*/ 159880 w 3271712"/>
                <a:gd name="connsiteY6" fmla="*/ 654683 h 654683"/>
                <a:gd name="connsiteX7" fmla="*/ 0 w 3271712"/>
                <a:gd name="connsiteY7" fmla="*/ 494803 h 654683"/>
                <a:gd name="connsiteX8" fmla="*/ 0 w 3271712"/>
                <a:gd name="connsiteY8" fmla="*/ 159880 h 6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1712" h="654683" fill="none" extrusionOk="0">
                  <a:moveTo>
                    <a:pt x="0" y="159880"/>
                  </a:moveTo>
                  <a:cubicBezTo>
                    <a:pt x="-2814" y="81441"/>
                    <a:pt x="65145" y="-4325"/>
                    <a:pt x="159880" y="0"/>
                  </a:cubicBezTo>
                  <a:cubicBezTo>
                    <a:pt x="1372379" y="-35273"/>
                    <a:pt x="1907416" y="-144294"/>
                    <a:pt x="3111832" y="0"/>
                  </a:cubicBezTo>
                  <a:cubicBezTo>
                    <a:pt x="3215293" y="4615"/>
                    <a:pt x="3262190" y="63552"/>
                    <a:pt x="3271712" y="159880"/>
                  </a:cubicBezTo>
                  <a:cubicBezTo>
                    <a:pt x="3271580" y="305770"/>
                    <a:pt x="3262166" y="370071"/>
                    <a:pt x="3271712" y="494803"/>
                  </a:cubicBezTo>
                  <a:cubicBezTo>
                    <a:pt x="3280781" y="576244"/>
                    <a:pt x="3210441" y="643506"/>
                    <a:pt x="3111832" y="654683"/>
                  </a:cubicBezTo>
                  <a:cubicBezTo>
                    <a:pt x="2343334" y="732208"/>
                    <a:pt x="1141276" y="610980"/>
                    <a:pt x="159880" y="654683"/>
                  </a:cubicBezTo>
                  <a:cubicBezTo>
                    <a:pt x="67664" y="653598"/>
                    <a:pt x="-16278" y="582879"/>
                    <a:pt x="0" y="494803"/>
                  </a:cubicBezTo>
                  <a:cubicBezTo>
                    <a:pt x="-2077" y="412641"/>
                    <a:pt x="7848" y="238277"/>
                    <a:pt x="0" y="159880"/>
                  </a:cubicBezTo>
                  <a:close/>
                </a:path>
                <a:path w="3271712" h="654683" stroke="0" extrusionOk="0">
                  <a:moveTo>
                    <a:pt x="0" y="159880"/>
                  </a:moveTo>
                  <a:cubicBezTo>
                    <a:pt x="-4391" y="56408"/>
                    <a:pt x="59111" y="10100"/>
                    <a:pt x="159880" y="0"/>
                  </a:cubicBezTo>
                  <a:cubicBezTo>
                    <a:pt x="1242942" y="-95379"/>
                    <a:pt x="1667492" y="58096"/>
                    <a:pt x="3111832" y="0"/>
                  </a:cubicBezTo>
                  <a:cubicBezTo>
                    <a:pt x="3187286" y="-9042"/>
                    <a:pt x="3268065" y="68960"/>
                    <a:pt x="3271712" y="159880"/>
                  </a:cubicBezTo>
                  <a:cubicBezTo>
                    <a:pt x="3243142" y="323989"/>
                    <a:pt x="3261977" y="347559"/>
                    <a:pt x="3271712" y="494803"/>
                  </a:cubicBezTo>
                  <a:cubicBezTo>
                    <a:pt x="3273079" y="581477"/>
                    <a:pt x="3196336" y="650903"/>
                    <a:pt x="3111832" y="654683"/>
                  </a:cubicBezTo>
                  <a:cubicBezTo>
                    <a:pt x="2440065" y="594777"/>
                    <a:pt x="1254553" y="737197"/>
                    <a:pt x="159880" y="654683"/>
                  </a:cubicBezTo>
                  <a:cubicBezTo>
                    <a:pt x="55340" y="658698"/>
                    <a:pt x="-4171" y="587335"/>
                    <a:pt x="0" y="494803"/>
                  </a:cubicBezTo>
                  <a:cubicBezTo>
                    <a:pt x="-8138" y="439136"/>
                    <a:pt x="26903" y="271498"/>
                    <a:pt x="0" y="159880"/>
                  </a:cubicBezTo>
                  <a:close/>
                </a:path>
              </a:pathLst>
            </a:custGeom>
            <a:solidFill>
              <a:srgbClr val="9ADCFF"/>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rgbClr val="002060"/>
                </a:solidFill>
                <a:latin typeface="UTM Duepuntozero" panose="02040603050506020204" pitchFamily="18" charset="0"/>
              </a:endParaRPr>
            </a:p>
          </p:txBody>
        </p:sp>
        <p:sp>
          <p:nvSpPr>
            <p:cNvPr id="63" name="TextBox 62"/>
            <p:cNvSpPr txBox="1"/>
            <p:nvPr/>
          </p:nvSpPr>
          <p:spPr>
            <a:xfrm>
              <a:off x="4308588" y="3274154"/>
              <a:ext cx="3195039" cy="436469"/>
            </a:xfrm>
            <a:prstGeom prst="rect">
              <a:avLst/>
            </a:prstGeom>
            <a:noFill/>
          </p:spPr>
          <p:txBody>
            <a:bodyPr wrap="square" rtlCol="0">
              <a:spAutoFit/>
            </a:bodyPr>
            <a:lstStyle/>
            <a:p>
              <a:r>
                <a:rPr lang="en-US" sz="2800" b="1">
                  <a:latin typeface="+mj-lt"/>
                </a:rPr>
                <a:t>2. </a:t>
              </a:r>
              <a:r>
                <a:rPr lang="vi-VN" sz="2800" b="1">
                  <a:latin typeface="+mj-lt"/>
                </a:rPr>
                <a:t>Nói 1 – 2 câu về cảnh vật trong tranh, ảnh sưu tầm được.</a:t>
              </a:r>
              <a:endParaRPr lang="en-US" sz="2800" b="1">
                <a:latin typeface="+mj-lt"/>
              </a:endParaRPr>
            </a:p>
          </p:txBody>
        </p:sp>
      </p:grpSp>
      <p:grpSp>
        <p:nvGrpSpPr>
          <p:cNvPr id="16" name="Group 15"/>
          <p:cNvGrpSpPr/>
          <p:nvPr/>
        </p:nvGrpSpPr>
        <p:grpSpPr>
          <a:xfrm>
            <a:off x="1280716" y="322967"/>
            <a:ext cx="3754212" cy="2565579"/>
            <a:chOff x="1274989" y="2209621"/>
            <a:chExt cx="3754212" cy="3358931"/>
          </a:xfrm>
        </p:grpSpPr>
        <p:sp>
          <p:nvSpPr>
            <p:cNvPr id="17" name="Title 1"/>
            <p:cNvSpPr txBox="1">
              <a:spLocks/>
            </p:cNvSpPr>
            <p:nvPr/>
          </p:nvSpPr>
          <p:spPr>
            <a:xfrm>
              <a:off x="1274989" y="221716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n w="889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Vận dụng</a:t>
              </a:r>
            </a:p>
          </p:txBody>
        </p:sp>
        <p:sp>
          <p:nvSpPr>
            <p:cNvPr id="18" name="Title 1"/>
            <p:cNvSpPr txBox="1">
              <a:spLocks/>
            </p:cNvSpPr>
            <p:nvPr/>
          </p:nvSpPr>
          <p:spPr>
            <a:xfrm>
              <a:off x="1274989" y="220962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n>
                    <a:solidFill>
                      <a:schemeClr val="tx1"/>
                    </a:solidFill>
                  </a:ln>
                  <a:solidFill>
                    <a:srgbClr val="FFB745"/>
                  </a:solidFill>
                  <a:latin typeface="iCiel Pony" panose="02000000000000000000" pitchFamily="2" charset="0"/>
                </a:rPr>
                <a:t>Vận dụng</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145" y="4324413"/>
            <a:ext cx="1175352" cy="1175352"/>
          </a:xfrm>
          <a:prstGeom prst="rect">
            <a:avLst/>
          </a:prstGeom>
        </p:spPr>
      </p:pic>
    </p:spTree>
    <p:extLst>
      <p:ext uri="{BB962C8B-B14F-4D97-AF65-F5344CB8AC3E}">
        <p14:creationId xmlns:p14="http://schemas.microsoft.com/office/powerpoint/2010/main" val="417149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450" decel="100000" fill="hold"/>
                                        <p:tgtEl>
                                          <p:spTgt spid="49"/>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anim calcmode="lin" valueType="num">
                                      <p:cBhvr>
                                        <p:cTn id="21" dur="500" fill="hold"/>
                                        <p:tgtEl>
                                          <p:spTgt spid="61"/>
                                        </p:tgtEl>
                                        <p:attrNameLst>
                                          <p:attrName>ppt_x</p:attrName>
                                        </p:attrNameLst>
                                      </p:cBhvr>
                                      <p:tavLst>
                                        <p:tav tm="0">
                                          <p:val>
                                            <p:strVal val="#ppt_x"/>
                                          </p:val>
                                        </p:tav>
                                        <p:tav tm="100000">
                                          <p:val>
                                            <p:strVal val="#ppt_x"/>
                                          </p:val>
                                        </p:tav>
                                      </p:tavLst>
                                    </p:anim>
                                    <p:anim calcmode="lin" valueType="num">
                                      <p:cBhvr>
                                        <p:cTn id="22" dur="450" decel="100000" fill="hold"/>
                                        <p:tgtEl>
                                          <p:spTgt spid="61"/>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iếng ting ting.wav"/>
                                        </p:tgtEl>
                                      </p:cMediaNode>
                                    </p:audio>
                                  </p:sub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3D44B43-8037-5887-D3DE-14AAB7BB8547}"/>
              </a:ext>
            </a:extLst>
          </p:cNvPr>
          <p:cNvSpPr txBox="1">
            <a:spLocks/>
          </p:cNvSpPr>
          <p:nvPr/>
        </p:nvSpPr>
        <p:spPr>
          <a:xfrm>
            <a:off x="264085" y="384515"/>
            <a:ext cx="3132258" cy="2982800"/>
          </a:xfrm>
          <a:custGeom>
            <a:avLst/>
            <a:gdLst>
              <a:gd name="connsiteX0" fmla="*/ 497143 w 3132258"/>
              <a:gd name="connsiteY0" fmla="*/ 0 h 2982800"/>
              <a:gd name="connsiteX1" fmla="*/ 1103219 w 3132258"/>
              <a:gd name="connsiteY1" fmla="*/ 0 h 2982800"/>
              <a:gd name="connsiteX2" fmla="*/ 1788349 w 3132258"/>
              <a:gd name="connsiteY2" fmla="*/ 0 h 2982800"/>
              <a:gd name="connsiteX3" fmla="*/ 2473479 w 3132258"/>
              <a:gd name="connsiteY3" fmla="*/ 0 h 2982800"/>
              <a:gd name="connsiteX4" fmla="*/ 3132258 w 3132258"/>
              <a:gd name="connsiteY4" fmla="*/ 0 h 2982800"/>
              <a:gd name="connsiteX5" fmla="*/ 3132258 w 3132258"/>
              <a:gd name="connsiteY5" fmla="*/ 0 h 2982800"/>
              <a:gd name="connsiteX6" fmla="*/ 3132258 w 3132258"/>
              <a:gd name="connsiteY6" fmla="*/ 621414 h 2982800"/>
              <a:gd name="connsiteX7" fmla="*/ 3132258 w 3132258"/>
              <a:gd name="connsiteY7" fmla="*/ 1267685 h 2982800"/>
              <a:gd name="connsiteX8" fmla="*/ 3132258 w 3132258"/>
              <a:gd name="connsiteY8" fmla="*/ 1839386 h 2982800"/>
              <a:gd name="connsiteX9" fmla="*/ 3132258 w 3132258"/>
              <a:gd name="connsiteY9" fmla="*/ 2485657 h 2982800"/>
              <a:gd name="connsiteX10" fmla="*/ 2635115 w 3132258"/>
              <a:gd name="connsiteY10" fmla="*/ 2982800 h 2982800"/>
              <a:gd name="connsiteX11" fmla="*/ 2029039 w 3132258"/>
              <a:gd name="connsiteY11" fmla="*/ 2982800 h 2982800"/>
              <a:gd name="connsiteX12" fmla="*/ 1343909 w 3132258"/>
              <a:gd name="connsiteY12" fmla="*/ 2982800 h 2982800"/>
              <a:gd name="connsiteX13" fmla="*/ 711481 w 3132258"/>
              <a:gd name="connsiteY13" fmla="*/ 2982800 h 2982800"/>
              <a:gd name="connsiteX14" fmla="*/ 0 w 3132258"/>
              <a:gd name="connsiteY14" fmla="*/ 2982800 h 2982800"/>
              <a:gd name="connsiteX15" fmla="*/ 0 w 3132258"/>
              <a:gd name="connsiteY15" fmla="*/ 2982800 h 2982800"/>
              <a:gd name="connsiteX16" fmla="*/ 0 w 3132258"/>
              <a:gd name="connsiteY16" fmla="*/ 2336529 h 2982800"/>
              <a:gd name="connsiteX17" fmla="*/ 0 w 3132258"/>
              <a:gd name="connsiteY17" fmla="*/ 1739972 h 2982800"/>
              <a:gd name="connsiteX18" fmla="*/ 0 w 3132258"/>
              <a:gd name="connsiteY18" fmla="*/ 1118557 h 2982800"/>
              <a:gd name="connsiteX19" fmla="*/ 0 w 3132258"/>
              <a:gd name="connsiteY19" fmla="*/ 497143 h 2982800"/>
              <a:gd name="connsiteX20" fmla="*/ 497143 w 3132258"/>
              <a:gd name="connsiteY20" fmla="*/ 0 h 29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2258" h="2982800" fill="none" extrusionOk="0">
                <a:moveTo>
                  <a:pt x="497143" y="0"/>
                </a:moveTo>
                <a:cubicBezTo>
                  <a:pt x="642105" y="29059"/>
                  <a:pt x="951269" y="-21570"/>
                  <a:pt x="1103219" y="0"/>
                </a:cubicBezTo>
                <a:cubicBezTo>
                  <a:pt x="1255169" y="21570"/>
                  <a:pt x="1559696" y="2043"/>
                  <a:pt x="1788349" y="0"/>
                </a:cubicBezTo>
                <a:cubicBezTo>
                  <a:pt x="2017002" y="-2043"/>
                  <a:pt x="2210853" y="27832"/>
                  <a:pt x="2473479" y="0"/>
                </a:cubicBezTo>
                <a:cubicBezTo>
                  <a:pt x="2736105" y="-27832"/>
                  <a:pt x="2824897" y="7606"/>
                  <a:pt x="3132258" y="0"/>
                </a:cubicBezTo>
                <a:lnTo>
                  <a:pt x="3132258" y="0"/>
                </a:lnTo>
                <a:cubicBezTo>
                  <a:pt x="3141615" y="196064"/>
                  <a:pt x="3150825" y="432104"/>
                  <a:pt x="3132258" y="621414"/>
                </a:cubicBezTo>
                <a:cubicBezTo>
                  <a:pt x="3113691" y="810724"/>
                  <a:pt x="3160878" y="1067749"/>
                  <a:pt x="3132258" y="1267685"/>
                </a:cubicBezTo>
                <a:cubicBezTo>
                  <a:pt x="3103638" y="1467621"/>
                  <a:pt x="3147876" y="1579225"/>
                  <a:pt x="3132258" y="1839386"/>
                </a:cubicBezTo>
                <a:cubicBezTo>
                  <a:pt x="3116640" y="2099547"/>
                  <a:pt x="3111004" y="2286560"/>
                  <a:pt x="3132258" y="2485657"/>
                </a:cubicBezTo>
                <a:cubicBezTo>
                  <a:pt x="3136241" y="2699113"/>
                  <a:pt x="2885447" y="3025855"/>
                  <a:pt x="2635115" y="2982800"/>
                </a:cubicBezTo>
                <a:cubicBezTo>
                  <a:pt x="2404279" y="2958210"/>
                  <a:pt x="2209057" y="2955271"/>
                  <a:pt x="2029039" y="2982800"/>
                </a:cubicBezTo>
                <a:cubicBezTo>
                  <a:pt x="1849021" y="3010329"/>
                  <a:pt x="1575601" y="2965448"/>
                  <a:pt x="1343909" y="2982800"/>
                </a:cubicBezTo>
                <a:cubicBezTo>
                  <a:pt x="1112217" y="3000153"/>
                  <a:pt x="1003555" y="2955254"/>
                  <a:pt x="711481" y="2982800"/>
                </a:cubicBezTo>
                <a:cubicBezTo>
                  <a:pt x="419407" y="3010346"/>
                  <a:pt x="261979" y="2969361"/>
                  <a:pt x="0" y="2982800"/>
                </a:cubicBezTo>
                <a:lnTo>
                  <a:pt x="0" y="2982800"/>
                </a:lnTo>
                <a:cubicBezTo>
                  <a:pt x="29662" y="2767159"/>
                  <a:pt x="-11552" y="2605161"/>
                  <a:pt x="0" y="2336529"/>
                </a:cubicBezTo>
                <a:cubicBezTo>
                  <a:pt x="11552" y="2067897"/>
                  <a:pt x="-19076" y="1879725"/>
                  <a:pt x="0" y="1739972"/>
                </a:cubicBezTo>
                <a:cubicBezTo>
                  <a:pt x="19076" y="1600219"/>
                  <a:pt x="28087" y="1245568"/>
                  <a:pt x="0" y="1118557"/>
                </a:cubicBezTo>
                <a:cubicBezTo>
                  <a:pt x="-28087" y="991547"/>
                  <a:pt x="-21119" y="708770"/>
                  <a:pt x="0" y="497143"/>
                </a:cubicBezTo>
                <a:cubicBezTo>
                  <a:pt x="-667" y="215579"/>
                  <a:pt x="170383" y="3518"/>
                  <a:pt x="497143" y="0"/>
                </a:cubicBezTo>
                <a:close/>
              </a:path>
              <a:path w="3132258" h="2982800" stroke="0" extrusionOk="0">
                <a:moveTo>
                  <a:pt x="497143" y="0"/>
                </a:moveTo>
                <a:cubicBezTo>
                  <a:pt x="760387" y="10031"/>
                  <a:pt x="863224" y="-21668"/>
                  <a:pt x="1076868" y="0"/>
                </a:cubicBezTo>
                <a:cubicBezTo>
                  <a:pt x="1290512" y="21668"/>
                  <a:pt x="1469364" y="23022"/>
                  <a:pt x="1735647" y="0"/>
                </a:cubicBezTo>
                <a:cubicBezTo>
                  <a:pt x="2001930" y="-23022"/>
                  <a:pt x="2223444" y="13836"/>
                  <a:pt x="2368075" y="0"/>
                </a:cubicBezTo>
                <a:cubicBezTo>
                  <a:pt x="2512706" y="-13836"/>
                  <a:pt x="2893338" y="25049"/>
                  <a:pt x="3132258" y="0"/>
                </a:cubicBezTo>
                <a:lnTo>
                  <a:pt x="3132258" y="0"/>
                </a:lnTo>
                <a:cubicBezTo>
                  <a:pt x="3125517" y="185479"/>
                  <a:pt x="3122115" y="331566"/>
                  <a:pt x="3132258" y="596558"/>
                </a:cubicBezTo>
                <a:cubicBezTo>
                  <a:pt x="3142401" y="861550"/>
                  <a:pt x="3131385" y="1033781"/>
                  <a:pt x="3132258" y="1143402"/>
                </a:cubicBezTo>
                <a:cubicBezTo>
                  <a:pt x="3133131" y="1253023"/>
                  <a:pt x="3118357" y="1637784"/>
                  <a:pt x="3132258" y="1764816"/>
                </a:cubicBezTo>
                <a:cubicBezTo>
                  <a:pt x="3146159" y="1891848"/>
                  <a:pt x="3159448" y="2247348"/>
                  <a:pt x="3132258" y="2485657"/>
                </a:cubicBezTo>
                <a:cubicBezTo>
                  <a:pt x="3112450" y="2823761"/>
                  <a:pt x="2849710" y="2977406"/>
                  <a:pt x="2635115" y="2982800"/>
                </a:cubicBezTo>
                <a:cubicBezTo>
                  <a:pt x="2355128" y="2960091"/>
                  <a:pt x="2299999" y="2991663"/>
                  <a:pt x="2029039" y="2982800"/>
                </a:cubicBezTo>
                <a:cubicBezTo>
                  <a:pt x="1758079" y="2973937"/>
                  <a:pt x="1646851" y="2994860"/>
                  <a:pt x="1343909" y="2982800"/>
                </a:cubicBezTo>
                <a:cubicBezTo>
                  <a:pt x="1040967" y="2970741"/>
                  <a:pt x="985421" y="2975586"/>
                  <a:pt x="685130" y="2982800"/>
                </a:cubicBezTo>
                <a:cubicBezTo>
                  <a:pt x="384839" y="2990014"/>
                  <a:pt x="227980" y="2955644"/>
                  <a:pt x="0" y="2982800"/>
                </a:cubicBezTo>
                <a:lnTo>
                  <a:pt x="0" y="2982800"/>
                </a:lnTo>
                <a:cubicBezTo>
                  <a:pt x="-5780" y="2766258"/>
                  <a:pt x="18216" y="2621408"/>
                  <a:pt x="0" y="2386242"/>
                </a:cubicBezTo>
                <a:cubicBezTo>
                  <a:pt x="-18216" y="2151076"/>
                  <a:pt x="-14195" y="2050458"/>
                  <a:pt x="0" y="1839398"/>
                </a:cubicBezTo>
                <a:cubicBezTo>
                  <a:pt x="14195" y="1628338"/>
                  <a:pt x="23302" y="1382982"/>
                  <a:pt x="0" y="1217984"/>
                </a:cubicBezTo>
                <a:cubicBezTo>
                  <a:pt x="-23302" y="1052986"/>
                  <a:pt x="-33823" y="740688"/>
                  <a:pt x="0" y="497143"/>
                </a:cubicBezTo>
                <a:cubicBezTo>
                  <a:pt x="-58584" y="221355"/>
                  <a:pt x="248072" y="26869"/>
                  <a:pt x="49714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nvGrpSpPr>
          <p:cNvPr id="10" name="Group 9"/>
          <p:cNvGrpSpPr/>
          <p:nvPr/>
        </p:nvGrpSpPr>
        <p:grpSpPr>
          <a:xfrm>
            <a:off x="6299200" y="-372092"/>
            <a:ext cx="5892799" cy="3875983"/>
            <a:chOff x="6299200" y="-372092"/>
            <a:chExt cx="5892799" cy="3875983"/>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flipH="1">
              <a:off x="6299200" y="-372092"/>
              <a:ext cx="5892799" cy="3875983"/>
            </a:xfrm>
            <a:prstGeom prst="rect">
              <a:avLst/>
            </a:prstGeom>
          </p:spPr>
        </p:pic>
        <p:sp>
          <p:nvSpPr>
            <p:cNvPr id="9" name="TextBox 8"/>
            <p:cNvSpPr txBox="1"/>
            <p:nvPr/>
          </p:nvSpPr>
          <p:spPr>
            <a:xfrm>
              <a:off x="7316184" y="1850798"/>
              <a:ext cx="3858830" cy="1384995"/>
            </a:xfrm>
            <a:prstGeom prst="rect">
              <a:avLst/>
            </a:prstGeom>
            <a:noFill/>
          </p:spPr>
          <p:txBody>
            <a:bodyPr wrap="square" rtlCol="0">
              <a:spAutoFit/>
            </a:bodyPr>
            <a:lstStyle/>
            <a:p>
              <a:pPr algn="ctr"/>
              <a:r>
                <a:rPr lang="vi-VN" sz="2800" b="1">
                  <a:latin typeface="+mj-lt"/>
                </a:rPr>
                <a:t>2. Nói 1 – 2 câu về cảnh vật trong tranh, ảnh sưu tầm được.</a:t>
              </a:r>
            </a:p>
          </p:txBody>
        </p:sp>
      </p:grpSp>
      <p:grpSp>
        <p:nvGrpSpPr>
          <p:cNvPr id="7" name="Group 6"/>
          <p:cNvGrpSpPr/>
          <p:nvPr/>
        </p:nvGrpSpPr>
        <p:grpSpPr>
          <a:xfrm>
            <a:off x="-239132" y="197705"/>
            <a:ext cx="4261604" cy="3306186"/>
            <a:chOff x="0" y="698416"/>
            <a:chExt cx="7320852" cy="6043033"/>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8416"/>
              <a:ext cx="7320852" cy="6043033"/>
            </a:xfrm>
            <a:prstGeom prst="rect">
              <a:avLst/>
            </a:prstGeom>
          </p:spPr>
        </p:pic>
        <p:sp>
          <p:nvSpPr>
            <p:cNvPr id="6" name="Title 1"/>
            <p:cNvSpPr txBox="1">
              <a:spLocks/>
            </p:cNvSpPr>
            <p:nvPr/>
          </p:nvSpPr>
          <p:spPr>
            <a:xfrm>
              <a:off x="900093" y="846775"/>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n>
                    <a:solidFill>
                      <a:schemeClr val="tx1"/>
                    </a:solidFill>
                  </a:ln>
                  <a:solidFill>
                    <a:schemeClr val="accent4">
                      <a:lumMod val="60000"/>
                      <a:lumOff val="40000"/>
                    </a:schemeClr>
                  </a:solidFill>
                  <a:latin typeface="iCiel Pony" panose="02000000000000000000" pitchFamily="2" charset="0"/>
                </a:rPr>
                <a:t>Thảo luận nhóm đôi</a:t>
              </a:r>
            </a:p>
          </p:txBody>
        </p:sp>
      </p:grpSp>
      <p:pic>
        <p:nvPicPr>
          <p:cNvPr id="14" name="Content Placeholder 1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27476" y="2804661"/>
            <a:ext cx="4309880" cy="4053339"/>
          </a:xfrm>
        </p:spPr>
      </p:pic>
    </p:spTree>
    <p:extLst>
      <p:ext uri="{BB962C8B-B14F-4D97-AF65-F5344CB8AC3E}">
        <p14:creationId xmlns:p14="http://schemas.microsoft.com/office/powerpoint/2010/main" val="4165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9943"/>
            <a:ext cx="12192000" cy="7307943"/>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6" name="Group 5"/>
          <p:cNvGrpSpPr/>
          <p:nvPr/>
        </p:nvGrpSpPr>
        <p:grpSpPr>
          <a:xfrm>
            <a:off x="3982697" y="604883"/>
            <a:ext cx="5029074" cy="2308324"/>
            <a:chOff x="3982697" y="604883"/>
            <a:chExt cx="5029074" cy="2308324"/>
          </a:xfrm>
        </p:grpSpPr>
        <p:sp>
          <p:nvSpPr>
            <p:cNvPr id="7" name="Rectangle 6"/>
            <p:cNvSpPr/>
            <p:nvPr/>
          </p:nvSpPr>
          <p:spPr>
            <a:xfrm>
              <a:off x="3982697" y="604883"/>
              <a:ext cx="5029074" cy="2308324"/>
            </a:xfrm>
            <a:prstGeom prst="rect">
              <a:avLst/>
            </a:prstGeom>
          </p:spPr>
          <p:txBody>
            <a:bodyPr wrap="square">
              <a:spAutoFit/>
            </a:bodyPr>
            <a:lstStyle/>
            <a:p>
              <a:pPr algn="ctr"/>
              <a:r>
                <a:rPr lang="en-US" sz="7200" b="1">
                  <a:ln w="1143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Chia sẻ trước lớp</a:t>
              </a:r>
              <a:endParaRPr lang="en-US" sz="7200">
                <a:ln w="1143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15" name="Rectangle 14"/>
            <p:cNvSpPr/>
            <p:nvPr/>
          </p:nvSpPr>
          <p:spPr>
            <a:xfrm>
              <a:off x="3982697" y="604883"/>
              <a:ext cx="5029074" cy="2308324"/>
            </a:xfrm>
            <a:prstGeom prst="rect">
              <a:avLst/>
            </a:prstGeom>
          </p:spPr>
          <p:txBody>
            <a:bodyPr wrap="square">
              <a:spAutoFit/>
            </a:bodyPr>
            <a:lstStyle/>
            <a:p>
              <a:pPr algn="ctr"/>
              <a:r>
                <a:rPr lang="en-US" sz="7200" b="1">
                  <a:ln>
                    <a:solidFill>
                      <a:schemeClr val="tx1"/>
                    </a:solidFill>
                  </a:ln>
                  <a:solidFill>
                    <a:srgbClr val="FFC000"/>
                  </a:solidFill>
                  <a:latin typeface="iCiel Pony" panose="02000000000000000000" pitchFamily="2" charset="0"/>
                </a:rPr>
                <a:t>Chia sẻ trước lớp</a:t>
              </a:r>
              <a:endParaRPr lang="en-US" sz="7200">
                <a:ln>
                  <a:solidFill>
                    <a:schemeClr val="tx1"/>
                  </a:solidFill>
                </a:ln>
                <a:solidFill>
                  <a:srgbClr val="FFC000"/>
                </a:solidFill>
                <a:latin typeface="iCiel Pony" panose="02000000000000000000" pitchFamily="2" charset="0"/>
              </a:endParaRPr>
            </a:p>
          </p:txBody>
        </p:sp>
      </p:grpSp>
    </p:spTree>
    <p:extLst>
      <p:ext uri="{BB962C8B-B14F-4D97-AF65-F5344CB8AC3E}">
        <p14:creationId xmlns:p14="http://schemas.microsoft.com/office/powerpoint/2010/main" val="4094994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27" y="-1163"/>
            <a:ext cx="12663054" cy="6858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796419" y="510310"/>
            <a:ext cx="6599162"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4" name="Picture 3">
            <a:extLst>
              <a:ext uri="{FF2B5EF4-FFF2-40B4-BE49-F238E27FC236}">
                <a16:creationId xmlns:a16="http://schemas.microsoft.com/office/drawing/2014/main" id="{234919DD-24DA-4FCC-014D-3C051650FC37}"/>
              </a:ext>
            </a:extLst>
          </p:cNvPr>
          <p:cNvPicPr>
            <a:picLocks noChangeAspect="1"/>
          </p:cNvPicPr>
          <p:nvPr/>
        </p:nvPicPr>
        <p:blipFill>
          <a:blip r:embed="rId5"/>
          <a:stretch>
            <a:fillRect/>
          </a:stretch>
        </p:blipFill>
        <p:spPr>
          <a:xfrm>
            <a:off x="681745" y="1313546"/>
            <a:ext cx="10528705" cy="3279932"/>
          </a:xfrm>
          <a:prstGeom prst="rect">
            <a:avLst/>
          </a:prstGeom>
        </p:spPr>
      </p:pic>
    </p:spTree>
    <p:extLst>
      <p:ext uri="{BB962C8B-B14F-4D97-AF65-F5344CB8AC3E}">
        <p14:creationId xmlns:p14="http://schemas.microsoft.com/office/powerpoint/2010/main" val="2969424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733B4A45-4CC4-AC0A-995E-7465B7BD323A}"/>
              </a:ext>
            </a:extLst>
          </p:cNvPr>
          <p:cNvSpPr/>
          <p:nvPr/>
        </p:nvSpPr>
        <p:spPr>
          <a:xfrm>
            <a:off x="172614" y="1001486"/>
            <a:ext cx="11846773" cy="5254171"/>
          </a:xfrm>
          <a:custGeom>
            <a:avLst/>
            <a:gdLst>
              <a:gd name="connsiteX0" fmla="*/ 0 w 11846773"/>
              <a:gd name="connsiteY0" fmla="*/ 268120 h 5254171"/>
              <a:gd name="connsiteX1" fmla="*/ 268120 w 11846773"/>
              <a:gd name="connsiteY1" fmla="*/ 0 h 5254171"/>
              <a:gd name="connsiteX2" fmla="*/ 707235 w 11846773"/>
              <a:gd name="connsiteY2" fmla="*/ 0 h 5254171"/>
              <a:gd name="connsiteX3" fmla="*/ 1033244 w 11846773"/>
              <a:gd name="connsiteY3" fmla="*/ 0 h 5254171"/>
              <a:gd name="connsiteX4" fmla="*/ 1359254 w 11846773"/>
              <a:gd name="connsiteY4" fmla="*/ 0 h 5254171"/>
              <a:gd name="connsiteX5" fmla="*/ 1798369 w 11846773"/>
              <a:gd name="connsiteY5" fmla="*/ 0 h 5254171"/>
              <a:gd name="connsiteX6" fmla="*/ 2463694 w 11846773"/>
              <a:gd name="connsiteY6" fmla="*/ 0 h 5254171"/>
              <a:gd name="connsiteX7" fmla="*/ 3015914 w 11846773"/>
              <a:gd name="connsiteY7" fmla="*/ 0 h 5254171"/>
              <a:gd name="connsiteX8" fmla="*/ 3681240 w 11846773"/>
              <a:gd name="connsiteY8" fmla="*/ 0 h 5254171"/>
              <a:gd name="connsiteX9" fmla="*/ 4459670 w 11846773"/>
              <a:gd name="connsiteY9" fmla="*/ 0 h 5254171"/>
              <a:gd name="connsiteX10" fmla="*/ 5238101 w 11846773"/>
              <a:gd name="connsiteY10" fmla="*/ 0 h 5254171"/>
              <a:gd name="connsiteX11" fmla="*/ 5790321 w 11846773"/>
              <a:gd name="connsiteY11" fmla="*/ 0 h 5254171"/>
              <a:gd name="connsiteX12" fmla="*/ 6568752 w 11846773"/>
              <a:gd name="connsiteY12" fmla="*/ 0 h 5254171"/>
              <a:gd name="connsiteX13" fmla="*/ 7460288 w 11846773"/>
              <a:gd name="connsiteY13" fmla="*/ 0 h 5254171"/>
              <a:gd name="connsiteX14" fmla="*/ 8351824 w 11846773"/>
              <a:gd name="connsiteY14" fmla="*/ 0 h 5254171"/>
              <a:gd name="connsiteX15" fmla="*/ 8677834 w 11846773"/>
              <a:gd name="connsiteY15" fmla="*/ 0 h 5254171"/>
              <a:gd name="connsiteX16" fmla="*/ 9003843 w 11846773"/>
              <a:gd name="connsiteY16" fmla="*/ 0 h 5254171"/>
              <a:gd name="connsiteX17" fmla="*/ 9669169 w 11846773"/>
              <a:gd name="connsiteY17" fmla="*/ 0 h 5254171"/>
              <a:gd name="connsiteX18" fmla="*/ 10108284 w 11846773"/>
              <a:gd name="connsiteY18" fmla="*/ 0 h 5254171"/>
              <a:gd name="connsiteX19" fmla="*/ 10434293 w 11846773"/>
              <a:gd name="connsiteY19" fmla="*/ 0 h 5254171"/>
              <a:gd name="connsiteX20" fmla="*/ 11578653 w 11846773"/>
              <a:gd name="connsiteY20" fmla="*/ 0 h 5254171"/>
              <a:gd name="connsiteX21" fmla="*/ 11846773 w 11846773"/>
              <a:gd name="connsiteY21" fmla="*/ 268120 h 5254171"/>
              <a:gd name="connsiteX22" fmla="*/ 11846773 w 11846773"/>
              <a:gd name="connsiteY22" fmla="*/ 847752 h 5254171"/>
              <a:gd name="connsiteX23" fmla="*/ 11846773 w 11846773"/>
              <a:gd name="connsiteY23" fmla="*/ 1474562 h 5254171"/>
              <a:gd name="connsiteX24" fmla="*/ 11846773 w 11846773"/>
              <a:gd name="connsiteY24" fmla="*/ 2148552 h 5254171"/>
              <a:gd name="connsiteX25" fmla="*/ 11846773 w 11846773"/>
              <a:gd name="connsiteY25" fmla="*/ 2728184 h 5254171"/>
              <a:gd name="connsiteX26" fmla="*/ 11846773 w 11846773"/>
              <a:gd name="connsiteY26" fmla="*/ 3354995 h 5254171"/>
              <a:gd name="connsiteX27" fmla="*/ 11846773 w 11846773"/>
              <a:gd name="connsiteY27" fmla="*/ 3887447 h 5254171"/>
              <a:gd name="connsiteX28" fmla="*/ 11846773 w 11846773"/>
              <a:gd name="connsiteY28" fmla="*/ 4986051 h 5254171"/>
              <a:gd name="connsiteX29" fmla="*/ 11578653 w 11846773"/>
              <a:gd name="connsiteY29" fmla="*/ 5254171 h 5254171"/>
              <a:gd name="connsiteX30" fmla="*/ 11026433 w 11846773"/>
              <a:gd name="connsiteY30" fmla="*/ 5254171 h 5254171"/>
              <a:gd name="connsiteX31" fmla="*/ 10248002 w 11846773"/>
              <a:gd name="connsiteY31" fmla="*/ 5254171 h 5254171"/>
              <a:gd name="connsiteX32" fmla="*/ 9356466 w 11846773"/>
              <a:gd name="connsiteY32" fmla="*/ 5254171 h 5254171"/>
              <a:gd name="connsiteX33" fmla="*/ 8464930 w 11846773"/>
              <a:gd name="connsiteY33" fmla="*/ 5254171 h 5254171"/>
              <a:gd name="connsiteX34" fmla="*/ 7912710 w 11846773"/>
              <a:gd name="connsiteY34" fmla="*/ 5254171 h 5254171"/>
              <a:gd name="connsiteX35" fmla="*/ 7021174 w 11846773"/>
              <a:gd name="connsiteY35" fmla="*/ 5254171 h 5254171"/>
              <a:gd name="connsiteX36" fmla="*/ 6468953 w 11846773"/>
              <a:gd name="connsiteY36" fmla="*/ 5254171 h 5254171"/>
              <a:gd name="connsiteX37" fmla="*/ 5690523 w 11846773"/>
              <a:gd name="connsiteY37" fmla="*/ 5254171 h 5254171"/>
              <a:gd name="connsiteX38" fmla="*/ 5025197 w 11846773"/>
              <a:gd name="connsiteY38" fmla="*/ 5254171 h 5254171"/>
              <a:gd name="connsiteX39" fmla="*/ 4699188 w 11846773"/>
              <a:gd name="connsiteY39" fmla="*/ 5254171 h 5254171"/>
              <a:gd name="connsiteX40" fmla="*/ 4373178 w 11846773"/>
              <a:gd name="connsiteY40" fmla="*/ 5254171 h 5254171"/>
              <a:gd name="connsiteX41" fmla="*/ 3707853 w 11846773"/>
              <a:gd name="connsiteY41" fmla="*/ 5254171 h 5254171"/>
              <a:gd name="connsiteX42" fmla="*/ 3042527 w 11846773"/>
              <a:gd name="connsiteY42" fmla="*/ 5254171 h 5254171"/>
              <a:gd name="connsiteX43" fmla="*/ 2716518 w 11846773"/>
              <a:gd name="connsiteY43" fmla="*/ 5254171 h 5254171"/>
              <a:gd name="connsiteX44" fmla="*/ 2164298 w 11846773"/>
              <a:gd name="connsiteY44" fmla="*/ 5254171 h 5254171"/>
              <a:gd name="connsiteX45" fmla="*/ 1612077 w 11846773"/>
              <a:gd name="connsiteY45" fmla="*/ 5254171 h 5254171"/>
              <a:gd name="connsiteX46" fmla="*/ 1172963 w 11846773"/>
              <a:gd name="connsiteY46" fmla="*/ 5254171 h 5254171"/>
              <a:gd name="connsiteX47" fmla="*/ 268120 w 11846773"/>
              <a:gd name="connsiteY47" fmla="*/ 5254171 h 5254171"/>
              <a:gd name="connsiteX48" fmla="*/ 0 w 11846773"/>
              <a:gd name="connsiteY48" fmla="*/ 4986051 h 5254171"/>
              <a:gd name="connsiteX49" fmla="*/ 0 w 11846773"/>
              <a:gd name="connsiteY49" fmla="*/ 4312061 h 5254171"/>
              <a:gd name="connsiteX50" fmla="*/ 0 w 11846773"/>
              <a:gd name="connsiteY50" fmla="*/ 3638071 h 5254171"/>
              <a:gd name="connsiteX51" fmla="*/ 0 w 11846773"/>
              <a:gd name="connsiteY51" fmla="*/ 2916901 h 5254171"/>
              <a:gd name="connsiteX52" fmla="*/ 0 w 11846773"/>
              <a:gd name="connsiteY52" fmla="*/ 2290090 h 5254171"/>
              <a:gd name="connsiteX53" fmla="*/ 0 w 11846773"/>
              <a:gd name="connsiteY53" fmla="*/ 1521742 h 5254171"/>
              <a:gd name="connsiteX54" fmla="*/ 0 w 11846773"/>
              <a:gd name="connsiteY54" fmla="*/ 268120 h 525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46773" h="5254171" fill="none" extrusionOk="0">
                <a:moveTo>
                  <a:pt x="0" y="268120"/>
                </a:moveTo>
                <a:cubicBezTo>
                  <a:pt x="22518" y="115268"/>
                  <a:pt x="131473" y="28774"/>
                  <a:pt x="268120" y="0"/>
                </a:cubicBezTo>
                <a:cubicBezTo>
                  <a:pt x="479372" y="832"/>
                  <a:pt x="600544" y="17690"/>
                  <a:pt x="707235" y="0"/>
                </a:cubicBezTo>
                <a:cubicBezTo>
                  <a:pt x="813927" y="-17690"/>
                  <a:pt x="921866" y="5210"/>
                  <a:pt x="1033244" y="0"/>
                </a:cubicBezTo>
                <a:cubicBezTo>
                  <a:pt x="1144622" y="-5210"/>
                  <a:pt x="1235773" y="-9824"/>
                  <a:pt x="1359254" y="0"/>
                </a:cubicBezTo>
                <a:cubicBezTo>
                  <a:pt x="1482735" y="9824"/>
                  <a:pt x="1680151" y="12352"/>
                  <a:pt x="1798369" y="0"/>
                </a:cubicBezTo>
                <a:cubicBezTo>
                  <a:pt x="1916588" y="-12352"/>
                  <a:pt x="2135825" y="-7702"/>
                  <a:pt x="2463694" y="0"/>
                </a:cubicBezTo>
                <a:cubicBezTo>
                  <a:pt x="2791563" y="7702"/>
                  <a:pt x="2891277" y="13152"/>
                  <a:pt x="3015914" y="0"/>
                </a:cubicBezTo>
                <a:cubicBezTo>
                  <a:pt x="3140551" y="-13152"/>
                  <a:pt x="3383878" y="29714"/>
                  <a:pt x="3681240" y="0"/>
                </a:cubicBezTo>
                <a:cubicBezTo>
                  <a:pt x="3978602" y="-29714"/>
                  <a:pt x="4089824" y="25511"/>
                  <a:pt x="4459670" y="0"/>
                </a:cubicBezTo>
                <a:cubicBezTo>
                  <a:pt x="4829516" y="-25511"/>
                  <a:pt x="4953510" y="-34147"/>
                  <a:pt x="5238101" y="0"/>
                </a:cubicBezTo>
                <a:cubicBezTo>
                  <a:pt x="5522692" y="34147"/>
                  <a:pt x="5543557" y="-18173"/>
                  <a:pt x="5790321" y="0"/>
                </a:cubicBezTo>
                <a:cubicBezTo>
                  <a:pt x="6037085" y="18173"/>
                  <a:pt x="6261649" y="29518"/>
                  <a:pt x="6568752" y="0"/>
                </a:cubicBezTo>
                <a:cubicBezTo>
                  <a:pt x="6875855" y="-29518"/>
                  <a:pt x="7035120" y="-14475"/>
                  <a:pt x="7460288" y="0"/>
                </a:cubicBezTo>
                <a:cubicBezTo>
                  <a:pt x="7885456" y="14475"/>
                  <a:pt x="8139701" y="-32861"/>
                  <a:pt x="8351824" y="0"/>
                </a:cubicBezTo>
                <a:cubicBezTo>
                  <a:pt x="8563947" y="32861"/>
                  <a:pt x="8603696" y="-746"/>
                  <a:pt x="8677834" y="0"/>
                </a:cubicBezTo>
                <a:cubicBezTo>
                  <a:pt x="8751972" y="746"/>
                  <a:pt x="8935142" y="12873"/>
                  <a:pt x="9003843" y="0"/>
                </a:cubicBezTo>
                <a:cubicBezTo>
                  <a:pt x="9072544" y="-12873"/>
                  <a:pt x="9525895" y="-6556"/>
                  <a:pt x="9669169" y="0"/>
                </a:cubicBezTo>
                <a:cubicBezTo>
                  <a:pt x="9812443" y="6556"/>
                  <a:pt x="9899676" y="-21248"/>
                  <a:pt x="10108284" y="0"/>
                </a:cubicBezTo>
                <a:cubicBezTo>
                  <a:pt x="10316893" y="21248"/>
                  <a:pt x="10313187" y="9463"/>
                  <a:pt x="10434293" y="0"/>
                </a:cubicBezTo>
                <a:cubicBezTo>
                  <a:pt x="10555399" y="-9463"/>
                  <a:pt x="11030891" y="-51406"/>
                  <a:pt x="11578653" y="0"/>
                </a:cubicBezTo>
                <a:cubicBezTo>
                  <a:pt x="11721894" y="17083"/>
                  <a:pt x="11814939" y="103538"/>
                  <a:pt x="11846773" y="268120"/>
                </a:cubicBezTo>
                <a:cubicBezTo>
                  <a:pt x="11836964" y="436977"/>
                  <a:pt x="11853718" y="664882"/>
                  <a:pt x="11846773" y="847752"/>
                </a:cubicBezTo>
                <a:cubicBezTo>
                  <a:pt x="11839828" y="1030622"/>
                  <a:pt x="11822763" y="1169485"/>
                  <a:pt x="11846773" y="1474562"/>
                </a:cubicBezTo>
                <a:cubicBezTo>
                  <a:pt x="11870784" y="1779639"/>
                  <a:pt x="11861351" y="1848049"/>
                  <a:pt x="11846773" y="2148552"/>
                </a:cubicBezTo>
                <a:cubicBezTo>
                  <a:pt x="11832196" y="2449055"/>
                  <a:pt x="11835038" y="2577945"/>
                  <a:pt x="11846773" y="2728184"/>
                </a:cubicBezTo>
                <a:cubicBezTo>
                  <a:pt x="11858508" y="2878423"/>
                  <a:pt x="11869852" y="3079816"/>
                  <a:pt x="11846773" y="3354995"/>
                </a:cubicBezTo>
                <a:cubicBezTo>
                  <a:pt x="11823694" y="3630174"/>
                  <a:pt x="11833144" y="3668135"/>
                  <a:pt x="11846773" y="3887447"/>
                </a:cubicBezTo>
                <a:cubicBezTo>
                  <a:pt x="11860402" y="4106759"/>
                  <a:pt x="11898636" y="4594734"/>
                  <a:pt x="11846773" y="4986051"/>
                </a:cubicBezTo>
                <a:cubicBezTo>
                  <a:pt x="11843727" y="5169251"/>
                  <a:pt x="11724372" y="5239760"/>
                  <a:pt x="11578653" y="5254171"/>
                </a:cubicBezTo>
                <a:cubicBezTo>
                  <a:pt x="11305654" y="5236202"/>
                  <a:pt x="11250341" y="5235840"/>
                  <a:pt x="11026433" y="5254171"/>
                </a:cubicBezTo>
                <a:cubicBezTo>
                  <a:pt x="10802525" y="5272502"/>
                  <a:pt x="10458187" y="5264958"/>
                  <a:pt x="10248002" y="5254171"/>
                </a:cubicBezTo>
                <a:cubicBezTo>
                  <a:pt x="10037817" y="5243384"/>
                  <a:pt x="9610547" y="5248143"/>
                  <a:pt x="9356466" y="5254171"/>
                </a:cubicBezTo>
                <a:cubicBezTo>
                  <a:pt x="9102385" y="5260199"/>
                  <a:pt x="8791155" y="5291635"/>
                  <a:pt x="8464930" y="5254171"/>
                </a:cubicBezTo>
                <a:cubicBezTo>
                  <a:pt x="8138705" y="5216707"/>
                  <a:pt x="8126283" y="5261396"/>
                  <a:pt x="7912710" y="5254171"/>
                </a:cubicBezTo>
                <a:cubicBezTo>
                  <a:pt x="7699137" y="5246946"/>
                  <a:pt x="7436740" y="5298204"/>
                  <a:pt x="7021174" y="5254171"/>
                </a:cubicBezTo>
                <a:cubicBezTo>
                  <a:pt x="6605608" y="5210138"/>
                  <a:pt x="6734802" y="5246050"/>
                  <a:pt x="6468953" y="5254171"/>
                </a:cubicBezTo>
                <a:cubicBezTo>
                  <a:pt x="6203104" y="5262292"/>
                  <a:pt x="6075519" y="5262817"/>
                  <a:pt x="5690523" y="5254171"/>
                </a:cubicBezTo>
                <a:cubicBezTo>
                  <a:pt x="5305527" y="5245526"/>
                  <a:pt x="5356294" y="5276211"/>
                  <a:pt x="5025197" y="5254171"/>
                </a:cubicBezTo>
                <a:cubicBezTo>
                  <a:pt x="4694100" y="5232131"/>
                  <a:pt x="4798154" y="5267725"/>
                  <a:pt x="4699188" y="5254171"/>
                </a:cubicBezTo>
                <a:cubicBezTo>
                  <a:pt x="4600222" y="5240617"/>
                  <a:pt x="4502175" y="5253185"/>
                  <a:pt x="4373178" y="5254171"/>
                </a:cubicBezTo>
                <a:cubicBezTo>
                  <a:pt x="4244181" y="5255158"/>
                  <a:pt x="3984211" y="5281755"/>
                  <a:pt x="3707853" y="5254171"/>
                </a:cubicBezTo>
                <a:cubicBezTo>
                  <a:pt x="3431495" y="5226587"/>
                  <a:pt x="3297833" y="5247650"/>
                  <a:pt x="3042527" y="5254171"/>
                </a:cubicBezTo>
                <a:cubicBezTo>
                  <a:pt x="2787221" y="5260692"/>
                  <a:pt x="2818756" y="5261600"/>
                  <a:pt x="2716518" y="5254171"/>
                </a:cubicBezTo>
                <a:cubicBezTo>
                  <a:pt x="2614280" y="5246742"/>
                  <a:pt x="2347111" y="5270261"/>
                  <a:pt x="2164298" y="5254171"/>
                </a:cubicBezTo>
                <a:cubicBezTo>
                  <a:pt x="1981485" y="5238081"/>
                  <a:pt x="1738036" y="5264119"/>
                  <a:pt x="1612077" y="5254171"/>
                </a:cubicBezTo>
                <a:cubicBezTo>
                  <a:pt x="1486118" y="5244223"/>
                  <a:pt x="1367704" y="5250356"/>
                  <a:pt x="1172963" y="5254171"/>
                </a:cubicBezTo>
                <a:cubicBezTo>
                  <a:pt x="978222" y="5257986"/>
                  <a:pt x="540023" y="5211056"/>
                  <a:pt x="268120" y="5254171"/>
                </a:cubicBezTo>
                <a:cubicBezTo>
                  <a:pt x="106695" y="5270923"/>
                  <a:pt x="24435" y="5161120"/>
                  <a:pt x="0" y="4986051"/>
                </a:cubicBezTo>
                <a:cubicBezTo>
                  <a:pt x="-32904" y="4698022"/>
                  <a:pt x="1460" y="4560423"/>
                  <a:pt x="0" y="4312061"/>
                </a:cubicBezTo>
                <a:cubicBezTo>
                  <a:pt x="-1460" y="4063699"/>
                  <a:pt x="-32050" y="3960704"/>
                  <a:pt x="0" y="3638071"/>
                </a:cubicBezTo>
                <a:cubicBezTo>
                  <a:pt x="32050" y="3315438"/>
                  <a:pt x="-18578" y="3178571"/>
                  <a:pt x="0" y="2916901"/>
                </a:cubicBezTo>
                <a:cubicBezTo>
                  <a:pt x="18578" y="2655231"/>
                  <a:pt x="-15040" y="2591047"/>
                  <a:pt x="0" y="2290090"/>
                </a:cubicBezTo>
                <a:cubicBezTo>
                  <a:pt x="15040" y="1989133"/>
                  <a:pt x="18423" y="1767172"/>
                  <a:pt x="0" y="1521742"/>
                </a:cubicBezTo>
                <a:cubicBezTo>
                  <a:pt x="-18423" y="1276312"/>
                  <a:pt x="33113" y="545541"/>
                  <a:pt x="0" y="268120"/>
                </a:cubicBezTo>
                <a:close/>
              </a:path>
              <a:path w="11846773" h="5254171" stroke="0" extrusionOk="0">
                <a:moveTo>
                  <a:pt x="0" y="268120"/>
                </a:moveTo>
                <a:cubicBezTo>
                  <a:pt x="-14865" y="151266"/>
                  <a:pt x="141578" y="5461"/>
                  <a:pt x="268120" y="0"/>
                </a:cubicBezTo>
                <a:cubicBezTo>
                  <a:pt x="370386" y="-463"/>
                  <a:pt x="585789" y="-7039"/>
                  <a:pt x="707235" y="0"/>
                </a:cubicBezTo>
                <a:cubicBezTo>
                  <a:pt x="828681" y="7039"/>
                  <a:pt x="1006538" y="-7254"/>
                  <a:pt x="1259455" y="0"/>
                </a:cubicBezTo>
                <a:cubicBezTo>
                  <a:pt x="1512372" y="7254"/>
                  <a:pt x="1777713" y="-25041"/>
                  <a:pt x="2150991" y="0"/>
                </a:cubicBezTo>
                <a:cubicBezTo>
                  <a:pt x="2524269" y="25041"/>
                  <a:pt x="2553975" y="-29052"/>
                  <a:pt x="2929422" y="0"/>
                </a:cubicBezTo>
                <a:cubicBezTo>
                  <a:pt x="3304869" y="29052"/>
                  <a:pt x="3424035" y="43471"/>
                  <a:pt x="3820958" y="0"/>
                </a:cubicBezTo>
                <a:cubicBezTo>
                  <a:pt x="4217881" y="-43471"/>
                  <a:pt x="4135142" y="9832"/>
                  <a:pt x="4260073" y="0"/>
                </a:cubicBezTo>
                <a:cubicBezTo>
                  <a:pt x="4385005" y="-9832"/>
                  <a:pt x="4614578" y="6439"/>
                  <a:pt x="4812293" y="0"/>
                </a:cubicBezTo>
                <a:cubicBezTo>
                  <a:pt x="5010008" y="-6439"/>
                  <a:pt x="5300734" y="-13667"/>
                  <a:pt x="5590724" y="0"/>
                </a:cubicBezTo>
                <a:cubicBezTo>
                  <a:pt x="5880714" y="13667"/>
                  <a:pt x="5764202" y="1588"/>
                  <a:pt x="5916733" y="0"/>
                </a:cubicBezTo>
                <a:cubicBezTo>
                  <a:pt x="6069264" y="-1588"/>
                  <a:pt x="6227664" y="7379"/>
                  <a:pt x="6355848" y="0"/>
                </a:cubicBezTo>
                <a:cubicBezTo>
                  <a:pt x="6484032" y="-7379"/>
                  <a:pt x="6809334" y="-28100"/>
                  <a:pt x="7247384" y="0"/>
                </a:cubicBezTo>
                <a:cubicBezTo>
                  <a:pt x="7685434" y="28100"/>
                  <a:pt x="7504406" y="-5927"/>
                  <a:pt x="7573394" y="0"/>
                </a:cubicBezTo>
                <a:cubicBezTo>
                  <a:pt x="7642382" y="5927"/>
                  <a:pt x="8032754" y="14071"/>
                  <a:pt x="8238719" y="0"/>
                </a:cubicBezTo>
                <a:cubicBezTo>
                  <a:pt x="8444685" y="-14071"/>
                  <a:pt x="8490310" y="8920"/>
                  <a:pt x="8677834" y="0"/>
                </a:cubicBezTo>
                <a:cubicBezTo>
                  <a:pt x="8865359" y="-8920"/>
                  <a:pt x="9170058" y="-24517"/>
                  <a:pt x="9456265" y="0"/>
                </a:cubicBezTo>
                <a:cubicBezTo>
                  <a:pt x="9742472" y="24517"/>
                  <a:pt x="10107267" y="28323"/>
                  <a:pt x="10347801" y="0"/>
                </a:cubicBezTo>
                <a:cubicBezTo>
                  <a:pt x="10588335" y="-28323"/>
                  <a:pt x="10604121" y="-12507"/>
                  <a:pt x="10673810" y="0"/>
                </a:cubicBezTo>
                <a:cubicBezTo>
                  <a:pt x="10743499" y="12507"/>
                  <a:pt x="11147321" y="33061"/>
                  <a:pt x="11578653" y="0"/>
                </a:cubicBezTo>
                <a:cubicBezTo>
                  <a:pt x="11724383" y="-3677"/>
                  <a:pt x="11836402" y="102492"/>
                  <a:pt x="11846773" y="268120"/>
                </a:cubicBezTo>
                <a:cubicBezTo>
                  <a:pt x="11818406" y="431836"/>
                  <a:pt x="11871741" y="726239"/>
                  <a:pt x="11846773" y="894931"/>
                </a:cubicBezTo>
                <a:cubicBezTo>
                  <a:pt x="11821805" y="1063623"/>
                  <a:pt x="11851522" y="1232395"/>
                  <a:pt x="11846773" y="1474562"/>
                </a:cubicBezTo>
                <a:cubicBezTo>
                  <a:pt x="11842024" y="1716729"/>
                  <a:pt x="11861173" y="1869142"/>
                  <a:pt x="11846773" y="2054194"/>
                </a:cubicBezTo>
                <a:cubicBezTo>
                  <a:pt x="11832373" y="2239246"/>
                  <a:pt x="11858824" y="2530482"/>
                  <a:pt x="11846773" y="2681005"/>
                </a:cubicBezTo>
                <a:cubicBezTo>
                  <a:pt x="11834722" y="2831528"/>
                  <a:pt x="11859333" y="3065743"/>
                  <a:pt x="11846773" y="3307816"/>
                </a:cubicBezTo>
                <a:cubicBezTo>
                  <a:pt x="11834213" y="3549889"/>
                  <a:pt x="11839814" y="3793386"/>
                  <a:pt x="11846773" y="3934626"/>
                </a:cubicBezTo>
                <a:cubicBezTo>
                  <a:pt x="11853733" y="4075866"/>
                  <a:pt x="11825805" y="4752797"/>
                  <a:pt x="11846773" y="4986051"/>
                </a:cubicBezTo>
                <a:cubicBezTo>
                  <a:pt x="11847163" y="5139829"/>
                  <a:pt x="11729743" y="5250488"/>
                  <a:pt x="11578653" y="5254171"/>
                </a:cubicBezTo>
                <a:cubicBezTo>
                  <a:pt x="11490533" y="5257794"/>
                  <a:pt x="11322211" y="5268750"/>
                  <a:pt x="11252644" y="5254171"/>
                </a:cubicBezTo>
                <a:cubicBezTo>
                  <a:pt x="11183077" y="5239592"/>
                  <a:pt x="10660575" y="5213660"/>
                  <a:pt x="10361107" y="5254171"/>
                </a:cubicBezTo>
                <a:cubicBezTo>
                  <a:pt x="10061639" y="5294682"/>
                  <a:pt x="10189500" y="5245899"/>
                  <a:pt x="10035098" y="5254171"/>
                </a:cubicBezTo>
                <a:cubicBezTo>
                  <a:pt x="9880696" y="5262443"/>
                  <a:pt x="9535495" y="5263198"/>
                  <a:pt x="9256667" y="5254171"/>
                </a:cubicBezTo>
                <a:cubicBezTo>
                  <a:pt x="8977839" y="5245144"/>
                  <a:pt x="8695206" y="5221895"/>
                  <a:pt x="8478236" y="5254171"/>
                </a:cubicBezTo>
                <a:cubicBezTo>
                  <a:pt x="8261266" y="5286447"/>
                  <a:pt x="7895913" y="5266898"/>
                  <a:pt x="7699806" y="5254171"/>
                </a:cubicBezTo>
                <a:cubicBezTo>
                  <a:pt x="7503699" y="5241445"/>
                  <a:pt x="7301007" y="5279517"/>
                  <a:pt x="7147585" y="5254171"/>
                </a:cubicBezTo>
                <a:cubicBezTo>
                  <a:pt x="6994163" y="5228825"/>
                  <a:pt x="6654848" y="5260354"/>
                  <a:pt x="6482260" y="5254171"/>
                </a:cubicBezTo>
                <a:cubicBezTo>
                  <a:pt x="6309672" y="5247988"/>
                  <a:pt x="6293043" y="5243167"/>
                  <a:pt x="6156250" y="5254171"/>
                </a:cubicBezTo>
                <a:cubicBezTo>
                  <a:pt x="6019457" y="5265176"/>
                  <a:pt x="5952966" y="5270126"/>
                  <a:pt x="5830241" y="5254171"/>
                </a:cubicBezTo>
                <a:cubicBezTo>
                  <a:pt x="5707516" y="5238216"/>
                  <a:pt x="5228132" y="5214754"/>
                  <a:pt x="4938705" y="5254171"/>
                </a:cubicBezTo>
                <a:cubicBezTo>
                  <a:pt x="4649278" y="5293588"/>
                  <a:pt x="4589052" y="5233762"/>
                  <a:pt x="4386485" y="5254171"/>
                </a:cubicBezTo>
                <a:cubicBezTo>
                  <a:pt x="4183918" y="5274580"/>
                  <a:pt x="3854852" y="5229470"/>
                  <a:pt x="3494949" y="5254171"/>
                </a:cubicBezTo>
                <a:cubicBezTo>
                  <a:pt x="3135046" y="5278872"/>
                  <a:pt x="2878311" y="5233448"/>
                  <a:pt x="2603412" y="5254171"/>
                </a:cubicBezTo>
                <a:cubicBezTo>
                  <a:pt x="2328513" y="5274894"/>
                  <a:pt x="2239230" y="5256695"/>
                  <a:pt x="1938087" y="5254171"/>
                </a:cubicBezTo>
                <a:cubicBezTo>
                  <a:pt x="1636945" y="5251647"/>
                  <a:pt x="1648848" y="5245572"/>
                  <a:pt x="1385867" y="5254171"/>
                </a:cubicBezTo>
                <a:cubicBezTo>
                  <a:pt x="1122886" y="5262770"/>
                  <a:pt x="559519" y="5215032"/>
                  <a:pt x="268120" y="5254171"/>
                </a:cubicBezTo>
                <a:cubicBezTo>
                  <a:pt x="124912" y="5261035"/>
                  <a:pt x="-19907" y="5154183"/>
                  <a:pt x="0" y="4986051"/>
                </a:cubicBezTo>
                <a:cubicBezTo>
                  <a:pt x="-12069" y="4758441"/>
                  <a:pt x="13902" y="4632178"/>
                  <a:pt x="0" y="4453599"/>
                </a:cubicBezTo>
                <a:cubicBezTo>
                  <a:pt x="-13902" y="4275020"/>
                  <a:pt x="29267" y="3950995"/>
                  <a:pt x="0" y="3779609"/>
                </a:cubicBezTo>
                <a:cubicBezTo>
                  <a:pt x="-29267" y="3608223"/>
                  <a:pt x="-13460" y="3285764"/>
                  <a:pt x="0" y="3058439"/>
                </a:cubicBezTo>
                <a:cubicBezTo>
                  <a:pt x="13460" y="2831114"/>
                  <a:pt x="24848" y="2574272"/>
                  <a:pt x="0" y="2290090"/>
                </a:cubicBezTo>
                <a:cubicBezTo>
                  <a:pt x="-24848" y="2005908"/>
                  <a:pt x="11667" y="1724981"/>
                  <a:pt x="0" y="1521742"/>
                </a:cubicBezTo>
                <a:cubicBezTo>
                  <a:pt x="-11667" y="1318503"/>
                  <a:pt x="-16731" y="1149266"/>
                  <a:pt x="0" y="894931"/>
                </a:cubicBezTo>
                <a:cubicBezTo>
                  <a:pt x="16731" y="640596"/>
                  <a:pt x="13506" y="466975"/>
                  <a:pt x="0" y="268120"/>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6" name="Group 5"/>
          <p:cNvGrpSpPr/>
          <p:nvPr/>
        </p:nvGrpSpPr>
        <p:grpSpPr>
          <a:xfrm>
            <a:off x="5325196" y="2368953"/>
            <a:ext cx="6606616" cy="3104906"/>
            <a:chOff x="4626684" y="2947551"/>
            <a:chExt cx="7292161" cy="3104906"/>
          </a:xfrm>
        </p:grpSpPr>
        <p:sp>
          <p:nvSpPr>
            <p:cNvPr id="7" name="Rounded Rectangle 6"/>
            <p:cNvSpPr/>
            <p:nvPr/>
          </p:nvSpPr>
          <p:spPr>
            <a:xfrm>
              <a:off x="4626684" y="2947551"/>
              <a:ext cx="7292161" cy="3104906"/>
            </a:xfrm>
            <a:prstGeom prst="roundRect">
              <a:avLst/>
            </a:prstGeom>
            <a:solidFill>
              <a:srgbClr val="CBFFA9"/>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BFFA9"/>
                </a:solidFill>
              </a:endParaRPr>
            </a:p>
          </p:txBody>
        </p:sp>
        <p:sp>
          <p:nvSpPr>
            <p:cNvPr id="8" name="TextBox 7"/>
            <p:cNvSpPr txBox="1"/>
            <p:nvPr/>
          </p:nvSpPr>
          <p:spPr>
            <a:xfrm>
              <a:off x="4626684" y="3195291"/>
              <a:ext cx="7171282" cy="2062103"/>
            </a:xfrm>
            <a:prstGeom prst="rect">
              <a:avLst/>
            </a:prstGeom>
            <a:noFill/>
          </p:spPr>
          <p:txBody>
            <a:bodyPr wrap="square" rtlCol="0">
              <a:spAutoFit/>
            </a:bodyPr>
            <a:lstStyle/>
            <a:p>
              <a:pPr algn="just"/>
              <a:r>
                <a:rPr lang="en-US" sz="3200" b="1"/>
                <a:t>Thảo nguyên bao la rộng lớn. Những đàn bò đang gặm cỏ. Hồ nước trong xanh với những gợn sóng li ti. Sương mù mờ ảo phủ khắp thảo nguyên. </a:t>
              </a:r>
            </a:p>
          </p:txBody>
        </p:sp>
      </p:grpSp>
      <p:sp>
        <p:nvSpPr>
          <p:cNvPr id="13" name="Rectangle 12"/>
          <p:cNvSpPr/>
          <p:nvPr/>
        </p:nvSpPr>
        <p:spPr>
          <a:xfrm>
            <a:off x="602229" y="1088404"/>
            <a:ext cx="1298753" cy="707886"/>
          </a:xfrm>
          <a:prstGeom prst="rect">
            <a:avLst/>
          </a:prstGeom>
        </p:spPr>
        <p:txBody>
          <a:bodyPr wrap="none">
            <a:spAutoFit/>
          </a:bodyPr>
          <a:lstStyle/>
          <a:p>
            <a:pPr algn="ctr"/>
            <a:r>
              <a:rPr lang="en-US" sz="4000" b="1">
                <a:ln>
                  <a:solidFill>
                    <a:schemeClr val="tx1"/>
                  </a:solidFill>
                </a:ln>
                <a:solidFill>
                  <a:srgbClr val="FFC000"/>
                </a:solidFill>
                <a:latin typeface="iCiel Pony" panose="02000000000000000000" pitchFamily="2" charset="0"/>
              </a:rPr>
              <a:t>MẪU</a:t>
            </a:r>
            <a:endParaRPr lang="en-US" sz="4000">
              <a:ln>
                <a:solidFill>
                  <a:schemeClr val="tx1"/>
                </a:solidFill>
              </a:ln>
              <a:solidFill>
                <a:srgbClr val="FFC000"/>
              </a:solidFill>
              <a:latin typeface="iCiel Pony" panose="02000000000000000000" pitchFamily="2" charset="0"/>
            </a:endParaRPr>
          </a:p>
        </p:txBody>
      </p:sp>
      <p:pic>
        <p:nvPicPr>
          <p:cNvPr id="2050" name="Picture 2" descr="thảo nguyên">
            <a:extLst>
              <a:ext uri="{FF2B5EF4-FFF2-40B4-BE49-F238E27FC236}">
                <a16:creationId xmlns:a16="http://schemas.microsoft.com/office/drawing/2014/main" id="{EA64577A-4E1F-CDB6-F43F-5B504DD0A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3" y="2433704"/>
            <a:ext cx="461962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1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Title 1"/>
          <p:cNvSpPr txBox="1">
            <a:spLocks/>
          </p:cNvSpPr>
          <p:nvPr/>
        </p:nvSpPr>
        <p:spPr>
          <a:xfrm>
            <a:off x="4565253" y="-281118"/>
            <a:ext cx="10328887" cy="77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rgbClr val="D41356"/>
                </a:solidFill>
                <a:latin typeface="+mn-lt"/>
                <a:ea typeface="LNTH-LuoLuoNotangYuanTi 1" pitchFamily="2" charset="-128"/>
                <a:cs typeface="LNTH-LuoLuoNotangYuanTi 1" pitchFamily="2" charset="-128"/>
              </a:rPr>
              <a:t>?</a:t>
            </a: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155492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2" presetClass="entr" presetSubtype="1"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A57DBF8-A11F-A396-83DE-6BA6B1A0F10C}"/>
              </a:ext>
            </a:extLst>
          </p:cNvPr>
          <p:cNvPicPr>
            <a:picLocks noChangeAspect="1"/>
          </p:cNvPicPr>
          <p:nvPr/>
        </p:nvPicPr>
        <p:blipFill>
          <a:blip r:embed="rId2"/>
          <a:stretch>
            <a:fillRect/>
          </a:stretch>
        </p:blipFill>
        <p:spPr>
          <a:xfrm>
            <a:off x="-1124316" y="-1789587"/>
            <a:ext cx="13830666" cy="8647587"/>
          </a:xfrm>
          <a:prstGeom prst="rect">
            <a:avLst/>
          </a:prstGeom>
        </p:spPr>
      </p:pic>
      <p:pic>
        <p:nvPicPr>
          <p:cNvPr id="2" name="Picture 1">
            <a:extLst>
              <a:ext uri="{FF2B5EF4-FFF2-40B4-BE49-F238E27FC236}">
                <a16:creationId xmlns:a16="http://schemas.microsoft.com/office/drawing/2014/main" id="{221BF88B-BEC7-F080-592C-F154CC2D6E87}"/>
              </a:ext>
            </a:extLst>
          </p:cNvPr>
          <p:cNvPicPr>
            <a:picLocks noChangeAspect="1"/>
          </p:cNvPicPr>
          <p:nvPr/>
        </p:nvPicPr>
        <p:blipFill>
          <a:blip r:embed="rId3"/>
          <a:stretch>
            <a:fillRect/>
          </a:stretch>
        </p:blipFill>
        <p:spPr>
          <a:xfrm>
            <a:off x="0" y="2344471"/>
            <a:ext cx="12192000" cy="4569742"/>
          </a:xfrm>
          <a:prstGeom prst="rect">
            <a:avLst/>
          </a:prstGeom>
        </p:spPr>
      </p:pic>
    </p:spTree>
    <p:extLst>
      <p:ext uri="{BB962C8B-B14F-4D97-AF65-F5344CB8AC3E}">
        <p14:creationId xmlns:p14="http://schemas.microsoft.com/office/powerpoint/2010/main" val="155198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3050983" cy="6858000"/>
          </a:xfrm>
          <a:prstGeom prst="rect">
            <a:avLst/>
          </a:prstGeom>
        </p:spPr>
      </p:pic>
      <p:grpSp>
        <p:nvGrpSpPr>
          <p:cNvPr id="3" name="Group 2"/>
          <p:cNvGrpSpPr/>
          <p:nvPr/>
        </p:nvGrpSpPr>
        <p:grpSpPr>
          <a:xfrm>
            <a:off x="3118302" y="481417"/>
            <a:ext cx="5955394" cy="923330"/>
            <a:chOff x="3229138" y="827808"/>
            <a:chExt cx="5955394" cy="923330"/>
          </a:xfrm>
        </p:grpSpPr>
        <p:sp>
          <p:nvSpPr>
            <p:cNvPr id="4" name="TextBox 3"/>
            <p:cNvSpPr txBox="1"/>
            <p:nvPr/>
          </p:nvSpPr>
          <p:spPr>
            <a:xfrm>
              <a:off x="3229139" y="827808"/>
              <a:ext cx="5955393" cy="923330"/>
            </a:xfrm>
            <a:prstGeom prst="rect">
              <a:avLst/>
            </a:prstGeom>
            <a:noFill/>
          </p:spPr>
          <p:txBody>
            <a:bodyPr wrap="square" rtlCol="0">
              <a:spAutoFit/>
            </a:bodyPr>
            <a:lstStyle/>
            <a:p>
              <a:pPr algn="ctr"/>
              <a:r>
                <a:rPr lang="en-US" sz="5400" b="1">
                  <a:ln w="10477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ea typeface="Verdana" panose="020B0604030504040204" pitchFamily="34" charset="0"/>
                </a:rPr>
                <a:t>Yêu cầu cần đạt</a:t>
              </a:r>
            </a:p>
          </p:txBody>
        </p:sp>
        <p:sp>
          <p:nvSpPr>
            <p:cNvPr id="5" name="TextBox 4"/>
            <p:cNvSpPr txBox="1"/>
            <p:nvPr/>
          </p:nvSpPr>
          <p:spPr>
            <a:xfrm>
              <a:off x="3229138" y="827808"/>
              <a:ext cx="5955393" cy="923330"/>
            </a:xfrm>
            <a:prstGeom prst="rect">
              <a:avLst/>
            </a:prstGeom>
            <a:noFill/>
          </p:spPr>
          <p:txBody>
            <a:bodyPr wrap="square" rtlCol="0">
              <a:spAutoFit/>
            </a:bodyPr>
            <a:lstStyle/>
            <a:p>
              <a:pPr algn="ctr"/>
              <a:r>
                <a:rPr lang="en-US" sz="5400" b="1">
                  <a:ln w="19050">
                    <a:solidFill>
                      <a:schemeClr val="tx1"/>
                    </a:solidFill>
                  </a:ln>
                  <a:solidFill>
                    <a:srgbClr val="FF746D"/>
                  </a:solidFill>
                  <a:effectLst>
                    <a:innerShdw blurRad="63500" dist="50800" dir="8100000">
                      <a:prstClr val="black">
                        <a:alpha val="50000"/>
                      </a:prstClr>
                    </a:innerShdw>
                  </a:effectLst>
                  <a:latin typeface="UTM Mother" panose="02040603050506020204" pitchFamily="18" charset="0"/>
                  <a:ea typeface="Verdana" panose="020B0604030504040204" pitchFamily="34" charset="0"/>
                </a:rPr>
                <a:t>Yêu cầu cần đạt</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97" y="1881597"/>
            <a:ext cx="689494" cy="689494"/>
          </a:xfrm>
          <a:prstGeom prst="rect">
            <a:avLst/>
          </a:prstGeom>
        </p:spPr>
      </p:pic>
      <p:sp>
        <p:nvSpPr>
          <p:cNvPr id="7" name="TextBox 6"/>
          <p:cNvSpPr txBox="1"/>
          <p:nvPr/>
        </p:nvSpPr>
        <p:spPr>
          <a:xfrm>
            <a:off x="2867891" y="1968879"/>
            <a:ext cx="6580909" cy="3046988"/>
          </a:xfrm>
          <a:prstGeom prst="rect">
            <a:avLst/>
          </a:prstGeom>
          <a:noFill/>
        </p:spPr>
        <p:txBody>
          <a:bodyPr wrap="square" rtlCol="0">
            <a:spAutoFit/>
          </a:bodyPr>
          <a:lstStyle/>
          <a:p>
            <a:r>
              <a:rPr lang="vi-VN" sz="3200" b="1">
                <a:latin typeface="+mj-lt"/>
              </a:rPr>
              <a:t>- Viết được đoạn văn tả đặc điểm nổi bật về hình dáng của con vật nuôi trong nhà.</a:t>
            </a:r>
          </a:p>
          <a:p>
            <a:r>
              <a:rPr lang="vi-VN" sz="3200" b="1">
                <a:latin typeface="+mj-lt"/>
              </a:rPr>
              <a:t>- Sưu tầm và nói được 1 – 2 câu về cảnh vật trong tranh, ảnh về thảo nguyên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97" y="3429000"/>
            <a:ext cx="689494" cy="689494"/>
          </a:xfrm>
          <a:prstGeom prst="rect">
            <a:avLst/>
          </a:prstGeom>
        </p:spPr>
      </p:pic>
    </p:spTree>
    <p:extLst>
      <p:ext uri="{BB962C8B-B14F-4D97-AF65-F5344CB8AC3E}">
        <p14:creationId xmlns:p14="http://schemas.microsoft.com/office/powerpoint/2010/main" val="82215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sp>
        <p:nvSpPr>
          <p:cNvPr id="15" name="TextBox 14"/>
          <p:cNvSpPr txBox="1"/>
          <p:nvPr/>
        </p:nvSpPr>
        <p:spPr>
          <a:xfrm>
            <a:off x="954844" y="459747"/>
            <a:ext cx="11601449" cy="646331"/>
          </a:xfrm>
          <a:prstGeom prst="rect">
            <a:avLst/>
          </a:prstGeom>
          <a:noFill/>
        </p:spPr>
        <p:txBody>
          <a:bodyPr wrap="square" rtlCol="0">
            <a:spAutoFit/>
          </a:bodyPr>
          <a:lstStyle/>
          <a:p>
            <a:r>
              <a:rPr lang="en-US" sz="3600" b="1">
                <a:latin typeface="+mj-lt"/>
              </a:rPr>
              <a:t>1. Đọc đoạn văn sau và trả lời câu hỏi:</a:t>
            </a:r>
            <a:endParaRPr lang="en-US" sz="3600" b="1" dirty="0">
              <a:latin typeface="+mj-lt"/>
            </a:endParaRPr>
          </a:p>
        </p:txBody>
      </p:sp>
      <p:sp>
        <p:nvSpPr>
          <p:cNvPr id="2" name="TextBox 1">
            <a:extLst>
              <a:ext uri="{FF2B5EF4-FFF2-40B4-BE49-F238E27FC236}">
                <a16:creationId xmlns:a16="http://schemas.microsoft.com/office/drawing/2014/main" id="{51145F17-2DCC-3F58-0F56-29175E7EDBBF}"/>
              </a:ext>
            </a:extLst>
          </p:cNvPr>
          <p:cNvSpPr txBox="1"/>
          <p:nvPr/>
        </p:nvSpPr>
        <p:spPr>
          <a:xfrm>
            <a:off x="640050" y="1166842"/>
            <a:ext cx="10257799" cy="5016758"/>
          </a:xfrm>
          <a:prstGeom prst="rect">
            <a:avLst/>
          </a:prstGeom>
          <a:noFill/>
        </p:spPr>
        <p:txBody>
          <a:bodyPr wrap="square" rtlCol="0">
            <a:spAutoFit/>
          </a:bodyPr>
          <a:lstStyle/>
          <a:p>
            <a:pPr algn="just"/>
            <a:r>
              <a:rPr lang="en-US" sz="3200" b="1">
                <a:latin typeface="+mj-lt"/>
              </a:rPr>
              <a:t>	</a:t>
            </a:r>
            <a:r>
              <a:rPr lang="vi-VN" sz="3200" b="1">
                <a:latin typeface="+mj-lt"/>
              </a:rPr>
              <a:t>Chà, chú mèo có bộ lông mới đẹp làm sao! Màu lông hung hung có sắc vằn đo đỏ, rất đúng với cái tên mà tôi đã đặt cho nó. Mèo Hung có cái đầu tròn tròn, hai tai dong dỏng dựng đứng rất thính nhạy. Đôi mắt mèo Hung hiền lành nhưng ban đêm đôi mắt ấy sáng lên giúp mèo nhìn rõ mọi vật. Bộ ria mép vểnh lên có vẻ oai lắm. Bốn chân thì thon thon, bước đi một cách nhẹ nhàng như lướt trên mặt đất. Cái đuôi dài trông thướt tha, duyên dáng,... Mèo Hung trông thật đáng yêu.</a:t>
            </a:r>
            <a:endParaRPr lang="en-US" sz="3200" b="1">
              <a:latin typeface="+mj-lt"/>
            </a:endParaRPr>
          </a:p>
          <a:p>
            <a:pPr algn="just"/>
            <a:r>
              <a:rPr lang="en-US" sz="3200" b="1">
                <a:latin typeface="+mj-lt"/>
              </a:rPr>
              <a:t>						Theo Hoàng Đức Hải</a:t>
            </a:r>
            <a:endParaRPr lang="en-US" sz="3200" b="1" dirty="0">
              <a:latin typeface="+mj-lt"/>
            </a:endParaRPr>
          </a:p>
        </p:txBody>
      </p:sp>
      <p:pic>
        <p:nvPicPr>
          <p:cNvPr id="4" name="Picture 3">
            <a:extLst>
              <a:ext uri="{FF2B5EF4-FFF2-40B4-BE49-F238E27FC236}">
                <a16:creationId xmlns:a16="http://schemas.microsoft.com/office/drawing/2014/main" id="{160FB7C1-6D35-FE3D-20B8-917249D5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569" y="5141686"/>
            <a:ext cx="1775464" cy="1733935"/>
          </a:xfrm>
          <a:prstGeom prst="rect">
            <a:avLst/>
          </a:prstGeom>
        </p:spPr>
      </p:pic>
    </p:spTree>
    <p:extLst>
      <p:ext uri="{BB962C8B-B14F-4D97-AF65-F5344CB8AC3E}">
        <p14:creationId xmlns:p14="http://schemas.microsoft.com/office/powerpoint/2010/main" val="299584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9" name="Group 38"/>
          <p:cNvGrpSpPr/>
          <p:nvPr/>
        </p:nvGrpSpPr>
        <p:grpSpPr>
          <a:xfrm>
            <a:off x="-278577" y="4636370"/>
            <a:ext cx="10428996" cy="1230550"/>
            <a:chOff x="3719191" y="5115359"/>
            <a:chExt cx="6705871" cy="2471175"/>
          </a:xfrm>
        </p:grpSpPr>
        <p:sp>
          <p:nvSpPr>
            <p:cNvPr id="40" name="Rectangle: Rounded Corners 34">
              <a:extLst>
                <a:ext uri="{FF2B5EF4-FFF2-40B4-BE49-F238E27FC236}">
                  <a16:creationId xmlns:a16="http://schemas.microsoft.com/office/drawing/2014/main" id="{3CF7F5D6-F7FF-BC54-983D-EDF92D1873C6}"/>
                </a:ext>
              </a:extLst>
            </p:cNvPr>
            <p:cNvSpPr/>
            <p:nvPr/>
          </p:nvSpPr>
          <p:spPr>
            <a:xfrm>
              <a:off x="4264825" y="5115359"/>
              <a:ext cx="6160237" cy="2471175"/>
            </a:xfrm>
            <a:custGeom>
              <a:avLst/>
              <a:gdLst>
                <a:gd name="connsiteX0" fmla="*/ 0 w 6160237"/>
                <a:gd name="connsiteY0" fmla="*/ 603486 h 2471175"/>
                <a:gd name="connsiteX1" fmla="*/ 603486 w 6160237"/>
                <a:gd name="connsiteY1" fmla="*/ 0 h 2471175"/>
                <a:gd name="connsiteX2" fmla="*/ 5556751 w 6160237"/>
                <a:gd name="connsiteY2" fmla="*/ 0 h 2471175"/>
                <a:gd name="connsiteX3" fmla="*/ 6160237 w 6160237"/>
                <a:gd name="connsiteY3" fmla="*/ 603486 h 2471175"/>
                <a:gd name="connsiteX4" fmla="*/ 6160237 w 6160237"/>
                <a:gd name="connsiteY4" fmla="*/ 1867689 h 2471175"/>
                <a:gd name="connsiteX5" fmla="*/ 5556751 w 6160237"/>
                <a:gd name="connsiteY5" fmla="*/ 2471175 h 2471175"/>
                <a:gd name="connsiteX6" fmla="*/ 603486 w 6160237"/>
                <a:gd name="connsiteY6" fmla="*/ 2471175 h 2471175"/>
                <a:gd name="connsiteX7" fmla="*/ 0 w 6160237"/>
                <a:gd name="connsiteY7" fmla="*/ 1867689 h 2471175"/>
                <a:gd name="connsiteX8" fmla="*/ 0 w 6160237"/>
                <a:gd name="connsiteY8" fmla="*/ 603486 h 247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0237" h="2471175" fill="none" extrusionOk="0">
                  <a:moveTo>
                    <a:pt x="0" y="603486"/>
                  </a:moveTo>
                  <a:cubicBezTo>
                    <a:pt x="-8177" y="298846"/>
                    <a:pt x="245583" y="-16536"/>
                    <a:pt x="603486" y="0"/>
                  </a:cubicBezTo>
                  <a:cubicBezTo>
                    <a:pt x="2917385" y="-35273"/>
                    <a:pt x="3835816" y="-144294"/>
                    <a:pt x="5556751" y="0"/>
                  </a:cubicBezTo>
                  <a:cubicBezTo>
                    <a:pt x="5937233" y="14362"/>
                    <a:pt x="6147733" y="259647"/>
                    <a:pt x="6160237" y="603486"/>
                  </a:cubicBezTo>
                  <a:cubicBezTo>
                    <a:pt x="6066485" y="826944"/>
                    <a:pt x="6241987" y="1320098"/>
                    <a:pt x="6160237" y="1867689"/>
                  </a:cubicBezTo>
                  <a:cubicBezTo>
                    <a:pt x="6207685" y="2165105"/>
                    <a:pt x="5902357" y="2457830"/>
                    <a:pt x="5556751" y="2471175"/>
                  </a:cubicBezTo>
                  <a:cubicBezTo>
                    <a:pt x="4887499" y="2548700"/>
                    <a:pt x="2135710" y="2427472"/>
                    <a:pt x="603486" y="2471175"/>
                  </a:cubicBezTo>
                  <a:cubicBezTo>
                    <a:pt x="251247" y="2465926"/>
                    <a:pt x="-64603" y="2200102"/>
                    <a:pt x="0" y="1867689"/>
                  </a:cubicBezTo>
                  <a:cubicBezTo>
                    <a:pt x="66536" y="1383942"/>
                    <a:pt x="-4293" y="1102557"/>
                    <a:pt x="0" y="603486"/>
                  </a:cubicBezTo>
                  <a:close/>
                </a:path>
                <a:path w="6160237" h="2471175" stroke="0" extrusionOk="0">
                  <a:moveTo>
                    <a:pt x="0" y="603486"/>
                  </a:moveTo>
                  <a:cubicBezTo>
                    <a:pt x="-9672" y="236772"/>
                    <a:pt x="238181" y="25924"/>
                    <a:pt x="603486" y="0"/>
                  </a:cubicBezTo>
                  <a:cubicBezTo>
                    <a:pt x="2050435" y="-95379"/>
                    <a:pt x="4415710" y="58096"/>
                    <a:pt x="5556751" y="0"/>
                  </a:cubicBezTo>
                  <a:cubicBezTo>
                    <a:pt x="5873204" y="-11857"/>
                    <a:pt x="6141842" y="256970"/>
                    <a:pt x="6160237" y="603486"/>
                  </a:cubicBezTo>
                  <a:cubicBezTo>
                    <a:pt x="6057910" y="1105966"/>
                    <a:pt x="6170778" y="1242733"/>
                    <a:pt x="6160237" y="1867689"/>
                  </a:cubicBezTo>
                  <a:cubicBezTo>
                    <a:pt x="6184525" y="2172115"/>
                    <a:pt x="5878020" y="2459195"/>
                    <a:pt x="5556751" y="2471175"/>
                  </a:cubicBezTo>
                  <a:cubicBezTo>
                    <a:pt x="4819334" y="2411269"/>
                    <a:pt x="1712390" y="2553689"/>
                    <a:pt x="603486" y="2471175"/>
                  </a:cubicBezTo>
                  <a:cubicBezTo>
                    <a:pt x="257980" y="2474193"/>
                    <a:pt x="-46512" y="2248191"/>
                    <a:pt x="0" y="1867689"/>
                  </a:cubicBezTo>
                  <a:cubicBezTo>
                    <a:pt x="62350" y="1526723"/>
                    <a:pt x="51770" y="1139896"/>
                    <a:pt x="0" y="603486"/>
                  </a:cubicBezTo>
                  <a:close/>
                </a:path>
              </a:pathLst>
            </a:custGeom>
            <a:solidFill>
              <a:srgbClr val="FFD6A5"/>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41" name="TextBox 40"/>
            <p:cNvSpPr txBox="1"/>
            <p:nvPr/>
          </p:nvSpPr>
          <p:spPr>
            <a:xfrm>
              <a:off x="3719191" y="5761580"/>
              <a:ext cx="6176803" cy="1050724"/>
            </a:xfrm>
            <a:prstGeom prst="rect">
              <a:avLst/>
            </a:prstGeom>
            <a:noFill/>
          </p:spPr>
          <p:txBody>
            <a:bodyPr wrap="square" rtlCol="0">
              <a:spAutoFit/>
            </a:bodyPr>
            <a:lstStyle/>
            <a:p>
              <a:pPr algn="ctr"/>
              <a:r>
                <a:rPr lang="en-US" sz="2800" b="1">
                  <a:latin typeface="+mj-lt"/>
                </a:rPr>
                <a:t>c. Câu đầu và câu cuối đoạn văn nói lên điều gì?</a:t>
              </a:r>
            </a:p>
          </p:txBody>
        </p:sp>
      </p:grpSp>
      <p:grpSp>
        <p:nvGrpSpPr>
          <p:cNvPr id="49" name="Group 48"/>
          <p:cNvGrpSpPr/>
          <p:nvPr/>
        </p:nvGrpSpPr>
        <p:grpSpPr>
          <a:xfrm>
            <a:off x="-1718614" y="1232328"/>
            <a:ext cx="11858929" cy="1122569"/>
            <a:chOff x="3737925" y="1813895"/>
            <a:chExt cx="4208929" cy="654683"/>
          </a:xfrm>
        </p:grpSpPr>
        <p:sp>
          <p:nvSpPr>
            <p:cNvPr id="50" name="Rectangle: Rounded Corners 34">
              <a:extLst>
                <a:ext uri="{FF2B5EF4-FFF2-40B4-BE49-F238E27FC236}">
                  <a16:creationId xmlns:a16="http://schemas.microsoft.com/office/drawing/2014/main" id="{3CF7F5D6-F7FF-BC54-983D-EDF92D1873C6}"/>
                </a:ext>
              </a:extLst>
            </p:cNvPr>
            <p:cNvSpPr/>
            <p:nvPr/>
          </p:nvSpPr>
          <p:spPr>
            <a:xfrm>
              <a:off x="4543366" y="1813895"/>
              <a:ext cx="3403488" cy="654683"/>
            </a:xfrm>
            <a:custGeom>
              <a:avLst/>
              <a:gdLst>
                <a:gd name="connsiteX0" fmla="*/ 0 w 3403488"/>
                <a:gd name="connsiteY0" fmla="*/ 159880 h 654683"/>
                <a:gd name="connsiteX1" fmla="*/ 159880 w 3403488"/>
                <a:gd name="connsiteY1" fmla="*/ 0 h 654683"/>
                <a:gd name="connsiteX2" fmla="*/ 3243608 w 3403488"/>
                <a:gd name="connsiteY2" fmla="*/ 0 h 654683"/>
                <a:gd name="connsiteX3" fmla="*/ 3403488 w 3403488"/>
                <a:gd name="connsiteY3" fmla="*/ 159880 h 654683"/>
                <a:gd name="connsiteX4" fmla="*/ 3403488 w 3403488"/>
                <a:gd name="connsiteY4" fmla="*/ 494803 h 654683"/>
                <a:gd name="connsiteX5" fmla="*/ 3243608 w 3403488"/>
                <a:gd name="connsiteY5" fmla="*/ 654683 h 654683"/>
                <a:gd name="connsiteX6" fmla="*/ 159880 w 3403488"/>
                <a:gd name="connsiteY6" fmla="*/ 654683 h 654683"/>
                <a:gd name="connsiteX7" fmla="*/ 0 w 3403488"/>
                <a:gd name="connsiteY7" fmla="*/ 494803 h 654683"/>
                <a:gd name="connsiteX8" fmla="*/ 0 w 3403488"/>
                <a:gd name="connsiteY8" fmla="*/ 159880 h 6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488" h="654683" fill="none" extrusionOk="0">
                  <a:moveTo>
                    <a:pt x="0" y="159880"/>
                  </a:moveTo>
                  <a:cubicBezTo>
                    <a:pt x="-2814" y="81441"/>
                    <a:pt x="65145" y="-4325"/>
                    <a:pt x="159880" y="0"/>
                  </a:cubicBezTo>
                  <a:cubicBezTo>
                    <a:pt x="1386245" y="-35273"/>
                    <a:pt x="2388369" y="-144294"/>
                    <a:pt x="3243608" y="0"/>
                  </a:cubicBezTo>
                  <a:cubicBezTo>
                    <a:pt x="3347069" y="4615"/>
                    <a:pt x="3393966" y="63552"/>
                    <a:pt x="3403488" y="159880"/>
                  </a:cubicBezTo>
                  <a:cubicBezTo>
                    <a:pt x="3403356" y="305770"/>
                    <a:pt x="3393942" y="370071"/>
                    <a:pt x="3403488" y="494803"/>
                  </a:cubicBezTo>
                  <a:cubicBezTo>
                    <a:pt x="3412557" y="576244"/>
                    <a:pt x="3342217" y="643506"/>
                    <a:pt x="3243608" y="654683"/>
                  </a:cubicBezTo>
                  <a:cubicBezTo>
                    <a:pt x="2682490" y="732208"/>
                    <a:pt x="575406" y="610980"/>
                    <a:pt x="159880" y="654683"/>
                  </a:cubicBezTo>
                  <a:cubicBezTo>
                    <a:pt x="67664" y="653598"/>
                    <a:pt x="-16278" y="582879"/>
                    <a:pt x="0" y="494803"/>
                  </a:cubicBezTo>
                  <a:cubicBezTo>
                    <a:pt x="-2077" y="412641"/>
                    <a:pt x="7848" y="238277"/>
                    <a:pt x="0" y="159880"/>
                  </a:cubicBezTo>
                  <a:close/>
                </a:path>
                <a:path w="3403488" h="654683" stroke="0" extrusionOk="0">
                  <a:moveTo>
                    <a:pt x="0" y="159880"/>
                  </a:moveTo>
                  <a:cubicBezTo>
                    <a:pt x="-4391" y="56408"/>
                    <a:pt x="59111" y="10100"/>
                    <a:pt x="159880" y="0"/>
                  </a:cubicBezTo>
                  <a:cubicBezTo>
                    <a:pt x="1080621" y="-95379"/>
                    <a:pt x="1810341" y="58096"/>
                    <a:pt x="3243608" y="0"/>
                  </a:cubicBezTo>
                  <a:cubicBezTo>
                    <a:pt x="3319062" y="-9042"/>
                    <a:pt x="3399841" y="68960"/>
                    <a:pt x="3403488" y="159880"/>
                  </a:cubicBezTo>
                  <a:cubicBezTo>
                    <a:pt x="3374918" y="323989"/>
                    <a:pt x="3393753" y="347559"/>
                    <a:pt x="3403488" y="494803"/>
                  </a:cubicBezTo>
                  <a:cubicBezTo>
                    <a:pt x="3404855" y="581477"/>
                    <a:pt x="3328112" y="650903"/>
                    <a:pt x="3243608" y="654683"/>
                  </a:cubicBezTo>
                  <a:cubicBezTo>
                    <a:pt x="2858670" y="594777"/>
                    <a:pt x="977174" y="737197"/>
                    <a:pt x="159880" y="654683"/>
                  </a:cubicBezTo>
                  <a:cubicBezTo>
                    <a:pt x="55340" y="658698"/>
                    <a:pt x="-4171" y="587335"/>
                    <a:pt x="0" y="494803"/>
                  </a:cubicBezTo>
                  <a:cubicBezTo>
                    <a:pt x="-8138" y="439136"/>
                    <a:pt x="26903" y="271498"/>
                    <a:pt x="0" y="159880"/>
                  </a:cubicBezTo>
                  <a:close/>
                </a:path>
              </a:pathLst>
            </a:custGeom>
            <a:solidFill>
              <a:srgbClr val="CBFFA9"/>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51" name="TextBox 50"/>
            <p:cNvSpPr txBox="1"/>
            <p:nvPr/>
          </p:nvSpPr>
          <p:spPr>
            <a:xfrm>
              <a:off x="3737925" y="1988665"/>
              <a:ext cx="3403836" cy="305142"/>
            </a:xfrm>
            <a:prstGeom prst="rect">
              <a:avLst/>
            </a:prstGeom>
            <a:noFill/>
          </p:spPr>
          <p:txBody>
            <a:bodyPr wrap="square" rtlCol="0">
              <a:spAutoFit/>
            </a:bodyPr>
            <a:lstStyle/>
            <a:p>
              <a:pPr algn="ctr"/>
              <a:r>
                <a:rPr lang="vi-VN" sz="2800" b="1">
                  <a:latin typeface="+mj-lt"/>
                </a:rPr>
                <a:t>a.</a:t>
              </a:r>
              <a:r>
                <a:rPr lang="en-US" sz="2800" b="1">
                  <a:latin typeface="+mj-lt"/>
                </a:rPr>
                <a:t> Đoạn văn miêu tả con vật gì?</a:t>
              </a:r>
              <a:endParaRPr lang="vi-VN" sz="2800" b="1">
                <a:latin typeface="+mj-lt"/>
              </a:endParaRPr>
            </a:p>
          </p:txBody>
        </p:sp>
      </p:grpSp>
      <p:grpSp>
        <p:nvGrpSpPr>
          <p:cNvPr id="61" name="Group 60"/>
          <p:cNvGrpSpPr/>
          <p:nvPr/>
        </p:nvGrpSpPr>
        <p:grpSpPr>
          <a:xfrm>
            <a:off x="560872" y="3036812"/>
            <a:ext cx="9750501" cy="1230550"/>
            <a:chOff x="4308588" y="3166403"/>
            <a:chExt cx="3460613" cy="901678"/>
          </a:xfrm>
        </p:grpSpPr>
        <p:sp>
          <p:nvSpPr>
            <p:cNvPr id="62" name="Rectangle: Rounded Corners 34">
              <a:extLst>
                <a:ext uri="{FF2B5EF4-FFF2-40B4-BE49-F238E27FC236}">
                  <a16:creationId xmlns:a16="http://schemas.microsoft.com/office/drawing/2014/main" id="{3CF7F5D6-F7FF-BC54-983D-EDF92D1873C6}"/>
                </a:ext>
              </a:extLst>
            </p:cNvPr>
            <p:cNvSpPr/>
            <p:nvPr/>
          </p:nvSpPr>
          <p:spPr>
            <a:xfrm>
              <a:off x="4308588" y="3166403"/>
              <a:ext cx="3409394" cy="901678"/>
            </a:xfrm>
            <a:custGeom>
              <a:avLst/>
              <a:gdLst>
                <a:gd name="connsiteX0" fmla="*/ 0 w 3409394"/>
                <a:gd name="connsiteY0" fmla="*/ 220199 h 901678"/>
                <a:gd name="connsiteX1" fmla="*/ 220199 w 3409394"/>
                <a:gd name="connsiteY1" fmla="*/ 0 h 901678"/>
                <a:gd name="connsiteX2" fmla="*/ 3189195 w 3409394"/>
                <a:gd name="connsiteY2" fmla="*/ 0 h 901678"/>
                <a:gd name="connsiteX3" fmla="*/ 3409394 w 3409394"/>
                <a:gd name="connsiteY3" fmla="*/ 220199 h 901678"/>
                <a:gd name="connsiteX4" fmla="*/ 3409394 w 3409394"/>
                <a:gd name="connsiteY4" fmla="*/ 681479 h 901678"/>
                <a:gd name="connsiteX5" fmla="*/ 3189195 w 3409394"/>
                <a:gd name="connsiteY5" fmla="*/ 901678 h 901678"/>
                <a:gd name="connsiteX6" fmla="*/ 220199 w 3409394"/>
                <a:gd name="connsiteY6" fmla="*/ 901678 h 901678"/>
                <a:gd name="connsiteX7" fmla="*/ 0 w 3409394"/>
                <a:gd name="connsiteY7" fmla="*/ 681479 h 901678"/>
                <a:gd name="connsiteX8" fmla="*/ 0 w 3409394"/>
                <a:gd name="connsiteY8" fmla="*/ 220199 h 90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394" h="901678" fill="none" extrusionOk="0">
                  <a:moveTo>
                    <a:pt x="0" y="220199"/>
                  </a:moveTo>
                  <a:cubicBezTo>
                    <a:pt x="-6454" y="121204"/>
                    <a:pt x="96498" y="-1403"/>
                    <a:pt x="220199" y="0"/>
                  </a:cubicBezTo>
                  <a:cubicBezTo>
                    <a:pt x="1026683" y="-35273"/>
                    <a:pt x="2436915" y="-144294"/>
                    <a:pt x="3189195" y="0"/>
                  </a:cubicBezTo>
                  <a:cubicBezTo>
                    <a:pt x="3328019" y="5239"/>
                    <a:pt x="3390991" y="83070"/>
                    <a:pt x="3409394" y="220199"/>
                  </a:cubicBezTo>
                  <a:cubicBezTo>
                    <a:pt x="3436328" y="388788"/>
                    <a:pt x="3414578" y="524000"/>
                    <a:pt x="3409394" y="681479"/>
                  </a:cubicBezTo>
                  <a:cubicBezTo>
                    <a:pt x="3419757" y="795255"/>
                    <a:pt x="3320174" y="891525"/>
                    <a:pt x="3189195" y="901678"/>
                  </a:cubicBezTo>
                  <a:cubicBezTo>
                    <a:pt x="1986810" y="979203"/>
                    <a:pt x="1218802" y="857975"/>
                    <a:pt x="220199" y="901678"/>
                  </a:cubicBezTo>
                  <a:cubicBezTo>
                    <a:pt x="78817" y="896200"/>
                    <a:pt x="-11069" y="802941"/>
                    <a:pt x="0" y="681479"/>
                  </a:cubicBezTo>
                  <a:cubicBezTo>
                    <a:pt x="-16184" y="502613"/>
                    <a:pt x="-19466" y="361496"/>
                    <a:pt x="0" y="220199"/>
                  </a:cubicBezTo>
                  <a:close/>
                </a:path>
                <a:path w="3409394" h="901678" stroke="0" extrusionOk="0">
                  <a:moveTo>
                    <a:pt x="0" y="220199"/>
                  </a:moveTo>
                  <a:cubicBezTo>
                    <a:pt x="-6597" y="75791"/>
                    <a:pt x="83542" y="12184"/>
                    <a:pt x="220199" y="0"/>
                  </a:cubicBezTo>
                  <a:cubicBezTo>
                    <a:pt x="980262" y="-95379"/>
                    <a:pt x="2720609" y="58096"/>
                    <a:pt x="3189195" y="0"/>
                  </a:cubicBezTo>
                  <a:cubicBezTo>
                    <a:pt x="3296743" y="-9901"/>
                    <a:pt x="3399948" y="91797"/>
                    <a:pt x="3409394" y="220199"/>
                  </a:cubicBezTo>
                  <a:cubicBezTo>
                    <a:pt x="3441569" y="327031"/>
                    <a:pt x="3388207" y="527514"/>
                    <a:pt x="3409394" y="681479"/>
                  </a:cubicBezTo>
                  <a:cubicBezTo>
                    <a:pt x="3423510" y="786313"/>
                    <a:pt x="3305272" y="896164"/>
                    <a:pt x="3189195" y="901678"/>
                  </a:cubicBezTo>
                  <a:cubicBezTo>
                    <a:pt x="2732815" y="841772"/>
                    <a:pt x="748307" y="984192"/>
                    <a:pt x="220199" y="901678"/>
                  </a:cubicBezTo>
                  <a:cubicBezTo>
                    <a:pt x="79850" y="906310"/>
                    <a:pt x="-12521" y="815800"/>
                    <a:pt x="0" y="681479"/>
                  </a:cubicBezTo>
                  <a:cubicBezTo>
                    <a:pt x="31968" y="534332"/>
                    <a:pt x="13038" y="344917"/>
                    <a:pt x="0" y="220199"/>
                  </a:cubicBezTo>
                  <a:close/>
                </a:path>
              </a:pathLst>
            </a:custGeom>
            <a:solidFill>
              <a:srgbClr val="9ADCFF"/>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63" name="TextBox 62"/>
            <p:cNvSpPr txBox="1"/>
            <p:nvPr/>
          </p:nvSpPr>
          <p:spPr>
            <a:xfrm>
              <a:off x="4308588" y="3283188"/>
              <a:ext cx="3460613" cy="699116"/>
            </a:xfrm>
            <a:prstGeom prst="rect">
              <a:avLst/>
            </a:prstGeom>
            <a:noFill/>
          </p:spPr>
          <p:txBody>
            <a:bodyPr wrap="square" rtlCol="0">
              <a:spAutoFit/>
            </a:bodyPr>
            <a:lstStyle/>
            <a:p>
              <a:pPr algn="ctr"/>
              <a:r>
                <a:rPr lang="en-US" sz="2800" b="1">
                  <a:latin typeface="+mj-lt"/>
                </a:rPr>
                <a:t>b. </a:t>
              </a:r>
              <a:r>
                <a:rPr lang="vi-VN" sz="2800" b="1">
                  <a:latin typeface="+mj-lt"/>
                </a:rPr>
                <a:t>Tác giả chọn tả những đặc điểm hình dáng nào của con vật? Mỗi đặc điểm ấy được tả bằng những từ ngữ, hình ảnh nào? </a:t>
              </a:r>
              <a:endParaRPr lang="en-US" sz="2800" b="1">
                <a:latin typeface="+mj-lt"/>
              </a:endParaRPr>
            </a:p>
          </p:txBody>
        </p:sp>
      </p:grpSp>
      <p:sp>
        <p:nvSpPr>
          <p:cNvPr id="76" name="Rectangle 75"/>
          <p:cNvSpPr/>
          <p:nvPr/>
        </p:nvSpPr>
        <p:spPr>
          <a:xfrm>
            <a:off x="204020" y="339418"/>
            <a:ext cx="1877437" cy="646331"/>
          </a:xfrm>
          <a:prstGeom prst="rect">
            <a:avLst/>
          </a:prstGeom>
        </p:spPr>
        <p:txBody>
          <a:bodyPr wrap="none">
            <a:spAutoFit/>
          </a:bodyPr>
          <a:lstStyle/>
          <a:p>
            <a:pPr algn="ctr"/>
            <a:r>
              <a:rPr lang="en-US" sz="3600" b="1">
                <a:ln>
                  <a:solidFill>
                    <a:schemeClr val="tx1"/>
                  </a:solidFill>
                </a:ln>
                <a:solidFill>
                  <a:srgbClr val="FF0060"/>
                </a:solidFill>
                <a:latin typeface="iCiel Pony" panose="02000000000000000000" pitchFamily="2" charset="0"/>
              </a:rPr>
              <a:t>Câu hỏi</a:t>
            </a:r>
            <a:endParaRPr lang="en-US" sz="3600">
              <a:ln>
                <a:solidFill>
                  <a:schemeClr val="tx1"/>
                </a:solidFill>
              </a:ln>
              <a:solidFill>
                <a:srgbClr val="FF0060"/>
              </a:solidFill>
              <a:latin typeface="iCiel Pony" panose="020000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1373" y="4491379"/>
            <a:ext cx="1520531" cy="15205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211" y="2860365"/>
            <a:ext cx="1069916" cy="106991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1373" y="985749"/>
            <a:ext cx="1174181" cy="1174181"/>
          </a:xfrm>
          <a:prstGeom prst="rect">
            <a:avLst/>
          </a:prstGeom>
        </p:spPr>
      </p:pic>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anim calcmode="lin" valueType="num">
                                      <p:cBhvr>
                                        <p:cTn id="19" dur="500" fill="hold"/>
                                        <p:tgtEl>
                                          <p:spTgt spid="49"/>
                                        </p:tgtEl>
                                        <p:attrNameLst>
                                          <p:attrName>ppt_x</p:attrName>
                                        </p:attrNameLst>
                                      </p:cBhvr>
                                      <p:tavLst>
                                        <p:tav tm="0">
                                          <p:val>
                                            <p:strVal val="#ppt_x"/>
                                          </p:val>
                                        </p:tav>
                                        <p:tav tm="100000">
                                          <p:val>
                                            <p:strVal val="#ppt_x"/>
                                          </p:val>
                                        </p:tav>
                                      </p:tavLst>
                                    </p:anim>
                                    <p:anim calcmode="lin" valueType="num">
                                      <p:cBhvr>
                                        <p:cTn id="20" dur="450" decel="100000" fill="hold"/>
                                        <p:tgtEl>
                                          <p:spTgt spid="49"/>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iếng ting ting.wav"/>
                                        </p:tgtEl>
                                      </p:cMediaNode>
                                    </p:audio>
                                  </p:sub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ou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anim calcmode="lin" valueType="num">
                                      <p:cBhvr>
                                        <p:cTn id="31" dur="500" fill="hold"/>
                                        <p:tgtEl>
                                          <p:spTgt spid="61"/>
                                        </p:tgtEl>
                                        <p:attrNameLst>
                                          <p:attrName>ppt_x</p:attrName>
                                        </p:attrNameLst>
                                      </p:cBhvr>
                                      <p:tavLst>
                                        <p:tav tm="0">
                                          <p:val>
                                            <p:strVal val="#ppt_x"/>
                                          </p:val>
                                        </p:tav>
                                        <p:tav tm="100000">
                                          <p:val>
                                            <p:strVal val="#ppt_x"/>
                                          </p:val>
                                        </p:tav>
                                      </p:tavLst>
                                    </p:anim>
                                    <p:anim calcmode="lin" valueType="num">
                                      <p:cBhvr>
                                        <p:cTn id="32" dur="450" decel="100000" fill="hold"/>
                                        <p:tgtEl>
                                          <p:spTgt spid="61"/>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iếng ting ting.wav"/>
                                        </p:tgtEl>
                                      </p:cMediaNode>
                                    </p:audio>
                                  </p:sub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ou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450" decel="100000" fill="hold"/>
                                        <p:tgtEl>
                                          <p:spTgt spid="39"/>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3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iếng ting ting.wav"/>
                                        </p:tgtEl>
                                      </p:cMediaNode>
                                    </p:audio>
                                  </p:subTnLst>
                                </p:cTn>
                              </p:par>
                            </p:childTnLst>
                          </p:cTn>
                        </p:par>
                        <p:par>
                          <p:cTn id="46" fill="hold">
                            <p:stCondLst>
                              <p:cond delay="500"/>
                            </p:stCondLst>
                            <p:childTnLst>
                              <p:par>
                                <p:cTn id="47" presetID="6" presetClass="entr" presetSubtype="32"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ou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8" y="685474"/>
            <a:ext cx="5582225" cy="4607875"/>
          </a:xfrm>
          <a:prstGeom prst="rect">
            <a:avLst/>
          </a:prstGeom>
        </p:spPr>
      </p:pic>
      <p:sp>
        <p:nvSpPr>
          <p:cNvPr id="19" name="Title 1"/>
          <p:cNvSpPr txBox="1">
            <a:spLocks/>
          </p:cNvSpPr>
          <p:nvPr/>
        </p:nvSpPr>
        <p:spPr>
          <a:xfrm>
            <a:off x="207818" y="309622"/>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solidFill>
                    <a:prstClr val="black"/>
                  </a:solidFill>
                </a:ln>
                <a:solidFill>
                  <a:srgbClr val="FFC000">
                    <a:lumMod val="60000"/>
                    <a:lumOff val="40000"/>
                  </a:srgbClr>
                </a:solidFill>
                <a:effectLst/>
                <a:uLnTx/>
                <a:uFillTx/>
                <a:latin typeface="iCiel Pony" panose="02000000000000000000" pitchFamily="2" charset="0"/>
                <a:ea typeface="+mj-ea"/>
                <a:cs typeface="+mj-cs"/>
              </a:rPr>
              <a:t>Trả lời</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484" y="1453382"/>
            <a:ext cx="5582225" cy="4607875"/>
          </a:xfrm>
          <a:prstGeom prst="rect">
            <a:avLst/>
          </a:prstGeom>
        </p:spPr>
      </p:pic>
      <p:sp>
        <p:nvSpPr>
          <p:cNvPr id="9" name="Title 1"/>
          <p:cNvSpPr txBox="1">
            <a:spLocks/>
          </p:cNvSpPr>
          <p:nvPr/>
        </p:nvSpPr>
        <p:spPr>
          <a:xfrm>
            <a:off x="5728484" y="1077530"/>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solidFill>
                    <a:prstClr val="black"/>
                  </a:solidFill>
                </a:ln>
                <a:solidFill>
                  <a:srgbClr val="FF7DAF"/>
                </a:solidFill>
                <a:effectLst/>
                <a:uLnTx/>
                <a:uFillTx/>
                <a:latin typeface="iCiel Pony" panose="02000000000000000000" pitchFamily="2" charset="0"/>
                <a:ea typeface="+mj-ea"/>
                <a:cs typeface="+mj-cs"/>
              </a:rPr>
              <a:t>Nhận xét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3" y="3097682"/>
            <a:ext cx="3024753" cy="360550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763" t="14068" r="29723" b="-464"/>
          <a:stretch/>
        </p:blipFill>
        <p:spPr>
          <a:xfrm>
            <a:off x="9378017" y="3196594"/>
            <a:ext cx="2189020" cy="3743839"/>
          </a:xfrm>
          <a:prstGeom prst="rect">
            <a:avLst/>
          </a:prstGeom>
        </p:spPr>
      </p:pic>
    </p:spTree>
    <p:extLst>
      <p:ext uri="{BB962C8B-B14F-4D97-AF65-F5344CB8AC3E}">
        <p14:creationId xmlns:p14="http://schemas.microsoft.com/office/powerpoint/2010/main" val="121841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145F17-2DCC-3F58-0F56-29175E7EDBBF}"/>
              </a:ext>
            </a:extLst>
          </p:cNvPr>
          <p:cNvSpPr txBox="1"/>
          <p:nvPr/>
        </p:nvSpPr>
        <p:spPr>
          <a:xfrm>
            <a:off x="822831" y="1824372"/>
            <a:ext cx="6882114" cy="470898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 chú mèo có bộ lông mới đẹp làm sao! Màu lông hung hung có sắc vằn đo đỏ, rất đúng với cái tên mà tôi đã đặt cho nó. Mèo Hung có cái đầu tròn tròn, hai tai dong dỏng dựng đứng rất thính nhạy. Đôi mắt mèo Hung hiền lành nhưng ban đêm đôi mắt ấy sáng lên giúp mèo nhìn rõ mọi vật. Bộ ria mép vểnh lên có vẻ oai lắm. Bốn chân thì thon thon, bước đi một cách nhẹ nhàng như lướt trên mặt đất. Cái đuôi dài trông thướt tha, duyên dáng,... Mèo Hung trông thật đáng yêu.</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Theo Hoàng Đức Hải</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E660A61-B5AA-2C0F-6A72-B31FE504090C}"/>
              </a:ext>
            </a:extLst>
          </p:cNvPr>
          <p:cNvGrpSpPr/>
          <p:nvPr/>
        </p:nvGrpSpPr>
        <p:grpSpPr>
          <a:xfrm>
            <a:off x="-1074661" y="553441"/>
            <a:ext cx="11858929" cy="1122569"/>
            <a:chOff x="3737925" y="1813895"/>
            <a:chExt cx="4208929" cy="654683"/>
          </a:xfrm>
        </p:grpSpPr>
        <p:sp>
          <p:nvSpPr>
            <p:cNvPr id="15" name="Rectangle: Rounded Corners 34">
              <a:extLst>
                <a:ext uri="{FF2B5EF4-FFF2-40B4-BE49-F238E27FC236}">
                  <a16:creationId xmlns:a16="http://schemas.microsoft.com/office/drawing/2014/main" id="{452462D2-93D3-F57C-4C55-F6CDFDA5E745}"/>
                </a:ext>
              </a:extLst>
            </p:cNvPr>
            <p:cNvSpPr/>
            <p:nvPr/>
          </p:nvSpPr>
          <p:spPr>
            <a:xfrm>
              <a:off x="4543366" y="1813895"/>
              <a:ext cx="3403488" cy="654683"/>
            </a:xfrm>
            <a:custGeom>
              <a:avLst/>
              <a:gdLst>
                <a:gd name="connsiteX0" fmla="*/ 0 w 3403488"/>
                <a:gd name="connsiteY0" fmla="*/ 159880 h 654683"/>
                <a:gd name="connsiteX1" fmla="*/ 159880 w 3403488"/>
                <a:gd name="connsiteY1" fmla="*/ 0 h 654683"/>
                <a:gd name="connsiteX2" fmla="*/ 3243608 w 3403488"/>
                <a:gd name="connsiteY2" fmla="*/ 0 h 654683"/>
                <a:gd name="connsiteX3" fmla="*/ 3403488 w 3403488"/>
                <a:gd name="connsiteY3" fmla="*/ 159880 h 654683"/>
                <a:gd name="connsiteX4" fmla="*/ 3403488 w 3403488"/>
                <a:gd name="connsiteY4" fmla="*/ 494803 h 654683"/>
                <a:gd name="connsiteX5" fmla="*/ 3243608 w 3403488"/>
                <a:gd name="connsiteY5" fmla="*/ 654683 h 654683"/>
                <a:gd name="connsiteX6" fmla="*/ 159880 w 3403488"/>
                <a:gd name="connsiteY6" fmla="*/ 654683 h 654683"/>
                <a:gd name="connsiteX7" fmla="*/ 0 w 3403488"/>
                <a:gd name="connsiteY7" fmla="*/ 494803 h 654683"/>
                <a:gd name="connsiteX8" fmla="*/ 0 w 3403488"/>
                <a:gd name="connsiteY8" fmla="*/ 159880 h 6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488" h="654683" fill="none" extrusionOk="0">
                  <a:moveTo>
                    <a:pt x="0" y="159880"/>
                  </a:moveTo>
                  <a:cubicBezTo>
                    <a:pt x="-2814" y="81441"/>
                    <a:pt x="65145" y="-4325"/>
                    <a:pt x="159880" y="0"/>
                  </a:cubicBezTo>
                  <a:cubicBezTo>
                    <a:pt x="1386245" y="-35273"/>
                    <a:pt x="2388369" y="-144294"/>
                    <a:pt x="3243608" y="0"/>
                  </a:cubicBezTo>
                  <a:cubicBezTo>
                    <a:pt x="3347069" y="4615"/>
                    <a:pt x="3393966" y="63552"/>
                    <a:pt x="3403488" y="159880"/>
                  </a:cubicBezTo>
                  <a:cubicBezTo>
                    <a:pt x="3403356" y="305770"/>
                    <a:pt x="3393942" y="370071"/>
                    <a:pt x="3403488" y="494803"/>
                  </a:cubicBezTo>
                  <a:cubicBezTo>
                    <a:pt x="3412557" y="576244"/>
                    <a:pt x="3342217" y="643506"/>
                    <a:pt x="3243608" y="654683"/>
                  </a:cubicBezTo>
                  <a:cubicBezTo>
                    <a:pt x="2682490" y="732208"/>
                    <a:pt x="575406" y="610980"/>
                    <a:pt x="159880" y="654683"/>
                  </a:cubicBezTo>
                  <a:cubicBezTo>
                    <a:pt x="67664" y="653598"/>
                    <a:pt x="-16278" y="582879"/>
                    <a:pt x="0" y="494803"/>
                  </a:cubicBezTo>
                  <a:cubicBezTo>
                    <a:pt x="-2077" y="412641"/>
                    <a:pt x="7848" y="238277"/>
                    <a:pt x="0" y="159880"/>
                  </a:cubicBezTo>
                  <a:close/>
                </a:path>
                <a:path w="3403488" h="654683" stroke="0" extrusionOk="0">
                  <a:moveTo>
                    <a:pt x="0" y="159880"/>
                  </a:moveTo>
                  <a:cubicBezTo>
                    <a:pt x="-4391" y="56408"/>
                    <a:pt x="59111" y="10100"/>
                    <a:pt x="159880" y="0"/>
                  </a:cubicBezTo>
                  <a:cubicBezTo>
                    <a:pt x="1080621" y="-95379"/>
                    <a:pt x="1810341" y="58096"/>
                    <a:pt x="3243608" y="0"/>
                  </a:cubicBezTo>
                  <a:cubicBezTo>
                    <a:pt x="3319062" y="-9042"/>
                    <a:pt x="3399841" y="68960"/>
                    <a:pt x="3403488" y="159880"/>
                  </a:cubicBezTo>
                  <a:cubicBezTo>
                    <a:pt x="3374918" y="323989"/>
                    <a:pt x="3393753" y="347559"/>
                    <a:pt x="3403488" y="494803"/>
                  </a:cubicBezTo>
                  <a:cubicBezTo>
                    <a:pt x="3404855" y="581477"/>
                    <a:pt x="3328112" y="650903"/>
                    <a:pt x="3243608" y="654683"/>
                  </a:cubicBezTo>
                  <a:cubicBezTo>
                    <a:pt x="2858670" y="594777"/>
                    <a:pt x="977174" y="737197"/>
                    <a:pt x="159880" y="654683"/>
                  </a:cubicBezTo>
                  <a:cubicBezTo>
                    <a:pt x="55340" y="658698"/>
                    <a:pt x="-4171" y="587335"/>
                    <a:pt x="0" y="494803"/>
                  </a:cubicBezTo>
                  <a:cubicBezTo>
                    <a:pt x="-8138" y="439136"/>
                    <a:pt x="26903" y="271498"/>
                    <a:pt x="0" y="159880"/>
                  </a:cubicBezTo>
                  <a:close/>
                </a:path>
              </a:pathLst>
            </a:custGeom>
            <a:solidFill>
              <a:srgbClr val="CBFFA9"/>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24" name="TextBox 23">
              <a:extLst>
                <a:ext uri="{FF2B5EF4-FFF2-40B4-BE49-F238E27FC236}">
                  <a16:creationId xmlns:a16="http://schemas.microsoft.com/office/drawing/2014/main" id="{44DADF20-BDC9-8FF7-EDFB-CA9D9F793405}"/>
                </a:ext>
              </a:extLst>
            </p:cNvPr>
            <p:cNvSpPr txBox="1"/>
            <p:nvPr/>
          </p:nvSpPr>
          <p:spPr>
            <a:xfrm>
              <a:off x="3737925" y="1988665"/>
              <a:ext cx="3403836" cy="305142"/>
            </a:xfrm>
            <a:prstGeom prst="rect">
              <a:avLst/>
            </a:prstGeom>
            <a:noFill/>
          </p:spPr>
          <p:txBody>
            <a:bodyPr wrap="square" rtlCol="0">
              <a:spAutoFit/>
            </a:bodyPr>
            <a:lstStyle/>
            <a:p>
              <a:pPr algn="ctr"/>
              <a:r>
                <a:rPr lang="vi-VN" sz="2800" b="1">
                  <a:latin typeface="+mj-lt"/>
                </a:rPr>
                <a:t>a.</a:t>
              </a:r>
              <a:r>
                <a:rPr lang="en-US" sz="2800" b="1">
                  <a:latin typeface="+mj-lt"/>
                </a:rPr>
                <a:t> Đoạn văn miêu tả con vật gì?</a:t>
              </a:r>
              <a:endParaRPr lang="vi-VN" sz="2800" b="1">
                <a:latin typeface="+mj-lt"/>
              </a:endParaRPr>
            </a:p>
          </p:txBody>
        </p:sp>
      </p:grpSp>
      <p:pic>
        <p:nvPicPr>
          <p:cNvPr id="25" name="Picture 24">
            <a:extLst>
              <a:ext uri="{FF2B5EF4-FFF2-40B4-BE49-F238E27FC236}">
                <a16:creationId xmlns:a16="http://schemas.microsoft.com/office/drawing/2014/main" id="{D08EB909-279E-8180-D1A7-84E1F3E82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501" y="1975684"/>
            <a:ext cx="2845612" cy="2779052"/>
          </a:xfrm>
          <a:prstGeom prst="rect">
            <a:avLst/>
          </a:prstGeom>
        </p:spPr>
      </p:pic>
      <p:sp>
        <p:nvSpPr>
          <p:cNvPr id="26" name="Rectangle: Rounded Corners 25">
            <a:extLst>
              <a:ext uri="{FF2B5EF4-FFF2-40B4-BE49-F238E27FC236}">
                <a16:creationId xmlns:a16="http://schemas.microsoft.com/office/drawing/2014/main" id="{DC352397-59E6-9B4A-566A-CA4193DFABB8}"/>
              </a:ext>
            </a:extLst>
          </p:cNvPr>
          <p:cNvSpPr/>
          <p:nvPr/>
        </p:nvSpPr>
        <p:spPr>
          <a:xfrm>
            <a:off x="8066544" y="4886793"/>
            <a:ext cx="3011569" cy="111809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Con mèo</a:t>
            </a:r>
          </a:p>
        </p:txBody>
      </p:sp>
    </p:spTree>
    <p:extLst>
      <p:ext uri="{BB962C8B-B14F-4D97-AF65-F5344CB8AC3E}">
        <p14:creationId xmlns:p14="http://schemas.microsoft.com/office/powerpoint/2010/main" val="56914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B45AB798-7507-3433-5228-FBC2CCBEC117}"/>
              </a:ext>
            </a:extLst>
          </p:cNvPr>
          <p:cNvSpPr/>
          <p:nvPr/>
        </p:nvSpPr>
        <p:spPr>
          <a:xfrm>
            <a:off x="8727176" y="1932577"/>
            <a:ext cx="2859985"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429DB82-51CD-9C85-DB94-1DD03778223F}"/>
              </a:ext>
            </a:extLst>
          </p:cNvPr>
          <p:cNvSpPr/>
          <p:nvPr/>
        </p:nvSpPr>
        <p:spPr>
          <a:xfrm>
            <a:off x="834743" y="2553367"/>
            <a:ext cx="2118319"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9AC33D2-3F66-CDB6-6CE3-0B9B8F93EECC}"/>
              </a:ext>
            </a:extLst>
          </p:cNvPr>
          <p:cNvSpPr/>
          <p:nvPr/>
        </p:nvSpPr>
        <p:spPr>
          <a:xfrm>
            <a:off x="10172676" y="3140786"/>
            <a:ext cx="1356389"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F71AD09-5D25-3A31-0672-30F4A4C418B8}"/>
              </a:ext>
            </a:extLst>
          </p:cNvPr>
          <p:cNvSpPr/>
          <p:nvPr/>
        </p:nvSpPr>
        <p:spPr>
          <a:xfrm>
            <a:off x="2953062" y="3163620"/>
            <a:ext cx="6445771"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B467C05-738B-0626-1224-1D8773F5798A}"/>
              </a:ext>
            </a:extLst>
          </p:cNvPr>
          <p:cNvSpPr/>
          <p:nvPr/>
        </p:nvSpPr>
        <p:spPr>
          <a:xfrm>
            <a:off x="822830" y="3140787"/>
            <a:ext cx="1980331"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59ECA6E-958D-7C19-7C16-9843D7BD533C}"/>
              </a:ext>
            </a:extLst>
          </p:cNvPr>
          <p:cNvSpPr/>
          <p:nvPr/>
        </p:nvSpPr>
        <p:spPr>
          <a:xfrm>
            <a:off x="1703233" y="3692010"/>
            <a:ext cx="1356389"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146A9EC-E688-5BA7-1AA5-C43021847977}"/>
              </a:ext>
            </a:extLst>
          </p:cNvPr>
          <p:cNvSpPr/>
          <p:nvPr/>
        </p:nvSpPr>
        <p:spPr>
          <a:xfrm>
            <a:off x="4176610" y="3691189"/>
            <a:ext cx="1356389"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72172DD-9EDC-7E73-182F-C18FCD6C7296}"/>
              </a:ext>
            </a:extLst>
          </p:cNvPr>
          <p:cNvSpPr/>
          <p:nvPr/>
        </p:nvSpPr>
        <p:spPr>
          <a:xfrm>
            <a:off x="7039733" y="3691189"/>
            <a:ext cx="800124"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D70ABEA-47F6-A4F7-58E6-46E4AD65A3D1}"/>
              </a:ext>
            </a:extLst>
          </p:cNvPr>
          <p:cNvSpPr/>
          <p:nvPr/>
        </p:nvSpPr>
        <p:spPr>
          <a:xfrm>
            <a:off x="1581303" y="4279430"/>
            <a:ext cx="2915746"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D1F88A8-7B0F-6A75-CD0F-DC245D7C371F}"/>
              </a:ext>
            </a:extLst>
          </p:cNvPr>
          <p:cNvSpPr/>
          <p:nvPr/>
        </p:nvSpPr>
        <p:spPr>
          <a:xfrm>
            <a:off x="6812870" y="4279429"/>
            <a:ext cx="3359806"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D7BF68D-0711-DACE-3E9D-61D9D3B42088}"/>
              </a:ext>
            </a:extLst>
          </p:cNvPr>
          <p:cNvSpPr/>
          <p:nvPr/>
        </p:nvSpPr>
        <p:spPr>
          <a:xfrm>
            <a:off x="2381427" y="4865150"/>
            <a:ext cx="1501025"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1201733-1B9A-4324-E9F7-2E63E4D6363E}"/>
              </a:ext>
            </a:extLst>
          </p:cNvPr>
          <p:cNvSpPr/>
          <p:nvPr/>
        </p:nvSpPr>
        <p:spPr>
          <a:xfrm>
            <a:off x="10352430" y="4279429"/>
            <a:ext cx="1176635"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A8A2404-896F-86D0-CE50-AB02ABC879A2}"/>
              </a:ext>
            </a:extLst>
          </p:cNvPr>
          <p:cNvSpPr/>
          <p:nvPr/>
        </p:nvSpPr>
        <p:spPr>
          <a:xfrm>
            <a:off x="7897809" y="4865150"/>
            <a:ext cx="1276172"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63010B9-ADBF-449D-C669-2AB0E9E196C8}"/>
              </a:ext>
            </a:extLst>
          </p:cNvPr>
          <p:cNvSpPr/>
          <p:nvPr/>
        </p:nvSpPr>
        <p:spPr>
          <a:xfrm>
            <a:off x="10092997" y="4865149"/>
            <a:ext cx="1356389"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B93AEA3-2944-6941-01A4-4086EFC6048C}"/>
              </a:ext>
            </a:extLst>
          </p:cNvPr>
          <p:cNvSpPr/>
          <p:nvPr/>
        </p:nvSpPr>
        <p:spPr>
          <a:xfrm>
            <a:off x="903108" y="5370773"/>
            <a:ext cx="1720171"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145F17-2DCC-3F58-0F56-29175E7EDBBF}"/>
              </a:ext>
            </a:extLst>
          </p:cNvPr>
          <p:cNvSpPr txBox="1"/>
          <p:nvPr/>
        </p:nvSpPr>
        <p:spPr>
          <a:xfrm>
            <a:off x="822830" y="1824372"/>
            <a:ext cx="10764331" cy="463774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Chà, chú mèo có bộ lông mới đẹp làm sao! Màu lông hung hung có sắc vằn đo đỏ, rất đúng với cái tên mà tôi đã đặt cho nó. Mèo Hung có cái đầu tròn tròn, hai tai dong dỏng dựng đứng rất thính nhạy. Đôi mắt mèo Hung hiền lành nhưng ban đêm đôi mắt ấy sáng lên giúp mèo nhìn rõ mọi vật. Bộ ria mép vểnh lên có vẻ oai lắm. Bốn chân thì thon thon, bước đi một cách nhẹ nhàng như lướt trên mặt đất. Cái đuôi dài trông thướt tha, duyên dáng,... Mèo Hung trông thật đáng yêu.</a:t>
            </a:r>
            <a:endParaRPr kumimoji="0" lang="en-US" sz="25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Theo Hoàng Đức Hải</a:t>
            </a:r>
            <a:endParaRPr kumimoji="0" lang="en-US" sz="25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A022458C-F26C-7094-ADBD-D01D601B0BF5}"/>
              </a:ext>
            </a:extLst>
          </p:cNvPr>
          <p:cNvGrpSpPr/>
          <p:nvPr/>
        </p:nvGrpSpPr>
        <p:grpSpPr>
          <a:xfrm>
            <a:off x="1329744" y="500197"/>
            <a:ext cx="9750501" cy="1230550"/>
            <a:chOff x="4308588" y="3166403"/>
            <a:chExt cx="3460613" cy="901678"/>
          </a:xfrm>
        </p:grpSpPr>
        <p:sp>
          <p:nvSpPr>
            <p:cNvPr id="25" name="Rectangle: Rounded Corners 34">
              <a:extLst>
                <a:ext uri="{FF2B5EF4-FFF2-40B4-BE49-F238E27FC236}">
                  <a16:creationId xmlns:a16="http://schemas.microsoft.com/office/drawing/2014/main" id="{7E44A823-1E5F-525E-8B43-4BF743A936CF}"/>
                </a:ext>
              </a:extLst>
            </p:cNvPr>
            <p:cNvSpPr/>
            <p:nvPr/>
          </p:nvSpPr>
          <p:spPr>
            <a:xfrm>
              <a:off x="4308588" y="3166403"/>
              <a:ext cx="3409394" cy="901678"/>
            </a:xfrm>
            <a:custGeom>
              <a:avLst/>
              <a:gdLst>
                <a:gd name="connsiteX0" fmla="*/ 0 w 3409394"/>
                <a:gd name="connsiteY0" fmla="*/ 220199 h 901678"/>
                <a:gd name="connsiteX1" fmla="*/ 220199 w 3409394"/>
                <a:gd name="connsiteY1" fmla="*/ 0 h 901678"/>
                <a:gd name="connsiteX2" fmla="*/ 3189195 w 3409394"/>
                <a:gd name="connsiteY2" fmla="*/ 0 h 901678"/>
                <a:gd name="connsiteX3" fmla="*/ 3409394 w 3409394"/>
                <a:gd name="connsiteY3" fmla="*/ 220199 h 901678"/>
                <a:gd name="connsiteX4" fmla="*/ 3409394 w 3409394"/>
                <a:gd name="connsiteY4" fmla="*/ 681479 h 901678"/>
                <a:gd name="connsiteX5" fmla="*/ 3189195 w 3409394"/>
                <a:gd name="connsiteY5" fmla="*/ 901678 h 901678"/>
                <a:gd name="connsiteX6" fmla="*/ 220199 w 3409394"/>
                <a:gd name="connsiteY6" fmla="*/ 901678 h 901678"/>
                <a:gd name="connsiteX7" fmla="*/ 0 w 3409394"/>
                <a:gd name="connsiteY7" fmla="*/ 681479 h 901678"/>
                <a:gd name="connsiteX8" fmla="*/ 0 w 3409394"/>
                <a:gd name="connsiteY8" fmla="*/ 220199 h 90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394" h="901678" fill="none" extrusionOk="0">
                  <a:moveTo>
                    <a:pt x="0" y="220199"/>
                  </a:moveTo>
                  <a:cubicBezTo>
                    <a:pt x="-6454" y="121204"/>
                    <a:pt x="96498" y="-1403"/>
                    <a:pt x="220199" y="0"/>
                  </a:cubicBezTo>
                  <a:cubicBezTo>
                    <a:pt x="1026683" y="-35273"/>
                    <a:pt x="2436915" y="-144294"/>
                    <a:pt x="3189195" y="0"/>
                  </a:cubicBezTo>
                  <a:cubicBezTo>
                    <a:pt x="3328019" y="5239"/>
                    <a:pt x="3390991" y="83070"/>
                    <a:pt x="3409394" y="220199"/>
                  </a:cubicBezTo>
                  <a:cubicBezTo>
                    <a:pt x="3436328" y="388788"/>
                    <a:pt x="3414578" y="524000"/>
                    <a:pt x="3409394" y="681479"/>
                  </a:cubicBezTo>
                  <a:cubicBezTo>
                    <a:pt x="3419757" y="795255"/>
                    <a:pt x="3320174" y="891525"/>
                    <a:pt x="3189195" y="901678"/>
                  </a:cubicBezTo>
                  <a:cubicBezTo>
                    <a:pt x="1986810" y="979203"/>
                    <a:pt x="1218802" y="857975"/>
                    <a:pt x="220199" y="901678"/>
                  </a:cubicBezTo>
                  <a:cubicBezTo>
                    <a:pt x="78817" y="896200"/>
                    <a:pt x="-11069" y="802941"/>
                    <a:pt x="0" y="681479"/>
                  </a:cubicBezTo>
                  <a:cubicBezTo>
                    <a:pt x="-16184" y="502613"/>
                    <a:pt x="-19466" y="361496"/>
                    <a:pt x="0" y="220199"/>
                  </a:cubicBezTo>
                  <a:close/>
                </a:path>
                <a:path w="3409394" h="901678" stroke="0" extrusionOk="0">
                  <a:moveTo>
                    <a:pt x="0" y="220199"/>
                  </a:moveTo>
                  <a:cubicBezTo>
                    <a:pt x="-6597" y="75791"/>
                    <a:pt x="83542" y="12184"/>
                    <a:pt x="220199" y="0"/>
                  </a:cubicBezTo>
                  <a:cubicBezTo>
                    <a:pt x="980262" y="-95379"/>
                    <a:pt x="2720609" y="58096"/>
                    <a:pt x="3189195" y="0"/>
                  </a:cubicBezTo>
                  <a:cubicBezTo>
                    <a:pt x="3296743" y="-9901"/>
                    <a:pt x="3399948" y="91797"/>
                    <a:pt x="3409394" y="220199"/>
                  </a:cubicBezTo>
                  <a:cubicBezTo>
                    <a:pt x="3441569" y="327031"/>
                    <a:pt x="3388207" y="527514"/>
                    <a:pt x="3409394" y="681479"/>
                  </a:cubicBezTo>
                  <a:cubicBezTo>
                    <a:pt x="3423510" y="786313"/>
                    <a:pt x="3305272" y="896164"/>
                    <a:pt x="3189195" y="901678"/>
                  </a:cubicBezTo>
                  <a:cubicBezTo>
                    <a:pt x="2732815" y="841772"/>
                    <a:pt x="748307" y="984192"/>
                    <a:pt x="220199" y="901678"/>
                  </a:cubicBezTo>
                  <a:cubicBezTo>
                    <a:pt x="79850" y="906310"/>
                    <a:pt x="-12521" y="815800"/>
                    <a:pt x="0" y="681479"/>
                  </a:cubicBezTo>
                  <a:cubicBezTo>
                    <a:pt x="31968" y="534332"/>
                    <a:pt x="13038" y="344917"/>
                    <a:pt x="0" y="220199"/>
                  </a:cubicBezTo>
                  <a:close/>
                </a:path>
              </a:pathLst>
            </a:custGeom>
            <a:solidFill>
              <a:srgbClr val="9ADCFF"/>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26" name="TextBox 25">
              <a:extLst>
                <a:ext uri="{FF2B5EF4-FFF2-40B4-BE49-F238E27FC236}">
                  <a16:creationId xmlns:a16="http://schemas.microsoft.com/office/drawing/2014/main" id="{01159DFF-AFF3-5DBD-7DFB-19C56798F735}"/>
                </a:ext>
              </a:extLst>
            </p:cNvPr>
            <p:cNvSpPr txBox="1"/>
            <p:nvPr/>
          </p:nvSpPr>
          <p:spPr>
            <a:xfrm>
              <a:off x="4308588" y="3283188"/>
              <a:ext cx="3460613" cy="699116"/>
            </a:xfrm>
            <a:prstGeom prst="rect">
              <a:avLst/>
            </a:prstGeom>
            <a:noFill/>
          </p:spPr>
          <p:txBody>
            <a:bodyPr wrap="square" rtlCol="0">
              <a:spAutoFit/>
            </a:bodyPr>
            <a:lstStyle/>
            <a:p>
              <a:pPr algn="ctr"/>
              <a:r>
                <a:rPr lang="en-US" sz="2800" b="1">
                  <a:latin typeface="+mj-lt"/>
                </a:rPr>
                <a:t>b. </a:t>
              </a:r>
              <a:r>
                <a:rPr lang="vi-VN" sz="2800" b="1">
                  <a:latin typeface="+mj-lt"/>
                </a:rPr>
                <a:t>Tác giả chọn tả những đặc điểm hình dáng nào của con vật? Mỗi đặc điểm ấy được tả bằng những từ ngữ, hình ảnh nào? </a:t>
              </a:r>
              <a:endParaRPr lang="en-US" sz="2800" b="1">
                <a:latin typeface="+mj-lt"/>
              </a:endParaRPr>
            </a:p>
          </p:txBody>
        </p:sp>
      </p:grpSp>
    </p:spTree>
    <p:extLst>
      <p:ext uri="{BB962C8B-B14F-4D97-AF65-F5344CB8AC3E}">
        <p14:creationId xmlns:p14="http://schemas.microsoft.com/office/powerpoint/2010/main" val="377555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22A1FDF7-7A9C-B268-8C1B-F2928D439A5B}"/>
              </a:ext>
            </a:extLst>
          </p:cNvPr>
          <p:cNvSpPr/>
          <p:nvPr/>
        </p:nvSpPr>
        <p:spPr>
          <a:xfrm>
            <a:off x="1749143" y="2035240"/>
            <a:ext cx="6300575"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127C9AB-23D0-1970-9E5D-40E8AB5C4A9A}"/>
              </a:ext>
            </a:extLst>
          </p:cNvPr>
          <p:cNvSpPr/>
          <p:nvPr/>
        </p:nvSpPr>
        <p:spPr>
          <a:xfrm>
            <a:off x="2945713" y="5393037"/>
            <a:ext cx="4549370" cy="42300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145F17-2DCC-3F58-0F56-29175E7EDBBF}"/>
              </a:ext>
            </a:extLst>
          </p:cNvPr>
          <p:cNvSpPr txBox="1"/>
          <p:nvPr/>
        </p:nvSpPr>
        <p:spPr>
          <a:xfrm>
            <a:off x="822830" y="1824372"/>
            <a:ext cx="10764331" cy="463774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 chú mèo có bộ lông mới đẹp làm sao! Màu lông hung hung có sắc vằn đo đỏ, rất đúng với cái tên mà tôi đã đặt cho nó. Mèo Hung có cái đầu tròn tròn, hai tai dong dỏng dựng đứng rất thính nhạy. Đôi mắt mèo Hung hiền lành nhưng ban đêm đôi mắt ấy sáng lên giúp mèo nhìn rõ mọi vật. Bộ ria mép vểnh lên có vẻ oai lắm. Bốn chân thì thon thon, bước đi một cách nhẹ nhàng như lướt trên mặt đất. Cái đuôi dài trông thướt tha, duyên dáng,... Mèo Hung trông thật đáng yêu.</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Theo Hoàng Đức Hải</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9044C3A1-E46B-86D9-D2BE-3FB7A9696745}"/>
              </a:ext>
            </a:extLst>
          </p:cNvPr>
          <p:cNvGrpSpPr/>
          <p:nvPr/>
        </p:nvGrpSpPr>
        <p:grpSpPr>
          <a:xfrm>
            <a:off x="295275" y="563021"/>
            <a:ext cx="10428996" cy="1230550"/>
            <a:chOff x="3719191" y="5115359"/>
            <a:chExt cx="6705871" cy="2471175"/>
          </a:xfrm>
        </p:grpSpPr>
        <p:sp>
          <p:nvSpPr>
            <p:cNvPr id="28" name="Rectangle: Rounded Corners 34">
              <a:extLst>
                <a:ext uri="{FF2B5EF4-FFF2-40B4-BE49-F238E27FC236}">
                  <a16:creationId xmlns:a16="http://schemas.microsoft.com/office/drawing/2014/main" id="{EAFD8237-CB3E-92E6-CB25-33DDD3126087}"/>
                </a:ext>
              </a:extLst>
            </p:cNvPr>
            <p:cNvSpPr/>
            <p:nvPr/>
          </p:nvSpPr>
          <p:spPr>
            <a:xfrm>
              <a:off x="4264825" y="5115359"/>
              <a:ext cx="6160237" cy="2471175"/>
            </a:xfrm>
            <a:custGeom>
              <a:avLst/>
              <a:gdLst>
                <a:gd name="connsiteX0" fmla="*/ 0 w 6160237"/>
                <a:gd name="connsiteY0" fmla="*/ 603486 h 2471175"/>
                <a:gd name="connsiteX1" fmla="*/ 603486 w 6160237"/>
                <a:gd name="connsiteY1" fmla="*/ 0 h 2471175"/>
                <a:gd name="connsiteX2" fmla="*/ 5556751 w 6160237"/>
                <a:gd name="connsiteY2" fmla="*/ 0 h 2471175"/>
                <a:gd name="connsiteX3" fmla="*/ 6160237 w 6160237"/>
                <a:gd name="connsiteY3" fmla="*/ 603486 h 2471175"/>
                <a:gd name="connsiteX4" fmla="*/ 6160237 w 6160237"/>
                <a:gd name="connsiteY4" fmla="*/ 1867689 h 2471175"/>
                <a:gd name="connsiteX5" fmla="*/ 5556751 w 6160237"/>
                <a:gd name="connsiteY5" fmla="*/ 2471175 h 2471175"/>
                <a:gd name="connsiteX6" fmla="*/ 603486 w 6160237"/>
                <a:gd name="connsiteY6" fmla="*/ 2471175 h 2471175"/>
                <a:gd name="connsiteX7" fmla="*/ 0 w 6160237"/>
                <a:gd name="connsiteY7" fmla="*/ 1867689 h 2471175"/>
                <a:gd name="connsiteX8" fmla="*/ 0 w 6160237"/>
                <a:gd name="connsiteY8" fmla="*/ 603486 h 247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0237" h="2471175" fill="none" extrusionOk="0">
                  <a:moveTo>
                    <a:pt x="0" y="603486"/>
                  </a:moveTo>
                  <a:cubicBezTo>
                    <a:pt x="-8177" y="298846"/>
                    <a:pt x="245583" y="-16536"/>
                    <a:pt x="603486" y="0"/>
                  </a:cubicBezTo>
                  <a:cubicBezTo>
                    <a:pt x="2917385" y="-35273"/>
                    <a:pt x="3835816" y="-144294"/>
                    <a:pt x="5556751" y="0"/>
                  </a:cubicBezTo>
                  <a:cubicBezTo>
                    <a:pt x="5937233" y="14362"/>
                    <a:pt x="6147733" y="259647"/>
                    <a:pt x="6160237" y="603486"/>
                  </a:cubicBezTo>
                  <a:cubicBezTo>
                    <a:pt x="6066485" y="826944"/>
                    <a:pt x="6241987" y="1320098"/>
                    <a:pt x="6160237" y="1867689"/>
                  </a:cubicBezTo>
                  <a:cubicBezTo>
                    <a:pt x="6207685" y="2165105"/>
                    <a:pt x="5902357" y="2457830"/>
                    <a:pt x="5556751" y="2471175"/>
                  </a:cubicBezTo>
                  <a:cubicBezTo>
                    <a:pt x="4887499" y="2548700"/>
                    <a:pt x="2135710" y="2427472"/>
                    <a:pt x="603486" y="2471175"/>
                  </a:cubicBezTo>
                  <a:cubicBezTo>
                    <a:pt x="251247" y="2465926"/>
                    <a:pt x="-64603" y="2200102"/>
                    <a:pt x="0" y="1867689"/>
                  </a:cubicBezTo>
                  <a:cubicBezTo>
                    <a:pt x="66536" y="1383942"/>
                    <a:pt x="-4293" y="1102557"/>
                    <a:pt x="0" y="603486"/>
                  </a:cubicBezTo>
                  <a:close/>
                </a:path>
                <a:path w="6160237" h="2471175" stroke="0" extrusionOk="0">
                  <a:moveTo>
                    <a:pt x="0" y="603486"/>
                  </a:moveTo>
                  <a:cubicBezTo>
                    <a:pt x="-9672" y="236772"/>
                    <a:pt x="238181" y="25924"/>
                    <a:pt x="603486" y="0"/>
                  </a:cubicBezTo>
                  <a:cubicBezTo>
                    <a:pt x="2050435" y="-95379"/>
                    <a:pt x="4415710" y="58096"/>
                    <a:pt x="5556751" y="0"/>
                  </a:cubicBezTo>
                  <a:cubicBezTo>
                    <a:pt x="5873204" y="-11857"/>
                    <a:pt x="6141842" y="256970"/>
                    <a:pt x="6160237" y="603486"/>
                  </a:cubicBezTo>
                  <a:cubicBezTo>
                    <a:pt x="6057910" y="1105966"/>
                    <a:pt x="6170778" y="1242733"/>
                    <a:pt x="6160237" y="1867689"/>
                  </a:cubicBezTo>
                  <a:cubicBezTo>
                    <a:pt x="6184525" y="2172115"/>
                    <a:pt x="5878020" y="2459195"/>
                    <a:pt x="5556751" y="2471175"/>
                  </a:cubicBezTo>
                  <a:cubicBezTo>
                    <a:pt x="4819334" y="2411269"/>
                    <a:pt x="1712390" y="2553689"/>
                    <a:pt x="603486" y="2471175"/>
                  </a:cubicBezTo>
                  <a:cubicBezTo>
                    <a:pt x="257980" y="2474193"/>
                    <a:pt x="-46512" y="2248191"/>
                    <a:pt x="0" y="1867689"/>
                  </a:cubicBezTo>
                  <a:cubicBezTo>
                    <a:pt x="62350" y="1526723"/>
                    <a:pt x="51770" y="1139896"/>
                    <a:pt x="0" y="603486"/>
                  </a:cubicBezTo>
                  <a:close/>
                </a:path>
              </a:pathLst>
            </a:custGeom>
            <a:solidFill>
              <a:srgbClr val="FFD6A5"/>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29" name="TextBox 28">
              <a:extLst>
                <a:ext uri="{FF2B5EF4-FFF2-40B4-BE49-F238E27FC236}">
                  <a16:creationId xmlns:a16="http://schemas.microsoft.com/office/drawing/2014/main" id="{03A782BE-833B-F508-4A6A-8A56D9B91A89}"/>
                </a:ext>
              </a:extLst>
            </p:cNvPr>
            <p:cNvSpPr txBox="1"/>
            <p:nvPr/>
          </p:nvSpPr>
          <p:spPr>
            <a:xfrm>
              <a:off x="3719191" y="5761580"/>
              <a:ext cx="6176803" cy="1050724"/>
            </a:xfrm>
            <a:prstGeom prst="rect">
              <a:avLst/>
            </a:prstGeom>
            <a:noFill/>
          </p:spPr>
          <p:txBody>
            <a:bodyPr wrap="square" rtlCol="0">
              <a:spAutoFit/>
            </a:bodyPr>
            <a:lstStyle/>
            <a:p>
              <a:pPr algn="ctr"/>
              <a:r>
                <a:rPr lang="en-US" sz="2800" b="1">
                  <a:latin typeface="+mj-lt"/>
                </a:rPr>
                <a:t>c. Câu đầu và câu cuối đoạn văn nói lên điều gì?</a:t>
              </a:r>
            </a:p>
          </p:txBody>
        </p:sp>
      </p:grpSp>
      <p:grpSp>
        <p:nvGrpSpPr>
          <p:cNvPr id="30" name="Group 29">
            <a:extLst>
              <a:ext uri="{FF2B5EF4-FFF2-40B4-BE49-F238E27FC236}">
                <a16:creationId xmlns:a16="http://schemas.microsoft.com/office/drawing/2014/main" id="{CBB25074-997A-5ACC-B19A-F5F234171F59}"/>
              </a:ext>
            </a:extLst>
          </p:cNvPr>
          <p:cNvGrpSpPr/>
          <p:nvPr/>
        </p:nvGrpSpPr>
        <p:grpSpPr>
          <a:xfrm>
            <a:off x="719561" y="589704"/>
            <a:ext cx="10428996" cy="1230550"/>
            <a:chOff x="4099191" y="5115359"/>
            <a:chExt cx="6705871" cy="2471175"/>
          </a:xfrm>
        </p:grpSpPr>
        <p:sp>
          <p:nvSpPr>
            <p:cNvPr id="31" name="Rectangle: Rounded Corners 34">
              <a:extLst>
                <a:ext uri="{FF2B5EF4-FFF2-40B4-BE49-F238E27FC236}">
                  <a16:creationId xmlns:a16="http://schemas.microsoft.com/office/drawing/2014/main" id="{C6214262-85CB-EC7A-42D5-2737C3ECCEBF}"/>
                </a:ext>
              </a:extLst>
            </p:cNvPr>
            <p:cNvSpPr/>
            <p:nvPr/>
          </p:nvSpPr>
          <p:spPr>
            <a:xfrm>
              <a:off x="4264825" y="5115359"/>
              <a:ext cx="6414244" cy="2471175"/>
            </a:xfrm>
            <a:custGeom>
              <a:avLst/>
              <a:gdLst>
                <a:gd name="connsiteX0" fmla="*/ 0 w 6414244"/>
                <a:gd name="connsiteY0" fmla="*/ 603486 h 2471175"/>
                <a:gd name="connsiteX1" fmla="*/ 603486 w 6414244"/>
                <a:gd name="connsiteY1" fmla="*/ 0 h 2471175"/>
                <a:gd name="connsiteX2" fmla="*/ 5810758 w 6414244"/>
                <a:gd name="connsiteY2" fmla="*/ 0 h 2471175"/>
                <a:gd name="connsiteX3" fmla="*/ 6414244 w 6414244"/>
                <a:gd name="connsiteY3" fmla="*/ 603486 h 2471175"/>
                <a:gd name="connsiteX4" fmla="*/ 6414244 w 6414244"/>
                <a:gd name="connsiteY4" fmla="*/ 1867689 h 2471175"/>
                <a:gd name="connsiteX5" fmla="*/ 5810758 w 6414244"/>
                <a:gd name="connsiteY5" fmla="*/ 2471175 h 2471175"/>
                <a:gd name="connsiteX6" fmla="*/ 603486 w 6414244"/>
                <a:gd name="connsiteY6" fmla="*/ 2471175 h 2471175"/>
                <a:gd name="connsiteX7" fmla="*/ 0 w 6414244"/>
                <a:gd name="connsiteY7" fmla="*/ 1867689 h 2471175"/>
                <a:gd name="connsiteX8" fmla="*/ 0 w 6414244"/>
                <a:gd name="connsiteY8" fmla="*/ 603486 h 247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244" h="2471175" fill="none" extrusionOk="0">
                  <a:moveTo>
                    <a:pt x="0" y="603486"/>
                  </a:moveTo>
                  <a:cubicBezTo>
                    <a:pt x="-8177" y="298846"/>
                    <a:pt x="245583" y="-16536"/>
                    <a:pt x="603486" y="0"/>
                  </a:cubicBezTo>
                  <a:cubicBezTo>
                    <a:pt x="1317455" y="-35273"/>
                    <a:pt x="4930089" y="-144294"/>
                    <a:pt x="5810758" y="0"/>
                  </a:cubicBezTo>
                  <a:cubicBezTo>
                    <a:pt x="6191240" y="14362"/>
                    <a:pt x="6401740" y="259647"/>
                    <a:pt x="6414244" y="603486"/>
                  </a:cubicBezTo>
                  <a:cubicBezTo>
                    <a:pt x="6320492" y="826944"/>
                    <a:pt x="6495994" y="1320098"/>
                    <a:pt x="6414244" y="1867689"/>
                  </a:cubicBezTo>
                  <a:cubicBezTo>
                    <a:pt x="6461692" y="2165105"/>
                    <a:pt x="6156364" y="2457830"/>
                    <a:pt x="5810758" y="2471175"/>
                  </a:cubicBezTo>
                  <a:cubicBezTo>
                    <a:pt x="3642393" y="2548700"/>
                    <a:pt x="2765697" y="2427472"/>
                    <a:pt x="603486" y="2471175"/>
                  </a:cubicBezTo>
                  <a:cubicBezTo>
                    <a:pt x="251247" y="2465926"/>
                    <a:pt x="-64603" y="2200102"/>
                    <a:pt x="0" y="1867689"/>
                  </a:cubicBezTo>
                  <a:cubicBezTo>
                    <a:pt x="66536" y="1383942"/>
                    <a:pt x="-4293" y="1102557"/>
                    <a:pt x="0" y="603486"/>
                  </a:cubicBezTo>
                  <a:close/>
                </a:path>
                <a:path w="6414244" h="2471175" stroke="0" extrusionOk="0">
                  <a:moveTo>
                    <a:pt x="0" y="603486"/>
                  </a:moveTo>
                  <a:cubicBezTo>
                    <a:pt x="-9672" y="236772"/>
                    <a:pt x="238181" y="25924"/>
                    <a:pt x="603486" y="0"/>
                  </a:cubicBezTo>
                  <a:cubicBezTo>
                    <a:pt x="2433384" y="-95379"/>
                    <a:pt x="4087125" y="58096"/>
                    <a:pt x="5810758" y="0"/>
                  </a:cubicBezTo>
                  <a:cubicBezTo>
                    <a:pt x="6127211" y="-11857"/>
                    <a:pt x="6395849" y="256970"/>
                    <a:pt x="6414244" y="603486"/>
                  </a:cubicBezTo>
                  <a:cubicBezTo>
                    <a:pt x="6311917" y="1105966"/>
                    <a:pt x="6424785" y="1242733"/>
                    <a:pt x="6414244" y="1867689"/>
                  </a:cubicBezTo>
                  <a:cubicBezTo>
                    <a:pt x="6438532" y="2172115"/>
                    <a:pt x="6132027" y="2459195"/>
                    <a:pt x="5810758" y="2471175"/>
                  </a:cubicBezTo>
                  <a:cubicBezTo>
                    <a:pt x="4282932" y="2411269"/>
                    <a:pt x="2445971" y="2553689"/>
                    <a:pt x="603486" y="2471175"/>
                  </a:cubicBezTo>
                  <a:cubicBezTo>
                    <a:pt x="257980" y="2474193"/>
                    <a:pt x="-46512" y="2248191"/>
                    <a:pt x="0" y="1867689"/>
                  </a:cubicBezTo>
                  <a:cubicBezTo>
                    <a:pt x="62350" y="1526723"/>
                    <a:pt x="51770" y="1139896"/>
                    <a:pt x="0" y="603486"/>
                  </a:cubicBezTo>
                  <a:close/>
                </a:path>
              </a:pathLst>
            </a:custGeom>
            <a:solidFill>
              <a:srgbClr val="FFD6A5"/>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32" name="TextBox 31">
              <a:extLst>
                <a:ext uri="{FF2B5EF4-FFF2-40B4-BE49-F238E27FC236}">
                  <a16:creationId xmlns:a16="http://schemas.microsoft.com/office/drawing/2014/main" id="{5DC73D3E-5733-0D20-4998-90C68518CA48}"/>
                </a:ext>
              </a:extLst>
            </p:cNvPr>
            <p:cNvSpPr txBox="1"/>
            <p:nvPr/>
          </p:nvSpPr>
          <p:spPr>
            <a:xfrm>
              <a:off x="4099191" y="5766194"/>
              <a:ext cx="6705871" cy="1050724"/>
            </a:xfrm>
            <a:prstGeom prst="rect">
              <a:avLst/>
            </a:prstGeom>
            <a:noFill/>
          </p:spPr>
          <p:txBody>
            <a:bodyPr wrap="square" rtlCol="0">
              <a:spAutoFit/>
            </a:bodyPr>
            <a:lstStyle/>
            <a:p>
              <a:pPr algn="ctr"/>
              <a:r>
                <a:rPr lang="en-US" sz="2800" b="1">
                  <a:latin typeface="+mj-lt"/>
                </a:rPr>
                <a:t> Câu đầu Giới thiệu chú mèo và câu cuối bày tỏ cảm xúc với chú mèo.</a:t>
              </a:r>
            </a:p>
          </p:txBody>
        </p:sp>
      </p:grpSp>
    </p:spTree>
    <p:extLst>
      <p:ext uri="{BB962C8B-B14F-4D97-AF65-F5344CB8AC3E}">
        <p14:creationId xmlns:p14="http://schemas.microsoft.com/office/powerpoint/2010/main" val="417475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450" decel="100000" fill="hold"/>
                                        <p:tgtEl>
                                          <p:spTgt spid="27"/>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anim calcmode="lin" valueType="num">
                                      <p:cBhvr>
                                        <p:cTn id="26" dur="500" fill="hold"/>
                                        <p:tgtEl>
                                          <p:spTgt spid="30"/>
                                        </p:tgtEl>
                                        <p:attrNameLst>
                                          <p:attrName>ppt_x</p:attrName>
                                        </p:attrNameLst>
                                      </p:cBhvr>
                                      <p:tavLst>
                                        <p:tav tm="0">
                                          <p:val>
                                            <p:strVal val="#ppt_x"/>
                                          </p:val>
                                        </p:tav>
                                        <p:tav tm="100000">
                                          <p:val>
                                            <p:strVal val="#ppt_x"/>
                                          </p:val>
                                        </p:tav>
                                      </p:tavLst>
                                    </p:anim>
                                    <p:anim calcmode="lin" valueType="num">
                                      <p:cBhvr>
                                        <p:cTn id="27" dur="450" decel="100000" fill="hold"/>
                                        <p:tgtEl>
                                          <p:spTgt spid="30"/>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81</TotalTime>
  <Words>1232</Words>
  <Application>Microsoft Office PowerPoint</Application>
  <PresentationFormat>Widescreen</PresentationFormat>
  <Paragraphs>53</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#9Slide05 Phobia</vt:lpstr>
      <vt:lpstr>Aptos</vt:lpstr>
      <vt:lpstr>Arial</vt:lpstr>
      <vt:lpstr>Calibri</vt:lpstr>
      <vt:lpstr>iCiel Pony</vt:lpstr>
      <vt:lpstr>UTM Duepuntozero</vt:lpstr>
      <vt:lpstr>UTM Mother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THAO2011</dc:creator>
  <cp:lastModifiedBy>THAO2011</cp:lastModifiedBy>
  <cp:revision>2</cp:revision>
  <dcterms:created xsi:type="dcterms:W3CDTF">2023-07-17T14:42:08Z</dcterms:created>
  <dcterms:modified xsi:type="dcterms:W3CDTF">2025-03-31T14:02:10Z</dcterms:modified>
</cp:coreProperties>
</file>