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7"/>
  </p:notesMasterIdLst>
  <p:handoutMasterIdLst>
    <p:handoutMasterId r:id="rId28"/>
  </p:handoutMasterIdLst>
  <p:sldIdLst>
    <p:sldId id="337" r:id="rId2"/>
    <p:sldId id="261" r:id="rId3"/>
    <p:sldId id="350" r:id="rId4"/>
    <p:sldId id="351" r:id="rId5"/>
    <p:sldId id="280" r:id="rId6"/>
    <p:sldId id="262" r:id="rId7"/>
    <p:sldId id="282" r:id="rId8"/>
    <p:sldId id="339" r:id="rId9"/>
    <p:sldId id="340" r:id="rId10"/>
    <p:sldId id="341" r:id="rId11"/>
    <p:sldId id="308" r:id="rId12"/>
    <p:sldId id="342" r:id="rId13"/>
    <p:sldId id="343" r:id="rId14"/>
    <p:sldId id="344" r:id="rId15"/>
    <p:sldId id="309" r:id="rId16"/>
    <p:sldId id="345" r:id="rId17"/>
    <p:sldId id="312" r:id="rId18"/>
    <p:sldId id="314" r:id="rId19"/>
    <p:sldId id="346" r:id="rId20"/>
    <p:sldId id="347" r:id="rId21"/>
    <p:sldId id="348" r:id="rId22"/>
    <p:sldId id="330" r:id="rId23"/>
    <p:sldId id="331" r:id="rId24"/>
    <p:sldId id="349" r:id="rId25"/>
    <p:sldId id="320"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AB38"/>
    <a:srgbClr val="EC4B1D"/>
    <a:srgbClr val="B32A15"/>
    <a:srgbClr val="FCA63C"/>
    <a:srgbClr val="8A4E2A"/>
    <a:srgbClr val="894F29"/>
    <a:srgbClr val="80653A"/>
    <a:srgbClr val="563C2D"/>
    <a:srgbClr val="9B5C33"/>
    <a:srgbClr val="C785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46" autoAdjust="0"/>
  </p:normalViewPr>
  <p:slideViewPr>
    <p:cSldViewPr snapToGrid="0">
      <p:cViewPr varScale="1">
        <p:scale>
          <a:sx n="51" d="100"/>
          <a:sy n="51" d="100"/>
        </p:scale>
        <p:origin x="1612" y="52"/>
      </p:cViewPr>
      <p:guideLst/>
    </p:cSldViewPr>
  </p:slideViewPr>
  <p:notesTextViewPr>
    <p:cViewPr>
      <p:scale>
        <a:sx n="1" d="1"/>
        <a:sy n="1" d="1"/>
      </p:scale>
      <p:origin x="0" y="0"/>
    </p:cViewPr>
  </p:notesTextViewPr>
  <p:notesViewPr>
    <p:cSldViewPr snapToGrid="0">
      <p:cViewPr varScale="1">
        <p:scale>
          <a:sx n="61" d="100"/>
          <a:sy n="61" d="100"/>
        </p:scale>
        <p:origin x="3168"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35208BCA-3352-C932-FD34-8C5F52325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a:extLst>
              <a:ext uri="{FF2B5EF4-FFF2-40B4-BE49-F238E27FC236}">
                <a16:creationId xmlns:a16="http://schemas.microsoft.com/office/drawing/2014/main" id="{DF5B55FC-778A-FB4C-6F51-162DDD42D6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04A1B2-9FC0-4927-A6A8-4C1E9A074827}" type="datetimeFigureOut">
              <a:rPr lang="vi-VN" smtClean="0"/>
              <a:t>31/03/2025</a:t>
            </a:fld>
            <a:endParaRPr lang="vi-VN"/>
          </a:p>
        </p:txBody>
      </p:sp>
      <p:sp>
        <p:nvSpPr>
          <p:cNvPr id="4" name="Chỗ dành sẵn cho Chân trang 3">
            <a:extLst>
              <a:ext uri="{FF2B5EF4-FFF2-40B4-BE49-F238E27FC236}">
                <a16:creationId xmlns:a16="http://schemas.microsoft.com/office/drawing/2014/main" id="{FB0F9CCB-8AEF-2DE7-D3A6-60DB349415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a:extLst>
              <a:ext uri="{FF2B5EF4-FFF2-40B4-BE49-F238E27FC236}">
                <a16:creationId xmlns:a16="http://schemas.microsoft.com/office/drawing/2014/main" id="{6B827930-7148-1A29-24F1-04FD354E2A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74AE21-3D0D-414E-8A30-5916B403F8C4}" type="slidenum">
              <a:rPr lang="vi-VN" smtClean="0"/>
              <a:t>‹#›</a:t>
            </a:fld>
            <a:endParaRPr lang="vi-VN"/>
          </a:p>
        </p:txBody>
      </p:sp>
    </p:spTree>
    <p:extLst>
      <p:ext uri="{BB962C8B-B14F-4D97-AF65-F5344CB8AC3E}">
        <p14:creationId xmlns:p14="http://schemas.microsoft.com/office/powerpoint/2010/main" val="1101225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09C31-2B81-4B9B-B5A4-33A90B5F0728}"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0DEE6-4AE8-4B2B-8CD5-DC3C5A468521}" type="slidenum">
              <a:rPr lang="en-US" smtClean="0"/>
              <a:t>‹#›</a:t>
            </a:fld>
            <a:endParaRPr lang="en-US"/>
          </a:p>
        </p:txBody>
      </p:sp>
    </p:spTree>
    <p:extLst>
      <p:ext uri="{BB962C8B-B14F-4D97-AF65-F5344CB8AC3E}">
        <p14:creationId xmlns:p14="http://schemas.microsoft.com/office/powerpoint/2010/main" val="394856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885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27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138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4014233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865957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029527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304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498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8A1417BD-5DAF-C6D5-3AFD-2F95341798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8C97EFF8-B59D-4600-7BBB-8458E605CF3F}"/>
              </a:ext>
            </a:extLst>
          </p:cNvPr>
          <p:cNvGrpSpPr/>
          <p:nvPr userDrawn="1"/>
        </p:nvGrpSpPr>
        <p:grpSpPr>
          <a:xfrm>
            <a:off x="-4892915" y="-1562987"/>
            <a:ext cx="5812651" cy="7646732"/>
            <a:chOff x="5845968" y="1485900"/>
            <a:chExt cx="5812651" cy="7646732"/>
          </a:xfrm>
        </p:grpSpPr>
        <p:grpSp>
          <p:nvGrpSpPr>
            <p:cNvPr id="3" name="Group 2">
              <a:extLst>
                <a:ext uri="{FF2B5EF4-FFF2-40B4-BE49-F238E27FC236}">
                  <a16:creationId xmlns:a16="http://schemas.microsoft.com/office/drawing/2014/main" id="{4F58007E-EC54-FB4F-96D2-A58070BE7B63}"/>
                </a:ext>
              </a:extLst>
            </p:cNvPr>
            <p:cNvGrpSpPr/>
            <p:nvPr/>
          </p:nvGrpSpPr>
          <p:grpSpPr>
            <a:xfrm>
              <a:off x="5867400" y="1485900"/>
              <a:ext cx="5791219" cy="3437535"/>
              <a:chOff x="3703495" y="3531534"/>
              <a:chExt cx="5791219" cy="3437535"/>
            </a:xfrm>
          </p:grpSpPr>
          <p:grpSp>
            <p:nvGrpSpPr>
              <p:cNvPr id="10" name="Group 9">
                <a:extLst>
                  <a:ext uri="{FF2B5EF4-FFF2-40B4-BE49-F238E27FC236}">
                    <a16:creationId xmlns:a16="http://schemas.microsoft.com/office/drawing/2014/main" id="{CAE3E0E8-2E90-DD7E-F3B6-2685A4298BE6}"/>
                  </a:ext>
                </a:extLst>
              </p:cNvPr>
              <p:cNvGrpSpPr/>
              <p:nvPr userDrawn="1"/>
            </p:nvGrpSpPr>
            <p:grpSpPr>
              <a:xfrm>
                <a:off x="3703495" y="6263336"/>
                <a:ext cx="5791219" cy="705733"/>
                <a:chOff x="6278216" y="4213444"/>
                <a:chExt cx="4342410" cy="638461"/>
              </a:xfrm>
            </p:grpSpPr>
            <p:sp>
              <p:nvSpPr>
                <p:cNvPr id="14" name="TextBox 13">
                  <a:extLst>
                    <a:ext uri="{FF2B5EF4-FFF2-40B4-BE49-F238E27FC236}">
                      <a16:creationId xmlns:a16="http://schemas.microsoft.com/office/drawing/2014/main" id="{BE0F4685-1CD4-53DB-4824-1445B3E069BA}"/>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5" name="TextBox 14">
                  <a:extLst>
                    <a:ext uri="{FF2B5EF4-FFF2-40B4-BE49-F238E27FC236}">
                      <a16:creationId xmlns:a16="http://schemas.microsoft.com/office/drawing/2014/main" id="{8495AAB7-574E-5DB9-6A6B-F044C6B6B320}"/>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pic>
            <p:nvPicPr>
              <p:cNvPr id="11" name="Picture 10">
                <a:extLst>
                  <a:ext uri="{FF2B5EF4-FFF2-40B4-BE49-F238E27FC236}">
                    <a16:creationId xmlns:a16="http://schemas.microsoft.com/office/drawing/2014/main" id="{C2CE287A-A570-F76B-AC7F-41CAD39AD2A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90515" y="4124951"/>
                <a:ext cx="2701980" cy="2150248"/>
              </a:xfrm>
              <a:prstGeom prst="rect">
                <a:avLst/>
              </a:prstGeom>
            </p:spPr>
          </p:pic>
          <p:sp>
            <p:nvSpPr>
              <p:cNvPr id="13" name="TextBox 12">
                <a:extLst>
                  <a:ext uri="{FF2B5EF4-FFF2-40B4-BE49-F238E27FC236}">
                    <a16:creationId xmlns:a16="http://schemas.microsoft.com/office/drawing/2014/main" id="{6D911EC4-303F-6F18-7BA1-9D786D222400}"/>
                  </a:ext>
                </a:extLst>
              </p:cNvPr>
              <p:cNvSpPr txBox="1"/>
              <p:nvPr/>
            </p:nvSpPr>
            <p:spPr>
              <a:xfrm>
                <a:off x="4367952" y="3531534"/>
                <a:ext cx="3990985" cy="584775"/>
              </a:xfrm>
              <a:prstGeom prst="rect">
                <a:avLst/>
              </a:prstGeom>
              <a:noFill/>
            </p:spPr>
            <p:txBody>
              <a:bodyPr wrap="square" rtlCol="0">
                <a:spAutoFit/>
              </a:bodyPr>
              <a:lstStyle/>
              <a:p>
                <a:r>
                  <a:rPr lang="en-US" sz="3200" b="1">
                    <a:solidFill>
                      <a:srgbClr val="FF0000"/>
                    </a:solidFill>
                  </a:rPr>
                  <a:t>NHÓM ZALO LỚP 4</a:t>
                </a:r>
              </a:p>
            </p:txBody>
          </p:sp>
        </p:grpSp>
        <p:grpSp>
          <p:nvGrpSpPr>
            <p:cNvPr id="4" name="Group 3">
              <a:extLst>
                <a:ext uri="{FF2B5EF4-FFF2-40B4-BE49-F238E27FC236}">
                  <a16:creationId xmlns:a16="http://schemas.microsoft.com/office/drawing/2014/main" id="{3D1D1627-2405-CBC2-55FF-24C1CED69FB5}"/>
                </a:ext>
              </a:extLst>
            </p:cNvPr>
            <p:cNvGrpSpPr/>
            <p:nvPr/>
          </p:nvGrpSpPr>
          <p:grpSpPr>
            <a:xfrm>
              <a:off x="5845968" y="5588762"/>
              <a:ext cx="5791219" cy="3543870"/>
              <a:chOff x="10897746" y="3487830"/>
              <a:chExt cx="5791219" cy="3543870"/>
            </a:xfrm>
          </p:grpSpPr>
          <p:grpSp>
            <p:nvGrpSpPr>
              <p:cNvPr id="5" name="Group 4">
                <a:extLst>
                  <a:ext uri="{FF2B5EF4-FFF2-40B4-BE49-F238E27FC236}">
                    <a16:creationId xmlns:a16="http://schemas.microsoft.com/office/drawing/2014/main" id="{F7B2F681-F920-15BE-3DFA-B9960A251F9F}"/>
                  </a:ext>
                </a:extLst>
              </p:cNvPr>
              <p:cNvGrpSpPr/>
              <p:nvPr/>
            </p:nvGrpSpPr>
            <p:grpSpPr>
              <a:xfrm>
                <a:off x="10897746" y="6325967"/>
                <a:ext cx="5791219" cy="705733"/>
                <a:chOff x="6278216" y="4213444"/>
                <a:chExt cx="4342410" cy="638461"/>
              </a:xfrm>
            </p:grpSpPr>
            <p:sp>
              <p:nvSpPr>
                <p:cNvPr id="8" name="TextBox 7">
                  <a:extLst>
                    <a:ext uri="{FF2B5EF4-FFF2-40B4-BE49-F238E27FC236}">
                      <a16:creationId xmlns:a16="http://schemas.microsoft.com/office/drawing/2014/main" id="{D3BA7E18-569C-1802-AB12-03DF17FC5525}"/>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9" name="TextBox 8">
                  <a:extLst>
                    <a:ext uri="{FF2B5EF4-FFF2-40B4-BE49-F238E27FC236}">
                      <a16:creationId xmlns:a16="http://schemas.microsoft.com/office/drawing/2014/main" id="{7924F5ED-CD95-B97D-F278-07B1DB04894B}"/>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6" name="TextBox 5">
                <a:extLst>
                  <a:ext uri="{FF2B5EF4-FFF2-40B4-BE49-F238E27FC236}">
                    <a16:creationId xmlns:a16="http://schemas.microsoft.com/office/drawing/2014/main" id="{CE3A6D82-D749-8BC7-6C73-65C39C731AE8}"/>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7" name="Picture 6" descr="A black square with circles and a logo&#10;&#10;Description automatically generated">
                <a:extLst>
                  <a:ext uri="{FF2B5EF4-FFF2-40B4-BE49-F238E27FC236}">
                    <a16:creationId xmlns:a16="http://schemas.microsoft.com/office/drawing/2014/main" id="{06453336-EFCE-1275-D132-21197E4589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66530" y="3978868"/>
                <a:ext cx="3106892" cy="2329895"/>
              </a:xfrm>
              <a:prstGeom prst="rect">
                <a:avLst/>
              </a:prstGeom>
            </p:spPr>
          </p:pic>
        </p:grpSp>
      </p:grpSp>
    </p:spTree>
    <p:extLst>
      <p:ext uri="{BB962C8B-B14F-4D97-AF65-F5344CB8AC3E}">
        <p14:creationId xmlns:p14="http://schemas.microsoft.com/office/powerpoint/2010/main" val="111714597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7.wdp"/><Relationship Id="rId18" Type="http://schemas.openxmlformats.org/officeDocument/2006/relationships/image" Target="../media/image20.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6.png"/><Relationship Id="rId17" Type="http://schemas.openxmlformats.org/officeDocument/2006/relationships/image" Target="../media/image19.emf"/><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microsoft.com/office/2007/relationships/hdphoto" Target="../media/hdphoto8.wdp"/><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10.png"/><Relationship Id="rId9" Type="http://schemas.microsoft.com/office/2007/relationships/hdphoto" Target="../media/hdphoto6.wdp"/><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3.svg"/><Relationship Id="rId7"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7.wdp"/><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6.pn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0.png"/><Relationship Id="rId15" Type="http://schemas.microsoft.com/office/2007/relationships/hdphoto" Target="../media/hdphoto8.wdp"/><Relationship Id="rId10" Type="http://schemas.openxmlformats.org/officeDocument/2006/relationships/image" Target="../media/image14.png"/><Relationship Id="rId4" Type="http://schemas.openxmlformats.org/officeDocument/2006/relationships/image" Target="../media/image34.png"/><Relationship Id="rId9" Type="http://schemas.microsoft.com/office/2007/relationships/hdphoto" Target="../media/hdphoto6.wdp"/><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3.svg"/><Relationship Id="rId7"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7.wdp"/><Relationship Id="rId18" Type="http://schemas.openxmlformats.org/officeDocument/2006/relationships/image" Target="../media/image20.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6.png"/><Relationship Id="rId17" Type="http://schemas.openxmlformats.org/officeDocument/2006/relationships/image" Target="../media/image19.emf"/><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microsoft.com/office/2007/relationships/hdphoto" Target="../media/hdphoto8.wdp"/><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6.wdp"/><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14.png"/><Relationship Id="rId12"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9.png"/><Relationship Id="rId5" Type="http://schemas.openxmlformats.org/officeDocument/2006/relationships/image" Target="../media/image28.png"/><Relationship Id="rId10" Type="http://schemas.openxmlformats.org/officeDocument/2006/relationships/image" Target="../media/image38.jpg"/><Relationship Id="rId4" Type="http://schemas.openxmlformats.org/officeDocument/2006/relationships/image" Target="../media/image37.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6.png"/><Relationship Id="rId3" Type="http://schemas.microsoft.com/office/2007/relationships/hdphoto" Target="../media/hdphoto4.wdp"/><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image" Target="../media/image9.png"/><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7.png"/><Relationship Id="rId10" Type="http://schemas.microsoft.com/office/2007/relationships/hdphoto" Target="../media/hdphoto6.wdp"/><Relationship Id="rId4" Type="http://schemas.openxmlformats.org/officeDocument/2006/relationships/image" Target="../media/image22.png"/><Relationship Id="rId9" Type="http://schemas.openxmlformats.org/officeDocument/2006/relationships/image" Target="../media/image13.png"/><Relationship Id="rId1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7.wdp"/><Relationship Id="rId18" Type="http://schemas.openxmlformats.org/officeDocument/2006/relationships/image" Target="../media/image19.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6.png"/><Relationship Id="rId17" Type="http://schemas.openxmlformats.org/officeDocument/2006/relationships/image" Target="../media/image43.png"/><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microsoft.com/office/2007/relationships/hdphoto" Target="../media/hdphoto8.wdp"/><Relationship Id="rId10" Type="http://schemas.openxmlformats.org/officeDocument/2006/relationships/image" Target="../media/image14.png"/><Relationship Id="rId19" Type="http://schemas.openxmlformats.org/officeDocument/2006/relationships/image" Target="../media/image20.emf"/><Relationship Id="rId4" Type="http://schemas.openxmlformats.org/officeDocument/2006/relationships/image" Target="../media/image10.png"/><Relationship Id="rId9" Type="http://schemas.microsoft.com/office/2007/relationships/hdphoto" Target="../media/hdphoto6.wdp"/><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6.png"/><Relationship Id="rId3" Type="http://schemas.microsoft.com/office/2007/relationships/hdphoto" Target="../media/hdphoto4.wdp"/><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image" Target="../media/image9.png"/><Relationship Id="rId16" Type="http://schemas.microsoft.com/office/2007/relationships/hdphoto" Target="../media/hdphoto8.wdp"/><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7.png"/><Relationship Id="rId10" Type="http://schemas.microsoft.com/office/2007/relationships/hdphoto" Target="../media/hdphoto6.wdp"/><Relationship Id="rId4" Type="http://schemas.openxmlformats.org/officeDocument/2006/relationships/image" Target="../media/image22.png"/><Relationship Id="rId9" Type="http://schemas.openxmlformats.org/officeDocument/2006/relationships/image" Target="../media/image13.png"/><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6.png"/><Relationship Id="rId1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image" Target="../media/image9.png"/><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7.png"/><Relationship Id="rId10" Type="http://schemas.microsoft.com/office/2007/relationships/hdphoto" Target="../media/hdphoto6.wdp"/><Relationship Id="rId4" Type="http://schemas.openxmlformats.org/officeDocument/2006/relationships/image" Target="../media/image22.png"/><Relationship Id="rId9" Type="http://schemas.openxmlformats.org/officeDocument/2006/relationships/image" Target="../media/image13.png"/><Relationship Id="rId1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7"/>
          <a:stretch>
            <a:fillRect/>
          </a:stretch>
        </p:blipFill>
        <p:spPr>
          <a:xfrm>
            <a:off x="9687634" y="3484123"/>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8"/>
          <a:stretch>
            <a:fillRect/>
          </a:stretch>
        </p:blipFill>
        <p:spPr>
          <a:xfrm>
            <a:off x="465891" y="3393178"/>
            <a:ext cx="1975893" cy="2921023"/>
          </a:xfrm>
          <a:prstGeom prst="rect">
            <a:avLst/>
          </a:prstGeom>
        </p:spPr>
      </p:pic>
      <p:sp>
        <p:nvSpPr>
          <p:cNvPr id="4" name="Hộp Văn bản 1">
            <a:extLst>
              <a:ext uri="{FF2B5EF4-FFF2-40B4-BE49-F238E27FC236}">
                <a16:creationId xmlns:a16="http://schemas.microsoft.com/office/drawing/2014/main" id="{CB07B82D-0876-913A-E77B-9DE2D9FF46D0}"/>
              </a:ext>
            </a:extLst>
          </p:cNvPr>
          <p:cNvSpPr txBox="1"/>
          <p:nvPr/>
        </p:nvSpPr>
        <p:spPr>
          <a:xfrm>
            <a:off x="2984694" y="304395"/>
            <a:ext cx="6422135" cy="1015663"/>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base" latinLnBrk="0" hangingPunct="1">
              <a:lnSpc>
                <a:spcPct val="100000"/>
              </a:lnSpc>
              <a:spcBef>
                <a:spcPts val="0"/>
              </a:spcBef>
              <a:spcAft>
                <a:spcPts val="600"/>
              </a:spcAft>
              <a:buClrTx/>
              <a:buSzTx/>
              <a:tabLst/>
              <a:defRPr/>
            </a:pPr>
            <a:r>
              <a:rPr lang="vi-VN" sz="6000">
                <a:ln w="76200">
                  <a:solidFill>
                    <a:schemeClr val="bg1"/>
                  </a:solidFill>
                </a:ln>
                <a:solidFill>
                  <a:schemeClr val="bg1"/>
                </a:solidFill>
                <a:latin typeface="UTM Mother" panose="02040603050506020204" pitchFamily="18" charset="0"/>
                <a:cs typeface="Arial" panose="020B0604020202020204" pitchFamily="34" charset="0"/>
              </a:rPr>
              <a:t>Yêu cầu cần đạt</a:t>
            </a:r>
            <a:endParaRPr lang="sv-SE" sz="6000" dirty="0">
              <a:ln w="76200">
                <a:solidFill>
                  <a:schemeClr val="bg1"/>
                </a:solidFill>
              </a:ln>
              <a:solidFill>
                <a:schemeClr val="bg1"/>
              </a:solidFill>
              <a:latin typeface="UTM Mother" panose="02040603050506020204" pitchFamily="18" charset="0"/>
              <a:cs typeface="Arial" panose="020B0604020202020204" pitchFamily="34" charset="0"/>
            </a:endParaRPr>
          </a:p>
        </p:txBody>
      </p:sp>
      <p:sp>
        <p:nvSpPr>
          <p:cNvPr id="5" name="Hộp Văn bản 6">
            <a:extLst>
              <a:ext uri="{FF2B5EF4-FFF2-40B4-BE49-F238E27FC236}">
                <a16:creationId xmlns:a16="http://schemas.microsoft.com/office/drawing/2014/main" id="{4306960B-1D22-67A5-6D24-3726291C4A2B}"/>
              </a:ext>
            </a:extLst>
          </p:cNvPr>
          <p:cNvSpPr txBox="1"/>
          <p:nvPr/>
        </p:nvSpPr>
        <p:spPr>
          <a:xfrm>
            <a:off x="2984693" y="314915"/>
            <a:ext cx="6422135" cy="1015663"/>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base" latinLnBrk="0" hangingPunct="1">
              <a:lnSpc>
                <a:spcPct val="100000"/>
              </a:lnSpc>
              <a:spcBef>
                <a:spcPts val="0"/>
              </a:spcBef>
              <a:spcAft>
                <a:spcPts val="600"/>
              </a:spcAft>
              <a:buClrTx/>
              <a:buSzTx/>
              <a:tabLst/>
              <a:defRPr/>
            </a:pPr>
            <a:r>
              <a:rPr lang="vi-VN" sz="6000">
                <a:solidFill>
                  <a:srgbClr val="D73921"/>
                </a:solidFill>
                <a:latin typeface="UTM Mother" panose="02040603050506020204" pitchFamily="18" charset="0"/>
                <a:cs typeface="Arial" panose="020B0604020202020204" pitchFamily="34" charset="0"/>
              </a:rPr>
              <a:t>Yêu cầu cần đạt</a:t>
            </a:r>
            <a:endParaRPr lang="sv-SE" sz="6000" dirty="0">
              <a:solidFill>
                <a:srgbClr val="D73921"/>
              </a:solidFill>
              <a:latin typeface="UTM Mother" panose="02040603050506020204" pitchFamily="18" charset="0"/>
              <a:cs typeface="Arial" panose="020B0604020202020204" pitchFamily="34" charset="0"/>
            </a:endParaRPr>
          </a:p>
        </p:txBody>
      </p:sp>
      <p:sp>
        <p:nvSpPr>
          <p:cNvPr id="7" name="Rectangle: Rounded Corners 7">
            <a:extLst>
              <a:ext uri="{FF2B5EF4-FFF2-40B4-BE49-F238E27FC236}">
                <a16:creationId xmlns:a16="http://schemas.microsoft.com/office/drawing/2014/main" id="{83D1CE9D-5554-5872-FFD3-64CCBE9D9AF6}"/>
              </a:ext>
            </a:extLst>
          </p:cNvPr>
          <p:cNvSpPr/>
          <p:nvPr/>
        </p:nvSpPr>
        <p:spPr>
          <a:xfrm>
            <a:off x="2915643" y="1619694"/>
            <a:ext cx="6771610" cy="2168533"/>
          </a:xfrm>
          <a:custGeom>
            <a:avLst/>
            <a:gdLst>
              <a:gd name="connsiteX0" fmla="*/ 0 w 6771610"/>
              <a:gd name="connsiteY0" fmla="*/ 215617 h 2168533"/>
              <a:gd name="connsiteX1" fmla="*/ 215617 w 6771610"/>
              <a:gd name="connsiteY1" fmla="*/ 0 h 2168533"/>
              <a:gd name="connsiteX2" fmla="*/ 6555993 w 6771610"/>
              <a:gd name="connsiteY2" fmla="*/ 0 h 2168533"/>
              <a:gd name="connsiteX3" fmla="*/ 6771610 w 6771610"/>
              <a:gd name="connsiteY3" fmla="*/ 215617 h 2168533"/>
              <a:gd name="connsiteX4" fmla="*/ 6771610 w 6771610"/>
              <a:gd name="connsiteY4" fmla="*/ 1952916 h 2168533"/>
              <a:gd name="connsiteX5" fmla="*/ 6555993 w 6771610"/>
              <a:gd name="connsiteY5" fmla="*/ 2168533 h 2168533"/>
              <a:gd name="connsiteX6" fmla="*/ 215617 w 6771610"/>
              <a:gd name="connsiteY6" fmla="*/ 2168533 h 2168533"/>
              <a:gd name="connsiteX7" fmla="*/ 0 w 6771610"/>
              <a:gd name="connsiteY7" fmla="*/ 1952916 h 2168533"/>
              <a:gd name="connsiteX8" fmla="*/ 0 w 6771610"/>
              <a:gd name="connsiteY8" fmla="*/ 215617 h 216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1610" h="2168533" fill="none" extrusionOk="0">
                <a:moveTo>
                  <a:pt x="0" y="215617"/>
                </a:moveTo>
                <a:cubicBezTo>
                  <a:pt x="-15140" y="94086"/>
                  <a:pt x="105872" y="7636"/>
                  <a:pt x="215617" y="0"/>
                </a:cubicBezTo>
                <a:cubicBezTo>
                  <a:pt x="1387517" y="130954"/>
                  <a:pt x="5356997" y="43574"/>
                  <a:pt x="6555993" y="0"/>
                </a:cubicBezTo>
                <a:cubicBezTo>
                  <a:pt x="6679826" y="7319"/>
                  <a:pt x="6786398" y="114649"/>
                  <a:pt x="6771610" y="215617"/>
                </a:cubicBezTo>
                <a:cubicBezTo>
                  <a:pt x="6902545" y="641299"/>
                  <a:pt x="6915268" y="1226167"/>
                  <a:pt x="6771610" y="1952916"/>
                </a:cubicBezTo>
                <a:cubicBezTo>
                  <a:pt x="6767667" y="2072646"/>
                  <a:pt x="6663767" y="2160731"/>
                  <a:pt x="6555993" y="2168533"/>
                </a:cubicBezTo>
                <a:cubicBezTo>
                  <a:pt x="3702839" y="2323730"/>
                  <a:pt x="941523" y="2331553"/>
                  <a:pt x="215617" y="2168533"/>
                </a:cubicBezTo>
                <a:cubicBezTo>
                  <a:pt x="97500" y="2155479"/>
                  <a:pt x="-19372" y="2083309"/>
                  <a:pt x="0" y="1952916"/>
                </a:cubicBezTo>
                <a:cubicBezTo>
                  <a:pt x="-150713" y="1411825"/>
                  <a:pt x="131918" y="894016"/>
                  <a:pt x="0" y="215617"/>
                </a:cubicBezTo>
                <a:close/>
              </a:path>
              <a:path w="6771610" h="2168533" stroke="0" extrusionOk="0">
                <a:moveTo>
                  <a:pt x="0" y="215617"/>
                </a:moveTo>
                <a:cubicBezTo>
                  <a:pt x="-9954" y="90395"/>
                  <a:pt x="89269" y="2727"/>
                  <a:pt x="215617" y="0"/>
                </a:cubicBezTo>
                <a:cubicBezTo>
                  <a:pt x="2228040" y="132882"/>
                  <a:pt x="3626281" y="-84951"/>
                  <a:pt x="6555993" y="0"/>
                </a:cubicBezTo>
                <a:cubicBezTo>
                  <a:pt x="6663189" y="11607"/>
                  <a:pt x="6769129" y="110247"/>
                  <a:pt x="6771610" y="215617"/>
                </a:cubicBezTo>
                <a:cubicBezTo>
                  <a:pt x="6870424" y="1061309"/>
                  <a:pt x="6873783" y="1314003"/>
                  <a:pt x="6771610" y="1952916"/>
                </a:cubicBezTo>
                <a:cubicBezTo>
                  <a:pt x="6790645" y="2074256"/>
                  <a:pt x="6677984" y="2162547"/>
                  <a:pt x="6555993" y="2168533"/>
                </a:cubicBezTo>
                <a:cubicBezTo>
                  <a:pt x="3710983" y="2256172"/>
                  <a:pt x="3317985" y="2095854"/>
                  <a:pt x="215617" y="2168533"/>
                </a:cubicBezTo>
                <a:cubicBezTo>
                  <a:pt x="95374" y="2157465"/>
                  <a:pt x="-9668" y="2085434"/>
                  <a:pt x="0" y="1952916"/>
                </a:cubicBezTo>
                <a:cubicBezTo>
                  <a:pt x="-92387" y="1246963"/>
                  <a:pt x="-102387" y="994571"/>
                  <a:pt x="0" y="21561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sz="1600"/>
          </a:p>
        </p:txBody>
      </p:sp>
      <p:sp>
        <p:nvSpPr>
          <p:cNvPr id="8" name="Hộp Văn bản 4">
            <a:extLst>
              <a:ext uri="{FF2B5EF4-FFF2-40B4-BE49-F238E27FC236}">
                <a16:creationId xmlns:a16="http://schemas.microsoft.com/office/drawing/2014/main" id="{B9507627-0EF0-E554-087A-FF1BD0A1AF55}"/>
              </a:ext>
            </a:extLst>
          </p:cNvPr>
          <p:cNvSpPr txBox="1"/>
          <p:nvPr/>
        </p:nvSpPr>
        <p:spPr>
          <a:xfrm>
            <a:off x="3704449" y="1952089"/>
            <a:ext cx="5982804" cy="1384995"/>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b="1">
                <a:latin typeface="Calibri" panose="020F0502020204030204" pitchFamily="34" charset="0"/>
                <a:cs typeface="Calibri" panose="020F0502020204030204" pitchFamily="34" charset="0"/>
              </a:rPr>
              <a:t>Luyện tập sử dụng dấu gạch ngang, dấu ngoặc kép, dấu ngoặc đơn trong câu.</a:t>
            </a:r>
          </a:p>
        </p:txBody>
      </p:sp>
      <p:pic>
        <p:nvPicPr>
          <p:cNvPr id="10" name="Hình ảnh 9" descr="Ảnh có chứa mặt cười, hình mẫu, biểu tượng cảm xúc, màu vàng&#10;&#10;Mô tả được tạo tự động">
            <a:extLst>
              <a:ext uri="{FF2B5EF4-FFF2-40B4-BE49-F238E27FC236}">
                <a16:creationId xmlns:a16="http://schemas.microsoft.com/office/drawing/2014/main" id="{110C6C46-72EB-4460-276B-F728C92BBEB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8307"/>
          <a:stretch/>
        </p:blipFill>
        <p:spPr>
          <a:xfrm>
            <a:off x="3092923" y="1982797"/>
            <a:ext cx="611526" cy="560727"/>
          </a:xfrm>
          <a:prstGeom prst="rect">
            <a:avLst/>
          </a:prstGeom>
        </p:spPr>
      </p:pic>
    </p:spTree>
    <p:extLst>
      <p:ext uri="{BB962C8B-B14F-4D97-AF65-F5344CB8AC3E}">
        <p14:creationId xmlns:p14="http://schemas.microsoft.com/office/powerpoint/2010/main" val="2666887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40"/>
                                        </p:tgtEl>
                                        <p:attrNameLst>
                                          <p:attrName>style.visibility</p:attrName>
                                        </p:attrNameLst>
                                      </p:cBhvr>
                                      <p:to>
                                        <p:strVal val="visible"/>
                                      </p:to>
                                    </p:set>
                                    <p:animEffect transition="in" filter="wipe(down)">
                                      <p:cBhvr>
                                        <p:cTn id="7" dur="500"/>
                                        <p:tgtEl>
                                          <p:spTgt spid="740"/>
                                        </p:tgtEl>
                                      </p:cBhvr>
                                    </p:animEffect>
                                  </p:childTnLst>
                                </p:cTn>
                              </p:par>
                              <p:par>
                                <p:cTn id="8" presetID="22" presetClass="entr" presetSubtype="4" fill="hold" nodeType="withEffect">
                                  <p:stCondLst>
                                    <p:cond delay="0"/>
                                  </p:stCondLst>
                                  <p:childTnLst>
                                    <p:set>
                                      <p:cBhvr>
                                        <p:cTn id="9" dur="1" fill="hold">
                                          <p:stCondLst>
                                            <p:cond delay="0"/>
                                          </p:stCondLst>
                                        </p:cTn>
                                        <p:tgtEl>
                                          <p:spTgt spid="739"/>
                                        </p:tgtEl>
                                        <p:attrNameLst>
                                          <p:attrName>style.visibility</p:attrName>
                                        </p:attrNameLst>
                                      </p:cBhvr>
                                      <p:to>
                                        <p:strVal val="visible"/>
                                      </p:to>
                                    </p:set>
                                    <p:animEffect transition="in" filter="wipe(down)">
                                      <p:cBhvr>
                                        <p:cTn id="10" dur="500"/>
                                        <p:tgtEl>
                                          <p:spTgt spid="739"/>
                                        </p:tgtEl>
                                      </p:cBhvr>
                                    </p:animEffect>
                                  </p:childTnLst>
                                </p:cTn>
                              </p:par>
                              <p:par>
                                <p:cTn id="11" presetID="10" presetClass="entr" presetSubtype="0" fill="hold" nodeType="withEffect">
                                  <p:stCondLst>
                                    <p:cond delay="0"/>
                                  </p:stCondLst>
                                  <p:childTnLst>
                                    <p:set>
                                      <p:cBhvr>
                                        <p:cTn id="12" dur="1" fill="hold">
                                          <p:stCondLst>
                                            <p:cond delay="0"/>
                                          </p:stCondLst>
                                        </p:cTn>
                                        <p:tgtEl>
                                          <p:spTgt spid="749"/>
                                        </p:tgtEl>
                                        <p:attrNameLst>
                                          <p:attrName>style.visibility</p:attrName>
                                        </p:attrNameLst>
                                      </p:cBhvr>
                                      <p:to>
                                        <p:strVal val="visible"/>
                                      </p:to>
                                    </p:set>
                                    <p:animEffect transition="in" filter="fade">
                                      <p:cBhvr>
                                        <p:cTn id="13" dur="500"/>
                                        <p:tgtEl>
                                          <p:spTgt spid="749"/>
                                        </p:tgtEl>
                                      </p:cBhvr>
                                    </p:animEffect>
                                  </p:childTnLst>
                                </p:cTn>
                              </p:par>
                              <p:par>
                                <p:cTn id="14" presetID="10" presetClass="entr" presetSubtype="0" fill="hold" nodeType="withEffect">
                                  <p:stCondLst>
                                    <p:cond delay="0"/>
                                  </p:stCondLst>
                                  <p:childTnLst>
                                    <p:set>
                                      <p:cBhvr>
                                        <p:cTn id="15" dur="1" fill="hold">
                                          <p:stCondLst>
                                            <p:cond delay="0"/>
                                          </p:stCondLst>
                                        </p:cTn>
                                        <p:tgtEl>
                                          <p:spTgt spid="745"/>
                                        </p:tgtEl>
                                        <p:attrNameLst>
                                          <p:attrName>style.visibility</p:attrName>
                                        </p:attrNameLst>
                                      </p:cBhvr>
                                      <p:to>
                                        <p:strVal val="visible"/>
                                      </p:to>
                                    </p:set>
                                    <p:animEffect transition="in" filter="fade">
                                      <p:cBhvr>
                                        <p:cTn id="16" dur="500"/>
                                        <p:tgtEl>
                                          <p:spTgt spid="745"/>
                                        </p:tgtEl>
                                      </p:cBhvr>
                                    </p:animEffect>
                                  </p:childTnLst>
                                </p:cTn>
                              </p:par>
                              <p:par>
                                <p:cTn id="17" presetID="10" presetClass="entr" presetSubtype="0" fill="hold" nodeType="withEffect">
                                  <p:stCondLst>
                                    <p:cond delay="0"/>
                                  </p:stCondLst>
                                  <p:childTnLst>
                                    <p:set>
                                      <p:cBhvr>
                                        <p:cTn id="18" dur="1" fill="hold">
                                          <p:stCondLst>
                                            <p:cond delay="0"/>
                                          </p:stCondLst>
                                        </p:cTn>
                                        <p:tgtEl>
                                          <p:spTgt spid="748"/>
                                        </p:tgtEl>
                                        <p:attrNameLst>
                                          <p:attrName>style.visibility</p:attrName>
                                        </p:attrNameLst>
                                      </p:cBhvr>
                                      <p:to>
                                        <p:strVal val="visible"/>
                                      </p:to>
                                    </p:set>
                                    <p:animEffect transition="in" filter="fade">
                                      <p:cBhvr>
                                        <p:cTn id="19" dur="500"/>
                                        <p:tgtEl>
                                          <p:spTgt spid="748"/>
                                        </p:tgtEl>
                                      </p:cBhvr>
                                    </p:animEffect>
                                  </p:childTnLst>
                                </p:cTn>
                              </p:par>
                              <p:par>
                                <p:cTn id="20" presetID="10" presetClass="entr" presetSubtype="0" fill="hold" nodeType="withEffect">
                                  <p:stCondLst>
                                    <p:cond delay="0"/>
                                  </p:stCondLst>
                                  <p:childTnLst>
                                    <p:set>
                                      <p:cBhvr>
                                        <p:cTn id="21" dur="1" fill="hold">
                                          <p:stCondLst>
                                            <p:cond delay="0"/>
                                          </p:stCondLst>
                                        </p:cTn>
                                        <p:tgtEl>
                                          <p:spTgt spid="747"/>
                                        </p:tgtEl>
                                        <p:attrNameLst>
                                          <p:attrName>style.visibility</p:attrName>
                                        </p:attrNameLst>
                                      </p:cBhvr>
                                      <p:to>
                                        <p:strVal val="visible"/>
                                      </p:to>
                                    </p:set>
                                    <p:animEffect transition="in" filter="fade">
                                      <p:cBhvr>
                                        <p:cTn id="22" dur="500"/>
                                        <p:tgtEl>
                                          <p:spTgt spid="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a:extLst>
              <a:ext uri="{FF2B5EF4-FFF2-40B4-BE49-F238E27FC236}">
                <a16:creationId xmlns:a16="http://schemas.microsoft.com/office/drawing/2014/main" id="{A4F87328-7920-F5A0-846C-FB599DFA5630}"/>
              </a:ext>
            </a:extLst>
          </p:cNvPr>
          <p:cNvGrpSpPr/>
          <p:nvPr/>
        </p:nvGrpSpPr>
        <p:grpSpPr>
          <a:xfrm>
            <a:off x="2882172" y="507374"/>
            <a:ext cx="6427655" cy="6179176"/>
            <a:chOff x="8001897" y="2517912"/>
            <a:chExt cx="3807499" cy="4003226"/>
          </a:xfrm>
        </p:grpSpPr>
        <p:sp>
          <p:nvSpPr>
            <p:cNvPr id="3" name="Rectangle: Rounded Corners 20">
              <a:extLst>
                <a:ext uri="{FF2B5EF4-FFF2-40B4-BE49-F238E27FC236}">
                  <a16:creationId xmlns:a16="http://schemas.microsoft.com/office/drawing/2014/main" id="{B68D451A-D64D-2C09-6DEF-95CB937DE5B2}"/>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4" name="Group 22">
              <a:extLst>
                <a:ext uri="{FF2B5EF4-FFF2-40B4-BE49-F238E27FC236}">
                  <a16:creationId xmlns:a16="http://schemas.microsoft.com/office/drawing/2014/main" id="{4B065187-11CF-5F20-9BA0-924FD22301BB}"/>
                </a:ext>
              </a:extLst>
            </p:cNvPr>
            <p:cNvGrpSpPr/>
            <p:nvPr/>
          </p:nvGrpSpPr>
          <p:grpSpPr>
            <a:xfrm>
              <a:off x="8001897" y="3789019"/>
              <a:ext cx="3807499" cy="2732119"/>
              <a:chOff x="1197026" y="4232126"/>
              <a:chExt cx="3751815" cy="2630711"/>
            </a:xfrm>
          </p:grpSpPr>
          <p:pic>
            <p:nvPicPr>
              <p:cNvPr id="5" name="Picture 23">
                <a:extLst>
                  <a:ext uri="{FF2B5EF4-FFF2-40B4-BE49-F238E27FC236}">
                    <a16:creationId xmlns:a16="http://schemas.microsoft.com/office/drawing/2014/main" id="{06ED6CC4-7649-CF9A-4B79-73D166151657}"/>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6" name="Picture 24">
                <a:extLst>
                  <a:ext uri="{FF2B5EF4-FFF2-40B4-BE49-F238E27FC236}">
                    <a16:creationId xmlns:a16="http://schemas.microsoft.com/office/drawing/2014/main" id="{F2BB2BFA-54B0-EB4A-58D0-1B3784E9E1DE}"/>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90078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ppt_w</p:attrName>
                                        </p:attrNameLst>
                                      </p:cBhvr>
                                      <p:tavLst>
                                        <p:tav tm="0">
                                          <p:val>
                                            <p:fltVal val="0"/>
                                          </p:val>
                                        </p:tav>
                                        <p:tav tm="100000">
                                          <p:val>
                                            <p:strVal val="#ppt_w"/>
                                          </p:val>
                                        </p:tav>
                                      </p:tavLst>
                                    </p:anim>
                                    <p:anim calcmode="lin" valueType="num">
                                      <p:cBhvr>
                                        <p:cTn id="8" dur="700" fill="hold"/>
                                        <p:tgtEl>
                                          <p:spTgt spid="2"/>
                                        </p:tgtEl>
                                        <p:attrNameLst>
                                          <p:attrName>ppt_h</p:attrName>
                                        </p:attrNameLst>
                                      </p:cBhvr>
                                      <p:tavLst>
                                        <p:tav tm="0">
                                          <p:val>
                                            <p:fltVal val="0"/>
                                          </p:val>
                                        </p:tav>
                                        <p:tav tm="100000">
                                          <p:val>
                                            <p:strVal val="#ppt_h"/>
                                          </p:val>
                                        </p:tav>
                                      </p:tavLst>
                                    </p:anim>
                                    <p:animEffect transition="in" filter="fade">
                                      <p:cBhvr>
                                        <p:cTn id="9" dur="700"/>
                                        <p:tgtEl>
                                          <p:spTgt spid="2"/>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9404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 name="Rectangle: Rounded Corners 2">
            <a:extLst>
              <a:ext uri="{FF2B5EF4-FFF2-40B4-BE49-F238E27FC236}">
                <a16:creationId xmlns:a16="http://schemas.microsoft.com/office/drawing/2014/main" id="{81EA9929-1610-3771-9B0D-2C0156530E32}"/>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Rectangle: Rounded Corners 18">
            <a:extLst>
              <a:ext uri="{FF2B5EF4-FFF2-40B4-BE49-F238E27FC236}">
                <a16:creationId xmlns:a16="http://schemas.microsoft.com/office/drawing/2014/main" id="{A3F4248E-C1C2-A01A-154A-3B2A41A93F8D}"/>
              </a:ext>
            </a:extLst>
          </p:cNvPr>
          <p:cNvSpPr/>
          <p:nvPr/>
        </p:nvSpPr>
        <p:spPr>
          <a:xfrm>
            <a:off x="708987" y="250035"/>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Hộp Văn bản 4">
            <a:extLst>
              <a:ext uri="{FF2B5EF4-FFF2-40B4-BE49-F238E27FC236}">
                <a16:creationId xmlns:a16="http://schemas.microsoft.com/office/drawing/2014/main" id="{157ADC26-8EFC-D54E-9070-CC037F2C3918}"/>
              </a:ext>
            </a:extLst>
          </p:cNvPr>
          <p:cNvSpPr txBox="1"/>
          <p:nvPr/>
        </p:nvSpPr>
        <p:spPr>
          <a:xfrm>
            <a:off x="794656" y="466566"/>
            <a:ext cx="103185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1. Thêm dấu câu vào vị trí phù hợp trong mỗi đoạn văn sau:</a:t>
            </a:r>
          </a:p>
        </p:txBody>
      </p:sp>
      <p:sp>
        <p:nvSpPr>
          <p:cNvPr id="6" name="Hộp Văn bản 4">
            <a:extLst>
              <a:ext uri="{FF2B5EF4-FFF2-40B4-BE49-F238E27FC236}">
                <a16:creationId xmlns:a16="http://schemas.microsoft.com/office/drawing/2014/main" id="{ADF1EAEA-A376-3887-30EF-2C8AB0D688C8}"/>
              </a:ext>
            </a:extLst>
          </p:cNvPr>
          <p:cNvSpPr txBox="1"/>
          <p:nvPr/>
        </p:nvSpPr>
        <p:spPr>
          <a:xfrm>
            <a:off x="708987" y="1365427"/>
            <a:ext cx="10797916"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 Dấu gạch ngang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Làng Hữu nghị Thái Lan   Việt Nam là một ngôi làng đậm đà chất Việt nằm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ở làng quê Thái Lan. Nơi đây, Chủ tịch Hồ Chí Minh đã có thời gian sống và hoạt động. Đây còn là biểu tượng của tình hữu nghị Việt Nam</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Thái Lan, là địa điểm gặp gỡ của bà con Việt kiều sống trên đất Thái.</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EB8A0315-FC52-E9CD-7040-5EBCDBE7DFB7}"/>
              </a:ext>
            </a:extLst>
          </p:cNvPr>
          <p:cNvCxnSpPr/>
          <p:nvPr/>
        </p:nvCxnSpPr>
        <p:spPr>
          <a:xfrm>
            <a:off x="5181600" y="2819400"/>
            <a:ext cx="228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F6135C-5727-42D2-27AF-3D12AAEB7415}"/>
              </a:ext>
            </a:extLst>
          </p:cNvPr>
          <p:cNvCxnSpPr>
            <a:cxnSpLocks/>
          </p:cNvCxnSpPr>
          <p:nvPr/>
        </p:nvCxnSpPr>
        <p:spPr>
          <a:xfrm>
            <a:off x="8515350" y="4423252"/>
            <a:ext cx="228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Hộp Văn bản 4">
            <a:extLst>
              <a:ext uri="{FF2B5EF4-FFF2-40B4-BE49-F238E27FC236}">
                <a16:creationId xmlns:a16="http://schemas.microsoft.com/office/drawing/2014/main" id="{4AA6FC63-7766-876D-E3CB-BC7BB5216090}"/>
              </a:ext>
            </a:extLst>
          </p:cNvPr>
          <p:cNvSpPr txBox="1"/>
          <p:nvPr/>
        </p:nvSpPr>
        <p:spPr>
          <a:xfrm>
            <a:off x="794656" y="2473423"/>
            <a:ext cx="10797916" cy="286232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Làng Hữu nghị Thái Lan – Việt Nam là một ngôi làng đậm đà chất Việt nằm ở làng quê Thái Lan. Nơi đây, Chủ tịch Hồ Chí Minh đã có thời gian sống và hoạt động. Đây còn là biểu tượng của tình hữu nghị Việt Nam – Thái Lan, là địa điểm gặp gỡ của bà con Việt kiều sống trên đất Thái.</a:t>
            </a:r>
            <a:endParaRPr kumimoji="0" lang="en-US" sz="360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9429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 name="Rectangle: Rounded Corners 2">
            <a:extLst>
              <a:ext uri="{FF2B5EF4-FFF2-40B4-BE49-F238E27FC236}">
                <a16:creationId xmlns:a16="http://schemas.microsoft.com/office/drawing/2014/main" id="{81EA9929-1610-3771-9B0D-2C0156530E32}"/>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组合 9">
            <a:extLst>
              <a:ext uri="{FF2B5EF4-FFF2-40B4-BE49-F238E27FC236}">
                <a16:creationId xmlns:a16="http://schemas.microsoft.com/office/drawing/2014/main" id="{A0F9CC7B-9693-3D2A-CB39-CCCD15FF457E}"/>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465C64AC-87DB-CE36-1FBA-C88744B30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11">
              <a:extLst>
                <a:ext uri="{FF2B5EF4-FFF2-40B4-BE49-F238E27FC236}">
                  <a16:creationId xmlns:a16="http://schemas.microsoft.com/office/drawing/2014/main" id="{951BE409-1877-B39F-60F8-E76FC28C4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0" name="图片 12">
              <a:extLst>
                <a:ext uri="{FF2B5EF4-FFF2-40B4-BE49-F238E27FC236}">
                  <a16:creationId xmlns:a16="http://schemas.microsoft.com/office/drawing/2014/main" id="{21E33E6C-D07B-B397-AE01-BB6A637ECF6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1" name="图片 13">
              <a:extLst>
                <a:ext uri="{FF2B5EF4-FFF2-40B4-BE49-F238E27FC236}">
                  <a16:creationId xmlns:a16="http://schemas.microsoft.com/office/drawing/2014/main" id="{229EAEF8-7A81-8071-28B9-C1C0FCCEDEC7}"/>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2" name="图片 14">
              <a:extLst>
                <a:ext uri="{FF2B5EF4-FFF2-40B4-BE49-F238E27FC236}">
                  <a16:creationId xmlns:a16="http://schemas.microsoft.com/office/drawing/2014/main" id="{3F9DEE5B-7781-BFCB-3397-FA3653F4D122}"/>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3" name="图片 15">
              <a:extLst>
                <a:ext uri="{FF2B5EF4-FFF2-40B4-BE49-F238E27FC236}">
                  <a16:creationId xmlns:a16="http://schemas.microsoft.com/office/drawing/2014/main" id="{C7DE0AA8-C9E2-FC30-0C97-CACF7AEC6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4" name="图片 16">
              <a:extLst>
                <a:ext uri="{FF2B5EF4-FFF2-40B4-BE49-F238E27FC236}">
                  <a16:creationId xmlns:a16="http://schemas.microsoft.com/office/drawing/2014/main" id="{F35BC91D-67EF-294A-7834-17CE9E8D2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5" name="Rectangle: Rounded Corners 24">
            <a:extLst>
              <a:ext uri="{FF2B5EF4-FFF2-40B4-BE49-F238E27FC236}">
                <a16:creationId xmlns:a16="http://schemas.microsoft.com/office/drawing/2014/main" id="{2DAF9D82-4C49-9986-F955-CFF8241E2F1A}"/>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Rectangle: Rounded Corners 25">
            <a:extLst>
              <a:ext uri="{FF2B5EF4-FFF2-40B4-BE49-F238E27FC236}">
                <a16:creationId xmlns:a16="http://schemas.microsoft.com/office/drawing/2014/main" id="{AC1A6AB9-A2E6-172F-9338-63340832E1B9}"/>
              </a:ext>
            </a:extLst>
          </p:cNvPr>
          <p:cNvSpPr/>
          <p:nvPr/>
        </p:nvSpPr>
        <p:spPr>
          <a:xfrm>
            <a:off x="708987" y="250035"/>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Hộp Văn bản 4">
            <a:extLst>
              <a:ext uri="{FF2B5EF4-FFF2-40B4-BE49-F238E27FC236}">
                <a16:creationId xmlns:a16="http://schemas.microsoft.com/office/drawing/2014/main" id="{0FE51117-B8CC-EAF4-6234-3D6F03E22092}"/>
              </a:ext>
            </a:extLst>
          </p:cNvPr>
          <p:cNvSpPr txBox="1"/>
          <p:nvPr/>
        </p:nvSpPr>
        <p:spPr>
          <a:xfrm>
            <a:off x="794656" y="466566"/>
            <a:ext cx="103185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1. Thêm dấu câu vào vị trí phù hợp trong mỗi đoạn văn sau:</a:t>
            </a:r>
          </a:p>
        </p:txBody>
      </p:sp>
      <p:sp>
        <p:nvSpPr>
          <p:cNvPr id="28" name="Hộp Văn bản 4">
            <a:extLst>
              <a:ext uri="{FF2B5EF4-FFF2-40B4-BE49-F238E27FC236}">
                <a16:creationId xmlns:a16="http://schemas.microsoft.com/office/drawing/2014/main" id="{3F0CCED0-2E46-28E7-FB1D-39A03CF9AFDD}"/>
              </a:ext>
            </a:extLst>
          </p:cNvPr>
          <p:cNvSpPr txBox="1"/>
          <p:nvPr/>
        </p:nvSpPr>
        <p:spPr>
          <a:xfrm>
            <a:off x="708987" y="1365427"/>
            <a:ext cx="1079791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 Dấu ngoặc kép</a:t>
            </a:r>
            <a:endParaRPr kumimoji="0" lang="en-US"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Truyện Cậu bé gặt gió được dịch ra nhiều thứ tiếng trên thế giới, truyền</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cảm hứng về nghị lực sống và sáng tạo đến thế hệ trẻ. Tại Việt Nam, sách được Nhà xuất bản Thanh niên phát hành.</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Hộp Văn bản 4">
            <a:extLst>
              <a:ext uri="{FF2B5EF4-FFF2-40B4-BE49-F238E27FC236}">
                <a16:creationId xmlns:a16="http://schemas.microsoft.com/office/drawing/2014/main" id="{66104EA3-2E07-5385-B1CD-D0B020E1726D}"/>
              </a:ext>
            </a:extLst>
          </p:cNvPr>
          <p:cNvSpPr txBox="1"/>
          <p:nvPr/>
        </p:nvSpPr>
        <p:spPr>
          <a:xfrm>
            <a:off x="1928127" y="2427256"/>
            <a:ext cx="4039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6" name="Hộp Văn bản 4">
            <a:extLst>
              <a:ext uri="{FF2B5EF4-FFF2-40B4-BE49-F238E27FC236}">
                <a16:creationId xmlns:a16="http://schemas.microsoft.com/office/drawing/2014/main" id="{F3893D75-AFC8-A779-5DAC-0C8413EF4A54}"/>
              </a:ext>
            </a:extLst>
          </p:cNvPr>
          <p:cNvSpPr txBox="1"/>
          <p:nvPr/>
        </p:nvSpPr>
        <p:spPr>
          <a:xfrm>
            <a:off x="4652277" y="2427256"/>
            <a:ext cx="4039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7" name="Hộp Văn bản 4">
            <a:extLst>
              <a:ext uri="{FF2B5EF4-FFF2-40B4-BE49-F238E27FC236}">
                <a16:creationId xmlns:a16="http://schemas.microsoft.com/office/drawing/2014/main" id="{EBEC5857-895D-E3D9-EF9C-25485D7F9780}"/>
              </a:ext>
            </a:extLst>
          </p:cNvPr>
          <p:cNvSpPr txBox="1"/>
          <p:nvPr/>
        </p:nvSpPr>
        <p:spPr>
          <a:xfrm>
            <a:off x="794656" y="2473423"/>
            <a:ext cx="10797916" cy="2308324"/>
          </a:xfrm>
          <a:prstGeom prst="rect">
            <a:avLst/>
          </a:prstGeom>
          <a:solidFill>
            <a:schemeClr val="bg1"/>
          </a:solidFill>
          <a:ln>
            <a:solidFill>
              <a:schemeClr val="tx1"/>
            </a:solidFill>
          </a:ln>
        </p:spPr>
        <p:txBody>
          <a:bodyPr wrap="square" rtlCol="0">
            <a:spAutoFit/>
          </a:bodyPr>
          <a:lstStyle/>
          <a:p>
            <a:pPr lvl="0"/>
            <a:r>
              <a:rPr lang="vi-VN" sz="3600">
                <a:latin typeface="Calibri" panose="020F0502020204030204" pitchFamily="34" charset="0"/>
                <a:cs typeface="Calibri" panose="020F0502020204030204" pitchFamily="34" charset="0"/>
              </a:rPr>
              <a:t>Truyện “Cậu bé gặt gió” được dịch ra nhiều thứ tiếng trên thế giới, truyền cảm hứng về nghị lực sống và sáng tạo đến thế hệ trẻ. Tại Việt Nam, sách được Nhà xuất bản Thanh niên phát hành.</a:t>
            </a:r>
            <a:endParaRPr kumimoji="0" lang="en-US" sz="360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1129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 name="Rectangle: Rounded Corners 2">
            <a:extLst>
              <a:ext uri="{FF2B5EF4-FFF2-40B4-BE49-F238E27FC236}">
                <a16:creationId xmlns:a16="http://schemas.microsoft.com/office/drawing/2014/main" id="{81EA9929-1610-3771-9B0D-2C0156530E32}"/>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组合 9">
            <a:extLst>
              <a:ext uri="{FF2B5EF4-FFF2-40B4-BE49-F238E27FC236}">
                <a16:creationId xmlns:a16="http://schemas.microsoft.com/office/drawing/2014/main" id="{A0F9CC7B-9693-3D2A-CB39-CCCD15FF457E}"/>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465C64AC-87DB-CE36-1FBA-C88744B30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11">
              <a:extLst>
                <a:ext uri="{FF2B5EF4-FFF2-40B4-BE49-F238E27FC236}">
                  <a16:creationId xmlns:a16="http://schemas.microsoft.com/office/drawing/2014/main" id="{951BE409-1877-B39F-60F8-E76FC28C4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0" name="图片 12">
              <a:extLst>
                <a:ext uri="{FF2B5EF4-FFF2-40B4-BE49-F238E27FC236}">
                  <a16:creationId xmlns:a16="http://schemas.microsoft.com/office/drawing/2014/main" id="{21E33E6C-D07B-B397-AE01-BB6A637ECF6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1" name="图片 13">
              <a:extLst>
                <a:ext uri="{FF2B5EF4-FFF2-40B4-BE49-F238E27FC236}">
                  <a16:creationId xmlns:a16="http://schemas.microsoft.com/office/drawing/2014/main" id="{229EAEF8-7A81-8071-28B9-C1C0FCCEDEC7}"/>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2" name="图片 14">
              <a:extLst>
                <a:ext uri="{FF2B5EF4-FFF2-40B4-BE49-F238E27FC236}">
                  <a16:creationId xmlns:a16="http://schemas.microsoft.com/office/drawing/2014/main" id="{3F9DEE5B-7781-BFCB-3397-FA3653F4D122}"/>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3" name="图片 15">
              <a:extLst>
                <a:ext uri="{FF2B5EF4-FFF2-40B4-BE49-F238E27FC236}">
                  <a16:creationId xmlns:a16="http://schemas.microsoft.com/office/drawing/2014/main" id="{C7DE0AA8-C9E2-FC30-0C97-CACF7AEC6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4" name="图片 16">
              <a:extLst>
                <a:ext uri="{FF2B5EF4-FFF2-40B4-BE49-F238E27FC236}">
                  <a16:creationId xmlns:a16="http://schemas.microsoft.com/office/drawing/2014/main" id="{F35BC91D-67EF-294A-7834-17CE9E8D2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5" name="Rectangle: Rounded Corners 24">
            <a:extLst>
              <a:ext uri="{FF2B5EF4-FFF2-40B4-BE49-F238E27FC236}">
                <a16:creationId xmlns:a16="http://schemas.microsoft.com/office/drawing/2014/main" id="{2DAF9D82-4C49-9986-F955-CFF8241E2F1A}"/>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Rectangle: Rounded Corners 25">
            <a:extLst>
              <a:ext uri="{FF2B5EF4-FFF2-40B4-BE49-F238E27FC236}">
                <a16:creationId xmlns:a16="http://schemas.microsoft.com/office/drawing/2014/main" id="{AC1A6AB9-A2E6-172F-9338-63340832E1B9}"/>
              </a:ext>
            </a:extLst>
          </p:cNvPr>
          <p:cNvSpPr/>
          <p:nvPr/>
        </p:nvSpPr>
        <p:spPr>
          <a:xfrm>
            <a:off x="708987" y="250035"/>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Hộp Văn bản 4">
            <a:extLst>
              <a:ext uri="{FF2B5EF4-FFF2-40B4-BE49-F238E27FC236}">
                <a16:creationId xmlns:a16="http://schemas.microsoft.com/office/drawing/2014/main" id="{0FE51117-B8CC-EAF4-6234-3D6F03E22092}"/>
              </a:ext>
            </a:extLst>
          </p:cNvPr>
          <p:cNvSpPr txBox="1"/>
          <p:nvPr/>
        </p:nvSpPr>
        <p:spPr>
          <a:xfrm>
            <a:off x="794656" y="466566"/>
            <a:ext cx="103185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1. Thêm dấu câu vào vị trí phù hợp trong mỗi đoạn văn sau:</a:t>
            </a:r>
          </a:p>
        </p:txBody>
      </p:sp>
      <p:sp>
        <p:nvSpPr>
          <p:cNvPr id="28" name="Hộp Văn bản 4">
            <a:extLst>
              <a:ext uri="{FF2B5EF4-FFF2-40B4-BE49-F238E27FC236}">
                <a16:creationId xmlns:a16="http://schemas.microsoft.com/office/drawing/2014/main" id="{3F0CCED0-2E46-28E7-FB1D-39A03CF9AFDD}"/>
              </a:ext>
            </a:extLst>
          </p:cNvPr>
          <p:cNvSpPr txBox="1"/>
          <p:nvPr/>
        </p:nvSpPr>
        <p:spPr>
          <a:xfrm>
            <a:off x="708987" y="1365427"/>
            <a:ext cx="1079791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 Dấu ngoặc đơn</a:t>
            </a:r>
            <a:endParaRPr kumimoji="0" lang="en-US"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Cây trinh nữ còn gọi là cây mắc cỡ hoặc cây xấu hổ có nguồn gốc từ</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 Mỹ. Nhưng ta có thể bắt gặp cây trinh nữ ở khắp mọi nơi trên thế giới, nhất là ở những khu rừng rậm. </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9" name="Nhóm 8">
            <a:extLst>
              <a:ext uri="{FF2B5EF4-FFF2-40B4-BE49-F238E27FC236}">
                <a16:creationId xmlns:a16="http://schemas.microsoft.com/office/drawing/2014/main" id="{CF71AF1D-2BDC-5A96-27FA-089CB1B1BC4E}"/>
              </a:ext>
            </a:extLst>
          </p:cNvPr>
          <p:cNvGrpSpPr/>
          <p:nvPr/>
        </p:nvGrpSpPr>
        <p:grpSpPr>
          <a:xfrm>
            <a:off x="10267950" y="4385152"/>
            <a:ext cx="1830146" cy="2834781"/>
            <a:chOff x="4400219" y="2411530"/>
            <a:chExt cx="3394632" cy="4370673"/>
          </a:xfrm>
        </p:grpSpPr>
        <p:pic>
          <p:nvPicPr>
            <p:cNvPr id="30" name="Hình ảnh 5" descr="Ảnh có chứa hình mẫu, phim hoạt hình&#10;&#10;Mô tả được tạo tự động">
              <a:extLst>
                <a:ext uri="{FF2B5EF4-FFF2-40B4-BE49-F238E27FC236}">
                  <a16:creationId xmlns:a16="http://schemas.microsoft.com/office/drawing/2014/main" id="{F5FA4BCE-6B28-A16D-ECE8-70165A4EB245}"/>
                </a:ext>
              </a:extLst>
            </p:cNvPr>
            <p:cNvPicPr>
              <a:picLocks noChangeAspect="1"/>
            </p:cNvPicPr>
            <p:nvPr/>
          </p:nvPicPr>
          <p:blipFill rotWithShape="1">
            <a:blip r:embed="rId7">
              <a:extLst>
                <a:ext uri="{28A0092B-C50C-407E-A947-70E740481C1C}">
                  <a14:useLocalDpi xmlns:a14="http://schemas.microsoft.com/office/drawing/2010/main" val="0"/>
                </a:ext>
              </a:extLst>
            </a:blip>
            <a:srcRect r="24265"/>
            <a:stretch/>
          </p:blipFill>
          <p:spPr>
            <a:xfrm>
              <a:off x="4400219" y="3205944"/>
              <a:ext cx="2529636" cy="3576259"/>
            </a:xfrm>
            <a:prstGeom prst="rect">
              <a:avLst/>
            </a:prstGeom>
          </p:spPr>
        </p:pic>
        <p:pic>
          <p:nvPicPr>
            <p:cNvPr id="31" name="Hình ảnh 6">
              <a:extLst>
                <a:ext uri="{FF2B5EF4-FFF2-40B4-BE49-F238E27FC236}">
                  <a16:creationId xmlns:a16="http://schemas.microsoft.com/office/drawing/2014/main" id="{BF46CF3C-5863-ABFF-7248-208C02F595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4712" y="2411530"/>
              <a:ext cx="1450139" cy="1450139"/>
            </a:xfrm>
            <a:prstGeom prst="rect">
              <a:avLst/>
            </a:prstGeom>
          </p:spPr>
        </p:pic>
      </p:grpSp>
      <p:sp>
        <p:nvSpPr>
          <p:cNvPr id="5" name="Hộp Văn bản 4">
            <a:extLst>
              <a:ext uri="{FF2B5EF4-FFF2-40B4-BE49-F238E27FC236}">
                <a16:creationId xmlns:a16="http://schemas.microsoft.com/office/drawing/2014/main" id="{EBEDBDBB-E9E4-5608-9650-6ADB4FC90589}"/>
              </a:ext>
            </a:extLst>
          </p:cNvPr>
          <p:cNvSpPr txBox="1"/>
          <p:nvPr/>
        </p:nvSpPr>
        <p:spPr>
          <a:xfrm>
            <a:off x="2990767" y="2427256"/>
            <a:ext cx="5008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3600" b="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6" name="Hộp Văn bản 4">
            <a:extLst>
              <a:ext uri="{FF2B5EF4-FFF2-40B4-BE49-F238E27FC236}">
                <a16:creationId xmlns:a16="http://schemas.microsoft.com/office/drawing/2014/main" id="{3877563F-FBEB-E149-6A88-4CAA1AB0D96C}"/>
              </a:ext>
            </a:extLst>
          </p:cNvPr>
          <p:cNvSpPr txBox="1"/>
          <p:nvPr/>
        </p:nvSpPr>
        <p:spPr>
          <a:xfrm>
            <a:off x="10021620" y="2427256"/>
            <a:ext cx="5008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3600" b="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7" name="Hộp Văn bản 4">
            <a:extLst>
              <a:ext uri="{FF2B5EF4-FFF2-40B4-BE49-F238E27FC236}">
                <a16:creationId xmlns:a16="http://schemas.microsoft.com/office/drawing/2014/main" id="{4F902F52-E6F9-DA7E-E19E-7CE391D11D6E}"/>
              </a:ext>
            </a:extLst>
          </p:cNvPr>
          <p:cNvSpPr txBox="1"/>
          <p:nvPr/>
        </p:nvSpPr>
        <p:spPr>
          <a:xfrm>
            <a:off x="794656" y="2473423"/>
            <a:ext cx="10797916" cy="2308324"/>
          </a:xfrm>
          <a:prstGeom prst="rect">
            <a:avLst/>
          </a:prstGeom>
          <a:solidFill>
            <a:schemeClr val="bg1"/>
          </a:solidFill>
          <a:ln>
            <a:solidFill>
              <a:schemeClr val="tx1"/>
            </a:solidFill>
          </a:ln>
        </p:spPr>
        <p:txBody>
          <a:bodyPr wrap="square" rtlCol="0">
            <a:spAutoFit/>
          </a:bodyPr>
          <a:lstStyle/>
          <a:p>
            <a:pPr lvl="0"/>
            <a:r>
              <a:rPr lang="vi-VN" sz="3600">
                <a:latin typeface="Calibri" panose="020F0502020204030204" pitchFamily="34" charset="0"/>
                <a:cs typeface="Calibri" panose="020F0502020204030204" pitchFamily="34" charset="0"/>
              </a:rPr>
              <a:t>Cây trinh nữ (còn gọi là cây mắc cỡ hoặc cây xấu hổ) có nguồn gốc từ Nam Mỹ. Nhưng ta có thể bắt gặp cây trinh nữ ở khắp mọi nơi trên thế giới, nhất là ở những khu rừng rậm.</a:t>
            </a:r>
            <a:endParaRPr kumimoji="0" lang="en-US" sz="360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59472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029C3614-292B-DC1C-3E00-098134CBC4E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1238" cy="6858000"/>
          </a:xfrm>
          <a:prstGeom prst="rect">
            <a:avLst/>
          </a:prstGeom>
        </p:spPr>
      </p:pic>
      <p:pic>
        <p:nvPicPr>
          <p:cNvPr id="20" name="图片 11">
            <a:extLst>
              <a:ext uri="{FF2B5EF4-FFF2-40B4-BE49-F238E27FC236}">
                <a16:creationId xmlns:a16="http://schemas.microsoft.com/office/drawing/2014/main" id="{70486D3C-8CF0-2426-172E-431E43F631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724" y="3626428"/>
            <a:ext cx="5964338" cy="2919844"/>
          </a:xfrm>
          <a:prstGeom prst="rect">
            <a:avLst/>
          </a:prstGeom>
        </p:spPr>
      </p:pic>
      <p:pic>
        <p:nvPicPr>
          <p:cNvPr id="21" name="图片 39">
            <a:extLst>
              <a:ext uri="{FF2B5EF4-FFF2-40B4-BE49-F238E27FC236}">
                <a16:creationId xmlns:a16="http://schemas.microsoft.com/office/drawing/2014/main" id="{390D9F2F-AD56-64BB-7C9C-2E2A1CFA54B2}"/>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22" name="图片 38">
            <a:extLst>
              <a:ext uri="{FF2B5EF4-FFF2-40B4-BE49-F238E27FC236}">
                <a16:creationId xmlns:a16="http://schemas.microsoft.com/office/drawing/2014/main" id="{7DE66B98-37D2-AE3E-4EE5-AB18A1CF570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26" name="图片 37">
            <a:extLst>
              <a:ext uri="{FF2B5EF4-FFF2-40B4-BE49-F238E27FC236}">
                <a16:creationId xmlns:a16="http://schemas.microsoft.com/office/drawing/2014/main" id="{E56C6893-A152-E030-EB48-EE7059C459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98833" y="509509"/>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grpSp>
        <p:nvGrpSpPr>
          <p:cNvPr id="30" name="组合 1">
            <a:extLst>
              <a:ext uri="{FF2B5EF4-FFF2-40B4-BE49-F238E27FC236}">
                <a16:creationId xmlns:a16="http://schemas.microsoft.com/office/drawing/2014/main" id="{D55C06AF-AB6A-D22A-1D52-0AA362E98785}"/>
              </a:ext>
            </a:extLst>
          </p:cNvPr>
          <p:cNvGrpSpPr/>
          <p:nvPr/>
        </p:nvGrpSpPr>
        <p:grpSpPr>
          <a:xfrm>
            <a:off x="0" y="5256605"/>
            <a:ext cx="12192000" cy="1650999"/>
            <a:chOff x="0" y="5207000"/>
            <a:chExt cx="12192000" cy="1650999"/>
          </a:xfrm>
        </p:grpSpPr>
        <p:pic>
          <p:nvPicPr>
            <p:cNvPr id="31" name="图片 5">
              <a:extLst>
                <a:ext uri="{FF2B5EF4-FFF2-40B4-BE49-F238E27FC236}">
                  <a16:creationId xmlns:a16="http://schemas.microsoft.com/office/drawing/2014/main" id="{15FD2224-D9EE-C44C-D2FC-5820890F448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32" name="图片 7">
              <a:extLst>
                <a:ext uri="{FF2B5EF4-FFF2-40B4-BE49-F238E27FC236}">
                  <a16:creationId xmlns:a16="http://schemas.microsoft.com/office/drawing/2014/main" id="{096C99F6-C3B4-D42B-53B0-00B5921494F6}"/>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33" name="图片 24">
              <a:extLst>
                <a:ext uri="{FF2B5EF4-FFF2-40B4-BE49-F238E27FC236}">
                  <a16:creationId xmlns:a16="http://schemas.microsoft.com/office/drawing/2014/main" id="{0D32194E-11E3-7A72-E615-B9A17281B02E}"/>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34" name="图片 23">
              <a:extLst>
                <a:ext uri="{FF2B5EF4-FFF2-40B4-BE49-F238E27FC236}">
                  <a16:creationId xmlns:a16="http://schemas.microsoft.com/office/drawing/2014/main" id="{EE813CCE-3BBA-B021-75B5-8C9E4A24CB83}"/>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5" name="图片 9">
              <a:extLst>
                <a:ext uri="{FF2B5EF4-FFF2-40B4-BE49-F238E27FC236}">
                  <a16:creationId xmlns:a16="http://schemas.microsoft.com/office/drawing/2014/main" id="{E2E51775-72C8-D7C8-D3BB-75655ECE34CD}"/>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36" name="图片 12">
              <a:extLst>
                <a:ext uri="{FF2B5EF4-FFF2-40B4-BE49-F238E27FC236}">
                  <a16:creationId xmlns:a16="http://schemas.microsoft.com/office/drawing/2014/main" id="{4FBD63FA-AB35-06FF-0058-668E1E214001}"/>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37" name="图片 22">
              <a:extLst>
                <a:ext uri="{FF2B5EF4-FFF2-40B4-BE49-F238E27FC236}">
                  <a16:creationId xmlns:a16="http://schemas.microsoft.com/office/drawing/2014/main" id="{158DAC58-8C82-B233-B497-125800679CD0}"/>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5" name="TextBox 3">
            <a:extLst>
              <a:ext uri="{FF2B5EF4-FFF2-40B4-BE49-F238E27FC236}">
                <a16:creationId xmlns:a16="http://schemas.microsoft.com/office/drawing/2014/main" id="{97672836-F358-0B43-DB88-9014D013CFFD}"/>
              </a:ext>
            </a:extLst>
          </p:cNvPr>
          <p:cNvSpPr txBox="1"/>
          <p:nvPr/>
        </p:nvSpPr>
        <p:spPr>
          <a:xfrm>
            <a:off x="4536052" y="1271120"/>
            <a:ext cx="6360548" cy="2691279"/>
          </a:xfrm>
          <a:prstGeom prst="rect">
            <a:avLst/>
          </a:prstGeom>
          <a:noFill/>
        </p:spPr>
        <p:txBody>
          <a:bodyPr wrap="square" rtlCol="0">
            <a:prstTxWarp prst="textArchUp">
              <a:avLst>
                <a:gd name="adj" fmla="val 11188950"/>
              </a:avLst>
            </a:prstTxWarp>
            <a:spAutoFit/>
            <a:scene3d>
              <a:camera prst="orthographicFront"/>
              <a:lightRig rig="soft" dir="t">
                <a:rot lat="0" lon="0" rev="15600000"/>
              </a:lightRig>
            </a:scene3d>
            <a:sp3d prstMaterial="softEdge"/>
          </a:bodyPr>
          <a:lstStyle/>
          <a:p>
            <a:pPr lvl="0" algn="ctr">
              <a:defRPr/>
            </a:pPr>
            <a:r>
              <a:rPr lang="en-US" sz="6600" b="1" spc="50">
                <a:ln w="0"/>
                <a:solidFill>
                  <a:srgbClr val="0070C0"/>
                </a:solidFill>
                <a:effectLst>
                  <a:innerShdw blurRad="63500" dist="50800" dir="13500000">
                    <a:srgbClr val="000000">
                      <a:alpha val="50000"/>
                    </a:srgbClr>
                  </a:innerShdw>
                </a:effectLst>
                <a:latin typeface="UTM Cookies" panose="02040603050506020204" pitchFamily="18" charset="0"/>
              </a:rPr>
              <a:t>Viết câu, đoạn văn có sử dụng dấu câu</a:t>
            </a:r>
            <a:endParaRPr kumimoji="0" lang="en-US" sz="6600" b="1" i="0" u="none" strike="noStrike" kern="1200" cap="none" spc="50" normalizeH="0" baseline="0" noProof="0" dirty="0">
              <a:ln w="0"/>
              <a:solidFill>
                <a:srgbClr val="0070C0"/>
              </a:solidFill>
              <a:effectLst>
                <a:innerShdw blurRad="63500" dist="50800" dir="13500000">
                  <a:srgbClr val="000000">
                    <a:alpha val="50000"/>
                  </a:srgbClr>
                </a:innerShdw>
              </a:effectLst>
              <a:uLnTx/>
              <a:uFillTx/>
              <a:latin typeface="UTM Cookies" panose="02040603050506020204" pitchFamily="18" charset="0"/>
            </a:endParaRPr>
          </a:p>
        </p:txBody>
      </p:sp>
      <p:pic>
        <p:nvPicPr>
          <p:cNvPr id="2" name="Hình ảnh 1" descr="Ảnh có chứa phim hoạt hình, minh họa, thiết kế&#10;&#10;Mô tả được tạo tự động">
            <a:extLst>
              <a:ext uri="{FF2B5EF4-FFF2-40B4-BE49-F238E27FC236}">
                <a16:creationId xmlns:a16="http://schemas.microsoft.com/office/drawing/2014/main" id="{1A8F1A5D-922B-40D5-9755-52DFE7EF2C8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259" y="1034314"/>
            <a:ext cx="4203083" cy="3789257"/>
          </a:xfrm>
          <a:prstGeom prst="rect">
            <a:avLst/>
          </a:prstGeom>
        </p:spPr>
      </p:pic>
      <p:sp>
        <p:nvSpPr>
          <p:cNvPr id="3" name="Hộp Văn bản 2">
            <a:extLst>
              <a:ext uri="{FF2B5EF4-FFF2-40B4-BE49-F238E27FC236}">
                <a16:creationId xmlns:a16="http://schemas.microsoft.com/office/drawing/2014/main" id="{F911040D-BC49-ADDD-24CF-A4C8674E9483}"/>
              </a:ext>
            </a:extLst>
          </p:cNvPr>
          <p:cNvSpPr txBox="1"/>
          <p:nvPr/>
        </p:nvSpPr>
        <p:spPr>
          <a:xfrm>
            <a:off x="815495" y="1943640"/>
            <a:ext cx="5295659"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FF0000"/>
                </a:solidFill>
                <a:effectLst/>
                <a:uLnTx/>
                <a:uFillTx/>
                <a:latin typeface="SVN-Apple" panose="02040603050506020204" pitchFamily="18" charset="0"/>
                <a:ea typeface="+mn-ea"/>
                <a:cs typeface="Arial" panose="020B0604020202020204" pitchFamily="34" charset="0"/>
              </a:rPr>
              <a:t>BÀI TẬP 2</a:t>
            </a:r>
            <a:endParaRPr kumimoji="0" lang="vi-VN" sz="66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329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iterate type="lt">
                                    <p:tmPct val="0"/>
                                  </p:iterate>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000"/>
                            </p:stCondLst>
                            <p:childTnLst>
                              <p:par>
                                <p:cTn id="22" presetID="32" presetClass="emph" presetSubtype="0" fill="hold" grpId="1" nodeType="afterEffect">
                                  <p:stCondLst>
                                    <p:cond delay="0"/>
                                  </p:stCondLst>
                                  <p:iterate type="lt">
                                    <p:tmPct val="0"/>
                                  </p:iterate>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 name="Rectangle: Rounded Corners 2">
            <a:extLst>
              <a:ext uri="{FF2B5EF4-FFF2-40B4-BE49-F238E27FC236}">
                <a16:creationId xmlns:a16="http://schemas.microsoft.com/office/drawing/2014/main" id="{81EA9929-1610-3771-9B0D-2C0156530E32}"/>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组合 9">
            <a:extLst>
              <a:ext uri="{FF2B5EF4-FFF2-40B4-BE49-F238E27FC236}">
                <a16:creationId xmlns:a16="http://schemas.microsoft.com/office/drawing/2014/main" id="{A0F9CC7B-9693-3D2A-CB39-CCCD15FF457E}"/>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465C64AC-87DB-CE36-1FBA-C88744B30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11">
              <a:extLst>
                <a:ext uri="{FF2B5EF4-FFF2-40B4-BE49-F238E27FC236}">
                  <a16:creationId xmlns:a16="http://schemas.microsoft.com/office/drawing/2014/main" id="{951BE409-1877-B39F-60F8-E76FC28C4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0" name="图片 12">
              <a:extLst>
                <a:ext uri="{FF2B5EF4-FFF2-40B4-BE49-F238E27FC236}">
                  <a16:creationId xmlns:a16="http://schemas.microsoft.com/office/drawing/2014/main" id="{21E33E6C-D07B-B397-AE01-BB6A637ECF6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1" name="图片 13">
              <a:extLst>
                <a:ext uri="{FF2B5EF4-FFF2-40B4-BE49-F238E27FC236}">
                  <a16:creationId xmlns:a16="http://schemas.microsoft.com/office/drawing/2014/main" id="{229EAEF8-7A81-8071-28B9-C1C0FCCEDEC7}"/>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2" name="图片 14">
              <a:extLst>
                <a:ext uri="{FF2B5EF4-FFF2-40B4-BE49-F238E27FC236}">
                  <a16:creationId xmlns:a16="http://schemas.microsoft.com/office/drawing/2014/main" id="{3F9DEE5B-7781-BFCB-3397-FA3653F4D122}"/>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3" name="图片 15">
              <a:extLst>
                <a:ext uri="{FF2B5EF4-FFF2-40B4-BE49-F238E27FC236}">
                  <a16:creationId xmlns:a16="http://schemas.microsoft.com/office/drawing/2014/main" id="{C7DE0AA8-C9E2-FC30-0C97-CACF7AEC6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4" name="图片 16">
              <a:extLst>
                <a:ext uri="{FF2B5EF4-FFF2-40B4-BE49-F238E27FC236}">
                  <a16:creationId xmlns:a16="http://schemas.microsoft.com/office/drawing/2014/main" id="{F35BC91D-67EF-294A-7834-17CE9E8D2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5" name="Rectangle: Rounded Corners 24">
            <a:extLst>
              <a:ext uri="{FF2B5EF4-FFF2-40B4-BE49-F238E27FC236}">
                <a16:creationId xmlns:a16="http://schemas.microsoft.com/office/drawing/2014/main" id="{2DAF9D82-4C49-9986-F955-CFF8241E2F1A}"/>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Rectangle: Rounded Corners 25">
            <a:extLst>
              <a:ext uri="{FF2B5EF4-FFF2-40B4-BE49-F238E27FC236}">
                <a16:creationId xmlns:a16="http://schemas.microsoft.com/office/drawing/2014/main" id="{AC1A6AB9-A2E6-172F-9338-63340832E1B9}"/>
              </a:ext>
            </a:extLst>
          </p:cNvPr>
          <p:cNvSpPr/>
          <p:nvPr/>
        </p:nvSpPr>
        <p:spPr>
          <a:xfrm>
            <a:off x="708987" y="250035"/>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Hộp Văn bản 4">
            <a:extLst>
              <a:ext uri="{FF2B5EF4-FFF2-40B4-BE49-F238E27FC236}">
                <a16:creationId xmlns:a16="http://schemas.microsoft.com/office/drawing/2014/main" id="{0FE51117-B8CC-EAF4-6234-3D6F03E22092}"/>
              </a:ext>
            </a:extLst>
          </p:cNvPr>
          <p:cNvSpPr txBox="1"/>
          <p:nvPr/>
        </p:nvSpPr>
        <p:spPr>
          <a:xfrm>
            <a:off x="1129004" y="309716"/>
            <a:ext cx="185499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2. Viết:</a:t>
            </a:r>
          </a:p>
        </p:txBody>
      </p:sp>
      <p:sp>
        <p:nvSpPr>
          <p:cNvPr id="28" name="Hộp Văn bản 4">
            <a:extLst>
              <a:ext uri="{FF2B5EF4-FFF2-40B4-BE49-F238E27FC236}">
                <a16:creationId xmlns:a16="http://schemas.microsoft.com/office/drawing/2014/main" id="{3F0CCED0-2E46-28E7-FB1D-39A03CF9AFDD}"/>
              </a:ext>
            </a:extLst>
          </p:cNvPr>
          <p:cNvSpPr txBox="1"/>
          <p:nvPr/>
        </p:nvSpPr>
        <p:spPr>
          <a:xfrm>
            <a:off x="709686" y="1314276"/>
            <a:ext cx="10797916"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	</a:t>
            </a:r>
            <a:r>
              <a:rPr kumimoji="0" lang="vi-VN" sz="400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Một câu giới thiệu về bài thơ em thích, trong câu có sử dụng dấu ngoặc kép.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b.</a:t>
            </a:r>
            <a:r>
              <a:rPr kumimoji="0" lang="vi-VN" sz="400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1 – 2 câu giới thiệu về một cảnh vật mà em biết, trong đó có câu sử dụng dấu ngoặc đơn hoặc dấu gạch ngang.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	</a:t>
            </a:r>
            <a:r>
              <a:rPr kumimoji="0" lang="vi-VN" sz="400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Đoạn văn liệt kê các loại thực vật kì lạ ở Nam Mỹ mà em đã được học, trong đó có sử dụng dấu gạch ngang.</a:t>
            </a:r>
            <a:endParaRPr kumimoji="0" lang="en-US" sz="400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7201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390784" y="309716"/>
            <a:ext cx="11459069"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Rectangle: Rounded Corners 18">
            <a:extLst>
              <a:ext uri="{FF2B5EF4-FFF2-40B4-BE49-F238E27FC236}">
                <a16:creationId xmlns:a16="http://schemas.microsoft.com/office/drawing/2014/main" id="{A3F4248E-C1C2-A01A-154A-3B2A41A93F8D}"/>
              </a:ext>
            </a:extLst>
          </p:cNvPr>
          <p:cNvSpPr/>
          <p:nvPr/>
        </p:nvSpPr>
        <p:spPr>
          <a:xfrm>
            <a:off x="918536" y="2859885"/>
            <a:ext cx="10719855" cy="12455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Hộp Văn bản 4">
            <a:extLst>
              <a:ext uri="{FF2B5EF4-FFF2-40B4-BE49-F238E27FC236}">
                <a16:creationId xmlns:a16="http://schemas.microsoft.com/office/drawing/2014/main" id="{157ADC26-8EFC-D54E-9070-CC037F2C3918}"/>
              </a:ext>
            </a:extLst>
          </p:cNvPr>
          <p:cNvSpPr txBox="1"/>
          <p:nvPr/>
        </p:nvSpPr>
        <p:spPr>
          <a:xfrm>
            <a:off x="3076332" y="3213292"/>
            <a:ext cx="2733441" cy="646331"/>
          </a:xfrm>
          <a:prstGeom prst="rect">
            <a:avLst/>
          </a:prstGeom>
          <a:noFill/>
        </p:spPr>
        <p:txBody>
          <a:bodyPr wrap="none" rtlCol="0">
            <a:spAutoFit/>
          </a:bodyPr>
          <a:lstStyle/>
          <a:p>
            <a:r>
              <a:rPr lang="en-US" sz="3600" b="1">
                <a:solidFill>
                  <a:srgbClr val="C00000"/>
                </a:solidFill>
                <a:latin typeface="Calibri" panose="020F0502020204030204" pitchFamily="34" charset="0"/>
                <a:cs typeface="Calibri" panose="020F0502020204030204" pitchFamily="34" charset="0"/>
              </a:rPr>
              <a:t>LÀM VÀO VỞ</a:t>
            </a:r>
            <a:endParaRPr lang="vi-VN" sz="3600" b="1" dirty="0">
              <a:solidFill>
                <a:srgbClr val="C00000"/>
              </a:solidFill>
              <a:latin typeface="Calibri" panose="020F0502020204030204" pitchFamily="34" charset="0"/>
              <a:cs typeface="Calibri" panose="020F0502020204030204" pitchFamily="34" charset="0"/>
            </a:endParaRPr>
          </a:p>
        </p:txBody>
      </p:sp>
      <p:pic>
        <p:nvPicPr>
          <p:cNvPr id="7" name="Hình ảnh 6" descr="Ảnh có chứa hình mẫu, phim hoạt hình, minh họa&#10;&#10;Mô tả được tạo tự động">
            <a:extLst>
              <a:ext uri="{FF2B5EF4-FFF2-40B4-BE49-F238E27FC236}">
                <a16:creationId xmlns:a16="http://schemas.microsoft.com/office/drawing/2014/main" id="{125A77FB-2B11-67AA-2030-C2335AA5B1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261" y="2550702"/>
            <a:ext cx="1846114" cy="2115047"/>
          </a:xfrm>
          <a:prstGeom prst="rect">
            <a:avLst/>
          </a:prstGeom>
        </p:spPr>
      </p:pic>
    </p:spTree>
    <p:extLst>
      <p:ext uri="{BB962C8B-B14F-4D97-AF65-F5344CB8AC3E}">
        <p14:creationId xmlns:p14="http://schemas.microsoft.com/office/powerpoint/2010/main" val="3248483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362656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 name="Rectangle: Rounded Corners 2">
            <a:extLst>
              <a:ext uri="{FF2B5EF4-FFF2-40B4-BE49-F238E27FC236}">
                <a16:creationId xmlns:a16="http://schemas.microsoft.com/office/drawing/2014/main" id="{81EA9929-1610-3771-9B0D-2C0156530E32}"/>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组合 9">
            <a:extLst>
              <a:ext uri="{FF2B5EF4-FFF2-40B4-BE49-F238E27FC236}">
                <a16:creationId xmlns:a16="http://schemas.microsoft.com/office/drawing/2014/main" id="{A0F9CC7B-9693-3D2A-CB39-CCCD15FF457E}"/>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465C64AC-87DB-CE36-1FBA-C88744B30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11">
              <a:extLst>
                <a:ext uri="{FF2B5EF4-FFF2-40B4-BE49-F238E27FC236}">
                  <a16:creationId xmlns:a16="http://schemas.microsoft.com/office/drawing/2014/main" id="{951BE409-1877-B39F-60F8-E76FC28C4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0" name="图片 12">
              <a:extLst>
                <a:ext uri="{FF2B5EF4-FFF2-40B4-BE49-F238E27FC236}">
                  <a16:creationId xmlns:a16="http://schemas.microsoft.com/office/drawing/2014/main" id="{21E33E6C-D07B-B397-AE01-BB6A637ECF6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1" name="图片 13">
              <a:extLst>
                <a:ext uri="{FF2B5EF4-FFF2-40B4-BE49-F238E27FC236}">
                  <a16:creationId xmlns:a16="http://schemas.microsoft.com/office/drawing/2014/main" id="{229EAEF8-7A81-8071-28B9-C1C0FCCEDEC7}"/>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2" name="图片 14">
              <a:extLst>
                <a:ext uri="{FF2B5EF4-FFF2-40B4-BE49-F238E27FC236}">
                  <a16:creationId xmlns:a16="http://schemas.microsoft.com/office/drawing/2014/main" id="{3F9DEE5B-7781-BFCB-3397-FA3653F4D122}"/>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3" name="图片 15">
              <a:extLst>
                <a:ext uri="{FF2B5EF4-FFF2-40B4-BE49-F238E27FC236}">
                  <a16:creationId xmlns:a16="http://schemas.microsoft.com/office/drawing/2014/main" id="{C7DE0AA8-C9E2-FC30-0C97-CACF7AEC6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4" name="图片 16">
              <a:extLst>
                <a:ext uri="{FF2B5EF4-FFF2-40B4-BE49-F238E27FC236}">
                  <a16:creationId xmlns:a16="http://schemas.microsoft.com/office/drawing/2014/main" id="{F35BC91D-67EF-294A-7834-17CE9E8D2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5" name="Rectangle: Rounded Corners 24">
            <a:extLst>
              <a:ext uri="{FF2B5EF4-FFF2-40B4-BE49-F238E27FC236}">
                <a16:creationId xmlns:a16="http://schemas.microsoft.com/office/drawing/2014/main" id="{2DAF9D82-4C49-9986-F955-CFF8241E2F1A}"/>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Hộp Văn bản 4">
            <a:extLst>
              <a:ext uri="{FF2B5EF4-FFF2-40B4-BE49-F238E27FC236}">
                <a16:creationId xmlns:a16="http://schemas.microsoft.com/office/drawing/2014/main" id="{3F0CCED0-2E46-28E7-FB1D-39A03CF9AFDD}"/>
              </a:ext>
            </a:extLst>
          </p:cNvPr>
          <p:cNvSpPr txBox="1"/>
          <p:nvPr/>
        </p:nvSpPr>
        <p:spPr>
          <a:xfrm>
            <a:off x="908676" y="1101167"/>
            <a:ext cx="107979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	</a:t>
            </a:r>
            <a:r>
              <a:rPr kumimoji="0" lang="en-US"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Viết </a:t>
            </a:r>
            <a:r>
              <a:rPr lang="en-US" sz="4000">
                <a:solidFill>
                  <a:prstClr val="black"/>
                </a:solidFill>
                <a:latin typeface="Calibri" panose="020F0502020204030204" pitchFamily="34" charset="0"/>
                <a:cs typeface="Calibri" panose="020F0502020204030204" pitchFamily="34" charset="0"/>
              </a:rPr>
              <a:t>m</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ột câu giới thiệu về bài thơ em thích, trong câu có sử dụng dấu ngoặc kép.</a:t>
            </a:r>
          </a:p>
        </p:txBody>
      </p:sp>
      <p:sp>
        <p:nvSpPr>
          <p:cNvPr id="5" name="Hộp Văn bản 4">
            <a:extLst>
              <a:ext uri="{FF2B5EF4-FFF2-40B4-BE49-F238E27FC236}">
                <a16:creationId xmlns:a16="http://schemas.microsoft.com/office/drawing/2014/main" id="{EAC0EFA8-1EC7-195E-0DD4-AEC370D7D40A}"/>
              </a:ext>
            </a:extLst>
          </p:cNvPr>
          <p:cNvSpPr txBox="1"/>
          <p:nvPr/>
        </p:nvSpPr>
        <p:spPr>
          <a:xfrm>
            <a:off x="1003299" y="2848633"/>
            <a:ext cx="1079791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Bài thơ "Bè xuôi sông La" miêu tả hình ảnh sông La cùng với cuộc sống của những người dân hai bên bờ sông.</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326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5" name="文本框 21">
            <a:extLst>
              <a:ext uri="{FF2B5EF4-FFF2-40B4-BE49-F238E27FC236}">
                <a16:creationId xmlns:a16="http://schemas.microsoft.com/office/drawing/2014/main" id="{61140438-D033-A23B-1ED5-5EDD3B9CA589}"/>
              </a:ext>
            </a:extLst>
          </p:cNvPr>
          <p:cNvSpPr txBox="1"/>
          <p:nvPr/>
        </p:nvSpPr>
        <p:spPr>
          <a:xfrm>
            <a:off x="2612788" y="216840"/>
            <a:ext cx="67994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Thứ</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 </a:t>
            </a: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ngày</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 </a:t>
            </a: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tháng</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 </a:t>
            </a: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năm</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a:t>
            </a:r>
            <a:endParaRPr kumimoji="0" lang="zh-CN" altLang="en-US"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endParaRPr>
          </a:p>
        </p:txBody>
      </p:sp>
      <p:sp>
        <p:nvSpPr>
          <p:cNvPr id="36" name="文本框 23">
            <a:extLst>
              <a:ext uri="{FF2B5EF4-FFF2-40B4-BE49-F238E27FC236}">
                <a16:creationId xmlns:a16="http://schemas.microsoft.com/office/drawing/2014/main" id="{EB353150-502A-058A-53DE-1E31EA7B2D28}"/>
              </a:ext>
            </a:extLst>
          </p:cNvPr>
          <p:cNvSpPr txBox="1"/>
          <p:nvPr/>
        </p:nvSpPr>
        <p:spPr>
          <a:xfrm>
            <a:off x="4623315" y="1618008"/>
            <a:ext cx="26577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ED7D31">
                    <a:lumMod val="50000"/>
                  </a:srgb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Tiếng</a:t>
            </a:r>
            <a:r>
              <a:rPr kumimoji="0" lang="en-US" altLang="zh-CN" sz="4800" b="1" i="0" u="none" strike="noStrike" kern="1200" cap="none" spc="0" normalizeH="0" baseline="0" noProof="0" dirty="0">
                <a:ln w="0"/>
                <a:solidFill>
                  <a:srgbClr val="ED7D31">
                    <a:lumMod val="50000"/>
                  </a:srgb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 </a:t>
            </a:r>
            <a:r>
              <a:rPr kumimoji="0" lang="en-US" altLang="zh-CN" sz="4800" b="1" i="0" u="none" strike="noStrike" kern="1200" cap="none" spc="0" normalizeH="0" baseline="0" noProof="0" dirty="0" err="1">
                <a:ln w="0"/>
                <a:solidFill>
                  <a:srgbClr val="ED7D31">
                    <a:lumMod val="50000"/>
                  </a:srgb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Việt</a:t>
            </a:r>
            <a:endParaRPr kumimoji="0" lang="zh-CN" altLang="en-US" sz="4800" b="1" i="0" u="none" strike="noStrike" kern="1200" cap="none" spc="0" normalizeH="0" baseline="0" noProof="0" dirty="0">
              <a:ln w="0"/>
              <a:solidFill>
                <a:srgbClr val="ED7D31">
                  <a:lumMod val="50000"/>
                </a:srgb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endParaRPr>
          </a:p>
        </p:txBody>
      </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7"/>
          <a:stretch>
            <a:fillRect/>
          </a:stretch>
        </p:blipFill>
        <p:spPr>
          <a:xfrm>
            <a:off x="9687634" y="3484123"/>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8"/>
          <a:stretch>
            <a:fillRect/>
          </a:stretch>
        </p:blipFill>
        <p:spPr>
          <a:xfrm>
            <a:off x="465891" y="3393178"/>
            <a:ext cx="1975893" cy="2921023"/>
          </a:xfrm>
          <a:prstGeom prst="rect">
            <a:avLst/>
          </a:prstGeom>
        </p:spPr>
      </p:pic>
      <p:sp>
        <p:nvSpPr>
          <p:cNvPr id="2" name="文本框 23">
            <a:extLst>
              <a:ext uri="{FF2B5EF4-FFF2-40B4-BE49-F238E27FC236}">
                <a16:creationId xmlns:a16="http://schemas.microsoft.com/office/drawing/2014/main" id="{3F6EC40C-07DB-98D6-A888-50C5AA781C11}"/>
              </a:ext>
            </a:extLst>
          </p:cNvPr>
          <p:cNvSpPr txBox="1"/>
          <p:nvPr/>
        </p:nvSpPr>
        <p:spPr>
          <a:xfrm>
            <a:off x="3948297" y="2501334"/>
            <a:ext cx="4035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0"/>
                <a:solidFill>
                  <a:srgbClr val="ED7D31">
                    <a:lumMod val="50000"/>
                  </a:srgb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Tuần</a:t>
            </a:r>
            <a:r>
              <a:rPr kumimoji="0" lang="en-US" altLang="zh-CN" sz="4800" b="1" i="0" u="none" strike="noStrike" kern="1200" cap="none" spc="0" normalizeH="0" noProof="0">
                <a:ln w="0"/>
                <a:solidFill>
                  <a:srgbClr val="ED7D31">
                    <a:lumMod val="50000"/>
                  </a:srgb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 29 - Bài 4</a:t>
            </a:r>
            <a:endParaRPr kumimoji="0" lang="zh-CN" altLang="en-US" sz="4800" b="1" i="0" u="none" strike="noStrike" kern="1200" cap="none" spc="0" normalizeH="0" baseline="0" noProof="0" dirty="0">
              <a:ln w="0"/>
              <a:solidFill>
                <a:srgbClr val="ED7D31">
                  <a:lumMod val="50000"/>
                </a:srgb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endParaRPr>
          </a:p>
        </p:txBody>
      </p:sp>
      <p:sp>
        <p:nvSpPr>
          <p:cNvPr id="4" name="文本框 23">
            <a:extLst>
              <a:ext uri="{FF2B5EF4-FFF2-40B4-BE49-F238E27FC236}">
                <a16:creationId xmlns:a16="http://schemas.microsoft.com/office/drawing/2014/main" id="{63532074-9B06-568C-A8EF-B77E60072198}"/>
              </a:ext>
            </a:extLst>
          </p:cNvPr>
          <p:cNvSpPr txBox="1"/>
          <p:nvPr/>
        </p:nvSpPr>
        <p:spPr>
          <a:xfrm>
            <a:off x="3422610" y="3369391"/>
            <a:ext cx="56661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a:ln w="0"/>
                <a:solidFill>
                  <a:srgbClr val="FF0000"/>
                </a:solidFill>
                <a:effectLst>
                  <a:reflection blurRad="6350" stA="53000" endA="300" endPos="35500" dir="5400000" sy="-90000" algn="bl" rotWithShape="0"/>
                </a:effectLst>
                <a:latin typeface="UTM Duepuntozero" panose="02040603050506020204" pitchFamily="18" charset="0"/>
                <a:ea typeface="微软雅黑" panose="020B0503020204020204" pitchFamily="34" charset="-122"/>
              </a:rPr>
              <a:t>Luyện tập về dấu câu</a:t>
            </a:r>
            <a:endParaRPr kumimoji="0" lang="zh-CN" alt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40"/>
                                        </p:tgtEl>
                                        <p:attrNameLst>
                                          <p:attrName>style.visibility</p:attrName>
                                        </p:attrNameLst>
                                      </p:cBhvr>
                                      <p:to>
                                        <p:strVal val="visible"/>
                                      </p:to>
                                    </p:set>
                                    <p:animEffect transition="in" filter="wipe(down)">
                                      <p:cBhvr>
                                        <p:cTn id="7" dur="500"/>
                                        <p:tgtEl>
                                          <p:spTgt spid="740"/>
                                        </p:tgtEl>
                                      </p:cBhvr>
                                    </p:animEffect>
                                  </p:childTnLst>
                                </p:cTn>
                              </p:par>
                              <p:par>
                                <p:cTn id="8" presetID="22" presetClass="entr" presetSubtype="4" fill="hold" nodeType="withEffect">
                                  <p:stCondLst>
                                    <p:cond delay="0"/>
                                  </p:stCondLst>
                                  <p:childTnLst>
                                    <p:set>
                                      <p:cBhvr>
                                        <p:cTn id="9" dur="1" fill="hold">
                                          <p:stCondLst>
                                            <p:cond delay="0"/>
                                          </p:stCondLst>
                                        </p:cTn>
                                        <p:tgtEl>
                                          <p:spTgt spid="739"/>
                                        </p:tgtEl>
                                        <p:attrNameLst>
                                          <p:attrName>style.visibility</p:attrName>
                                        </p:attrNameLst>
                                      </p:cBhvr>
                                      <p:to>
                                        <p:strVal val="visible"/>
                                      </p:to>
                                    </p:set>
                                    <p:animEffect transition="in" filter="wipe(down)">
                                      <p:cBhvr>
                                        <p:cTn id="10" dur="500"/>
                                        <p:tgtEl>
                                          <p:spTgt spid="739"/>
                                        </p:tgtEl>
                                      </p:cBhvr>
                                    </p:animEffect>
                                  </p:childTnLst>
                                </p:cTn>
                              </p:par>
                            </p:childTnLst>
                          </p:cTn>
                        </p:par>
                        <p:par>
                          <p:cTn id="11" fill="hold">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strVal val="#ppt_w+.3"/>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animEffect transition="in" filter="fade">
                                      <p:cBhvr>
                                        <p:cTn id="21" dur="1000"/>
                                        <p:tgtEl>
                                          <p:spTgt spid="35"/>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3"/>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cTn>
                              </p:par>
                              <p:par>
                                <p:cTn id="27" presetID="10" presetClass="entr" presetSubtype="0" fill="hold" nodeType="withEffect">
                                  <p:stCondLst>
                                    <p:cond delay="0"/>
                                  </p:stCondLst>
                                  <p:childTnLst>
                                    <p:set>
                                      <p:cBhvr>
                                        <p:cTn id="28" dur="1" fill="hold">
                                          <p:stCondLst>
                                            <p:cond delay="0"/>
                                          </p:stCondLst>
                                        </p:cTn>
                                        <p:tgtEl>
                                          <p:spTgt spid="749"/>
                                        </p:tgtEl>
                                        <p:attrNameLst>
                                          <p:attrName>style.visibility</p:attrName>
                                        </p:attrNameLst>
                                      </p:cBhvr>
                                      <p:to>
                                        <p:strVal val="visible"/>
                                      </p:to>
                                    </p:set>
                                    <p:animEffect transition="in" filter="fade">
                                      <p:cBhvr>
                                        <p:cTn id="29" dur="500"/>
                                        <p:tgtEl>
                                          <p:spTgt spid="749"/>
                                        </p:tgtEl>
                                      </p:cBhvr>
                                    </p:animEffect>
                                  </p:childTnLst>
                                </p:cTn>
                              </p:par>
                              <p:par>
                                <p:cTn id="30" presetID="10" presetClass="entr" presetSubtype="0" fill="hold" nodeType="withEffect">
                                  <p:stCondLst>
                                    <p:cond delay="0"/>
                                  </p:stCondLst>
                                  <p:childTnLst>
                                    <p:set>
                                      <p:cBhvr>
                                        <p:cTn id="31" dur="1" fill="hold">
                                          <p:stCondLst>
                                            <p:cond delay="0"/>
                                          </p:stCondLst>
                                        </p:cTn>
                                        <p:tgtEl>
                                          <p:spTgt spid="745"/>
                                        </p:tgtEl>
                                        <p:attrNameLst>
                                          <p:attrName>style.visibility</p:attrName>
                                        </p:attrNameLst>
                                      </p:cBhvr>
                                      <p:to>
                                        <p:strVal val="visible"/>
                                      </p:to>
                                    </p:set>
                                    <p:animEffect transition="in" filter="fade">
                                      <p:cBhvr>
                                        <p:cTn id="32" dur="500"/>
                                        <p:tgtEl>
                                          <p:spTgt spid="745"/>
                                        </p:tgtEl>
                                      </p:cBhvr>
                                    </p:animEffect>
                                  </p:childTnLst>
                                </p:cTn>
                              </p:par>
                              <p:par>
                                <p:cTn id="33" presetID="10" presetClass="entr" presetSubtype="0" fill="hold" nodeType="withEffect">
                                  <p:stCondLst>
                                    <p:cond delay="0"/>
                                  </p:stCondLst>
                                  <p:childTnLst>
                                    <p:set>
                                      <p:cBhvr>
                                        <p:cTn id="34" dur="1" fill="hold">
                                          <p:stCondLst>
                                            <p:cond delay="0"/>
                                          </p:stCondLst>
                                        </p:cTn>
                                        <p:tgtEl>
                                          <p:spTgt spid="748"/>
                                        </p:tgtEl>
                                        <p:attrNameLst>
                                          <p:attrName>style.visibility</p:attrName>
                                        </p:attrNameLst>
                                      </p:cBhvr>
                                      <p:to>
                                        <p:strVal val="visible"/>
                                      </p:to>
                                    </p:set>
                                    <p:animEffect transition="in" filter="fade">
                                      <p:cBhvr>
                                        <p:cTn id="35" dur="500"/>
                                        <p:tgtEl>
                                          <p:spTgt spid="748"/>
                                        </p:tgtEl>
                                      </p:cBhvr>
                                    </p:animEffect>
                                  </p:childTnLst>
                                </p:cTn>
                              </p:par>
                              <p:par>
                                <p:cTn id="36" presetID="10" presetClass="entr" presetSubtype="0" fill="hold" nodeType="withEffect">
                                  <p:stCondLst>
                                    <p:cond delay="0"/>
                                  </p:stCondLst>
                                  <p:childTnLst>
                                    <p:set>
                                      <p:cBhvr>
                                        <p:cTn id="37" dur="1" fill="hold">
                                          <p:stCondLst>
                                            <p:cond delay="0"/>
                                          </p:stCondLst>
                                        </p:cTn>
                                        <p:tgtEl>
                                          <p:spTgt spid="747"/>
                                        </p:tgtEl>
                                        <p:attrNameLst>
                                          <p:attrName>style.visibility</p:attrName>
                                        </p:attrNameLst>
                                      </p:cBhvr>
                                      <p:to>
                                        <p:strVal val="visible"/>
                                      </p:to>
                                    </p:set>
                                    <p:animEffect transition="in" filter="fade">
                                      <p:cBhvr>
                                        <p:cTn id="38" dur="500"/>
                                        <p:tgtEl>
                                          <p:spTgt spid="747"/>
                                        </p:tgtEl>
                                      </p:cBhvr>
                                    </p:animEffect>
                                  </p:childTnLst>
                                </p:cTn>
                              </p:par>
                              <p:par>
                                <p:cTn id="39" presetID="50" presetClass="entr" presetSubtype="0" decel="10000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strVal val="#ppt_w+.3"/>
                                          </p:val>
                                        </p:tav>
                                        <p:tav tm="100000">
                                          <p:val>
                                            <p:strVal val="#ppt_w"/>
                                          </p:val>
                                        </p:tav>
                                      </p:tavLst>
                                    </p:anim>
                                    <p:anim calcmode="lin" valueType="num">
                                      <p:cBhvr>
                                        <p:cTn id="42" dur="1000" fill="hold"/>
                                        <p:tgtEl>
                                          <p:spTgt spid="2"/>
                                        </p:tgtEl>
                                        <p:attrNameLst>
                                          <p:attrName>ppt_h</p:attrName>
                                        </p:attrNameLst>
                                      </p:cBhvr>
                                      <p:tavLst>
                                        <p:tav tm="0">
                                          <p:val>
                                            <p:strVal val="#ppt_h"/>
                                          </p:val>
                                        </p:tav>
                                        <p:tav tm="100000">
                                          <p:val>
                                            <p:strVal val="#ppt_h"/>
                                          </p:val>
                                        </p:tav>
                                      </p:tavLst>
                                    </p:anim>
                                    <p:animEffect transition="in" filter="fade">
                                      <p:cBhvr>
                                        <p:cTn id="43" dur="1000"/>
                                        <p:tgtEl>
                                          <p:spTgt spid="2"/>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ppt_w</p:attrName>
                                        </p:attrNameLst>
                                      </p:cBhvr>
                                      <p:tavLst>
                                        <p:tav tm="0">
                                          <p:val>
                                            <p:strVal val="#ppt_w+.3"/>
                                          </p:val>
                                        </p:tav>
                                        <p:tav tm="100000">
                                          <p:val>
                                            <p:strVal val="#ppt_w"/>
                                          </p:val>
                                        </p:tav>
                                      </p:tavLst>
                                    </p:anim>
                                    <p:anim calcmode="lin" valueType="num">
                                      <p:cBhvr>
                                        <p:cTn id="47" dur="1000" fill="hold"/>
                                        <p:tgtEl>
                                          <p:spTgt spid="4"/>
                                        </p:tgtEl>
                                        <p:attrNameLst>
                                          <p:attrName>ppt_h</p:attrName>
                                        </p:attrNameLst>
                                      </p:cBhvr>
                                      <p:tavLst>
                                        <p:tav tm="0">
                                          <p:val>
                                            <p:strVal val="#ppt_h"/>
                                          </p:val>
                                        </p:tav>
                                        <p:tav tm="100000">
                                          <p:val>
                                            <p:strVal val="#ppt_h"/>
                                          </p:val>
                                        </p:tav>
                                      </p:tavLst>
                                    </p:anim>
                                    <p:animEffect transition="in" filter="fade">
                                      <p:cBhvr>
                                        <p:cTn id="4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 name="Rectangle: Rounded Corners 2">
            <a:extLst>
              <a:ext uri="{FF2B5EF4-FFF2-40B4-BE49-F238E27FC236}">
                <a16:creationId xmlns:a16="http://schemas.microsoft.com/office/drawing/2014/main" id="{81EA9929-1610-3771-9B0D-2C0156530E32}"/>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组合 9">
            <a:extLst>
              <a:ext uri="{FF2B5EF4-FFF2-40B4-BE49-F238E27FC236}">
                <a16:creationId xmlns:a16="http://schemas.microsoft.com/office/drawing/2014/main" id="{A0F9CC7B-9693-3D2A-CB39-CCCD15FF457E}"/>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465C64AC-87DB-CE36-1FBA-C88744B30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11">
              <a:extLst>
                <a:ext uri="{FF2B5EF4-FFF2-40B4-BE49-F238E27FC236}">
                  <a16:creationId xmlns:a16="http://schemas.microsoft.com/office/drawing/2014/main" id="{951BE409-1877-B39F-60F8-E76FC28C4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0" name="图片 12">
              <a:extLst>
                <a:ext uri="{FF2B5EF4-FFF2-40B4-BE49-F238E27FC236}">
                  <a16:creationId xmlns:a16="http://schemas.microsoft.com/office/drawing/2014/main" id="{21E33E6C-D07B-B397-AE01-BB6A637ECF6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1" name="图片 13">
              <a:extLst>
                <a:ext uri="{FF2B5EF4-FFF2-40B4-BE49-F238E27FC236}">
                  <a16:creationId xmlns:a16="http://schemas.microsoft.com/office/drawing/2014/main" id="{229EAEF8-7A81-8071-28B9-C1C0FCCEDEC7}"/>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2" name="图片 14">
              <a:extLst>
                <a:ext uri="{FF2B5EF4-FFF2-40B4-BE49-F238E27FC236}">
                  <a16:creationId xmlns:a16="http://schemas.microsoft.com/office/drawing/2014/main" id="{3F9DEE5B-7781-BFCB-3397-FA3653F4D122}"/>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3" name="图片 15">
              <a:extLst>
                <a:ext uri="{FF2B5EF4-FFF2-40B4-BE49-F238E27FC236}">
                  <a16:creationId xmlns:a16="http://schemas.microsoft.com/office/drawing/2014/main" id="{C7DE0AA8-C9E2-FC30-0C97-CACF7AEC6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4" name="图片 16">
              <a:extLst>
                <a:ext uri="{FF2B5EF4-FFF2-40B4-BE49-F238E27FC236}">
                  <a16:creationId xmlns:a16="http://schemas.microsoft.com/office/drawing/2014/main" id="{F35BC91D-67EF-294A-7834-17CE9E8D2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5" name="Rectangle: Rounded Corners 24">
            <a:extLst>
              <a:ext uri="{FF2B5EF4-FFF2-40B4-BE49-F238E27FC236}">
                <a16:creationId xmlns:a16="http://schemas.microsoft.com/office/drawing/2014/main" id="{2DAF9D82-4C49-9986-F955-CFF8241E2F1A}"/>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Hộp Văn bản 4">
            <a:extLst>
              <a:ext uri="{FF2B5EF4-FFF2-40B4-BE49-F238E27FC236}">
                <a16:creationId xmlns:a16="http://schemas.microsoft.com/office/drawing/2014/main" id="{3F0CCED0-2E46-28E7-FB1D-39A03CF9AFDD}"/>
              </a:ext>
            </a:extLst>
          </p:cNvPr>
          <p:cNvSpPr txBox="1"/>
          <p:nvPr/>
        </p:nvSpPr>
        <p:spPr>
          <a:xfrm>
            <a:off x="908676" y="714468"/>
            <a:ext cx="10797916" cy="1938992"/>
          </a:xfrm>
          <a:prstGeom prst="rect">
            <a:avLst/>
          </a:prstGeom>
          <a:noFill/>
        </p:spPr>
        <p:txBody>
          <a:bodyPr wrap="square" rtlCol="0">
            <a:spAutoFit/>
          </a:bodyPr>
          <a:lstStyle/>
          <a:p>
            <a:pPr lvl="0"/>
            <a:r>
              <a:rPr lang="en-US" sz="4000">
                <a:solidFill>
                  <a:srgbClr val="FF0000"/>
                </a:solidFill>
                <a:latin typeface="Calibri" panose="020F0502020204030204" pitchFamily="34" charset="0"/>
                <a:cs typeface="Calibri" panose="020F0502020204030204" pitchFamily="34" charset="0"/>
              </a:rPr>
              <a:t>b</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Viết </a:t>
            </a:r>
            <a:r>
              <a:rPr lang="vi-VN" sz="4000">
                <a:solidFill>
                  <a:prstClr val="black"/>
                </a:solidFill>
                <a:latin typeface="Calibri" panose="020F0502020204030204" pitchFamily="34" charset="0"/>
                <a:cs typeface="Calibri" panose="020F0502020204030204" pitchFamily="34" charset="0"/>
              </a:rPr>
              <a:t>1 – 2 câu giới thiệu về một cảnh vật mà em biết, trong đó có câu sử dụng dấu ngoặc đơn hoặc dấu gạch ngang.</a:t>
            </a:r>
          </a:p>
        </p:txBody>
      </p:sp>
      <p:sp>
        <p:nvSpPr>
          <p:cNvPr id="5" name="Hộp Văn bản 4">
            <a:extLst>
              <a:ext uri="{FF2B5EF4-FFF2-40B4-BE49-F238E27FC236}">
                <a16:creationId xmlns:a16="http://schemas.microsoft.com/office/drawing/2014/main" id="{EAC0EFA8-1EC7-195E-0DD4-AEC370D7D40A}"/>
              </a:ext>
            </a:extLst>
          </p:cNvPr>
          <p:cNvSpPr txBox="1"/>
          <p:nvPr/>
        </p:nvSpPr>
        <p:spPr>
          <a:xfrm>
            <a:off x="1003299" y="2848633"/>
            <a:ext cx="10797916" cy="1938992"/>
          </a:xfrm>
          <a:prstGeom prst="rect">
            <a:avLst/>
          </a:prstGeom>
          <a:noFill/>
        </p:spPr>
        <p:txBody>
          <a:bodyPr wrap="square" rtlCol="0">
            <a:spAutoFit/>
          </a:bodyPr>
          <a:lstStyle/>
          <a:p>
            <a:pPr lvl="0"/>
            <a:r>
              <a:rPr lang="vi-VN" sz="4000">
                <a:solidFill>
                  <a:srgbClr val="FF0000"/>
                </a:solidFill>
                <a:latin typeface="Calibri" panose="020F0502020204030204" pitchFamily="34" charset="0"/>
                <a:cs typeface="Calibri" panose="020F0502020204030204" pitchFamily="34" charset="0"/>
              </a:rPr>
              <a:t>Đỉnh Everest (thuộc dãy núi Himalaya) là đỉnh núi cao nhất thế giới. Nó nằm ở biên giới Tây Tạng - Nepal.</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11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 name="Rectangle: Rounded Corners 2">
            <a:extLst>
              <a:ext uri="{FF2B5EF4-FFF2-40B4-BE49-F238E27FC236}">
                <a16:creationId xmlns:a16="http://schemas.microsoft.com/office/drawing/2014/main" id="{81EA9929-1610-3771-9B0D-2C0156530E32}"/>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组合 9">
            <a:extLst>
              <a:ext uri="{FF2B5EF4-FFF2-40B4-BE49-F238E27FC236}">
                <a16:creationId xmlns:a16="http://schemas.microsoft.com/office/drawing/2014/main" id="{A0F9CC7B-9693-3D2A-CB39-CCCD15FF457E}"/>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465C64AC-87DB-CE36-1FBA-C88744B30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11">
              <a:extLst>
                <a:ext uri="{FF2B5EF4-FFF2-40B4-BE49-F238E27FC236}">
                  <a16:creationId xmlns:a16="http://schemas.microsoft.com/office/drawing/2014/main" id="{951BE409-1877-B39F-60F8-E76FC28C4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0" name="图片 12">
              <a:extLst>
                <a:ext uri="{FF2B5EF4-FFF2-40B4-BE49-F238E27FC236}">
                  <a16:creationId xmlns:a16="http://schemas.microsoft.com/office/drawing/2014/main" id="{21E33E6C-D07B-B397-AE01-BB6A637ECF6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1" name="图片 13">
              <a:extLst>
                <a:ext uri="{FF2B5EF4-FFF2-40B4-BE49-F238E27FC236}">
                  <a16:creationId xmlns:a16="http://schemas.microsoft.com/office/drawing/2014/main" id="{229EAEF8-7A81-8071-28B9-C1C0FCCEDEC7}"/>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2" name="图片 14">
              <a:extLst>
                <a:ext uri="{FF2B5EF4-FFF2-40B4-BE49-F238E27FC236}">
                  <a16:creationId xmlns:a16="http://schemas.microsoft.com/office/drawing/2014/main" id="{3F9DEE5B-7781-BFCB-3397-FA3653F4D122}"/>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3" name="图片 15">
              <a:extLst>
                <a:ext uri="{FF2B5EF4-FFF2-40B4-BE49-F238E27FC236}">
                  <a16:creationId xmlns:a16="http://schemas.microsoft.com/office/drawing/2014/main" id="{C7DE0AA8-C9E2-FC30-0C97-CACF7AEC6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4" name="图片 16">
              <a:extLst>
                <a:ext uri="{FF2B5EF4-FFF2-40B4-BE49-F238E27FC236}">
                  <a16:creationId xmlns:a16="http://schemas.microsoft.com/office/drawing/2014/main" id="{F35BC91D-67EF-294A-7834-17CE9E8D2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5" name="Rectangle: Rounded Corners 24">
            <a:extLst>
              <a:ext uri="{FF2B5EF4-FFF2-40B4-BE49-F238E27FC236}">
                <a16:creationId xmlns:a16="http://schemas.microsoft.com/office/drawing/2014/main" id="{2DAF9D82-4C49-9986-F955-CFF8241E2F1A}"/>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Hộp Văn bản 4">
            <a:extLst>
              <a:ext uri="{FF2B5EF4-FFF2-40B4-BE49-F238E27FC236}">
                <a16:creationId xmlns:a16="http://schemas.microsoft.com/office/drawing/2014/main" id="{3F0CCED0-2E46-28E7-FB1D-39A03CF9AFDD}"/>
              </a:ext>
            </a:extLst>
          </p:cNvPr>
          <p:cNvSpPr txBox="1"/>
          <p:nvPr/>
        </p:nvSpPr>
        <p:spPr>
          <a:xfrm>
            <a:off x="908676" y="417571"/>
            <a:ext cx="107979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Calibri" panose="020F0502020204030204" pitchFamily="34" charset="0"/>
                <a:cs typeface="Calibri" panose="020F0502020204030204" pitchFamily="34" charset="0"/>
              </a:rPr>
              <a:t>c</a:t>
            </a:r>
            <a:r>
              <a:rPr kumimoji="0" lang="vi-VN" sz="2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Viết </a:t>
            </a: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đ</a:t>
            </a:r>
            <a:r>
              <a:rPr kumimoji="0" lang="vi-VN"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oạn văn liệt kê các loại thực vật kì lạ ở Nam Mỹ mà em đã được học, trong đó có sử dụng dấu gạch ngang.</a:t>
            </a:r>
          </a:p>
        </p:txBody>
      </p:sp>
      <p:sp>
        <p:nvSpPr>
          <p:cNvPr id="5" name="Hộp Văn bản 4">
            <a:extLst>
              <a:ext uri="{FF2B5EF4-FFF2-40B4-BE49-F238E27FC236}">
                <a16:creationId xmlns:a16="http://schemas.microsoft.com/office/drawing/2014/main" id="{EAC0EFA8-1EC7-195E-0DD4-AEC370D7D40A}"/>
              </a:ext>
            </a:extLst>
          </p:cNvPr>
          <p:cNvSpPr txBox="1"/>
          <p:nvPr/>
        </p:nvSpPr>
        <p:spPr>
          <a:xfrm>
            <a:off x="1003299" y="1329982"/>
            <a:ext cx="10797916" cy="5262979"/>
          </a:xfrm>
          <a:prstGeom prst="rect">
            <a:avLst/>
          </a:prstGeom>
          <a:noFill/>
        </p:spPr>
        <p:txBody>
          <a:bodyPr wrap="square" rtlCol="0">
            <a:spAutoFit/>
          </a:bodyPr>
          <a:lstStyle/>
          <a:p>
            <a:pPr lvl="0" algn="just"/>
            <a:r>
              <a:rPr lang="vi-VN" sz="2800">
                <a:solidFill>
                  <a:srgbClr val="FF0000"/>
                </a:solidFill>
                <a:latin typeface="Calibri" panose="020F0502020204030204" pitchFamily="34" charset="0"/>
                <a:cs typeface="Calibri" panose="020F0502020204030204" pitchFamily="34" charset="0"/>
              </a:rPr>
              <a:t>Thế giới thực vật tại Nam Mỹ vô cùng phong phú và đa dạng, bên cạnh đó cũng có không ít những loài thực vật kỳ lạ:</a:t>
            </a:r>
          </a:p>
          <a:p>
            <a:pPr lvl="0" algn="just"/>
            <a:r>
              <a:rPr lang="vi-VN" sz="2800">
                <a:solidFill>
                  <a:srgbClr val="FF0000"/>
                </a:solidFill>
                <a:latin typeface="Calibri" panose="020F0502020204030204" pitchFamily="34" charset="0"/>
                <a:cs typeface="Calibri" panose="020F0502020204030204" pitchFamily="34" charset="0"/>
              </a:rPr>
              <a:t>- Ở Bra-xin có những cây hoa súng khổng lồ. Mỗi chiếc lá của nó có đường kính lên tới 2 mét và có thể cho một người đứng lên trên.</a:t>
            </a:r>
          </a:p>
          <a:p>
            <a:pPr lvl="0" algn="just"/>
            <a:r>
              <a:rPr lang="vi-VN" sz="2800">
                <a:solidFill>
                  <a:srgbClr val="FF0000"/>
                </a:solidFill>
                <a:latin typeface="Calibri" panose="020F0502020204030204" pitchFamily="34" charset="0"/>
                <a:cs typeface="Calibri" panose="020F0502020204030204" pitchFamily="34" charset="0"/>
              </a:rPr>
              <a:t>- Tại vườn quốc gia Lốt Ca-đôn-nét ở Ác-hen-ti-na có loài hoa xương rồng chỉ mọc về một phía.</a:t>
            </a:r>
          </a:p>
          <a:p>
            <a:pPr lvl="0" algn="just"/>
            <a:r>
              <a:rPr lang="vi-VN" sz="2800">
                <a:solidFill>
                  <a:srgbClr val="FF0000"/>
                </a:solidFill>
                <a:latin typeface="Calibri" panose="020F0502020204030204" pitchFamily="34" charset="0"/>
                <a:cs typeface="Calibri" panose="020F0502020204030204" pitchFamily="34" charset="0"/>
              </a:rPr>
              <a:t>- Hoang mạc Át-ta-ca-ma ở Chi-lê có một hoang mạc được phủ đầy bởi hoa dại sặc sỡ sắc màu.</a:t>
            </a:r>
          </a:p>
          <a:p>
            <a:pPr lvl="0" algn="just"/>
            <a:r>
              <a:rPr lang="vi-VN" sz="2800">
                <a:solidFill>
                  <a:srgbClr val="FF0000"/>
                </a:solidFill>
                <a:latin typeface="Calibri" panose="020F0502020204030204" pitchFamily="34" charset="0"/>
                <a:cs typeface="Calibri" panose="020F0502020204030204" pitchFamily="34" charset="0"/>
              </a:rPr>
              <a:t>- Trên dãy An-đét có một loài cây được mệnh danh là nữ hoàng của các loài thực vật. Đó là cây Puy-a Rây-môn-đi. Phải mất đến 100 năm cây mới nở hoa. Hoa cao tới 10 mét, được kết bởi hàng ngàn bông hoa nhỏ.</a:t>
            </a:r>
          </a:p>
          <a:p>
            <a:pPr lvl="0" algn="just"/>
            <a:r>
              <a:rPr lang="vi-VN" sz="2800">
                <a:solidFill>
                  <a:srgbClr val="FF0000"/>
                </a:solidFill>
                <a:latin typeface="Calibri" panose="020F0502020204030204" pitchFamily="34" charset="0"/>
                <a:cs typeface="Calibri" panose="020F0502020204030204" pitchFamily="34" charset="0"/>
              </a:rPr>
              <a:t>Tất cả điều này đã tạo nên một nét độc đáo cho Nam Mỹ.</a:t>
            </a:r>
            <a:endParaRPr kumimoji="0" lang="vi-VN"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6608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0" name="Picture 19">
            <a:extLst>
              <a:ext uri="{FF2B5EF4-FFF2-40B4-BE49-F238E27FC236}">
                <a16:creationId xmlns:a16="http://schemas.microsoft.com/office/drawing/2014/main" id="{A64E73A6-F2F7-D96F-9F21-6B0F9C8350F4}"/>
              </a:ext>
            </a:extLst>
          </p:cNvPr>
          <p:cNvPicPr>
            <a:picLocks noChangeAspect="1"/>
          </p:cNvPicPr>
          <p:nvPr/>
        </p:nvPicPr>
        <p:blipFill>
          <a:blip r:embed="rId11"/>
          <a:srcRect/>
          <a:stretch>
            <a:fillRect/>
          </a:stretch>
        </p:blipFill>
        <p:spPr>
          <a:xfrm>
            <a:off x="3357500" y="3508609"/>
            <a:ext cx="3040304" cy="2485449"/>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313429" y="2381087"/>
            <a:ext cx="3500565" cy="4223909"/>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1154"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5" cstate="print">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 name="TextBox 3">
            <a:extLst>
              <a:ext uri="{FF2B5EF4-FFF2-40B4-BE49-F238E27FC236}">
                <a16:creationId xmlns:a16="http://schemas.microsoft.com/office/drawing/2014/main" id="{02B0C8B2-0579-BD9D-50FC-B7CB7F84E63E}"/>
              </a:ext>
            </a:extLst>
          </p:cNvPr>
          <p:cNvSpPr txBox="1"/>
          <p:nvPr/>
        </p:nvSpPr>
        <p:spPr>
          <a:xfrm>
            <a:off x="2679877" y="1631732"/>
            <a:ext cx="7281290" cy="1446550"/>
          </a:xfrm>
          <a:prstGeom prst="rect">
            <a:avLst/>
          </a:prstGeom>
          <a:noFill/>
        </p:spPr>
        <p:txBody>
          <a:bodyPr wrap="square" rtlCol="0">
            <a:prstTxWarp prst="textArchUp">
              <a:avLst>
                <a:gd name="adj" fmla="val 11313786"/>
              </a:avLst>
            </a:prstTxWarp>
            <a:spAutoFit/>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50" normalizeH="0" baseline="0" noProof="0" dirty="0">
                <a:ln w="0"/>
                <a:solidFill>
                  <a:srgbClr val="FCA63C"/>
                </a:solidFill>
                <a:effectLst>
                  <a:innerShdw blurRad="63500" dist="50800" dir="13500000">
                    <a:srgbClr val="000000">
                      <a:alpha val="50000"/>
                    </a:srgbClr>
                  </a:innerShdw>
                </a:effectLst>
                <a:uLnTx/>
                <a:uFillTx/>
                <a:latin typeface="UTM Cookies" panose="02040603050506020204" pitchFamily="18" charset="0"/>
                <a:ea typeface="+mn-ea"/>
                <a:cs typeface="+mn-cs"/>
              </a:rPr>
              <a:t>VẬN DỤNG</a:t>
            </a:r>
          </a:p>
        </p:txBody>
      </p:sp>
    </p:spTree>
    <p:extLst>
      <p:ext uri="{BB962C8B-B14F-4D97-AF65-F5344CB8AC3E}">
        <p14:creationId xmlns:p14="http://schemas.microsoft.com/office/powerpoint/2010/main" val="3941593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iterate type="lt">
                                    <p:tmPct val="0"/>
                                  </p:iterate>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par>
                          <p:cTn id="27" fill="hold">
                            <p:stCondLst>
                              <p:cond delay="2000"/>
                            </p:stCondLst>
                            <p:childTnLst>
                              <p:par>
                                <p:cTn id="28" presetID="32" presetClass="emph" presetSubtype="0" fill="hold" grpId="1" nodeType="afterEffect">
                                  <p:stCondLst>
                                    <p:cond delay="0"/>
                                  </p:stCondLst>
                                  <p:iterate type="lt">
                                    <p:tmPct val="0"/>
                                  </p:iterate>
                                  <p:childTnLst>
                                    <p:animRot by="120000">
                                      <p:cBhvr>
                                        <p:cTn id="29" dur="100" fill="hold">
                                          <p:stCondLst>
                                            <p:cond delay="0"/>
                                          </p:stCondLst>
                                        </p:cTn>
                                        <p:tgtEl>
                                          <p:spTgt spid="4"/>
                                        </p:tgtEl>
                                        <p:attrNameLst>
                                          <p:attrName>r</p:attrName>
                                        </p:attrNameLst>
                                      </p:cBhvr>
                                    </p:animRot>
                                    <p:animRot by="-240000">
                                      <p:cBhvr>
                                        <p:cTn id="30" dur="200" fill="hold">
                                          <p:stCondLst>
                                            <p:cond delay="200"/>
                                          </p:stCondLst>
                                        </p:cTn>
                                        <p:tgtEl>
                                          <p:spTgt spid="4"/>
                                        </p:tgtEl>
                                        <p:attrNameLst>
                                          <p:attrName>r</p:attrName>
                                        </p:attrNameLst>
                                      </p:cBhvr>
                                    </p:animRot>
                                    <p:animRot by="240000">
                                      <p:cBhvr>
                                        <p:cTn id="31" dur="200" fill="hold">
                                          <p:stCondLst>
                                            <p:cond delay="400"/>
                                          </p:stCondLst>
                                        </p:cTn>
                                        <p:tgtEl>
                                          <p:spTgt spid="4"/>
                                        </p:tgtEl>
                                        <p:attrNameLst>
                                          <p:attrName>r</p:attrName>
                                        </p:attrNameLst>
                                      </p:cBhvr>
                                    </p:animRot>
                                    <p:animRot by="-240000">
                                      <p:cBhvr>
                                        <p:cTn id="32" dur="200" fill="hold">
                                          <p:stCondLst>
                                            <p:cond delay="600"/>
                                          </p:stCondLst>
                                        </p:cTn>
                                        <p:tgtEl>
                                          <p:spTgt spid="4"/>
                                        </p:tgtEl>
                                        <p:attrNameLst>
                                          <p:attrName>r</p:attrName>
                                        </p:attrNameLst>
                                      </p:cBhvr>
                                    </p:animRot>
                                    <p:animRot by="120000">
                                      <p:cBhvr>
                                        <p:cTn id="3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ấu câu đi chơi - Phim hoạt hình về dấu câu hay nhất.">
            <a:hlinkClick r:id="" action="ppaction://media"/>
            <a:extLst>
              <a:ext uri="{FF2B5EF4-FFF2-40B4-BE49-F238E27FC236}">
                <a16:creationId xmlns:a16="http://schemas.microsoft.com/office/drawing/2014/main" id="{7DC8231D-1822-27E4-53CA-78F673B738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512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grpSp>
        <p:nvGrpSpPr>
          <p:cNvPr id="29" name="Group 28">
            <a:extLst>
              <a:ext uri="{FF2B5EF4-FFF2-40B4-BE49-F238E27FC236}">
                <a16:creationId xmlns:a16="http://schemas.microsoft.com/office/drawing/2014/main" id="{1536B953-961A-E0EA-1CD9-8FF9F1D83AE7}"/>
              </a:ext>
            </a:extLst>
          </p:cNvPr>
          <p:cNvGrpSpPr/>
          <p:nvPr/>
        </p:nvGrpSpPr>
        <p:grpSpPr>
          <a:xfrm>
            <a:off x="1956273" y="244012"/>
            <a:ext cx="8001686" cy="4720184"/>
            <a:chOff x="4133327" y="8204395"/>
            <a:chExt cx="7210038" cy="4720184"/>
          </a:xfrm>
        </p:grpSpPr>
        <p:sp>
          <p:nvSpPr>
            <p:cNvPr id="30" name="TextBox 29">
              <a:extLst>
                <a:ext uri="{FF2B5EF4-FFF2-40B4-BE49-F238E27FC236}">
                  <a16:creationId xmlns:a16="http://schemas.microsoft.com/office/drawing/2014/main" id="{89E800F9-19E1-A5AE-8B11-0CD7DC730744}"/>
                </a:ext>
              </a:extLst>
            </p:cNvPr>
            <p:cNvSpPr txBox="1"/>
            <p:nvPr/>
          </p:nvSpPr>
          <p:spPr>
            <a:xfrm>
              <a:off x="4149462" y="8204395"/>
              <a:ext cx="7193903" cy="470782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3302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UTM Mother" panose="02040603050506020204" pitchFamily="18" charset="0"/>
                </a:rPr>
                <a:t>Tạm biệt và hẹn gặp lại</a:t>
              </a:r>
              <a:endParaRPr kumimoji="0" lang="en-US" sz="8000" b="1" i="0" u="none" strike="noStrike" kern="1200" cap="none" spc="0" normalizeH="0" baseline="0" noProof="0" dirty="0">
                <a:ln w="3302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UTM Mother" panose="02040603050506020204" pitchFamily="18" charset="0"/>
              </a:endParaRPr>
            </a:p>
          </p:txBody>
        </p:sp>
        <p:sp>
          <p:nvSpPr>
            <p:cNvPr id="31" name="TextBox 30">
              <a:extLst>
                <a:ext uri="{FF2B5EF4-FFF2-40B4-BE49-F238E27FC236}">
                  <a16:creationId xmlns:a16="http://schemas.microsoft.com/office/drawing/2014/main" id="{ECC95076-AC84-BAC7-8733-97038C548D1A}"/>
                </a:ext>
              </a:extLst>
            </p:cNvPr>
            <p:cNvSpPr txBox="1"/>
            <p:nvPr/>
          </p:nvSpPr>
          <p:spPr>
            <a:xfrm>
              <a:off x="4133327" y="8216752"/>
              <a:ext cx="7193903" cy="470782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TM Mother" panose="02040603050506020204" pitchFamily="18" charset="0"/>
                </a:rPr>
                <a:t>T</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TM Mother" panose="02040603050506020204" pitchFamily="18" charset="0"/>
                </a:rPr>
                <a:t>ạ</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TM Mother" panose="02040603050506020204" pitchFamily="18" charset="0"/>
                </a:rPr>
                <a:t>m</a:t>
              </a:r>
              <a:r>
                <a:rPr kumimoji="0" lang="en-US" sz="80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TM Mother" panose="02040603050506020204" pitchFamily="18" charset="0"/>
                </a:rPr>
                <a:t> </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TM Mother" panose="02040603050506020204" pitchFamily="18" charset="0"/>
                </a:rPr>
                <a:t>b</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TM Mother" panose="02040603050506020204" pitchFamily="18" charset="0"/>
                </a:rPr>
                <a:t>i</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TM Mother" panose="02040603050506020204" pitchFamily="18" charset="0"/>
                </a:rPr>
                <a:t>ệ</a:t>
              </a:r>
              <a:r>
                <a:rPr kumimoji="0" lang="en-US" sz="80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TM Mother" panose="02040603050506020204" pitchFamily="18" charset="0"/>
                </a:rPr>
                <a:t>t </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TM Mother" panose="02040603050506020204" pitchFamily="18" charset="0"/>
                </a:rPr>
                <a:t>v</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TM Mother" panose="02040603050506020204" pitchFamily="18" charset="0"/>
                </a:rPr>
                <a:t>à</a:t>
              </a:r>
              <a:r>
                <a:rPr kumimoji="0" lang="en-US" sz="80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TM Mother" panose="02040603050506020204" pitchFamily="18" charset="0"/>
                </a:rPr>
                <a:t> </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TM Mother" panose="02040603050506020204" pitchFamily="18" charset="0"/>
                </a:rPr>
                <a:t>h</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TM Mother" panose="02040603050506020204" pitchFamily="18" charset="0"/>
                </a:rPr>
                <a:t>ẹ</a:t>
              </a:r>
              <a:r>
                <a:rPr kumimoji="0" lang="en-US" sz="80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TM Mother" panose="02040603050506020204" pitchFamily="18" charset="0"/>
                </a:rPr>
                <a:t>n </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TM Mother" panose="02040603050506020204" pitchFamily="18" charset="0"/>
                </a:rPr>
                <a:t>g</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TM Mother" panose="02040603050506020204" pitchFamily="18" charset="0"/>
                </a:rPr>
                <a:t>ặ</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TM Mother" panose="02040603050506020204" pitchFamily="18" charset="0"/>
                </a:rPr>
                <a:t>p</a:t>
              </a:r>
              <a:r>
                <a:rPr kumimoji="0" lang="en-US" sz="80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TM Mother" panose="02040603050506020204" pitchFamily="18" charset="0"/>
                </a:rPr>
                <a:t> </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TM Mother" panose="02040603050506020204" pitchFamily="18" charset="0"/>
                </a:rPr>
                <a:t>l</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TM Mother" panose="02040603050506020204" pitchFamily="18" charset="0"/>
                </a:rPr>
                <a:t>ạ</a:t>
              </a:r>
              <a:r>
                <a:rPr kumimoji="0" lang="en-US" sz="80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TM Mother" panose="02040603050506020204" pitchFamily="18" charset="0"/>
                </a:rPr>
                <a:t>i </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TM Mother" panose="02040603050506020204" pitchFamily="18" charset="0"/>
              </a:endParaRPr>
            </a:p>
          </p:txBody>
        </p:sp>
      </p:grpSp>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par>
                                <p:cTn id="27" presetID="17" presetClass="entr" presetSubtype="1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1154"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5" cstate="print">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 name="TextBox 3">
            <a:extLst>
              <a:ext uri="{FF2B5EF4-FFF2-40B4-BE49-F238E27FC236}">
                <a16:creationId xmlns:a16="http://schemas.microsoft.com/office/drawing/2014/main" id="{02B0C8B2-0579-BD9D-50FC-B7CB7F84E63E}"/>
              </a:ext>
            </a:extLst>
          </p:cNvPr>
          <p:cNvSpPr txBox="1"/>
          <p:nvPr/>
        </p:nvSpPr>
        <p:spPr>
          <a:xfrm>
            <a:off x="2679877" y="1631732"/>
            <a:ext cx="7281290" cy="1446550"/>
          </a:xfrm>
          <a:prstGeom prst="rect">
            <a:avLst/>
          </a:prstGeom>
          <a:noFill/>
        </p:spPr>
        <p:txBody>
          <a:bodyPr wrap="square" rtlCol="0">
            <a:prstTxWarp prst="textArchUp">
              <a:avLst>
                <a:gd name="adj" fmla="val 11313786"/>
              </a:avLst>
            </a:prstTxWarp>
            <a:spAutoFit/>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50" normalizeH="0" baseline="0" noProof="0">
                <a:ln w="0"/>
                <a:solidFill>
                  <a:srgbClr val="FCA63C"/>
                </a:solidFill>
                <a:effectLst>
                  <a:innerShdw blurRad="63500" dist="50800" dir="13500000">
                    <a:srgbClr val="000000">
                      <a:alpha val="50000"/>
                    </a:srgbClr>
                  </a:innerShdw>
                </a:effectLst>
                <a:uLnTx/>
                <a:uFillTx/>
                <a:latin typeface="UTM Cookies" panose="02040603050506020204" pitchFamily="18" charset="0"/>
                <a:ea typeface="+mn-ea"/>
                <a:cs typeface="+mn-cs"/>
              </a:rPr>
              <a:t>KHỞ</a:t>
            </a:r>
            <a:r>
              <a:rPr lang="en-US" sz="13800" b="1" spc="50">
                <a:ln w="0"/>
                <a:solidFill>
                  <a:srgbClr val="FCA63C"/>
                </a:solidFill>
                <a:effectLst>
                  <a:innerShdw blurRad="63500" dist="50800" dir="13500000">
                    <a:srgbClr val="000000">
                      <a:alpha val="50000"/>
                    </a:srgbClr>
                  </a:innerShdw>
                </a:effectLst>
                <a:latin typeface="UTM Cookies" panose="02040603050506020204" pitchFamily="18" charset="0"/>
              </a:rPr>
              <a:t>I ĐỘNG</a:t>
            </a:r>
            <a:endParaRPr kumimoji="0" lang="en-US" sz="13800" b="1" i="0" u="none" strike="noStrike" kern="1200" cap="none" spc="50" normalizeH="0" baseline="0" noProof="0" dirty="0">
              <a:ln w="0"/>
              <a:solidFill>
                <a:srgbClr val="FCA63C"/>
              </a:solidFill>
              <a:effectLst>
                <a:innerShdw blurRad="63500" dist="50800" dir="13500000">
                  <a:srgbClr val="000000">
                    <a:alpha val="50000"/>
                  </a:srgbClr>
                </a:inn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351171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iterate type="lt">
                                    <p:tmPct val="0"/>
                                  </p:iterate>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par>
                          <p:cTn id="27" fill="hold">
                            <p:stCondLst>
                              <p:cond delay="2000"/>
                            </p:stCondLst>
                            <p:childTnLst>
                              <p:par>
                                <p:cTn id="28" presetID="32" presetClass="emph" presetSubtype="0" fill="hold" grpId="1" nodeType="afterEffect">
                                  <p:stCondLst>
                                    <p:cond delay="0"/>
                                  </p:stCondLst>
                                  <p:iterate type="lt">
                                    <p:tmPct val="0"/>
                                  </p:iterate>
                                  <p:childTnLst>
                                    <p:animRot by="120000">
                                      <p:cBhvr>
                                        <p:cTn id="29" dur="100" fill="hold">
                                          <p:stCondLst>
                                            <p:cond delay="0"/>
                                          </p:stCondLst>
                                        </p:cTn>
                                        <p:tgtEl>
                                          <p:spTgt spid="4"/>
                                        </p:tgtEl>
                                        <p:attrNameLst>
                                          <p:attrName>r</p:attrName>
                                        </p:attrNameLst>
                                      </p:cBhvr>
                                    </p:animRot>
                                    <p:animRot by="-240000">
                                      <p:cBhvr>
                                        <p:cTn id="30" dur="200" fill="hold">
                                          <p:stCondLst>
                                            <p:cond delay="200"/>
                                          </p:stCondLst>
                                        </p:cTn>
                                        <p:tgtEl>
                                          <p:spTgt spid="4"/>
                                        </p:tgtEl>
                                        <p:attrNameLst>
                                          <p:attrName>r</p:attrName>
                                        </p:attrNameLst>
                                      </p:cBhvr>
                                    </p:animRot>
                                    <p:animRot by="240000">
                                      <p:cBhvr>
                                        <p:cTn id="31" dur="200" fill="hold">
                                          <p:stCondLst>
                                            <p:cond delay="400"/>
                                          </p:stCondLst>
                                        </p:cTn>
                                        <p:tgtEl>
                                          <p:spTgt spid="4"/>
                                        </p:tgtEl>
                                        <p:attrNameLst>
                                          <p:attrName>r</p:attrName>
                                        </p:attrNameLst>
                                      </p:cBhvr>
                                    </p:animRot>
                                    <p:animRot by="-240000">
                                      <p:cBhvr>
                                        <p:cTn id="32" dur="200" fill="hold">
                                          <p:stCondLst>
                                            <p:cond delay="600"/>
                                          </p:stCondLst>
                                        </p:cTn>
                                        <p:tgtEl>
                                          <p:spTgt spid="4"/>
                                        </p:tgtEl>
                                        <p:attrNameLst>
                                          <p:attrName>r</p:attrName>
                                        </p:attrNameLst>
                                      </p:cBhvr>
                                    </p:animRot>
                                    <p:animRot by="120000">
                                      <p:cBhvr>
                                        <p:cTn id="3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Đ-TIẾNG ĐÀN TA LƯ">
            <a:hlinkClick r:id="" action="ppaction://media"/>
            <a:extLst>
              <a:ext uri="{FF2B5EF4-FFF2-40B4-BE49-F238E27FC236}">
                <a16:creationId xmlns:a16="http://schemas.microsoft.com/office/drawing/2014/main" id="{459E5E8A-9273-2DFC-B4D2-F0E4C3F69A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3339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029C3614-292B-DC1C-3E00-098134CBC4E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20" name="图片 11">
            <a:extLst>
              <a:ext uri="{FF2B5EF4-FFF2-40B4-BE49-F238E27FC236}">
                <a16:creationId xmlns:a16="http://schemas.microsoft.com/office/drawing/2014/main" id="{70486D3C-8CF0-2426-172E-431E43F63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091" y="2522812"/>
            <a:ext cx="7878274" cy="3856812"/>
          </a:xfrm>
          <a:prstGeom prst="rect">
            <a:avLst/>
          </a:prstGeom>
        </p:spPr>
      </p:pic>
      <p:pic>
        <p:nvPicPr>
          <p:cNvPr id="21" name="图片 39">
            <a:extLst>
              <a:ext uri="{FF2B5EF4-FFF2-40B4-BE49-F238E27FC236}">
                <a16:creationId xmlns:a16="http://schemas.microsoft.com/office/drawing/2014/main" id="{390D9F2F-AD56-64BB-7C9C-2E2A1CFA54B2}"/>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22" name="图片 38">
            <a:extLst>
              <a:ext uri="{FF2B5EF4-FFF2-40B4-BE49-F238E27FC236}">
                <a16:creationId xmlns:a16="http://schemas.microsoft.com/office/drawing/2014/main" id="{7DE66B98-37D2-AE3E-4EE5-AB18A1CF570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26" name="图片 37">
            <a:extLst>
              <a:ext uri="{FF2B5EF4-FFF2-40B4-BE49-F238E27FC236}">
                <a16:creationId xmlns:a16="http://schemas.microsoft.com/office/drawing/2014/main" id="{E56C6893-A152-E030-EB48-EE7059C459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27" name="图片 43">
            <a:extLst>
              <a:ext uri="{FF2B5EF4-FFF2-40B4-BE49-F238E27FC236}">
                <a16:creationId xmlns:a16="http://schemas.microsoft.com/office/drawing/2014/main" id="{9914C0EC-B5BE-8048-866D-160044CF5FA9}"/>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3548" y="327700"/>
            <a:ext cx="4910533" cy="6858000"/>
          </a:xfrm>
          <a:prstGeom prst="rect">
            <a:avLst/>
          </a:prstGeom>
        </p:spPr>
      </p:pic>
      <p:pic>
        <p:nvPicPr>
          <p:cNvPr id="29" name="图片 45">
            <a:extLst>
              <a:ext uri="{FF2B5EF4-FFF2-40B4-BE49-F238E27FC236}">
                <a16:creationId xmlns:a16="http://schemas.microsoft.com/office/drawing/2014/main" id="{4C645A28-C6E9-5F73-37F0-FA91B227F8D9}"/>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72961" y="-86179"/>
            <a:ext cx="4910533" cy="6858000"/>
          </a:xfrm>
          <a:prstGeom prst="rect">
            <a:avLst/>
          </a:prstGeom>
        </p:spPr>
      </p:pic>
      <p:grpSp>
        <p:nvGrpSpPr>
          <p:cNvPr id="30" name="组合 1">
            <a:extLst>
              <a:ext uri="{FF2B5EF4-FFF2-40B4-BE49-F238E27FC236}">
                <a16:creationId xmlns:a16="http://schemas.microsoft.com/office/drawing/2014/main" id="{D55C06AF-AB6A-D22A-1D52-0AA362E98785}"/>
              </a:ext>
            </a:extLst>
          </p:cNvPr>
          <p:cNvGrpSpPr/>
          <p:nvPr/>
        </p:nvGrpSpPr>
        <p:grpSpPr>
          <a:xfrm>
            <a:off x="0" y="5207000"/>
            <a:ext cx="12192000" cy="1650999"/>
            <a:chOff x="0" y="5207000"/>
            <a:chExt cx="12192000" cy="1650999"/>
          </a:xfrm>
        </p:grpSpPr>
        <p:pic>
          <p:nvPicPr>
            <p:cNvPr id="31" name="图片 5">
              <a:extLst>
                <a:ext uri="{FF2B5EF4-FFF2-40B4-BE49-F238E27FC236}">
                  <a16:creationId xmlns:a16="http://schemas.microsoft.com/office/drawing/2014/main" id="{15FD2224-D9EE-C44C-D2FC-5820890F448A}"/>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32" name="图片 7">
              <a:extLst>
                <a:ext uri="{FF2B5EF4-FFF2-40B4-BE49-F238E27FC236}">
                  <a16:creationId xmlns:a16="http://schemas.microsoft.com/office/drawing/2014/main" id="{096C99F6-C3B4-D42B-53B0-00B5921494F6}"/>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33" name="图片 24">
              <a:extLst>
                <a:ext uri="{FF2B5EF4-FFF2-40B4-BE49-F238E27FC236}">
                  <a16:creationId xmlns:a16="http://schemas.microsoft.com/office/drawing/2014/main" id="{0D32194E-11E3-7A72-E615-B9A17281B02E}"/>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34" name="图片 23">
              <a:extLst>
                <a:ext uri="{FF2B5EF4-FFF2-40B4-BE49-F238E27FC236}">
                  <a16:creationId xmlns:a16="http://schemas.microsoft.com/office/drawing/2014/main" id="{EE813CCE-3BBA-B021-75B5-8C9E4A24CB83}"/>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5" name="图片 9">
              <a:extLst>
                <a:ext uri="{FF2B5EF4-FFF2-40B4-BE49-F238E27FC236}">
                  <a16:creationId xmlns:a16="http://schemas.microsoft.com/office/drawing/2014/main" id="{E2E51775-72C8-D7C8-D3BB-75655ECE34CD}"/>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36" name="图片 12">
              <a:extLst>
                <a:ext uri="{FF2B5EF4-FFF2-40B4-BE49-F238E27FC236}">
                  <a16:creationId xmlns:a16="http://schemas.microsoft.com/office/drawing/2014/main" id="{4FBD63FA-AB35-06FF-0058-668E1E214001}"/>
                </a:ext>
              </a:extLst>
            </p:cNvPr>
            <p:cNvPicPr>
              <a:picLocks noChangeAspect="1"/>
            </p:cNvPicPr>
            <p:nvPr/>
          </p:nvPicPr>
          <p:blipFill>
            <a:blip r:embed="rId15" cstate="print">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37" name="图片 22">
              <a:extLst>
                <a:ext uri="{FF2B5EF4-FFF2-40B4-BE49-F238E27FC236}">
                  <a16:creationId xmlns:a16="http://schemas.microsoft.com/office/drawing/2014/main" id="{158DAC58-8C82-B233-B497-125800679CD0}"/>
                </a:ext>
              </a:extLst>
            </p:cNvPr>
            <p:cNvPicPr>
              <a:picLocks noChangeAspect="1"/>
            </p:cNvPicPr>
            <p:nvPr/>
          </p:nvPicPr>
          <p:blipFill>
            <a:blip r:embed="rId1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 name="TextBox 3">
            <a:extLst>
              <a:ext uri="{FF2B5EF4-FFF2-40B4-BE49-F238E27FC236}">
                <a16:creationId xmlns:a16="http://schemas.microsoft.com/office/drawing/2014/main" id="{02B0C8B2-0579-BD9D-50FC-B7CB7F84E63E}"/>
              </a:ext>
            </a:extLst>
          </p:cNvPr>
          <p:cNvSpPr txBox="1"/>
          <p:nvPr/>
        </p:nvSpPr>
        <p:spPr>
          <a:xfrm>
            <a:off x="4831158" y="1511505"/>
            <a:ext cx="6467759" cy="1992095"/>
          </a:xfrm>
          <a:prstGeom prst="rect">
            <a:avLst/>
          </a:prstGeom>
          <a:noFill/>
        </p:spPr>
        <p:txBody>
          <a:bodyPr wrap="square" rtlCol="0">
            <a:prstTxWarp prst="textArchUp">
              <a:avLst>
                <a:gd name="adj" fmla="val 11313786"/>
              </a:avLst>
            </a:prstTxWarp>
            <a:spAutoFit/>
            <a:scene3d>
              <a:camera prst="orthographicFront"/>
              <a:lightRig rig="soft" dir="t">
                <a:rot lat="0" lon="0" rev="15600000"/>
              </a:lightRig>
            </a:scene3d>
            <a:sp3d prstMaterial="softEdge"/>
          </a:bodyPr>
          <a:lstStyle/>
          <a:p>
            <a:pPr lvl="0" algn="ctr">
              <a:defRPr/>
            </a:pPr>
            <a:r>
              <a:rPr lang="en-US" sz="23900" b="1" spc="50">
                <a:ln w="0"/>
                <a:solidFill>
                  <a:srgbClr val="0070C0"/>
                </a:solidFill>
                <a:effectLst>
                  <a:innerShdw blurRad="63500" dist="50800" dir="13500000">
                    <a:srgbClr val="000000">
                      <a:alpha val="50000"/>
                    </a:srgbClr>
                  </a:innerShdw>
                </a:effectLst>
                <a:latin typeface="UTM Cookies" panose="02040603050506020204" pitchFamily="18" charset="0"/>
              </a:rPr>
              <a:t>Thêm dấu câu vào vị trí phù hợp</a:t>
            </a:r>
            <a:endParaRPr kumimoji="0" lang="en-US" sz="23900" b="1" i="0" u="none" strike="noStrike" kern="1200" cap="none" spc="50" normalizeH="0" baseline="0" noProof="0" dirty="0">
              <a:ln w="0"/>
              <a:solidFill>
                <a:srgbClr val="0070C0"/>
              </a:solidFill>
              <a:effectLst>
                <a:innerShdw blurRad="63500" dist="50800" dir="13500000">
                  <a:srgbClr val="000000">
                    <a:alpha val="50000"/>
                  </a:srgbClr>
                </a:innerShdw>
              </a:effectLst>
              <a:uLnTx/>
              <a:uFillTx/>
              <a:latin typeface="UTM Cookies" panose="02040603050506020204" pitchFamily="18" charset="0"/>
            </a:endParaRPr>
          </a:p>
        </p:txBody>
      </p:sp>
      <p:pic>
        <p:nvPicPr>
          <p:cNvPr id="5" name="Hình ảnh 4" descr="Ảnh có chứa phim hoạt hình, minh họa, thiết kế&#10;&#10;Mô tả được tạo tự động">
            <a:extLst>
              <a:ext uri="{FF2B5EF4-FFF2-40B4-BE49-F238E27FC236}">
                <a16:creationId xmlns:a16="http://schemas.microsoft.com/office/drawing/2014/main" id="{FC4D6332-BF9D-B174-7C3B-6CBEC48C732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3088" y="908234"/>
            <a:ext cx="4203083" cy="3789257"/>
          </a:xfrm>
          <a:prstGeom prst="rect">
            <a:avLst/>
          </a:prstGeom>
        </p:spPr>
      </p:pic>
      <p:sp>
        <p:nvSpPr>
          <p:cNvPr id="2" name="Hộp Văn bản 1">
            <a:extLst>
              <a:ext uri="{FF2B5EF4-FFF2-40B4-BE49-F238E27FC236}">
                <a16:creationId xmlns:a16="http://schemas.microsoft.com/office/drawing/2014/main" id="{763FDC73-14FD-8DCD-FABD-F8F91334516F}"/>
              </a:ext>
            </a:extLst>
          </p:cNvPr>
          <p:cNvSpPr txBox="1"/>
          <p:nvPr/>
        </p:nvSpPr>
        <p:spPr>
          <a:xfrm>
            <a:off x="1138658" y="1817453"/>
            <a:ext cx="3207813"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FF0000"/>
                </a:solidFill>
                <a:effectLst/>
                <a:uLnTx/>
                <a:uFillTx/>
                <a:latin typeface="SVN-Apple" panose="02040603050506020204" pitchFamily="18" charset="0"/>
                <a:ea typeface="+mn-ea"/>
                <a:cs typeface="Arial" panose="020B0604020202020204" pitchFamily="34" charset="0"/>
              </a:rPr>
              <a:t>BÀI TẬP 1</a:t>
            </a:r>
            <a:endParaRPr kumimoji="0" lang="vi-VN" sz="66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iterate type="lt">
                                    <p:tmPct val="0"/>
                                  </p:iterate>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2500"/>
                            </p:stCondLst>
                            <p:childTnLst>
                              <p:par>
                                <p:cTn id="25" presetID="32" presetClass="emph" presetSubtype="0" fill="hold" grpId="1" nodeType="afterEffect">
                                  <p:stCondLst>
                                    <p:cond delay="0"/>
                                  </p:stCondLst>
                                  <p:iterate type="lt">
                                    <p:tmPct val="0"/>
                                  </p:iterate>
                                  <p:childTnLst>
                                    <p:animRot by="120000">
                                      <p:cBhvr>
                                        <p:cTn id="26" dur="100" fill="hold">
                                          <p:stCondLst>
                                            <p:cond delay="0"/>
                                          </p:stCondLst>
                                        </p:cTn>
                                        <p:tgtEl>
                                          <p:spTgt spid="4"/>
                                        </p:tgtEl>
                                        <p:attrNameLst>
                                          <p:attrName>r</p:attrName>
                                        </p:attrNameLst>
                                      </p:cBhvr>
                                    </p:animRot>
                                    <p:animRot by="-240000">
                                      <p:cBhvr>
                                        <p:cTn id="27" dur="200" fill="hold">
                                          <p:stCondLst>
                                            <p:cond delay="200"/>
                                          </p:stCondLst>
                                        </p:cTn>
                                        <p:tgtEl>
                                          <p:spTgt spid="4"/>
                                        </p:tgtEl>
                                        <p:attrNameLst>
                                          <p:attrName>r</p:attrName>
                                        </p:attrNameLst>
                                      </p:cBhvr>
                                    </p:animRot>
                                    <p:animRot by="240000">
                                      <p:cBhvr>
                                        <p:cTn id="28" dur="200" fill="hold">
                                          <p:stCondLst>
                                            <p:cond delay="400"/>
                                          </p:stCondLst>
                                        </p:cTn>
                                        <p:tgtEl>
                                          <p:spTgt spid="4"/>
                                        </p:tgtEl>
                                        <p:attrNameLst>
                                          <p:attrName>r</p:attrName>
                                        </p:attrNameLst>
                                      </p:cBhvr>
                                    </p:animRot>
                                    <p:animRot by="-240000">
                                      <p:cBhvr>
                                        <p:cTn id="29" dur="200" fill="hold">
                                          <p:stCondLst>
                                            <p:cond delay="600"/>
                                          </p:stCondLst>
                                        </p:cTn>
                                        <p:tgtEl>
                                          <p:spTgt spid="4"/>
                                        </p:tgtEl>
                                        <p:attrNameLst>
                                          <p:attrName>r</p:attrName>
                                        </p:attrNameLst>
                                      </p:cBhvr>
                                    </p:animRot>
                                    <p:animRot by="120000">
                                      <p:cBhvr>
                                        <p:cTn id="3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grpSp>
        <p:nvGrpSpPr>
          <p:cNvPr id="2" name="Group 1">
            <a:extLst>
              <a:ext uri="{FF2B5EF4-FFF2-40B4-BE49-F238E27FC236}">
                <a16:creationId xmlns:a16="http://schemas.microsoft.com/office/drawing/2014/main" id="{5A180F7A-E6B9-E802-2428-3F50C37AC47B}"/>
              </a:ext>
            </a:extLst>
          </p:cNvPr>
          <p:cNvGrpSpPr/>
          <p:nvPr/>
        </p:nvGrpSpPr>
        <p:grpSpPr>
          <a:xfrm>
            <a:off x="1092386" y="1109775"/>
            <a:ext cx="5003614" cy="2153651"/>
            <a:chOff x="811033" y="1403932"/>
            <a:chExt cx="5003614" cy="2153651"/>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974692" y="1403932"/>
              <a:ext cx="4782402" cy="215365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811033" y="1403932"/>
              <a:ext cx="500361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ysClr val="windowText" lastClr="000000"/>
                    </a:solidFill>
                  </a:ln>
                  <a:solidFill>
                    <a:srgbClr val="ED6C0B"/>
                  </a:solidFill>
                  <a:effectLst/>
                  <a:uLnTx/>
                  <a:uFillTx/>
                  <a:latin typeface="#9Slide06 SVNClementine" panose="020F0502020204030203" pitchFamily="34" charset="0"/>
                  <a:ea typeface="LNTH-LuoLuoNotangYuanTi 1" pitchFamily="2" charset="-128"/>
                  <a:cs typeface="LNTH-LuoLuoNotangYuanTi 1" pitchFamily="2" charset="-128"/>
                </a:rPr>
                <a:t> </a:t>
              </a:r>
              <a:r>
                <a:rPr kumimoji="0" lang="en-US" altLang="zh-CN" sz="6600" b="1" i="0" u="none" strike="noStrike" kern="1200" cap="none" spc="0" normalizeH="0" baseline="0" noProof="0" dirty="0">
                  <a:ln w="22225">
                    <a:solidFill>
                      <a:srgbClr val="964B00"/>
                    </a:solidFill>
                    <a:prstDash val="solid"/>
                  </a:ln>
                  <a:solidFill>
                    <a:srgbClr val="D99D62"/>
                  </a:solidFill>
                  <a:effectLst/>
                  <a:uLnTx/>
                  <a:uFillTx/>
                  <a:latin typeface="#9Slide06 SVNClementine" panose="020F0502020204030203" pitchFamily="34" charset="0"/>
                  <a:ea typeface="LNTH-LuoLuoNotangYuanTi 1" pitchFamily="2" charset="-128"/>
                  <a:cs typeface="LNTH-LuoLuoNotangYuanTi 1" pitchFamily="2" charset="-128"/>
                </a:rPr>
                <a:t>HU HOẠCH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2225">
                    <a:solidFill>
                      <a:srgbClr val="964B00"/>
                    </a:solidFill>
                    <a:prstDash val="solid"/>
                  </a:ln>
                  <a:solidFill>
                    <a:srgbClr val="D99D62"/>
                  </a:solidFill>
                  <a:effectLst/>
                  <a:uLnTx/>
                  <a:uFillTx/>
                  <a:latin typeface="#9Slide06 SVNClementine" panose="020F0502020204030203" pitchFamily="34" charset="0"/>
                  <a:ea typeface="LNTH-LuoLuoNotangYuanTi 1" pitchFamily="2" charset="-128"/>
                  <a:cs typeface="LNTH-LuoLuoNotangYuanTi 1" pitchFamily="2" charset="-128"/>
                </a:rPr>
                <a:t>NÔNG SẢN</a:t>
              </a:r>
              <a:endParaRPr kumimoji="0" lang="zh-CN" altLang="en-US" sz="6600" b="1" i="0" u="none" strike="noStrike" kern="1200" cap="none" spc="0" normalizeH="0" baseline="0" noProof="0" dirty="0">
                <a:ln w="22225">
                  <a:solidFill>
                    <a:srgbClr val="964B00"/>
                  </a:solidFill>
                  <a:prstDash val="solid"/>
                </a:ln>
                <a:solidFill>
                  <a:srgbClr val="D99D62"/>
                </a:solidFill>
                <a:effectLst/>
                <a:uLnTx/>
                <a:uFillTx/>
                <a:latin typeface="#9Slide06 SVNClementine" panose="020F0502020204030203" pitchFamily="34" charset="0"/>
                <a:ea typeface="LNTH-LuoLuoNotangYuanTi 1" pitchFamily="2" charset="-128"/>
                <a:cs typeface="LNTH-LuoLuoNotangYuanTi 1" pitchFamily="2" charset="-128"/>
              </a:endParaRPr>
            </a:p>
          </p:txBody>
        </p:sp>
      </p:gr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4" name="Picture 3">
            <a:extLst>
              <a:ext uri="{FF2B5EF4-FFF2-40B4-BE49-F238E27FC236}">
                <a16:creationId xmlns:a16="http://schemas.microsoft.com/office/drawing/2014/main" id="{BF89649D-8E1E-E462-D836-BE1AEEBE0CB5}"/>
              </a:ext>
            </a:extLst>
          </p:cNvPr>
          <p:cNvPicPr>
            <a:picLocks noChangeAspect="1"/>
          </p:cNvPicPr>
          <p:nvPr/>
        </p:nvPicPr>
        <p:blipFill>
          <a:blip r:embed="rId5"/>
          <a:stretch>
            <a:fillRect/>
          </a:stretch>
        </p:blipFill>
        <p:spPr>
          <a:xfrm rot="18872295">
            <a:off x="1456295" y="985874"/>
            <a:ext cx="1013973" cy="986674"/>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 name="Rectangle: Rounded Corners 2">
            <a:extLst>
              <a:ext uri="{FF2B5EF4-FFF2-40B4-BE49-F238E27FC236}">
                <a16:creationId xmlns:a16="http://schemas.microsoft.com/office/drawing/2014/main" id="{81EA9929-1610-3771-9B0D-2C0156530E32}"/>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3F4248E-C1C2-A01A-154A-3B2A41A93F8D}"/>
              </a:ext>
            </a:extLst>
          </p:cNvPr>
          <p:cNvSpPr/>
          <p:nvPr/>
        </p:nvSpPr>
        <p:spPr>
          <a:xfrm>
            <a:off x="708987" y="250035"/>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Hộp Văn bản 4">
            <a:extLst>
              <a:ext uri="{FF2B5EF4-FFF2-40B4-BE49-F238E27FC236}">
                <a16:creationId xmlns:a16="http://schemas.microsoft.com/office/drawing/2014/main" id="{157ADC26-8EFC-D54E-9070-CC037F2C3918}"/>
              </a:ext>
            </a:extLst>
          </p:cNvPr>
          <p:cNvSpPr txBox="1"/>
          <p:nvPr/>
        </p:nvSpPr>
        <p:spPr>
          <a:xfrm>
            <a:off x="794656" y="466566"/>
            <a:ext cx="10318594" cy="584775"/>
          </a:xfrm>
          <a:prstGeom prst="rect">
            <a:avLst/>
          </a:prstGeom>
          <a:noFill/>
        </p:spPr>
        <p:txBody>
          <a:bodyPr wrap="none" rtlCol="0">
            <a:spAutoFit/>
          </a:bodyPr>
          <a:lstStyle/>
          <a:p>
            <a:r>
              <a:rPr lang="en-US" sz="3200" b="1">
                <a:solidFill>
                  <a:srgbClr val="C00000"/>
                </a:solidFill>
                <a:latin typeface="Calibri" panose="020F0502020204030204" pitchFamily="34" charset="0"/>
                <a:cs typeface="Calibri" panose="020F0502020204030204" pitchFamily="34" charset="0"/>
              </a:rPr>
              <a:t>1. Thêm dấu câu vào vị trí phù hợp trong mỗi đoạn văn sau:</a:t>
            </a:r>
          </a:p>
        </p:txBody>
      </p:sp>
      <p:sp>
        <p:nvSpPr>
          <p:cNvPr id="6" name="Hộp Văn bản 4">
            <a:extLst>
              <a:ext uri="{FF2B5EF4-FFF2-40B4-BE49-F238E27FC236}">
                <a16:creationId xmlns:a16="http://schemas.microsoft.com/office/drawing/2014/main" id="{ADF1EAEA-A376-3887-30EF-2C8AB0D688C8}"/>
              </a:ext>
            </a:extLst>
          </p:cNvPr>
          <p:cNvSpPr txBox="1"/>
          <p:nvPr/>
        </p:nvSpPr>
        <p:spPr>
          <a:xfrm>
            <a:off x="708987" y="1365427"/>
            <a:ext cx="10797916" cy="3970318"/>
          </a:xfrm>
          <a:prstGeom prst="rect">
            <a:avLst/>
          </a:prstGeom>
          <a:noFill/>
        </p:spPr>
        <p:txBody>
          <a:bodyPr wrap="square" rtlCol="0">
            <a:spAutoFit/>
          </a:bodyPr>
          <a:lstStyle/>
          <a:p>
            <a:r>
              <a:rPr lang="en-US" sz="3600" b="1" i="1">
                <a:latin typeface="Calibri" panose="020F0502020204030204" pitchFamily="34" charset="0"/>
                <a:cs typeface="Calibri" panose="020F0502020204030204" pitchFamily="34" charset="0"/>
              </a:rPr>
              <a:t>a. Dấu gạch ngang</a:t>
            </a:r>
          </a:p>
          <a:p>
            <a:endParaRPr lang="en-US" sz="3600" b="1" i="1">
              <a:latin typeface="Calibri" panose="020F0502020204030204" pitchFamily="34" charset="0"/>
              <a:cs typeface="Calibri" panose="020F0502020204030204" pitchFamily="34" charset="0"/>
            </a:endParaRPr>
          </a:p>
          <a:p>
            <a:r>
              <a:rPr lang="en-US" sz="3600">
                <a:latin typeface="Calibri" panose="020F0502020204030204" pitchFamily="34" charset="0"/>
                <a:cs typeface="Calibri" panose="020F0502020204030204" pitchFamily="34" charset="0"/>
              </a:rPr>
              <a:t>Làng Hữu nghị Thái Lan Việt Nam là một ngôi làng đậm đà chất Việt nằm </a:t>
            </a:r>
            <a:r>
              <a:rPr lang="vi-VN" sz="3600">
                <a:latin typeface="Calibri" panose="020F0502020204030204" pitchFamily="34" charset="0"/>
                <a:cs typeface="Calibri" panose="020F0502020204030204" pitchFamily="34" charset="0"/>
              </a:rPr>
              <a:t>ở làng quê Thái Lan. Nơi đây, Chủ tịch Hồ Chí Minh đã có thời gian sống và hoạt động. Đây còn là biểu tượng của tình hữu nghị Việt Nam Thái Lan, là địa điểm gặp gỡ của bà con Việt kiều sống trên đất Thái.</a:t>
            </a:r>
            <a:endParaRPr lang="en-US" sz="3600">
              <a:latin typeface="Calibri" panose="020F0502020204030204" pitchFamily="34" charset="0"/>
              <a:cs typeface="Calibri" panose="020F0502020204030204" pitchFamily="34" charset="0"/>
            </a:endParaRPr>
          </a:p>
        </p:txBody>
      </p:sp>
      <p:grpSp>
        <p:nvGrpSpPr>
          <p:cNvPr id="7" name="Nhóm 8">
            <a:extLst>
              <a:ext uri="{FF2B5EF4-FFF2-40B4-BE49-F238E27FC236}">
                <a16:creationId xmlns:a16="http://schemas.microsoft.com/office/drawing/2014/main" id="{18CD9531-BABE-810D-CFD6-85522BEA8889}"/>
              </a:ext>
            </a:extLst>
          </p:cNvPr>
          <p:cNvGrpSpPr/>
          <p:nvPr/>
        </p:nvGrpSpPr>
        <p:grpSpPr>
          <a:xfrm>
            <a:off x="10267950" y="4385152"/>
            <a:ext cx="1830146" cy="2834781"/>
            <a:chOff x="4400219" y="2411530"/>
            <a:chExt cx="3394632" cy="4370673"/>
          </a:xfrm>
        </p:grpSpPr>
        <p:pic>
          <p:nvPicPr>
            <p:cNvPr id="8" name="Hình ảnh 5" descr="Ảnh có chứa hình mẫu, phim hoạt hình&#10;&#10;Mô tả được tạo tự động">
              <a:extLst>
                <a:ext uri="{FF2B5EF4-FFF2-40B4-BE49-F238E27FC236}">
                  <a16:creationId xmlns:a16="http://schemas.microsoft.com/office/drawing/2014/main" id="{D6B571F7-DEBA-793C-04C8-31E6EE355C25}"/>
                </a:ext>
              </a:extLst>
            </p:cNvPr>
            <p:cNvPicPr>
              <a:picLocks noChangeAspect="1"/>
            </p:cNvPicPr>
            <p:nvPr/>
          </p:nvPicPr>
          <p:blipFill rotWithShape="1">
            <a:blip r:embed="rId7">
              <a:extLst>
                <a:ext uri="{28A0092B-C50C-407E-A947-70E740481C1C}">
                  <a14:useLocalDpi xmlns:a14="http://schemas.microsoft.com/office/drawing/2010/main" val="0"/>
                </a:ext>
              </a:extLst>
            </a:blip>
            <a:srcRect r="24265"/>
            <a:stretch/>
          </p:blipFill>
          <p:spPr>
            <a:xfrm>
              <a:off x="4400219" y="3205944"/>
              <a:ext cx="2529636" cy="3576259"/>
            </a:xfrm>
            <a:prstGeom prst="rect">
              <a:avLst/>
            </a:prstGeom>
          </p:spPr>
        </p:pic>
        <p:pic>
          <p:nvPicPr>
            <p:cNvPr id="9" name="Hình ảnh 6">
              <a:extLst>
                <a:ext uri="{FF2B5EF4-FFF2-40B4-BE49-F238E27FC236}">
                  <a16:creationId xmlns:a16="http://schemas.microsoft.com/office/drawing/2014/main" id="{79A82D51-BA0F-2CF6-5AA2-32A17AD07C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4712" y="2411530"/>
              <a:ext cx="1450139" cy="1450139"/>
            </a:xfrm>
            <a:prstGeom prst="rect">
              <a:avLst/>
            </a:prstGeom>
          </p:spPr>
        </p:pic>
      </p:grpSp>
    </p:spTree>
    <p:extLst>
      <p:ext uri="{BB962C8B-B14F-4D97-AF65-F5344CB8AC3E}">
        <p14:creationId xmlns:p14="http://schemas.microsoft.com/office/powerpoint/2010/main" val="24190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 name="Rectangle: Rounded Corners 2">
            <a:extLst>
              <a:ext uri="{FF2B5EF4-FFF2-40B4-BE49-F238E27FC236}">
                <a16:creationId xmlns:a16="http://schemas.microsoft.com/office/drawing/2014/main" id="{81EA9929-1610-3771-9B0D-2C0156530E32}"/>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组合 9">
            <a:extLst>
              <a:ext uri="{FF2B5EF4-FFF2-40B4-BE49-F238E27FC236}">
                <a16:creationId xmlns:a16="http://schemas.microsoft.com/office/drawing/2014/main" id="{A0F9CC7B-9693-3D2A-CB39-CCCD15FF457E}"/>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465C64AC-87DB-CE36-1FBA-C88744B30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11">
              <a:extLst>
                <a:ext uri="{FF2B5EF4-FFF2-40B4-BE49-F238E27FC236}">
                  <a16:creationId xmlns:a16="http://schemas.microsoft.com/office/drawing/2014/main" id="{951BE409-1877-B39F-60F8-E76FC28C4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0" name="图片 12">
              <a:extLst>
                <a:ext uri="{FF2B5EF4-FFF2-40B4-BE49-F238E27FC236}">
                  <a16:creationId xmlns:a16="http://schemas.microsoft.com/office/drawing/2014/main" id="{21E33E6C-D07B-B397-AE01-BB6A637ECF6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1" name="图片 13">
              <a:extLst>
                <a:ext uri="{FF2B5EF4-FFF2-40B4-BE49-F238E27FC236}">
                  <a16:creationId xmlns:a16="http://schemas.microsoft.com/office/drawing/2014/main" id="{229EAEF8-7A81-8071-28B9-C1C0FCCEDEC7}"/>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2" name="图片 14">
              <a:extLst>
                <a:ext uri="{FF2B5EF4-FFF2-40B4-BE49-F238E27FC236}">
                  <a16:creationId xmlns:a16="http://schemas.microsoft.com/office/drawing/2014/main" id="{3F9DEE5B-7781-BFCB-3397-FA3653F4D122}"/>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3" name="图片 15">
              <a:extLst>
                <a:ext uri="{FF2B5EF4-FFF2-40B4-BE49-F238E27FC236}">
                  <a16:creationId xmlns:a16="http://schemas.microsoft.com/office/drawing/2014/main" id="{C7DE0AA8-C9E2-FC30-0C97-CACF7AEC6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4" name="图片 16">
              <a:extLst>
                <a:ext uri="{FF2B5EF4-FFF2-40B4-BE49-F238E27FC236}">
                  <a16:creationId xmlns:a16="http://schemas.microsoft.com/office/drawing/2014/main" id="{F35BC91D-67EF-294A-7834-17CE9E8D2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5" name="Rectangle: Rounded Corners 24">
            <a:extLst>
              <a:ext uri="{FF2B5EF4-FFF2-40B4-BE49-F238E27FC236}">
                <a16:creationId xmlns:a16="http://schemas.microsoft.com/office/drawing/2014/main" id="{2DAF9D82-4C49-9986-F955-CFF8241E2F1A}"/>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Rectangle: Rounded Corners 25">
            <a:extLst>
              <a:ext uri="{FF2B5EF4-FFF2-40B4-BE49-F238E27FC236}">
                <a16:creationId xmlns:a16="http://schemas.microsoft.com/office/drawing/2014/main" id="{AC1A6AB9-A2E6-172F-9338-63340832E1B9}"/>
              </a:ext>
            </a:extLst>
          </p:cNvPr>
          <p:cNvSpPr/>
          <p:nvPr/>
        </p:nvSpPr>
        <p:spPr>
          <a:xfrm>
            <a:off x="708987" y="250035"/>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Hộp Văn bản 4">
            <a:extLst>
              <a:ext uri="{FF2B5EF4-FFF2-40B4-BE49-F238E27FC236}">
                <a16:creationId xmlns:a16="http://schemas.microsoft.com/office/drawing/2014/main" id="{0FE51117-B8CC-EAF4-6234-3D6F03E22092}"/>
              </a:ext>
            </a:extLst>
          </p:cNvPr>
          <p:cNvSpPr txBox="1"/>
          <p:nvPr/>
        </p:nvSpPr>
        <p:spPr>
          <a:xfrm>
            <a:off x="794656" y="466566"/>
            <a:ext cx="103185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1. Thêm dấu câu vào vị trí phù hợp trong mỗi đoạn văn sau:</a:t>
            </a:r>
          </a:p>
        </p:txBody>
      </p:sp>
      <p:sp>
        <p:nvSpPr>
          <p:cNvPr id="28" name="Hộp Văn bản 4">
            <a:extLst>
              <a:ext uri="{FF2B5EF4-FFF2-40B4-BE49-F238E27FC236}">
                <a16:creationId xmlns:a16="http://schemas.microsoft.com/office/drawing/2014/main" id="{3F0CCED0-2E46-28E7-FB1D-39A03CF9AFDD}"/>
              </a:ext>
            </a:extLst>
          </p:cNvPr>
          <p:cNvSpPr txBox="1"/>
          <p:nvPr/>
        </p:nvSpPr>
        <p:spPr>
          <a:xfrm>
            <a:off x="708987" y="1365427"/>
            <a:ext cx="1079791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 Dấu ngoặc kép</a:t>
            </a:r>
            <a:endParaRPr kumimoji="0" lang="en-US"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Truyện Cậu bé gặt gió được dịch ra nhiều thứ tiếng trên thế giới, truyền</a:t>
            </a:r>
            <a:r>
              <a:rPr kumimoji="0" lang="en-US" sz="360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cảm hứng về nghị lực sống và sáng tạo đến thế hệ trẻ. Tại Việt Nam, sách được Nhà xuất bản Thanh niên phát hành.</a:t>
            </a:r>
            <a:endParaRPr kumimoji="0" lang="en-US" sz="360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9" name="Nhóm 8">
            <a:extLst>
              <a:ext uri="{FF2B5EF4-FFF2-40B4-BE49-F238E27FC236}">
                <a16:creationId xmlns:a16="http://schemas.microsoft.com/office/drawing/2014/main" id="{CF71AF1D-2BDC-5A96-27FA-089CB1B1BC4E}"/>
              </a:ext>
            </a:extLst>
          </p:cNvPr>
          <p:cNvGrpSpPr/>
          <p:nvPr/>
        </p:nvGrpSpPr>
        <p:grpSpPr>
          <a:xfrm>
            <a:off x="10267950" y="4385152"/>
            <a:ext cx="1830146" cy="2834781"/>
            <a:chOff x="4400219" y="2411530"/>
            <a:chExt cx="3394632" cy="4370673"/>
          </a:xfrm>
        </p:grpSpPr>
        <p:pic>
          <p:nvPicPr>
            <p:cNvPr id="30" name="Hình ảnh 5" descr="Ảnh có chứa hình mẫu, phim hoạt hình&#10;&#10;Mô tả được tạo tự động">
              <a:extLst>
                <a:ext uri="{FF2B5EF4-FFF2-40B4-BE49-F238E27FC236}">
                  <a16:creationId xmlns:a16="http://schemas.microsoft.com/office/drawing/2014/main" id="{F5FA4BCE-6B28-A16D-ECE8-70165A4EB245}"/>
                </a:ext>
              </a:extLst>
            </p:cNvPr>
            <p:cNvPicPr>
              <a:picLocks noChangeAspect="1"/>
            </p:cNvPicPr>
            <p:nvPr/>
          </p:nvPicPr>
          <p:blipFill rotWithShape="1">
            <a:blip r:embed="rId7">
              <a:extLst>
                <a:ext uri="{28A0092B-C50C-407E-A947-70E740481C1C}">
                  <a14:useLocalDpi xmlns:a14="http://schemas.microsoft.com/office/drawing/2010/main" val="0"/>
                </a:ext>
              </a:extLst>
            </a:blip>
            <a:srcRect r="24265"/>
            <a:stretch/>
          </p:blipFill>
          <p:spPr>
            <a:xfrm>
              <a:off x="4400219" y="3205944"/>
              <a:ext cx="2529636" cy="3576259"/>
            </a:xfrm>
            <a:prstGeom prst="rect">
              <a:avLst/>
            </a:prstGeom>
          </p:spPr>
        </p:pic>
        <p:pic>
          <p:nvPicPr>
            <p:cNvPr id="31" name="Hình ảnh 6">
              <a:extLst>
                <a:ext uri="{FF2B5EF4-FFF2-40B4-BE49-F238E27FC236}">
                  <a16:creationId xmlns:a16="http://schemas.microsoft.com/office/drawing/2014/main" id="{BF46CF3C-5863-ABFF-7248-208C02F595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4712" y="2411530"/>
              <a:ext cx="1450139" cy="1450139"/>
            </a:xfrm>
            <a:prstGeom prst="rect">
              <a:avLst/>
            </a:prstGeom>
          </p:spPr>
        </p:pic>
      </p:grpSp>
    </p:spTree>
    <p:extLst>
      <p:ext uri="{BB962C8B-B14F-4D97-AF65-F5344CB8AC3E}">
        <p14:creationId xmlns:p14="http://schemas.microsoft.com/office/powerpoint/2010/main" val="2814401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 name="Rectangle: Rounded Corners 2">
            <a:extLst>
              <a:ext uri="{FF2B5EF4-FFF2-40B4-BE49-F238E27FC236}">
                <a16:creationId xmlns:a16="http://schemas.microsoft.com/office/drawing/2014/main" id="{81EA9929-1610-3771-9B0D-2C0156530E32}"/>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组合 9">
            <a:extLst>
              <a:ext uri="{FF2B5EF4-FFF2-40B4-BE49-F238E27FC236}">
                <a16:creationId xmlns:a16="http://schemas.microsoft.com/office/drawing/2014/main" id="{A0F9CC7B-9693-3D2A-CB39-CCCD15FF457E}"/>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465C64AC-87DB-CE36-1FBA-C88744B30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11">
              <a:extLst>
                <a:ext uri="{FF2B5EF4-FFF2-40B4-BE49-F238E27FC236}">
                  <a16:creationId xmlns:a16="http://schemas.microsoft.com/office/drawing/2014/main" id="{951BE409-1877-B39F-60F8-E76FC28C4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0" name="图片 12">
              <a:extLst>
                <a:ext uri="{FF2B5EF4-FFF2-40B4-BE49-F238E27FC236}">
                  <a16:creationId xmlns:a16="http://schemas.microsoft.com/office/drawing/2014/main" id="{21E33E6C-D07B-B397-AE01-BB6A637ECF6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1" name="图片 13">
              <a:extLst>
                <a:ext uri="{FF2B5EF4-FFF2-40B4-BE49-F238E27FC236}">
                  <a16:creationId xmlns:a16="http://schemas.microsoft.com/office/drawing/2014/main" id="{229EAEF8-7A81-8071-28B9-C1C0FCCEDEC7}"/>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2" name="图片 14">
              <a:extLst>
                <a:ext uri="{FF2B5EF4-FFF2-40B4-BE49-F238E27FC236}">
                  <a16:creationId xmlns:a16="http://schemas.microsoft.com/office/drawing/2014/main" id="{3F9DEE5B-7781-BFCB-3397-FA3653F4D122}"/>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3" name="图片 15">
              <a:extLst>
                <a:ext uri="{FF2B5EF4-FFF2-40B4-BE49-F238E27FC236}">
                  <a16:creationId xmlns:a16="http://schemas.microsoft.com/office/drawing/2014/main" id="{C7DE0AA8-C9E2-FC30-0C97-CACF7AEC6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4" name="图片 16">
              <a:extLst>
                <a:ext uri="{FF2B5EF4-FFF2-40B4-BE49-F238E27FC236}">
                  <a16:creationId xmlns:a16="http://schemas.microsoft.com/office/drawing/2014/main" id="{F35BC91D-67EF-294A-7834-17CE9E8D2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5" name="Rectangle: Rounded Corners 24">
            <a:extLst>
              <a:ext uri="{FF2B5EF4-FFF2-40B4-BE49-F238E27FC236}">
                <a16:creationId xmlns:a16="http://schemas.microsoft.com/office/drawing/2014/main" id="{2DAF9D82-4C49-9986-F955-CFF8241E2F1A}"/>
              </a:ext>
            </a:extLst>
          </p:cNvPr>
          <p:cNvSpPr/>
          <p:nvPr/>
        </p:nvSpPr>
        <p:spPr>
          <a:xfrm>
            <a:off x="390785" y="309716"/>
            <a:ext cx="11410430" cy="6238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Rectangle: Rounded Corners 25">
            <a:extLst>
              <a:ext uri="{FF2B5EF4-FFF2-40B4-BE49-F238E27FC236}">
                <a16:creationId xmlns:a16="http://schemas.microsoft.com/office/drawing/2014/main" id="{AC1A6AB9-A2E6-172F-9338-63340832E1B9}"/>
              </a:ext>
            </a:extLst>
          </p:cNvPr>
          <p:cNvSpPr/>
          <p:nvPr/>
        </p:nvSpPr>
        <p:spPr>
          <a:xfrm>
            <a:off x="708987" y="250035"/>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Hộp Văn bản 4">
            <a:extLst>
              <a:ext uri="{FF2B5EF4-FFF2-40B4-BE49-F238E27FC236}">
                <a16:creationId xmlns:a16="http://schemas.microsoft.com/office/drawing/2014/main" id="{0FE51117-B8CC-EAF4-6234-3D6F03E22092}"/>
              </a:ext>
            </a:extLst>
          </p:cNvPr>
          <p:cNvSpPr txBox="1"/>
          <p:nvPr/>
        </p:nvSpPr>
        <p:spPr>
          <a:xfrm>
            <a:off x="794656" y="466566"/>
            <a:ext cx="103185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1. Thêm dấu câu vào vị trí phù hợp trong mỗi đoạn văn sau:</a:t>
            </a:r>
          </a:p>
        </p:txBody>
      </p:sp>
      <p:sp>
        <p:nvSpPr>
          <p:cNvPr id="28" name="Hộp Văn bản 4">
            <a:extLst>
              <a:ext uri="{FF2B5EF4-FFF2-40B4-BE49-F238E27FC236}">
                <a16:creationId xmlns:a16="http://schemas.microsoft.com/office/drawing/2014/main" id="{3F0CCED0-2E46-28E7-FB1D-39A03CF9AFDD}"/>
              </a:ext>
            </a:extLst>
          </p:cNvPr>
          <p:cNvSpPr txBox="1"/>
          <p:nvPr/>
        </p:nvSpPr>
        <p:spPr>
          <a:xfrm>
            <a:off x="708987" y="1365427"/>
            <a:ext cx="1079791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 Dấu ngoặc đơn</a:t>
            </a:r>
            <a:endParaRPr kumimoji="0" lang="en-US"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Cây trinh nữ còn gọi là cây mắc cỡ hoặc cây xấu hổ có nguồn gốc từ</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 Mỹ. Nhưng ta có thể bắt gặp cây trinh nữ ở khắp mọi nơi trên thế giới, nhất là ở những khu rừng rậm. </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9" name="Nhóm 8">
            <a:extLst>
              <a:ext uri="{FF2B5EF4-FFF2-40B4-BE49-F238E27FC236}">
                <a16:creationId xmlns:a16="http://schemas.microsoft.com/office/drawing/2014/main" id="{CF71AF1D-2BDC-5A96-27FA-089CB1B1BC4E}"/>
              </a:ext>
            </a:extLst>
          </p:cNvPr>
          <p:cNvGrpSpPr/>
          <p:nvPr/>
        </p:nvGrpSpPr>
        <p:grpSpPr>
          <a:xfrm>
            <a:off x="10267950" y="4385152"/>
            <a:ext cx="1830146" cy="2834781"/>
            <a:chOff x="4400219" y="2411530"/>
            <a:chExt cx="3394632" cy="4370673"/>
          </a:xfrm>
        </p:grpSpPr>
        <p:pic>
          <p:nvPicPr>
            <p:cNvPr id="30" name="Hình ảnh 5" descr="Ảnh có chứa hình mẫu, phim hoạt hình&#10;&#10;Mô tả được tạo tự động">
              <a:extLst>
                <a:ext uri="{FF2B5EF4-FFF2-40B4-BE49-F238E27FC236}">
                  <a16:creationId xmlns:a16="http://schemas.microsoft.com/office/drawing/2014/main" id="{F5FA4BCE-6B28-A16D-ECE8-70165A4EB245}"/>
                </a:ext>
              </a:extLst>
            </p:cNvPr>
            <p:cNvPicPr>
              <a:picLocks noChangeAspect="1"/>
            </p:cNvPicPr>
            <p:nvPr/>
          </p:nvPicPr>
          <p:blipFill rotWithShape="1">
            <a:blip r:embed="rId7">
              <a:extLst>
                <a:ext uri="{28A0092B-C50C-407E-A947-70E740481C1C}">
                  <a14:useLocalDpi xmlns:a14="http://schemas.microsoft.com/office/drawing/2010/main" val="0"/>
                </a:ext>
              </a:extLst>
            </a:blip>
            <a:srcRect r="24265"/>
            <a:stretch/>
          </p:blipFill>
          <p:spPr>
            <a:xfrm>
              <a:off x="4400219" y="3205944"/>
              <a:ext cx="2529636" cy="3576259"/>
            </a:xfrm>
            <a:prstGeom prst="rect">
              <a:avLst/>
            </a:prstGeom>
          </p:spPr>
        </p:pic>
        <p:pic>
          <p:nvPicPr>
            <p:cNvPr id="31" name="Hình ảnh 6">
              <a:extLst>
                <a:ext uri="{FF2B5EF4-FFF2-40B4-BE49-F238E27FC236}">
                  <a16:creationId xmlns:a16="http://schemas.microsoft.com/office/drawing/2014/main" id="{BF46CF3C-5863-ABFF-7248-208C02F595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4712" y="2411530"/>
              <a:ext cx="1450139" cy="1450139"/>
            </a:xfrm>
            <a:prstGeom prst="rect">
              <a:avLst/>
            </a:prstGeom>
          </p:spPr>
        </p:pic>
      </p:grpSp>
    </p:spTree>
    <p:extLst>
      <p:ext uri="{BB962C8B-B14F-4D97-AF65-F5344CB8AC3E}">
        <p14:creationId xmlns:p14="http://schemas.microsoft.com/office/powerpoint/2010/main" val="3782201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550</TotalTime>
  <Words>1112</Words>
  <Application>Microsoft Office PowerPoint</Application>
  <PresentationFormat>Widescreen</PresentationFormat>
  <Paragraphs>69</Paragraphs>
  <Slides>25</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等线</vt:lpstr>
      <vt:lpstr>#9Slide06 SVNClementine</vt:lpstr>
      <vt:lpstr>Aptos</vt:lpstr>
      <vt:lpstr>Arial</vt:lpstr>
      <vt:lpstr>Calibri</vt:lpstr>
      <vt:lpstr>SVN-Apple</vt:lpstr>
      <vt:lpstr>UTM Cookies</vt:lpstr>
      <vt:lpstr>UTM Duepuntozero</vt:lpstr>
      <vt:lpstr>UTM Edwardian</vt:lpstr>
      <vt:lpstr>UTM Mother</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THAO2011</dc:creator>
  <cp:lastModifiedBy>THAO2011</cp:lastModifiedBy>
  <cp:revision>2</cp:revision>
  <dcterms:created xsi:type="dcterms:W3CDTF">2023-07-15T07:46:33Z</dcterms:created>
  <dcterms:modified xsi:type="dcterms:W3CDTF">2025-03-31T14:01:20Z</dcterms:modified>
</cp:coreProperties>
</file>