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Lst>
  <p:notesMasterIdLst>
    <p:notesMasterId r:id="rId40"/>
  </p:notesMasterIdLst>
  <p:sldIdLst>
    <p:sldId id="308" r:id="rId2"/>
    <p:sldId id="309" r:id="rId3"/>
    <p:sldId id="447" r:id="rId4"/>
    <p:sldId id="351" r:id="rId5"/>
    <p:sldId id="448" r:id="rId6"/>
    <p:sldId id="449" r:id="rId7"/>
    <p:sldId id="451" r:id="rId8"/>
    <p:sldId id="355" r:id="rId9"/>
    <p:sldId id="392" r:id="rId10"/>
    <p:sldId id="393" r:id="rId11"/>
    <p:sldId id="450" r:id="rId12"/>
    <p:sldId id="396" r:id="rId13"/>
    <p:sldId id="397" r:id="rId14"/>
    <p:sldId id="455" r:id="rId15"/>
    <p:sldId id="456" r:id="rId16"/>
    <p:sldId id="452" r:id="rId17"/>
    <p:sldId id="453" r:id="rId18"/>
    <p:sldId id="362" r:id="rId19"/>
    <p:sldId id="365" r:id="rId20"/>
    <p:sldId id="405" r:id="rId21"/>
    <p:sldId id="403" r:id="rId22"/>
    <p:sldId id="454" r:id="rId23"/>
    <p:sldId id="457" r:id="rId24"/>
    <p:sldId id="406" r:id="rId25"/>
    <p:sldId id="458" r:id="rId26"/>
    <p:sldId id="415" r:id="rId27"/>
    <p:sldId id="459" r:id="rId28"/>
    <p:sldId id="461" r:id="rId29"/>
    <p:sldId id="460" r:id="rId30"/>
    <p:sldId id="462" r:id="rId31"/>
    <p:sldId id="379" r:id="rId32"/>
    <p:sldId id="421" r:id="rId33"/>
    <p:sldId id="444" r:id="rId34"/>
    <p:sldId id="383" r:id="rId35"/>
    <p:sldId id="445" r:id="rId36"/>
    <p:sldId id="446" r:id="rId37"/>
    <p:sldId id="304" r:id="rId38"/>
    <p:sldId id="389" r:id="rId39"/>
  </p:sldIdLst>
  <p:sldSz cx="9144000" cy="5143500" type="screen16x9"/>
  <p:notesSz cx="6858000" cy="9144000"/>
  <p:embeddedFontLst>
    <p:embeddedFont>
      <p:font typeface="LNTH-LuoLuoNotangYuanTi 1" panose="020B0604020202020204" charset="-128"/>
      <p:regular r:id="rId41"/>
    </p:embeddedFont>
    <p:embeddedFont>
      <p:font typeface="#9Slide05 Phobia" panose="020B0604020202020204" charset="0"/>
      <p:regular r:id="rId42"/>
    </p:embeddedFont>
    <p:embeddedFont>
      <p:font typeface="Roboto" panose="02000000000000000000" pitchFamily="2" charset="0"/>
      <p:regular r:id="rId43"/>
      <p:bold r:id="rId44"/>
      <p:italic r:id="rId45"/>
      <p:boldItalic r:id="rId46"/>
    </p:embeddedFont>
    <p:embeddedFont>
      <p:font typeface="SVN-Poky's" panose="020B0604020202020204" charset="0"/>
      <p:regular r:id="rId47"/>
    </p:embeddedFont>
  </p:embeddedFontLst>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66"/>
    <a:srgbClr val="8AF1FF"/>
    <a:srgbClr val="00FFFF"/>
    <a:srgbClr val="CCFF99"/>
    <a:srgbClr val="FF7C80"/>
    <a:srgbClr val="00CC00"/>
    <a:srgbClr val="FFCCCC"/>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1" d="100"/>
          <a:sy n="81" d="100"/>
        </p:scale>
        <p:origin x="1676" y="48"/>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151401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E9FF-10EE-DCA5-E9DB-FD6404144A3C}"/>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220E6A-B036-DED3-5808-7C23361E4E98}"/>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6E8E44-9FFD-3C50-F2D5-2B6161A9AAE1}"/>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5" name="Footer Placeholder 4">
            <a:extLst>
              <a:ext uri="{FF2B5EF4-FFF2-40B4-BE49-F238E27FC236}">
                <a16:creationId xmlns:a16="http://schemas.microsoft.com/office/drawing/2014/main" id="{F87CB30E-D738-6A72-F745-EF1B28EBC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E2123-7D36-9454-D445-BA8A09148EFA}"/>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226194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56E9-D06A-A5EA-4240-3D55224CF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4107E5-AD18-7782-594E-569D239129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D62E2-C689-0F5F-0856-BA73F455D334}"/>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5" name="Footer Placeholder 4">
            <a:extLst>
              <a:ext uri="{FF2B5EF4-FFF2-40B4-BE49-F238E27FC236}">
                <a16:creationId xmlns:a16="http://schemas.microsoft.com/office/drawing/2014/main" id="{CD803B81-43D2-8494-CD6C-E32D984B3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881F4-19D9-F2CB-0995-8E7C0B2267E8}"/>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10221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182479-12C0-C67E-4221-56EF7AA05E8E}"/>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F4B597-34CE-235F-F229-655A630E57D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F5925-DA0A-59EB-8E9E-8B22326999F6}"/>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5" name="Footer Placeholder 4">
            <a:extLst>
              <a:ext uri="{FF2B5EF4-FFF2-40B4-BE49-F238E27FC236}">
                <a16:creationId xmlns:a16="http://schemas.microsoft.com/office/drawing/2014/main" id="{05936847-DA7A-3A63-AEA3-DFC8DF46E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FB293-D67C-D8E4-CD99-9CB9146FCDD3}"/>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237605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814E-3963-D88D-C853-3C37B42AB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101205-1304-4E2E-C920-2917DD191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1E828-B6B9-D0CD-34E6-37FE9BF372BB}"/>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5" name="Footer Placeholder 4">
            <a:extLst>
              <a:ext uri="{FF2B5EF4-FFF2-40B4-BE49-F238E27FC236}">
                <a16:creationId xmlns:a16="http://schemas.microsoft.com/office/drawing/2014/main" id="{952D28EC-F349-EA4B-0B0E-0F3DCE5DC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E4037-9E7B-0AEA-DB4D-8B8FB1E9B33B}"/>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217463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76ED-8234-9C49-95F6-B3FC697A3FA3}"/>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52A4A8-1BE8-DF76-D463-C20F18D3089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8608D7-27B7-BEDD-5D02-2C2ECF9B7FC0}"/>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5" name="Footer Placeholder 4">
            <a:extLst>
              <a:ext uri="{FF2B5EF4-FFF2-40B4-BE49-F238E27FC236}">
                <a16:creationId xmlns:a16="http://schemas.microsoft.com/office/drawing/2014/main" id="{F46D5B75-6660-1FF2-8437-FA720CA61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A0F15-BF50-8FF9-8C68-D5722DC0F0C1}"/>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262747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2B682-FD78-1335-31A9-5D143A83B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AEA74-80FE-11D3-2FD8-6A743564692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22F7B-FE33-CA76-2ABE-56F57BE0DCD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DB2B7-4A78-2F96-DE22-85C64BC94771}"/>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6" name="Footer Placeholder 5">
            <a:extLst>
              <a:ext uri="{FF2B5EF4-FFF2-40B4-BE49-F238E27FC236}">
                <a16:creationId xmlns:a16="http://schemas.microsoft.com/office/drawing/2014/main" id="{5D94D704-3D44-6321-E0E9-B6B9D5123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39D1-4D5B-F8BF-E1F5-F4F9DC2DF073}"/>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286863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DBA1-F4D3-1178-D934-872206D7E72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A436E-79E1-61E9-F8B3-46609DC9C7D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BE7FC4-F610-805A-EFCB-222161C001D4}"/>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6125F-A8A1-8B71-F564-835734442B9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1655F-A788-6BB2-4FA8-7F1503D09B5B}"/>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9EE4AD-FF6E-208F-F644-D2BDC34D9682}"/>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8" name="Footer Placeholder 7">
            <a:extLst>
              <a:ext uri="{FF2B5EF4-FFF2-40B4-BE49-F238E27FC236}">
                <a16:creationId xmlns:a16="http://schemas.microsoft.com/office/drawing/2014/main" id="{5F73EB5A-F2E1-1270-B708-66718264B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5A7CF-96E3-FA89-1DD3-D7D146F356E5}"/>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217243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080C-2233-04AC-D7E0-810ED037CE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18B814-C4A0-4C59-ED31-99457EAF9529}"/>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4" name="Footer Placeholder 3">
            <a:extLst>
              <a:ext uri="{FF2B5EF4-FFF2-40B4-BE49-F238E27FC236}">
                <a16:creationId xmlns:a16="http://schemas.microsoft.com/office/drawing/2014/main" id="{4225759C-3F2F-27CB-09C4-67A47C354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B446A7-90F4-66D3-E108-E33F72CF1C0A}"/>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15410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C5585-B659-1176-EC98-A6F5FCD5E144}"/>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3" name="Footer Placeholder 2">
            <a:extLst>
              <a:ext uri="{FF2B5EF4-FFF2-40B4-BE49-F238E27FC236}">
                <a16:creationId xmlns:a16="http://schemas.microsoft.com/office/drawing/2014/main" id="{08A03D6F-FC52-A81A-325D-9E2D9A950A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A0C831-12C1-EA23-8232-F623A18A82C4}"/>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89486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1595-9158-54DA-5890-4383DCCB5AB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56DA56-E8BD-C4EE-AFDD-F1DB4DE7B4D6}"/>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B7069-5B32-F638-EAEF-BF831E0A4C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30E7A-214C-B0F5-779C-CA6DA2234739}"/>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6" name="Footer Placeholder 5">
            <a:extLst>
              <a:ext uri="{FF2B5EF4-FFF2-40B4-BE49-F238E27FC236}">
                <a16:creationId xmlns:a16="http://schemas.microsoft.com/office/drawing/2014/main" id="{B4B334AD-0CA7-8E57-C104-D4D6DD717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4881A-6EA0-9757-4E8C-0A5E46614080}"/>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376888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9B0D-9934-649E-399F-79513209137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43A53E-4336-3B86-7FFD-A60910003ED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C27C4-03DD-60D9-3F31-B126755D951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85504-EECB-2B5F-C626-A63B6B733AB3}"/>
              </a:ext>
            </a:extLst>
          </p:cNvPr>
          <p:cNvSpPr>
            <a:spLocks noGrp="1"/>
          </p:cNvSpPr>
          <p:nvPr>
            <p:ph type="dt" sz="half" idx="10"/>
          </p:nvPr>
        </p:nvSpPr>
        <p:spPr/>
        <p:txBody>
          <a:bodyPr/>
          <a:lstStyle/>
          <a:p>
            <a:fld id="{22AA2CFA-8C79-4E1B-8C36-84F22AE7B6F9}" type="datetimeFigureOut">
              <a:rPr lang="en-US" smtClean="0"/>
              <a:t>3/31/2025</a:t>
            </a:fld>
            <a:endParaRPr lang="en-US"/>
          </a:p>
        </p:txBody>
      </p:sp>
      <p:sp>
        <p:nvSpPr>
          <p:cNvPr id="6" name="Footer Placeholder 5">
            <a:extLst>
              <a:ext uri="{FF2B5EF4-FFF2-40B4-BE49-F238E27FC236}">
                <a16:creationId xmlns:a16="http://schemas.microsoft.com/office/drawing/2014/main" id="{21AFD472-5EAB-1F63-460B-6C6D9F657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EB987-B6D6-6D58-CDB3-45C212B748BD}"/>
              </a:ext>
            </a:extLst>
          </p:cNvPr>
          <p:cNvSpPr>
            <a:spLocks noGrp="1"/>
          </p:cNvSpPr>
          <p:nvPr>
            <p:ph type="sldNum" sz="quarter" idx="12"/>
          </p:nvPr>
        </p:nvSpPr>
        <p:spPr/>
        <p:txBody>
          <a:bodyPr/>
          <a:lstStyle/>
          <a:p>
            <a:fld id="{75B43978-18B2-43C5-B449-8B81080151AB}" type="slidenum">
              <a:rPr lang="en-US" smtClean="0"/>
              <a:t>‹#›</a:t>
            </a:fld>
            <a:endParaRPr lang="en-US"/>
          </a:p>
        </p:txBody>
      </p:sp>
    </p:spTree>
    <p:extLst>
      <p:ext uri="{BB962C8B-B14F-4D97-AF65-F5344CB8AC3E}">
        <p14:creationId xmlns:p14="http://schemas.microsoft.com/office/powerpoint/2010/main" val="187289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981FBC55-AB16-661B-9686-F3B66A620FF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A1F58998-DE59-C692-E437-86D654263BF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91709B-24E5-D3AF-E36C-826C61ADAE7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88BA0-4D81-AB12-4315-761E58BE63F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2AA2CFA-8C79-4E1B-8C36-84F22AE7B6F9}" type="datetimeFigureOut">
              <a:rPr lang="en-US" smtClean="0"/>
              <a:t>3/31/2025</a:t>
            </a:fld>
            <a:endParaRPr lang="en-US"/>
          </a:p>
        </p:txBody>
      </p:sp>
      <p:sp>
        <p:nvSpPr>
          <p:cNvPr id="5" name="Footer Placeholder 4">
            <a:extLst>
              <a:ext uri="{FF2B5EF4-FFF2-40B4-BE49-F238E27FC236}">
                <a16:creationId xmlns:a16="http://schemas.microsoft.com/office/drawing/2014/main" id="{8DB9C1F6-3339-9C21-E16A-A83EA5CF84E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C14220-D726-7F43-79C4-57B5E8E8BE2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5B43978-18B2-43C5-B449-8B81080151AB}" type="slidenum">
              <a:rPr lang="en-US" smtClean="0"/>
              <a:t>‹#›</a:t>
            </a:fld>
            <a:endParaRPr lang="en-US"/>
          </a:p>
        </p:txBody>
      </p:sp>
      <p:grpSp>
        <p:nvGrpSpPr>
          <p:cNvPr id="7" name="Group 6">
            <a:extLst>
              <a:ext uri="{FF2B5EF4-FFF2-40B4-BE49-F238E27FC236}">
                <a16:creationId xmlns:a16="http://schemas.microsoft.com/office/drawing/2014/main" id="{DE058B83-73C3-5DEC-2BED-32F0DC3AB171}"/>
              </a:ext>
            </a:extLst>
          </p:cNvPr>
          <p:cNvGrpSpPr/>
          <p:nvPr userDrawn="1"/>
        </p:nvGrpSpPr>
        <p:grpSpPr>
          <a:xfrm>
            <a:off x="-4892915" y="-1562987"/>
            <a:ext cx="5812651" cy="7646732"/>
            <a:chOff x="5845968" y="1485900"/>
            <a:chExt cx="5812651" cy="7646732"/>
          </a:xfrm>
        </p:grpSpPr>
        <p:grpSp>
          <p:nvGrpSpPr>
            <p:cNvPr id="8" name="Group 7">
              <a:extLst>
                <a:ext uri="{FF2B5EF4-FFF2-40B4-BE49-F238E27FC236}">
                  <a16:creationId xmlns:a16="http://schemas.microsoft.com/office/drawing/2014/main" id="{136537B6-54E6-993A-830E-CCD86F09E517}"/>
                </a:ext>
              </a:extLst>
            </p:cNvPr>
            <p:cNvGrpSpPr/>
            <p:nvPr/>
          </p:nvGrpSpPr>
          <p:grpSpPr>
            <a:xfrm>
              <a:off x="5867400" y="1485900"/>
              <a:ext cx="5791219" cy="3437535"/>
              <a:chOff x="3703495" y="3531534"/>
              <a:chExt cx="5791219" cy="3437535"/>
            </a:xfrm>
          </p:grpSpPr>
          <p:grpSp>
            <p:nvGrpSpPr>
              <p:cNvPr id="15" name="Group 14">
                <a:extLst>
                  <a:ext uri="{FF2B5EF4-FFF2-40B4-BE49-F238E27FC236}">
                    <a16:creationId xmlns:a16="http://schemas.microsoft.com/office/drawing/2014/main" id="{5FDFF166-3A75-A222-4EC9-73A6CED3C1FF}"/>
                  </a:ext>
                </a:extLst>
              </p:cNvPr>
              <p:cNvGrpSpPr/>
              <p:nvPr userDrawn="1"/>
            </p:nvGrpSpPr>
            <p:grpSpPr>
              <a:xfrm>
                <a:off x="3703495" y="6263336"/>
                <a:ext cx="5791219" cy="705733"/>
                <a:chOff x="6278216" y="4213444"/>
                <a:chExt cx="4342410" cy="638461"/>
              </a:xfrm>
            </p:grpSpPr>
            <p:sp>
              <p:nvSpPr>
                <p:cNvPr id="19" name="TextBox 18">
                  <a:extLst>
                    <a:ext uri="{FF2B5EF4-FFF2-40B4-BE49-F238E27FC236}">
                      <a16:creationId xmlns:a16="http://schemas.microsoft.com/office/drawing/2014/main" id="{A05D9B0C-A386-6CC7-3A23-98449EF67DC9}"/>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20" name="TextBox 19">
                  <a:extLst>
                    <a:ext uri="{FF2B5EF4-FFF2-40B4-BE49-F238E27FC236}">
                      <a16:creationId xmlns:a16="http://schemas.microsoft.com/office/drawing/2014/main" id="{61A3332B-6305-A840-318D-EDCC114C9BB9}"/>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6" name="Picture 15">
                <a:extLst>
                  <a:ext uri="{FF2B5EF4-FFF2-40B4-BE49-F238E27FC236}">
                    <a16:creationId xmlns:a16="http://schemas.microsoft.com/office/drawing/2014/main" id="{72A47544-7985-BFE2-705A-7B20E42CFB1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7" name="TextBox 16">
                <a:extLst>
                  <a:ext uri="{FF2B5EF4-FFF2-40B4-BE49-F238E27FC236}">
                    <a16:creationId xmlns:a16="http://schemas.microsoft.com/office/drawing/2014/main" id="{3F12FE18-D627-A6B5-72FD-E5E83042C0EC}"/>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9" name="Group 8">
              <a:extLst>
                <a:ext uri="{FF2B5EF4-FFF2-40B4-BE49-F238E27FC236}">
                  <a16:creationId xmlns:a16="http://schemas.microsoft.com/office/drawing/2014/main" id="{9469D085-FB3E-52E9-40E2-09590C9F5A45}"/>
                </a:ext>
              </a:extLst>
            </p:cNvPr>
            <p:cNvGrpSpPr/>
            <p:nvPr/>
          </p:nvGrpSpPr>
          <p:grpSpPr>
            <a:xfrm>
              <a:off x="5845968" y="5588762"/>
              <a:ext cx="5791219" cy="3543870"/>
              <a:chOff x="10897746" y="3487830"/>
              <a:chExt cx="5791219" cy="3543870"/>
            </a:xfrm>
          </p:grpSpPr>
          <p:grpSp>
            <p:nvGrpSpPr>
              <p:cNvPr id="10" name="Group 9">
                <a:extLst>
                  <a:ext uri="{FF2B5EF4-FFF2-40B4-BE49-F238E27FC236}">
                    <a16:creationId xmlns:a16="http://schemas.microsoft.com/office/drawing/2014/main" id="{8CC22775-A1A0-11C4-39A2-3223EBBDDC37}"/>
                  </a:ext>
                </a:extLst>
              </p:cNvPr>
              <p:cNvGrpSpPr/>
              <p:nvPr/>
            </p:nvGrpSpPr>
            <p:grpSpPr>
              <a:xfrm>
                <a:off x="10897746" y="6325967"/>
                <a:ext cx="5791219" cy="705733"/>
                <a:chOff x="6278216" y="4213444"/>
                <a:chExt cx="4342410" cy="638461"/>
              </a:xfrm>
            </p:grpSpPr>
            <p:sp>
              <p:nvSpPr>
                <p:cNvPr id="13" name="TextBox 12">
                  <a:extLst>
                    <a:ext uri="{FF2B5EF4-FFF2-40B4-BE49-F238E27FC236}">
                      <a16:creationId xmlns:a16="http://schemas.microsoft.com/office/drawing/2014/main" id="{32586ED4-0165-0F55-E987-34AA6B24A967}"/>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4" name="TextBox 13">
                  <a:extLst>
                    <a:ext uri="{FF2B5EF4-FFF2-40B4-BE49-F238E27FC236}">
                      <a16:creationId xmlns:a16="http://schemas.microsoft.com/office/drawing/2014/main" id="{6A54C0FA-B293-760B-D732-222838F3DD5D}"/>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1" name="TextBox 10">
                <a:extLst>
                  <a:ext uri="{FF2B5EF4-FFF2-40B4-BE49-F238E27FC236}">
                    <a16:creationId xmlns:a16="http://schemas.microsoft.com/office/drawing/2014/main" id="{30553AEF-F4DB-FEF6-4D6B-41193848F169}"/>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2" name="Picture 11" descr="A black square with circles and a logo&#10;&#10;Description automatically generated">
                <a:extLst>
                  <a:ext uri="{FF2B5EF4-FFF2-40B4-BE49-F238E27FC236}">
                    <a16:creationId xmlns:a16="http://schemas.microsoft.com/office/drawing/2014/main" id="{6ED8863A-8213-5E2B-1E4E-5FFA0D78F2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22630662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control" Target="../activeX/activeX1.xml"/><Relationship Id="rId4" Type="http://schemas.openxmlformats.org/officeDocument/2006/relationships/image" Target="../media/image24.wmf"/></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control" Target="../activeX/activeX2.xml"/><Relationship Id="rId4" Type="http://schemas.openxmlformats.org/officeDocument/2006/relationships/image" Target="../media/image25.wmf"/></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jpe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image" Target="../media/image36.png"/><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svg"/><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sv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Fantasy Cartoon Castle Stage Background Video MP4 Template Free Download -  Pikbest">
            <a:extLst>
              <a:ext uri="{FF2B5EF4-FFF2-40B4-BE49-F238E27FC236}">
                <a16:creationId xmlns:a16="http://schemas.microsoft.com/office/drawing/2014/main" id="{94201C15-EEC8-44F7-9493-E942B7830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0" y="-1"/>
            <a:ext cx="9152176" cy="515136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25">
            <a:extLst>
              <a:ext uri="{FF2B5EF4-FFF2-40B4-BE49-F238E27FC236}">
                <a16:creationId xmlns:a16="http://schemas.microsoft.com/office/drawing/2014/main" id="{84957EB2-F965-4406-9C9F-34EDB9EDB738}"/>
              </a:ext>
            </a:extLst>
          </p:cNvPr>
          <p:cNvSpPr/>
          <p:nvPr/>
        </p:nvSpPr>
        <p:spPr>
          <a:xfrm>
            <a:off x="1818670" y="831774"/>
            <a:ext cx="5456582" cy="3606662"/>
          </a:xfrm>
          <a:custGeom>
            <a:avLst/>
            <a:gdLst>
              <a:gd name="connsiteX0" fmla="*/ 0 w 5456582"/>
              <a:gd name="connsiteY0" fmla="*/ 422160 h 3606662"/>
              <a:gd name="connsiteX1" fmla="*/ 422160 w 5456582"/>
              <a:gd name="connsiteY1" fmla="*/ 0 h 3606662"/>
              <a:gd name="connsiteX2" fmla="*/ 5034422 w 5456582"/>
              <a:gd name="connsiteY2" fmla="*/ 0 h 3606662"/>
              <a:gd name="connsiteX3" fmla="*/ 5456582 w 5456582"/>
              <a:gd name="connsiteY3" fmla="*/ 422160 h 3606662"/>
              <a:gd name="connsiteX4" fmla="*/ 5456582 w 5456582"/>
              <a:gd name="connsiteY4" fmla="*/ 3184502 h 3606662"/>
              <a:gd name="connsiteX5" fmla="*/ 5034422 w 5456582"/>
              <a:gd name="connsiteY5" fmla="*/ 3606662 h 3606662"/>
              <a:gd name="connsiteX6" fmla="*/ 422160 w 5456582"/>
              <a:gd name="connsiteY6" fmla="*/ 3606662 h 3606662"/>
              <a:gd name="connsiteX7" fmla="*/ 0 w 5456582"/>
              <a:gd name="connsiteY7" fmla="*/ 3184502 h 3606662"/>
              <a:gd name="connsiteX8" fmla="*/ 0 w 5456582"/>
              <a:gd name="connsiteY8" fmla="*/ 422160 h 36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582" h="3606662" fill="none" extrusionOk="0">
                <a:moveTo>
                  <a:pt x="0" y="422160"/>
                </a:moveTo>
                <a:cubicBezTo>
                  <a:pt x="1473" y="228867"/>
                  <a:pt x="194987" y="10036"/>
                  <a:pt x="422160" y="0"/>
                </a:cubicBezTo>
                <a:cubicBezTo>
                  <a:pt x="1372504" y="72427"/>
                  <a:pt x="3333630" y="61419"/>
                  <a:pt x="5034422" y="0"/>
                </a:cubicBezTo>
                <a:cubicBezTo>
                  <a:pt x="5261056" y="-44873"/>
                  <a:pt x="5449226" y="186782"/>
                  <a:pt x="5456582" y="422160"/>
                </a:cubicBezTo>
                <a:cubicBezTo>
                  <a:pt x="5557458" y="1636395"/>
                  <a:pt x="5349269" y="2094724"/>
                  <a:pt x="5456582" y="3184502"/>
                </a:cubicBezTo>
                <a:cubicBezTo>
                  <a:pt x="5459459" y="3403055"/>
                  <a:pt x="5252826" y="3590128"/>
                  <a:pt x="5034422" y="3606662"/>
                </a:cubicBezTo>
                <a:cubicBezTo>
                  <a:pt x="3838786" y="3636489"/>
                  <a:pt x="2642328" y="3527356"/>
                  <a:pt x="422160" y="3606662"/>
                </a:cubicBezTo>
                <a:cubicBezTo>
                  <a:pt x="204764" y="3604881"/>
                  <a:pt x="-38559" y="3425280"/>
                  <a:pt x="0" y="3184502"/>
                </a:cubicBezTo>
                <a:cubicBezTo>
                  <a:pt x="50037" y="2133803"/>
                  <a:pt x="770" y="1537181"/>
                  <a:pt x="0" y="422160"/>
                </a:cubicBezTo>
                <a:close/>
              </a:path>
              <a:path w="5456582" h="3606662" stroke="0" extrusionOk="0">
                <a:moveTo>
                  <a:pt x="0" y="422160"/>
                </a:moveTo>
                <a:cubicBezTo>
                  <a:pt x="23904" y="195523"/>
                  <a:pt x="194355" y="11142"/>
                  <a:pt x="422160" y="0"/>
                </a:cubicBezTo>
                <a:cubicBezTo>
                  <a:pt x="1561891" y="123000"/>
                  <a:pt x="2809948" y="-96860"/>
                  <a:pt x="5034422" y="0"/>
                </a:cubicBezTo>
                <a:cubicBezTo>
                  <a:pt x="5235788" y="-24227"/>
                  <a:pt x="5470616" y="160713"/>
                  <a:pt x="5456582" y="422160"/>
                </a:cubicBezTo>
                <a:cubicBezTo>
                  <a:pt x="5459755" y="794446"/>
                  <a:pt x="5550849" y="2591649"/>
                  <a:pt x="5456582" y="3184502"/>
                </a:cubicBezTo>
                <a:cubicBezTo>
                  <a:pt x="5446306" y="3421378"/>
                  <a:pt x="5235244" y="3601371"/>
                  <a:pt x="5034422" y="3606662"/>
                </a:cubicBezTo>
                <a:cubicBezTo>
                  <a:pt x="3570863" y="3445955"/>
                  <a:pt x="1673287" y="3646329"/>
                  <a:pt x="422160" y="3606662"/>
                </a:cubicBezTo>
                <a:cubicBezTo>
                  <a:pt x="166624" y="3602141"/>
                  <a:pt x="-34239" y="3402144"/>
                  <a:pt x="0" y="3184502"/>
                </a:cubicBezTo>
                <a:cubicBezTo>
                  <a:pt x="32216" y="1813772"/>
                  <a:pt x="57206" y="1369093"/>
                  <a:pt x="0" y="422160"/>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2A03AE-5B01-4BB9-B7DB-A7DE04F678FB}"/>
              </a:ext>
            </a:extLst>
          </p:cNvPr>
          <p:cNvSpPr txBox="1"/>
          <p:nvPr/>
        </p:nvSpPr>
        <p:spPr>
          <a:xfrm>
            <a:off x="1394888" y="912222"/>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1172812" y="1413105"/>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 name="Picture 3">
            <a:extLst>
              <a:ext uri="{FF2B5EF4-FFF2-40B4-BE49-F238E27FC236}">
                <a16:creationId xmlns:a16="http://schemas.microsoft.com/office/drawing/2014/main" id="{BF0AAAC9-0C61-84B4-0817-8F35E60DCD86}"/>
              </a:ext>
            </a:extLst>
          </p:cNvPr>
          <p:cNvPicPr>
            <a:picLocks noChangeAspect="1"/>
          </p:cNvPicPr>
          <p:nvPr/>
        </p:nvPicPr>
        <p:blipFill>
          <a:blip r:embed="rId3"/>
          <a:stretch>
            <a:fillRect/>
          </a:stretch>
        </p:blipFill>
        <p:spPr>
          <a:xfrm>
            <a:off x="797596" y="2165357"/>
            <a:ext cx="7498730" cy="1780186"/>
          </a:xfrm>
          <a:prstGeom prst="rect">
            <a:avLst/>
          </a:prstGeom>
        </p:spPr>
      </p:pic>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5D482555-036E-818A-D0EA-644EC7776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548515" y="764322"/>
            <a:ext cx="8332595" cy="4093428"/>
          </a:xfrm>
          <a:prstGeom prst="rect">
            <a:avLst/>
          </a:prstGeom>
        </p:spPr>
        <p:txBody>
          <a:bodyPr wrap="square">
            <a:spAutoFit/>
          </a:bodyPr>
          <a:lstStyle/>
          <a:p>
            <a:pPr algn="just"/>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Thảo nguyên chạy dài từ các dãy núi xuống tận chân trời thành những triền đất thoai thoải, rồi nhường chỗ cho những rỉa cát loang loáng bao quanh hồ I-xức-kun xa tít. </a:t>
            </a:r>
          </a:p>
          <a:p>
            <a:pPr algn="just"/>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Mặt đất đã sạch hết tuyết, trải rộng ra trơ trụi, ẩm ướt. Đâu đây đã có tiếng máy kéo xình xịch trên cánh đồng cày xuân. Xa xa, lác đác có những mái lều mới dựng lên; những người chăn súc vật đã ra các đồng cỏ mùa xuân. Những làn khói xám bốc lên từ mái lều. Ngọn gió đưa lại tiếng ngựa hí xốn xang. Những bầy cừu đi quanh quẩn bên cạnh đường. </a:t>
            </a:r>
          </a:p>
        </p:txBody>
      </p:sp>
      <p:sp>
        <p:nvSpPr>
          <p:cNvPr id="14" name="TextBox 13">
            <a:extLst>
              <a:ext uri="{FF2B5EF4-FFF2-40B4-BE49-F238E27FC236}">
                <a16:creationId xmlns:a16="http://schemas.microsoft.com/office/drawing/2014/main" id="{8B86E289-4118-4A55-BB24-8CE51881F6B6}"/>
              </a:ext>
            </a:extLst>
          </p:cNvPr>
          <p:cNvSpPr txBox="1"/>
          <p:nvPr/>
        </p:nvSpPr>
        <p:spPr>
          <a:xfrm>
            <a:off x="1374514" y="422216"/>
            <a:ext cx="6074932" cy="461665"/>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2400">
                <a:ln w="19050">
                  <a:solidFill>
                    <a:srgbClr val="002060"/>
                  </a:solidFill>
                </a:ln>
                <a:solidFill>
                  <a:srgbClr val="CC99FF"/>
                </a:solidFill>
                <a:latin typeface="+mn-lt"/>
                <a:cs typeface="Arial" panose="020B0604020202020204" pitchFamily="34" charset="0"/>
              </a:rPr>
              <a:t>Thảo nguyên bao la</a:t>
            </a:r>
            <a:endParaRPr lang="sv-SE" sz="2400" dirty="0">
              <a:ln w="19050">
                <a:solidFill>
                  <a:srgbClr val="002060"/>
                </a:solidFill>
              </a:ln>
              <a:solidFill>
                <a:srgbClr val="99FF99"/>
              </a:solidFill>
              <a:latin typeface="+mn-lt"/>
              <a:cs typeface="Arial" panose="020B0604020202020204" pitchFamily="34" charset="0"/>
            </a:endParaRPr>
          </a:p>
        </p:txBody>
      </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5D482555-036E-818A-D0EA-644EC7776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05702" y="535603"/>
            <a:ext cx="8332595" cy="4324261"/>
          </a:xfrm>
          <a:prstGeom prst="rect">
            <a:avLst/>
          </a:prstGeom>
        </p:spPr>
        <p:txBody>
          <a:bodyPr wrap="square">
            <a:spAutoFit/>
          </a:bodyPr>
          <a:lstStyle/>
          <a:p>
            <a:pPr algn="just"/>
            <a:r>
              <a:rPr lang="en-US" sz="2500">
                <a:latin typeface="Calibri" panose="020F0502020204030204" pitchFamily="34" charset="0"/>
                <a:cs typeface="Calibri" panose="020F0502020204030204" pitchFamily="34" charset="0"/>
              </a:rPr>
              <a:t>	</a:t>
            </a:r>
            <a:r>
              <a:rPr lang="vi-VN" sz="2500">
                <a:latin typeface="Calibri" panose="020F0502020204030204" pitchFamily="34" charset="0"/>
                <a:cs typeface="Calibri" panose="020F0502020204030204" pitchFamily="34" charset="0"/>
              </a:rPr>
              <a:t>Chợt đến chỗ rẽ ra hồ, tôi giật thót người lên: những con thiên nga! Lần thứ hai trên đời tôi được trông thấy bầy thiên nga mùa xuân bay về trên hồ I-xức-kun. Đàn chim trắng cứ lượn vòng trên mặt hồ xanh biếc. Tôi bỗng rẽ ngoặt ra khỏi đường cái cho xe chạy qua dải đất hoang ra thẳng bờ hồ. </a:t>
            </a:r>
            <a:endParaRPr lang="vi-VN" sz="2500" i="1">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5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Những đợt sóng xanh bạc đầu như thể nắm tay nhau chạy từng hàng lên bờ cát vàng. Mặt trời đang khuất dần sau rặng núi, và những khoảng nước phía xa như nhuộm hồng. Bầy thiên nga đang lượn đi lượn lại, cất tiếng kêu rộn rã thảng thốt. Chúng bay vút lên cao, dang rộng đôi cánh vun vút chao xuống nước làm loang ra những vòng rộng sủi bọt.</a:t>
            </a:r>
            <a:endParaRPr kumimoji="0" lang="vi-VN" sz="25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1870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ảo nguyên là gì? Thảo nguyên bao gồm những gì? - Vemaybays.vn">
            <a:extLst>
              <a:ext uri="{FF2B5EF4-FFF2-40B4-BE49-F238E27FC236}">
                <a16:creationId xmlns:a16="http://schemas.microsoft.com/office/drawing/2014/main" id="{953225F6-1F44-E0D2-A7C3-7DC4DA348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A1BF16-FC37-4FC9-90EA-1CFBE3BAAA94}"/>
              </a:ext>
            </a:extLst>
          </p:cNvPr>
          <p:cNvGrpSpPr/>
          <p:nvPr/>
        </p:nvGrpSpPr>
        <p:grpSpPr>
          <a:xfrm>
            <a:off x="1102995" y="1626447"/>
            <a:ext cx="6818669" cy="2248323"/>
            <a:chOff x="400296" y="1836236"/>
            <a:chExt cx="11195464" cy="3024206"/>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400296" y="1836236"/>
              <a:ext cx="11195464" cy="3024206"/>
              <a:chOff x="400296" y="1595436"/>
              <a:chExt cx="11195464" cy="3024206"/>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400296" y="1595436"/>
                <a:ext cx="11195464" cy="3024206"/>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273092" y="2186410"/>
                <a:ext cx="10322668" cy="1862949"/>
              </a:xfrm>
              <a:prstGeom prst="rect">
                <a:avLst/>
              </a:prstGeom>
              <a:noFill/>
            </p:spPr>
            <p:txBody>
              <a:bodyPr wrap="square" rtlCol="0">
                <a:spAutoFit/>
              </a:bodyPr>
              <a:lstStyle/>
              <a:p>
                <a:pPr algn="just"/>
                <a:r>
                  <a:rPr lang="en-US" sz="2800" b="1">
                    <a:latin typeface="Calibri" panose="020F0502020204030204" pitchFamily="34" charset="0"/>
                    <a:cs typeface="Calibri" panose="020F0502020204030204" pitchFamily="34" charset="0"/>
                  </a:rPr>
                  <a:t>Giọng đọc thong thả, nhẹ nhàng; nhấn giọng ở những từ ngữ chỉ đặc điểm của sự vật, hoạt động trên thảo nguyên </a:t>
                </a:r>
                <a:endParaRPr lang="vi-VN" sz="2800"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549755" y="2103138"/>
              <a:ext cx="882708" cy="1146646"/>
            </a:xfrm>
            <a:prstGeom prst="rect">
              <a:avLst/>
            </a:prstGeom>
          </p:spPr>
        </p:pic>
      </p:grpSp>
      <p:pic>
        <p:nvPicPr>
          <p:cNvPr id="2" name="Picture 1">
            <a:extLst>
              <a:ext uri="{FF2B5EF4-FFF2-40B4-BE49-F238E27FC236}">
                <a16:creationId xmlns:a16="http://schemas.microsoft.com/office/drawing/2014/main" id="{26F479AE-DDB5-287E-A449-EDE5FA2281EE}"/>
              </a:ext>
            </a:extLst>
          </p:cNvPr>
          <p:cNvPicPr>
            <a:picLocks noChangeAspect="1"/>
          </p:cNvPicPr>
          <p:nvPr/>
        </p:nvPicPr>
        <p:blipFill>
          <a:blip r:embed="rId5"/>
          <a:stretch>
            <a:fillRect/>
          </a:stretch>
        </p:blipFill>
        <p:spPr>
          <a:xfrm>
            <a:off x="1194024" y="437422"/>
            <a:ext cx="7334124" cy="969348"/>
          </a:xfrm>
          <a:prstGeom prst="rect">
            <a:avLst/>
          </a:prstGeom>
        </p:spPr>
      </p:pic>
      <p:pic>
        <p:nvPicPr>
          <p:cNvPr id="4" name="Picture 4" descr="Nông Nông Dân Kéo - phim hoạt hình, nông dân, png tải về - Miễn phí trong  suốt đứng png Tải về.">
            <a:extLst>
              <a:ext uri="{FF2B5EF4-FFF2-40B4-BE49-F238E27FC236}">
                <a16:creationId xmlns:a16="http://schemas.microsoft.com/office/drawing/2014/main" id="{105397A5-63FB-7142-058C-DF364D84C8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1210307" y="1406770"/>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8E84E5CC-77D9-9AC5-EAAB-B3CDCD889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1028700" y="857249"/>
            <a:ext cx="6720840" cy="3611881"/>
          </a:xfrm>
          <a:prstGeom prst="roundRect">
            <a:avLst>
              <a:gd name="adj" fmla="val 1794"/>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1317508" y="1725789"/>
            <a:ext cx="5906628" cy="1055608"/>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1: </a:t>
            </a:r>
            <a:r>
              <a:rPr lang="en-US" sz="2800" dirty="0" err="1">
                <a:latin typeface="Calibri" panose="020F0502020204030204" pitchFamily="34" charset="0"/>
                <a:ea typeface="Roboto" panose="02000000000000000000" pitchFamily="2" charset="0"/>
                <a:cs typeface="Calibri" panose="020F0502020204030204" pitchFamily="34" charset="0"/>
              </a:rPr>
              <a:t>Từ</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err="1">
                <a:latin typeface="Calibri" panose="020F0502020204030204" pitchFamily="34" charset="0"/>
                <a:ea typeface="Roboto" panose="02000000000000000000" pitchFamily="2" charset="0"/>
                <a:cs typeface="Calibri" panose="020F0502020204030204" pitchFamily="34" charset="0"/>
              </a:rPr>
              <a:t>đầu</a:t>
            </a:r>
            <a:r>
              <a:rPr lang="en-US" sz="2800">
                <a:latin typeface="Calibri" panose="020F0502020204030204" pitchFamily="34" charset="0"/>
                <a:ea typeface="Roboto" panose="02000000000000000000" pitchFamily="2" charset="0"/>
                <a:cs typeface="Calibri" panose="020F0502020204030204" pitchFamily="34" charset="0"/>
              </a:rPr>
              <a:t> đến</a:t>
            </a:r>
            <a:r>
              <a:rPr lang="vi-VN" sz="2800">
                <a:latin typeface="Calibri" panose="020F0502020204030204" pitchFamily="34" charset="0"/>
                <a:ea typeface="Roboto" panose="02000000000000000000" pitchFamily="2" charset="0"/>
                <a:cs typeface="Calibri" panose="020F0502020204030204" pitchFamily="34" charset="0"/>
              </a:rPr>
              <a:t> “quanh quẩn bên cạnh đường”.</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54648" y="864014"/>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6505D1E6-4346-41AC-AC06-EA14AFF4C807}"/>
              </a:ext>
            </a:extLst>
          </p:cNvPr>
          <p:cNvSpPr txBox="1"/>
          <p:nvPr/>
        </p:nvSpPr>
        <p:spPr>
          <a:xfrm>
            <a:off x="1317509" y="3683511"/>
            <a:ext cx="5906627"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err="1">
                <a:latin typeface="Calibri" panose="020F0502020204030204" pitchFamily="34" charset="0"/>
                <a:ea typeface="Roboto" panose="02000000000000000000" pitchFamily="2" charset="0"/>
                <a:cs typeface="Calibri" panose="020F0502020204030204" pitchFamily="34" charset="0"/>
              </a:rPr>
              <a:t>Đoạn</a:t>
            </a:r>
            <a:r>
              <a:rPr lang="en-US" sz="2800" b="1">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Còn</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lại</a:t>
            </a:r>
            <a:r>
              <a:rPr lang="en-US" sz="2800" dirty="0">
                <a:latin typeface="Calibri" panose="020F0502020204030204" pitchFamily="34" charset="0"/>
                <a:ea typeface="Roboto" panose="02000000000000000000" pitchFamily="2" charset="0"/>
                <a:cs typeface="Calibri" panose="020F0502020204030204" pitchFamily="34" charset="0"/>
              </a:rPr>
              <a:t>.</a:t>
            </a:r>
          </a:p>
        </p:txBody>
      </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5935CB9D-1A02-8CDF-B855-9413D50EA6D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6447246" y="1336853"/>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F4875B94-43A5-3C46-54F2-DB47DCB9D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CD29820-49AA-4FB6-A0BE-E35A0BBF437A}"/>
              </a:ext>
            </a:extLst>
          </p:cNvPr>
          <p:cNvSpPr/>
          <p:nvPr/>
        </p:nvSpPr>
        <p:spPr>
          <a:xfrm>
            <a:off x="1531619" y="2232065"/>
            <a:ext cx="6080761" cy="1940957"/>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thoai thoải, rỉa cát, loang loáng, I-xức-kun, trơ trụi, xình xịch, giật thót,…</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C8F212C0-F52E-4016-8BB1-8F2478D1DE23}"/>
              </a:ext>
            </a:extLst>
          </p:cNvPr>
          <p:cNvGrpSpPr/>
          <p:nvPr/>
        </p:nvGrpSpPr>
        <p:grpSpPr>
          <a:xfrm>
            <a:off x="169409" y="846088"/>
            <a:ext cx="8805179" cy="830998"/>
            <a:chOff x="-4308733" y="2068179"/>
            <a:chExt cx="11626255" cy="830998"/>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Luyện đọc từ khó</a:t>
              </a:r>
              <a:endPar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endParaRP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3" y="2068179"/>
              <a:ext cx="11626255"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en-US" sz="4800" b="0" i="0" u="none" strike="noStrike" kern="0" cap="none" spc="0" normalizeH="0" baseline="0" noProof="0">
                  <a:ln>
                    <a:noFill/>
                  </a:ln>
                  <a:solidFill>
                    <a:srgbClr val="00B0F0"/>
                  </a:solidFill>
                  <a:effectLst/>
                  <a:uLnTx/>
                  <a:uFillTx/>
                  <a:latin typeface="iCiel Pony" panose="02000000000000000000" pitchFamily="2" charset="-93"/>
                  <a:cs typeface="Arial" panose="020B0604020202020204" pitchFamily="34" charset="0"/>
                  <a:sym typeface="Arial"/>
                </a:rPr>
                <a:t>Luyện đọc từ khó</a:t>
              </a:r>
              <a:endPar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endParaRPr>
            </a:p>
          </p:txBody>
        </p:sp>
      </p:gr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B124E52C-72FD-4A71-A253-8A917FC05D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6481536" y="1261586"/>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40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6CF7D22E-8D4D-711B-8237-3928423DB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CCD29820-49AA-4FB6-A0BE-E35A0BBF437A}"/>
              </a:ext>
            </a:extLst>
          </p:cNvPr>
          <p:cNvSpPr/>
          <p:nvPr/>
        </p:nvSpPr>
        <p:spPr>
          <a:xfrm>
            <a:off x="971549" y="2124952"/>
            <a:ext cx="7555231" cy="1940957"/>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Xa xa,/ lác đác có những mái lều mới dựng lên;// những người chăn súc vật/ đã ra các đồng cỏ mùa xuân.//</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C8F212C0-F52E-4016-8BB1-8F2478D1DE23}"/>
              </a:ext>
            </a:extLst>
          </p:cNvPr>
          <p:cNvGrpSpPr/>
          <p:nvPr/>
        </p:nvGrpSpPr>
        <p:grpSpPr>
          <a:xfrm>
            <a:off x="169408" y="846089"/>
            <a:ext cx="8805179" cy="847787"/>
            <a:chOff x="-4308734" y="2068180"/>
            <a:chExt cx="11626255" cy="847787"/>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Luyện đọc câu dài</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84970"/>
              <a:ext cx="11626255"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en-US" sz="4800" b="0" i="0" u="none" strike="noStrike" kern="0" cap="none" spc="0" normalizeH="0" baseline="0" noProof="0">
                  <a:ln>
                    <a:noFill/>
                  </a:ln>
                  <a:solidFill>
                    <a:srgbClr val="00B0F0"/>
                  </a:solidFill>
                  <a:effectLst/>
                  <a:uLnTx/>
                  <a:uFillTx/>
                  <a:latin typeface="iCiel Pony" panose="02000000000000000000" pitchFamily="2" charset="-93"/>
                  <a:cs typeface="Arial" panose="020B0604020202020204" pitchFamily="34" charset="0"/>
                  <a:sym typeface="Arial"/>
                </a:rPr>
                <a:t>Luyện đọc câu dài</a:t>
              </a:r>
              <a:endPar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endParaRPr>
            </a:p>
          </p:txBody>
        </p:sp>
      </p:gr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6247B6D6-6BCC-6DEB-20B6-83A0225E94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1506976" y="1508854"/>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4103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5D482555-036E-818A-D0EA-644EC7776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548515" y="764322"/>
            <a:ext cx="8332595" cy="40934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Thảo nguyên chạy dài từ các dãy núi xuống tận chân trời thành những triền đất thoai thoải, rồi nhường chỗ cho những rỉa cát loang loáng bao quanh hồ I-xức-kun xa tít.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Mặt đất đã sạch hết tuyết, trải rộng ra trơ trụi, ẩm ướt. Đâu đây đã có tiếng máy kéo xình xịch trên cánh đồng cày xuân. Xa xa, lác đác có những mái lều mới dựng lên; những người chăn súc vật đã ra các đồng cỏ mùa xuân. Những làn khói xám bốc lên từ mái lều. Ngọn gió đưa lại tiếng ngựa hí xốn xang. Những bầy cừu đi quanh quẩn bên cạnh đường. </a:t>
            </a:r>
          </a:p>
        </p:txBody>
      </p:sp>
      <p:sp>
        <p:nvSpPr>
          <p:cNvPr id="14" name="TextBox 13">
            <a:extLst>
              <a:ext uri="{FF2B5EF4-FFF2-40B4-BE49-F238E27FC236}">
                <a16:creationId xmlns:a16="http://schemas.microsoft.com/office/drawing/2014/main" id="{8B86E289-4118-4A55-BB24-8CE51881F6B6}"/>
              </a:ext>
            </a:extLst>
          </p:cNvPr>
          <p:cNvSpPr txBox="1"/>
          <p:nvPr/>
        </p:nvSpPr>
        <p:spPr>
          <a:xfrm>
            <a:off x="1374514" y="422216"/>
            <a:ext cx="6074932"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2400" b="0" i="0" u="none" strike="noStrike" kern="0" cap="none" spc="0" normalizeH="0" baseline="0" noProof="0">
                <a:ln w="19050">
                  <a:solidFill>
                    <a:srgbClr val="002060"/>
                  </a:solidFill>
                </a:ln>
                <a:solidFill>
                  <a:srgbClr val="CC99FF"/>
                </a:solidFill>
                <a:effectLst/>
                <a:uLnTx/>
                <a:uFillTx/>
                <a:latin typeface="Arial" panose="020B0604020202020204" pitchFamily="34" charset="0"/>
                <a:cs typeface="Arial" panose="020B0604020202020204" pitchFamily="34" charset="0"/>
                <a:sym typeface="Arial"/>
              </a:rPr>
              <a:t>Thảo nguyên bao la</a:t>
            </a:r>
            <a:endParaRPr kumimoji="0" lang="sv-SE" sz="2400" b="0" i="0" u="none" strike="noStrike" kern="0" cap="none" spc="0" normalizeH="0" baseline="0" noProof="0" dirty="0">
              <a:ln w="19050">
                <a:solidFill>
                  <a:srgbClr val="002060"/>
                </a:solidFill>
              </a:ln>
              <a:solidFill>
                <a:srgbClr val="99FF99"/>
              </a:solidFill>
              <a:effectLst/>
              <a:uLnTx/>
              <a:uFillTx/>
              <a:latin typeface="Calibri" panose="020F0502020204030204"/>
              <a:cs typeface="Arial" panose="020B0604020202020204" pitchFamily="34" charset="0"/>
              <a:sym typeface="Arial"/>
            </a:endParaRPr>
          </a:p>
        </p:txBody>
      </p:sp>
      <p:sp>
        <p:nvSpPr>
          <p:cNvPr id="3" name="Rectangle: Rounded Corners 2">
            <a:extLst>
              <a:ext uri="{FF2B5EF4-FFF2-40B4-BE49-F238E27FC236}">
                <a16:creationId xmlns:a16="http://schemas.microsoft.com/office/drawing/2014/main" id="{8CC5F926-AD12-68E8-A2E9-B9968D7E366A}"/>
              </a:ext>
            </a:extLst>
          </p:cNvPr>
          <p:cNvSpPr/>
          <p:nvPr/>
        </p:nvSpPr>
        <p:spPr>
          <a:xfrm>
            <a:off x="104265" y="268570"/>
            <a:ext cx="1714500" cy="512932"/>
          </a:xfrm>
          <a:prstGeom prst="roundRect">
            <a:avLst>
              <a:gd name="adj" fmla="val 50000"/>
            </a:avLst>
          </a:prstGeom>
          <a:solidFill>
            <a:srgbClr val="FFFFCC"/>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Tree>
    <p:controls>
      <mc:AlternateContent xmlns:mc="http://schemas.openxmlformats.org/markup-compatibility/2006">
        <mc:Choice xmlns:v="urn:schemas-microsoft-com:vml" Requires="v">
          <p:control name="TextBox1" r:id="rId1" imgW="5054760" imgH="647640"/>
        </mc:Choice>
        <mc:Fallback>
          <p:control name="TextBox1" r:id="rId1" imgW="5054760" imgH="647640">
            <p:pic>
              <p:nvPicPr>
                <p:cNvPr id="5" name="TextBox1">
                  <a:extLst>
                    <a:ext uri="{FF2B5EF4-FFF2-40B4-BE49-F238E27FC236}">
                      <a16:creationId xmlns:a16="http://schemas.microsoft.com/office/drawing/2014/main" id="{1A760D3F-A662-5C72-4739-810F15BD21D4}"/>
                    </a:ext>
                  </a:extLst>
                </p:cNvPr>
                <p:cNvPicPr>
                  <a:picLocks/>
                </p:cNvPicPr>
                <p:nvPr/>
              </p:nvPicPr>
              <p:blipFill>
                <a:blip r:embed="rId4"/>
                <a:stretch>
                  <a:fillRect/>
                </a:stretch>
              </p:blipFill>
              <p:spPr>
                <a:xfrm>
                  <a:off x="3400950" y="4451529"/>
                  <a:ext cx="5057250" cy="646331"/>
                </a:xfrm>
                <a:prstGeom prst="rect">
                  <a:avLst/>
                </a:prstGeom>
              </p:spPr>
            </p:pic>
          </p:control>
        </mc:Fallback>
      </mc:AlternateContent>
    </p:controls>
    <p:extLst>
      <p:ext uri="{BB962C8B-B14F-4D97-AF65-F5344CB8AC3E}">
        <p14:creationId xmlns:p14="http://schemas.microsoft.com/office/powerpoint/2010/main" val="2567856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5D482555-036E-818A-D0EA-644EC7776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05702" y="535603"/>
            <a:ext cx="8332595"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Chợt đến chỗ rẽ ra hồ, tôi giật thót người lên: những con thiên nga! Lần thứ hai trên đời tôi được trông thấy bầy thiên nga mùa xuân bay về trên hồ I-xức-kun. Đàn chim trắng cứ lượn vòng trên mặt hồ xanh biếc. Tôi bỗng rẽ ngoặt ra khỏi đường cái cho xe chạy qua dải đất hoang ra thẳng bờ hồ. </a:t>
            </a:r>
            <a:endPar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Những đợt sóng xanh bạc đầu như thể nắm tay nhau chạy từng hàng lên bờ cát vàng. Mặt trời đang khuất dần sau rặng núi, và những khoảng nước phía xa như nhuộm hồng. Bầy thiên nga đang lượn đi lượn lại, cất tiếng kêu rộn rã thảng thốt. Chúng bay vút lên cao, dang rộng đôi cánh vun vút chao xuống nước làm loang ra những vòng rộng sủi bọt.</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6EEFDB2-1BC5-093E-4B93-FCCBBDF2543D}"/>
              </a:ext>
            </a:extLst>
          </p:cNvPr>
          <p:cNvSpPr/>
          <p:nvPr/>
        </p:nvSpPr>
        <p:spPr>
          <a:xfrm>
            <a:off x="142812" y="85112"/>
            <a:ext cx="1714500" cy="512932"/>
          </a:xfrm>
          <a:prstGeom prst="roundRect">
            <a:avLst>
              <a:gd name="adj" fmla="val 50000"/>
            </a:avLst>
          </a:prstGeom>
          <a:solidFill>
            <a:srgbClr val="FFFFCC"/>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rPr>
              <a:t>ĐOẠN 2</a:t>
            </a:r>
            <a:endPar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controls>
      <mc:AlternateContent xmlns:mc="http://schemas.openxmlformats.org/markup-compatibility/2006">
        <mc:Choice xmlns:v="urn:schemas-microsoft-com:vml" Requires="v">
          <p:control name="TextBox1" r:id="rId1" imgW="3854520" imgH="647640"/>
        </mc:Choice>
        <mc:Fallback>
          <p:control name="TextBox1" r:id="rId1" imgW="3854520" imgH="647640">
            <p:pic>
              <p:nvPicPr>
                <p:cNvPr id="5" name="TextBox1">
                  <a:extLst>
                    <a:ext uri="{FF2B5EF4-FFF2-40B4-BE49-F238E27FC236}">
                      <a16:creationId xmlns:a16="http://schemas.microsoft.com/office/drawing/2014/main" id="{4E68AABC-6500-C58F-71C2-773C41CAC294}"/>
                    </a:ext>
                  </a:extLst>
                </p:cNvPr>
                <p:cNvPicPr>
                  <a:picLocks/>
                </p:cNvPicPr>
                <p:nvPr/>
              </p:nvPicPr>
              <p:blipFill>
                <a:blip r:embed="rId4"/>
                <a:stretch>
                  <a:fillRect/>
                </a:stretch>
              </p:blipFill>
              <p:spPr>
                <a:xfrm>
                  <a:off x="4881135" y="4367421"/>
                  <a:ext cx="3857162" cy="646331"/>
                </a:xfrm>
                <a:prstGeom prst="rect">
                  <a:avLst/>
                </a:prstGeom>
              </p:spPr>
            </p:pic>
          </p:control>
        </mc:Fallback>
      </mc:AlternateContent>
    </p:controls>
    <p:extLst>
      <p:ext uri="{BB962C8B-B14F-4D97-AF65-F5344CB8AC3E}">
        <p14:creationId xmlns:p14="http://schemas.microsoft.com/office/powerpoint/2010/main" val="1808707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CF05F310-8C99-0009-46E5-008F97F64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3C299793-AB86-524A-E899-8DB120451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380917" y="410961"/>
            <a:ext cx="8382166" cy="432157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Tìm được từ ngữ tả không gian trong mỗi bức tranh; nêu được phỏng đoán về nội dung bài đọc qua tên bài, tranh minh hoạ và hoạt động khởi động.</a:t>
            </a:r>
          </a:p>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Đọc trôi chảy toàn bài, ngắt nghỉ đúng dấu câu, đúng logic ngữ nghĩa. trả lời được các câu hỏi tìm hiểu bài</a:t>
            </a:r>
          </a:p>
          <a:p>
            <a:pPr marL="457200" algn="just">
              <a:spcBef>
                <a:spcPts val="1200"/>
              </a:spcBef>
            </a:pPr>
            <a:r>
              <a:rPr lang="vi-VN" sz="2200" b="1">
                <a:solidFill>
                  <a:schemeClr val="bg1">
                    <a:lumMod val="10000"/>
                  </a:schemeClr>
                </a:solidFill>
                <a:latin typeface="Calibri" panose="020F0502020204030204" pitchFamily="34" charset="0"/>
                <a:cs typeface="Calibri" panose="020F0502020204030204" pitchFamily="34" charset="0"/>
              </a:rPr>
              <a:t>- Hiểu được nội dung bài đọc: </a:t>
            </a:r>
            <a:r>
              <a:rPr lang="vi-VN" sz="2200" b="1" i="1">
                <a:solidFill>
                  <a:schemeClr val="bg1">
                    <a:lumMod val="10000"/>
                  </a:schemeClr>
                </a:solidFill>
                <a:latin typeface="Calibri" panose="020F0502020204030204" pitchFamily="34" charset="0"/>
                <a:cs typeface="Calibri" panose="020F0502020204030204" pitchFamily="34" charset="0"/>
              </a:rPr>
              <a:t>Vẻ đẹp của thiên nhiên và cuộc sống trên thảo nguyên bao la. </a:t>
            </a:r>
            <a:r>
              <a:rPr lang="vi-VN" sz="2200" b="1">
                <a:solidFill>
                  <a:schemeClr val="bg1">
                    <a:lumMod val="10000"/>
                  </a:schemeClr>
                </a:solidFill>
                <a:latin typeface="Calibri" panose="020F0502020204030204" pitchFamily="34" charset="0"/>
                <a:cs typeface="Calibri" panose="020F0502020204030204" pitchFamily="34" charset="0"/>
              </a:rPr>
              <a:t>Từ đó, rút ra được ý nghĩa: </a:t>
            </a:r>
            <a:r>
              <a:rPr lang="vi-VN" sz="2200" b="1" i="1">
                <a:solidFill>
                  <a:schemeClr val="bg1">
                    <a:lumMod val="10000"/>
                  </a:schemeClr>
                </a:solidFill>
                <a:latin typeface="Calibri" panose="020F0502020204030204" pitchFamily="34" charset="0"/>
                <a:cs typeface="Calibri" panose="020F0502020204030204" pitchFamily="34" charset="0"/>
              </a:rPr>
              <a:t>Ca ngợi vẻ đẹp, sức sống của thảo nguyên vào mùa xuân.</a:t>
            </a:r>
          </a:p>
        </p:txBody>
      </p:sp>
      <p:sp>
        <p:nvSpPr>
          <p:cNvPr id="9" name="TextBox 8">
            <a:extLst>
              <a:ext uri="{FF2B5EF4-FFF2-40B4-BE49-F238E27FC236}">
                <a16:creationId xmlns:a16="http://schemas.microsoft.com/office/drawing/2014/main" id="{918E1576-10E8-4A26-B63C-D34C7A26C258}"/>
              </a:ext>
            </a:extLst>
          </p:cNvPr>
          <p:cNvSpPr txBox="1"/>
          <p:nvPr/>
        </p:nvSpPr>
        <p:spPr>
          <a:xfrm>
            <a:off x="2084614" y="329936"/>
            <a:ext cx="4974772" cy="707886"/>
          </a:xfrm>
          <a:prstGeom prst="rect">
            <a:avLst/>
          </a:prstGeom>
          <a:noFill/>
        </p:spPr>
        <p:txBody>
          <a:bodyPr wrap="square" rtlCol="0">
            <a:spAutoFit/>
          </a:bodyPr>
          <a:lstStyle/>
          <a:p>
            <a:pPr algn="ctr"/>
            <a:r>
              <a:rPr lang="en-US" sz="40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 cầu cần 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9946" name="Picture 10" descr="Happy Easter illustration, Easter Bunny Cartoon, Happy Easter with Bunny,  food, text, grass png | PNGWing">
            <a:extLst>
              <a:ext uri="{FF2B5EF4-FFF2-40B4-BE49-F238E27FC236}">
                <a16:creationId xmlns:a16="http://schemas.microsoft.com/office/drawing/2014/main" id="{65E0372B-77EC-4EE8-98A1-2DF680C5B2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22" b="89673" l="4348" r="94674">
                        <a14:foregroundMark x1="16304" y1="34768" x2="30978" y2="34596"/>
                        <a14:foregroundMark x1="30978" y1="34596" x2="55652" y2="35542"/>
                        <a14:foregroundMark x1="44891" y1="15060" x2="60543" y2="45611"/>
                        <a14:foregroundMark x1="58804" y1="25129" x2="71957" y2="46386"/>
                        <a14:foregroundMark x1="70543" y1="29174" x2="91739" y2="36919"/>
                        <a14:foregroundMark x1="84457" y1="30723" x2="91522" y2="35198"/>
                        <a14:foregroundMark x1="74457" y1="24355" x2="88370" y2="29174"/>
                        <a14:foregroundMark x1="90978" y1="37694" x2="94674" y2="42083"/>
                        <a14:foregroundMark x1="94674" y1="42083" x2="59022" y2="51635"/>
                        <a14:foregroundMark x1="35109" y1="39415" x2="49783" y2="61876"/>
                        <a14:foregroundMark x1="42935" y1="29346" x2="27065" y2="48881"/>
                        <a14:foregroundMark x1="30978" y1="27797" x2="45326" y2="34940"/>
                        <a14:foregroundMark x1="45326" y1="34940" x2="51522" y2="40620"/>
                        <a14:foregroundMark x1="41196" y1="38296" x2="53478" y2="55852"/>
                        <a14:foregroundMark x1="53478" y1="55852" x2="57826" y2="58778"/>
                        <a14:foregroundMark x1="47826" y1="45009" x2="57065" y2="49053"/>
                        <a14:foregroundMark x1="31522" y1="49053" x2="27065" y2="53356"/>
                        <a14:foregroundMark x1="23370" y1="50861" x2="32174" y2="55077"/>
                        <a14:foregroundMark x1="5870" y1="40620" x2="10761" y2="43632"/>
                        <a14:foregroundMark x1="5870" y1="37522" x2="14565" y2="29346"/>
                        <a14:foregroundMark x1="14565" y1="29346" x2="26630" y2="24355"/>
                        <a14:foregroundMark x1="9239" y1="31670" x2="15870" y2="27281"/>
                        <a14:foregroundMark x1="4348" y1="41394" x2="5109" y2="38468"/>
                        <a14:foregroundMark x1="48587" y1="5422" x2="56413" y2="5766"/>
                        <a14:foregroundMark x1="82717" y1="49312" x2="82717" y2="49312"/>
                      </a14:backgroundRemoval>
                    </a14:imgEffect>
                  </a14:imgLayer>
                </a14:imgProps>
              </a:ext>
              <a:ext uri="{28A0092B-C50C-407E-A947-70E740481C1C}">
                <a14:useLocalDpi xmlns:a14="http://schemas.microsoft.com/office/drawing/2010/main" val="0"/>
              </a:ext>
            </a:extLst>
          </a:blip>
          <a:srcRect/>
          <a:stretch>
            <a:fillRect/>
          </a:stretch>
        </p:blipFill>
        <p:spPr bwMode="auto">
          <a:xfrm>
            <a:off x="120028" y="964096"/>
            <a:ext cx="883823" cy="1116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appy Easter illustration, Easter Bunny Cartoon, Happy Easter with Bunny,  food, text, grass png | PNGWing">
            <a:extLst>
              <a:ext uri="{FF2B5EF4-FFF2-40B4-BE49-F238E27FC236}">
                <a16:creationId xmlns:a16="http://schemas.microsoft.com/office/drawing/2014/main" id="{B863C985-E372-4E58-A778-6BB21DA898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22" b="89673" l="4348" r="94674">
                        <a14:foregroundMark x1="16304" y1="34768" x2="30978" y2="34596"/>
                        <a14:foregroundMark x1="30978" y1="34596" x2="55652" y2="35542"/>
                        <a14:foregroundMark x1="44891" y1="15060" x2="60543" y2="45611"/>
                        <a14:foregroundMark x1="58804" y1="25129" x2="71957" y2="46386"/>
                        <a14:foregroundMark x1="70543" y1="29174" x2="91739" y2="36919"/>
                        <a14:foregroundMark x1="84457" y1="30723" x2="91522" y2="35198"/>
                        <a14:foregroundMark x1="74457" y1="24355" x2="88370" y2="29174"/>
                        <a14:foregroundMark x1="90978" y1="37694" x2="94674" y2="42083"/>
                        <a14:foregroundMark x1="94674" y1="42083" x2="59022" y2="51635"/>
                        <a14:foregroundMark x1="35109" y1="39415" x2="49783" y2="61876"/>
                        <a14:foregroundMark x1="42935" y1="29346" x2="27065" y2="48881"/>
                        <a14:foregroundMark x1="30978" y1="27797" x2="45326" y2="34940"/>
                        <a14:foregroundMark x1="45326" y1="34940" x2="51522" y2="40620"/>
                        <a14:foregroundMark x1="41196" y1="38296" x2="53478" y2="55852"/>
                        <a14:foregroundMark x1="53478" y1="55852" x2="57826" y2="58778"/>
                        <a14:foregroundMark x1="47826" y1="45009" x2="57065" y2="49053"/>
                        <a14:foregroundMark x1="31522" y1="49053" x2="27065" y2="53356"/>
                        <a14:foregroundMark x1="23370" y1="50861" x2="32174" y2="55077"/>
                        <a14:foregroundMark x1="5870" y1="40620" x2="10761" y2="43632"/>
                        <a14:foregroundMark x1="5870" y1="37522" x2="14565" y2="29346"/>
                        <a14:foregroundMark x1="14565" y1="29346" x2="26630" y2="24355"/>
                        <a14:foregroundMark x1="9239" y1="31670" x2="15870" y2="27281"/>
                        <a14:foregroundMark x1="4348" y1="41394" x2="5109" y2="38468"/>
                        <a14:foregroundMark x1="48587" y1="5422" x2="56413" y2="5766"/>
                        <a14:foregroundMark x1="82717" y1="49312" x2="82717" y2="49312"/>
                      </a14:backgroundRemoval>
                    </a14:imgEffect>
                  </a14:imgLayer>
                </a14:imgProps>
              </a:ext>
              <a:ext uri="{28A0092B-C50C-407E-A947-70E740481C1C}">
                <a14:useLocalDpi xmlns:a14="http://schemas.microsoft.com/office/drawing/2010/main" val="0"/>
              </a:ext>
            </a:extLst>
          </a:blip>
          <a:srcRect/>
          <a:stretch>
            <a:fillRect/>
          </a:stretch>
        </p:blipFill>
        <p:spPr bwMode="auto">
          <a:xfrm>
            <a:off x="43745" y="2075435"/>
            <a:ext cx="883823" cy="11164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Happy Easter illustration, Easter Bunny Cartoon, Happy Easter with Bunny,  food, text, grass png | PNGWing">
            <a:extLst>
              <a:ext uri="{FF2B5EF4-FFF2-40B4-BE49-F238E27FC236}">
                <a16:creationId xmlns:a16="http://schemas.microsoft.com/office/drawing/2014/main" id="{CFA508D2-9097-5280-158C-BFF6E8AE97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422" b="89673" l="4348" r="94674">
                        <a14:foregroundMark x1="16304" y1="34768" x2="30978" y2="34596"/>
                        <a14:foregroundMark x1="30978" y1="34596" x2="55652" y2="35542"/>
                        <a14:foregroundMark x1="44891" y1="15060" x2="60543" y2="45611"/>
                        <a14:foregroundMark x1="58804" y1="25129" x2="71957" y2="46386"/>
                        <a14:foregroundMark x1="70543" y1="29174" x2="91739" y2="36919"/>
                        <a14:foregroundMark x1="84457" y1="30723" x2="91522" y2="35198"/>
                        <a14:foregroundMark x1="74457" y1="24355" x2="88370" y2="29174"/>
                        <a14:foregroundMark x1="90978" y1="37694" x2="94674" y2="42083"/>
                        <a14:foregroundMark x1="94674" y1="42083" x2="59022" y2="51635"/>
                        <a14:foregroundMark x1="35109" y1="39415" x2="49783" y2="61876"/>
                        <a14:foregroundMark x1="42935" y1="29346" x2="27065" y2="48881"/>
                        <a14:foregroundMark x1="30978" y1="27797" x2="45326" y2="34940"/>
                        <a14:foregroundMark x1="45326" y1="34940" x2="51522" y2="40620"/>
                        <a14:foregroundMark x1="41196" y1="38296" x2="53478" y2="55852"/>
                        <a14:foregroundMark x1="53478" y1="55852" x2="57826" y2="58778"/>
                        <a14:foregroundMark x1="47826" y1="45009" x2="57065" y2="49053"/>
                        <a14:foregroundMark x1="31522" y1="49053" x2="27065" y2="53356"/>
                        <a14:foregroundMark x1="23370" y1="50861" x2="32174" y2="55077"/>
                        <a14:foregroundMark x1="5870" y1="40620" x2="10761" y2="43632"/>
                        <a14:foregroundMark x1="5870" y1="37522" x2="14565" y2="29346"/>
                        <a14:foregroundMark x1="14565" y1="29346" x2="26630" y2="24355"/>
                        <a14:foregroundMark x1="9239" y1="31670" x2="15870" y2="27281"/>
                        <a14:foregroundMark x1="4348" y1="41394" x2="5109" y2="38468"/>
                        <a14:foregroundMark x1="48587" y1="5422" x2="56413" y2="5766"/>
                        <a14:foregroundMark x1="82717" y1="49312" x2="82717" y2="49312"/>
                      </a14:backgroundRemoval>
                    </a14:imgEffect>
                  </a14:imgLayer>
                </a14:imgProps>
              </a:ext>
              <a:ext uri="{28A0092B-C50C-407E-A947-70E740481C1C}">
                <a14:useLocalDpi xmlns:a14="http://schemas.microsoft.com/office/drawing/2010/main" val="0"/>
              </a:ext>
            </a:extLst>
          </a:blip>
          <a:srcRect/>
          <a:stretch>
            <a:fillRect/>
          </a:stretch>
        </p:blipFill>
        <p:spPr bwMode="auto">
          <a:xfrm>
            <a:off x="43745" y="3039530"/>
            <a:ext cx="883823" cy="111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fade">
                                      <p:cBhvr>
                                        <p:cTn id="7" dur="500"/>
                                        <p:tgtEl>
                                          <p:spTgt spid="39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op 76+ về hình nền thảo nguyên xanh - coedo.com.vn">
            <a:extLst>
              <a:ext uri="{FF2B5EF4-FFF2-40B4-BE49-F238E27FC236}">
                <a16:creationId xmlns:a16="http://schemas.microsoft.com/office/drawing/2014/main" id="{01A76FC3-AC4F-9BD9-E2E7-1D5E45B07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299" cy="5162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9">
            <a:extLst>
              <a:ext uri="{FF2B5EF4-FFF2-40B4-BE49-F238E27FC236}">
                <a16:creationId xmlns:a16="http://schemas.microsoft.com/office/drawing/2014/main" id="{80F44412-A288-1A25-EE61-1DB69D26B9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5557" y="1467426"/>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822843" y="1022447"/>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FFFFFF"/>
                  </a:solidFill>
                  <a:latin typeface="#9Slide05 Phobia" panose="02000506000000020003" pitchFamily="2" charset="0"/>
                </a:rPr>
                <a:t>Hoạt</a:t>
              </a:r>
              <a:r>
                <a:rPr lang="en-US" sz="4000" dirty="0">
                  <a:solidFill>
                    <a:srgbClr val="FFFFFF"/>
                  </a:solidFill>
                  <a:latin typeface="#9Slide05 Phobia" panose="02000506000000020003" pitchFamily="2" charset="0"/>
                </a:rPr>
                <a:t>  </a:t>
              </a:r>
              <a:r>
                <a:rPr lang="en-US" sz="4000" dirty="0" err="1">
                  <a:solidFill>
                    <a:srgbClr val="FFFFFF"/>
                  </a:solidFill>
                  <a:latin typeface="#9Slide05 Phobia" panose="02000506000000020003" pitchFamily="2" charset="0"/>
                </a:rPr>
                <a:t>Động</a:t>
              </a:r>
              <a:endParaRPr lang="en-US" sz="4000" dirty="0">
                <a:solidFill>
                  <a:srgbClr val="FFFFFF"/>
                </a:solidFill>
                <a:latin typeface="#9Slide05 Phobia" panose="02000506000000020003" pitchFamily="2" charset="0"/>
              </a:endParaRPr>
            </a:p>
          </p:txBody>
        </p:sp>
      </p:grpSp>
      <p:sp>
        <p:nvSpPr>
          <p:cNvPr id="17" name="TextBox 16">
            <a:extLst>
              <a:ext uri="{FF2B5EF4-FFF2-40B4-BE49-F238E27FC236}">
                <a16:creationId xmlns:a16="http://schemas.microsoft.com/office/drawing/2014/main" id="{B5D0971F-4D7F-4D37-9980-3EC1BCAD4767}"/>
              </a:ext>
            </a:extLst>
          </p:cNvPr>
          <p:cNvSpPr txBox="1"/>
          <p:nvPr/>
        </p:nvSpPr>
        <p:spPr>
          <a:xfrm>
            <a:off x="-96831" y="2087135"/>
            <a:ext cx="9355130" cy="664797"/>
          </a:xfrm>
          <a:prstGeom prst="rect">
            <a:avLst/>
          </a:prstGeom>
          <a:noFill/>
        </p:spPr>
        <p:txBody>
          <a:bodyPr wrap="square">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F2A88516-2BBA-1CB6-9CDA-05C7E91B38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755964" y="1350293"/>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94444E-6 -3.7037E-7 L 1.94444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0532CAB1-4392-7FDD-535E-A4F559A82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91279" y="1209398"/>
            <a:ext cx="6652260" cy="1077218"/>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thoai thoải </a:t>
            </a:r>
            <a:r>
              <a:rPr lang="vi-VN" sz="3200">
                <a:solidFill>
                  <a:sysClr val="windowText" lastClr="000000"/>
                </a:solidFill>
                <a:latin typeface="Calibri" panose="020F0502020204030204" pitchFamily="34" charset="0"/>
                <a:cs typeface="Calibri" panose="020F0502020204030204" pitchFamily="34" charset="0"/>
              </a:rPr>
              <a:t>(khoảng đất rộng, hơi dốc, thấp dần xuống)</a:t>
            </a:r>
            <a:endParaRPr lang="vi-VN" sz="3200" dirty="0">
              <a:solidFill>
                <a:sysClr val="windowText" lastClr="000000"/>
              </a:solidFill>
              <a:latin typeface="Calibri" panose="020F0502020204030204" pitchFamily="34" charset="0"/>
              <a:cs typeface="Calibri" panose="020F0502020204030204" pitchFamily="34" charset="0"/>
            </a:endParaRPr>
          </a:p>
        </p:txBody>
      </p:sp>
      <p:pic>
        <p:nvPicPr>
          <p:cNvPr id="60418" name="Picture 2" descr="Hình nền Nền Cảnh Kết Xuất 3d Của Một Ngọn đồi Thoai Thoải Với Một Khu Rừng  Tươi Tốt Nền, đất, Đất 3d, đồng Cỏ Background Vector để tải xuống miễn phí -">
            <a:extLst>
              <a:ext uri="{FF2B5EF4-FFF2-40B4-BE49-F238E27FC236}">
                <a16:creationId xmlns:a16="http://schemas.microsoft.com/office/drawing/2014/main" id="{0C4127E3-8E40-B46A-6B1A-D018AEACD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902" y="2003446"/>
            <a:ext cx="4216173" cy="236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DE55BA4A-D3EB-3969-0390-8703A010E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91278" y="1209398"/>
            <a:ext cx="7195471" cy="584775"/>
          </a:xfrm>
          <a:prstGeom prst="rect">
            <a:avLst/>
          </a:prstGeom>
          <a:noFill/>
        </p:spPr>
        <p:txBody>
          <a:bodyPr wrap="square">
            <a:spAutoFit/>
          </a:bodyPr>
          <a:lstStyle/>
          <a:p>
            <a:pPr lvl="0" algn="just"/>
            <a:r>
              <a:rPr lang="vi-VN" sz="3200" b="1">
                <a:latin typeface="Calibri" panose="020F0502020204030204" pitchFamily="34" charset="0"/>
                <a:cs typeface="Calibri" panose="020F0502020204030204" pitchFamily="34" charset="0"/>
              </a:rPr>
              <a:t>Xốn xang </a:t>
            </a:r>
            <a:r>
              <a:rPr lang="vi-VN" sz="3200">
                <a:latin typeface="Calibri" panose="020F0502020204030204" pitchFamily="34" charset="0"/>
                <a:cs typeface="Calibri" panose="020F0502020204030204" pitchFamily="34" charset="0"/>
              </a:rPr>
              <a:t>(cảm thấy rạo rực, không yên),...</a:t>
            </a:r>
            <a:endParaRPr kumimoji="0" lang="vi-VN" sz="32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114AAB8D-4916-C24B-F484-73B385B2F372}"/>
              </a:ext>
            </a:extLst>
          </p:cNvPr>
          <p:cNvSpPr txBox="1"/>
          <p:nvPr/>
        </p:nvSpPr>
        <p:spPr>
          <a:xfrm>
            <a:off x="1234778" y="2954805"/>
            <a:ext cx="7195471" cy="584775"/>
          </a:xfrm>
          <a:prstGeom prst="rect">
            <a:avLst/>
          </a:prstGeom>
          <a:noFill/>
        </p:spPr>
        <p:txBody>
          <a:bodyPr wrap="square">
            <a:spAutoFit/>
          </a:bodyPr>
          <a:lstStyle/>
          <a:p>
            <a:pPr lvl="0" algn="just"/>
            <a:r>
              <a:rPr lang="vi-VN" sz="3200" b="1">
                <a:latin typeface="Calibri" panose="020F0502020204030204" pitchFamily="34" charset="0"/>
                <a:cs typeface="Calibri" panose="020F0502020204030204" pitchFamily="34" charset="0"/>
              </a:rPr>
              <a:t>Rỉa cát: </a:t>
            </a:r>
            <a:r>
              <a:rPr lang="vi-VN" sz="3200">
                <a:latin typeface="Calibri" panose="020F0502020204030204" pitchFamily="34" charset="0"/>
                <a:cs typeface="Calibri" panose="020F0502020204030204" pitchFamily="34" charset="0"/>
              </a:rPr>
              <a:t>dải cát.</a:t>
            </a:r>
          </a:p>
        </p:txBody>
      </p:sp>
    </p:spTree>
    <p:extLst>
      <p:ext uri="{BB962C8B-B14F-4D97-AF65-F5344CB8AC3E}">
        <p14:creationId xmlns:p14="http://schemas.microsoft.com/office/powerpoint/2010/main" val="3627141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DE55BA4A-D3EB-3969-0390-8703A010E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715749" y="182946"/>
            <a:ext cx="6027790" cy="1016113"/>
          </a:xfrm>
          <a:prstGeom prst="rect">
            <a:avLst/>
          </a:prstGeom>
        </p:spPr>
      </p:pic>
      <p:sp>
        <p:nvSpPr>
          <p:cNvPr id="4" name="TextBox 3">
            <a:extLst>
              <a:ext uri="{FF2B5EF4-FFF2-40B4-BE49-F238E27FC236}">
                <a16:creationId xmlns:a16="http://schemas.microsoft.com/office/drawing/2014/main" id="{2E83B4E1-E33A-CF86-96B8-5F68DF73DA28}"/>
              </a:ext>
            </a:extLst>
          </p:cNvPr>
          <p:cNvSpPr txBox="1"/>
          <p:nvPr/>
        </p:nvSpPr>
        <p:spPr>
          <a:xfrm>
            <a:off x="823298" y="1060500"/>
            <a:ext cx="719547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I-xức-kun: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hồ nước nằm ở phía đông Ca-dắc-xtan thuộc vùng Trung Á.</a:t>
            </a:r>
          </a:p>
        </p:txBody>
      </p:sp>
      <p:pic>
        <p:nvPicPr>
          <p:cNvPr id="61442" name="Picture 2" descr="Issyk-Kul – Wikipedia tiếng Việt">
            <a:extLst>
              <a:ext uri="{FF2B5EF4-FFF2-40B4-BE49-F238E27FC236}">
                <a16:creationId xmlns:a16="http://schemas.microsoft.com/office/drawing/2014/main" id="{E133021E-BF6D-06C3-7234-151C8932E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88" y="2250773"/>
            <a:ext cx="3133624" cy="234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225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42D2FD7-E74A-6303-8214-A4C8565F2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1.</a:t>
            </a:r>
            <a:r>
              <a:rPr lang="en-US" sz="3000" b="1">
                <a:solidFill>
                  <a:schemeClr val="bg1">
                    <a:lumMod val="25000"/>
                  </a:schemeClr>
                </a:solidFill>
                <a:latin typeface="Calibri" panose="020F0502020204030204" pitchFamily="34" charset="0"/>
                <a:cs typeface="Calibri" panose="020F0502020204030204" pitchFamily="34" charset="0"/>
              </a:rPr>
              <a:t> </a:t>
            </a:r>
            <a:r>
              <a:rPr lang="vi-VN" sz="3000" b="1">
                <a:solidFill>
                  <a:schemeClr val="bg1">
                    <a:lumMod val="25000"/>
                  </a:schemeClr>
                </a:solidFill>
                <a:latin typeface="Calibri" panose="020F0502020204030204" pitchFamily="34" charset="0"/>
                <a:cs typeface="Calibri" panose="020F0502020204030204" pitchFamily="34" charset="0"/>
              </a:rPr>
              <a:t>Hình ảnh “thảo nguyên chạy dài từ các dãy núi xuống tận chân trời” nói lên điều gì?</a:t>
            </a:r>
            <a:endParaRPr lang="vi-VN"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571500" y="2939808"/>
            <a:ext cx="352044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a:solidFill>
                  <a:srgbClr val="FF0000"/>
                </a:solidFill>
                <a:latin typeface="Calibri" panose="020F0502020204030204" pitchFamily="34" charset="0"/>
                <a:cs typeface="Calibri" panose="020F0502020204030204" pitchFamily="34" charset="0"/>
              </a:rPr>
              <a:t>Cho thấy thảo nguyên vô cùng bao la, rộng lớn.</a:t>
            </a:r>
            <a:endParaRPr lang="en-US" sz="3200" i="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B6DE4DB-F6BD-FE50-0AEB-BD1D570CC874}"/>
              </a:ext>
            </a:extLst>
          </p:cNvPr>
          <p:cNvPicPr>
            <a:picLocks noChangeAspect="1"/>
          </p:cNvPicPr>
          <p:nvPr/>
        </p:nvPicPr>
        <p:blipFill>
          <a:blip r:embed="rId4"/>
          <a:stretch>
            <a:fillRect/>
          </a:stretch>
        </p:blipFill>
        <p:spPr>
          <a:xfrm>
            <a:off x="4667388" y="2057400"/>
            <a:ext cx="3179933" cy="2251884"/>
          </a:xfrm>
          <a:prstGeom prst="rect">
            <a:avLst/>
          </a:prstGeom>
        </p:spPr>
      </p:pic>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42D2FD7-E74A-6303-8214-A4C8565F2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2.</a:t>
            </a:r>
            <a:r>
              <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 hình ảnh nào ở đoạn </a:t>
            </a:r>
            <a:r>
              <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1</a:t>
            </a: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báo hiệu mùa xuân đã về trên thảo nguyên?</a:t>
            </a:r>
          </a:p>
        </p:txBody>
      </p:sp>
      <p:sp>
        <p:nvSpPr>
          <p:cNvPr id="3" name="Rectangle 2">
            <a:extLst>
              <a:ext uri="{FF2B5EF4-FFF2-40B4-BE49-F238E27FC236}">
                <a16:creationId xmlns:a16="http://schemas.microsoft.com/office/drawing/2014/main" id="{74942EEC-5242-EA97-A864-E84676F74378}"/>
              </a:ext>
            </a:extLst>
          </p:cNvPr>
          <p:cNvSpPr/>
          <p:nvPr/>
        </p:nvSpPr>
        <p:spPr>
          <a:xfrm>
            <a:off x="754380" y="1828431"/>
            <a:ext cx="8001000" cy="2677656"/>
          </a:xfrm>
          <a:prstGeom prst="rect">
            <a:avLst/>
          </a:prstGeom>
        </p:spPr>
        <p:txBody>
          <a:bodyPr wrap="square">
            <a:spAutoFit/>
          </a:bodyPr>
          <a:lstStyle/>
          <a:p>
            <a:pPr lvl="0" algn="just"/>
            <a:r>
              <a:rPr lang="en-US" sz="2800">
                <a:solidFill>
                  <a:srgbClr val="FF0000"/>
                </a:solidFill>
                <a:latin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cs typeface="Calibri" panose="020F0502020204030204" pitchFamily="34" charset="0"/>
              </a:rPr>
              <a:t>Mặt đất sạch hết tuyết, trơ trụi, ẩm ướt.</a:t>
            </a:r>
          </a:p>
          <a:p>
            <a:pPr lvl="0" algn="just"/>
            <a:r>
              <a:rPr lang="en-US" sz="2800">
                <a:solidFill>
                  <a:srgbClr val="FF0000"/>
                </a:solidFill>
                <a:latin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cs typeface="Calibri" panose="020F0502020204030204" pitchFamily="34" charset="0"/>
              </a:rPr>
              <a:t>Tiếng máy kéo xình xịch trên cánh đồng cày xuân.</a:t>
            </a:r>
          </a:p>
          <a:p>
            <a:pPr lvl="0" algn="just"/>
            <a:r>
              <a:rPr lang="en-US" sz="2800">
                <a:solidFill>
                  <a:srgbClr val="FF0000"/>
                </a:solidFill>
                <a:latin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cs typeface="Calibri" panose="020F0502020204030204" pitchFamily="34" charset="0"/>
              </a:rPr>
              <a:t>Những người chăn súc vật đã ra các đồng cỏ mùa xuân.</a:t>
            </a:r>
          </a:p>
          <a:p>
            <a:pPr lvl="0" algn="just"/>
            <a:r>
              <a:rPr lang="en-US" sz="2800">
                <a:solidFill>
                  <a:srgbClr val="FF0000"/>
                </a:solidFill>
                <a:latin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cs typeface="Calibri" panose="020F0502020204030204" pitchFamily="34" charset="0"/>
              </a:rPr>
              <a:t>Tiếng ngựa hí xốn xang.</a:t>
            </a:r>
          </a:p>
          <a:p>
            <a:pPr lvl="0" algn="just"/>
            <a:r>
              <a:rPr lang="en-US" sz="2800">
                <a:solidFill>
                  <a:srgbClr val="FF0000"/>
                </a:solidFill>
                <a:latin typeface="Calibri" panose="020F0502020204030204" pitchFamily="34" charset="0"/>
                <a:cs typeface="Calibri" panose="020F0502020204030204" pitchFamily="34" charset="0"/>
              </a:rPr>
              <a:t>- </a:t>
            </a:r>
            <a:r>
              <a:rPr lang="vi-VN" sz="2800">
                <a:solidFill>
                  <a:srgbClr val="FF0000"/>
                </a:solidFill>
                <a:latin typeface="Calibri" panose="020F0502020204030204" pitchFamily="34" charset="0"/>
                <a:cs typeface="Calibri" panose="020F0502020204030204" pitchFamily="34" charset="0"/>
              </a:rPr>
              <a:t>Bầy cừu đi quanh quẩn cạnh bên đường.</a:t>
            </a:r>
            <a:endParaRPr kumimoji="0" lang="vi-VN"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03378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A15437F4-1B01-99C5-E3E8-670CF8BD7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8F212C0-F52E-4016-8BB1-8F2478D1DE23}"/>
              </a:ext>
            </a:extLst>
          </p:cNvPr>
          <p:cNvGrpSpPr/>
          <p:nvPr/>
        </p:nvGrpSpPr>
        <p:grpSpPr>
          <a:xfrm>
            <a:off x="-849382" y="971540"/>
            <a:ext cx="8805179" cy="836969"/>
            <a:chOff x="-4308734" y="2062208"/>
            <a:chExt cx="11626254" cy="836969"/>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 </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dirty="0">
                  <a:solidFill>
                    <a:srgbClr val="FF506D"/>
                  </a:solidFill>
                  <a:latin typeface="iCiel Pony" panose="02000000000000000000" pitchFamily="2" charset="-93"/>
                  <a:cs typeface="Arial" panose="020B0604020202020204" pitchFamily="34" charset="0"/>
                </a:rPr>
                <a:t>đoạn</a:t>
              </a:r>
              <a:r>
                <a:rPr lang="sv-SE" sz="4800" dirty="0">
                  <a:latin typeface="iCiel Pony" panose="02000000000000000000" pitchFamily="2" charset="-93"/>
                  <a:cs typeface="Arial" panose="020B0604020202020204" pitchFamily="34" charset="0"/>
                </a:rPr>
                <a:t> </a:t>
              </a:r>
              <a:r>
                <a:rPr lang="sv-SE" sz="4800" dirty="0">
                  <a:solidFill>
                    <a:srgbClr val="00B0F0"/>
                  </a:solidFill>
                  <a:latin typeface="iCiel Pony" panose="02000000000000000000" pitchFamily="2" charset="-93"/>
                  <a:cs typeface="Arial" panose="020B0604020202020204" pitchFamily="34" charset="0"/>
                </a:rPr>
                <a:t>1:</a:t>
              </a: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1411114" y="2142009"/>
            <a:ext cx="4726796" cy="1328023"/>
          </a:xfrm>
          <a:prstGeom prst="roundRect">
            <a:avLst/>
          </a:prstGeom>
          <a:solidFill>
            <a:srgbClr val="CCFFFF"/>
          </a:solidFill>
          <a:ln w="57150">
            <a:solidFill>
              <a:srgbClr val="0070C0"/>
            </a:solidFill>
          </a:ln>
        </p:spPr>
        <p:txBody>
          <a:bodyPr wrap="square" rtlCol="0">
            <a:spAutoFit/>
          </a:bodyPr>
          <a:lstStyle/>
          <a:p>
            <a:pPr algn="just"/>
            <a:r>
              <a:rPr lang="vi-VN" sz="3600">
                <a:solidFill>
                  <a:schemeClr val="bg1">
                    <a:lumMod val="10000"/>
                  </a:schemeClr>
                </a:solidFill>
                <a:latin typeface="Calibri" panose="020F0502020204030204" pitchFamily="34" charset="0"/>
                <a:ea typeface="Roboto" panose="02000000000000000000" pitchFamily="2" charset="0"/>
                <a:cs typeface="Calibri" panose="020F0502020204030204" pitchFamily="34" charset="0"/>
              </a:rPr>
              <a:t>Khung cảnh thảo nguyên vào mùa xuân.</a:t>
            </a:r>
            <a:endParaRPr lang="vi-VN" sz="3600" dirty="0">
              <a:solidFill>
                <a:schemeClr val="bg1">
                  <a:lumMod val="10000"/>
                </a:schemeClr>
              </a:solidFill>
              <a:latin typeface="Calibri" panose="020F0502020204030204" pitchFamily="34" charset="0"/>
              <a:ea typeface="Roboto" panose="02000000000000000000" pitchFamily="2" charset="0"/>
              <a:cs typeface="Calibri" panose="020F0502020204030204" pitchFamily="34" charset="0"/>
            </a:endParaRPr>
          </a:p>
        </p:txBody>
      </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6E1C1E82-0532-BAE2-461F-B560ED8205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6137910" y="1274098"/>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0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42D2FD7-E74A-6303-8214-A4C8565F2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 từ ngữ, hình ảnh miêu tả: </a:t>
            </a:r>
            <a:endPar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Bầy thiên nga. Hồ I-xức-kun.</a:t>
            </a:r>
          </a:p>
        </p:txBody>
      </p:sp>
      <p:sp>
        <p:nvSpPr>
          <p:cNvPr id="3" name="Rectangle 2">
            <a:extLst>
              <a:ext uri="{FF2B5EF4-FFF2-40B4-BE49-F238E27FC236}">
                <a16:creationId xmlns:a16="http://schemas.microsoft.com/office/drawing/2014/main" id="{74942EEC-5242-EA97-A864-E84676F74378}"/>
              </a:ext>
            </a:extLst>
          </p:cNvPr>
          <p:cNvSpPr/>
          <p:nvPr/>
        </p:nvSpPr>
        <p:spPr>
          <a:xfrm>
            <a:off x="754380" y="1828431"/>
            <a:ext cx="8001000" cy="1384995"/>
          </a:xfrm>
          <a:prstGeom prst="rect">
            <a:avLst/>
          </a:prstGeom>
        </p:spPr>
        <p:txBody>
          <a:bodyPr wrap="square">
            <a:spAutoFit/>
          </a:bodyPr>
          <a:lstStyle/>
          <a:p>
            <a:pPr lvl="0" algn="just"/>
            <a:r>
              <a:rPr lang="vi-VN" sz="2800">
                <a:solidFill>
                  <a:srgbClr val="FF0000"/>
                </a:solidFill>
                <a:latin typeface="Calibri" panose="020F0502020204030204" pitchFamily="34" charset="0"/>
                <a:cs typeface="Calibri" panose="020F0502020204030204" pitchFamily="34" charset="0"/>
              </a:rPr>
              <a:t>Bầy thiên nga: trắng, lượn vòng, lượn đi lượn lại, tiếng kêu rộn rã thảng thốt, bay vút lên cao, dang rộng đôi cánh vun vút lao xuống.</a:t>
            </a:r>
            <a:endParaRPr kumimoji="0" lang="vi-VN" sz="28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8DEA7910-7ACF-2EBF-BFED-7360E6D92AAE}"/>
              </a:ext>
            </a:extLst>
          </p:cNvPr>
          <p:cNvSpPr/>
          <p:nvPr/>
        </p:nvSpPr>
        <p:spPr>
          <a:xfrm>
            <a:off x="754380" y="3379536"/>
            <a:ext cx="8001000" cy="954107"/>
          </a:xfrm>
          <a:prstGeom prst="rect">
            <a:avLst/>
          </a:prstGeom>
        </p:spPr>
        <p:txBody>
          <a:bodyPr wrap="square">
            <a:spAutoFit/>
          </a:bodyPr>
          <a:lstStyle/>
          <a:p>
            <a:pPr lvl="0" algn="just"/>
            <a:r>
              <a:rPr lang="vi-VN" sz="2800">
                <a:solidFill>
                  <a:srgbClr val="0070C0"/>
                </a:solidFill>
                <a:latin typeface="Calibri" panose="020F0502020204030204" pitchFamily="34" charset="0"/>
                <a:cs typeface="Calibri" panose="020F0502020204030204" pitchFamily="34" charset="0"/>
              </a:rPr>
              <a:t>Hồ I-xức-kun: mặt hồ xanh biếc, sóng xanh bạc đầu, bờ cát vàng, khoảng nước phía xa như nhuộm hồng.</a:t>
            </a:r>
            <a:endParaRPr kumimoji="0" lang="vi-VN" sz="2800" b="0" i="1"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60706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A15437F4-1B01-99C5-E3E8-670CF8BD7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8F212C0-F52E-4016-8BB1-8F2478D1DE23}"/>
              </a:ext>
            </a:extLst>
          </p:cNvPr>
          <p:cNvGrpSpPr/>
          <p:nvPr/>
        </p:nvGrpSpPr>
        <p:grpSpPr>
          <a:xfrm>
            <a:off x="-849382" y="971540"/>
            <a:ext cx="8805179" cy="836969"/>
            <a:chOff x="-4308734" y="2062208"/>
            <a:chExt cx="11626254" cy="836969"/>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Ý chính của</a:t>
              </a:r>
              <a:r>
                <a:rPr kumimoji="0" lang="vi-VN"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Ý</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9966FF"/>
                  </a:solidFill>
                  <a:effectLst/>
                  <a:uLnTx/>
                  <a:uFillTx/>
                  <a:latin typeface="iCiel Pony" panose="02000000000000000000" pitchFamily="2" charset="-93"/>
                  <a:cs typeface="Arial" panose="020B0604020202020204" pitchFamily="34" charset="0"/>
                  <a:sym typeface="Arial"/>
                </a:rPr>
                <a:t>chính</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của</a:t>
              </a:r>
              <a:r>
                <a:rPr kumimoji="0" lang="vi-VN"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a:ln>
                    <a:noFill/>
                  </a:ln>
                  <a:solidFill>
                    <a:srgbClr val="FF506D"/>
                  </a:solidFill>
                  <a:effectLst/>
                  <a:uLnTx/>
                  <a:uFillTx/>
                  <a:latin typeface="iCiel Pony" panose="02000000000000000000" pitchFamily="2" charset="-93"/>
                  <a:cs typeface="Arial" panose="020B0604020202020204" pitchFamily="34" charset="0"/>
                  <a:sym typeface="Arial"/>
                </a:rPr>
                <a:t>đoạn</a:t>
              </a:r>
              <a:r>
                <a:rPr kumimoji="0" lang="sv-SE" sz="4800" b="0" i="0" u="none" strike="noStrike" kern="0" cap="none" spc="0" normalizeH="0" baseline="0" noProof="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a:ln>
                    <a:noFill/>
                  </a:ln>
                  <a:solidFill>
                    <a:srgbClr val="00B0F0"/>
                  </a:solidFill>
                  <a:effectLst/>
                  <a:uLnTx/>
                  <a:uFillTx/>
                  <a:latin typeface="iCiel Pony" panose="02000000000000000000" pitchFamily="2" charset="-93"/>
                  <a:cs typeface="Arial" panose="020B0604020202020204" pitchFamily="34" charset="0"/>
                  <a:sym typeface="Arial"/>
                </a:rPr>
                <a:t>2:</a:t>
              </a:r>
              <a:endPar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endParaRP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1411114" y="2142009"/>
            <a:ext cx="4726796" cy="1328023"/>
          </a:xfrm>
          <a:prstGeom prst="roundRect">
            <a:avLst/>
          </a:prstGeom>
          <a:solidFill>
            <a:srgbClr val="CCFFFF"/>
          </a:solidFill>
          <a:ln w="57150">
            <a:solidFill>
              <a:srgbClr val="0070C0"/>
            </a:solidFill>
          </a:ln>
        </p:spPr>
        <p:txBody>
          <a:bodyPr wrap="square" rtlCol="0">
            <a:spAutoFit/>
          </a:bodyPr>
          <a:lstStyle/>
          <a:p>
            <a:pPr lvl="0" algn="just"/>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Hình ảnh bầy thiên nga trên hồ I-xức-kun.</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2" name="Picture 11">
            <a:extLst>
              <a:ext uri="{FF2B5EF4-FFF2-40B4-BE49-F238E27FC236}">
                <a16:creationId xmlns:a16="http://schemas.microsoft.com/office/drawing/2014/main" id="{4B4BD741-0E0F-492C-B551-E5E9903D35E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83" b="90000" l="10000" r="90000">
                        <a14:foregroundMark x1="21083" y1="4917" x2="25083" y2="24917"/>
                        <a14:foregroundMark x1="21750" y1="1583" x2="21750" y2="1583"/>
                        <a14:foregroundMark x1="32667" y1="18250" x2="44000" y2="13583"/>
                        <a14:foregroundMark x1="43583" y1="15083" x2="38000" y2="16667"/>
                        <a14:foregroundMark x1="39083" y1="7750" x2="43333" y2="8250"/>
                        <a14:foregroundMark x1="26417" y1="37583" x2="29333" y2="38917"/>
                        <a14:foregroundMark x1="36667" y1="34417" x2="37583" y2="37333"/>
                        <a14:foregroundMark x1="23750" y1="54250" x2="28667" y2="58917"/>
                        <a14:foregroundMark x1="39333" y1="51583" x2="44000" y2="51583"/>
                        <a14:foregroundMark x1="26417" y1="87583" x2="36917" y2="86250"/>
                        <a14:foregroundMark x1="64250" y1="58000" x2="66667" y2="61333"/>
                        <a14:backgroundMark x1="48917" y1="42917" x2="83333" y2="45750"/>
                      </a14:backgroundRemoval>
                    </a14:imgEffect>
                  </a14:imgLayer>
                </a14:imgProps>
              </a:ext>
            </a:extLst>
          </a:blip>
          <a:srcRect r="23556" b="13111"/>
          <a:stretch/>
        </p:blipFill>
        <p:spPr>
          <a:xfrm flipH="1">
            <a:off x="5618487" y="119846"/>
            <a:ext cx="4419788" cy="5023654"/>
          </a:xfrm>
          <a:prstGeom prst="rect">
            <a:avLst/>
          </a:prstGeom>
        </p:spPr>
      </p:pic>
    </p:spTree>
    <p:extLst>
      <p:ext uri="{BB962C8B-B14F-4D97-AF65-F5344CB8AC3E}">
        <p14:creationId xmlns:p14="http://schemas.microsoft.com/office/powerpoint/2010/main" val="1892533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42D2FD7-E74A-6303-8214-A4C8565F2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b="1">
                <a:solidFill>
                  <a:prstClr val="white">
                    <a:lumMod val="25000"/>
                  </a:prstClr>
                </a:solidFill>
                <a:latin typeface="Calibri" panose="020F0502020204030204" pitchFamily="34" charset="0"/>
                <a:cs typeface="Calibri" panose="020F0502020204030204" pitchFamily="34" charset="0"/>
              </a:rPr>
              <a:t>4.</a:t>
            </a:r>
            <a:r>
              <a:rPr lang="en-US" sz="3000" b="1">
                <a:solidFill>
                  <a:prstClr val="white">
                    <a:lumMod val="25000"/>
                  </a:prstClr>
                </a:solidFill>
                <a:latin typeface="Calibri" panose="020F0502020204030204" pitchFamily="34" charset="0"/>
                <a:cs typeface="Calibri" panose="020F0502020204030204" pitchFamily="34" charset="0"/>
              </a:rPr>
              <a:t> </a:t>
            </a:r>
            <a:r>
              <a:rPr lang="vi-VN" sz="3000" b="1">
                <a:solidFill>
                  <a:prstClr val="white">
                    <a:lumMod val="25000"/>
                  </a:prstClr>
                </a:solidFill>
                <a:latin typeface="Calibri" panose="020F0502020204030204" pitchFamily="34" charset="0"/>
                <a:cs typeface="Calibri" panose="020F0502020204030204" pitchFamily="34" charset="0"/>
              </a:rPr>
              <a:t>Em ấn tượng về những từ ngữ gợi tả âm thanh nào trong bài? Vì sao?</a:t>
            </a:r>
          </a:p>
        </p:txBody>
      </p:sp>
      <p:sp>
        <p:nvSpPr>
          <p:cNvPr id="3" name="Rectangle 2">
            <a:extLst>
              <a:ext uri="{FF2B5EF4-FFF2-40B4-BE49-F238E27FC236}">
                <a16:creationId xmlns:a16="http://schemas.microsoft.com/office/drawing/2014/main" id="{74942EEC-5242-EA97-A864-E84676F74378}"/>
              </a:ext>
            </a:extLst>
          </p:cNvPr>
          <p:cNvSpPr/>
          <p:nvPr/>
        </p:nvSpPr>
        <p:spPr>
          <a:xfrm>
            <a:off x="754380" y="1828431"/>
            <a:ext cx="8001000" cy="2062103"/>
          </a:xfrm>
          <a:prstGeom prst="rect">
            <a:avLst/>
          </a:prstGeom>
        </p:spPr>
        <p:txBody>
          <a:bodyPr wrap="square">
            <a:spAutoFit/>
          </a:bodyPr>
          <a:lstStyle/>
          <a:p>
            <a:pPr lvl="0" algn="just"/>
            <a:r>
              <a:rPr lang="en-US" sz="3200">
                <a:solidFill>
                  <a:srgbClr val="FF0000"/>
                </a:solidFill>
                <a:latin typeface="Calibri" panose="020F0502020204030204" pitchFamily="34" charset="0"/>
                <a:cs typeface="Calibri" panose="020F0502020204030204" pitchFamily="34" charset="0"/>
              </a:rPr>
              <a:t>Ví dụ: </a:t>
            </a:r>
            <a:r>
              <a:rPr lang="vi-VN" sz="3200">
                <a:solidFill>
                  <a:srgbClr val="FF0000"/>
                </a:solidFill>
                <a:latin typeface="Calibri" panose="020F0502020204030204" pitchFamily="34" charset="0"/>
                <a:cs typeface="Calibri" panose="020F0502020204030204" pitchFamily="34" charset="0"/>
              </a:rPr>
              <a:t>"Ngọn gió đưa lại tiếng ngựa hí xốn xang": Hình ảnh gợi tả giúp người đọc hình dung ra những tiếng hí ngựa đi cùng với cơn gió mùa xuân.</a:t>
            </a:r>
            <a:endParaRPr kumimoji="0" lang="vi-VN" sz="32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5151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Thảo nguyên là gì? Thảo nguyên bao gồm những gì? - Vemaybays.vn">
            <a:extLst>
              <a:ext uri="{FF2B5EF4-FFF2-40B4-BE49-F238E27FC236}">
                <a16:creationId xmlns:a16="http://schemas.microsoft.com/office/drawing/2014/main" id="{9AAF9D4D-D1E8-F0E2-B3D9-F390AA27F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ông Nông Dân Kéo - phim hoạt hình, nông dân, png tải về - Miễn phí trong  suốt đứng png Tải về.">
            <a:extLst>
              <a:ext uri="{FF2B5EF4-FFF2-40B4-BE49-F238E27FC236}">
                <a16:creationId xmlns:a16="http://schemas.microsoft.com/office/drawing/2014/main" id="{24FB9836-A7AC-A20E-D71E-83BA6DB331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322228" y="1228378"/>
            <a:ext cx="3523609" cy="3915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329452-DBE2-82AA-0977-F8A4B64A1851}"/>
              </a:ext>
            </a:extLst>
          </p:cNvPr>
          <p:cNvPicPr>
            <a:picLocks noChangeAspect="1"/>
          </p:cNvPicPr>
          <p:nvPr/>
        </p:nvPicPr>
        <p:blipFill>
          <a:blip r:embed="rId5"/>
          <a:stretch>
            <a:fillRect/>
          </a:stretch>
        </p:blipFill>
        <p:spPr>
          <a:xfrm>
            <a:off x="1016162" y="531006"/>
            <a:ext cx="7980356" cy="2481287"/>
          </a:xfrm>
          <a:prstGeom prst="rect">
            <a:avLst/>
          </a:prstGeom>
        </p:spPr>
      </p:pic>
    </p:spTree>
    <p:extLst>
      <p:ext uri="{BB962C8B-B14F-4D97-AF65-F5344CB8AC3E}">
        <p14:creationId xmlns:p14="http://schemas.microsoft.com/office/powerpoint/2010/main" val="436319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42D2FD7-E74A-6303-8214-A4C8565F2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55D66B49-2A42-75B3-37B8-0DDD5A7B060B}"/>
              </a:ext>
            </a:extLst>
          </p:cNvPr>
          <p:cNvSpPr/>
          <p:nvPr/>
        </p:nvSpPr>
        <p:spPr>
          <a:xfrm>
            <a:off x="2571750" y="2045970"/>
            <a:ext cx="4892040" cy="52578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2823210"/>
          </a:xfrm>
          <a:prstGeom prst="roundRect">
            <a:avLst/>
          </a:prstGeom>
          <a:no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 chọn tên nào sau đây để đặt cho bài đọc? Vì sao? </a:t>
            </a:r>
            <a:endPar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Thiên nga trở về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 Mùa xuân trên thảo nguyên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 Thiên nga mùa xuân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 Mùa xuân đã về</a:t>
            </a:r>
          </a:p>
        </p:txBody>
      </p:sp>
      <p:sp>
        <p:nvSpPr>
          <p:cNvPr id="5" name="Rectangle: Rounded Corners 4">
            <a:extLst>
              <a:ext uri="{FF2B5EF4-FFF2-40B4-BE49-F238E27FC236}">
                <a16:creationId xmlns:a16="http://schemas.microsoft.com/office/drawing/2014/main" id="{4A7A2BF7-DF19-C657-20BF-F5C1A33B5786}"/>
              </a:ext>
            </a:extLst>
          </p:cNvPr>
          <p:cNvSpPr/>
          <p:nvPr/>
        </p:nvSpPr>
        <p:spPr>
          <a:xfrm>
            <a:off x="868680" y="3549015"/>
            <a:ext cx="7623810" cy="105156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333333"/>
                </a:solidFill>
                <a:effectLst/>
                <a:latin typeface="Roboto" panose="02000000000000000000" pitchFamily="2" charset="0"/>
              </a:rPr>
              <a:t>Nội dung bài đọc nói về mùa xuân trên thảo nguyên với những dấu hiệu của mùa xuân.</a:t>
            </a:r>
            <a:endParaRPr lang="en-US" sz="2800"/>
          </a:p>
        </p:txBody>
      </p:sp>
    </p:spTree>
    <p:extLst>
      <p:ext uri="{BB962C8B-B14F-4D97-AF65-F5344CB8AC3E}">
        <p14:creationId xmlns:p14="http://schemas.microsoft.com/office/powerpoint/2010/main" val="34719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BAA83C82-A3B3-8D66-0270-CC531D7DB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E9AAB0-E73F-4C38-BE6D-46C32CC27E86}"/>
              </a:ext>
            </a:extLst>
          </p:cNvPr>
          <p:cNvSpPr txBox="1"/>
          <p:nvPr/>
        </p:nvSpPr>
        <p:spPr>
          <a:xfrm>
            <a:off x="2485927" y="795975"/>
            <a:ext cx="7492926" cy="757130"/>
          </a:xfrm>
          <a:prstGeom prst="rect">
            <a:avLst/>
          </a:prstGeom>
          <a:noFill/>
        </p:spPr>
        <p:txBody>
          <a:bodyPr wrap="square" rtlCol="0">
            <a:spAutoFit/>
          </a:bodyPr>
          <a:lstStyle/>
          <a:p>
            <a:pPr algn="ctr">
              <a:lnSpc>
                <a:spcPct val="80000"/>
              </a:lnSpc>
            </a:pP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3538905" y="2023110"/>
            <a:ext cx="5386971" cy="2514600"/>
          </a:xfrm>
          <a:custGeom>
            <a:avLst/>
            <a:gdLst>
              <a:gd name="connsiteX0" fmla="*/ 0 w 5386971"/>
              <a:gd name="connsiteY0" fmla="*/ 614090 h 2514600"/>
              <a:gd name="connsiteX1" fmla="*/ 614090 w 5386971"/>
              <a:gd name="connsiteY1" fmla="*/ 0 h 2514600"/>
              <a:gd name="connsiteX2" fmla="*/ 4772881 w 5386971"/>
              <a:gd name="connsiteY2" fmla="*/ 0 h 2514600"/>
              <a:gd name="connsiteX3" fmla="*/ 5386971 w 5386971"/>
              <a:gd name="connsiteY3" fmla="*/ 614090 h 2514600"/>
              <a:gd name="connsiteX4" fmla="*/ 5386971 w 5386971"/>
              <a:gd name="connsiteY4" fmla="*/ 1900510 h 2514600"/>
              <a:gd name="connsiteX5" fmla="*/ 4772881 w 5386971"/>
              <a:gd name="connsiteY5" fmla="*/ 2514600 h 2514600"/>
              <a:gd name="connsiteX6" fmla="*/ 614090 w 5386971"/>
              <a:gd name="connsiteY6" fmla="*/ 2514600 h 2514600"/>
              <a:gd name="connsiteX7" fmla="*/ 0 w 5386971"/>
              <a:gd name="connsiteY7" fmla="*/ 1900510 h 2514600"/>
              <a:gd name="connsiteX8" fmla="*/ 0 w 5386971"/>
              <a:gd name="connsiteY8" fmla="*/ 61409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71" h="2514600" fill="none" extrusionOk="0">
                <a:moveTo>
                  <a:pt x="0" y="614090"/>
                </a:moveTo>
                <a:cubicBezTo>
                  <a:pt x="-11667" y="315823"/>
                  <a:pt x="242729" y="-21644"/>
                  <a:pt x="614090" y="0"/>
                </a:cubicBezTo>
                <a:cubicBezTo>
                  <a:pt x="2106326" y="-35273"/>
                  <a:pt x="3311839" y="-144294"/>
                  <a:pt x="4772881" y="0"/>
                </a:cubicBezTo>
                <a:cubicBezTo>
                  <a:pt x="5148548" y="11114"/>
                  <a:pt x="5359941" y="252147"/>
                  <a:pt x="5386971" y="614090"/>
                </a:cubicBezTo>
                <a:cubicBezTo>
                  <a:pt x="5315670" y="1041069"/>
                  <a:pt x="5351261" y="1429611"/>
                  <a:pt x="5386971" y="1900510"/>
                </a:cubicBezTo>
                <a:cubicBezTo>
                  <a:pt x="5438540" y="2200667"/>
                  <a:pt x="5145949" y="2477833"/>
                  <a:pt x="4772881" y="2514600"/>
                </a:cubicBezTo>
                <a:cubicBezTo>
                  <a:pt x="3391401" y="2592125"/>
                  <a:pt x="1896255" y="2470897"/>
                  <a:pt x="614090" y="2514600"/>
                </a:cubicBezTo>
                <a:cubicBezTo>
                  <a:pt x="263841" y="2511526"/>
                  <a:pt x="-47464" y="2239014"/>
                  <a:pt x="0" y="1900510"/>
                </a:cubicBezTo>
                <a:cubicBezTo>
                  <a:pt x="-106877" y="1688969"/>
                  <a:pt x="-91810" y="758747"/>
                  <a:pt x="0" y="614090"/>
                </a:cubicBezTo>
                <a:close/>
              </a:path>
              <a:path w="5386971" h="2514600" stroke="0" extrusionOk="0">
                <a:moveTo>
                  <a:pt x="0" y="614090"/>
                </a:moveTo>
                <a:cubicBezTo>
                  <a:pt x="-1234" y="270674"/>
                  <a:pt x="268146" y="5500"/>
                  <a:pt x="614090" y="0"/>
                </a:cubicBezTo>
                <a:cubicBezTo>
                  <a:pt x="2366234" y="-95379"/>
                  <a:pt x="2801780" y="58096"/>
                  <a:pt x="4772881" y="0"/>
                </a:cubicBezTo>
                <a:cubicBezTo>
                  <a:pt x="5107057" y="-3504"/>
                  <a:pt x="5345828" y="245367"/>
                  <a:pt x="5386971" y="614090"/>
                </a:cubicBezTo>
                <a:cubicBezTo>
                  <a:pt x="5383824" y="938060"/>
                  <a:pt x="5378692" y="1603708"/>
                  <a:pt x="5386971" y="1900510"/>
                </a:cubicBezTo>
                <a:cubicBezTo>
                  <a:pt x="5427241" y="2191796"/>
                  <a:pt x="5080108" y="2482797"/>
                  <a:pt x="4772881" y="2514600"/>
                </a:cubicBezTo>
                <a:cubicBezTo>
                  <a:pt x="2798531" y="2454694"/>
                  <a:pt x="2512669" y="2597114"/>
                  <a:pt x="614090" y="2514600"/>
                </a:cubicBezTo>
                <a:cubicBezTo>
                  <a:pt x="245939" y="2521769"/>
                  <a:pt x="-4548" y="2244279"/>
                  <a:pt x="0" y="1900510"/>
                </a:cubicBezTo>
                <a:cubicBezTo>
                  <a:pt x="-17224" y="1528799"/>
                  <a:pt x="95598" y="989333"/>
                  <a:pt x="0" y="61409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300" b="1" i="1">
                <a:solidFill>
                  <a:schemeClr val="bg1">
                    <a:lumMod val="10000"/>
                  </a:schemeClr>
                </a:solidFill>
                <a:latin typeface="Calibri" panose="020F0502020204030204" pitchFamily="34" charset="0"/>
                <a:cs typeface="Calibri" panose="020F0502020204030204" pitchFamily="34" charset="0"/>
              </a:rPr>
              <a:t>Vẻ đẹp của thiên nhiên và cuộc sống trên thảo nguyên bao la.</a:t>
            </a:r>
            <a:endParaRPr lang="vi-VN" sz="3300" dirty="0">
              <a:solidFill>
                <a:srgbClr val="C00000"/>
              </a:solidFill>
              <a:latin typeface="#9Slide05 Phobia" panose="02000506000000020003" pitchFamily="2" charset="0"/>
              <a:cs typeface="Calibri" panose="020F0502020204030204" pitchFamily="34" charset="0"/>
            </a:endParaRPr>
          </a:p>
        </p:txBody>
      </p:sp>
      <p:pic>
        <p:nvPicPr>
          <p:cNvPr id="4" name="Picture 4" descr="Nông Nông Dân Kéo - phim hoạt hình, nông dân, png tải về - Miễn phí trong  suốt đứng png Tải về.">
            <a:extLst>
              <a:ext uri="{FF2B5EF4-FFF2-40B4-BE49-F238E27FC236}">
                <a16:creationId xmlns:a16="http://schemas.microsoft.com/office/drawing/2014/main" id="{4B18A6A0-5CDA-B33A-C8C6-612328DB8A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755964" y="1350293"/>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op 10 thảo nguyên xanh thơ mộng nhất trên thế giới">
            <a:extLst>
              <a:ext uri="{FF2B5EF4-FFF2-40B4-BE49-F238E27FC236}">
                <a16:creationId xmlns:a16="http://schemas.microsoft.com/office/drawing/2014/main" id="{FAEE8C20-A364-383E-306C-C46D260DA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5122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0544754">
            <a:off x="-853915" y="756823"/>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algn="ctr"/>
              <a:r>
                <a:rPr lang="en-US" sz="4000" b="1" dirty="0" err="1">
                  <a:solidFill>
                    <a:srgbClr val="FFFFFF"/>
                  </a:solidFill>
                  <a:latin typeface="#9Slide05 Phobia" panose="02000506000000020003" pitchFamily="2" charset="0"/>
                </a:rPr>
                <a:t>Hoạt</a:t>
              </a:r>
              <a:r>
                <a:rPr lang="en-US" sz="4000" b="1" dirty="0">
                  <a:solidFill>
                    <a:srgbClr val="FFFFFF"/>
                  </a:solidFill>
                  <a:latin typeface="#9Slide05 Phobia" panose="02000506000000020003" pitchFamily="2" charset="0"/>
                </a:rPr>
                <a:t>  </a:t>
              </a:r>
              <a:r>
                <a:rPr lang="en-US" sz="4000" b="1" dirty="0" err="1">
                  <a:solidFill>
                    <a:srgbClr val="FFFFFF"/>
                  </a:solidFill>
                  <a:latin typeface="#9Slide05 Phobia" panose="02000506000000020003" pitchFamily="2" charset="0"/>
                </a:rPr>
                <a:t>Động</a:t>
              </a:r>
              <a:endParaRPr lang="en-US" sz="4000" b="1" dirty="0">
                <a:solidFill>
                  <a:srgbClr val="FFFFFF"/>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CF88BB58-C3A4-4C5F-BF99-14326B3B73B7}"/>
              </a:ext>
            </a:extLst>
          </p:cNvPr>
          <p:cNvSpPr txBox="1"/>
          <p:nvPr/>
        </p:nvSpPr>
        <p:spPr>
          <a:xfrm>
            <a:off x="167718" y="1777005"/>
            <a:ext cx="9355130" cy="757130"/>
          </a:xfrm>
          <a:prstGeom prst="rect">
            <a:avLst/>
          </a:prstGeom>
          <a:noFill/>
        </p:spPr>
        <p:txBody>
          <a:bodyPr wrap="square">
            <a:spAutoFit/>
          </a:bodyPr>
          <a:lstStyle/>
          <a:p>
            <a:pPr algn="ctr">
              <a:lnSpc>
                <a:spcPct val="80000"/>
              </a:lnSpc>
            </a:pP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2" name="Picture 4" descr="Nông Nông Dân Kéo - phim hoạt hình, nông dân, png tải về - Miễn phí trong  suốt đứng png Tải về.">
            <a:extLst>
              <a:ext uri="{FF2B5EF4-FFF2-40B4-BE49-F238E27FC236}">
                <a16:creationId xmlns:a16="http://schemas.microsoft.com/office/drawing/2014/main" id="{F8EA5CC7-423C-FE9E-40CA-6B27426A4F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755964" y="1350293"/>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2.83951E-6 L -1.11111E-6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A1630123-116F-1CEF-2AEC-4AC515CF1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89EE6FF3-B10D-4812-B179-4FE51F2C4043}"/>
              </a:ext>
            </a:extLst>
          </p:cNvPr>
          <p:cNvGrpSpPr/>
          <p:nvPr/>
        </p:nvGrpSpPr>
        <p:grpSpPr>
          <a:xfrm>
            <a:off x="1416770" y="379910"/>
            <a:ext cx="7205190" cy="929473"/>
            <a:chOff x="672708" y="-92333"/>
            <a:chExt cx="7205190" cy="929473"/>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74095" y="-92333"/>
              <a:ext cx="6703803" cy="923330"/>
              <a:chOff x="1575311" y="353694"/>
              <a:chExt cx="7458168" cy="923330"/>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1" y="446027"/>
                <a:ext cx="7458168" cy="830997"/>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4800" b="1">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 ĐỌC CỦA ĐOẠN</a:t>
                </a:r>
                <a:endParaRPr lang="sv-SE" sz="48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30" name="TextBox 29">
                <a:extLst>
                  <a:ext uri="{FF2B5EF4-FFF2-40B4-BE49-F238E27FC236}">
                    <a16:creationId xmlns:a16="http://schemas.microsoft.com/office/drawing/2014/main" id="{FCAB600F-FAA9-4FC0-AEE6-0956CF442AA4}"/>
                  </a:ext>
                </a:extLst>
              </p:cNvPr>
              <p:cNvSpPr txBox="1"/>
              <p:nvPr/>
            </p:nvSpPr>
            <p:spPr>
              <a:xfrm>
                <a:off x="1575311" y="353694"/>
                <a:ext cx="6087075"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48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4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4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5400" dirty="0">
                    <a:solidFill>
                      <a:srgbClr val="77D460"/>
                    </a:solidFill>
                    <a:latin typeface="LNTH-LuoLuoNotangYuanTi 1" pitchFamily="2" charset="-128"/>
                    <a:ea typeface="LNTH-LuoLuoNotangYuanTi 1" pitchFamily="2" charset="-128"/>
                    <a:cs typeface="LNTH-LuoLuoNotangYuanTi 1" pitchFamily="2" charset="-128"/>
                  </a:rPr>
                  <a:t> </a:t>
                </a:r>
                <a:r>
                  <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4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54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4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4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54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ĐOẠN</a:t>
                </a:r>
                <a:endPar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4"/>
            <a:stretch>
              <a:fillRect/>
            </a:stretch>
          </p:blipFill>
          <p:spPr>
            <a:xfrm rot="20591673">
              <a:off x="672708" y="114066"/>
              <a:ext cx="665088" cy="665088"/>
            </a:xfrm>
            <a:prstGeom prst="rect">
              <a:avLst/>
            </a:prstGeom>
          </p:spPr>
        </p:pic>
        <p:pic>
          <p:nvPicPr>
            <p:cNvPr id="27" name="Picture 26">
              <a:extLst>
                <a:ext uri="{FF2B5EF4-FFF2-40B4-BE49-F238E27FC236}">
                  <a16:creationId xmlns:a16="http://schemas.microsoft.com/office/drawing/2014/main" id="{22A04E69-EF00-4DEC-B61B-FE918A82543A}"/>
                </a:ext>
              </a:extLst>
            </p:cNvPr>
            <p:cNvPicPr>
              <a:picLocks noChangeAspect="1"/>
            </p:cNvPicPr>
            <p:nvPr/>
          </p:nvPicPr>
          <p:blipFill>
            <a:blip r:embed="rId5"/>
            <a:stretch>
              <a:fillRect/>
            </a:stretch>
          </p:blipFill>
          <p:spPr>
            <a:xfrm rot="1370500">
              <a:off x="6584999" y="170720"/>
              <a:ext cx="666420" cy="666420"/>
            </a:xfrm>
            <a:prstGeom prst="rect">
              <a:avLst/>
            </a:prstGeom>
          </p:spPr>
        </p:pic>
      </p:grpSp>
      <p:grpSp>
        <p:nvGrpSpPr>
          <p:cNvPr id="31" name="Group 30">
            <a:extLst>
              <a:ext uri="{FF2B5EF4-FFF2-40B4-BE49-F238E27FC236}">
                <a16:creationId xmlns:a16="http://schemas.microsoft.com/office/drawing/2014/main" id="{17A1BF16-FC37-4FC9-90EA-1CFBE3BAAA94}"/>
              </a:ext>
            </a:extLst>
          </p:cNvPr>
          <p:cNvGrpSpPr/>
          <p:nvPr/>
        </p:nvGrpSpPr>
        <p:grpSpPr>
          <a:xfrm>
            <a:off x="2011680" y="1566417"/>
            <a:ext cx="6938010" cy="3371344"/>
            <a:chOff x="400296" y="1836236"/>
            <a:chExt cx="11391408" cy="4534775"/>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400296" y="1836236"/>
              <a:ext cx="11391408" cy="4534775"/>
              <a:chOff x="400296" y="1595436"/>
              <a:chExt cx="11391408" cy="4534775"/>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400296" y="1595436"/>
                <a:ext cx="11391408" cy="453477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273092" y="2186410"/>
                <a:ext cx="10322668" cy="1862949"/>
              </a:xfrm>
              <a:prstGeom prst="rect">
                <a:avLst/>
              </a:prstGeom>
              <a:noFill/>
            </p:spPr>
            <p:txBody>
              <a:bodyPr wrap="square" rtlCol="0">
                <a:spAutoFit/>
              </a:bodyPr>
              <a:lstStyle/>
              <a:p>
                <a:pPr algn="just"/>
                <a:r>
                  <a:rPr lang="en-US" sz="2800" b="1">
                    <a:latin typeface="Calibri" panose="020F0502020204030204" pitchFamily="34" charset="0"/>
                    <a:cs typeface="Calibri" panose="020F0502020204030204" pitchFamily="34" charset="0"/>
                  </a:rPr>
                  <a:t>Giọng đọc nhẹ nhàng, tha thiết; nhấn giọng ở những từ ngữ chỉ hoạt động, đặc điểm cảnh vật,</a:t>
                </a:r>
                <a:endParaRPr lang="vi-VN" sz="2800"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549755" y="2103138"/>
              <a:ext cx="882708" cy="1146646"/>
            </a:xfrm>
            <a:prstGeom prst="rect">
              <a:avLst/>
            </a:prstGeom>
          </p:spPr>
        </p:pic>
      </p:gr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7A778DA7-D7EC-EAE7-DEFB-22A298089F7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755964" y="1350293"/>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5626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ảo nguyên là gì? Thảo nguyên bao gồm những gì? - Vemaybays.vn">
            <a:extLst>
              <a:ext uri="{FF2B5EF4-FFF2-40B4-BE49-F238E27FC236}">
                <a16:creationId xmlns:a16="http://schemas.microsoft.com/office/drawing/2014/main" id="{1D47BB4E-4599-C100-8A7C-4207115EF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F4129291-3243-4FAB-AE47-6375F7890F6A}"/>
              </a:ext>
            </a:extLst>
          </p:cNvPr>
          <p:cNvSpPr/>
          <p:nvPr/>
        </p:nvSpPr>
        <p:spPr>
          <a:xfrm>
            <a:off x="217170" y="816930"/>
            <a:ext cx="8766810" cy="3984266"/>
          </a:xfrm>
          <a:custGeom>
            <a:avLst/>
            <a:gdLst>
              <a:gd name="connsiteX0" fmla="*/ 0 w 8766810"/>
              <a:gd name="connsiteY0" fmla="*/ 499268 h 3984266"/>
              <a:gd name="connsiteX1" fmla="*/ 499268 w 8766810"/>
              <a:gd name="connsiteY1" fmla="*/ 0 h 3984266"/>
              <a:gd name="connsiteX2" fmla="*/ 991259 w 8766810"/>
              <a:gd name="connsiteY2" fmla="*/ 0 h 3984266"/>
              <a:gd name="connsiteX3" fmla="*/ 1716298 w 8766810"/>
              <a:gd name="connsiteY3" fmla="*/ 0 h 3984266"/>
              <a:gd name="connsiteX4" fmla="*/ 2363654 w 8766810"/>
              <a:gd name="connsiteY4" fmla="*/ 0 h 3984266"/>
              <a:gd name="connsiteX5" fmla="*/ 2933327 w 8766810"/>
              <a:gd name="connsiteY5" fmla="*/ 0 h 3984266"/>
              <a:gd name="connsiteX6" fmla="*/ 3503001 w 8766810"/>
              <a:gd name="connsiteY6" fmla="*/ 0 h 3984266"/>
              <a:gd name="connsiteX7" fmla="*/ 3917309 w 8766810"/>
              <a:gd name="connsiteY7" fmla="*/ 0 h 3984266"/>
              <a:gd name="connsiteX8" fmla="*/ 4486982 w 8766810"/>
              <a:gd name="connsiteY8" fmla="*/ 0 h 3984266"/>
              <a:gd name="connsiteX9" fmla="*/ 4978973 w 8766810"/>
              <a:gd name="connsiteY9" fmla="*/ 0 h 3984266"/>
              <a:gd name="connsiteX10" fmla="*/ 5393281 w 8766810"/>
              <a:gd name="connsiteY10" fmla="*/ 0 h 3984266"/>
              <a:gd name="connsiteX11" fmla="*/ 6196002 w 8766810"/>
              <a:gd name="connsiteY11" fmla="*/ 0 h 3984266"/>
              <a:gd name="connsiteX12" fmla="*/ 6843358 w 8766810"/>
              <a:gd name="connsiteY12" fmla="*/ 0 h 3984266"/>
              <a:gd name="connsiteX13" fmla="*/ 7413032 w 8766810"/>
              <a:gd name="connsiteY13" fmla="*/ 0 h 3984266"/>
              <a:gd name="connsiteX14" fmla="*/ 8267542 w 8766810"/>
              <a:gd name="connsiteY14" fmla="*/ 0 h 3984266"/>
              <a:gd name="connsiteX15" fmla="*/ 8766810 w 8766810"/>
              <a:gd name="connsiteY15" fmla="*/ 499268 h 3984266"/>
              <a:gd name="connsiteX16" fmla="*/ 8766810 w 8766810"/>
              <a:gd name="connsiteY16" fmla="*/ 1126271 h 3984266"/>
              <a:gd name="connsiteX17" fmla="*/ 8766810 w 8766810"/>
              <a:gd name="connsiteY17" fmla="*/ 1693560 h 3984266"/>
              <a:gd name="connsiteX18" fmla="*/ 8766810 w 8766810"/>
              <a:gd name="connsiteY18" fmla="*/ 2260849 h 3984266"/>
              <a:gd name="connsiteX19" fmla="*/ 8766810 w 8766810"/>
              <a:gd name="connsiteY19" fmla="*/ 2768423 h 3984266"/>
              <a:gd name="connsiteX20" fmla="*/ 8766810 w 8766810"/>
              <a:gd name="connsiteY20" fmla="*/ 3484998 h 3984266"/>
              <a:gd name="connsiteX21" fmla="*/ 8267542 w 8766810"/>
              <a:gd name="connsiteY21" fmla="*/ 3984266 h 3984266"/>
              <a:gd name="connsiteX22" fmla="*/ 7542503 w 8766810"/>
              <a:gd name="connsiteY22" fmla="*/ 3984266 h 3984266"/>
              <a:gd name="connsiteX23" fmla="*/ 7050512 w 8766810"/>
              <a:gd name="connsiteY23" fmla="*/ 3984266 h 3984266"/>
              <a:gd name="connsiteX24" fmla="*/ 6247791 w 8766810"/>
              <a:gd name="connsiteY24" fmla="*/ 3984266 h 3984266"/>
              <a:gd name="connsiteX25" fmla="*/ 5833483 w 8766810"/>
              <a:gd name="connsiteY25" fmla="*/ 3984266 h 3984266"/>
              <a:gd name="connsiteX26" fmla="*/ 5108444 w 8766810"/>
              <a:gd name="connsiteY26" fmla="*/ 3984266 h 3984266"/>
              <a:gd name="connsiteX27" fmla="*/ 4461088 w 8766810"/>
              <a:gd name="connsiteY27" fmla="*/ 3984266 h 3984266"/>
              <a:gd name="connsiteX28" fmla="*/ 3736049 w 8766810"/>
              <a:gd name="connsiteY28" fmla="*/ 3984266 h 3984266"/>
              <a:gd name="connsiteX29" fmla="*/ 3011010 w 8766810"/>
              <a:gd name="connsiteY29" fmla="*/ 3984266 h 3984266"/>
              <a:gd name="connsiteX30" fmla="*/ 2519019 w 8766810"/>
              <a:gd name="connsiteY30" fmla="*/ 3984266 h 3984266"/>
              <a:gd name="connsiteX31" fmla="*/ 2104711 w 8766810"/>
              <a:gd name="connsiteY31" fmla="*/ 3984266 h 3984266"/>
              <a:gd name="connsiteX32" fmla="*/ 1301990 w 8766810"/>
              <a:gd name="connsiteY32" fmla="*/ 3984266 h 3984266"/>
              <a:gd name="connsiteX33" fmla="*/ 499268 w 8766810"/>
              <a:gd name="connsiteY33" fmla="*/ 3984266 h 3984266"/>
              <a:gd name="connsiteX34" fmla="*/ 0 w 8766810"/>
              <a:gd name="connsiteY34" fmla="*/ 3484998 h 3984266"/>
              <a:gd name="connsiteX35" fmla="*/ 0 w 8766810"/>
              <a:gd name="connsiteY35" fmla="*/ 2828137 h 3984266"/>
              <a:gd name="connsiteX36" fmla="*/ 0 w 8766810"/>
              <a:gd name="connsiteY36" fmla="*/ 2260849 h 3984266"/>
              <a:gd name="connsiteX37" fmla="*/ 0 w 8766810"/>
              <a:gd name="connsiteY37" fmla="*/ 1663703 h 3984266"/>
              <a:gd name="connsiteX38" fmla="*/ 0 w 8766810"/>
              <a:gd name="connsiteY38" fmla="*/ 1096414 h 3984266"/>
              <a:gd name="connsiteX39" fmla="*/ 0 w 8766810"/>
              <a:gd name="connsiteY39" fmla="*/ 499268 h 39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66810" h="3984266" fill="none" extrusionOk="0">
                <a:moveTo>
                  <a:pt x="0" y="499268"/>
                </a:moveTo>
                <a:cubicBezTo>
                  <a:pt x="24668" y="170458"/>
                  <a:pt x="232406" y="-63572"/>
                  <a:pt x="499268" y="0"/>
                </a:cubicBezTo>
                <a:cubicBezTo>
                  <a:pt x="601022" y="7127"/>
                  <a:pt x="764676" y="19221"/>
                  <a:pt x="991259" y="0"/>
                </a:cubicBezTo>
                <a:cubicBezTo>
                  <a:pt x="1217842" y="-19221"/>
                  <a:pt x="1514569" y="16481"/>
                  <a:pt x="1716298" y="0"/>
                </a:cubicBezTo>
                <a:cubicBezTo>
                  <a:pt x="1918027" y="-16481"/>
                  <a:pt x="2121950" y="25355"/>
                  <a:pt x="2363654" y="0"/>
                </a:cubicBezTo>
                <a:cubicBezTo>
                  <a:pt x="2605358" y="-25355"/>
                  <a:pt x="2661497" y="6597"/>
                  <a:pt x="2933327" y="0"/>
                </a:cubicBezTo>
                <a:cubicBezTo>
                  <a:pt x="3205157" y="-6597"/>
                  <a:pt x="3330904" y="-20052"/>
                  <a:pt x="3503001" y="0"/>
                </a:cubicBezTo>
                <a:cubicBezTo>
                  <a:pt x="3675098" y="20052"/>
                  <a:pt x="3723168" y="-1278"/>
                  <a:pt x="3917309" y="0"/>
                </a:cubicBezTo>
                <a:cubicBezTo>
                  <a:pt x="4111450" y="1278"/>
                  <a:pt x="4332188" y="25616"/>
                  <a:pt x="4486982" y="0"/>
                </a:cubicBezTo>
                <a:cubicBezTo>
                  <a:pt x="4641776" y="-25616"/>
                  <a:pt x="4772731" y="6531"/>
                  <a:pt x="4978973" y="0"/>
                </a:cubicBezTo>
                <a:cubicBezTo>
                  <a:pt x="5185215" y="-6531"/>
                  <a:pt x="5301422" y="9338"/>
                  <a:pt x="5393281" y="0"/>
                </a:cubicBezTo>
                <a:cubicBezTo>
                  <a:pt x="5485140" y="-9338"/>
                  <a:pt x="5937920" y="-5686"/>
                  <a:pt x="6196002" y="0"/>
                </a:cubicBezTo>
                <a:cubicBezTo>
                  <a:pt x="6454084" y="5686"/>
                  <a:pt x="6593274" y="-4763"/>
                  <a:pt x="6843358" y="0"/>
                </a:cubicBezTo>
                <a:cubicBezTo>
                  <a:pt x="7093442" y="4763"/>
                  <a:pt x="7267955" y="16109"/>
                  <a:pt x="7413032" y="0"/>
                </a:cubicBezTo>
                <a:cubicBezTo>
                  <a:pt x="7558109" y="-16109"/>
                  <a:pt x="7920940" y="-37309"/>
                  <a:pt x="8267542" y="0"/>
                </a:cubicBezTo>
                <a:cubicBezTo>
                  <a:pt x="8562580" y="57164"/>
                  <a:pt x="8786937" y="185962"/>
                  <a:pt x="8766810" y="499268"/>
                </a:cubicBezTo>
                <a:cubicBezTo>
                  <a:pt x="8758157" y="772989"/>
                  <a:pt x="8793063" y="975217"/>
                  <a:pt x="8766810" y="1126271"/>
                </a:cubicBezTo>
                <a:cubicBezTo>
                  <a:pt x="8740557" y="1277325"/>
                  <a:pt x="8767849" y="1486530"/>
                  <a:pt x="8766810" y="1693560"/>
                </a:cubicBezTo>
                <a:cubicBezTo>
                  <a:pt x="8765771" y="1900590"/>
                  <a:pt x="8745868" y="2025891"/>
                  <a:pt x="8766810" y="2260849"/>
                </a:cubicBezTo>
                <a:cubicBezTo>
                  <a:pt x="8787752" y="2495807"/>
                  <a:pt x="8774642" y="2571446"/>
                  <a:pt x="8766810" y="2768423"/>
                </a:cubicBezTo>
                <a:cubicBezTo>
                  <a:pt x="8758978" y="2965400"/>
                  <a:pt x="8738376" y="3214373"/>
                  <a:pt x="8766810" y="3484998"/>
                </a:cubicBezTo>
                <a:cubicBezTo>
                  <a:pt x="8763041" y="3766497"/>
                  <a:pt x="8547699" y="4006799"/>
                  <a:pt x="8267542" y="3984266"/>
                </a:cubicBezTo>
                <a:cubicBezTo>
                  <a:pt x="8032095" y="3965953"/>
                  <a:pt x="7718485" y="3995668"/>
                  <a:pt x="7542503" y="3984266"/>
                </a:cubicBezTo>
                <a:cubicBezTo>
                  <a:pt x="7366521" y="3972864"/>
                  <a:pt x="7255131" y="3985867"/>
                  <a:pt x="7050512" y="3984266"/>
                </a:cubicBezTo>
                <a:cubicBezTo>
                  <a:pt x="6845893" y="3982665"/>
                  <a:pt x="6460266" y="3989825"/>
                  <a:pt x="6247791" y="3984266"/>
                </a:cubicBezTo>
                <a:cubicBezTo>
                  <a:pt x="6035316" y="3978707"/>
                  <a:pt x="6007220" y="3987827"/>
                  <a:pt x="5833483" y="3984266"/>
                </a:cubicBezTo>
                <a:cubicBezTo>
                  <a:pt x="5659746" y="3980705"/>
                  <a:pt x="5403055" y="3963873"/>
                  <a:pt x="5108444" y="3984266"/>
                </a:cubicBezTo>
                <a:cubicBezTo>
                  <a:pt x="4813833" y="4004659"/>
                  <a:pt x="4609652" y="3955237"/>
                  <a:pt x="4461088" y="3984266"/>
                </a:cubicBezTo>
                <a:cubicBezTo>
                  <a:pt x="4312524" y="4013295"/>
                  <a:pt x="3887326" y="4009003"/>
                  <a:pt x="3736049" y="3984266"/>
                </a:cubicBezTo>
                <a:cubicBezTo>
                  <a:pt x="3584772" y="3959529"/>
                  <a:pt x="3230413" y="4020208"/>
                  <a:pt x="3011010" y="3984266"/>
                </a:cubicBezTo>
                <a:cubicBezTo>
                  <a:pt x="2791607" y="3948324"/>
                  <a:pt x="2672916" y="3983171"/>
                  <a:pt x="2519019" y="3984266"/>
                </a:cubicBezTo>
                <a:cubicBezTo>
                  <a:pt x="2365122" y="3985361"/>
                  <a:pt x="2307508" y="3974700"/>
                  <a:pt x="2104711" y="3984266"/>
                </a:cubicBezTo>
                <a:cubicBezTo>
                  <a:pt x="1901914" y="3993832"/>
                  <a:pt x="1606598" y="4013437"/>
                  <a:pt x="1301990" y="3984266"/>
                </a:cubicBezTo>
                <a:cubicBezTo>
                  <a:pt x="997382" y="3955095"/>
                  <a:pt x="800237" y="4017257"/>
                  <a:pt x="499268" y="3984266"/>
                </a:cubicBezTo>
                <a:cubicBezTo>
                  <a:pt x="171423" y="3973714"/>
                  <a:pt x="2735" y="3749132"/>
                  <a:pt x="0" y="3484998"/>
                </a:cubicBezTo>
                <a:cubicBezTo>
                  <a:pt x="-18683" y="3337721"/>
                  <a:pt x="-16299" y="3085370"/>
                  <a:pt x="0" y="2828137"/>
                </a:cubicBezTo>
                <a:cubicBezTo>
                  <a:pt x="16299" y="2570904"/>
                  <a:pt x="-21221" y="2512114"/>
                  <a:pt x="0" y="2260849"/>
                </a:cubicBezTo>
                <a:cubicBezTo>
                  <a:pt x="21221" y="2009584"/>
                  <a:pt x="21229" y="1854336"/>
                  <a:pt x="0" y="1663703"/>
                </a:cubicBezTo>
                <a:cubicBezTo>
                  <a:pt x="-21229" y="1473070"/>
                  <a:pt x="-17425" y="1214061"/>
                  <a:pt x="0" y="1096414"/>
                </a:cubicBezTo>
                <a:cubicBezTo>
                  <a:pt x="17425" y="978767"/>
                  <a:pt x="18393" y="687787"/>
                  <a:pt x="0" y="499268"/>
                </a:cubicBezTo>
                <a:close/>
              </a:path>
              <a:path w="8766810" h="3984266" stroke="0" extrusionOk="0">
                <a:moveTo>
                  <a:pt x="0" y="499268"/>
                </a:moveTo>
                <a:cubicBezTo>
                  <a:pt x="2059" y="286480"/>
                  <a:pt x="231625" y="14466"/>
                  <a:pt x="499268" y="0"/>
                </a:cubicBezTo>
                <a:cubicBezTo>
                  <a:pt x="647396" y="-28448"/>
                  <a:pt x="865055" y="25537"/>
                  <a:pt x="1224307" y="0"/>
                </a:cubicBezTo>
                <a:cubicBezTo>
                  <a:pt x="1583559" y="-25537"/>
                  <a:pt x="1550488" y="14376"/>
                  <a:pt x="1716298" y="0"/>
                </a:cubicBezTo>
                <a:cubicBezTo>
                  <a:pt x="1882108" y="-14376"/>
                  <a:pt x="2100506" y="-10770"/>
                  <a:pt x="2208288" y="0"/>
                </a:cubicBezTo>
                <a:cubicBezTo>
                  <a:pt x="2316070" y="10770"/>
                  <a:pt x="2767489" y="-19344"/>
                  <a:pt x="2933327" y="0"/>
                </a:cubicBezTo>
                <a:cubicBezTo>
                  <a:pt x="3099165" y="19344"/>
                  <a:pt x="3373799" y="-16530"/>
                  <a:pt x="3503001" y="0"/>
                </a:cubicBezTo>
                <a:cubicBezTo>
                  <a:pt x="3632203" y="16530"/>
                  <a:pt x="4137701" y="-18500"/>
                  <a:pt x="4305722" y="0"/>
                </a:cubicBezTo>
                <a:cubicBezTo>
                  <a:pt x="4473743" y="18500"/>
                  <a:pt x="4836280" y="11075"/>
                  <a:pt x="5108444" y="0"/>
                </a:cubicBezTo>
                <a:cubicBezTo>
                  <a:pt x="5380608" y="-11075"/>
                  <a:pt x="5492904" y="-31755"/>
                  <a:pt x="5833483" y="0"/>
                </a:cubicBezTo>
                <a:cubicBezTo>
                  <a:pt x="6174062" y="31755"/>
                  <a:pt x="6199529" y="7903"/>
                  <a:pt x="6325473" y="0"/>
                </a:cubicBezTo>
                <a:cubicBezTo>
                  <a:pt x="6451417" y="-7903"/>
                  <a:pt x="6625739" y="-16862"/>
                  <a:pt x="6739781" y="0"/>
                </a:cubicBezTo>
                <a:cubicBezTo>
                  <a:pt x="6853823" y="16862"/>
                  <a:pt x="7227773" y="-22072"/>
                  <a:pt x="7542503" y="0"/>
                </a:cubicBezTo>
                <a:cubicBezTo>
                  <a:pt x="7857233" y="22072"/>
                  <a:pt x="8055952" y="-34247"/>
                  <a:pt x="8267542" y="0"/>
                </a:cubicBezTo>
                <a:cubicBezTo>
                  <a:pt x="8545240" y="-25417"/>
                  <a:pt x="8737600" y="168087"/>
                  <a:pt x="8766810" y="499268"/>
                </a:cubicBezTo>
                <a:cubicBezTo>
                  <a:pt x="8780933" y="622989"/>
                  <a:pt x="8753232" y="824603"/>
                  <a:pt x="8766810" y="1006842"/>
                </a:cubicBezTo>
                <a:cubicBezTo>
                  <a:pt x="8780388" y="1189081"/>
                  <a:pt x="8738124" y="1350646"/>
                  <a:pt x="8766810" y="1663703"/>
                </a:cubicBezTo>
                <a:cubicBezTo>
                  <a:pt x="8795496" y="1976760"/>
                  <a:pt x="8783674" y="1960150"/>
                  <a:pt x="8766810" y="2230991"/>
                </a:cubicBezTo>
                <a:cubicBezTo>
                  <a:pt x="8749946" y="2501832"/>
                  <a:pt x="8760164" y="2544552"/>
                  <a:pt x="8766810" y="2798280"/>
                </a:cubicBezTo>
                <a:cubicBezTo>
                  <a:pt x="8773456" y="3052008"/>
                  <a:pt x="8793496" y="3184917"/>
                  <a:pt x="8766810" y="3484998"/>
                </a:cubicBezTo>
                <a:cubicBezTo>
                  <a:pt x="8760828" y="3744009"/>
                  <a:pt x="8578386" y="3958599"/>
                  <a:pt x="8267542" y="3984266"/>
                </a:cubicBezTo>
                <a:cubicBezTo>
                  <a:pt x="8123532" y="3975640"/>
                  <a:pt x="7960042" y="3997775"/>
                  <a:pt x="7775551" y="3984266"/>
                </a:cubicBezTo>
                <a:cubicBezTo>
                  <a:pt x="7591060" y="3970757"/>
                  <a:pt x="7419345" y="3990474"/>
                  <a:pt x="7283561" y="3984266"/>
                </a:cubicBezTo>
                <a:cubicBezTo>
                  <a:pt x="7147777" y="3978059"/>
                  <a:pt x="6865864" y="4002273"/>
                  <a:pt x="6480839" y="3984266"/>
                </a:cubicBezTo>
                <a:cubicBezTo>
                  <a:pt x="6095814" y="3966259"/>
                  <a:pt x="6148437" y="3973109"/>
                  <a:pt x="5911166" y="3984266"/>
                </a:cubicBezTo>
                <a:cubicBezTo>
                  <a:pt x="5673895" y="3995423"/>
                  <a:pt x="5339721" y="4008781"/>
                  <a:pt x="5108444" y="3984266"/>
                </a:cubicBezTo>
                <a:cubicBezTo>
                  <a:pt x="4877167" y="3959751"/>
                  <a:pt x="4472616" y="3975494"/>
                  <a:pt x="4305722" y="3984266"/>
                </a:cubicBezTo>
                <a:cubicBezTo>
                  <a:pt x="4138828" y="3993038"/>
                  <a:pt x="3967933" y="3974612"/>
                  <a:pt x="3736049" y="3984266"/>
                </a:cubicBezTo>
                <a:cubicBezTo>
                  <a:pt x="3504165" y="3993920"/>
                  <a:pt x="3464889" y="3985241"/>
                  <a:pt x="3321741" y="3984266"/>
                </a:cubicBezTo>
                <a:cubicBezTo>
                  <a:pt x="3178593" y="3983291"/>
                  <a:pt x="3057095" y="3964528"/>
                  <a:pt x="2829750" y="3984266"/>
                </a:cubicBezTo>
                <a:cubicBezTo>
                  <a:pt x="2602405" y="4004004"/>
                  <a:pt x="2468473" y="3999501"/>
                  <a:pt x="2337760" y="3984266"/>
                </a:cubicBezTo>
                <a:cubicBezTo>
                  <a:pt x="2207047" y="3969032"/>
                  <a:pt x="1831684" y="3985456"/>
                  <a:pt x="1612721" y="3984266"/>
                </a:cubicBezTo>
                <a:cubicBezTo>
                  <a:pt x="1393758" y="3983076"/>
                  <a:pt x="1381332" y="3996074"/>
                  <a:pt x="1198413" y="3984266"/>
                </a:cubicBezTo>
                <a:cubicBezTo>
                  <a:pt x="1015494" y="3972458"/>
                  <a:pt x="750232" y="3989362"/>
                  <a:pt x="499268" y="3984266"/>
                </a:cubicBezTo>
                <a:cubicBezTo>
                  <a:pt x="179797" y="3961424"/>
                  <a:pt x="5671" y="3804329"/>
                  <a:pt x="0" y="3484998"/>
                </a:cubicBezTo>
                <a:cubicBezTo>
                  <a:pt x="-8931" y="3206265"/>
                  <a:pt x="-12313" y="3142119"/>
                  <a:pt x="0" y="2857995"/>
                </a:cubicBezTo>
                <a:cubicBezTo>
                  <a:pt x="12313" y="2573871"/>
                  <a:pt x="-22269" y="2596317"/>
                  <a:pt x="0" y="2350421"/>
                </a:cubicBezTo>
                <a:cubicBezTo>
                  <a:pt x="22269" y="2104525"/>
                  <a:pt x="-19554" y="1955605"/>
                  <a:pt x="0" y="1753275"/>
                </a:cubicBezTo>
                <a:cubicBezTo>
                  <a:pt x="19554" y="1550945"/>
                  <a:pt x="28326" y="1287572"/>
                  <a:pt x="0" y="1156129"/>
                </a:cubicBezTo>
                <a:cubicBezTo>
                  <a:pt x="-28326" y="1024686"/>
                  <a:pt x="-11256" y="636140"/>
                  <a:pt x="0" y="49926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3"/>
          <a:stretch>
            <a:fillRect/>
          </a:stretch>
        </p:blipFill>
        <p:spPr>
          <a:xfrm>
            <a:off x="2206498" y="44726"/>
            <a:ext cx="4999074" cy="727477"/>
          </a:xfrm>
          <a:prstGeom prst="rect">
            <a:avLst/>
          </a:prstGeom>
        </p:spPr>
      </p:pic>
      <p:sp>
        <p:nvSpPr>
          <p:cNvPr id="2" name="Rectangle 1">
            <a:extLst>
              <a:ext uri="{FF2B5EF4-FFF2-40B4-BE49-F238E27FC236}">
                <a16:creationId xmlns:a16="http://schemas.microsoft.com/office/drawing/2014/main" id="{26493191-0F48-4D4E-95EC-AA189F8DED62}"/>
              </a:ext>
            </a:extLst>
          </p:cNvPr>
          <p:cNvSpPr/>
          <p:nvPr/>
        </p:nvSpPr>
        <p:spPr>
          <a:xfrm>
            <a:off x="513559" y="1218027"/>
            <a:ext cx="8116881" cy="3108543"/>
          </a:xfrm>
          <a:prstGeom prst="rect">
            <a:avLst/>
          </a:prstGeom>
        </p:spPr>
        <p:txBody>
          <a:bodyPr wrap="square">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Những đợt sóng xanh bạc đầu/ như thể nắm tay nhau/ chạy từng hàng lên bờ cát vàng.// Mặt trời đang khuất dần sau rặng núi,/ và những khoảng nước phía xa như nhuộm hồng.// Bầy thiên nga đang lượn đi/ lượn lại,/ cất tiếng kêu rộn rã/ thảng thốt.// Chúng bay vút lên cao,/ dang rộng đôi cánh/ vun vút chao xuống nước/ làm loang ra những vòng rộng sủi bọt.//</a:t>
            </a: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9FC1C2B5-83BD-30CB-B2B1-ECE261BA58C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4" name="Picture 4" descr="Nông Nông Dân Kéo - phim hoạt hình, nông dân, png tải về - Miễn phí trong  suốt đứng png Tải về.">
            <a:extLst>
              <a:ext uri="{FF2B5EF4-FFF2-40B4-BE49-F238E27FC236}">
                <a16:creationId xmlns:a16="http://schemas.microsoft.com/office/drawing/2014/main" id="{0F11BD6D-9F86-0FA6-DC57-1937E443DC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212772" y="1667056"/>
            <a:ext cx="2966613" cy="329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EDD81B09-A08D-11BA-5D69-ED4481E630D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244950" y="5885485"/>
              <a:ext cx="469963" cy="469963"/>
            </a:xfrm>
            <a:prstGeom prst="rect">
              <a:avLst/>
            </a:prstGeom>
          </p:spPr>
        </p:pic>
      </p:grpSp>
      <p:pic>
        <p:nvPicPr>
          <p:cNvPr id="3" name="Picture 4" descr="Nông Nông Dân Kéo - phim hoạt hình, nông dân, png tải về - Miễn phí trong  suốt đứng png Tải về.">
            <a:extLst>
              <a:ext uri="{FF2B5EF4-FFF2-40B4-BE49-F238E27FC236}">
                <a16:creationId xmlns:a16="http://schemas.microsoft.com/office/drawing/2014/main" id="{2CEDD6C2-AFAC-17F0-6DD0-1254BA2E1D8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6772732" y="1847263"/>
            <a:ext cx="2966613" cy="329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514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ảo nguyên là gì? Thảo nguyên bao gồm những gì? - Vemaybays.vn">
            <a:extLst>
              <a:ext uri="{FF2B5EF4-FFF2-40B4-BE49-F238E27FC236}">
                <a16:creationId xmlns:a16="http://schemas.microsoft.com/office/drawing/2014/main" id="{36216D47-727E-D056-95E3-AED681CFA6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24217ED6-01FD-3304-598C-4C1C649C74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06CF6F-AED4-48B7-A5FE-A2A8E96288E8}"/>
              </a:ext>
            </a:extLst>
          </p:cNvPr>
          <p:cNvSpPr txBox="1"/>
          <p:nvPr/>
        </p:nvSpPr>
        <p:spPr>
          <a:xfrm>
            <a:off x="1386634" y="991751"/>
            <a:ext cx="7082996"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pic>
        <p:nvPicPr>
          <p:cNvPr id="78852" name="Picture 4" descr="Nông Nông Dân Kéo - phim hoạt hình, nông dân, png tải về - Miễn phí trong  suốt đứng png Tải về.">
            <a:extLst>
              <a:ext uri="{FF2B5EF4-FFF2-40B4-BE49-F238E27FC236}">
                <a16:creationId xmlns:a16="http://schemas.microsoft.com/office/drawing/2014/main" id="{ED4B1151-50AA-37FF-A43B-FEB4E8BCF6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927941" y="0"/>
            <a:ext cx="46291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E958BF0-E354-5D8B-BCCA-520C097A4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666019" y="400049"/>
            <a:ext cx="7563581" cy="1382037"/>
            <a:chOff x="-264083" y="1045100"/>
            <a:chExt cx="7563581" cy="1382037"/>
          </a:xfrm>
        </p:grpSpPr>
        <p:sp>
          <p:nvSpPr>
            <p:cNvPr id="18" name="TextBox 17">
              <a:extLst>
                <a:ext uri="{FF2B5EF4-FFF2-40B4-BE49-F238E27FC236}">
                  <a16:creationId xmlns:a16="http://schemas.microsoft.com/office/drawing/2014/main" id="{5858172E-E445-4BAE-BF96-1CE790619EB3}"/>
                </a:ext>
              </a:extLst>
            </p:cNvPr>
            <p:cNvSpPr txBox="1"/>
            <p:nvPr/>
          </p:nvSpPr>
          <p:spPr>
            <a:xfrm>
              <a:off x="6779" y="1235321"/>
              <a:ext cx="7292719" cy="1191816"/>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3200">
                  <a:latin typeface="Calibri" panose="020F0502020204030204" pitchFamily="34" charset="0"/>
                  <a:ea typeface="Roboto" panose="02000000000000000000" pitchFamily="2" charset="0"/>
                  <a:cs typeface="Calibri" panose="020F0502020204030204" pitchFamily="34" charset="0"/>
                </a:rPr>
                <a:t>Thi tìm từ ngữ </a:t>
              </a:r>
              <a:r>
                <a:rPr lang="en-US" sz="3200">
                  <a:latin typeface="Calibri" panose="020F0502020204030204" pitchFamily="34" charset="0"/>
                  <a:ea typeface="Roboto" panose="02000000000000000000" pitchFamily="2" charset="0"/>
                  <a:cs typeface="Calibri" panose="020F0502020204030204" pitchFamily="34" charset="0"/>
                </a:rPr>
                <a:t>tả </a:t>
              </a:r>
              <a:r>
                <a:rPr lang="vi-VN" sz="3200">
                  <a:latin typeface="Calibri" panose="020F0502020204030204" pitchFamily="34" charset="0"/>
                  <a:ea typeface="Roboto" panose="02000000000000000000" pitchFamily="2" charset="0"/>
                  <a:cs typeface="Calibri" panose="020F0502020204030204" pitchFamily="34" charset="0"/>
                </a:rPr>
                <a:t>không gian dựa vào hai bức ảnh dưới đây:</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264083" y="1045100"/>
              <a:ext cx="887562" cy="802640"/>
            </a:xfrm>
            <a:prstGeom prst="rect">
              <a:avLst/>
            </a:prstGeom>
          </p:spPr>
        </p:pic>
      </p:grpSp>
      <p:pic>
        <p:nvPicPr>
          <p:cNvPr id="4" name="Picture 3">
            <a:extLst>
              <a:ext uri="{FF2B5EF4-FFF2-40B4-BE49-F238E27FC236}">
                <a16:creationId xmlns:a16="http://schemas.microsoft.com/office/drawing/2014/main" id="{39816AEC-9BAB-358B-1293-DFCBDA8A4E14}"/>
              </a:ext>
            </a:extLst>
          </p:cNvPr>
          <p:cNvPicPr>
            <a:picLocks noChangeAspect="1"/>
          </p:cNvPicPr>
          <p:nvPr/>
        </p:nvPicPr>
        <p:blipFill>
          <a:blip r:embed="rId5"/>
          <a:stretch>
            <a:fillRect/>
          </a:stretch>
        </p:blipFill>
        <p:spPr>
          <a:xfrm>
            <a:off x="796156" y="2215456"/>
            <a:ext cx="3612568" cy="2033457"/>
          </a:xfrm>
          <a:prstGeom prst="rect">
            <a:avLst/>
          </a:prstGeom>
        </p:spPr>
      </p:pic>
      <p:pic>
        <p:nvPicPr>
          <p:cNvPr id="6" name="Picture 5">
            <a:extLst>
              <a:ext uri="{FF2B5EF4-FFF2-40B4-BE49-F238E27FC236}">
                <a16:creationId xmlns:a16="http://schemas.microsoft.com/office/drawing/2014/main" id="{5A419D29-0589-B8C2-D2D8-E84206DD0B49}"/>
              </a:ext>
            </a:extLst>
          </p:cNvPr>
          <p:cNvPicPr>
            <a:picLocks noChangeAspect="1"/>
          </p:cNvPicPr>
          <p:nvPr/>
        </p:nvPicPr>
        <p:blipFill>
          <a:blip r:embed="rId6"/>
          <a:stretch>
            <a:fillRect/>
          </a:stretch>
        </p:blipFill>
        <p:spPr>
          <a:xfrm>
            <a:off x="4722000" y="2187384"/>
            <a:ext cx="3612568" cy="2033457"/>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7E958BF0-E354-5D8B-BCCA-520C097A4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5858172E-E445-4BAE-BF96-1CE790619EB3}"/>
              </a:ext>
            </a:extLst>
          </p:cNvPr>
          <p:cNvSpPr txBox="1"/>
          <p:nvPr/>
        </p:nvSpPr>
        <p:spPr>
          <a:xfrm>
            <a:off x="1726540" y="3125168"/>
            <a:ext cx="5690920" cy="1191816"/>
          </a:xfrm>
          <a:prstGeom prst="roundRect">
            <a:avLst/>
          </a:prstGeom>
          <a:solidFill>
            <a:schemeClr val="bg1"/>
          </a:solidFill>
          <a:ln w="38100">
            <a:solidFill>
              <a:schemeClr val="accent1">
                <a:lumMod val="50000"/>
              </a:schemeClr>
            </a:solidFill>
          </a:ln>
        </p:spPr>
        <p:txBody>
          <a:bodyPr wrap="square" rtlCol="0">
            <a:spAutoFit/>
          </a:bodyPr>
          <a:lstStyle/>
          <a:p>
            <a:pPr lvl="0" algn="ct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Bao la, mênh mông, bát ngát, </a:t>
            </a:r>
            <a:endParaRPr lang="en-US" sz="3200">
              <a:solidFill>
                <a:srgbClr val="FF0000"/>
              </a:solidFill>
              <a:latin typeface="Calibri" panose="020F0502020204030204" pitchFamily="34" charset="0"/>
              <a:ea typeface="Roboto" panose="02000000000000000000" pitchFamily="2" charset="0"/>
              <a:cs typeface="Calibri" panose="020F0502020204030204" pitchFamily="34" charset="0"/>
            </a:endParaRPr>
          </a:p>
          <a:p>
            <a:pPr lvl="0" algn="ctr"/>
            <a:r>
              <a:rPr lang="vi-VN" sz="3200">
                <a:solidFill>
                  <a:srgbClr val="FF0000"/>
                </a:solidFill>
                <a:latin typeface="Calibri" panose="020F0502020204030204" pitchFamily="34" charset="0"/>
                <a:ea typeface="Roboto" panose="02000000000000000000" pitchFamily="2" charset="0"/>
                <a:cs typeface="Calibri" panose="020F0502020204030204" pitchFamily="34" charset="0"/>
              </a:rPr>
              <a:t>rộng lớn, thênh thang... </a:t>
            </a:r>
            <a:endParaRPr kumimoji="0" lang="en-US" sz="32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39816AEC-9BAB-358B-1293-DFCBDA8A4E14}"/>
              </a:ext>
            </a:extLst>
          </p:cNvPr>
          <p:cNvPicPr>
            <a:picLocks noChangeAspect="1"/>
          </p:cNvPicPr>
          <p:nvPr/>
        </p:nvPicPr>
        <p:blipFill>
          <a:blip r:embed="rId3"/>
          <a:stretch>
            <a:fillRect/>
          </a:stretch>
        </p:blipFill>
        <p:spPr>
          <a:xfrm>
            <a:off x="936572" y="755665"/>
            <a:ext cx="3612568" cy="2033457"/>
          </a:xfrm>
          <a:prstGeom prst="rect">
            <a:avLst/>
          </a:prstGeom>
        </p:spPr>
      </p:pic>
      <p:pic>
        <p:nvPicPr>
          <p:cNvPr id="6" name="Picture 5">
            <a:extLst>
              <a:ext uri="{FF2B5EF4-FFF2-40B4-BE49-F238E27FC236}">
                <a16:creationId xmlns:a16="http://schemas.microsoft.com/office/drawing/2014/main" id="{5A419D29-0589-B8C2-D2D8-E84206DD0B49}"/>
              </a:ext>
            </a:extLst>
          </p:cNvPr>
          <p:cNvPicPr>
            <a:picLocks noChangeAspect="1"/>
          </p:cNvPicPr>
          <p:nvPr/>
        </p:nvPicPr>
        <p:blipFill>
          <a:blip r:embed="rId4"/>
          <a:stretch>
            <a:fillRect/>
          </a:stretch>
        </p:blipFill>
        <p:spPr>
          <a:xfrm>
            <a:off x="4845976" y="755665"/>
            <a:ext cx="3612568" cy="2033457"/>
          </a:xfrm>
          <a:prstGeom prst="rect">
            <a:avLst/>
          </a:prstGeom>
        </p:spPr>
      </p:pic>
    </p:spTree>
    <p:extLst>
      <p:ext uri="{BB962C8B-B14F-4D97-AF65-F5344CB8AC3E}">
        <p14:creationId xmlns:p14="http://schemas.microsoft.com/office/powerpoint/2010/main" val="2619926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Fantasy Cartoon Castle Stage Background Video MP4 Template Free Download -  Pikbest">
            <a:extLst>
              <a:ext uri="{FF2B5EF4-FFF2-40B4-BE49-F238E27FC236}">
                <a16:creationId xmlns:a16="http://schemas.microsoft.com/office/drawing/2014/main" id="{94201C15-EEC8-44F7-9493-E942B7830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0" y="-1"/>
            <a:ext cx="9152176" cy="515136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25">
            <a:extLst>
              <a:ext uri="{FF2B5EF4-FFF2-40B4-BE49-F238E27FC236}">
                <a16:creationId xmlns:a16="http://schemas.microsoft.com/office/drawing/2014/main" id="{84957EB2-F965-4406-9C9F-34EDB9EDB738}"/>
              </a:ext>
            </a:extLst>
          </p:cNvPr>
          <p:cNvSpPr/>
          <p:nvPr/>
        </p:nvSpPr>
        <p:spPr>
          <a:xfrm>
            <a:off x="1818670" y="831774"/>
            <a:ext cx="5456582" cy="3606662"/>
          </a:xfrm>
          <a:custGeom>
            <a:avLst/>
            <a:gdLst>
              <a:gd name="connsiteX0" fmla="*/ 0 w 5456582"/>
              <a:gd name="connsiteY0" fmla="*/ 422160 h 3606662"/>
              <a:gd name="connsiteX1" fmla="*/ 422160 w 5456582"/>
              <a:gd name="connsiteY1" fmla="*/ 0 h 3606662"/>
              <a:gd name="connsiteX2" fmla="*/ 5034422 w 5456582"/>
              <a:gd name="connsiteY2" fmla="*/ 0 h 3606662"/>
              <a:gd name="connsiteX3" fmla="*/ 5456582 w 5456582"/>
              <a:gd name="connsiteY3" fmla="*/ 422160 h 3606662"/>
              <a:gd name="connsiteX4" fmla="*/ 5456582 w 5456582"/>
              <a:gd name="connsiteY4" fmla="*/ 3184502 h 3606662"/>
              <a:gd name="connsiteX5" fmla="*/ 5034422 w 5456582"/>
              <a:gd name="connsiteY5" fmla="*/ 3606662 h 3606662"/>
              <a:gd name="connsiteX6" fmla="*/ 422160 w 5456582"/>
              <a:gd name="connsiteY6" fmla="*/ 3606662 h 3606662"/>
              <a:gd name="connsiteX7" fmla="*/ 0 w 5456582"/>
              <a:gd name="connsiteY7" fmla="*/ 3184502 h 3606662"/>
              <a:gd name="connsiteX8" fmla="*/ 0 w 5456582"/>
              <a:gd name="connsiteY8" fmla="*/ 422160 h 36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582" h="3606662" fill="none" extrusionOk="0">
                <a:moveTo>
                  <a:pt x="0" y="422160"/>
                </a:moveTo>
                <a:cubicBezTo>
                  <a:pt x="1473" y="228867"/>
                  <a:pt x="194987" y="10036"/>
                  <a:pt x="422160" y="0"/>
                </a:cubicBezTo>
                <a:cubicBezTo>
                  <a:pt x="1372504" y="72427"/>
                  <a:pt x="3333630" y="61419"/>
                  <a:pt x="5034422" y="0"/>
                </a:cubicBezTo>
                <a:cubicBezTo>
                  <a:pt x="5261056" y="-44873"/>
                  <a:pt x="5449226" y="186782"/>
                  <a:pt x="5456582" y="422160"/>
                </a:cubicBezTo>
                <a:cubicBezTo>
                  <a:pt x="5557458" y="1636395"/>
                  <a:pt x="5349269" y="2094724"/>
                  <a:pt x="5456582" y="3184502"/>
                </a:cubicBezTo>
                <a:cubicBezTo>
                  <a:pt x="5459459" y="3403055"/>
                  <a:pt x="5252826" y="3590128"/>
                  <a:pt x="5034422" y="3606662"/>
                </a:cubicBezTo>
                <a:cubicBezTo>
                  <a:pt x="3838786" y="3636489"/>
                  <a:pt x="2642328" y="3527356"/>
                  <a:pt x="422160" y="3606662"/>
                </a:cubicBezTo>
                <a:cubicBezTo>
                  <a:pt x="204764" y="3604881"/>
                  <a:pt x="-38559" y="3425280"/>
                  <a:pt x="0" y="3184502"/>
                </a:cubicBezTo>
                <a:cubicBezTo>
                  <a:pt x="50037" y="2133803"/>
                  <a:pt x="770" y="1537181"/>
                  <a:pt x="0" y="422160"/>
                </a:cubicBezTo>
                <a:close/>
              </a:path>
              <a:path w="5456582" h="3606662" stroke="0" extrusionOk="0">
                <a:moveTo>
                  <a:pt x="0" y="422160"/>
                </a:moveTo>
                <a:cubicBezTo>
                  <a:pt x="23904" y="195523"/>
                  <a:pt x="194355" y="11142"/>
                  <a:pt x="422160" y="0"/>
                </a:cubicBezTo>
                <a:cubicBezTo>
                  <a:pt x="1561891" y="123000"/>
                  <a:pt x="2809948" y="-96860"/>
                  <a:pt x="5034422" y="0"/>
                </a:cubicBezTo>
                <a:cubicBezTo>
                  <a:pt x="5235788" y="-24227"/>
                  <a:pt x="5470616" y="160713"/>
                  <a:pt x="5456582" y="422160"/>
                </a:cubicBezTo>
                <a:cubicBezTo>
                  <a:pt x="5459755" y="794446"/>
                  <a:pt x="5550849" y="2591649"/>
                  <a:pt x="5456582" y="3184502"/>
                </a:cubicBezTo>
                <a:cubicBezTo>
                  <a:pt x="5446306" y="3421378"/>
                  <a:pt x="5235244" y="3601371"/>
                  <a:pt x="5034422" y="3606662"/>
                </a:cubicBezTo>
                <a:cubicBezTo>
                  <a:pt x="3570863" y="3445955"/>
                  <a:pt x="1673287" y="3646329"/>
                  <a:pt x="422160" y="3606662"/>
                </a:cubicBezTo>
                <a:cubicBezTo>
                  <a:pt x="166624" y="3602141"/>
                  <a:pt x="-34239" y="3402144"/>
                  <a:pt x="0" y="3184502"/>
                </a:cubicBezTo>
                <a:cubicBezTo>
                  <a:pt x="32216" y="1813772"/>
                  <a:pt x="57206" y="1369093"/>
                  <a:pt x="0" y="422160"/>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TextBox 13">
            <a:extLst>
              <a:ext uri="{FF2B5EF4-FFF2-40B4-BE49-F238E27FC236}">
                <a16:creationId xmlns:a16="http://schemas.microsoft.com/office/drawing/2014/main" id="{402A03AE-5B01-4BB9-B7DB-A7DE04F678FB}"/>
              </a:ext>
            </a:extLst>
          </p:cNvPr>
          <p:cNvSpPr txBox="1"/>
          <p:nvPr/>
        </p:nvSpPr>
        <p:spPr>
          <a:xfrm>
            <a:off x="1394888" y="912222"/>
            <a:ext cx="63581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Thứ</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ngày</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tháng</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prstClr val="white">
                    <a:lumMod val="10000"/>
                  </a:prstClr>
                </a:solidFill>
                <a:effectLst/>
                <a:uLnTx/>
                <a:uFillTx/>
                <a:latin typeface="UTM Edwardian" panose="02040603050506020204" pitchFamily="18" charset="0"/>
                <a:cs typeface="Arial"/>
                <a:sym typeface="Arial"/>
              </a:rPr>
              <a:t>năm</a:t>
            </a:r>
            <a:r>
              <a:rPr kumimoji="0" lang="en-US" sz="2800" b="1" i="0" u="none" strike="noStrike" kern="0" cap="none" spc="0" normalizeH="0" baseline="0" noProof="0" dirty="0">
                <a:ln>
                  <a:noFill/>
                </a:ln>
                <a:solidFill>
                  <a:prstClr val="white">
                    <a:lumMod val="10000"/>
                  </a:prstClr>
                </a:solidFill>
                <a:effectLst/>
                <a:uLnTx/>
                <a:uFillTx/>
                <a:latin typeface="UTM Edwardian" panose="02040603050506020204" pitchFamily="18" charset="0"/>
                <a:cs typeface="Arial"/>
                <a:sym typeface="Arial"/>
              </a:rPr>
              <a:t> …</a:t>
            </a:r>
          </a:p>
        </p:txBody>
      </p:sp>
      <p:sp>
        <p:nvSpPr>
          <p:cNvPr id="15" name="TextBox 14">
            <a:extLst>
              <a:ext uri="{FF2B5EF4-FFF2-40B4-BE49-F238E27FC236}">
                <a16:creationId xmlns:a16="http://schemas.microsoft.com/office/drawing/2014/main" id="{AED621F9-DB7D-4407-B298-04556434132C}"/>
              </a:ext>
            </a:extLst>
          </p:cNvPr>
          <p:cNvSpPr txBox="1"/>
          <p:nvPr/>
        </p:nvSpPr>
        <p:spPr>
          <a:xfrm>
            <a:off x="1172812" y="1413105"/>
            <a:ext cx="63581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Arial"/>
                <a:sym typeface="Arial"/>
              </a:rPr>
              <a:t>Tiếng</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Arial"/>
                <a:sym typeface="Arial"/>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Arial"/>
                <a:sym typeface="Arial"/>
              </a:rPr>
              <a:t>Việt</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Arial"/>
              <a:sym typeface="Arial"/>
            </a:endParaRPr>
          </a:p>
        </p:txBody>
      </p:sp>
      <p:pic>
        <p:nvPicPr>
          <p:cNvPr id="4" name="Picture 3">
            <a:extLst>
              <a:ext uri="{FF2B5EF4-FFF2-40B4-BE49-F238E27FC236}">
                <a16:creationId xmlns:a16="http://schemas.microsoft.com/office/drawing/2014/main" id="{BF0AAAC9-0C61-84B4-0817-8F35E60DCD86}"/>
              </a:ext>
            </a:extLst>
          </p:cNvPr>
          <p:cNvPicPr>
            <a:picLocks noChangeAspect="1"/>
          </p:cNvPicPr>
          <p:nvPr/>
        </p:nvPicPr>
        <p:blipFill>
          <a:blip r:embed="rId3"/>
          <a:stretch>
            <a:fillRect/>
          </a:stretch>
        </p:blipFill>
        <p:spPr>
          <a:xfrm>
            <a:off x="797596" y="2165357"/>
            <a:ext cx="7498730" cy="1780186"/>
          </a:xfrm>
          <a:prstGeom prst="rect">
            <a:avLst/>
          </a:prstGeom>
        </p:spPr>
      </p:pic>
    </p:spTree>
    <p:extLst>
      <p:ext uri="{BB962C8B-B14F-4D97-AF65-F5344CB8AC3E}">
        <p14:creationId xmlns:p14="http://schemas.microsoft.com/office/powerpoint/2010/main" val="91578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5D482555-036E-818A-D0EA-644EC7776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
            <a:extLst>
              <a:ext uri="{FF2B5EF4-FFF2-40B4-BE49-F238E27FC236}">
                <a16:creationId xmlns:a16="http://schemas.microsoft.com/office/drawing/2014/main" id="{7E5668AB-DBD8-4DBC-8690-0D4F48356C8F}"/>
              </a:ext>
            </a:extLst>
          </p:cNvPr>
          <p:cNvSpPr/>
          <p:nvPr/>
        </p:nvSpPr>
        <p:spPr>
          <a:xfrm>
            <a:off x="285625" y="235649"/>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2571625" y="392048"/>
            <a:ext cx="8332595"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TRANH VẼ GÌ?</a:t>
            </a:r>
            <a:endPar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89F9BFD7-E34D-4D8B-E7CB-7C7CCD4AF2FE}"/>
              </a:ext>
            </a:extLst>
          </p:cNvPr>
          <p:cNvPicPr>
            <a:picLocks noChangeAspect="1"/>
          </p:cNvPicPr>
          <p:nvPr/>
        </p:nvPicPr>
        <p:blipFill>
          <a:blip r:embed="rId3"/>
          <a:stretch>
            <a:fillRect/>
          </a:stretch>
        </p:blipFill>
        <p:spPr>
          <a:xfrm>
            <a:off x="2040796" y="1000523"/>
            <a:ext cx="5223595" cy="3699113"/>
          </a:xfrm>
          <a:prstGeom prst="rect">
            <a:avLst/>
          </a:prstGeom>
        </p:spPr>
      </p:pic>
    </p:spTree>
    <p:extLst>
      <p:ext uri="{BB962C8B-B14F-4D97-AF65-F5344CB8AC3E}">
        <p14:creationId xmlns:p14="http://schemas.microsoft.com/office/powerpoint/2010/main" val="3915256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op 10 thảo nguyên xanh thơ mộng nhất trên thế giới - Báo Thái Bình điện tử">
            <a:extLst>
              <a:ext uri="{FF2B5EF4-FFF2-40B4-BE49-F238E27FC236}">
                <a16:creationId xmlns:a16="http://schemas.microsoft.com/office/drawing/2014/main" id="{2B09610A-6980-9F6C-4684-A03B40872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39" y="0"/>
            <a:ext cx="9288039" cy="5110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708660" y="845513"/>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FFFFFF"/>
                  </a:solidFill>
                  <a:latin typeface="#9Slide05 Phobia" panose="02000506000000020003" pitchFamily="2" charset="0"/>
                </a:rPr>
                <a:t>Hoạt</a:t>
              </a:r>
              <a:r>
                <a:rPr lang="en-US" sz="4000" dirty="0">
                  <a:solidFill>
                    <a:srgbClr val="FFFFFF"/>
                  </a:solidFill>
                  <a:latin typeface="#9Slide05 Phobia" panose="02000506000000020003" pitchFamily="2" charset="0"/>
                </a:rPr>
                <a:t>  </a:t>
              </a:r>
              <a:r>
                <a:rPr lang="en-US" sz="4000" dirty="0" err="1">
                  <a:solidFill>
                    <a:srgbClr val="FFFFFF"/>
                  </a:solidFill>
                  <a:latin typeface="#9Slide05 Phobia" panose="02000506000000020003" pitchFamily="2" charset="0"/>
                </a:rPr>
                <a:t>Động</a:t>
              </a:r>
              <a:endParaRPr lang="en-US" sz="4000" dirty="0">
                <a:solidFill>
                  <a:srgbClr val="FFFFFF"/>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357530" y="1231588"/>
            <a:ext cx="9355130" cy="1859292"/>
          </a:xfrm>
          <a:prstGeom prst="rect">
            <a:avLst/>
          </a:prstGeom>
          <a:noFill/>
        </p:spPr>
        <p:txBody>
          <a:bodyPr wrap="square">
            <a:spAutoFit/>
          </a:bodyPr>
          <a:lstStyle/>
          <a:p>
            <a:pPr marL="432000" algn="ctr">
              <a:lnSpc>
                <a:spcPct val="150000"/>
              </a:lnSpc>
            </a:pP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lnSpc>
                <a:spcPct val="150000"/>
              </a:lnSpc>
            </a:pP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pic>
        <p:nvPicPr>
          <p:cNvPr id="2" name="Picture 4" descr="Nông Nông Dân Kéo - phim hoạt hình, nông dân, png tải về - Miễn phí trong  suốt đứng png Tải về.">
            <a:extLst>
              <a:ext uri="{FF2B5EF4-FFF2-40B4-BE49-F238E27FC236}">
                <a16:creationId xmlns:a16="http://schemas.microsoft.com/office/drawing/2014/main" id="{B92DA457-F3F4-9B47-2D0E-A8C9380369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1210307" y="1406770"/>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16667E-6 -1.7284E-6 L 4.16667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ảo nguyên là gì? Thảo nguyên bao gồm những gì? - Vemaybays.vn">
            <a:extLst>
              <a:ext uri="{FF2B5EF4-FFF2-40B4-BE49-F238E27FC236}">
                <a16:creationId xmlns:a16="http://schemas.microsoft.com/office/drawing/2014/main" id="{2BF0A563-003E-F732-AFAB-6ECB0C700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6C7CD17-C451-4521-BA7A-A11D00D1F667}"/>
              </a:ext>
            </a:extLst>
          </p:cNvPr>
          <p:cNvGrpSpPr/>
          <p:nvPr/>
        </p:nvGrpSpPr>
        <p:grpSpPr>
          <a:xfrm>
            <a:off x="1681243" y="1990467"/>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4718780" y="2031354"/>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3331315" y="3475827"/>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1714517" y="565394"/>
            <a:ext cx="3954746" cy="1182547"/>
          </a:xfrm>
          <a:prstGeom prst="rect">
            <a:avLst/>
          </a:prstGeom>
        </p:spPr>
      </p:pic>
      <p:pic>
        <p:nvPicPr>
          <p:cNvPr id="3" name="Picture 4" descr="Nông Nông Dân Kéo - phim hoạt hình, nông dân, png tải về - Miễn phí trong  suốt đứng png Tải về.">
            <a:extLst>
              <a:ext uri="{FF2B5EF4-FFF2-40B4-BE49-F238E27FC236}">
                <a16:creationId xmlns:a16="http://schemas.microsoft.com/office/drawing/2014/main" id="{A8331E70-31E0-6407-2A82-A0C14F7D967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00" b="98900" l="10000" r="90000">
                        <a14:foregroundMark x1="45556" y1="3600" x2="60333" y2="16900"/>
                        <a14:foregroundMark x1="51000" y1="2900" x2="61556" y2="8700"/>
                        <a14:foregroundMark x1="45556" y1="26400" x2="53444" y2="46200"/>
                        <a14:foregroundMark x1="49556" y1="29100" x2="53667" y2="40400"/>
                        <a14:foregroundMark x1="51444" y1="30900" x2="54889" y2="39600"/>
                        <a14:foregroundMark x1="44333" y1="89600" x2="43556" y2="97800"/>
                        <a14:foregroundMark x1="60333" y1="89100" x2="64111" y2="98400"/>
                        <a14:foregroundMark x1="65556" y1="96200" x2="66000" y2="97100"/>
                        <a14:foregroundMark x1="58444" y1="51800" x2="51000" y2="75100"/>
                        <a14:foregroundMark x1="39889" y1="98900" x2="41333" y2="98900"/>
                        <a14:foregroundMark x1="45778" y1="64900" x2="48000" y2="78200"/>
                        <a14:foregroundMark x1="53000" y1="12700" x2="57111" y2="21800"/>
                        <a14:foregroundMark x1="54000" y1="4400" x2="56667" y2="48400"/>
                      </a14:backgroundRemoval>
                    </a14:imgEffect>
                  </a14:imgLayer>
                </a14:imgProps>
              </a:ext>
              <a:ext uri="{28A0092B-C50C-407E-A947-70E740481C1C}">
                <a14:useLocalDpi xmlns:a14="http://schemas.microsoft.com/office/drawing/2010/main" val="0"/>
              </a:ext>
            </a:extLst>
          </a:blip>
          <a:srcRect/>
          <a:stretch>
            <a:fillRect/>
          </a:stretch>
        </p:blipFill>
        <p:spPr bwMode="auto">
          <a:xfrm>
            <a:off x="-1210307" y="1406770"/>
            <a:ext cx="3523609" cy="391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2410</TotalTime>
  <Words>1579</Words>
  <Application>Microsoft Office PowerPoint</Application>
  <PresentationFormat>On-screen Show (16:9)</PresentationFormat>
  <Paragraphs>118</Paragraphs>
  <Slides>38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#9Slide05 Phobia</vt:lpstr>
      <vt:lpstr>UTM Edwardian</vt:lpstr>
      <vt:lpstr>Calibri Light</vt:lpstr>
      <vt:lpstr>SVN-Gretoon</vt:lpstr>
      <vt:lpstr>LNTH-LuoLuoNotangYuanTi 1</vt:lpstr>
      <vt:lpstr>UVN Banh Mi</vt:lpstr>
      <vt:lpstr>Arial</vt:lpstr>
      <vt:lpstr>UTM Cookies</vt:lpstr>
      <vt:lpstr>Roboto</vt:lpstr>
      <vt:lpstr>iCiel Pony</vt:lpstr>
      <vt:lpstr>Calibri</vt:lpstr>
      <vt:lpstr>UTM Duepuntozero</vt:lpstr>
      <vt:lpstr>SVN-Poky's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THAO2011</dc:creator>
  <cp:lastModifiedBy>THAO2011</cp:lastModifiedBy>
  <cp:revision>3</cp:revision>
  <dcterms:modified xsi:type="dcterms:W3CDTF">2025-03-31T14:00:14Z</dcterms:modified>
</cp:coreProperties>
</file>