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41"/>
  </p:notesMasterIdLst>
  <p:sldIdLst>
    <p:sldId id="278" r:id="rId2"/>
    <p:sldId id="325" r:id="rId3"/>
    <p:sldId id="290" r:id="rId4"/>
    <p:sldId id="258" r:id="rId5"/>
    <p:sldId id="293" r:id="rId6"/>
    <p:sldId id="297" r:id="rId7"/>
    <p:sldId id="298" r:id="rId8"/>
    <p:sldId id="299" r:id="rId9"/>
    <p:sldId id="300" r:id="rId10"/>
    <p:sldId id="301" r:id="rId11"/>
    <p:sldId id="302" r:id="rId12"/>
    <p:sldId id="294" r:id="rId13"/>
    <p:sldId id="303" r:id="rId14"/>
    <p:sldId id="304" r:id="rId15"/>
    <p:sldId id="305" r:id="rId16"/>
    <p:sldId id="306" r:id="rId17"/>
    <p:sldId id="307" r:id="rId18"/>
    <p:sldId id="308" r:id="rId19"/>
    <p:sldId id="295" r:id="rId20"/>
    <p:sldId id="309" r:id="rId21"/>
    <p:sldId id="310" r:id="rId22"/>
    <p:sldId id="311" r:id="rId23"/>
    <p:sldId id="312" r:id="rId24"/>
    <p:sldId id="313" r:id="rId25"/>
    <p:sldId id="326" r:id="rId26"/>
    <p:sldId id="314" r:id="rId27"/>
    <p:sldId id="315" r:id="rId28"/>
    <p:sldId id="327" r:id="rId29"/>
    <p:sldId id="316" r:id="rId30"/>
    <p:sldId id="317" r:id="rId31"/>
    <p:sldId id="288" r:id="rId32"/>
    <p:sldId id="318" r:id="rId33"/>
    <p:sldId id="319" r:id="rId34"/>
    <p:sldId id="320" r:id="rId35"/>
    <p:sldId id="322" r:id="rId36"/>
    <p:sldId id="323" r:id="rId37"/>
    <p:sldId id="324" r:id="rId38"/>
    <p:sldId id="328" r:id="rId39"/>
    <p:sldId id="329"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AB12"/>
    <a:srgbClr val="E6E6E6"/>
    <a:srgbClr val="508B0B"/>
    <a:srgbClr val="80D4F6"/>
    <a:srgbClr val="88D6F8"/>
    <a:srgbClr val="00CC66"/>
    <a:srgbClr val="FF0066"/>
    <a:srgbClr val="703606"/>
    <a:srgbClr val="396250"/>
    <a:srgbClr val="F9CF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81" d="100"/>
          <a:sy n="81" d="100"/>
        </p:scale>
        <p:origin x="1724"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B3614-2D08-4839-A9A2-793D36BD44A4}"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B0B40-48DA-4C75-81F4-62947D4597BA}" type="slidenum">
              <a:rPr lang="en-US" smtClean="0"/>
              <a:t>‹#›</a:t>
            </a:fld>
            <a:endParaRPr lang="en-US"/>
          </a:p>
        </p:txBody>
      </p:sp>
    </p:spTree>
    <p:extLst>
      <p:ext uri="{BB962C8B-B14F-4D97-AF65-F5344CB8AC3E}">
        <p14:creationId xmlns:p14="http://schemas.microsoft.com/office/powerpoint/2010/main" val="151643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fld id="{565B0B40-48DA-4C75-81F4-62947D4597BA}" type="slidenum">
              <a:rPr lang="en-US" smtClean="0"/>
              <a:t>4</a:t>
            </a:fld>
            <a:endParaRPr lang="en-US"/>
          </a:p>
        </p:txBody>
      </p:sp>
    </p:spTree>
    <p:extLst>
      <p:ext uri="{BB962C8B-B14F-4D97-AF65-F5344CB8AC3E}">
        <p14:creationId xmlns:p14="http://schemas.microsoft.com/office/powerpoint/2010/main" val="65467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79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963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44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09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57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0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3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70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8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46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63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4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544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mũi tên xanh để quay về</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80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6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85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39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036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60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48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2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1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2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81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1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mũi tên xanh để quay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441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3B601-7F82-4B76-A034-4C4F54598FAD}"/>
              </a:ext>
            </a:extLst>
          </p:cNvPr>
          <p:cNvPicPr>
            <a:picLocks noChangeAspect="1"/>
          </p:cNvPicPr>
          <p:nvPr userDrawn="1"/>
        </p:nvPicPr>
        <p:blipFill>
          <a:blip r:embed="rId2"/>
          <a:stretch>
            <a:fillRect/>
          </a:stretch>
        </p:blipFill>
        <p:spPr>
          <a:xfrm>
            <a:off x="6079" y="0"/>
            <a:ext cx="9131841" cy="5143500"/>
          </a:xfrm>
          <a:prstGeom prst="rect">
            <a:avLst/>
          </a:prstGeom>
        </p:spPr>
      </p:pic>
    </p:spTree>
    <p:extLst>
      <p:ext uri="{BB962C8B-B14F-4D97-AF65-F5344CB8AC3E}">
        <p14:creationId xmlns:p14="http://schemas.microsoft.com/office/powerpoint/2010/main" val="2214166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7541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184646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652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47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977307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639685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3201896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12486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277448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1886272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969810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526E051-CDC7-4447-95EC-6B4E1979CEFD}" type="datetimeFigureOut">
              <a:rPr lang="en-US" smtClean="0"/>
              <a:t>3/29/2025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563058B-A781-407A-9738-7D773D69A692}" type="slidenum">
              <a:rPr lang="en-US" smtClean="0"/>
              <a:t>‹#›</a:t>
            </a:fld>
            <a:endParaRPr lang="en-US"/>
          </a:p>
        </p:txBody>
      </p:sp>
    </p:spTree>
    <p:extLst>
      <p:ext uri="{BB962C8B-B14F-4D97-AF65-F5344CB8AC3E}">
        <p14:creationId xmlns:p14="http://schemas.microsoft.com/office/powerpoint/2010/main" val="251921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F464C2-323E-65E7-30D2-2DA59EDFC59F}"/>
              </a:ext>
            </a:extLst>
          </p:cNvPr>
          <p:cNvGrpSpPr/>
          <p:nvPr userDrawn="1"/>
        </p:nvGrpSpPr>
        <p:grpSpPr>
          <a:xfrm>
            <a:off x="-4419600" y="-1466850"/>
            <a:ext cx="5812651" cy="7646732"/>
            <a:chOff x="5845968" y="1485900"/>
            <a:chExt cx="5812651" cy="7646732"/>
          </a:xfrm>
        </p:grpSpPr>
        <p:grpSp>
          <p:nvGrpSpPr>
            <p:cNvPr id="3" name="Group 2">
              <a:extLst>
                <a:ext uri="{FF2B5EF4-FFF2-40B4-BE49-F238E27FC236}">
                  <a16:creationId xmlns:a16="http://schemas.microsoft.com/office/drawing/2014/main" id="{CA0873DA-91C4-EA14-4311-7506859106A4}"/>
                </a:ext>
              </a:extLst>
            </p:cNvPr>
            <p:cNvGrpSpPr/>
            <p:nvPr/>
          </p:nvGrpSpPr>
          <p:grpSpPr>
            <a:xfrm>
              <a:off x="5867400" y="1485900"/>
              <a:ext cx="5791219" cy="3437535"/>
              <a:chOff x="3703495" y="3531534"/>
              <a:chExt cx="5791219" cy="3437535"/>
            </a:xfrm>
          </p:grpSpPr>
          <p:grpSp>
            <p:nvGrpSpPr>
              <p:cNvPr id="10" name="Group 9">
                <a:extLst>
                  <a:ext uri="{FF2B5EF4-FFF2-40B4-BE49-F238E27FC236}">
                    <a16:creationId xmlns:a16="http://schemas.microsoft.com/office/drawing/2014/main" id="{BF094560-CC37-F015-AC7C-8C7F5BE90C3E}"/>
                  </a:ext>
                </a:extLst>
              </p:cNvPr>
              <p:cNvGrpSpPr/>
              <p:nvPr userDrawn="1"/>
            </p:nvGrpSpPr>
            <p:grpSpPr>
              <a:xfrm>
                <a:off x="3703495" y="6263336"/>
                <a:ext cx="5791219" cy="705733"/>
                <a:chOff x="6278216" y="4213444"/>
                <a:chExt cx="4342410" cy="638461"/>
              </a:xfrm>
            </p:grpSpPr>
            <p:sp>
              <p:nvSpPr>
                <p:cNvPr id="13" name="TextBox 12">
                  <a:extLst>
                    <a:ext uri="{FF2B5EF4-FFF2-40B4-BE49-F238E27FC236}">
                      <a16:creationId xmlns:a16="http://schemas.microsoft.com/office/drawing/2014/main" id="{4AACD80C-BA10-1A3B-78E2-AD74C0098576}"/>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341C9DB3-766E-01C3-0CB7-C2B84D8F53DE}"/>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1" name="Picture 10">
                <a:extLst>
                  <a:ext uri="{FF2B5EF4-FFF2-40B4-BE49-F238E27FC236}">
                    <a16:creationId xmlns:a16="http://schemas.microsoft.com/office/drawing/2014/main" id="{5C01C20F-8447-EE52-58F9-9057EF8E470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2" name="TextBox 11">
                <a:extLst>
                  <a:ext uri="{FF2B5EF4-FFF2-40B4-BE49-F238E27FC236}">
                    <a16:creationId xmlns:a16="http://schemas.microsoft.com/office/drawing/2014/main" id="{432E2710-4966-7DE1-7AEF-9E2E35E76FAB}"/>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E5594496-A6B8-336E-8099-F7A5130916DE}"/>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CBB61E5F-7B4F-37C5-6C4A-B54178F21B26}"/>
                  </a:ext>
                </a:extLst>
              </p:cNvPr>
              <p:cNvGrpSpPr/>
              <p:nvPr/>
            </p:nvGrpSpPr>
            <p:grpSpPr>
              <a:xfrm>
                <a:off x="10897746" y="6325967"/>
                <a:ext cx="5791219" cy="705733"/>
                <a:chOff x="6278216" y="4213444"/>
                <a:chExt cx="4342410" cy="638461"/>
              </a:xfrm>
            </p:grpSpPr>
            <p:sp>
              <p:nvSpPr>
                <p:cNvPr id="8" name="TextBox 7">
                  <a:extLst>
                    <a:ext uri="{FF2B5EF4-FFF2-40B4-BE49-F238E27FC236}">
                      <a16:creationId xmlns:a16="http://schemas.microsoft.com/office/drawing/2014/main" id="{AB568D0E-877B-DD30-AEB6-07D45BA0FDE2}"/>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9" name="TextBox 8">
                  <a:extLst>
                    <a:ext uri="{FF2B5EF4-FFF2-40B4-BE49-F238E27FC236}">
                      <a16:creationId xmlns:a16="http://schemas.microsoft.com/office/drawing/2014/main" id="{4A3AA6A4-CB4D-ECED-78E2-289CCF7873A0}"/>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6" name="TextBox 5">
                <a:extLst>
                  <a:ext uri="{FF2B5EF4-FFF2-40B4-BE49-F238E27FC236}">
                    <a16:creationId xmlns:a16="http://schemas.microsoft.com/office/drawing/2014/main" id="{7930B1D2-BFCC-56DF-EB68-C96F602A4DD1}"/>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7" name="Picture 6" descr="A black square with circles and a logo&#10;&#10;Description automatically generated">
                <a:extLst>
                  <a:ext uri="{FF2B5EF4-FFF2-40B4-BE49-F238E27FC236}">
                    <a16:creationId xmlns:a16="http://schemas.microsoft.com/office/drawing/2014/main" id="{8F7581FD-3615-3C46-6E2B-BC5E78C38C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66326592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61" r:id="rId12"/>
    <p:sldLayoutId id="214748366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13.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2.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29.png"/><Relationship Id="rId9" Type="http://schemas.openxmlformats.org/officeDocument/2006/relationships/image" Target="../media/image62.png"/><Relationship Id="rId1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4.jp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7.png"/><Relationship Id="rId4" Type="http://schemas.openxmlformats.org/officeDocument/2006/relationships/hyperlink" Target="https://www.youtube.com/watch?v=46EjkkDo00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542525">
            <a:off x="-21270" y="-20757"/>
            <a:ext cx="1349315" cy="1382225"/>
          </a:xfrm>
          <a:prstGeom prst="rect">
            <a:avLst/>
          </a:prstGeom>
        </p:spPr>
      </p:pic>
      <p:pic>
        <p:nvPicPr>
          <p:cNvPr id="2050" name="Picture 2" descr="Vector little school children stand holding books with backpacks cartoon character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066" t="11710" r="15355" b="9089"/>
          <a:stretch/>
        </p:blipFill>
        <p:spPr bwMode="auto">
          <a:xfrm rot="911541">
            <a:off x="7686210" y="1829390"/>
            <a:ext cx="1027295" cy="2422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ctor little school children stand holding books with backpacks cartoon character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479" t="8551" r="52704" b="7562"/>
          <a:stretch/>
        </p:blipFill>
        <p:spPr bwMode="auto">
          <a:xfrm rot="21235926">
            <a:off x="552426" y="1782006"/>
            <a:ext cx="982292" cy="25109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happy childrens and school bus cartoon art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125" b="93960" l="29553" r="65815">
                        <a14:foregroundMark x1="36422" y1="70694" x2="32109" y2="71812"/>
                        <a14:foregroundMark x1="46006" y1="78971" x2="41853" y2="92617"/>
                        <a14:foregroundMark x1="55112" y1="85459" x2="53355" y2="94183"/>
                        <a14:foregroundMark x1="35623" y1="91946" x2="29712" y2="89933"/>
                        <a14:foregroundMark x1="49042" y1="58613" x2="49361" y2="52125"/>
                      </a14:backgroundRemoval>
                    </a14:imgEffect>
                  </a14:imgLayer>
                </a14:imgProps>
              </a:ext>
              <a:ext uri="{28A0092B-C50C-407E-A947-70E740481C1C}">
                <a14:useLocalDpi xmlns:a14="http://schemas.microsoft.com/office/drawing/2010/main" val="0"/>
              </a:ext>
            </a:extLst>
          </a:blip>
          <a:srcRect l="30809" t="52437" r="29823" b="3969"/>
          <a:stretch/>
        </p:blipFill>
        <p:spPr bwMode="auto">
          <a:xfrm>
            <a:off x="3753134" y="2307031"/>
            <a:ext cx="1948102" cy="1540359"/>
          </a:xfrm>
          <a:prstGeom prst="rect">
            <a:avLst/>
          </a:prstGeom>
          <a:noFill/>
          <a:extLst>
            <a:ext uri="{909E8E84-426E-40DD-AFC4-6F175D3DCCD1}">
              <a14:hiddenFill xmlns:a14="http://schemas.microsoft.com/office/drawing/2010/main">
                <a:solidFill>
                  <a:srgbClr val="FFFFFF"/>
                </a:solidFill>
              </a14:hiddenFill>
            </a:ext>
          </a:extLst>
        </p:spPr>
      </p:pic>
      <p:sp>
        <p:nvSpPr>
          <p:cNvPr id="9" name="Cloud 8"/>
          <p:cNvSpPr/>
          <p:nvPr/>
        </p:nvSpPr>
        <p:spPr>
          <a:xfrm>
            <a:off x="1400267" y="211419"/>
            <a:ext cx="1305043" cy="7057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Cloud 9"/>
          <p:cNvSpPr/>
          <p:nvPr/>
        </p:nvSpPr>
        <p:spPr>
          <a:xfrm>
            <a:off x="7681369" y="128257"/>
            <a:ext cx="1369201" cy="7677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Cloud 10"/>
          <p:cNvSpPr/>
          <p:nvPr/>
        </p:nvSpPr>
        <p:spPr>
          <a:xfrm>
            <a:off x="3872653" y="211419"/>
            <a:ext cx="1634219" cy="7057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u="sng">
              <a:solidFill>
                <a:prstClr val="white"/>
              </a:solidFill>
              <a:latin typeface="Calibri" panose="020F0502020204030204"/>
            </a:endParaRPr>
          </a:p>
        </p:txBody>
      </p:sp>
      <p:sp>
        <p:nvSpPr>
          <p:cNvPr id="12" name="Rectangle 11"/>
          <p:cNvSpPr/>
          <p:nvPr/>
        </p:nvSpPr>
        <p:spPr>
          <a:xfrm>
            <a:off x="1499569" y="380301"/>
            <a:ext cx="1242216" cy="392415"/>
          </a:xfrm>
          <a:prstGeom prst="rect">
            <a:avLst/>
          </a:prstGeom>
          <a:noFill/>
        </p:spPr>
        <p:txBody>
          <a:bodyPr wrap="square" lIns="68580" tIns="34290" rIns="68580" bIns="34290">
            <a:spAutoFit/>
          </a:bodyPr>
          <a:lstStyle/>
          <a:p>
            <a:pPr algn="ctr" defTabSz="685800">
              <a:spcBef>
                <a:spcPts val="450"/>
              </a:spcBef>
            </a:pPr>
            <a:r>
              <a:rPr lang="en-US" sz="2100" b="1">
                <a:ln w="0"/>
                <a:solidFill>
                  <a:srgbClr val="5B9BD5">
                    <a:lumMod val="75000"/>
                  </a:srgbClr>
                </a:solidFill>
                <a:effectLst>
                  <a:outerShdw blurRad="38100" dist="19050" dir="2700000" algn="tl" rotWithShape="0">
                    <a:prstClr val="black">
                      <a:alpha val="40000"/>
                    </a:prstClr>
                  </a:outerShdw>
                </a:effectLst>
                <a:latin typeface="#9Slide05 Dear Saturday" panose="02000505000000020004" pitchFamily="2" charset="0"/>
              </a:rPr>
              <a:t>Tuần 28</a:t>
            </a:r>
          </a:p>
        </p:txBody>
      </p:sp>
      <p:sp>
        <p:nvSpPr>
          <p:cNvPr id="14" name="Rectangle 13"/>
          <p:cNvSpPr/>
          <p:nvPr/>
        </p:nvSpPr>
        <p:spPr>
          <a:xfrm>
            <a:off x="4153862" y="357397"/>
            <a:ext cx="1026564" cy="530915"/>
          </a:xfrm>
          <a:prstGeom prst="rect">
            <a:avLst/>
          </a:prstGeom>
          <a:noFill/>
        </p:spPr>
        <p:txBody>
          <a:bodyPr wrap="none" lIns="68580" tIns="34290" rIns="68580" bIns="34290">
            <a:spAutoFit/>
          </a:bodyPr>
          <a:lstStyle/>
          <a:p>
            <a:pPr algn="ctr" defTabSz="685800">
              <a:spcBef>
                <a:spcPts val="450"/>
              </a:spcBef>
            </a:pPr>
            <a:r>
              <a:rPr lang="en-US" sz="3000" b="1">
                <a:ln w="0"/>
                <a:solidFill>
                  <a:srgbClr val="FF0000"/>
                </a:solidFill>
                <a:effectLst>
                  <a:outerShdw blurRad="38100" dist="19050" dir="2700000" algn="tl" rotWithShape="0">
                    <a:prstClr val="black">
                      <a:alpha val="40000"/>
                    </a:prstClr>
                  </a:outerShdw>
                </a:effectLst>
                <a:latin typeface="#9Slide05 Dear Saturday" panose="02000505000000020004" pitchFamily="2" charset="0"/>
              </a:rPr>
              <a:t>Toán</a:t>
            </a:r>
          </a:p>
        </p:txBody>
      </p:sp>
      <p:sp>
        <p:nvSpPr>
          <p:cNvPr id="17" name="Rectangle 16"/>
          <p:cNvSpPr/>
          <p:nvPr/>
        </p:nvSpPr>
        <p:spPr>
          <a:xfrm>
            <a:off x="7812748" y="325114"/>
            <a:ext cx="1106441" cy="392415"/>
          </a:xfrm>
          <a:prstGeom prst="rect">
            <a:avLst/>
          </a:prstGeom>
          <a:noFill/>
        </p:spPr>
        <p:txBody>
          <a:bodyPr wrap="square" lIns="68580" tIns="34290" rIns="68580" bIns="34290">
            <a:spAutoFit/>
          </a:bodyPr>
          <a:lstStyle/>
          <a:p>
            <a:pPr algn="ctr" defTabSz="685800">
              <a:spcBef>
                <a:spcPts val="450"/>
              </a:spcBef>
            </a:pPr>
            <a:r>
              <a:rPr lang="en-US" sz="2100" b="1">
                <a:ln w="0"/>
                <a:solidFill>
                  <a:srgbClr val="5B9BD5">
                    <a:lumMod val="75000"/>
                  </a:srgbClr>
                </a:solidFill>
                <a:effectLst>
                  <a:outerShdw blurRad="38100" dist="19050" dir="2700000" algn="tl" rotWithShape="0">
                    <a:prstClr val="black">
                      <a:alpha val="40000"/>
                    </a:prstClr>
                  </a:outerShdw>
                </a:effectLst>
                <a:latin typeface="#9Slide05 Dear Saturday" panose="02000505000000020004" pitchFamily="2" charset="0"/>
              </a:rPr>
              <a:t>Bài 64</a:t>
            </a:r>
          </a:p>
        </p:txBody>
      </p:sp>
      <p:pic>
        <p:nvPicPr>
          <p:cNvPr id="2" name="Picture 1">
            <a:extLst>
              <a:ext uri="{FF2B5EF4-FFF2-40B4-BE49-F238E27FC236}">
                <a16:creationId xmlns:a16="http://schemas.microsoft.com/office/drawing/2014/main" id="{6AF98905-1AE1-4E0A-9076-2D0DB28D4B5C}"/>
              </a:ext>
            </a:extLst>
          </p:cNvPr>
          <p:cNvPicPr>
            <a:picLocks noChangeAspect="1"/>
          </p:cNvPicPr>
          <p:nvPr/>
        </p:nvPicPr>
        <p:blipFill>
          <a:blip r:embed="rId6"/>
          <a:stretch>
            <a:fillRect/>
          </a:stretch>
        </p:blipFill>
        <p:spPr>
          <a:xfrm>
            <a:off x="1201680" y="3958579"/>
            <a:ext cx="7120745" cy="1213209"/>
          </a:xfrm>
          <a:prstGeom prst="rect">
            <a:avLst/>
          </a:prstGeom>
        </p:spPr>
      </p:pic>
    </p:spTree>
    <p:extLst>
      <p:ext uri="{BB962C8B-B14F-4D97-AF65-F5344CB8AC3E}">
        <p14:creationId xmlns:p14="http://schemas.microsoft.com/office/powerpoint/2010/main" val="1902868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709" t="-12457" r="20948" b="-2688"/>
          <a:stretch/>
        </p:blipFill>
        <p:spPr>
          <a:xfrm>
            <a:off x="801391" y="1914686"/>
            <a:ext cx="1906903" cy="1689925"/>
          </a:xfrm>
          <a:prstGeom prst="rect">
            <a:avLst/>
          </a:prstGeom>
        </p:spPr>
      </p:pic>
      <p:sp>
        <p:nvSpPr>
          <p:cNvPr id="9" name="Hình chữ nhật 12">
            <a:extLst>
              <a:ext uri="{FF2B5EF4-FFF2-40B4-BE49-F238E27FC236}">
                <a16:creationId xmlns:a16="http://schemas.microsoft.com/office/drawing/2014/main" id="{F0338EFE-C8AC-468E-B45E-41D8F9643BF2}"/>
              </a:ext>
            </a:extLst>
          </p:cNvPr>
          <p:cNvSpPr/>
          <p:nvPr/>
        </p:nvSpPr>
        <p:spPr>
          <a:xfrm>
            <a:off x="2745916" y="226695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60B530D3-BB04-448E-976E-BC8BB3962EFB}"/>
                  </a:ext>
                </a:extLst>
              </p:cNvPr>
              <p:cNvSpPr/>
              <p:nvPr/>
            </p:nvSpPr>
            <p:spPr>
              <a:xfrm>
                <a:off x="3275129" y="193730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27 :9</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18 :9</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Hình chữ nhật 12">
                <a:extLst>
                  <a:ext uri="{FF2B5EF4-FFF2-40B4-BE49-F238E27FC236}">
                    <a16:creationId xmlns:a16="http://schemas.microsoft.com/office/drawing/2014/main" id="{60B530D3-BB04-448E-976E-BC8BB3962EFB}"/>
                  </a:ext>
                </a:extLst>
              </p:cNvPr>
              <p:cNvSpPr>
                <a:spLocks noRot="1" noChangeAspect="1" noMove="1" noResize="1" noEditPoints="1" noAdjustHandles="1" noChangeArrowheads="1" noChangeShapeType="1" noTextEdit="1"/>
              </p:cNvSpPr>
              <p:nvPr/>
            </p:nvSpPr>
            <p:spPr>
              <a:xfrm>
                <a:off x="3275129" y="1937309"/>
                <a:ext cx="2268110" cy="1490280"/>
              </a:xfrm>
              <a:prstGeom prst="rect">
                <a:avLst/>
              </a:prstGeom>
              <a:blipFill>
                <a:blip r:embed="rId5"/>
                <a:stretch>
                  <a:fillRect/>
                </a:stretch>
              </a:blipFill>
            </p:spPr>
            <p:txBody>
              <a:bodyPr/>
              <a:lstStyle/>
              <a:p>
                <a:r>
                  <a:rPr lang="en-US">
                    <a:noFill/>
                  </a:rPr>
                  <a:t> </a:t>
                </a:r>
              </a:p>
            </p:txBody>
          </p:sp>
        </mc:Fallback>
      </mc:AlternateContent>
      <p:sp>
        <p:nvSpPr>
          <p:cNvPr id="15" name="Hình chữ nhật 12">
            <a:extLst>
              <a:ext uri="{FF2B5EF4-FFF2-40B4-BE49-F238E27FC236}">
                <a16:creationId xmlns:a16="http://schemas.microsoft.com/office/drawing/2014/main" id="{6D068634-C68F-40F6-BAA7-BA1D8D75BA34}"/>
              </a:ext>
            </a:extLst>
          </p:cNvPr>
          <p:cNvSpPr/>
          <p:nvPr/>
        </p:nvSpPr>
        <p:spPr>
          <a:xfrm>
            <a:off x="5489242" y="233922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7A1E3BC0-B893-4874-8698-B4650BADEFF9}"/>
                  </a:ext>
                </a:extLst>
              </p:cNvPr>
              <p:cNvSpPr/>
              <p:nvPr/>
            </p:nvSpPr>
            <p:spPr>
              <a:xfrm>
                <a:off x="5489242" y="1952377"/>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3</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2</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7A1E3BC0-B893-4874-8698-B4650BADEFF9}"/>
                  </a:ext>
                </a:extLst>
              </p:cNvPr>
              <p:cNvSpPr>
                <a:spLocks noRot="1" noChangeAspect="1" noMove="1" noResize="1" noEditPoints="1" noAdjustHandles="1" noChangeArrowheads="1" noChangeShapeType="1" noTextEdit="1"/>
              </p:cNvSpPr>
              <p:nvPr/>
            </p:nvSpPr>
            <p:spPr>
              <a:xfrm>
                <a:off x="5489242" y="1952377"/>
                <a:ext cx="2268110" cy="148002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526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040" t="-7236" r="-1383" b="-7909"/>
          <a:stretch/>
        </p:blipFill>
        <p:spPr>
          <a:xfrm>
            <a:off x="801391" y="1914686"/>
            <a:ext cx="1906903" cy="1689925"/>
          </a:xfrm>
          <a:prstGeom prst="rect">
            <a:avLst/>
          </a:prstGeom>
        </p:spPr>
      </p:pic>
      <p:sp>
        <p:nvSpPr>
          <p:cNvPr id="9" name="Hình chữ nhật 12">
            <a:extLst>
              <a:ext uri="{FF2B5EF4-FFF2-40B4-BE49-F238E27FC236}">
                <a16:creationId xmlns:a16="http://schemas.microsoft.com/office/drawing/2014/main" id="{F0338EFE-C8AC-468E-B45E-41D8F9643BF2}"/>
              </a:ext>
            </a:extLst>
          </p:cNvPr>
          <p:cNvSpPr/>
          <p:nvPr/>
        </p:nvSpPr>
        <p:spPr>
          <a:xfrm>
            <a:off x="2745916" y="226695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60B530D3-BB04-448E-976E-BC8BB3962EFB}"/>
                  </a:ext>
                </a:extLst>
              </p:cNvPr>
              <p:cNvSpPr/>
              <p:nvPr/>
            </p:nvSpPr>
            <p:spPr>
              <a:xfrm>
                <a:off x="3275129" y="193730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90 :10</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70 :10</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Hình chữ nhật 12">
                <a:extLst>
                  <a:ext uri="{FF2B5EF4-FFF2-40B4-BE49-F238E27FC236}">
                    <a16:creationId xmlns:a16="http://schemas.microsoft.com/office/drawing/2014/main" id="{60B530D3-BB04-448E-976E-BC8BB3962EFB}"/>
                  </a:ext>
                </a:extLst>
              </p:cNvPr>
              <p:cNvSpPr>
                <a:spLocks noRot="1" noChangeAspect="1" noMove="1" noResize="1" noEditPoints="1" noAdjustHandles="1" noChangeArrowheads="1" noChangeShapeType="1" noTextEdit="1"/>
              </p:cNvSpPr>
              <p:nvPr/>
            </p:nvSpPr>
            <p:spPr>
              <a:xfrm>
                <a:off x="3275129" y="1937309"/>
                <a:ext cx="2268110" cy="1490280"/>
              </a:xfrm>
              <a:prstGeom prst="rect">
                <a:avLst/>
              </a:prstGeom>
              <a:blipFill>
                <a:blip r:embed="rId5"/>
                <a:stretch>
                  <a:fillRect/>
                </a:stretch>
              </a:blipFill>
            </p:spPr>
            <p:txBody>
              <a:bodyPr/>
              <a:lstStyle/>
              <a:p>
                <a:r>
                  <a:rPr lang="en-US">
                    <a:noFill/>
                  </a:rPr>
                  <a:t> </a:t>
                </a:r>
              </a:p>
            </p:txBody>
          </p:sp>
        </mc:Fallback>
      </mc:AlternateContent>
      <p:sp>
        <p:nvSpPr>
          <p:cNvPr id="15" name="Hình chữ nhật 12">
            <a:extLst>
              <a:ext uri="{FF2B5EF4-FFF2-40B4-BE49-F238E27FC236}">
                <a16:creationId xmlns:a16="http://schemas.microsoft.com/office/drawing/2014/main" id="{6D068634-C68F-40F6-BAA7-BA1D8D75BA34}"/>
              </a:ext>
            </a:extLst>
          </p:cNvPr>
          <p:cNvSpPr/>
          <p:nvPr/>
        </p:nvSpPr>
        <p:spPr>
          <a:xfrm>
            <a:off x="5489242" y="233922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7A1E3BC0-B893-4874-8698-B4650BADEFF9}"/>
                  </a:ext>
                </a:extLst>
              </p:cNvPr>
              <p:cNvSpPr/>
              <p:nvPr/>
            </p:nvSpPr>
            <p:spPr>
              <a:xfrm>
                <a:off x="5280509" y="1952377"/>
                <a:ext cx="2268110" cy="147521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9</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7</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7A1E3BC0-B893-4874-8698-B4650BADEFF9}"/>
                  </a:ext>
                </a:extLst>
              </p:cNvPr>
              <p:cNvSpPr>
                <a:spLocks noRot="1" noChangeAspect="1" noMove="1" noResize="1" noEditPoints="1" noAdjustHandles="1" noChangeArrowheads="1" noChangeShapeType="1" noTextEdit="1"/>
              </p:cNvSpPr>
              <p:nvPr/>
            </p:nvSpPr>
            <p:spPr>
              <a:xfrm>
                <a:off x="5280509" y="1952377"/>
                <a:ext cx="2268110" cy="147521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298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Thuyết minh về Đà Lạt- dành cho Hướng dẫn viên - VIET - EDU TECHNOLOGY AND  EDUCATION JSC"/>
          <p:cNvPicPr>
            <a:picLocks noChangeAspect="1" noChangeArrowheads="1"/>
          </p:cNvPicPr>
          <p:nvPr/>
        </p:nvPicPr>
        <p:blipFill rotWithShape="1">
          <a:blip r:embed="rId4">
            <a:extLst>
              <a:ext uri="{28A0092B-C50C-407E-A947-70E740481C1C}">
                <a14:useLocalDpi xmlns:a14="http://schemas.microsoft.com/office/drawing/2010/main" val="0"/>
              </a:ext>
            </a:extLst>
          </a:blip>
          <a:srcRect b="130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3473" y="4243230"/>
            <a:ext cx="9437715" cy="888269"/>
            <a:chOff x="-724630" y="5657640"/>
            <a:chExt cx="12583620" cy="1184358"/>
          </a:xfrm>
        </p:grpSpPr>
        <p:pic>
          <p:nvPicPr>
            <p:cNvPr id="9" name="Picture 8">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10" name="Picture 9">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11" name="Picture 10">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12" name="Picture 11">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3" name="Group 12">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4" name="Picture 13"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7" name="Picture 16"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8" name="Picture 17"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9" name="Picture 18"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E9DC4D43-0CC3-C94C-40C5-F871016D77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2779455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3"/>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3</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844"/>
          <a:stretch/>
        </p:blipFill>
        <p:spPr>
          <a:xfrm>
            <a:off x="819578" y="1471168"/>
            <a:ext cx="7791021" cy="1408626"/>
          </a:xfrm>
          <a:prstGeom prst="rect">
            <a:avLst/>
          </a:prstGeom>
        </p:spPr>
      </p:pic>
      <p:pic>
        <p:nvPicPr>
          <p:cNvPr id="13" name="Picture 12">
            <a:extLst>
              <a:ext uri="{FF2B5EF4-FFF2-40B4-BE49-F238E27FC236}">
                <a16:creationId xmlns:a16="http://schemas.microsoft.com/office/drawing/2014/main" id="{BE0FA6A1-9C97-4BAB-B004-BF61EC3269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010" t="-13980" r="-2282" b="-13944"/>
          <a:stretch/>
        </p:blipFill>
        <p:spPr>
          <a:xfrm>
            <a:off x="1810179" y="2947571"/>
            <a:ext cx="5257800" cy="1801979"/>
          </a:xfrm>
          <a:prstGeom prst="rect">
            <a:avLst/>
          </a:prstGeom>
        </p:spPr>
      </p:pic>
    </p:spTree>
    <p:extLst>
      <p:ext uri="{BB962C8B-B14F-4D97-AF65-F5344CB8AC3E}">
        <p14:creationId xmlns:p14="http://schemas.microsoft.com/office/powerpoint/2010/main" val="215379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81430"/>
          <a:stretch/>
        </p:blipFill>
        <p:spPr>
          <a:xfrm>
            <a:off x="834789" y="1618718"/>
            <a:ext cx="2365612" cy="1408626"/>
          </a:xfrm>
          <a:prstGeom prst="rect">
            <a:avLst/>
          </a:prstGeom>
        </p:spPr>
      </p:pic>
      <p:sp>
        <p:nvSpPr>
          <p:cNvPr id="9" name="Hình chữ nhật 12">
            <a:extLst>
              <a:ext uri="{FF2B5EF4-FFF2-40B4-BE49-F238E27FC236}">
                <a16:creationId xmlns:a16="http://schemas.microsoft.com/office/drawing/2014/main" id="{80F0857D-C535-451D-A470-52F51D9F1D31}"/>
              </a:ext>
            </a:extLst>
          </p:cNvPr>
          <p:cNvSpPr/>
          <p:nvPr/>
        </p:nvSpPr>
        <p:spPr>
          <a:xfrm>
            <a:off x="3402759" y="2024367"/>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Hình</a:t>
            </a:r>
            <a:r>
              <a:rPr kumimoji="0" lang="en-US" sz="3200" b="1" i="0" u="none" strike="noStrike" kern="1200" cap="none" spc="0" normalizeH="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 đ</a:t>
            </a: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ã tô màu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656C3BE0-37E2-4322-A785-5355F00CE6A1}"/>
                  </a:ext>
                </a:extLst>
              </p:cNvPr>
              <p:cNvSpPr/>
              <p:nvPr/>
            </p:nvSpPr>
            <p:spPr>
              <a:xfrm>
                <a:off x="6041101" y="1608739"/>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3</m:t>
                          </m:r>
                        </m:num>
                        <m:den>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656C3BE0-37E2-4322-A785-5355F00CE6A1}"/>
                  </a:ext>
                </a:extLst>
              </p:cNvPr>
              <p:cNvSpPr>
                <a:spLocks noRot="1" noChangeAspect="1" noMove="1" noResize="1" noEditPoints="1" noAdjustHandles="1" noChangeArrowheads="1" noChangeShapeType="1" noTextEdit="1"/>
              </p:cNvSpPr>
              <p:nvPr/>
            </p:nvSpPr>
            <p:spPr>
              <a:xfrm>
                <a:off x="6041101" y="1608739"/>
                <a:ext cx="2268110" cy="1014317"/>
              </a:xfrm>
              <a:prstGeom prst="rect">
                <a:avLst/>
              </a:prstGeom>
              <a:blipFill>
                <a:blip r:embed="rId5"/>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D035F496-A818-4E49-810B-0049528B7BEF}"/>
              </a:ext>
            </a:extLst>
          </p:cNvPr>
          <p:cNvSpPr/>
          <p:nvPr/>
        </p:nvSpPr>
        <p:spPr>
          <a:xfrm>
            <a:off x="628817" y="3654915"/>
            <a:ext cx="8229600" cy="584775"/>
          </a:xfrm>
          <a:prstGeom prst="rect">
            <a:avLst/>
          </a:prstGeom>
          <a:noFill/>
        </p:spPr>
        <p:txBody>
          <a:bodyPr wrap="square" lIns="91440" tIns="45720" rIns="91440" bIns="45720">
            <a:spAutoFit/>
          </a:bodyPr>
          <a:lstStyle/>
          <a:p>
            <a:pPr lvl="0"/>
            <a:r>
              <a:rPr lang="en-US" sz="3200" b="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Phân số tối giản chỉ phần tô màu là </a:t>
            </a: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C36BBA25-6F5D-486C-A655-4C8533B734BC}"/>
                  </a:ext>
                </a:extLst>
              </p:cNvPr>
              <p:cNvSpPr/>
              <p:nvPr/>
            </p:nvSpPr>
            <p:spPr>
              <a:xfrm>
                <a:off x="6769785" y="3478630"/>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4</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C36BBA25-6F5D-486C-A655-4C8533B734BC}"/>
                  </a:ext>
                </a:extLst>
              </p:cNvPr>
              <p:cNvSpPr>
                <a:spLocks noRot="1" noChangeAspect="1" noMove="1" noResize="1" noEditPoints="1" noAdjustHandles="1" noChangeArrowheads="1" noChangeShapeType="1" noTextEdit="1"/>
              </p:cNvSpPr>
              <p:nvPr/>
            </p:nvSpPr>
            <p:spPr>
              <a:xfrm>
                <a:off x="6769785" y="3478630"/>
                <a:ext cx="2268110" cy="10143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5412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48" t="-3172" r="61165" b="-11474"/>
          <a:stretch/>
        </p:blipFill>
        <p:spPr>
          <a:xfrm>
            <a:off x="628817" y="1618717"/>
            <a:ext cx="2520794" cy="1614935"/>
          </a:xfrm>
          <a:prstGeom prst="rect">
            <a:avLst/>
          </a:prstGeom>
        </p:spPr>
      </p:pic>
      <p:sp>
        <p:nvSpPr>
          <p:cNvPr id="9" name="Hình chữ nhật 12">
            <a:extLst>
              <a:ext uri="{FF2B5EF4-FFF2-40B4-BE49-F238E27FC236}">
                <a16:creationId xmlns:a16="http://schemas.microsoft.com/office/drawing/2014/main" id="{80F0857D-C535-451D-A470-52F51D9F1D31}"/>
              </a:ext>
            </a:extLst>
          </p:cNvPr>
          <p:cNvSpPr/>
          <p:nvPr/>
        </p:nvSpPr>
        <p:spPr>
          <a:xfrm>
            <a:off x="3402759" y="2024367"/>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Hình b đã tô màu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656C3BE0-37E2-4322-A785-5355F00CE6A1}"/>
                  </a:ext>
                </a:extLst>
              </p:cNvPr>
              <p:cNvSpPr/>
              <p:nvPr/>
            </p:nvSpPr>
            <p:spPr>
              <a:xfrm>
                <a:off x="6041101" y="1608739"/>
                <a:ext cx="2268110" cy="10125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4</m:t>
                          </m:r>
                        </m:num>
                        <m:den>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656C3BE0-37E2-4322-A785-5355F00CE6A1}"/>
                  </a:ext>
                </a:extLst>
              </p:cNvPr>
              <p:cNvSpPr>
                <a:spLocks noRot="1" noChangeAspect="1" noMove="1" noResize="1" noEditPoints="1" noAdjustHandles="1" noChangeArrowheads="1" noChangeShapeType="1" noTextEdit="1"/>
              </p:cNvSpPr>
              <p:nvPr/>
            </p:nvSpPr>
            <p:spPr>
              <a:xfrm>
                <a:off x="6041101" y="1608739"/>
                <a:ext cx="2268110" cy="1012521"/>
              </a:xfrm>
              <a:prstGeom prst="rect">
                <a:avLst/>
              </a:prstGeom>
              <a:blipFill>
                <a:blip r:embed="rId5"/>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D035F496-A818-4E49-810B-0049528B7BEF}"/>
              </a:ext>
            </a:extLst>
          </p:cNvPr>
          <p:cNvSpPr/>
          <p:nvPr/>
        </p:nvSpPr>
        <p:spPr>
          <a:xfrm>
            <a:off x="628817" y="3654915"/>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Phân số tối giản chỉ phần tô màu là </a:t>
            </a: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C36BBA25-6F5D-486C-A655-4C8533B734BC}"/>
                  </a:ext>
                </a:extLst>
              </p:cNvPr>
              <p:cNvSpPr/>
              <p:nvPr/>
            </p:nvSpPr>
            <p:spPr>
              <a:xfrm>
                <a:off x="6769785" y="3478630"/>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C36BBA25-6F5D-486C-A655-4C8533B734BC}"/>
                  </a:ext>
                </a:extLst>
              </p:cNvPr>
              <p:cNvSpPr>
                <a:spLocks noRot="1" noChangeAspect="1" noMove="1" noResize="1" noEditPoints="1" noAdjustHandles="1" noChangeArrowheads="1" noChangeShapeType="1" noTextEdit="1"/>
              </p:cNvSpPr>
              <p:nvPr/>
            </p:nvSpPr>
            <p:spPr>
              <a:xfrm>
                <a:off x="6769785" y="3478630"/>
                <a:ext cx="2268110" cy="10143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7820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422" t="1108" r="38791" b="-15754"/>
          <a:stretch/>
        </p:blipFill>
        <p:spPr>
          <a:xfrm>
            <a:off x="628817" y="1618717"/>
            <a:ext cx="2520794" cy="1614935"/>
          </a:xfrm>
          <a:prstGeom prst="rect">
            <a:avLst/>
          </a:prstGeom>
        </p:spPr>
      </p:pic>
      <p:sp>
        <p:nvSpPr>
          <p:cNvPr id="9" name="Hình chữ nhật 12">
            <a:extLst>
              <a:ext uri="{FF2B5EF4-FFF2-40B4-BE49-F238E27FC236}">
                <a16:creationId xmlns:a16="http://schemas.microsoft.com/office/drawing/2014/main" id="{80F0857D-C535-451D-A470-52F51D9F1D31}"/>
              </a:ext>
            </a:extLst>
          </p:cNvPr>
          <p:cNvSpPr/>
          <p:nvPr/>
        </p:nvSpPr>
        <p:spPr>
          <a:xfrm>
            <a:off x="3402759" y="2024367"/>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Hình c đã tô màu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656C3BE0-37E2-4322-A785-5355F00CE6A1}"/>
                  </a:ext>
                </a:extLst>
              </p:cNvPr>
              <p:cNvSpPr/>
              <p:nvPr/>
            </p:nvSpPr>
            <p:spPr>
              <a:xfrm>
                <a:off x="6041101" y="1608739"/>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6</m:t>
                          </m:r>
                        </m:num>
                        <m:den>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656C3BE0-37E2-4322-A785-5355F00CE6A1}"/>
                  </a:ext>
                </a:extLst>
              </p:cNvPr>
              <p:cNvSpPr>
                <a:spLocks noRot="1" noChangeAspect="1" noMove="1" noResize="1" noEditPoints="1" noAdjustHandles="1" noChangeArrowheads="1" noChangeShapeType="1" noTextEdit="1"/>
              </p:cNvSpPr>
              <p:nvPr/>
            </p:nvSpPr>
            <p:spPr>
              <a:xfrm>
                <a:off x="6041101" y="1608739"/>
                <a:ext cx="2268110" cy="1014317"/>
              </a:xfrm>
              <a:prstGeom prst="rect">
                <a:avLst/>
              </a:prstGeom>
              <a:blipFill>
                <a:blip r:embed="rId5"/>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D035F496-A818-4E49-810B-0049528B7BEF}"/>
              </a:ext>
            </a:extLst>
          </p:cNvPr>
          <p:cNvSpPr/>
          <p:nvPr/>
        </p:nvSpPr>
        <p:spPr>
          <a:xfrm>
            <a:off x="628817" y="3654915"/>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Phân số tối giản chỉ phần tô màu là </a:t>
            </a: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C36BBA25-6F5D-486C-A655-4C8533B734BC}"/>
                  </a:ext>
                </a:extLst>
              </p:cNvPr>
              <p:cNvSpPr/>
              <p:nvPr/>
            </p:nvSpPr>
            <p:spPr>
              <a:xfrm>
                <a:off x="6769785" y="3478630"/>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2</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C36BBA25-6F5D-486C-A655-4C8533B734BC}"/>
                  </a:ext>
                </a:extLst>
              </p:cNvPr>
              <p:cNvSpPr>
                <a:spLocks noRot="1" noChangeAspect="1" noMove="1" noResize="1" noEditPoints="1" noAdjustHandles="1" noChangeArrowheads="1" noChangeShapeType="1" noTextEdit="1"/>
              </p:cNvSpPr>
              <p:nvPr/>
            </p:nvSpPr>
            <p:spPr>
              <a:xfrm>
                <a:off x="6769785" y="3478630"/>
                <a:ext cx="2268110" cy="10143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31691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759" t="-7652" r="18454" b="-6994"/>
          <a:stretch/>
        </p:blipFill>
        <p:spPr>
          <a:xfrm>
            <a:off x="628817" y="1618717"/>
            <a:ext cx="2520794" cy="1614935"/>
          </a:xfrm>
          <a:prstGeom prst="rect">
            <a:avLst/>
          </a:prstGeom>
        </p:spPr>
      </p:pic>
      <p:sp>
        <p:nvSpPr>
          <p:cNvPr id="9" name="Hình chữ nhật 12">
            <a:extLst>
              <a:ext uri="{FF2B5EF4-FFF2-40B4-BE49-F238E27FC236}">
                <a16:creationId xmlns:a16="http://schemas.microsoft.com/office/drawing/2014/main" id="{80F0857D-C535-451D-A470-52F51D9F1D31}"/>
              </a:ext>
            </a:extLst>
          </p:cNvPr>
          <p:cNvSpPr/>
          <p:nvPr/>
        </p:nvSpPr>
        <p:spPr>
          <a:xfrm>
            <a:off x="3402759" y="2024367"/>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Hình d đã tô màu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656C3BE0-37E2-4322-A785-5355F00CE6A1}"/>
                  </a:ext>
                </a:extLst>
              </p:cNvPr>
              <p:cNvSpPr/>
              <p:nvPr/>
            </p:nvSpPr>
            <p:spPr>
              <a:xfrm>
                <a:off x="6041101" y="1608739"/>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8</m:t>
                          </m:r>
                        </m:num>
                        <m:den>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656C3BE0-37E2-4322-A785-5355F00CE6A1}"/>
                  </a:ext>
                </a:extLst>
              </p:cNvPr>
              <p:cNvSpPr>
                <a:spLocks noRot="1" noChangeAspect="1" noMove="1" noResize="1" noEditPoints="1" noAdjustHandles="1" noChangeArrowheads="1" noChangeShapeType="1" noTextEdit="1"/>
              </p:cNvSpPr>
              <p:nvPr/>
            </p:nvSpPr>
            <p:spPr>
              <a:xfrm>
                <a:off x="6041101" y="1608739"/>
                <a:ext cx="2268110" cy="1014317"/>
              </a:xfrm>
              <a:prstGeom prst="rect">
                <a:avLst/>
              </a:prstGeom>
              <a:blipFill>
                <a:blip r:embed="rId5"/>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D035F496-A818-4E49-810B-0049528B7BEF}"/>
              </a:ext>
            </a:extLst>
          </p:cNvPr>
          <p:cNvSpPr/>
          <p:nvPr/>
        </p:nvSpPr>
        <p:spPr>
          <a:xfrm>
            <a:off x="628817" y="3654915"/>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Phân số tối giản chỉ phần tô màu là </a:t>
            </a: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C36BBA25-6F5D-486C-A655-4C8533B734BC}"/>
                  </a:ext>
                </a:extLst>
              </p:cNvPr>
              <p:cNvSpPr/>
              <p:nvPr/>
            </p:nvSpPr>
            <p:spPr>
              <a:xfrm>
                <a:off x="6769785" y="3478630"/>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2</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C36BBA25-6F5D-486C-A655-4C8533B734BC}"/>
                  </a:ext>
                </a:extLst>
              </p:cNvPr>
              <p:cNvSpPr>
                <a:spLocks noRot="1" noChangeAspect="1" noMove="1" noResize="1" noEditPoints="1" noAdjustHandles="1" noChangeArrowheads="1" noChangeShapeType="1" noTextEdit="1"/>
              </p:cNvSpPr>
              <p:nvPr/>
            </p:nvSpPr>
            <p:spPr>
              <a:xfrm>
                <a:off x="6769785" y="3478630"/>
                <a:ext cx="2268110" cy="10143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6718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Viết phân số tối giản chỉ phần tô màu trong mỗi hình.</a:t>
            </a:r>
            <a:endParaRPr kumimoji="0" lang="vi-VN"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5FA7448-0695-4906-8B7A-A3A295ECB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166" t="-14647" r="-1953" b="1"/>
          <a:stretch/>
        </p:blipFill>
        <p:spPr>
          <a:xfrm>
            <a:off x="628817" y="1618717"/>
            <a:ext cx="2520794" cy="1614935"/>
          </a:xfrm>
          <a:prstGeom prst="rect">
            <a:avLst/>
          </a:prstGeom>
        </p:spPr>
      </p:pic>
      <p:sp>
        <p:nvSpPr>
          <p:cNvPr id="9" name="Hình chữ nhật 12">
            <a:extLst>
              <a:ext uri="{FF2B5EF4-FFF2-40B4-BE49-F238E27FC236}">
                <a16:creationId xmlns:a16="http://schemas.microsoft.com/office/drawing/2014/main" id="{80F0857D-C535-451D-A470-52F51D9F1D31}"/>
              </a:ext>
            </a:extLst>
          </p:cNvPr>
          <p:cNvSpPr/>
          <p:nvPr/>
        </p:nvSpPr>
        <p:spPr>
          <a:xfrm>
            <a:off x="3402759" y="2024367"/>
            <a:ext cx="8229600"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Hình e đã tô màu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656C3BE0-37E2-4322-A785-5355F00CE6A1}"/>
                  </a:ext>
                </a:extLst>
              </p:cNvPr>
              <p:cNvSpPr/>
              <p:nvPr/>
            </p:nvSpPr>
            <p:spPr>
              <a:xfrm>
                <a:off x="6041101" y="1608739"/>
                <a:ext cx="2268110" cy="101431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9</m:t>
                          </m:r>
                        </m:num>
                        <m:den>
                          <m:r>
                            <a:rPr kumimoji="0" lang="en-US" sz="32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656C3BE0-37E2-4322-A785-5355F00CE6A1}"/>
                  </a:ext>
                </a:extLst>
              </p:cNvPr>
              <p:cNvSpPr>
                <a:spLocks noRot="1" noChangeAspect="1" noMove="1" noResize="1" noEditPoints="1" noAdjustHandles="1" noChangeArrowheads="1" noChangeShapeType="1" noTextEdit="1"/>
              </p:cNvSpPr>
              <p:nvPr/>
            </p:nvSpPr>
            <p:spPr>
              <a:xfrm>
                <a:off x="6041101" y="1608739"/>
                <a:ext cx="2268110" cy="1014317"/>
              </a:xfrm>
              <a:prstGeom prst="rect">
                <a:avLst/>
              </a:prstGeom>
              <a:blipFill>
                <a:blip r:embed="rId5"/>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D035F496-A818-4E49-810B-0049528B7BEF}"/>
              </a:ext>
            </a:extLst>
          </p:cNvPr>
          <p:cNvSpPr/>
          <p:nvPr/>
        </p:nvSpPr>
        <p:spPr>
          <a:xfrm>
            <a:off x="628817" y="3654915"/>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Phân số tối giản chỉ phần tô màu là </a:t>
            </a: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C36BBA25-6F5D-486C-A655-4C8533B734BC}"/>
                  </a:ext>
                </a:extLst>
              </p:cNvPr>
              <p:cNvSpPr/>
              <p:nvPr/>
            </p:nvSpPr>
            <p:spPr>
              <a:xfrm>
                <a:off x="6769785" y="3478630"/>
                <a:ext cx="2268110" cy="101752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4</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C36BBA25-6F5D-486C-A655-4C8533B734BC}"/>
                  </a:ext>
                </a:extLst>
              </p:cNvPr>
              <p:cNvSpPr>
                <a:spLocks noRot="1" noChangeAspect="1" noMove="1" noResize="1" noEditPoints="1" noAdjustHandles="1" noChangeArrowheads="1" noChangeShapeType="1" noTextEdit="1"/>
              </p:cNvSpPr>
              <p:nvPr/>
            </p:nvSpPr>
            <p:spPr>
              <a:xfrm>
                <a:off x="6769785" y="3478630"/>
                <a:ext cx="2268110" cy="101752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066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9181372" cy="5258256"/>
          </a:xfrm>
          <a:prstGeom prst="rect">
            <a:avLst/>
          </a:prstGeom>
        </p:spPr>
      </p:pic>
      <p:grpSp>
        <p:nvGrpSpPr>
          <p:cNvPr id="6" name="Group 5"/>
          <p:cNvGrpSpPr/>
          <p:nvPr/>
        </p:nvGrpSpPr>
        <p:grpSpPr>
          <a:xfrm>
            <a:off x="-543473" y="4243230"/>
            <a:ext cx="9437715" cy="888269"/>
            <a:chOff x="-724630" y="5657640"/>
            <a:chExt cx="12583620" cy="1184358"/>
          </a:xfrm>
        </p:grpSpPr>
        <p:pic>
          <p:nvPicPr>
            <p:cNvPr id="7" name="Picture 6">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8" name="Picture 7">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9" name="Picture 8">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10" name="Picture 9">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1" name="Group 10">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2" name="Picture 11"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3" name="Picture 12"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4" name="Picture 13"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7" name="Picture 16"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813A1D74-3EA8-A40B-EEE6-012E4880D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1293375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1"/>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ctor little school children stand holding books with backpacks cartoon characters">
            <a:extLst>
              <a:ext uri="{FF2B5EF4-FFF2-40B4-BE49-F238E27FC236}">
                <a16:creationId xmlns:a16="http://schemas.microsoft.com/office/drawing/2014/main" id="{25024D7B-BE3B-6741-E45E-68A529984AD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066" t="11710" r="15355" b="9089"/>
          <a:stretch/>
        </p:blipFill>
        <p:spPr bwMode="auto">
          <a:xfrm>
            <a:off x="6851258" y="2240871"/>
            <a:ext cx="1027295" cy="24229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ector little school children stand holding books with backpacks cartoon characters">
            <a:extLst>
              <a:ext uri="{FF2B5EF4-FFF2-40B4-BE49-F238E27FC236}">
                <a16:creationId xmlns:a16="http://schemas.microsoft.com/office/drawing/2014/main" id="{0894E666-43C5-74CA-A779-0F17958C913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479" t="8551" r="52704" b="7562"/>
          <a:stretch/>
        </p:blipFill>
        <p:spPr bwMode="auto">
          <a:xfrm>
            <a:off x="1385183" y="2066123"/>
            <a:ext cx="982292" cy="2510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C917B7B-F18E-97BF-4847-FFF3CFA0CFBE}"/>
              </a:ext>
            </a:extLst>
          </p:cNvPr>
          <p:cNvSpPr/>
          <p:nvPr/>
        </p:nvSpPr>
        <p:spPr>
          <a:xfrm>
            <a:off x="2694215" y="3370217"/>
            <a:ext cx="3791494" cy="1116875"/>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r>
              <a:rPr lang="en-US" b="1">
                <a:solidFill>
                  <a:prstClr val="black"/>
                </a:solidFill>
                <a:latin typeface="Arial" panose="020B0604020202020204" pitchFamily="34" charset="0"/>
                <a:cs typeface="Arial" panose="020B0604020202020204" pitchFamily="34" charset="0"/>
              </a:rPr>
              <a:t>Tiết toán hôm nay xe lửa sẽ đưa chúng ta đi khám phá Việt Nam! Nào chúng mình cùng đi thôi!</a:t>
            </a:r>
          </a:p>
        </p:txBody>
      </p:sp>
      <p:pic>
        <p:nvPicPr>
          <p:cNvPr id="2" name="Picture 1">
            <a:extLst>
              <a:ext uri="{FF2B5EF4-FFF2-40B4-BE49-F238E27FC236}">
                <a16:creationId xmlns:a16="http://schemas.microsoft.com/office/drawing/2014/main" id="{EC2303B1-F073-4143-B4C8-007394D7AB89}"/>
              </a:ext>
            </a:extLst>
          </p:cNvPr>
          <p:cNvPicPr>
            <a:picLocks noChangeAspect="1"/>
          </p:cNvPicPr>
          <p:nvPr/>
        </p:nvPicPr>
        <p:blipFill>
          <a:blip r:embed="rId3"/>
          <a:stretch>
            <a:fillRect/>
          </a:stretch>
        </p:blipFill>
        <p:spPr>
          <a:xfrm>
            <a:off x="752525" y="209550"/>
            <a:ext cx="7638950" cy="1213209"/>
          </a:xfrm>
          <a:prstGeom prst="rect">
            <a:avLst/>
          </a:prstGeom>
        </p:spPr>
      </p:pic>
    </p:spTree>
    <p:extLst>
      <p:ext uri="{BB962C8B-B14F-4D97-AF65-F5344CB8AC3E}">
        <p14:creationId xmlns:p14="http://schemas.microsoft.com/office/powerpoint/2010/main" val="142370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4</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1167548" y="393950"/>
            <a:ext cx="7595452" cy="10772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rPr>
              <a:t>Trong mỗi hình dưới đây, một số hình vẽ đã được tô màu:</a:t>
            </a:r>
          </a:p>
        </p:txBody>
      </p:sp>
      <p:pic>
        <p:nvPicPr>
          <p:cNvPr id="4" name="Picture 3" descr="A blue background with white and yellow stars&#10;&#10;Description automatically generated">
            <a:extLst>
              <a:ext uri="{FF2B5EF4-FFF2-40B4-BE49-F238E27FC236}">
                <a16:creationId xmlns:a16="http://schemas.microsoft.com/office/drawing/2014/main" id="{ECC7E8B8-79E6-4434-AD98-48D9F8B83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195" y="1515500"/>
            <a:ext cx="7346792" cy="1569660"/>
          </a:xfrm>
          <a:prstGeom prst="rect">
            <a:avLst/>
          </a:prstGeom>
        </p:spPr>
      </p:pic>
      <p:sp>
        <p:nvSpPr>
          <p:cNvPr id="13" name="Hình chữ nhật 12">
            <a:extLst>
              <a:ext uri="{FF2B5EF4-FFF2-40B4-BE49-F238E27FC236}">
                <a16:creationId xmlns:a16="http://schemas.microsoft.com/office/drawing/2014/main" id="{246881CA-4BAD-4419-A3C6-B2496D75C509}"/>
              </a:ext>
            </a:extLst>
          </p:cNvPr>
          <p:cNvSpPr/>
          <p:nvPr/>
        </p:nvSpPr>
        <p:spPr>
          <a:xfrm>
            <a:off x="1255708" y="3129492"/>
            <a:ext cx="7595452"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FF0000"/>
                </a:solidFill>
                <a:uLnTx/>
                <a:uFillTx/>
                <a:latin typeface="Arial" panose="020B0604020202020204" pitchFamily="34" charset="0"/>
                <a:ea typeface="+mn-ea"/>
                <a:cs typeface="Arial" panose="020B0604020202020204" pitchFamily="34" charset="0"/>
              </a:rPr>
              <a:t>a) </a:t>
            </a:r>
            <a:r>
              <a:rPr kumimoji="0" lang="vi-VN" sz="32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rPr>
              <a:t>Viết phân số chỉ phần đã tô màu ở mỗi hình.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FF0000"/>
                </a:solidFill>
                <a:uLnTx/>
                <a:uFillTx/>
                <a:latin typeface="Arial" panose="020B0604020202020204" pitchFamily="34" charset="0"/>
                <a:ea typeface="+mn-ea"/>
                <a:cs typeface="Arial" panose="020B0604020202020204" pitchFamily="34" charset="0"/>
              </a:rPr>
              <a:t>b) </a:t>
            </a:r>
            <a:r>
              <a:rPr kumimoji="0" lang="vi-VN" sz="32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rPr>
              <a:t>Rút gọn các phân số đó</a:t>
            </a:r>
          </a:p>
        </p:txBody>
      </p:sp>
    </p:spTree>
    <p:extLst>
      <p:ext uri="{BB962C8B-B14F-4D97-AF65-F5344CB8AC3E}">
        <p14:creationId xmlns:p14="http://schemas.microsoft.com/office/powerpoint/2010/main" val="3764551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blue background with white and yellow stars&#10;&#10;Description automatically generated">
            <a:extLst>
              <a:ext uri="{FF2B5EF4-FFF2-40B4-BE49-F238E27FC236}">
                <a16:creationId xmlns:a16="http://schemas.microsoft.com/office/drawing/2014/main" id="{ECC7E8B8-79E6-4434-AD98-48D9F8B83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799"/>
          <a:stretch/>
        </p:blipFill>
        <p:spPr>
          <a:xfrm>
            <a:off x="2895600" y="313871"/>
            <a:ext cx="3124200" cy="2758109"/>
          </a:xfrm>
          <a:prstGeom prst="rect">
            <a:avLst/>
          </a:prstGeom>
        </p:spPr>
      </p:pic>
      <mc:AlternateContent xmlns:mc="http://schemas.openxmlformats.org/markup-compatibility/2006" xmlns:a14="http://schemas.microsoft.com/office/drawing/2010/main">
        <mc:Choice Requires="a14">
          <p:sp>
            <p:nvSpPr>
              <p:cNvPr id="8" name="Hình chữ nhật 12">
                <a:extLst>
                  <a:ext uri="{FF2B5EF4-FFF2-40B4-BE49-F238E27FC236}">
                    <a16:creationId xmlns:a16="http://schemas.microsoft.com/office/drawing/2014/main" id="{5E96386F-CCC7-4BB7-8027-46E0B9A03784}"/>
                  </a:ext>
                </a:extLst>
              </p:cNvPr>
              <p:cNvSpPr/>
              <p:nvPr/>
            </p:nvSpPr>
            <p:spPr>
              <a:xfrm>
                <a:off x="914400" y="3107359"/>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6</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9</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8" name="Hình chữ nhật 12">
                <a:extLst>
                  <a:ext uri="{FF2B5EF4-FFF2-40B4-BE49-F238E27FC236}">
                    <a16:creationId xmlns:a16="http://schemas.microsoft.com/office/drawing/2014/main" id="{5E96386F-CCC7-4BB7-8027-46E0B9A03784}"/>
                  </a:ext>
                </a:extLst>
              </p:cNvPr>
              <p:cNvSpPr>
                <a:spLocks noRot="1" noChangeAspect="1" noMove="1" noResize="1" noEditPoints="1" noAdjustHandles="1" noChangeArrowheads="1" noChangeShapeType="1" noTextEdit="1"/>
              </p:cNvSpPr>
              <p:nvPr/>
            </p:nvSpPr>
            <p:spPr>
              <a:xfrm>
                <a:off x="914400" y="3107359"/>
                <a:ext cx="2268110" cy="1480021"/>
              </a:xfrm>
              <a:prstGeom prst="rect">
                <a:avLst/>
              </a:prstGeom>
              <a:blipFill>
                <a:blip r:embed="rId5"/>
                <a:stretch>
                  <a:fillRect/>
                </a:stretch>
              </a:blipFill>
            </p:spPr>
            <p:txBody>
              <a:bodyPr/>
              <a:lstStyle/>
              <a:p>
                <a:r>
                  <a:rPr lang="en-US">
                    <a:noFill/>
                  </a:rPr>
                  <a:t> </a:t>
                </a:r>
              </a:p>
            </p:txBody>
          </p:sp>
        </mc:Fallback>
      </mc:AlternateContent>
      <p:sp>
        <p:nvSpPr>
          <p:cNvPr id="9" name="Hình chữ nhật 12">
            <a:extLst>
              <a:ext uri="{FF2B5EF4-FFF2-40B4-BE49-F238E27FC236}">
                <a16:creationId xmlns:a16="http://schemas.microsoft.com/office/drawing/2014/main" id="{81AFB52E-1E25-4040-AE64-C10A68F6FB11}"/>
              </a:ext>
            </a:extLst>
          </p:cNvPr>
          <p:cNvSpPr/>
          <p:nvPr/>
        </p:nvSpPr>
        <p:spPr>
          <a:xfrm>
            <a:off x="2518787" y="346212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37BABE60-F36C-4D38-98E6-101D2C13E436}"/>
                  </a:ext>
                </a:extLst>
              </p:cNvPr>
              <p:cNvSpPr/>
              <p:nvPr/>
            </p:nvSpPr>
            <p:spPr>
              <a:xfrm>
                <a:off x="3048000" y="313247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6 :3</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9 :3</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37BABE60-F36C-4D38-98E6-101D2C13E436}"/>
                  </a:ext>
                </a:extLst>
              </p:cNvPr>
              <p:cNvSpPr>
                <a:spLocks noRot="1" noChangeAspect="1" noMove="1" noResize="1" noEditPoints="1" noAdjustHandles="1" noChangeArrowheads="1" noChangeShapeType="1" noTextEdit="1"/>
              </p:cNvSpPr>
              <p:nvPr/>
            </p:nvSpPr>
            <p:spPr>
              <a:xfrm>
                <a:off x="3048000" y="3132479"/>
                <a:ext cx="2268110" cy="1490280"/>
              </a:xfrm>
              <a:prstGeom prst="rect">
                <a:avLst/>
              </a:prstGeom>
              <a:blipFill>
                <a:blip r:embed="rId6"/>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138A4CBD-821C-4B15-B0E8-DD78BFCDE87A}"/>
              </a:ext>
            </a:extLst>
          </p:cNvPr>
          <p:cNvSpPr/>
          <p:nvPr/>
        </p:nvSpPr>
        <p:spPr>
          <a:xfrm>
            <a:off x="5262113" y="353439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559A01DD-D618-4AF9-94F9-02A2293012AC}"/>
                  </a:ext>
                </a:extLst>
              </p:cNvPr>
              <p:cNvSpPr/>
              <p:nvPr/>
            </p:nvSpPr>
            <p:spPr>
              <a:xfrm>
                <a:off x="5262113" y="3147547"/>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2</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559A01DD-D618-4AF9-94F9-02A2293012AC}"/>
                  </a:ext>
                </a:extLst>
              </p:cNvPr>
              <p:cNvSpPr>
                <a:spLocks noRot="1" noChangeAspect="1" noMove="1" noResize="1" noEditPoints="1" noAdjustHandles="1" noChangeArrowheads="1" noChangeShapeType="1" noTextEdit="1"/>
              </p:cNvSpPr>
              <p:nvPr/>
            </p:nvSpPr>
            <p:spPr>
              <a:xfrm>
                <a:off x="5262113" y="3147547"/>
                <a:ext cx="2268110" cy="14800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358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blue background with white and yellow stars&#10;&#10;Description automatically generated">
            <a:extLst>
              <a:ext uri="{FF2B5EF4-FFF2-40B4-BE49-F238E27FC236}">
                <a16:creationId xmlns:a16="http://schemas.microsoft.com/office/drawing/2014/main" id="{ECC7E8B8-79E6-4434-AD98-48D9F8B83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91" t="-1560" r="51008" b="1560"/>
          <a:stretch/>
        </p:blipFill>
        <p:spPr>
          <a:xfrm>
            <a:off x="2895600" y="313871"/>
            <a:ext cx="3124200" cy="2758109"/>
          </a:xfrm>
          <a:prstGeom prst="rect">
            <a:avLst/>
          </a:prstGeom>
        </p:spPr>
      </p:pic>
      <mc:AlternateContent xmlns:mc="http://schemas.openxmlformats.org/markup-compatibility/2006" xmlns:a14="http://schemas.microsoft.com/office/drawing/2010/main">
        <mc:Choice Requires="a14">
          <p:sp>
            <p:nvSpPr>
              <p:cNvPr id="8" name="Hình chữ nhật 12">
                <a:extLst>
                  <a:ext uri="{FF2B5EF4-FFF2-40B4-BE49-F238E27FC236}">
                    <a16:creationId xmlns:a16="http://schemas.microsoft.com/office/drawing/2014/main" id="{5E96386F-CCC7-4BB7-8027-46E0B9A03784}"/>
                  </a:ext>
                </a:extLst>
              </p:cNvPr>
              <p:cNvSpPr/>
              <p:nvPr/>
            </p:nvSpPr>
            <p:spPr>
              <a:xfrm>
                <a:off x="914400" y="3107359"/>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9</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15</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8" name="Hình chữ nhật 12">
                <a:extLst>
                  <a:ext uri="{FF2B5EF4-FFF2-40B4-BE49-F238E27FC236}">
                    <a16:creationId xmlns:a16="http://schemas.microsoft.com/office/drawing/2014/main" id="{5E96386F-CCC7-4BB7-8027-46E0B9A03784}"/>
                  </a:ext>
                </a:extLst>
              </p:cNvPr>
              <p:cNvSpPr>
                <a:spLocks noRot="1" noChangeAspect="1" noMove="1" noResize="1" noEditPoints="1" noAdjustHandles="1" noChangeArrowheads="1" noChangeShapeType="1" noTextEdit="1"/>
              </p:cNvSpPr>
              <p:nvPr/>
            </p:nvSpPr>
            <p:spPr>
              <a:xfrm>
                <a:off x="914400" y="3107359"/>
                <a:ext cx="2268110" cy="1480021"/>
              </a:xfrm>
              <a:prstGeom prst="rect">
                <a:avLst/>
              </a:prstGeom>
              <a:blipFill>
                <a:blip r:embed="rId5"/>
                <a:stretch>
                  <a:fillRect/>
                </a:stretch>
              </a:blipFill>
            </p:spPr>
            <p:txBody>
              <a:bodyPr/>
              <a:lstStyle/>
              <a:p>
                <a:r>
                  <a:rPr lang="en-US">
                    <a:noFill/>
                  </a:rPr>
                  <a:t> </a:t>
                </a:r>
              </a:p>
            </p:txBody>
          </p:sp>
        </mc:Fallback>
      </mc:AlternateContent>
      <p:sp>
        <p:nvSpPr>
          <p:cNvPr id="9" name="Hình chữ nhật 12">
            <a:extLst>
              <a:ext uri="{FF2B5EF4-FFF2-40B4-BE49-F238E27FC236}">
                <a16:creationId xmlns:a16="http://schemas.microsoft.com/office/drawing/2014/main" id="{81AFB52E-1E25-4040-AE64-C10A68F6FB11}"/>
              </a:ext>
            </a:extLst>
          </p:cNvPr>
          <p:cNvSpPr/>
          <p:nvPr/>
        </p:nvSpPr>
        <p:spPr>
          <a:xfrm>
            <a:off x="2518787" y="346212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37BABE60-F36C-4D38-98E6-101D2C13E436}"/>
                  </a:ext>
                </a:extLst>
              </p:cNvPr>
              <p:cNvSpPr/>
              <p:nvPr/>
            </p:nvSpPr>
            <p:spPr>
              <a:xfrm>
                <a:off x="3048000" y="313247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9 :3</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15 :3</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37BABE60-F36C-4D38-98E6-101D2C13E436}"/>
                  </a:ext>
                </a:extLst>
              </p:cNvPr>
              <p:cNvSpPr>
                <a:spLocks noRot="1" noChangeAspect="1" noMove="1" noResize="1" noEditPoints="1" noAdjustHandles="1" noChangeArrowheads="1" noChangeShapeType="1" noTextEdit="1"/>
              </p:cNvSpPr>
              <p:nvPr/>
            </p:nvSpPr>
            <p:spPr>
              <a:xfrm>
                <a:off x="3048000" y="3132479"/>
                <a:ext cx="2268110" cy="1490280"/>
              </a:xfrm>
              <a:prstGeom prst="rect">
                <a:avLst/>
              </a:prstGeom>
              <a:blipFill>
                <a:blip r:embed="rId6"/>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138A4CBD-821C-4B15-B0E8-DD78BFCDE87A}"/>
              </a:ext>
            </a:extLst>
          </p:cNvPr>
          <p:cNvSpPr/>
          <p:nvPr/>
        </p:nvSpPr>
        <p:spPr>
          <a:xfrm>
            <a:off x="5262113" y="353439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559A01DD-D618-4AF9-94F9-02A2293012AC}"/>
                  </a:ext>
                </a:extLst>
              </p:cNvPr>
              <p:cNvSpPr/>
              <p:nvPr/>
            </p:nvSpPr>
            <p:spPr>
              <a:xfrm>
                <a:off x="5262113" y="3147547"/>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5</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559A01DD-D618-4AF9-94F9-02A2293012AC}"/>
                  </a:ext>
                </a:extLst>
              </p:cNvPr>
              <p:cNvSpPr>
                <a:spLocks noRot="1" noChangeAspect="1" noMove="1" noResize="1" noEditPoints="1" noAdjustHandles="1" noChangeArrowheads="1" noChangeShapeType="1" noTextEdit="1"/>
              </p:cNvSpPr>
              <p:nvPr/>
            </p:nvSpPr>
            <p:spPr>
              <a:xfrm>
                <a:off x="5262113" y="3147547"/>
                <a:ext cx="2268110" cy="14800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8371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blue background with white and yellow stars&#10;&#10;Description automatically generated">
            <a:extLst>
              <a:ext uri="{FF2B5EF4-FFF2-40B4-BE49-F238E27FC236}">
                <a16:creationId xmlns:a16="http://schemas.microsoft.com/office/drawing/2014/main" id="{ECC7E8B8-79E6-4434-AD98-48D9F8B83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173" t="-1108" r="25626" b="1108"/>
          <a:stretch/>
        </p:blipFill>
        <p:spPr>
          <a:xfrm>
            <a:off x="2895600" y="313871"/>
            <a:ext cx="3124200" cy="2758109"/>
          </a:xfrm>
          <a:prstGeom prst="rect">
            <a:avLst/>
          </a:prstGeom>
        </p:spPr>
      </p:pic>
      <mc:AlternateContent xmlns:mc="http://schemas.openxmlformats.org/markup-compatibility/2006" xmlns:a14="http://schemas.microsoft.com/office/drawing/2010/main">
        <mc:Choice Requires="a14">
          <p:sp>
            <p:nvSpPr>
              <p:cNvPr id="8" name="Hình chữ nhật 12">
                <a:extLst>
                  <a:ext uri="{FF2B5EF4-FFF2-40B4-BE49-F238E27FC236}">
                    <a16:creationId xmlns:a16="http://schemas.microsoft.com/office/drawing/2014/main" id="{5E96386F-CCC7-4BB7-8027-46E0B9A03784}"/>
                  </a:ext>
                </a:extLst>
              </p:cNvPr>
              <p:cNvSpPr/>
              <p:nvPr/>
            </p:nvSpPr>
            <p:spPr>
              <a:xfrm>
                <a:off x="914400" y="3107359"/>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6</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10</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8" name="Hình chữ nhật 12">
                <a:extLst>
                  <a:ext uri="{FF2B5EF4-FFF2-40B4-BE49-F238E27FC236}">
                    <a16:creationId xmlns:a16="http://schemas.microsoft.com/office/drawing/2014/main" id="{5E96386F-CCC7-4BB7-8027-46E0B9A03784}"/>
                  </a:ext>
                </a:extLst>
              </p:cNvPr>
              <p:cNvSpPr>
                <a:spLocks noRot="1" noChangeAspect="1" noMove="1" noResize="1" noEditPoints="1" noAdjustHandles="1" noChangeArrowheads="1" noChangeShapeType="1" noTextEdit="1"/>
              </p:cNvSpPr>
              <p:nvPr/>
            </p:nvSpPr>
            <p:spPr>
              <a:xfrm>
                <a:off x="914400" y="3107359"/>
                <a:ext cx="2268110" cy="1480021"/>
              </a:xfrm>
              <a:prstGeom prst="rect">
                <a:avLst/>
              </a:prstGeom>
              <a:blipFill>
                <a:blip r:embed="rId5"/>
                <a:stretch>
                  <a:fillRect/>
                </a:stretch>
              </a:blipFill>
            </p:spPr>
            <p:txBody>
              <a:bodyPr/>
              <a:lstStyle/>
              <a:p>
                <a:r>
                  <a:rPr lang="en-US">
                    <a:noFill/>
                  </a:rPr>
                  <a:t> </a:t>
                </a:r>
              </a:p>
            </p:txBody>
          </p:sp>
        </mc:Fallback>
      </mc:AlternateContent>
      <p:sp>
        <p:nvSpPr>
          <p:cNvPr id="9" name="Hình chữ nhật 12">
            <a:extLst>
              <a:ext uri="{FF2B5EF4-FFF2-40B4-BE49-F238E27FC236}">
                <a16:creationId xmlns:a16="http://schemas.microsoft.com/office/drawing/2014/main" id="{81AFB52E-1E25-4040-AE64-C10A68F6FB11}"/>
              </a:ext>
            </a:extLst>
          </p:cNvPr>
          <p:cNvSpPr/>
          <p:nvPr/>
        </p:nvSpPr>
        <p:spPr>
          <a:xfrm>
            <a:off x="2518787" y="346212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37BABE60-F36C-4D38-98E6-101D2C13E436}"/>
                  </a:ext>
                </a:extLst>
              </p:cNvPr>
              <p:cNvSpPr/>
              <p:nvPr/>
            </p:nvSpPr>
            <p:spPr>
              <a:xfrm>
                <a:off x="3048000" y="313247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6 :2</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10 :2</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37BABE60-F36C-4D38-98E6-101D2C13E436}"/>
                  </a:ext>
                </a:extLst>
              </p:cNvPr>
              <p:cNvSpPr>
                <a:spLocks noRot="1" noChangeAspect="1" noMove="1" noResize="1" noEditPoints="1" noAdjustHandles="1" noChangeArrowheads="1" noChangeShapeType="1" noTextEdit="1"/>
              </p:cNvSpPr>
              <p:nvPr/>
            </p:nvSpPr>
            <p:spPr>
              <a:xfrm>
                <a:off x="3048000" y="3132479"/>
                <a:ext cx="2268110" cy="1490280"/>
              </a:xfrm>
              <a:prstGeom prst="rect">
                <a:avLst/>
              </a:prstGeom>
              <a:blipFill>
                <a:blip r:embed="rId6"/>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138A4CBD-821C-4B15-B0E8-DD78BFCDE87A}"/>
              </a:ext>
            </a:extLst>
          </p:cNvPr>
          <p:cNvSpPr/>
          <p:nvPr/>
        </p:nvSpPr>
        <p:spPr>
          <a:xfrm>
            <a:off x="5262113" y="353439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559A01DD-D618-4AF9-94F9-02A2293012AC}"/>
                  </a:ext>
                </a:extLst>
              </p:cNvPr>
              <p:cNvSpPr/>
              <p:nvPr/>
            </p:nvSpPr>
            <p:spPr>
              <a:xfrm>
                <a:off x="5262113" y="3147547"/>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5</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559A01DD-D618-4AF9-94F9-02A2293012AC}"/>
                  </a:ext>
                </a:extLst>
              </p:cNvPr>
              <p:cNvSpPr>
                <a:spLocks noRot="1" noChangeAspect="1" noMove="1" noResize="1" noEditPoints="1" noAdjustHandles="1" noChangeArrowheads="1" noChangeShapeType="1" noTextEdit="1"/>
              </p:cNvSpPr>
              <p:nvPr/>
            </p:nvSpPr>
            <p:spPr>
              <a:xfrm>
                <a:off x="5262113" y="3147547"/>
                <a:ext cx="2268110" cy="14800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752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blue background with white and yellow stars&#10;&#10;Description automatically generated">
            <a:extLst>
              <a:ext uri="{FF2B5EF4-FFF2-40B4-BE49-F238E27FC236}">
                <a16:creationId xmlns:a16="http://schemas.microsoft.com/office/drawing/2014/main" id="{ECC7E8B8-79E6-4434-AD98-48D9F8B83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45" t="1020" r="-346" b="-1020"/>
          <a:stretch/>
        </p:blipFill>
        <p:spPr>
          <a:xfrm>
            <a:off x="2895600" y="313871"/>
            <a:ext cx="3124200" cy="2758109"/>
          </a:xfrm>
          <a:prstGeom prst="rect">
            <a:avLst/>
          </a:prstGeom>
        </p:spPr>
      </p:pic>
      <mc:AlternateContent xmlns:mc="http://schemas.openxmlformats.org/markup-compatibility/2006" xmlns:a14="http://schemas.microsoft.com/office/drawing/2010/main">
        <mc:Choice Requires="a14">
          <p:sp>
            <p:nvSpPr>
              <p:cNvPr id="8" name="Hình chữ nhật 12">
                <a:extLst>
                  <a:ext uri="{FF2B5EF4-FFF2-40B4-BE49-F238E27FC236}">
                    <a16:creationId xmlns:a16="http://schemas.microsoft.com/office/drawing/2014/main" id="{5E96386F-CCC7-4BB7-8027-46E0B9A03784}"/>
                  </a:ext>
                </a:extLst>
              </p:cNvPr>
              <p:cNvSpPr/>
              <p:nvPr/>
            </p:nvSpPr>
            <p:spPr>
              <a:xfrm>
                <a:off x="914400" y="3107359"/>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8</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8" name="Hình chữ nhật 12">
                <a:extLst>
                  <a:ext uri="{FF2B5EF4-FFF2-40B4-BE49-F238E27FC236}">
                    <a16:creationId xmlns:a16="http://schemas.microsoft.com/office/drawing/2014/main" id="{5E96386F-CCC7-4BB7-8027-46E0B9A03784}"/>
                  </a:ext>
                </a:extLst>
              </p:cNvPr>
              <p:cNvSpPr>
                <a:spLocks noRot="1" noChangeAspect="1" noMove="1" noResize="1" noEditPoints="1" noAdjustHandles="1" noChangeArrowheads="1" noChangeShapeType="1" noTextEdit="1"/>
              </p:cNvSpPr>
              <p:nvPr/>
            </p:nvSpPr>
            <p:spPr>
              <a:xfrm>
                <a:off x="914400" y="3107359"/>
                <a:ext cx="2268110" cy="1480021"/>
              </a:xfrm>
              <a:prstGeom prst="rect">
                <a:avLst/>
              </a:prstGeom>
              <a:blipFill>
                <a:blip r:embed="rId5"/>
                <a:stretch>
                  <a:fillRect/>
                </a:stretch>
              </a:blipFill>
            </p:spPr>
            <p:txBody>
              <a:bodyPr/>
              <a:lstStyle/>
              <a:p>
                <a:r>
                  <a:rPr lang="en-US">
                    <a:noFill/>
                  </a:rPr>
                  <a:t> </a:t>
                </a:r>
              </a:p>
            </p:txBody>
          </p:sp>
        </mc:Fallback>
      </mc:AlternateContent>
      <p:sp>
        <p:nvSpPr>
          <p:cNvPr id="9" name="Hình chữ nhật 12">
            <a:extLst>
              <a:ext uri="{FF2B5EF4-FFF2-40B4-BE49-F238E27FC236}">
                <a16:creationId xmlns:a16="http://schemas.microsoft.com/office/drawing/2014/main" id="{81AFB52E-1E25-4040-AE64-C10A68F6FB11}"/>
              </a:ext>
            </a:extLst>
          </p:cNvPr>
          <p:cNvSpPr/>
          <p:nvPr/>
        </p:nvSpPr>
        <p:spPr>
          <a:xfrm>
            <a:off x="2518787" y="346212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37BABE60-F36C-4D38-98E6-101D2C13E436}"/>
                  </a:ext>
                </a:extLst>
              </p:cNvPr>
              <p:cNvSpPr/>
              <p:nvPr/>
            </p:nvSpPr>
            <p:spPr>
              <a:xfrm>
                <a:off x="3048000" y="313247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8 :4</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12 :4</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37BABE60-F36C-4D38-98E6-101D2C13E436}"/>
                  </a:ext>
                </a:extLst>
              </p:cNvPr>
              <p:cNvSpPr>
                <a:spLocks noRot="1" noChangeAspect="1" noMove="1" noResize="1" noEditPoints="1" noAdjustHandles="1" noChangeArrowheads="1" noChangeShapeType="1" noTextEdit="1"/>
              </p:cNvSpPr>
              <p:nvPr/>
            </p:nvSpPr>
            <p:spPr>
              <a:xfrm>
                <a:off x="3048000" y="3132479"/>
                <a:ext cx="2268110" cy="1490280"/>
              </a:xfrm>
              <a:prstGeom prst="rect">
                <a:avLst/>
              </a:prstGeom>
              <a:blipFill>
                <a:blip r:embed="rId6"/>
                <a:stretch>
                  <a:fillRect/>
                </a:stretch>
              </a:blipFill>
            </p:spPr>
            <p:txBody>
              <a:bodyPr/>
              <a:lstStyle/>
              <a:p>
                <a:r>
                  <a:rPr lang="en-US">
                    <a:noFill/>
                  </a:rPr>
                  <a:t> </a:t>
                </a:r>
              </a:p>
            </p:txBody>
          </p:sp>
        </mc:Fallback>
      </mc:AlternateContent>
      <p:sp>
        <p:nvSpPr>
          <p:cNvPr id="16" name="Hình chữ nhật 12">
            <a:extLst>
              <a:ext uri="{FF2B5EF4-FFF2-40B4-BE49-F238E27FC236}">
                <a16:creationId xmlns:a16="http://schemas.microsoft.com/office/drawing/2014/main" id="{138A4CBD-821C-4B15-B0E8-DD78BFCDE87A}"/>
              </a:ext>
            </a:extLst>
          </p:cNvPr>
          <p:cNvSpPr/>
          <p:nvPr/>
        </p:nvSpPr>
        <p:spPr>
          <a:xfrm>
            <a:off x="5262113" y="353439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Hình chữ nhật 12">
                <a:extLst>
                  <a:ext uri="{FF2B5EF4-FFF2-40B4-BE49-F238E27FC236}">
                    <a16:creationId xmlns:a16="http://schemas.microsoft.com/office/drawing/2014/main" id="{559A01DD-D618-4AF9-94F9-02A2293012AC}"/>
                  </a:ext>
                </a:extLst>
              </p:cNvPr>
              <p:cNvSpPr/>
              <p:nvPr/>
            </p:nvSpPr>
            <p:spPr>
              <a:xfrm>
                <a:off x="5262113" y="3147547"/>
                <a:ext cx="2268110" cy="148002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2</m:t>
                          </m:r>
                        </m:num>
                        <m:den>
                          <m:r>
                            <a:rPr kumimoji="0" lang="en-US" sz="4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4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7" name="Hình chữ nhật 12">
                <a:extLst>
                  <a:ext uri="{FF2B5EF4-FFF2-40B4-BE49-F238E27FC236}">
                    <a16:creationId xmlns:a16="http://schemas.microsoft.com/office/drawing/2014/main" id="{559A01DD-D618-4AF9-94F9-02A2293012AC}"/>
                  </a:ext>
                </a:extLst>
              </p:cNvPr>
              <p:cNvSpPr>
                <a:spLocks noRot="1" noChangeAspect="1" noMove="1" noResize="1" noEditPoints="1" noAdjustHandles="1" noChangeArrowheads="1" noChangeShapeType="1" noTextEdit="1"/>
              </p:cNvSpPr>
              <p:nvPr/>
            </p:nvSpPr>
            <p:spPr>
              <a:xfrm>
                <a:off x="5262113" y="3147547"/>
                <a:ext cx="2268110" cy="14800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50923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10 Địa Điểm Du Lịch Cần Thơ Đẹp &amp; Nổi Tiếng Nhất - Cần Thơ Có Gì Vui?  || TOPBAG.vn - YouTube">
            <a:extLst>
              <a:ext uri="{FF2B5EF4-FFF2-40B4-BE49-F238E27FC236}">
                <a16:creationId xmlns:a16="http://schemas.microsoft.com/office/drawing/2014/main" id="{38CBC42E-6799-4BBD-82B7-68F7C7952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43473" y="4243230"/>
            <a:ext cx="9437715" cy="888269"/>
            <a:chOff x="-724630" y="5657640"/>
            <a:chExt cx="12583620" cy="1184358"/>
          </a:xfrm>
        </p:grpSpPr>
        <p:pic>
          <p:nvPicPr>
            <p:cNvPr id="7" name="Picture 6">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8" name="Picture 7">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9" name="Picture 8">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10" name="Picture 9">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1" name="Group 10">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2" name="Picture 11"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3" name="Picture 12"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4" name="Picture 13"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7" name="Picture 16"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813A1D74-3EA8-A40B-EEE6-012E4880D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387233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1"/>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444825" y="403929"/>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03723" y="401458"/>
            <a:ext cx="7595452" cy="255454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Viết phân số có tử số là số tự nhiên lớn nhất có một chữ số, mẫu số là số tự nhiên bé nhất có hai chữ số. Phân số này có là phân số tối giản không? Tại sao?</a:t>
            </a:r>
          </a:p>
        </p:txBody>
      </p:sp>
      <p:pic>
        <p:nvPicPr>
          <p:cNvPr id="8" name="Picture 7">
            <a:extLst>
              <a:ext uri="{FF2B5EF4-FFF2-40B4-BE49-F238E27FC236}">
                <a16:creationId xmlns:a16="http://schemas.microsoft.com/office/drawing/2014/main" id="{7B7256CF-4AD5-469E-B6DE-9796BE7EE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10535" y="2142006"/>
            <a:ext cx="3529742" cy="3529742"/>
          </a:xfrm>
          <a:prstGeom prst="rect">
            <a:avLst/>
          </a:prstGeom>
        </p:spPr>
      </p:pic>
      <p:cxnSp>
        <p:nvCxnSpPr>
          <p:cNvPr id="3" name="Straight Connector 2">
            <a:extLst>
              <a:ext uri="{FF2B5EF4-FFF2-40B4-BE49-F238E27FC236}">
                <a16:creationId xmlns:a16="http://schemas.microsoft.com/office/drawing/2014/main" id="{3DB602FF-5AD8-457D-9A4B-89C0FCC3FB40}"/>
              </a:ext>
            </a:extLst>
          </p:cNvPr>
          <p:cNvCxnSpPr/>
          <p:nvPr/>
        </p:nvCxnSpPr>
        <p:spPr>
          <a:xfrm>
            <a:off x="4191000" y="895350"/>
            <a:ext cx="4267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4BEA09-0795-46D8-8FAF-319C708F28DC}"/>
              </a:ext>
            </a:extLst>
          </p:cNvPr>
          <p:cNvCxnSpPr>
            <a:cxnSpLocks/>
          </p:cNvCxnSpPr>
          <p:nvPr/>
        </p:nvCxnSpPr>
        <p:spPr>
          <a:xfrm>
            <a:off x="1219200" y="1428750"/>
            <a:ext cx="381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C95865-8EE5-4FB3-B005-318F42639D3B}"/>
              </a:ext>
            </a:extLst>
          </p:cNvPr>
          <p:cNvCxnSpPr>
            <a:cxnSpLocks/>
          </p:cNvCxnSpPr>
          <p:nvPr/>
        </p:nvCxnSpPr>
        <p:spPr>
          <a:xfrm>
            <a:off x="5486400" y="1428750"/>
            <a:ext cx="304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135D94-52C2-48E0-96D6-6FD875138F44}"/>
              </a:ext>
            </a:extLst>
          </p:cNvPr>
          <p:cNvCxnSpPr>
            <a:cxnSpLocks/>
          </p:cNvCxnSpPr>
          <p:nvPr/>
        </p:nvCxnSpPr>
        <p:spPr>
          <a:xfrm>
            <a:off x="1219200" y="1885950"/>
            <a:ext cx="54102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98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533400" y="555812"/>
            <a:ext cx="8001000" cy="452431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Số tự nhiên lớn nhất có một chữ số là 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Số tự nhiên bé nhất có hai chữ số là 10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Vậy phân số cần tìm là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rgbClr val="7030A0"/>
                </a:solidFill>
                <a:effectLst/>
                <a:uLnTx/>
                <a:uFillTx/>
                <a:latin typeface="Arial" panose="020B0604020202020204" pitchFamily="34" charset="0"/>
                <a:ea typeface="+mn-ea"/>
                <a:cs typeface="Arial" panose="020B0604020202020204" pitchFamily="34" charset="0"/>
              </a:rPr>
              <a:t>Phân số này là phân số tối giản vì tử số và mẫu số không cùng chia hết cho số tự nhiên nào lớn hơn 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CE471A9A-C164-46E9-9C8D-D56863C0C2C4}"/>
                  </a:ext>
                </a:extLst>
              </p:cNvPr>
              <p:cNvSpPr/>
              <p:nvPr/>
            </p:nvSpPr>
            <p:spPr>
              <a:xfrm>
                <a:off x="4038600" y="1777767"/>
                <a:ext cx="2268110" cy="101752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9</m:t>
                          </m:r>
                        </m:num>
                        <m:den>
                          <m:r>
                            <a:rPr kumimoji="0" lang="en-US" sz="32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10</m:t>
                          </m:r>
                        </m:den>
                      </m:f>
                    </m:oMath>
                  </m:oMathPara>
                </a14:m>
                <a:endParaRPr kumimoji="0" lang="vi-VN" sz="32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CE471A9A-C164-46E9-9C8D-D56863C0C2C4}"/>
                  </a:ext>
                </a:extLst>
              </p:cNvPr>
              <p:cNvSpPr>
                <a:spLocks noRot="1" noChangeAspect="1" noMove="1" noResize="1" noEditPoints="1" noAdjustHandles="1" noChangeArrowheads="1" noChangeShapeType="1" noTextEdit="1"/>
              </p:cNvSpPr>
              <p:nvPr/>
            </p:nvSpPr>
            <p:spPr>
              <a:xfrm>
                <a:off x="4038600" y="1777767"/>
                <a:ext cx="2268110" cy="101752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66724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17" dur="500"/>
                                        <p:tgtEl>
                                          <p:spTgt spid="14">
                                            <p:txEl>
                                              <p:pRg st="3" end="3"/>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Effect transition="in" filter="fade">
                                      <p:cBhvr>
                                        <p:cTn id="25" dur="1000"/>
                                        <p:tgtEl>
                                          <p:spTgt spid="14">
                                            <p:txEl>
                                              <p:pRg st="5" end="5"/>
                                            </p:txEl>
                                          </p:spTgt>
                                        </p:tgtEl>
                                      </p:cBhvr>
                                    </p:animEffect>
                                    <p:anim calcmode="lin" valueType="num">
                                      <p:cBhvr>
                                        <p:cTn id="26"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mũi Cà Mau, vùng đất tận cùng tổ quốc">
            <a:extLst>
              <a:ext uri="{FF2B5EF4-FFF2-40B4-BE49-F238E27FC236}">
                <a16:creationId xmlns:a16="http://schemas.microsoft.com/office/drawing/2014/main" id="{199172AD-E7B9-4174-A6BC-5548374B7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02"/>
            <a:ext cx="9144000" cy="50600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43473" y="4243230"/>
            <a:ext cx="9437715" cy="888269"/>
            <a:chOff x="-724630" y="5657640"/>
            <a:chExt cx="12583620" cy="1184358"/>
          </a:xfrm>
        </p:grpSpPr>
        <p:pic>
          <p:nvPicPr>
            <p:cNvPr id="7" name="Picture 6">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8" name="Picture 7">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9" name="Picture 8">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10" name="Picture 9">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1" name="Group 10">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2" name="Picture 11"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3" name="Picture 12"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4" name="Picture 13"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7" name="Picture 16"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813A1D74-3EA8-A40B-EEE6-012E4880DD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3593123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1"/>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444825" y="403929"/>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03723" y="401458"/>
            <a:ext cx="7595452" cy="1077218"/>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Các phân số sau có bằng nhau không? Tại sao?</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43B8B64B-B64A-4ABD-A70B-27C3BAA81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255721"/>
            <a:ext cx="5943600" cy="1409104"/>
          </a:xfrm>
          <a:prstGeom prst="rect">
            <a:avLst/>
          </a:prstGeom>
        </p:spPr>
      </p:pic>
    </p:spTree>
    <p:extLst>
      <p:ext uri="{BB962C8B-B14F-4D97-AF65-F5344CB8AC3E}">
        <p14:creationId xmlns:p14="http://schemas.microsoft.com/office/powerpoint/2010/main" val="1340779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3473" y="4243230"/>
            <a:ext cx="9437715" cy="888269"/>
            <a:chOff x="-724630" y="5657640"/>
            <a:chExt cx="12583620" cy="1184358"/>
          </a:xfrm>
        </p:grpSpPr>
        <p:pic>
          <p:nvPicPr>
            <p:cNvPr id="6" name="Picture 5">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7" name="Picture 6">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8" name="Picture 7">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9" name="Picture 8">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0" name="Group 9">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1" name="Picture 10"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2" name="Picture 11"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3" name="Picture 12"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4" name="Picture 13"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F3B6D887-A33A-C59C-CAB8-9BD79EF5A2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2452811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0"/>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840865" y="3281499"/>
            <a:ext cx="7595452" cy="1569660"/>
          </a:xfrm>
          <a:prstGeom prst="rect">
            <a:avLst/>
          </a:prstGeom>
          <a:noFill/>
        </p:spPr>
        <p:txBody>
          <a:bodyPr wrap="square" lIns="91440" tIns="45720" rIns="91440" bIns="45720">
            <a:spAutoFit/>
          </a:bodyPr>
          <a:lstStyle/>
          <a:p>
            <a:pPr lvl="0" algn="just"/>
            <a:r>
              <a:rPr lang="vi-VN" sz="3200">
                <a:ln w="0"/>
                <a:solidFill>
                  <a:sysClr val="windowText" lastClr="000000"/>
                </a:solidFill>
                <a:cs typeface="Arial" panose="020B0604020202020204" pitchFamily="34" charset="0"/>
              </a:rPr>
              <a:t>Vậy các phân số </a:t>
            </a:r>
            <a:endParaRPr lang="en-US" sz="3200">
              <a:ln w="0"/>
              <a:solidFill>
                <a:sysClr val="windowText" lastClr="000000"/>
              </a:solidFill>
              <a:cs typeface="Arial" panose="020B0604020202020204" pitchFamily="34" charset="0"/>
            </a:endParaRPr>
          </a:p>
          <a:p>
            <a:pPr lvl="0" algn="just"/>
            <a:endParaRPr lang="en-US" sz="3200">
              <a:ln w="0"/>
              <a:solidFill>
                <a:sysClr val="windowText" lastClr="000000"/>
              </a:solidFill>
              <a:cs typeface="Arial" panose="020B0604020202020204" pitchFamily="34" charset="0"/>
            </a:endParaRPr>
          </a:p>
          <a:p>
            <a:pPr lvl="0" algn="ctr"/>
            <a:r>
              <a:rPr lang="vi-VN" sz="3200">
                <a:ln w="0"/>
                <a:solidFill>
                  <a:srgbClr val="FF0000"/>
                </a:solidFill>
                <a:cs typeface="Arial" panose="020B0604020202020204" pitchFamily="34" charset="0"/>
              </a:rPr>
              <a:t>bằng nhau.</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43B8B64B-B64A-4ABD-A70B-27C3BAA81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422" y="3118064"/>
            <a:ext cx="3791832" cy="898964"/>
          </a:xfrm>
          <a:prstGeom prst="rect">
            <a:avLst/>
          </a:prstGeom>
        </p:spPr>
      </p:pic>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C36CD846-3757-4377-B910-45B0F9B8D85F}"/>
                  </a:ext>
                </a:extLst>
              </p:cNvPr>
              <p:cNvSpPr/>
              <p:nvPr/>
            </p:nvSpPr>
            <p:spPr>
              <a:xfrm>
                <a:off x="457200" y="387176"/>
                <a:ext cx="2268110" cy="89742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4</m:t>
                          </m:r>
                        </m:num>
                        <m:den>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6</m:t>
                          </m:r>
                        </m:den>
                      </m:f>
                    </m:oMath>
                  </m:oMathPara>
                </a14:m>
                <a:endParaRPr kumimoji="0" lang="vi-VN" sz="28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C36CD846-3757-4377-B910-45B0F9B8D85F}"/>
                  </a:ext>
                </a:extLst>
              </p:cNvPr>
              <p:cNvSpPr>
                <a:spLocks noRot="1" noChangeAspect="1" noMove="1" noResize="1" noEditPoints="1" noAdjustHandles="1" noChangeArrowheads="1" noChangeShapeType="1" noTextEdit="1"/>
              </p:cNvSpPr>
              <p:nvPr/>
            </p:nvSpPr>
            <p:spPr>
              <a:xfrm>
                <a:off x="457200" y="387176"/>
                <a:ext cx="2268110" cy="897425"/>
              </a:xfrm>
              <a:prstGeom prst="rect">
                <a:avLst/>
              </a:prstGeom>
              <a:blipFill>
                <a:blip r:embed="rId5"/>
                <a:stretch>
                  <a:fillRect/>
                </a:stretch>
              </a:blipFill>
            </p:spPr>
            <p:txBody>
              <a:bodyPr/>
              <a:lstStyle/>
              <a:p>
                <a:r>
                  <a:rPr lang="en-US">
                    <a:noFill/>
                  </a:rPr>
                  <a:t> </a:t>
                </a:r>
              </a:p>
            </p:txBody>
          </p:sp>
        </mc:Fallback>
      </mc:AlternateContent>
      <p:sp>
        <p:nvSpPr>
          <p:cNvPr id="8" name="Hình chữ nhật 12">
            <a:extLst>
              <a:ext uri="{FF2B5EF4-FFF2-40B4-BE49-F238E27FC236}">
                <a16:creationId xmlns:a16="http://schemas.microsoft.com/office/drawing/2014/main" id="{36522276-9AA2-4E10-8A90-1976535D94C9}"/>
              </a:ext>
            </a:extLst>
          </p:cNvPr>
          <p:cNvSpPr/>
          <p:nvPr/>
        </p:nvSpPr>
        <p:spPr>
          <a:xfrm>
            <a:off x="1855745" y="620651"/>
            <a:ext cx="430464"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0EC0B0BA-A7F9-4017-B04F-1609103AA3EC}"/>
                  </a:ext>
                </a:extLst>
              </p:cNvPr>
              <p:cNvSpPr/>
              <p:nvPr/>
            </p:nvSpPr>
            <p:spPr>
              <a:xfrm>
                <a:off x="1579504" y="407327"/>
                <a:ext cx="2268110" cy="89896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4 :2</m:t>
                          </m:r>
                        </m:num>
                        <m:den>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6 :2</m:t>
                          </m:r>
                        </m:den>
                      </m:f>
                    </m:oMath>
                  </m:oMathPara>
                </a14:m>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0EC0B0BA-A7F9-4017-B04F-1609103AA3EC}"/>
                  </a:ext>
                </a:extLst>
              </p:cNvPr>
              <p:cNvSpPr>
                <a:spLocks noRot="1" noChangeAspect="1" noMove="1" noResize="1" noEditPoints="1" noAdjustHandles="1" noChangeArrowheads="1" noChangeShapeType="1" noTextEdit="1"/>
              </p:cNvSpPr>
              <p:nvPr/>
            </p:nvSpPr>
            <p:spPr>
              <a:xfrm>
                <a:off x="1579504" y="407327"/>
                <a:ext cx="2268110" cy="898964"/>
              </a:xfrm>
              <a:prstGeom prst="rect">
                <a:avLst/>
              </a:prstGeom>
              <a:blipFill>
                <a:blip r:embed="rId6"/>
                <a:stretch>
                  <a:fillRect/>
                </a:stretch>
              </a:blipFill>
            </p:spPr>
            <p:txBody>
              <a:bodyPr/>
              <a:lstStyle/>
              <a:p>
                <a:r>
                  <a:rPr lang="en-US">
                    <a:noFill/>
                  </a:rPr>
                  <a:t> </a:t>
                </a:r>
              </a:p>
            </p:txBody>
          </p:sp>
        </mc:Fallback>
      </mc:AlternateContent>
      <p:sp>
        <p:nvSpPr>
          <p:cNvPr id="13" name="Hình chữ nhật 12">
            <a:extLst>
              <a:ext uri="{FF2B5EF4-FFF2-40B4-BE49-F238E27FC236}">
                <a16:creationId xmlns:a16="http://schemas.microsoft.com/office/drawing/2014/main" id="{C7BFC0F1-3FE9-427F-861E-333DFC204FD8}"/>
              </a:ext>
            </a:extLst>
          </p:cNvPr>
          <p:cNvSpPr/>
          <p:nvPr/>
        </p:nvSpPr>
        <p:spPr>
          <a:xfrm>
            <a:off x="3204254" y="663817"/>
            <a:ext cx="473448"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Hình chữ nhật 12">
                <a:extLst>
                  <a:ext uri="{FF2B5EF4-FFF2-40B4-BE49-F238E27FC236}">
                    <a16:creationId xmlns:a16="http://schemas.microsoft.com/office/drawing/2014/main" id="{E216B9C2-8788-4039-B930-F556C3776913}"/>
                  </a:ext>
                </a:extLst>
              </p:cNvPr>
              <p:cNvSpPr/>
              <p:nvPr/>
            </p:nvSpPr>
            <p:spPr>
              <a:xfrm>
                <a:off x="2701808" y="445734"/>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2</m:t>
                          </m:r>
                        </m:num>
                        <m:den>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2800" b="0" i="0" u="none" strike="noStrike" kern="1200" cap="none" spc="0" normalizeH="0" baseline="0" noProof="0">
                  <a:ln w="0"/>
                  <a:solidFill>
                    <a:srgbClr val="00B050"/>
                  </a:solidFill>
                  <a:effectLst/>
                  <a:uLnTx/>
                  <a:uFillTx/>
                  <a:latin typeface="Arial" panose="020B0604020202020204" pitchFamily="34" charset="0"/>
                  <a:ea typeface="+mn-ea"/>
                  <a:cs typeface="Arial" panose="020B0604020202020204" pitchFamily="34" charset="0"/>
                </a:endParaRPr>
              </a:p>
            </p:txBody>
          </p:sp>
        </mc:Choice>
        <mc:Fallback xmlns="">
          <p:sp>
            <p:nvSpPr>
              <p:cNvPr id="15" name="Hình chữ nhật 12">
                <a:extLst>
                  <a:ext uri="{FF2B5EF4-FFF2-40B4-BE49-F238E27FC236}">
                    <a16:creationId xmlns:a16="http://schemas.microsoft.com/office/drawing/2014/main" id="{E216B9C2-8788-4039-B930-F556C3776913}"/>
                  </a:ext>
                </a:extLst>
              </p:cNvPr>
              <p:cNvSpPr>
                <a:spLocks noRot="1" noChangeAspect="1" noMove="1" noResize="1" noEditPoints="1" noAdjustHandles="1" noChangeArrowheads="1" noChangeShapeType="1" noTextEdit="1"/>
              </p:cNvSpPr>
              <p:nvPr/>
            </p:nvSpPr>
            <p:spPr>
              <a:xfrm>
                <a:off x="2701808" y="445734"/>
                <a:ext cx="2268110" cy="90178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B28CCA70-D3E4-4753-93D5-89C526B61037}"/>
                  </a:ext>
                </a:extLst>
              </p:cNvPr>
              <p:cNvSpPr/>
              <p:nvPr/>
            </p:nvSpPr>
            <p:spPr>
              <a:xfrm>
                <a:off x="4326558" y="399125"/>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8</m:t>
                          </m:r>
                        </m:num>
                        <m:den>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12</m:t>
                          </m:r>
                        </m:den>
                      </m:f>
                    </m:oMath>
                  </m:oMathPara>
                </a14:m>
                <a:endParaRPr kumimoji="0" lang="vi-VN" sz="28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B28CCA70-D3E4-4753-93D5-89C526B61037}"/>
                  </a:ext>
                </a:extLst>
              </p:cNvPr>
              <p:cNvSpPr>
                <a:spLocks noRot="1" noChangeAspect="1" noMove="1" noResize="1" noEditPoints="1" noAdjustHandles="1" noChangeArrowheads="1" noChangeShapeType="1" noTextEdit="1"/>
              </p:cNvSpPr>
              <p:nvPr/>
            </p:nvSpPr>
            <p:spPr>
              <a:xfrm>
                <a:off x="4326558" y="399125"/>
                <a:ext cx="2268110" cy="901785"/>
              </a:xfrm>
              <a:prstGeom prst="rect">
                <a:avLst/>
              </a:prstGeom>
              <a:blipFill>
                <a:blip r:embed="rId8"/>
                <a:stretch>
                  <a:fillRect/>
                </a:stretch>
              </a:blipFill>
            </p:spPr>
            <p:txBody>
              <a:bodyPr/>
              <a:lstStyle/>
              <a:p>
                <a:r>
                  <a:rPr lang="en-US">
                    <a:noFill/>
                  </a:rPr>
                  <a:t> </a:t>
                </a:r>
              </a:p>
            </p:txBody>
          </p:sp>
        </mc:Fallback>
      </mc:AlternateContent>
      <p:sp>
        <p:nvSpPr>
          <p:cNvPr id="17" name="Hình chữ nhật 12">
            <a:extLst>
              <a:ext uri="{FF2B5EF4-FFF2-40B4-BE49-F238E27FC236}">
                <a16:creationId xmlns:a16="http://schemas.microsoft.com/office/drawing/2014/main" id="{F96FF768-CD1C-446A-A4C7-A014FEE27BC3}"/>
              </a:ext>
            </a:extLst>
          </p:cNvPr>
          <p:cNvSpPr/>
          <p:nvPr/>
        </p:nvSpPr>
        <p:spPr>
          <a:xfrm>
            <a:off x="5725103" y="632600"/>
            <a:ext cx="430464"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Hình chữ nhật 12">
                <a:extLst>
                  <a:ext uri="{FF2B5EF4-FFF2-40B4-BE49-F238E27FC236}">
                    <a16:creationId xmlns:a16="http://schemas.microsoft.com/office/drawing/2014/main" id="{BC600552-2E4E-49A7-8D2D-EDA8C4B13CCC}"/>
                  </a:ext>
                </a:extLst>
              </p:cNvPr>
              <p:cNvSpPr/>
              <p:nvPr/>
            </p:nvSpPr>
            <p:spPr>
              <a:xfrm>
                <a:off x="5448862" y="419276"/>
                <a:ext cx="2268110" cy="89896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8:4</m:t>
                          </m:r>
                        </m:num>
                        <m:den>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12:4</m:t>
                          </m:r>
                        </m:den>
                      </m:f>
                    </m:oMath>
                  </m:oMathPara>
                </a14:m>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8" name="Hình chữ nhật 12">
                <a:extLst>
                  <a:ext uri="{FF2B5EF4-FFF2-40B4-BE49-F238E27FC236}">
                    <a16:creationId xmlns:a16="http://schemas.microsoft.com/office/drawing/2014/main" id="{BC600552-2E4E-49A7-8D2D-EDA8C4B13CCC}"/>
                  </a:ext>
                </a:extLst>
              </p:cNvPr>
              <p:cNvSpPr>
                <a:spLocks noRot="1" noChangeAspect="1" noMove="1" noResize="1" noEditPoints="1" noAdjustHandles="1" noChangeArrowheads="1" noChangeShapeType="1" noTextEdit="1"/>
              </p:cNvSpPr>
              <p:nvPr/>
            </p:nvSpPr>
            <p:spPr>
              <a:xfrm>
                <a:off x="5448862" y="419276"/>
                <a:ext cx="2268110" cy="898964"/>
              </a:xfrm>
              <a:prstGeom prst="rect">
                <a:avLst/>
              </a:prstGeom>
              <a:blipFill>
                <a:blip r:embed="rId9"/>
                <a:stretch>
                  <a:fillRect/>
                </a:stretch>
              </a:blipFill>
            </p:spPr>
            <p:txBody>
              <a:bodyPr/>
              <a:lstStyle/>
              <a:p>
                <a:r>
                  <a:rPr lang="en-US">
                    <a:noFill/>
                  </a:rPr>
                  <a:t> </a:t>
                </a:r>
              </a:p>
            </p:txBody>
          </p:sp>
        </mc:Fallback>
      </mc:AlternateContent>
      <p:sp>
        <p:nvSpPr>
          <p:cNvPr id="19" name="Hình chữ nhật 12">
            <a:extLst>
              <a:ext uri="{FF2B5EF4-FFF2-40B4-BE49-F238E27FC236}">
                <a16:creationId xmlns:a16="http://schemas.microsoft.com/office/drawing/2014/main" id="{524F65DB-4CB1-41CD-8D6C-47BB4E48217A}"/>
              </a:ext>
            </a:extLst>
          </p:cNvPr>
          <p:cNvSpPr/>
          <p:nvPr/>
        </p:nvSpPr>
        <p:spPr>
          <a:xfrm>
            <a:off x="7073612" y="675766"/>
            <a:ext cx="473448"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Hình chữ nhật 12">
                <a:extLst>
                  <a:ext uri="{FF2B5EF4-FFF2-40B4-BE49-F238E27FC236}">
                    <a16:creationId xmlns:a16="http://schemas.microsoft.com/office/drawing/2014/main" id="{73C9686C-D5CF-44BC-9D51-6C5B39D44E2F}"/>
                  </a:ext>
                </a:extLst>
              </p:cNvPr>
              <p:cNvSpPr/>
              <p:nvPr/>
            </p:nvSpPr>
            <p:spPr>
              <a:xfrm>
                <a:off x="6571166" y="457683"/>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2</m:t>
                          </m:r>
                        </m:num>
                        <m:den>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2800" b="0" i="0" u="none" strike="noStrike" kern="1200" cap="none" spc="0" normalizeH="0" baseline="0" noProof="0">
                  <a:ln w="0"/>
                  <a:solidFill>
                    <a:srgbClr val="00B050"/>
                  </a:solidFill>
                  <a:effectLst/>
                  <a:uLnTx/>
                  <a:uFillTx/>
                  <a:latin typeface="Arial" panose="020B0604020202020204" pitchFamily="34" charset="0"/>
                  <a:ea typeface="+mn-ea"/>
                  <a:cs typeface="Arial" panose="020B0604020202020204" pitchFamily="34" charset="0"/>
                </a:endParaRPr>
              </a:p>
            </p:txBody>
          </p:sp>
        </mc:Choice>
        <mc:Fallback xmlns="">
          <p:sp>
            <p:nvSpPr>
              <p:cNvPr id="20" name="Hình chữ nhật 12">
                <a:extLst>
                  <a:ext uri="{FF2B5EF4-FFF2-40B4-BE49-F238E27FC236}">
                    <a16:creationId xmlns:a16="http://schemas.microsoft.com/office/drawing/2014/main" id="{73C9686C-D5CF-44BC-9D51-6C5B39D44E2F}"/>
                  </a:ext>
                </a:extLst>
              </p:cNvPr>
              <p:cNvSpPr>
                <a:spLocks noRot="1" noChangeAspect="1" noMove="1" noResize="1" noEditPoints="1" noAdjustHandles="1" noChangeArrowheads="1" noChangeShapeType="1" noTextEdit="1"/>
              </p:cNvSpPr>
              <p:nvPr/>
            </p:nvSpPr>
            <p:spPr>
              <a:xfrm>
                <a:off x="6571166" y="457683"/>
                <a:ext cx="2268110" cy="90178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ình chữ nhật 12">
                <a:extLst>
                  <a:ext uri="{FF2B5EF4-FFF2-40B4-BE49-F238E27FC236}">
                    <a16:creationId xmlns:a16="http://schemas.microsoft.com/office/drawing/2014/main" id="{387DF788-02C8-4BC5-A550-3D75863B7CD2}"/>
                  </a:ext>
                </a:extLst>
              </p:cNvPr>
              <p:cNvSpPr/>
              <p:nvPr/>
            </p:nvSpPr>
            <p:spPr>
              <a:xfrm>
                <a:off x="478971" y="1877661"/>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10</m:t>
                          </m:r>
                        </m:num>
                        <m:den>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15</m:t>
                          </m:r>
                        </m:den>
                      </m:f>
                    </m:oMath>
                  </m:oMathPara>
                </a14:m>
                <a:endParaRPr kumimoji="0" lang="vi-VN" sz="28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21" name="Hình chữ nhật 12">
                <a:extLst>
                  <a:ext uri="{FF2B5EF4-FFF2-40B4-BE49-F238E27FC236}">
                    <a16:creationId xmlns:a16="http://schemas.microsoft.com/office/drawing/2014/main" id="{387DF788-02C8-4BC5-A550-3D75863B7CD2}"/>
                  </a:ext>
                </a:extLst>
              </p:cNvPr>
              <p:cNvSpPr>
                <a:spLocks noRot="1" noChangeAspect="1" noMove="1" noResize="1" noEditPoints="1" noAdjustHandles="1" noChangeArrowheads="1" noChangeShapeType="1" noTextEdit="1"/>
              </p:cNvSpPr>
              <p:nvPr/>
            </p:nvSpPr>
            <p:spPr>
              <a:xfrm>
                <a:off x="478971" y="1877661"/>
                <a:ext cx="2268110" cy="901785"/>
              </a:xfrm>
              <a:prstGeom prst="rect">
                <a:avLst/>
              </a:prstGeom>
              <a:blipFill>
                <a:blip r:embed="rId11"/>
                <a:stretch>
                  <a:fillRect/>
                </a:stretch>
              </a:blipFill>
            </p:spPr>
            <p:txBody>
              <a:bodyPr/>
              <a:lstStyle/>
              <a:p>
                <a:r>
                  <a:rPr lang="en-US">
                    <a:noFill/>
                  </a:rPr>
                  <a:t> </a:t>
                </a:r>
              </a:p>
            </p:txBody>
          </p:sp>
        </mc:Fallback>
      </mc:AlternateContent>
      <p:sp>
        <p:nvSpPr>
          <p:cNvPr id="22" name="Hình chữ nhật 12">
            <a:extLst>
              <a:ext uri="{FF2B5EF4-FFF2-40B4-BE49-F238E27FC236}">
                <a16:creationId xmlns:a16="http://schemas.microsoft.com/office/drawing/2014/main" id="{3B81FD7B-6430-454D-90A0-7218F4B67E8A}"/>
              </a:ext>
            </a:extLst>
          </p:cNvPr>
          <p:cNvSpPr/>
          <p:nvPr/>
        </p:nvSpPr>
        <p:spPr>
          <a:xfrm>
            <a:off x="1877516" y="2111136"/>
            <a:ext cx="430464"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Hình chữ nhật 12">
                <a:extLst>
                  <a:ext uri="{FF2B5EF4-FFF2-40B4-BE49-F238E27FC236}">
                    <a16:creationId xmlns:a16="http://schemas.microsoft.com/office/drawing/2014/main" id="{6B0EE97A-D8D2-47F6-874E-F5CC759D3367}"/>
                  </a:ext>
                </a:extLst>
              </p:cNvPr>
              <p:cNvSpPr/>
              <p:nvPr/>
            </p:nvSpPr>
            <p:spPr>
              <a:xfrm>
                <a:off x="1601275" y="1897812"/>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10 :5</m:t>
                          </m:r>
                        </m:num>
                        <m:den>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15 :5</m:t>
                          </m:r>
                        </m:den>
                      </m:f>
                    </m:oMath>
                  </m:oMathPara>
                </a14:m>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23" name="Hình chữ nhật 12">
                <a:extLst>
                  <a:ext uri="{FF2B5EF4-FFF2-40B4-BE49-F238E27FC236}">
                    <a16:creationId xmlns:a16="http://schemas.microsoft.com/office/drawing/2014/main" id="{6B0EE97A-D8D2-47F6-874E-F5CC759D3367}"/>
                  </a:ext>
                </a:extLst>
              </p:cNvPr>
              <p:cNvSpPr>
                <a:spLocks noRot="1" noChangeAspect="1" noMove="1" noResize="1" noEditPoints="1" noAdjustHandles="1" noChangeArrowheads="1" noChangeShapeType="1" noTextEdit="1"/>
              </p:cNvSpPr>
              <p:nvPr/>
            </p:nvSpPr>
            <p:spPr>
              <a:xfrm>
                <a:off x="1601275" y="1897812"/>
                <a:ext cx="2268110" cy="901785"/>
              </a:xfrm>
              <a:prstGeom prst="rect">
                <a:avLst/>
              </a:prstGeom>
              <a:blipFill>
                <a:blip r:embed="rId12"/>
                <a:stretch>
                  <a:fillRect/>
                </a:stretch>
              </a:blipFill>
            </p:spPr>
            <p:txBody>
              <a:bodyPr/>
              <a:lstStyle/>
              <a:p>
                <a:r>
                  <a:rPr lang="en-US">
                    <a:noFill/>
                  </a:rPr>
                  <a:t> </a:t>
                </a:r>
              </a:p>
            </p:txBody>
          </p:sp>
        </mc:Fallback>
      </mc:AlternateContent>
      <p:sp>
        <p:nvSpPr>
          <p:cNvPr id="24" name="Hình chữ nhật 12">
            <a:extLst>
              <a:ext uri="{FF2B5EF4-FFF2-40B4-BE49-F238E27FC236}">
                <a16:creationId xmlns:a16="http://schemas.microsoft.com/office/drawing/2014/main" id="{54FB18D7-3619-465B-88AA-1CDE83CC802C}"/>
              </a:ext>
            </a:extLst>
          </p:cNvPr>
          <p:cNvSpPr/>
          <p:nvPr/>
        </p:nvSpPr>
        <p:spPr>
          <a:xfrm>
            <a:off x="3226025" y="2154302"/>
            <a:ext cx="473448"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Hình chữ nhật 12">
                <a:extLst>
                  <a:ext uri="{FF2B5EF4-FFF2-40B4-BE49-F238E27FC236}">
                    <a16:creationId xmlns:a16="http://schemas.microsoft.com/office/drawing/2014/main" id="{5DE56815-0C1F-4D7B-912A-66496DD72844}"/>
                  </a:ext>
                </a:extLst>
              </p:cNvPr>
              <p:cNvSpPr/>
              <p:nvPr/>
            </p:nvSpPr>
            <p:spPr>
              <a:xfrm>
                <a:off x="2723579" y="1936219"/>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2</m:t>
                          </m:r>
                        </m:num>
                        <m:den>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2800" b="0" i="0" u="none" strike="noStrike" kern="1200" cap="none" spc="0" normalizeH="0" baseline="0" noProof="0">
                  <a:ln w="0"/>
                  <a:solidFill>
                    <a:srgbClr val="00B050"/>
                  </a:solidFill>
                  <a:effectLst/>
                  <a:uLnTx/>
                  <a:uFillTx/>
                  <a:latin typeface="Arial" panose="020B0604020202020204" pitchFamily="34" charset="0"/>
                  <a:ea typeface="+mn-ea"/>
                  <a:cs typeface="Arial" panose="020B0604020202020204" pitchFamily="34" charset="0"/>
                </a:endParaRPr>
              </a:p>
            </p:txBody>
          </p:sp>
        </mc:Choice>
        <mc:Fallback xmlns="">
          <p:sp>
            <p:nvSpPr>
              <p:cNvPr id="25" name="Hình chữ nhật 12">
                <a:extLst>
                  <a:ext uri="{FF2B5EF4-FFF2-40B4-BE49-F238E27FC236}">
                    <a16:creationId xmlns:a16="http://schemas.microsoft.com/office/drawing/2014/main" id="{5DE56815-0C1F-4D7B-912A-66496DD72844}"/>
                  </a:ext>
                </a:extLst>
              </p:cNvPr>
              <p:cNvSpPr>
                <a:spLocks noRot="1" noChangeAspect="1" noMove="1" noResize="1" noEditPoints="1" noAdjustHandles="1" noChangeArrowheads="1" noChangeShapeType="1" noTextEdit="1"/>
              </p:cNvSpPr>
              <p:nvPr/>
            </p:nvSpPr>
            <p:spPr>
              <a:xfrm>
                <a:off x="2723579" y="1936219"/>
                <a:ext cx="2268110" cy="90178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Hình chữ nhật 12">
                <a:extLst>
                  <a:ext uri="{FF2B5EF4-FFF2-40B4-BE49-F238E27FC236}">
                    <a16:creationId xmlns:a16="http://schemas.microsoft.com/office/drawing/2014/main" id="{447726CE-1ACE-4DCF-9C58-6DF8980FCE9C}"/>
                  </a:ext>
                </a:extLst>
              </p:cNvPr>
              <p:cNvSpPr/>
              <p:nvPr/>
            </p:nvSpPr>
            <p:spPr>
              <a:xfrm>
                <a:off x="4348329" y="1889610"/>
                <a:ext cx="2268110" cy="89896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14</m:t>
                          </m:r>
                        </m:num>
                        <m:den>
                          <m:r>
                            <a:rPr kumimoji="0" lang="en-US" sz="28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21</m:t>
                          </m:r>
                        </m:den>
                      </m:f>
                    </m:oMath>
                  </m:oMathPara>
                </a14:m>
                <a:endParaRPr kumimoji="0" lang="vi-VN" sz="28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26" name="Hình chữ nhật 12">
                <a:extLst>
                  <a:ext uri="{FF2B5EF4-FFF2-40B4-BE49-F238E27FC236}">
                    <a16:creationId xmlns:a16="http://schemas.microsoft.com/office/drawing/2014/main" id="{447726CE-1ACE-4DCF-9C58-6DF8980FCE9C}"/>
                  </a:ext>
                </a:extLst>
              </p:cNvPr>
              <p:cNvSpPr>
                <a:spLocks noRot="1" noChangeAspect="1" noMove="1" noResize="1" noEditPoints="1" noAdjustHandles="1" noChangeArrowheads="1" noChangeShapeType="1" noTextEdit="1"/>
              </p:cNvSpPr>
              <p:nvPr/>
            </p:nvSpPr>
            <p:spPr>
              <a:xfrm>
                <a:off x="4348329" y="1889610"/>
                <a:ext cx="2268110" cy="898964"/>
              </a:xfrm>
              <a:prstGeom prst="rect">
                <a:avLst/>
              </a:prstGeom>
              <a:blipFill>
                <a:blip r:embed="rId14"/>
                <a:stretch>
                  <a:fillRect/>
                </a:stretch>
              </a:blipFill>
            </p:spPr>
            <p:txBody>
              <a:bodyPr/>
              <a:lstStyle/>
              <a:p>
                <a:r>
                  <a:rPr lang="en-US">
                    <a:noFill/>
                  </a:rPr>
                  <a:t> </a:t>
                </a:r>
              </a:p>
            </p:txBody>
          </p:sp>
        </mc:Fallback>
      </mc:AlternateContent>
      <p:sp>
        <p:nvSpPr>
          <p:cNvPr id="27" name="Hình chữ nhật 12">
            <a:extLst>
              <a:ext uri="{FF2B5EF4-FFF2-40B4-BE49-F238E27FC236}">
                <a16:creationId xmlns:a16="http://schemas.microsoft.com/office/drawing/2014/main" id="{6B86496D-B564-4AD9-A3B5-4D96423512DB}"/>
              </a:ext>
            </a:extLst>
          </p:cNvPr>
          <p:cNvSpPr/>
          <p:nvPr/>
        </p:nvSpPr>
        <p:spPr>
          <a:xfrm>
            <a:off x="5746874" y="2123085"/>
            <a:ext cx="430464"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Hình chữ nhật 12">
                <a:extLst>
                  <a:ext uri="{FF2B5EF4-FFF2-40B4-BE49-F238E27FC236}">
                    <a16:creationId xmlns:a16="http://schemas.microsoft.com/office/drawing/2014/main" id="{14875702-D2A1-4AAC-8F29-04C04B03313E}"/>
                  </a:ext>
                </a:extLst>
              </p:cNvPr>
              <p:cNvSpPr/>
              <p:nvPr/>
            </p:nvSpPr>
            <p:spPr>
              <a:xfrm>
                <a:off x="5470633" y="1909761"/>
                <a:ext cx="2268110" cy="89896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14 :7</m:t>
                          </m:r>
                        </m:num>
                        <m:den>
                          <m:r>
                            <a:rPr kumimoji="0" lang="en-US" sz="2800" b="0" i="1" u="none" strike="noStrike" kern="1200" cap="none" spc="0" normalizeH="0" baseline="0" noProof="0" smtClean="0">
                              <a:ln w="0"/>
                              <a:solidFill>
                                <a:srgbClr val="FF0000"/>
                              </a:solidFill>
                              <a:effectLst/>
                              <a:uLnTx/>
                              <a:uFillTx/>
                              <a:latin typeface="Cambria Math" panose="02040503050406030204" pitchFamily="18" charset="0"/>
                              <a:ea typeface="+mn-ea"/>
                              <a:cs typeface="Arial" panose="020B0604020202020204" pitchFamily="34" charset="0"/>
                            </a:rPr>
                            <m:t>21:7</m:t>
                          </m:r>
                        </m:den>
                      </m:f>
                    </m:oMath>
                  </m:oMathPara>
                </a14:m>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28" name="Hình chữ nhật 12">
                <a:extLst>
                  <a:ext uri="{FF2B5EF4-FFF2-40B4-BE49-F238E27FC236}">
                    <a16:creationId xmlns:a16="http://schemas.microsoft.com/office/drawing/2014/main" id="{14875702-D2A1-4AAC-8F29-04C04B03313E}"/>
                  </a:ext>
                </a:extLst>
              </p:cNvPr>
              <p:cNvSpPr>
                <a:spLocks noRot="1" noChangeAspect="1" noMove="1" noResize="1" noEditPoints="1" noAdjustHandles="1" noChangeArrowheads="1" noChangeShapeType="1" noTextEdit="1"/>
              </p:cNvSpPr>
              <p:nvPr/>
            </p:nvSpPr>
            <p:spPr>
              <a:xfrm>
                <a:off x="5470633" y="1909761"/>
                <a:ext cx="2268110" cy="898964"/>
              </a:xfrm>
              <a:prstGeom prst="rect">
                <a:avLst/>
              </a:prstGeom>
              <a:blipFill>
                <a:blip r:embed="rId15"/>
                <a:stretch>
                  <a:fillRect/>
                </a:stretch>
              </a:blipFill>
            </p:spPr>
            <p:txBody>
              <a:bodyPr/>
              <a:lstStyle/>
              <a:p>
                <a:r>
                  <a:rPr lang="en-US">
                    <a:noFill/>
                  </a:rPr>
                  <a:t> </a:t>
                </a:r>
              </a:p>
            </p:txBody>
          </p:sp>
        </mc:Fallback>
      </mc:AlternateContent>
      <p:sp>
        <p:nvSpPr>
          <p:cNvPr id="29" name="Hình chữ nhật 12">
            <a:extLst>
              <a:ext uri="{FF2B5EF4-FFF2-40B4-BE49-F238E27FC236}">
                <a16:creationId xmlns:a16="http://schemas.microsoft.com/office/drawing/2014/main" id="{1671088B-9B9D-4F09-A797-B46F7A109C99}"/>
              </a:ext>
            </a:extLst>
          </p:cNvPr>
          <p:cNvSpPr/>
          <p:nvPr/>
        </p:nvSpPr>
        <p:spPr>
          <a:xfrm>
            <a:off x="7095383" y="2166251"/>
            <a:ext cx="473448"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0" name="Hình chữ nhật 12">
                <a:extLst>
                  <a:ext uri="{FF2B5EF4-FFF2-40B4-BE49-F238E27FC236}">
                    <a16:creationId xmlns:a16="http://schemas.microsoft.com/office/drawing/2014/main" id="{06A44BD3-13FC-4446-A930-9194C10A34A8}"/>
                  </a:ext>
                </a:extLst>
              </p:cNvPr>
              <p:cNvSpPr/>
              <p:nvPr/>
            </p:nvSpPr>
            <p:spPr>
              <a:xfrm>
                <a:off x="6592937" y="1948168"/>
                <a:ext cx="2268110" cy="90178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ctrlPr>
                        </m:fPr>
                        <m:num>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2</m:t>
                          </m:r>
                        </m:num>
                        <m:den>
                          <m:r>
                            <a:rPr kumimoji="0" lang="en-US" sz="2800" b="0" i="1" u="none" strike="noStrike" kern="1200" cap="none" spc="0" normalizeH="0" baseline="0" noProof="0" smtClean="0">
                              <a:ln w="0"/>
                              <a:solidFill>
                                <a:srgbClr val="00B050"/>
                              </a:solidFill>
                              <a:effectLst/>
                              <a:uLnTx/>
                              <a:uFillTx/>
                              <a:latin typeface="Cambria Math" panose="02040503050406030204" pitchFamily="18" charset="0"/>
                              <a:ea typeface="+mn-ea"/>
                              <a:cs typeface="Arial" panose="020B0604020202020204" pitchFamily="34" charset="0"/>
                            </a:rPr>
                            <m:t>3</m:t>
                          </m:r>
                        </m:den>
                      </m:f>
                    </m:oMath>
                  </m:oMathPara>
                </a14:m>
                <a:endParaRPr kumimoji="0" lang="vi-VN" sz="2800" b="0" i="0" u="none" strike="noStrike" kern="1200" cap="none" spc="0" normalizeH="0" baseline="0" noProof="0">
                  <a:ln w="0"/>
                  <a:solidFill>
                    <a:srgbClr val="00B050"/>
                  </a:solidFill>
                  <a:effectLst/>
                  <a:uLnTx/>
                  <a:uFillTx/>
                  <a:latin typeface="Arial" panose="020B0604020202020204" pitchFamily="34" charset="0"/>
                  <a:ea typeface="+mn-ea"/>
                  <a:cs typeface="Arial" panose="020B0604020202020204" pitchFamily="34" charset="0"/>
                </a:endParaRPr>
              </a:p>
            </p:txBody>
          </p:sp>
        </mc:Choice>
        <mc:Fallback xmlns="">
          <p:sp>
            <p:nvSpPr>
              <p:cNvPr id="30" name="Hình chữ nhật 12">
                <a:extLst>
                  <a:ext uri="{FF2B5EF4-FFF2-40B4-BE49-F238E27FC236}">
                    <a16:creationId xmlns:a16="http://schemas.microsoft.com/office/drawing/2014/main" id="{06A44BD3-13FC-4446-A930-9194C10A34A8}"/>
                  </a:ext>
                </a:extLst>
              </p:cNvPr>
              <p:cNvSpPr>
                <a:spLocks noRot="1" noChangeAspect="1" noMove="1" noResize="1" noEditPoints="1" noAdjustHandles="1" noChangeArrowheads="1" noChangeShapeType="1" noTextEdit="1"/>
              </p:cNvSpPr>
              <p:nvPr/>
            </p:nvSpPr>
            <p:spPr>
              <a:xfrm>
                <a:off x="6592937" y="1948168"/>
                <a:ext cx="2268110" cy="901785"/>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3079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randombar(horizont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randombar(horizont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randombar(horizont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randombar(horizont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randombar(horizontal)">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randombar(horizontal)">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randombar(horizont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randombar(horizontal)">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randombar(horizontal)">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randombar(horizontal)">
                                      <p:cBhvr>
                                        <p:cTn id="107" dur="500"/>
                                        <p:tgtEl>
                                          <p:spTgt spid="14"/>
                                        </p:tgtEl>
                                      </p:cBhvr>
                                    </p:animEffect>
                                  </p:childTnLst>
                                </p:cTn>
                              </p:par>
                              <p:par>
                                <p:cTn id="108" presetID="14" presetClass="entr" presetSubtype="10" fill="hold" nodeType="with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randombar(horizontal)">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9" grpId="0"/>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E3A41D-0768-47B9-93B6-8103A37C4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4525" y="28907"/>
            <a:ext cx="5314950" cy="53149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19800" y="2038350"/>
            <a:ext cx="3529742" cy="3529742"/>
          </a:xfrm>
          <a:prstGeom prst="rect">
            <a:avLst/>
          </a:prstGeom>
        </p:spPr>
      </p:pic>
      <p:sp>
        <p:nvSpPr>
          <p:cNvPr id="3" name="TextBox 2"/>
          <p:cNvSpPr txBox="1"/>
          <p:nvPr/>
        </p:nvSpPr>
        <p:spPr>
          <a:xfrm>
            <a:off x="2214562" y="1864229"/>
            <a:ext cx="4714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a:ea typeface="+mn-ea"/>
                <a:cs typeface="+mn-cs"/>
              </a:rPr>
              <a:t>  THỬ THÁCH</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D5BAD14-37A1-4AF4-BCEB-6AA340D3CC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767" y="2462847"/>
            <a:ext cx="1830432" cy="2374086"/>
          </a:xfrm>
          <a:prstGeom prst="rect">
            <a:avLst/>
          </a:prstGeom>
        </p:spPr>
      </p:pic>
      <p:pic>
        <p:nvPicPr>
          <p:cNvPr id="5" name="Picture 4" descr="A blue and red text on a black background&#10;&#10;Description automatically generated">
            <a:extLst>
              <a:ext uri="{FF2B5EF4-FFF2-40B4-BE49-F238E27FC236}">
                <a16:creationId xmlns:a16="http://schemas.microsoft.com/office/drawing/2014/main" id="{5515B1F0-3D36-4FE5-9878-2FA3FAE1D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9722" y="2521753"/>
            <a:ext cx="3852108" cy="1810625"/>
          </a:xfrm>
          <a:prstGeom prst="rect">
            <a:avLst/>
          </a:prstGeom>
        </p:spPr>
      </p:pic>
    </p:spTree>
    <p:extLst>
      <p:ext uri="{BB962C8B-B14F-4D97-AF65-F5344CB8AC3E}">
        <p14:creationId xmlns:p14="http://schemas.microsoft.com/office/powerpoint/2010/main" val="2347842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457200" y="401458"/>
            <a:ext cx="8241975"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Trong hình vẽ dưới đây, từ lúc 8 giờ, kim phút mỗi đồng hồ đã di chuyển trong khoảng thời gian bằng mấy phần của một giờ?</a:t>
            </a: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250162"/>
            <a:ext cx="7010400" cy="2141561"/>
          </a:xfrm>
          <a:prstGeom prst="rect">
            <a:avLst/>
          </a:prstGeom>
        </p:spPr>
      </p:pic>
    </p:spTree>
    <p:extLst>
      <p:ext uri="{BB962C8B-B14F-4D97-AF65-F5344CB8AC3E}">
        <p14:creationId xmlns:p14="http://schemas.microsoft.com/office/powerpoint/2010/main" val="4154009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457200" y="401458"/>
            <a:ext cx="8241975"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Trong hình vẽ dưới đây, từ lúc 8 giờ, kim phút mỗi đồng hồ đã di chuyển trong khoảng thời gian bằng mấy phần của một giờ?</a:t>
            </a: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228911"/>
            <a:ext cx="4495800" cy="1373392"/>
          </a:xfrm>
          <a:prstGeom prst="rect">
            <a:avLst/>
          </a:prstGeom>
        </p:spPr>
      </p:pic>
      <p:sp>
        <p:nvSpPr>
          <p:cNvPr id="6" name="Hình chữ nhật 12">
            <a:extLst>
              <a:ext uri="{FF2B5EF4-FFF2-40B4-BE49-F238E27FC236}">
                <a16:creationId xmlns:a16="http://schemas.microsoft.com/office/drawing/2014/main" id="{A6496BBC-368A-4D16-AF73-9EEE715E133C}"/>
              </a:ext>
            </a:extLst>
          </p:cNvPr>
          <p:cNvSpPr/>
          <p:nvPr/>
        </p:nvSpPr>
        <p:spPr>
          <a:xfrm>
            <a:off x="616442" y="2670764"/>
            <a:ext cx="8241975" cy="224676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Phương pháp giải: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 Tìm số phút đồng hồ đã di chuyển từ lúc 8 giờ đến thời điểm hiện tại trên mỗi đồng hồ.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 Phân số cần tìm có tử số là khoảng thời gian di chuyển vừa tìm được, mẫu số là 60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 Rút gọn phân số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2469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18991" y="212178"/>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576"/>
          <a:stretch/>
        </p:blipFill>
        <p:spPr>
          <a:xfrm>
            <a:off x="749382" y="1172373"/>
            <a:ext cx="1804968" cy="2168792"/>
          </a:xfrm>
          <a:prstGeom prst="rect">
            <a:avLst/>
          </a:prstGeom>
        </p:spPr>
      </p:pic>
      <p:sp>
        <p:nvSpPr>
          <p:cNvPr id="6" name="Hình chữ nhật 12">
            <a:extLst>
              <a:ext uri="{FF2B5EF4-FFF2-40B4-BE49-F238E27FC236}">
                <a16:creationId xmlns:a16="http://schemas.microsoft.com/office/drawing/2014/main" id="{A6496BBC-368A-4D16-AF73-9EEE715E133C}"/>
              </a:ext>
            </a:extLst>
          </p:cNvPr>
          <p:cNvSpPr/>
          <p:nvPr/>
        </p:nvSpPr>
        <p:spPr>
          <a:xfrm>
            <a:off x="2703697" y="938663"/>
            <a:ext cx="5486400" cy="2597827"/>
          </a:xfrm>
          <a:prstGeom prst="rect">
            <a:avLst/>
          </a:prstGeom>
          <a:noFill/>
        </p:spPr>
        <p:txBody>
          <a:bodyPr wrap="square" lIns="91440" tIns="45720" rIns="91440" bIns="45720">
            <a:spAutoFit/>
          </a:bodyPr>
          <a:lstStyle/>
          <a:p>
            <a:pPr lvl="0" algn="just">
              <a:lnSpc>
                <a:spcPct val="150000"/>
              </a:lnSpc>
            </a:pPr>
            <a:r>
              <a:rPr lang="vi-VN" sz="2800" u="sng">
                <a:ln w="0"/>
                <a:solidFill>
                  <a:srgbClr val="FF0000"/>
                </a:solidFill>
                <a:cs typeface="Arial" panose="020B0604020202020204" pitchFamily="34" charset="0"/>
              </a:rPr>
              <a:t>Hình A:</a:t>
            </a:r>
            <a:r>
              <a:rPr lang="vi-VN" sz="2800">
                <a:ln w="0"/>
                <a:cs typeface="Arial" panose="020B0604020202020204" pitchFamily="34" charset="0"/>
              </a:rPr>
              <a:t> Từ 8 giờ đến 8 giờ 15, kim phút di chuyển trong 15 phút.</a:t>
            </a:r>
          </a:p>
          <a:p>
            <a:pPr lvl="0" algn="just">
              <a:lnSpc>
                <a:spcPct val="150000"/>
              </a:lnSpc>
            </a:pPr>
            <a:r>
              <a:rPr lang="vi-VN" sz="2800">
                <a:ln w="0"/>
                <a:cs typeface="Arial" panose="020B0604020202020204" pitchFamily="34" charset="0"/>
              </a:rPr>
              <a:t>Vậy kim phút đã di chuyển trong </a:t>
            </a:r>
          </a:p>
          <a:p>
            <a:pPr lvl="0" algn="just">
              <a:lnSpc>
                <a:spcPct val="150000"/>
              </a:lnSpc>
            </a:pPr>
            <a:endParaRPr lang="vi-VN" sz="2800">
              <a:ln w="0"/>
              <a:cs typeface="Arial" panose="020B0604020202020204" pitchFamily="34" charset="0"/>
            </a:endParaRPr>
          </a:p>
        </p:txBody>
      </p:sp>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A0560E24-7371-4641-8F33-5D4395AC9FFF}"/>
                  </a:ext>
                </a:extLst>
              </p:cNvPr>
              <p:cNvSpPr/>
              <p:nvPr/>
            </p:nvSpPr>
            <p:spPr>
              <a:xfrm>
                <a:off x="3178787" y="3074984"/>
                <a:ext cx="2268110" cy="126130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15</m:t>
                          </m:r>
                        </m:num>
                        <m:den>
                          <m:r>
                            <a:rPr kumimoji="0" lang="en-US" sz="4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16</m:t>
                          </m:r>
                        </m:den>
                      </m:f>
                    </m:oMath>
                  </m:oMathPara>
                </a14:m>
                <a:endParaRPr kumimoji="0" lang="vi-VN" sz="40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A0560E24-7371-4641-8F33-5D4395AC9FFF}"/>
                  </a:ext>
                </a:extLst>
              </p:cNvPr>
              <p:cNvSpPr>
                <a:spLocks noRot="1" noChangeAspect="1" noMove="1" noResize="1" noEditPoints="1" noAdjustHandles="1" noChangeArrowheads="1" noChangeShapeType="1" noTextEdit="1"/>
              </p:cNvSpPr>
              <p:nvPr/>
            </p:nvSpPr>
            <p:spPr>
              <a:xfrm>
                <a:off x="3178787" y="3074984"/>
                <a:ext cx="2268110" cy="1261307"/>
              </a:xfrm>
              <a:prstGeom prst="rect">
                <a:avLst/>
              </a:prstGeom>
              <a:blipFill>
                <a:blip r:embed="rId5"/>
                <a:stretch>
                  <a:fillRect/>
                </a:stretch>
              </a:blipFill>
            </p:spPr>
            <p:txBody>
              <a:bodyPr/>
              <a:lstStyle/>
              <a:p>
                <a:r>
                  <a:rPr lang="en-US">
                    <a:noFill/>
                  </a:rPr>
                  <a:t> </a:t>
                </a:r>
              </a:p>
            </p:txBody>
          </p:sp>
        </mc:Fallback>
      </mc:AlternateContent>
      <p:sp>
        <p:nvSpPr>
          <p:cNvPr id="8" name="Hình chữ nhật 12">
            <a:extLst>
              <a:ext uri="{FF2B5EF4-FFF2-40B4-BE49-F238E27FC236}">
                <a16:creationId xmlns:a16="http://schemas.microsoft.com/office/drawing/2014/main" id="{051081CE-E8D6-4BD2-823D-0263703D6D33}"/>
              </a:ext>
            </a:extLst>
          </p:cNvPr>
          <p:cNvSpPr/>
          <p:nvPr/>
        </p:nvSpPr>
        <p:spPr>
          <a:xfrm>
            <a:off x="4725064" y="3331162"/>
            <a:ext cx="408088"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w="0"/>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8DC1AA9B-4FFD-47BD-82C1-5C473C48F617}"/>
                  </a:ext>
                </a:extLst>
              </p:cNvPr>
              <p:cNvSpPr/>
              <p:nvPr/>
            </p:nvSpPr>
            <p:spPr>
              <a:xfrm>
                <a:off x="5284492" y="3044206"/>
                <a:ext cx="1989484" cy="139608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vi-VN" sz="6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1</m:t>
                        </m:r>
                      </m:num>
                      <m:den>
                        <m:r>
                          <a:rPr kumimoji="0" lang="en-US" sz="6000" b="0" i="1" u="none" strike="noStrike" kern="1200" cap="none" spc="0" normalizeH="0" baseline="0" noProof="0" smtClean="0">
                            <a:ln w="0"/>
                            <a:solidFill>
                              <a:schemeClr val="tx1"/>
                            </a:solidFill>
                            <a:effectLst/>
                            <a:uLnTx/>
                            <a:uFillTx/>
                            <a:latin typeface="Cambria Math" panose="02040503050406030204" pitchFamily="18" charset="0"/>
                            <a:ea typeface="+mn-ea"/>
                            <a:cs typeface="Arial" panose="020B0604020202020204" pitchFamily="34" charset="0"/>
                          </a:rPr>
                          <m:t>4</m:t>
                        </m:r>
                      </m:den>
                    </m:f>
                  </m:oMath>
                </a14:m>
                <a:r>
                  <a:rPr kumimoji="0" lang="en-US" sz="60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rPr>
                  <a:t>giờ</a:t>
                </a:r>
                <a:endParaRPr kumimoji="0" lang="vi-VN" sz="4000" b="0" i="0" u="none" strike="noStrike" kern="1200" cap="none" spc="0" normalizeH="0" baseline="0" noProof="0">
                  <a:ln w="0"/>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8DC1AA9B-4FFD-47BD-82C1-5C473C48F617}"/>
                  </a:ext>
                </a:extLst>
              </p:cNvPr>
              <p:cNvSpPr>
                <a:spLocks noRot="1" noChangeAspect="1" noMove="1" noResize="1" noEditPoints="1" noAdjustHandles="1" noChangeArrowheads="1" noChangeShapeType="1" noTextEdit="1"/>
              </p:cNvSpPr>
              <p:nvPr/>
            </p:nvSpPr>
            <p:spPr>
              <a:xfrm>
                <a:off x="5284492" y="3044206"/>
                <a:ext cx="1989484" cy="139608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9298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18991" y="212178"/>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38" t="-9212" r="50966" b="206"/>
          <a:stretch/>
        </p:blipFill>
        <p:spPr>
          <a:xfrm>
            <a:off x="749382" y="1172372"/>
            <a:ext cx="1802975" cy="2364117"/>
          </a:xfrm>
          <a:prstGeom prst="rect">
            <a:avLst/>
          </a:prstGeom>
        </p:spPr>
      </p:pic>
      <p:sp>
        <p:nvSpPr>
          <p:cNvPr id="6" name="Hình chữ nhật 12">
            <a:extLst>
              <a:ext uri="{FF2B5EF4-FFF2-40B4-BE49-F238E27FC236}">
                <a16:creationId xmlns:a16="http://schemas.microsoft.com/office/drawing/2014/main" id="{A6496BBC-368A-4D16-AF73-9EEE715E133C}"/>
              </a:ext>
            </a:extLst>
          </p:cNvPr>
          <p:cNvSpPr/>
          <p:nvPr/>
        </p:nvSpPr>
        <p:spPr>
          <a:xfrm>
            <a:off x="2703696" y="938663"/>
            <a:ext cx="6221311" cy="2597827"/>
          </a:xfrm>
          <a:prstGeom prst="rect">
            <a:avLst/>
          </a:prstGeom>
          <a:noFill/>
        </p:spPr>
        <p:txBody>
          <a:bodyPr wrap="square" lIns="91440" tIns="45720" rIns="91440" bIns="45720">
            <a:spAutoFit/>
          </a:bodyPr>
          <a:lstStyle/>
          <a:p>
            <a:pPr lvl="0" algn="just">
              <a:lnSpc>
                <a:spcPct val="150000"/>
              </a:lnSpc>
            </a:pP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Hình </a:t>
            </a:r>
            <a:r>
              <a:rPr kumimoji="0" lang="en-US"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B</a:t>
            </a: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r>
              <a:rPr lang="vi-VN" sz="2800">
                <a:ln w="0"/>
                <a:solidFill>
                  <a:prstClr val="black"/>
                </a:solidFill>
                <a:cs typeface="Arial" panose="020B0604020202020204" pitchFamily="34" charset="0"/>
              </a:rPr>
              <a:t> Từ 8 giờ đến 8 giờ 30 phút, kim phút đã di chuyển trong 30 phút</a:t>
            </a:r>
            <a:endParaRPr lang="en-US" sz="2800">
              <a:ln w="0"/>
              <a:solidFill>
                <a:prstClr val="black"/>
              </a:solidFill>
              <a:cs typeface="Arial" panose="020B0604020202020204" pitchFamily="34" charset="0"/>
            </a:endParaRPr>
          </a:p>
          <a:p>
            <a:pPr lvl="0" algn="just">
              <a:lnSpc>
                <a:spcPct val="150000"/>
              </a:lnSpc>
            </a:pPr>
            <a:r>
              <a:rPr lang="vi-VN" sz="2800">
                <a:ln w="0"/>
                <a:solidFill>
                  <a:prstClr val="black"/>
                </a:solidFill>
                <a:cs typeface="Arial" panose="020B0604020202020204" pitchFamily="34" charset="0"/>
              </a:rPr>
              <a:t>Vậy </a:t>
            </a:r>
            <a:r>
              <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kim phút đã di chuyển trong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A0560E24-7371-4641-8F33-5D4395AC9FFF}"/>
                  </a:ext>
                </a:extLst>
              </p:cNvPr>
              <p:cNvSpPr/>
              <p:nvPr/>
            </p:nvSpPr>
            <p:spPr>
              <a:xfrm>
                <a:off x="3178787" y="3074984"/>
                <a:ext cx="2268110" cy="124880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30</m:t>
                          </m:r>
                        </m:num>
                        <m:den>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60</m:t>
                          </m:r>
                        </m:den>
                      </m:f>
                    </m:oMath>
                  </m:oMathPara>
                </a14:m>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A0560E24-7371-4641-8F33-5D4395AC9FFF}"/>
                  </a:ext>
                </a:extLst>
              </p:cNvPr>
              <p:cNvSpPr>
                <a:spLocks noRot="1" noChangeAspect="1" noMove="1" noResize="1" noEditPoints="1" noAdjustHandles="1" noChangeArrowheads="1" noChangeShapeType="1" noTextEdit="1"/>
              </p:cNvSpPr>
              <p:nvPr/>
            </p:nvSpPr>
            <p:spPr>
              <a:xfrm>
                <a:off x="3178787" y="3074984"/>
                <a:ext cx="2268110" cy="1248803"/>
              </a:xfrm>
              <a:prstGeom prst="rect">
                <a:avLst/>
              </a:prstGeom>
              <a:blipFill>
                <a:blip r:embed="rId5"/>
                <a:stretch>
                  <a:fillRect/>
                </a:stretch>
              </a:blipFill>
            </p:spPr>
            <p:txBody>
              <a:bodyPr/>
              <a:lstStyle/>
              <a:p>
                <a:r>
                  <a:rPr lang="en-US">
                    <a:noFill/>
                  </a:rPr>
                  <a:t> </a:t>
                </a:r>
              </a:p>
            </p:txBody>
          </p:sp>
        </mc:Fallback>
      </mc:AlternateContent>
      <p:sp>
        <p:nvSpPr>
          <p:cNvPr id="8" name="Hình chữ nhật 12">
            <a:extLst>
              <a:ext uri="{FF2B5EF4-FFF2-40B4-BE49-F238E27FC236}">
                <a16:creationId xmlns:a16="http://schemas.microsoft.com/office/drawing/2014/main" id="{051081CE-E8D6-4BD2-823D-0263703D6D33}"/>
              </a:ext>
            </a:extLst>
          </p:cNvPr>
          <p:cNvSpPr/>
          <p:nvPr/>
        </p:nvSpPr>
        <p:spPr>
          <a:xfrm>
            <a:off x="4725064" y="3331162"/>
            <a:ext cx="408088"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8DC1AA9B-4FFD-47BD-82C1-5C473C48F617}"/>
                  </a:ext>
                </a:extLst>
              </p:cNvPr>
              <p:cNvSpPr/>
              <p:nvPr/>
            </p:nvSpPr>
            <p:spPr>
              <a:xfrm>
                <a:off x="5284492" y="3044206"/>
                <a:ext cx="1989484" cy="139608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vi-VN"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6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giờ</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8DC1AA9B-4FFD-47BD-82C1-5C473C48F617}"/>
                  </a:ext>
                </a:extLst>
              </p:cNvPr>
              <p:cNvSpPr>
                <a:spLocks noRot="1" noChangeAspect="1" noMove="1" noResize="1" noEditPoints="1" noAdjustHandles="1" noChangeArrowheads="1" noChangeShapeType="1" noTextEdit="1"/>
              </p:cNvSpPr>
              <p:nvPr/>
            </p:nvSpPr>
            <p:spPr>
              <a:xfrm>
                <a:off x="5284492" y="3044206"/>
                <a:ext cx="1989484" cy="139608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4423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18991" y="212178"/>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950" t="-9006" r="23654"/>
          <a:stretch/>
        </p:blipFill>
        <p:spPr>
          <a:xfrm>
            <a:off x="749382" y="1172372"/>
            <a:ext cx="1802975" cy="2364117"/>
          </a:xfrm>
          <a:prstGeom prst="rect">
            <a:avLst/>
          </a:prstGeom>
        </p:spPr>
      </p:pic>
      <p:sp>
        <p:nvSpPr>
          <p:cNvPr id="6" name="Hình chữ nhật 12">
            <a:extLst>
              <a:ext uri="{FF2B5EF4-FFF2-40B4-BE49-F238E27FC236}">
                <a16:creationId xmlns:a16="http://schemas.microsoft.com/office/drawing/2014/main" id="{A6496BBC-368A-4D16-AF73-9EEE715E133C}"/>
              </a:ext>
            </a:extLst>
          </p:cNvPr>
          <p:cNvSpPr/>
          <p:nvPr/>
        </p:nvSpPr>
        <p:spPr>
          <a:xfrm>
            <a:off x="2703696" y="938663"/>
            <a:ext cx="6221311" cy="2597827"/>
          </a:xfrm>
          <a:prstGeom prst="rect">
            <a:avLst/>
          </a:prstGeom>
          <a:noFill/>
        </p:spPr>
        <p:txBody>
          <a:bodyPr wrap="square" lIns="91440" tIns="45720" rIns="91440" bIns="45720">
            <a:spAutoFit/>
          </a:bodyPr>
          <a:lstStyle/>
          <a:p>
            <a:pPr lvl="0" algn="just">
              <a:lnSpc>
                <a:spcPct val="150000"/>
              </a:lnSpc>
            </a:pP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Hình </a:t>
            </a:r>
            <a:r>
              <a:rPr lang="en-US" sz="2800" u="sng">
                <a:ln w="0"/>
                <a:solidFill>
                  <a:srgbClr val="FF0000"/>
                </a:solidFill>
                <a:latin typeface="Arial" panose="020B0604020202020204" pitchFamily="34" charset="0"/>
                <a:cs typeface="Arial" panose="020B0604020202020204" pitchFamily="34" charset="0"/>
              </a:rPr>
              <a:t>C</a:t>
            </a: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r>
              <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 </a:t>
            </a:r>
            <a:r>
              <a:rPr lang="vi-VN" sz="2800">
                <a:ln w="0"/>
                <a:solidFill>
                  <a:prstClr val="black"/>
                </a:solidFill>
                <a:cs typeface="Arial" panose="020B0604020202020204" pitchFamily="34" charset="0"/>
              </a:rPr>
              <a:t>Từ 8 giờ đến 8 giờ 45 phút, kim phút đã di chuyển trong 45 phút</a:t>
            </a:r>
            <a:endParaRPr kumimoji="0" lang="en-US" sz="2800" b="0" i="0" u="none" strike="noStrike" kern="1200" cap="none" spc="0" normalizeH="0" baseline="0" noProof="0">
              <a:ln w="0"/>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Vậy kim phút đã di chuyển trong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A0560E24-7371-4641-8F33-5D4395AC9FFF}"/>
                  </a:ext>
                </a:extLst>
              </p:cNvPr>
              <p:cNvSpPr/>
              <p:nvPr/>
            </p:nvSpPr>
            <p:spPr>
              <a:xfrm>
                <a:off x="3178787" y="3074984"/>
                <a:ext cx="2268110" cy="126130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45</m:t>
                          </m:r>
                        </m:num>
                        <m:den>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60</m:t>
                          </m:r>
                        </m:den>
                      </m:f>
                    </m:oMath>
                  </m:oMathPara>
                </a14:m>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A0560E24-7371-4641-8F33-5D4395AC9FFF}"/>
                  </a:ext>
                </a:extLst>
              </p:cNvPr>
              <p:cNvSpPr>
                <a:spLocks noRot="1" noChangeAspect="1" noMove="1" noResize="1" noEditPoints="1" noAdjustHandles="1" noChangeArrowheads="1" noChangeShapeType="1" noTextEdit="1"/>
              </p:cNvSpPr>
              <p:nvPr/>
            </p:nvSpPr>
            <p:spPr>
              <a:xfrm>
                <a:off x="3178787" y="3074984"/>
                <a:ext cx="2268110" cy="1261307"/>
              </a:xfrm>
              <a:prstGeom prst="rect">
                <a:avLst/>
              </a:prstGeom>
              <a:blipFill>
                <a:blip r:embed="rId5"/>
                <a:stretch>
                  <a:fillRect/>
                </a:stretch>
              </a:blipFill>
            </p:spPr>
            <p:txBody>
              <a:bodyPr/>
              <a:lstStyle/>
              <a:p>
                <a:r>
                  <a:rPr lang="en-US">
                    <a:noFill/>
                  </a:rPr>
                  <a:t> </a:t>
                </a:r>
              </a:p>
            </p:txBody>
          </p:sp>
        </mc:Fallback>
      </mc:AlternateContent>
      <p:sp>
        <p:nvSpPr>
          <p:cNvPr id="8" name="Hình chữ nhật 12">
            <a:extLst>
              <a:ext uri="{FF2B5EF4-FFF2-40B4-BE49-F238E27FC236}">
                <a16:creationId xmlns:a16="http://schemas.microsoft.com/office/drawing/2014/main" id="{051081CE-E8D6-4BD2-823D-0263703D6D33}"/>
              </a:ext>
            </a:extLst>
          </p:cNvPr>
          <p:cNvSpPr/>
          <p:nvPr/>
        </p:nvSpPr>
        <p:spPr>
          <a:xfrm>
            <a:off x="4725064" y="3331162"/>
            <a:ext cx="408088"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8DC1AA9B-4FFD-47BD-82C1-5C473C48F617}"/>
                  </a:ext>
                </a:extLst>
              </p:cNvPr>
              <p:cNvSpPr/>
              <p:nvPr/>
            </p:nvSpPr>
            <p:spPr>
              <a:xfrm>
                <a:off x="5284492" y="3044206"/>
                <a:ext cx="1989484" cy="139801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vi-VN"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3</m:t>
                        </m:r>
                      </m:num>
                      <m:den>
                        <m:r>
                          <a:rPr kumimoji="0" lang="en-US" sz="6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4</m:t>
                        </m:r>
                      </m:den>
                    </m:f>
                  </m:oMath>
                </a14:m>
                <a:r>
                  <a:rPr kumimoji="0" lang="en-US" sz="6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giờ</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8DC1AA9B-4FFD-47BD-82C1-5C473C48F617}"/>
                  </a:ext>
                </a:extLst>
              </p:cNvPr>
              <p:cNvSpPr>
                <a:spLocks noRot="1" noChangeAspect="1" noMove="1" noResize="1" noEditPoints="1" noAdjustHandles="1" noChangeArrowheads="1" noChangeShapeType="1" noTextEdit="1"/>
              </p:cNvSpPr>
              <p:nvPr/>
            </p:nvSpPr>
            <p:spPr>
              <a:xfrm>
                <a:off x="5284492" y="3044206"/>
                <a:ext cx="1989484" cy="139801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70841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18991" y="212178"/>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clock with a blue border&#10;&#10;Description automatically generated with medium confidence">
            <a:extLst>
              <a:ext uri="{FF2B5EF4-FFF2-40B4-BE49-F238E27FC236}">
                <a16:creationId xmlns:a16="http://schemas.microsoft.com/office/drawing/2014/main" id="{A4C53829-A541-4EC8-A754-D67DFAFFC6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04" t="-9006"/>
          <a:stretch/>
        </p:blipFill>
        <p:spPr>
          <a:xfrm>
            <a:off x="749382" y="1172372"/>
            <a:ext cx="1802975" cy="2364117"/>
          </a:xfrm>
          <a:prstGeom prst="rect">
            <a:avLst/>
          </a:prstGeom>
        </p:spPr>
      </p:pic>
      <p:sp>
        <p:nvSpPr>
          <p:cNvPr id="6" name="Hình chữ nhật 12">
            <a:extLst>
              <a:ext uri="{FF2B5EF4-FFF2-40B4-BE49-F238E27FC236}">
                <a16:creationId xmlns:a16="http://schemas.microsoft.com/office/drawing/2014/main" id="{A6496BBC-368A-4D16-AF73-9EEE715E133C}"/>
              </a:ext>
            </a:extLst>
          </p:cNvPr>
          <p:cNvSpPr/>
          <p:nvPr/>
        </p:nvSpPr>
        <p:spPr>
          <a:xfrm>
            <a:off x="2703696" y="938663"/>
            <a:ext cx="6221311" cy="2597827"/>
          </a:xfrm>
          <a:prstGeom prst="rect">
            <a:avLst/>
          </a:prstGeom>
          <a:noFill/>
        </p:spPr>
        <p:txBody>
          <a:bodyPr wrap="square" lIns="91440" tIns="45720" rIns="91440" bIns="45720">
            <a:spAutoFit/>
          </a:bodyPr>
          <a:lstStyle/>
          <a:p>
            <a:pPr lvl="0" algn="just">
              <a:lnSpc>
                <a:spcPct val="150000"/>
              </a:lnSpc>
            </a:pP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Hình </a:t>
            </a:r>
            <a:r>
              <a:rPr lang="en-US" sz="2800" u="sng">
                <a:ln w="0"/>
                <a:solidFill>
                  <a:srgbClr val="FF0000"/>
                </a:solidFill>
                <a:latin typeface="Arial" panose="020B0604020202020204" pitchFamily="34" charset="0"/>
                <a:cs typeface="Arial" panose="020B0604020202020204" pitchFamily="34" charset="0"/>
              </a:rPr>
              <a:t>D</a:t>
            </a:r>
            <a:r>
              <a:rPr kumimoji="0" lang="vi-VN" sz="2800" b="0" i="0" u="sng" strike="noStrike" kern="1200" cap="none" spc="0" normalizeH="0" baseline="0" noProof="0">
                <a:ln w="0"/>
                <a:solidFill>
                  <a:srgbClr val="FF0000"/>
                </a:solidFill>
                <a:effectLst/>
                <a:uLnTx/>
                <a:uFillTx/>
                <a:latin typeface="Arial" panose="020B0604020202020204" pitchFamily="34" charset="0"/>
                <a:ea typeface="+mn-ea"/>
                <a:cs typeface="Arial" panose="020B0604020202020204" pitchFamily="34" charset="0"/>
              </a:rPr>
              <a:t>:</a:t>
            </a:r>
            <a:r>
              <a:rPr lang="vi-VN" sz="2800">
                <a:ln w="0"/>
                <a:solidFill>
                  <a:prstClr val="black"/>
                </a:solidFill>
                <a:cs typeface="Arial" panose="020B0604020202020204" pitchFamily="34" charset="0"/>
              </a:rPr>
              <a:t> Từ 8 giờ đến 9 giờ, kim phút đã di chuyển trong 60 phút</a:t>
            </a:r>
            <a:endParaRPr lang="en-US" sz="2800">
              <a:ln w="0"/>
              <a:solidFill>
                <a:prstClr val="black"/>
              </a:solidFill>
              <a:cs typeface="Arial" panose="020B0604020202020204" pitchFamily="34" charset="0"/>
            </a:endParaRPr>
          </a:p>
          <a:p>
            <a:pPr lvl="0" algn="just">
              <a:lnSpc>
                <a:spcPct val="150000"/>
              </a:lnSpc>
            </a:pPr>
            <a:r>
              <a:rPr lang="vi-VN" sz="2800">
                <a:ln w="0"/>
                <a:solidFill>
                  <a:prstClr val="black"/>
                </a:solidFill>
                <a:cs typeface="Arial" panose="020B0604020202020204" pitchFamily="34" charset="0"/>
              </a:rPr>
              <a:t>Vậy </a:t>
            </a:r>
            <a:r>
              <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kim phút đã di chuyển trong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Hình chữ nhật 12">
                <a:extLst>
                  <a:ext uri="{FF2B5EF4-FFF2-40B4-BE49-F238E27FC236}">
                    <a16:creationId xmlns:a16="http://schemas.microsoft.com/office/drawing/2014/main" id="{A0560E24-7371-4641-8F33-5D4395AC9FFF}"/>
                  </a:ext>
                </a:extLst>
              </p:cNvPr>
              <p:cNvSpPr/>
              <p:nvPr/>
            </p:nvSpPr>
            <p:spPr>
              <a:xfrm>
                <a:off x="3178787" y="3074984"/>
                <a:ext cx="2268110" cy="124880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60</m:t>
                          </m:r>
                        </m:num>
                        <m:den>
                          <m:r>
                            <a:rPr kumimoji="0" lang="en-US" sz="40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60</m:t>
                          </m:r>
                        </m:den>
                      </m:f>
                    </m:oMath>
                  </m:oMathPara>
                </a14:m>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Hình chữ nhật 12">
                <a:extLst>
                  <a:ext uri="{FF2B5EF4-FFF2-40B4-BE49-F238E27FC236}">
                    <a16:creationId xmlns:a16="http://schemas.microsoft.com/office/drawing/2014/main" id="{A0560E24-7371-4641-8F33-5D4395AC9FFF}"/>
                  </a:ext>
                </a:extLst>
              </p:cNvPr>
              <p:cNvSpPr>
                <a:spLocks noRot="1" noChangeAspect="1" noMove="1" noResize="1" noEditPoints="1" noAdjustHandles="1" noChangeArrowheads="1" noChangeShapeType="1" noTextEdit="1"/>
              </p:cNvSpPr>
              <p:nvPr/>
            </p:nvSpPr>
            <p:spPr>
              <a:xfrm>
                <a:off x="3178787" y="3074984"/>
                <a:ext cx="2268110" cy="1248803"/>
              </a:xfrm>
              <a:prstGeom prst="rect">
                <a:avLst/>
              </a:prstGeom>
              <a:blipFill>
                <a:blip r:embed="rId5"/>
                <a:stretch>
                  <a:fillRect/>
                </a:stretch>
              </a:blipFill>
            </p:spPr>
            <p:txBody>
              <a:bodyPr/>
              <a:lstStyle/>
              <a:p>
                <a:r>
                  <a:rPr lang="en-US">
                    <a:noFill/>
                  </a:rPr>
                  <a:t> </a:t>
                </a:r>
              </a:p>
            </p:txBody>
          </p:sp>
        </mc:Fallback>
      </mc:AlternateContent>
      <p:sp>
        <p:nvSpPr>
          <p:cNvPr id="8" name="Hình chữ nhật 12">
            <a:extLst>
              <a:ext uri="{FF2B5EF4-FFF2-40B4-BE49-F238E27FC236}">
                <a16:creationId xmlns:a16="http://schemas.microsoft.com/office/drawing/2014/main" id="{051081CE-E8D6-4BD2-823D-0263703D6D33}"/>
              </a:ext>
            </a:extLst>
          </p:cNvPr>
          <p:cNvSpPr/>
          <p:nvPr/>
        </p:nvSpPr>
        <p:spPr>
          <a:xfrm>
            <a:off x="4725064" y="3331162"/>
            <a:ext cx="408088"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8DC1AA9B-4FFD-47BD-82C1-5C473C48F617}"/>
                  </a:ext>
                </a:extLst>
              </p:cNvPr>
              <p:cNvSpPr/>
              <p:nvPr/>
            </p:nvSpPr>
            <p:spPr>
              <a:xfrm>
                <a:off x="5334000" y="3130997"/>
                <a:ext cx="1989484" cy="101566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400" b="0" i="1" u="none" strike="noStrike" kern="1200" cap="none" spc="0" normalizeH="0" baseline="0" noProof="0" smtClean="0">
                        <a:ln w="0"/>
                        <a:solidFill>
                          <a:prstClr val="black"/>
                        </a:solidFill>
                        <a:effectLst/>
                        <a:uLnTx/>
                        <a:uFillTx/>
                        <a:latin typeface="Cambria Math" panose="02040503050406030204" pitchFamily="18" charset="0"/>
                        <a:ea typeface="+mn-ea"/>
                        <a:cs typeface="Arial" panose="020B0604020202020204" pitchFamily="34" charset="0"/>
                      </a:rPr>
                      <m:t>1</m:t>
                    </m:r>
                  </m:oMath>
                </a14:m>
                <a:r>
                  <a:rPr kumimoji="0" lang="en-US" sz="6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rPr>
                  <a:t>giờ</a:t>
                </a:r>
                <a:endParaRPr kumimoji="0" lang="vi-VN" sz="4000" b="0" i="0" u="none" strike="noStrike" kern="1200" cap="none" spc="0" normalizeH="0" baseline="0" noProof="0">
                  <a:ln w="0"/>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8DC1AA9B-4FFD-47BD-82C1-5C473C48F617}"/>
                  </a:ext>
                </a:extLst>
              </p:cNvPr>
              <p:cNvSpPr>
                <a:spLocks noRot="1" noChangeAspect="1" noMove="1" noResize="1" noEditPoints="1" noAdjustHandles="1" noChangeArrowheads="1" noChangeShapeType="1" noTextEdit="1"/>
              </p:cNvSpPr>
              <p:nvPr/>
            </p:nvSpPr>
            <p:spPr>
              <a:xfrm>
                <a:off x="5334000" y="3130997"/>
                <a:ext cx="1989484" cy="1015663"/>
              </a:xfrm>
              <a:prstGeom prst="rect">
                <a:avLst/>
              </a:prstGeom>
              <a:blipFill>
                <a:blip r:embed="rId6"/>
                <a:stretch>
                  <a:fillRect b="-19880"/>
                </a:stretch>
              </a:blipFill>
            </p:spPr>
            <p:txBody>
              <a:bodyPr/>
              <a:lstStyle/>
              <a:p>
                <a:r>
                  <a:rPr lang="en-US">
                    <a:noFill/>
                  </a:rPr>
                  <a:t> </a:t>
                </a:r>
              </a:p>
            </p:txBody>
          </p:sp>
        </mc:Fallback>
      </mc:AlternateContent>
    </p:spTree>
    <p:extLst>
      <p:ext uri="{BB962C8B-B14F-4D97-AF65-F5344CB8AC3E}">
        <p14:creationId xmlns:p14="http://schemas.microsoft.com/office/powerpoint/2010/main" val="4144339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0F9C8-D996-60FA-098A-7BAD83270A5A}"/>
              </a:ext>
            </a:extLst>
          </p:cNvPr>
          <p:cNvSpPr txBox="1"/>
          <p:nvPr/>
        </p:nvSpPr>
        <p:spPr>
          <a:xfrm>
            <a:off x="1994577" y="5861528"/>
            <a:ext cx="5154845" cy="646331"/>
          </a:xfrm>
          <a:prstGeom prst="rect">
            <a:avLst/>
          </a:prstGeom>
          <a:noFill/>
        </p:spPr>
        <p:txBody>
          <a:bodyPr wrap="square">
            <a:spAutoFit/>
          </a:bodyPr>
          <a:lstStyle/>
          <a:p>
            <a:pPr defTabSz="685800"/>
            <a:r>
              <a:rPr lang="en-US" b="1">
                <a:solidFill>
                  <a:prstClr val="black"/>
                </a:solidFill>
                <a:latin typeface="Calibri" panose="020F0502020204030204"/>
                <a:hlinkClick r:id="rId4"/>
              </a:rPr>
              <a:t>https://www.youtube.com/watch?v=46EjkkDo00g</a:t>
            </a:r>
            <a:endParaRPr lang="en-US" b="1">
              <a:solidFill>
                <a:prstClr val="black"/>
              </a:solidFill>
              <a:latin typeface="Calibri" panose="020F0502020204030204"/>
            </a:endParaRPr>
          </a:p>
          <a:p>
            <a:pPr defTabSz="685800"/>
            <a:endParaRPr lang="en-US" b="1">
              <a:solidFill>
                <a:prstClr val="black"/>
              </a:solidFill>
              <a:latin typeface="Calibri" panose="020F0502020204030204"/>
            </a:endParaRPr>
          </a:p>
        </p:txBody>
      </p:sp>
      <p:sp>
        <p:nvSpPr>
          <p:cNvPr id="6" name="Hình chữ nhật 12">
            <a:extLst>
              <a:ext uri="{FF2B5EF4-FFF2-40B4-BE49-F238E27FC236}">
                <a16:creationId xmlns:a16="http://schemas.microsoft.com/office/drawing/2014/main" id="{27D97BEC-3C9D-A9E6-0585-8F9191C7162E}"/>
              </a:ext>
            </a:extLst>
          </p:cNvPr>
          <p:cNvSpPr/>
          <p:nvPr/>
        </p:nvSpPr>
        <p:spPr>
          <a:xfrm>
            <a:off x="853412" y="241303"/>
            <a:ext cx="7915702" cy="427040"/>
          </a:xfrm>
          <a:prstGeom prst="rect">
            <a:avLst/>
          </a:prstGeom>
          <a:noFill/>
        </p:spPr>
        <p:txBody>
          <a:bodyPr wrap="square" lIns="68580" tIns="34290" rIns="68580" bIns="34290">
            <a:spAutoFit/>
          </a:bodyPr>
          <a:lstStyle/>
          <a:p>
            <a:pPr defTabSz="685800"/>
            <a:r>
              <a:rPr lang="en-US" sz="2325" b="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Xem video bài hát: “Việt Nam và những chuyến đi”</a:t>
            </a:r>
            <a:endParaRPr lang="vi-VN" sz="2325" b="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VICKY NHUNG - VIỆT NAM NHỮNG CHUYẾN ĐI (OFFICIAL MV) - VÌ CUỘC ĐỜI LÀ NHỮNG CHUYẾN ĐI">
            <a:hlinkClick r:id="" action="ppaction://media"/>
            <a:extLst>
              <a:ext uri="{FF2B5EF4-FFF2-40B4-BE49-F238E27FC236}">
                <a16:creationId xmlns:a16="http://schemas.microsoft.com/office/drawing/2014/main" id="{9E0D3A30-2BEC-6638-45A7-5EDB2C1A02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399" y="668343"/>
            <a:ext cx="7315200" cy="4114800"/>
          </a:xfrm>
          <a:prstGeom prst="rect">
            <a:avLst/>
          </a:prstGeom>
        </p:spPr>
      </p:pic>
    </p:spTree>
    <p:extLst>
      <p:ext uri="{BB962C8B-B14F-4D97-AF65-F5344CB8AC3E}">
        <p14:creationId xmlns:p14="http://schemas.microsoft.com/office/powerpoint/2010/main" val="560867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542525">
            <a:off x="-21270" y="-20757"/>
            <a:ext cx="1349315" cy="1382225"/>
          </a:xfrm>
          <a:prstGeom prst="rect">
            <a:avLst/>
          </a:prstGeom>
        </p:spPr>
      </p:pic>
      <p:pic>
        <p:nvPicPr>
          <p:cNvPr id="2050" name="Picture 2" descr="Vector little school children stand holding books with backpacks cartoon character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066" t="11710" r="15355" b="9089"/>
          <a:stretch/>
        </p:blipFill>
        <p:spPr bwMode="auto">
          <a:xfrm rot="911541">
            <a:off x="7686210" y="1829390"/>
            <a:ext cx="1027295" cy="2422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ctor little school children stand holding books with backpacks cartoon character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479" t="8551" r="52704" b="7562"/>
          <a:stretch/>
        </p:blipFill>
        <p:spPr bwMode="auto">
          <a:xfrm rot="21235926">
            <a:off x="552426" y="1782006"/>
            <a:ext cx="982292" cy="25109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happy childrens and school bus cartoon art illustr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125" b="93960" l="29553" r="65815">
                        <a14:foregroundMark x1="36422" y1="70694" x2="32109" y2="71812"/>
                        <a14:foregroundMark x1="46006" y1="78971" x2="41853" y2="92617"/>
                        <a14:foregroundMark x1="55112" y1="85459" x2="53355" y2="94183"/>
                        <a14:foregroundMark x1="35623" y1="91946" x2="29712" y2="89933"/>
                        <a14:foregroundMark x1="49042" y1="58613" x2="49361" y2="52125"/>
                      </a14:backgroundRemoval>
                    </a14:imgEffect>
                  </a14:imgLayer>
                </a14:imgProps>
              </a:ext>
              <a:ext uri="{28A0092B-C50C-407E-A947-70E740481C1C}">
                <a14:useLocalDpi xmlns:a14="http://schemas.microsoft.com/office/drawing/2010/main" val="0"/>
              </a:ext>
            </a:extLst>
          </a:blip>
          <a:srcRect l="30809" t="52437" r="29823" b="3969"/>
          <a:stretch/>
        </p:blipFill>
        <p:spPr bwMode="auto">
          <a:xfrm>
            <a:off x="3753134" y="2307031"/>
            <a:ext cx="1948102" cy="1540359"/>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p:cNvSpPr/>
          <p:nvPr/>
        </p:nvSpPr>
        <p:spPr>
          <a:xfrm>
            <a:off x="3872653" y="211419"/>
            <a:ext cx="1634219" cy="7057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p:cNvSpPr/>
          <p:nvPr/>
        </p:nvSpPr>
        <p:spPr>
          <a:xfrm>
            <a:off x="4153862" y="357397"/>
            <a:ext cx="1026564" cy="530915"/>
          </a:xfrm>
          <a:prstGeom prst="rect">
            <a:avLst/>
          </a:prstGeom>
          <a:noFill/>
        </p:spPr>
        <p:txBody>
          <a:bodyPr wrap="none" lIns="68580" tIns="34290" rIns="68580" bIns="34290">
            <a:spAutoFit/>
          </a:bodyPr>
          <a:lstStyle/>
          <a:p>
            <a:pPr algn="ctr" defTabSz="685800">
              <a:spcBef>
                <a:spcPts val="450"/>
              </a:spcBef>
            </a:pPr>
            <a:r>
              <a:rPr lang="en-US" sz="3000" b="1">
                <a:ln w="0"/>
                <a:solidFill>
                  <a:srgbClr val="FF0000"/>
                </a:solidFill>
                <a:effectLst>
                  <a:outerShdw blurRad="38100" dist="19050" dir="2700000" algn="tl" rotWithShape="0">
                    <a:prstClr val="black">
                      <a:alpha val="40000"/>
                    </a:prstClr>
                  </a:outerShdw>
                </a:effectLst>
                <a:latin typeface="#9Slide05 Dear Saturday" panose="02000505000000020004" pitchFamily="2" charset="0"/>
              </a:rPr>
              <a:t>Toán</a:t>
            </a:r>
          </a:p>
        </p:txBody>
      </p:sp>
      <p:pic>
        <p:nvPicPr>
          <p:cNvPr id="2" name="Picture 1">
            <a:extLst>
              <a:ext uri="{FF2B5EF4-FFF2-40B4-BE49-F238E27FC236}">
                <a16:creationId xmlns:a16="http://schemas.microsoft.com/office/drawing/2014/main" id="{1FC92E73-1F90-4B43-8072-2FEC81AAEE98}"/>
              </a:ext>
            </a:extLst>
          </p:cNvPr>
          <p:cNvPicPr>
            <a:picLocks noChangeAspect="1"/>
          </p:cNvPicPr>
          <p:nvPr/>
        </p:nvPicPr>
        <p:blipFill>
          <a:blip r:embed="rId6"/>
          <a:stretch>
            <a:fillRect/>
          </a:stretch>
        </p:blipFill>
        <p:spPr>
          <a:xfrm>
            <a:off x="1505632" y="3261632"/>
            <a:ext cx="5480779" cy="1670449"/>
          </a:xfrm>
          <a:prstGeom prst="rect">
            <a:avLst/>
          </a:prstGeom>
        </p:spPr>
      </p:pic>
    </p:spTree>
    <p:extLst>
      <p:ext uri="{BB962C8B-B14F-4D97-AF65-F5344CB8AC3E}">
        <p14:creationId xmlns:p14="http://schemas.microsoft.com/office/powerpoint/2010/main" val="350908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206" y="3039408"/>
            <a:ext cx="2318770" cy="2318770"/>
          </a:xfrm>
          <a:prstGeom prst="rect">
            <a:avLst/>
          </a:prstGeom>
        </p:spPr>
      </p:pic>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Arial" panose="020B0604020202020204" pitchFamily="34" charset="0"/>
                <a:cs typeface="Arial" panose="020B0604020202020204" pitchFamily="34" charset="0"/>
              </a:rPr>
              <a:t>1</a:t>
            </a:r>
            <a:endParaRPr lang="en-US" sz="3200" b="1">
              <a:latin typeface="Arial" panose="020B0604020202020204" pitchFamily="34" charset="0"/>
              <a:cs typeface="Arial" panose="020B0604020202020204" pitchFamily="34" charset="0"/>
            </a:endParaRP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r>
              <a:rPr lang="en-US" sz="3200" b="1" cap="none" spc="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Số?</a:t>
            </a:r>
            <a:endParaRPr lang="vi-VN" sz="3200" b="1" cap="none" spc="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7AE8642-4D0E-41D2-ACBD-0CAF97D85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374"/>
          <a:stretch/>
        </p:blipFill>
        <p:spPr>
          <a:xfrm>
            <a:off x="682743" y="1204487"/>
            <a:ext cx="8175674" cy="1406328"/>
          </a:xfrm>
          <a:prstGeom prst="rect">
            <a:avLst/>
          </a:prstGeom>
        </p:spPr>
      </p:pic>
      <p:pic>
        <p:nvPicPr>
          <p:cNvPr id="15" name="Picture 14">
            <a:extLst>
              <a:ext uri="{FF2B5EF4-FFF2-40B4-BE49-F238E27FC236}">
                <a16:creationId xmlns:a16="http://schemas.microsoft.com/office/drawing/2014/main" id="{E526A2B2-F28F-4C06-ADAE-BB012912C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811" t="-12280" r="-1030" b="-2520"/>
          <a:stretch/>
        </p:blipFill>
        <p:spPr>
          <a:xfrm>
            <a:off x="606543" y="2811856"/>
            <a:ext cx="8461257" cy="1614461"/>
          </a:xfrm>
          <a:prstGeom prst="rect">
            <a:avLst/>
          </a:prstGeom>
        </p:spPr>
      </p:pic>
      <p:sp>
        <p:nvSpPr>
          <p:cNvPr id="7" name="TextBox 6">
            <a:extLst>
              <a:ext uri="{FF2B5EF4-FFF2-40B4-BE49-F238E27FC236}">
                <a16:creationId xmlns:a16="http://schemas.microsoft.com/office/drawing/2014/main" id="{00ABA863-9EF2-4081-AF83-06A8D9E6736F}"/>
              </a:ext>
            </a:extLst>
          </p:cNvPr>
          <p:cNvSpPr txBox="1"/>
          <p:nvPr/>
        </p:nvSpPr>
        <p:spPr>
          <a:xfrm>
            <a:off x="2743200" y="1886612"/>
            <a:ext cx="990600" cy="861774"/>
          </a:xfrm>
          <a:prstGeom prst="rect">
            <a:avLst/>
          </a:prstGeom>
          <a:solidFill>
            <a:schemeClr val="bg1"/>
          </a:solidFill>
          <a:ln>
            <a:solidFill>
              <a:schemeClr val="bg1"/>
            </a:solidFill>
          </a:ln>
        </p:spPr>
        <p:txBody>
          <a:bodyPr wrap="square" rtlCol="0">
            <a:spAutoFit/>
          </a:bodyPr>
          <a:lstStyle/>
          <a:p>
            <a:r>
              <a:rPr lang="en-US" sz="5000">
                <a:solidFill>
                  <a:srgbClr val="FF0000"/>
                </a:solidFill>
              </a:rPr>
              <a:t>36</a:t>
            </a:r>
          </a:p>
        </p:txBody>
      </p:sp>
      <p:sp>
        <p:nvSpPr>
          <p:cNvPr id="17" name="TextBox 16">
            <a:extLst>
              <a:ext uri="{FF2B5EF4-FFF2-40B4-BE49-F238E27FC236}">
                <a16:creationId xmlns:a16="http://schemas.microsoft.com/office/drawing/2014/main" id="{C1CDCAFF-7915-4711-86A7-221B540D6972}"/>
              </a:ext>
            </a:extLst>
          </p:cNvPr>
          <p:cNvSpPr txBox="1"/>
          <p:nvPr/>
        </p:nvSpPr>
        <p:spPr>
          <a:xfrm>
            <a:off x="7563757" y="988770"/>
            <a:ext cx="990600" cy="861774"/>
          </a:xfrm>
          <a:prstGeom prst="rect">
            <a:avLst/>
          </a:prstGeom>
          <a:solidFill>
            <a:schemeClr val="bg1"/>
          </a:solidFill>
          <a:ln>
            <a:solidFill>
              <a:schemeClr val="bg1"/>
            </a:solidFill>
          </a:ln>
        </p:spPr>
        <p:txBody>
          <a:bodyPr wrap="square" rtlCol="0">
            <a:spAutoFit/>
          </a:bodyPr>
          <a:lstStyle/>
          <a:p>
            <a:r>
              <a:rPr lang="en-US" sz="5000">
                <a:solidFill>
                  <a:srgbClr val="FF0000"/>
                </a:solidFill>
              </a:rPr>
              <a:t>18</a:t>
            </a:r>
          </a:p>
        </p:txBody>
      </p:sp>
      <p:sp>
        <p:nvSpPr>
          <p:cNvPr id="18" name="TextBox 17">
            <a:extLst>
              <a:ext uri="{FF2B5EF4-FFF2-40B4-BE49-F238E27FC236}">
                <a16:creationId xmlns:a16="http://schemas.microsoft.com/office/drawing/2014/main" id="{FD777B95-6454-4AEC-84A3-17856ABB70D3}"/>
              </a:ext>
            </a:extLst>
          </p:cNvPr>
          <p:cNvSpPr txBox="1"/>
          <p:nvPr/>
        </p:nvSpPr>
        <p:spPr>
          <a:xfrm>
            <a:off x="1484064" y="2748386"/>
            <a:ext cx="990600" cy="861774"/>
          </a:xfrm>
          <a:prstGeom prst="rect">
            <a:avLst/>
          </a:prstGeom>
          <a:solidFill>
            <a:schemeClr val="bg1"/>
          </a:solidFill>
          <a:ln>
            <a:solidFill>
              <a:schemeClr val="bg1"/>
            </a:solidFill>
          </a:ln>
        </p:spPr>
        <p:txBody>
          <a:bodyPr wrap="square" rtlCol="0">
            <a:spAutoFit/>
          </a:bodyPr>
          <a:lstStyle/>
          <a:p>
            <a:r>
              <a:rPr lang="en-US" sz="5000">
                <a:solidFill>
                  <a:srgbClr val="FF0000"/>
                </a:solidFill>
              </a:rPr>
              <a:t>20</a:t>
            </a:r>
          </a:p>
        </p:txBody>
      </p:sp>
      <p:sp>
        <p:nvSpPr>
          <p:cNvPr id="19" name="TextBox 18">
            <a:extLst>
              <a:ext uri="{FF2B5EF4-FFF2-40B4-BE49-F238E27FC236}">
                <a16:creationId xmlns:a16="http://schemas.microsoft.com/office/drawing/2014/main" id="{18A4E264-EEF9-4CC7-B0C5-B4A3EF6E67CA}"/>
              </a:ext>
            </a:extLst>
          </p:cNvPr>
          <p:cNvSpPr txBox="1"/>
          <p:nvPr/>
        </p:nvSpPr>
        <p:spPr>
          <a:xfrm>
            <a:off x="6404188" y="3707300"/>
            <a:ext cx="990600" cy="861774"/>
          </a:xfrm>
          <a:prstGeom prst="rect">
            <a:avLst/>
          </a:prstGeom>
          <a:solidFill>
            <a:schemeClr val="bg1"/>
          </a:solidFill>
          <a:ln>
            <a:solidFill>
              <a:schemeClr val="bg1"/>
            </a:solidFill>
          </a:ln>
        </p:spPr>
        <p:txBody>
          <a:bodyPr wrap="square" rtlCol="0">
            <a:spAutoFit/>
          </a:bodyPr>
          <a:lstStyle/>
          <a:p>
            <a:r>
              <a:rPr lang="en-US" sz="5000">
                <a:solidFill>
                  <a:srgbClr val="FF0000"/>
                </a:solidFill>
              </a:rPr>
              <a:t>21</a:t>
            </a:r>
          </a:p>
        </p:txBody>
      </p:sp>
    </p:spTree>
    <p:extLst>
      <p:ext uri="{BB962C8B-B14F-4D97-AF65-F5344CB8AC3E}">
        <p14:creationId xmlns:p14="http://schemas.microsoft.com/office/powerpoint/2010/main" val="4030734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ách sạn Đà Nẵng Đón Thu Chỉ Từ 250k/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3473" y="4243230"/>
            <a:ext cx="9437715" cy="888269"/>
            <a:chOff x="-724630" y="5657640"/>
            <a:chExt cx="12583620" cy="1184358"/>
          </a:xfrm>
        </p:grpSpPr>
        <p:pic>
          <p:nvPicPr>
            <p:cNvPr id="6" name="Picture 5">
              <a:extLst>
                <a:ext uri="{FF2B5EF4-FFF2-40B4-BE49-F238E27FC236}">
                  <a16:creationId xmlns:a16="http://schemas.microsoft.com/office/drawing/2014/main" id="{26271A32-B090-4AD8-9BC6-5BBD3699AC2B}"/>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8457497" y="5666410"/>
              <a:ext cx="3401493" cy="1173215"/>
            </a:xfrm>
            <a:prstGeom prst="rect">
              <a:avLst/>
            </a:prstGeom>
          </p:spPr>
        </p:pic>
        <p:pic>
          <p:nvPicPr>
            <p:cNvPr id="7" name="Picture 6">
              <a:extLst>
                <a:ext uri="{FF2B5EF4-FFF2-40B4-BE49-F238E27FC236}">
                  <a16:creationId xmlns:a16="http://schemas.microsoft.com/office/drawing/2014/main" id="{CA9BE3AD-66E9-47CA-ACF5-9633C8E5B364}"/>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5658124" y="5662025"/>
              <a:ext cx="3401493" cy="1173215"/>
            </a:xfrm>
            <a:prstGeom prst="rect">
              <a:avLst/>
            </a:prstGeom>
          </p:spPr>
        </p:pic>
        <p:pic>
          <p:nvPicPr>
            <p:cNvPr id="8" name="Picture 7">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2462961" y="5657640"/>
              <a:ext cx="3401493" cy="1173215"/>
            </a:xfrm>
            <a:prstGeom prst="rect">
              <a:avLst/>
            </a:prstGeom>
          </p:spPr>
        </p:pic>
        <p:pic>
          <p:nvPicPr>
            <p:cNvPr id="9" name="Picture 8">
              <a:extLst>
                <a:ext uri="{FF2B5EF4-FFF2-40B4-BE49-F238E27FC236}">
                  <a16:creationId xmlns:a16="http://schemas.microsoft.com/office/drawing/2014/main" id="{6DC3DED4-855F-406C-8B53-C7E8D442DD70}"/>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t="63205" r="48689" b="17540"/>
            <a:stretch/>
          </p:blipFill>
          <p:spPr>
            <a:xfrm>
              <a:off x="-724630" y="5668783"/>
              <a:ext cx="3401493" cy="1173215"/>
            </a:xfrm>
            <a:prstGeom prst="rect">
              <a:avLst/>
            </a:prstGeom>
          </p:spPr>
        </p:pic>
      </p:grpSp>
      <p:grpSp>
        <p:nvGrpSpPr>
          <p:cNvPr id="10" name="Group 9">
            <a:extLst>
              <a:ext uri="{FF2B5EF4-FFF2-40B4-BE49-F238E27FC236}">
                <a16:creationId xmlns:a16="http://schemas.microsoft.com/office/drawing/2014/main" id="{4A16B5F2-99F5-493A-BD27-06281DE289B2}"/>
              </a:ext>
            </a:extLst>
          </p:cNvPr>
          <p:cNvGrpSpPr/>
          <p:nvPr/>
        </p:nvGrpSpPr>
        <p:grpSpPr>
          <a:xfrm>
            <a:off x="-2206557" y="3530230"/>
            <a:ext cx="4340411" cy="1516051"/>
            <a:chOff x="-1215215" y="2106891"/>
            <a:chExt cx="5787215" cy="2021401"/>
          </a:xfrm>
        </p:grpSpPr>
        <p:pic>
          <p:nvPicPr>
            <p:cNvPr id="11" name="Picture 10" descr="Thumb Image - Cute Train Clipart , Free Transparent Clipart - ClipartKey">
              <a:extLst>
                <a:ext uri="{FF2B5EF4-FFF2-40B4-BE49-F238E27FC236}">
                  <a16:creationId xmlns:a16="http://schemas.microsoft.com/office/drawing/2014/main" id="{2E87FD59-1C74-41F5-9297-0B7D437D8E2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5449" t="12610" r="68461" b="6044"/>
            <a:stretch/>
          </p:blipFill>
          <p:spPr bwMode="auto">
            <a:xfrm flipH="1">
              <a:off x="3546675" y="2106891"/>
              <a:ext cx="1025325" cy="1818241"/>
            </a:xfrm>
            <a:prstGeom prst="rect">
              <a:avLst/>
            </a:prstGeom>
            <a:noFill/>
            <a:ln>
              <a:noFill/>
            </a:ln>
            <a:extLst>
              <a:ext uri="{53640926-AAD7-44D8-BBD7-CCE9431645EC}">
                <a14:shadowObscured xmlns:a14="http://schemas.microsoft.com/office/drawing/2010/main"/>
              </a:ext>
            </a:extLst>
          </p:spPr>
        </p:pic>
        <p:pic>
          <p:nvPicPr>
            <p:cNvPr id="12" name="Picture 11" descr="Thumb Image - Cute Train Clipart , Free Transparent Clipart - ClipartKey">
              <a:extLst>
                <a:ext uri="{FF2B5EF4-FFF2-40B4-BE49-F238E27FC236}">
                  <a16:creationId xmlns:a16="http://schemas.microsoft.com/office/drawing/2014/main" id="{570E8D9B-0451-48C4-8F59-E07F1EFC5ADD}"/>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2491725" y="2257242"/>
              <a:ext cx="1060563" cy="1837620"/>
            </a:xfrm>
            <a:prstGeom prst="rect">
              <a:avLst/>
            </a:prstGeom>
            <a:noFill/>
            <a:ln>
              <a:noFill/>
            </a:ln>
            <a:extLst>
              <a:ext uri="{53640926-AAD7-44D8-BBD7-CCE9431645EC}">
                <a14:shadowObscured xmlns:a14="http://schemas.microsoft.com/office/drawing/2010/main"/>
              </a:ext>
            </a:extLst>
          </p:spPr>
        </p:pic>
        <p:pic>
          <p:nvPicPr>
            <p:cNvPr id="13" name="Picture 12" descr="Thumb Image - Cute Train Clipart , Free Transparent Clipart - ClipartKey">
              <a:extLst>
                <a:ext uri="{FF2B5EF4-FFF2-40B4-BE49-F238E27FC236}">
                  <a16:creationId xmlns:a16="http://schemas.microsoft.com/office/drawing/2014/main" id="{F19E33C1-82C1-4767-83AE-36E84609D022}"/>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1544671" y="2257242"/>
              <a:ext cx="1025325" cy="1837620"/>
            </a:xfrm>
            <a:prstGeom prst="rect">
              <a:avLst/>
            </a:prstGeom>
            <a:noFill/>
            <a:ln>
              <a:noFill/>
            </a:ln>
            <a:extLst>
              <a:ext uri="{53640926-AAD7-44D8-BBD7-CCE9431645EC}">
                <a14:shadowObscured xmlns:a14="http://schemas.microsoft.com/office/drawing/2010/main"/>
              </a:ext>
            </a:extLst>
          </p:spPr>
        </p:pic>
        <p:pic>
          <p:nvPicPr>
            <p:cNvPr id="14" name="Picture 13" descr="Thumb Image - Cute Train Clipart , Free Transparent Clipart - ClipartKey">
              <a:extLst>
                <a:ext uri="{FF2B5EF4-FFF2-40B4-BE49-F238E27FC236}">
                  <a16:creationId xmlns:a16="http://schemas.microsoft.com/office/drawing/2014/main" id="{3950A335-5D95-4776-9025-C3190CD9112F}"/>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596189" y="2268385"/>
              <a:ext cx="1025325" cy="1837620"/>
            </a:xfrm>
            <a:prstGeom prst="rect">
              <a:avLst/>
            </a:prstGeom>
            <a:noFill/>
            <a:ln>
              <a:noFill/>
            </a:ln>
            <a:extLst>
              <a:ext uri="{53640926-AAD7-44D8-BBD7-CCE9431645EC}">
                <a14:shadowObscured xmlns:a14="http://schemas.microsoft.com/office/drawing/2010/main"/>
              </a:ext>
            </a:extLst>
          </p:spPr>
        </p:pic>
        <p:pic>
          <p:nvPicPr>
            <p:cNvPr id="15" name="Picture 14" descr="Thumb Image - Cute Train Clipart , Free Transparent Clipart - ClipartKey">
              <a:extLst>
                <a:ext uri="{FF2B5EF4-FFF2-40B4-BE49-F238E27FC236}">
                  <a16:creationId xmlns:a16="http://schemas.microsoft.com/office/drawing/2014/main" id="{6D2163E9-9899-474B-8D3F-A5F5BDB459A4}"/>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6154"/>
            <a:stretch/>
          </p:blipFill>
          <p:spPr bwMode="auto">
            <a:xfrm flipH="1">
              <a:off x="-352292" y="2279529"/>
              <a:ext cx="1025325" cy="1837620"/>
            </a:xfrm>
            <a:prstGeom prst="rect">
              <a:avLst/>
            </a:prstGeom>
            <a:noFill/>
            <a:ln>
              <a:noFill/>
            </a:ln>
            <a:extLst>
              <a:ext uri="{53640926-AAD7-44D8-BBD7-CCE9431645EC}">
                <a14:shadowObscured xmlns:a14="http://schemas.microsoft.com/office/drawing/2010/main"/>
              </a:ext>
            </a:extLst>
          </p:spPr>
        </p:pic>
        <p:pic>
          <p:nvPicPr>
            <p:cNvPr id="16" name="Picture 15" descr="Thumb Image - Cute Train Clipart , Free Transparent Clipart - ClipartKey">
              <a:extLst>
                <a:ext uri="{FF2B5EF4-FFF2-40B4-BE49-F238E27FC236}">
                  <a16:creationId xmlns:a16="http://schemas.microsoft.com/office/drawing/2014/main" id="{DAEF9167-4795-43C6-B2A8-1BE88D215099}"/>
                </a:ext>
              </a:extLst>
            </p:cNvPr>
            <p:cNvPicPr>
              <a:picLocks/>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33493" t="32056" r="47852"/>
            <a:stretch/>
          </p:blipFill>
          <p:spPr bwMode="auto">
            <a:xfrm flipH="1">
              <a:off x="-1215215" y="2290672"/>
              <a:ext cx="939765" cy="1837620"/>
            </a:xfrm>
            <a:prstGeom prst="rect">
              <a:avLst/>
            </a:prstGeom>
            <a:noFill/>
            <a:ln>
              <a:noFill/>
            </a:ln>
            <a:extLst>
              <a:ext uri="{53640926-AAD7-44D8-BBD7-CCE9431645EC}">
                <a14:shadowObscured xmlns:a14="http://schemas.microsoft.com/office/drawing/2010/main"/>
              </a:ext>
            </a:extLst>
          </p:spPr>
        </p:pic>
      </p:grpSp>
      <p:pic>
        <p:nvPicPr>
          <p:cNvPr id="2" name="Am-thanh-xe-lua-chay-va-bam-coi-www_nhacchuongvui_com">
            <a:hlinkClick r:id="" action="ppaction://media"/>
            <a:extLst>
              <a:ext uri="{FF2B5EF4-FFF2-40B4-BE49-F238E27FC236}">
                <a16:creationId xmlns:a16="http://schemas.microsoft.com/office/drawing/2014/main" id="{2331EDA9-76FC-84DD-1D42-64642320D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3432" y="2874169"/>
            <a:ext cx="365522" cy="365522"/>
          </a:xfrm>
          <a:prstGeom prst="rect">
            <a:avLst/>
          </a:prstGeom>
        </p:spPr>
      </p:pic>
    </p:spTree>
    <p:extLst>
      <p:ext uri="{BB962C8B-B14F-4D97-AF65-F5344CB8AC3E}">
        <p14:creationId xmlns:p14="http://schemas.microsoft.com/office/powerpoint/2010/main" val="1877698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81481E-6 L 0.87279 0.00301 " pathEditMode="relative" rAng="0" ptsTypes="AA">
                                      <p:cBhvr>
                                        <p:cTn id="6" dur="3250" fill="hold"/>
                                        <p:tgtEl>
                                          <p:spTgt spid="10"/>
                                        </p:tgtEl>
                                        <p:attrNameLst>
                                          <p:attrName>ppt_x</p:attrName>
                                          <p:attrName>ppt_y</p:attrName>
                                        </p:attrNameLst>
                                      </p:cBhvr>
                                      <p:rCtr x="43633" y="139"/>
                                    </p:animMotion>
                                  </p:childTnLst>
                                </p:cTn>
                              </p:par>
                              <p:par>
                                <p:cTn id="7" presetID="1" presetClass="mediacall" presetSubtype="0" fill="hold" nodeType="withEffect">
                                  <p:stCondLst>
                                    <p:cond delay="0"/>
                                  </p:stCondLst>
                                  <p:childTnLst>
                                    <p:cmd type="call" cmd="playFrom(0.0)">
                                      <p:cBhvr>
                                        <p:cTn id="8" dur="3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9079" y="8744857"/>
            <a:ext cx="609600" cy="609600"/>
          </a:xfrm>
          <a:prstGeom prst="rect">
            <a:avLst/>
          </a:prstGeom>
        </p:spPr>
      </p:pic>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lvl="0"/>
            <a:r>
              <a:rPr lang="en-US" sz="3200" b="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9837"/>
          <a:stretch/>
        </p:blipFill>
        <p:spPr>
          <a:xfrm>
            <a:off x="963494" y="1485103"/>
            <a:ext cx="7217011" cy="1139689"/>
          </a:xfrm>
          <a:prstGeom prst="rect">
            <a:avLst/>
          </a:prstGeom>
        </p:spPr>
      </p:pic>
      <p:pic>
        <p:nvPicPr>
          <p:cNvPr id="20" name="Picture 19">
            <a:extLst>
              <a:ext uri="{FF2B5EF4-FFF2-40B4-BE49-F238E27FC236}">
                <a16:creationId xmlns:a16="http://schemas.microsoft.com/office/drawing/2014/main" id="{1BA4E84C-2A16-4972-AC02-9AAECB5739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904" t="-7818" r="-23067" b="7818"/>
          <a:stretch/>
        </p:blipFill>
        <p:spPr>
          <a:xfrm>
            <a:off x="1759226" y="3197195"/>
            <a:ext cx="7217011" cy="1139689"/>
          </a:xfrm>
          <a:prstGeom prst="rect">
            <a:avLst/>
          </a:prstGeom>
        </p:spPr>
      </p:pic>
    </p:spTree>
    <p:extLst>
      <p:ext uri="{BB962C8B-B14F-4D97-AF65-F5344CB8AC3E}">
        <p14:creationId xmlns:p14="http://schemas.microsoft.com/office/powerpoint/2010/main" val="776818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435"/>
          <a:stretch/>
        </p:blipFill>
        <p:spPr>
          <a:xfrm>
            <a:off x="838200" y="1962150"/>
            <a:ext cx="2095581" cy="1467647"/>
          </a:xfrm>
          <a:prstGeom prst="rect">
            <a:avLst/>
          </a:prstGeom>
        </p:spPr>
      </p:pic>
      <p:sp>
        <p:nvSpPr>
          <p:cNvPr id="9" name="Hình chữ nhật 12">
            <a:extLst>
              <a:ext uri="{FF2B5EF4-FFF2-40B4-BE49-F238E27FC236}">
                <a16:creationId xmlns:a16="http://schemas.microsoft.com/office/drawing/2014/main" id="{F0338EFE-C8AC-468E-B45E-41D8F9643BF2}"/>
              </a:ext>
            </a:extLst>
          </p:cNvPr>
          <p:cNvSpPr/>
          <p:nvPr/>
        </p:nvSpPr>
        <p:spPr>
          <a:xfrm>
            <a:off x="2745916" y="226695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rPr>
              <a:t>=</a:t>
            </a:r>
            <a:endParaRPr kumimoji="0" lang="vi-VN"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60B530D3-BB04-448E-976E-BC8BB3962EFB}"/>
                  </a:ext>
                </a:extLst>
              </p:cNvPr>
              <p:cNvSpPr/>
              <p:nvPr/>
            </p:nvSpPr>
            <p:spPr>
              <a:xfrm>
                <a:off x="3275129" y="193730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t>35 :5</m:t>
                          </m:r>
                        </m:num>
                        <m:den>
                          <m:r>
                            <a:rPr kumimoji="0" lang="en-US" sz="4800" b="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t>60 :5</m:t>
                          </m:r>
                        </m:den>
                      </m:f>
                    </m:oMath>
                  </m:oMathPara>
                </a14:m>
                <a:endParaRPr kumimoji="0" lang="vi-VN"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endParaRPr>
              </a:p>
            </p:txBody>
          </p:sp>
        </mc:Choice>
        <mc:Fallback xmlns="">
          <p:sp>
            <p:nvSpPr>
              <p:cNvPr id="13" name="Hình chữ nhật 12">
                <a:extLst>
                  <a:ext uri="{FF2B5EF4-FFF2-40B4-BE49-F238E27FC236}">
                    <a16:creationId xmlns:a16="http://schemas.microsoft.com/office/drawing/2014/main" id="{60B530D3-BB04-448E-976E-BC8BB3962EFB}"/>
                  </a:ext>
                </a:extLst>
              </p:cNvPr>
              <p:cNvSpPr>
                <a:spLocks noRot="1" noChangeAspect="1" noMove="1" noResize="1" noEditPoints="1" noAdjustHandles="1" noChangeArrowheads="1" noChangeShapeType="1" noTextEdit="1"/>
              </p:cNvSpPr>
              <p:nvPr/>
            </p:nvSpPr>
            <p:spPr>
              <a:xfrm>
                <a:off x="3275129" y="1937309"/>
                <a:ext cx="2268110" cy="1490280"/>
              </a:xfrm>
              <a:prstGeom prst="rect">
                <a:avLst/>
              </a:prstGeom>
              <a:blipFill>
                <a:blip r:embed="rId5"/>
                <a:stretch>
                  <a:fillRect/>
                </a:stretch>
              </a:blipFill>
            </p:spPr>
            <p:txBody>
              <a:bodyPr/>
              <a:lstStyle/>
              <a:p>
                <a:r>
                  <a:rPr lang="en-US">
                    <a:noFill/>
                  </a:rPr>
                  <a:t> </a:t>
                </a:r>
              </a:p>
            </p:txBody>
          </p:sp>
        </mc:Fallback>
      </mc:AlternateContent>
      <p:sp>
        <p:nvSpPr>
          <p:cNvPr id="15" name="Hình chữ nhật 12">
            <a:extLst>
              <a:ext uri="{FF2B5EF4-FFF2-40B4-BE49-F238E27FC236}">
                <a16:creationId xmlns:a16="http://schemas.microsoft.com/office/drawing/2014/main" id="{6D068634-C68F-40F6-BAA7-BA1D8D75BA34}"/>
              </a:ext>
            </a:extLst>
          </p:cNvPr>
          <p:cNvSpPr/>
          <p:nvPr/>
        </p:nvSpPr>
        <p:spPr>
          <a:xfrm>
            <a:off x="5489242" y="233922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rPr>
              <a:t>=</a:t>
            </a:r>
            <a:endParaRPr kumimoji="0" lang="vi-VN"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7A1E3BC0-B893-4874-8698-B4650BADEFF9}"/>
                  </a:ext>
                </a:extLst>
              </p:cNvPr>
              <p:cNvSpPr/>
              <p:nvPr/>
            </p:nvSpPr>
            <p:spPr>
              <a:xfrm>
                <a:off x="5489242" y="1952377"/>
                <a:ext cx="2268110" cy="147521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t>7</m:t>
                          </m:r>
                        </m:num>
                        <m:den>
                          <m:r>
                            <a:rPr kumimoji="0" lang="en-US" sz="4800" b="0" i="1" u="none" strike="noStrike" kern="1200" cap="none" spc="0" normalizeH="0" baseline="0" noProof="0" smtClean="0">
                              <a:ln w="0"/>
                              <a:solidFill>
                                <a:sysClr val="windowText" lastClr="000000"/>
                              </a:solidFill>
                              <a:uLnTx/>
                              <a:uFillTx/>
                              <a:latin typeface="Cambria Math" panose="02040503050406030204" pitchFamily="18" charset="0"/>
                              <a:ea typeface="+mn-ea"/>
                              <a:cs typeface="Arial" panose="020B0604020202020204" pitchFamily="34" charset="0"/>
                            </a:rPr>
                            <m:t>12</m:t>
                          </m:r>
                        </m:den>
                      </m:f>
                    </m:oMath>
                  </m:oMathPara>
                </a14:m>
                <a:endParaRPr kumimoji="0" lang="vi-VN" sz="4800" i="0" u="none" strike="noStrike" kern="1200" cap="none" spc="0" normalizeH="0" baseline="0" noProof="0">
                  <a:ln w="0"/>
                  <a:solidFill>
                    <a:sysClr val="windowText" lastClr="000000"/>
                  </a:solidFill>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7A1E3BC0-B893-4874-8698-B4650BADEFF9}"/>
                  </a:ext>
                </a:extLst>
              </p:cNvPr>
              <p:cNvSpPr>
                <a:spLocks noRot="1" noChangeAspect="1" noMove="1" noResize="1" noEditPoints="1" noAdjustHandles="1" noChangeArrowheads="1" noChangeShapeType="1" noTextEdit="1"/>
              </p:cNvSpPr>
              <p:nvPr/>
            </p:nvSpPr>
            <p:spPr>
              <a:xfrm>
                <a:off x="5489242" y="1952377"/>
                <a:ext cx="2268110" cy="147521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3305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44" t="-9223" r="65191" b="9223"/>
          <a:stretch/>
        </p:blipFill>
        <p:spPr>
          <a:xfrm>
            <a:off x="760097" y="1948625"/>
            <a:ext cx="2095581" cy="1467647"/>
          </a:xfrm>
          <a:prstGeom prst="rect">
            <a:avLst/>
          </a:prstGeom>
        </p:spPr>
      </p:pic>
      <p:sp>
        <p:nvSpPr>
          <p:cNvPr id="9" name="Hình chữ nhật 12">
            <a:extLst>
              <a:ext uri="{FF2B5EF4-FFF2-40B4-BE49-F238E27FC236}">
                <a16:creationId xmlns:a16="http://schemas.microsoft.com/office/drawing/2014/main" id="{F0338EFE-C8AC-468E-B45E-41D8F9643BF2}"/>
              </a:ext>
            </a:extLst>
          </p:cNvPr>
          <p:cNvSpPr/>
          <p:nvPr/>
        </p:nvSpPr>
        <p:spPr>
          <a:xfrm>
            <a:off x="2745916" y="226695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60B530D3-BB04-448E-976E-BC8BB3962EFB}"/>
                  </a:ext>
                </a:extLst>
              </p:cNvPr>
              <p:cNvSpPr/>
              <p:nvPr/>
            </p:nvSpPr>
            <p:spPr>
              <a:xfrm>
                <a:off x="3275129" y="193730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14 :2</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18 :2</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Hình chữ nhật 12">
                <a:extLst>
                  <a:ext uri="{FF2B5EF4-FFF2-40B4-BE49-F238E27FC236}">
                    <a16:creationId xmlns:a16="http://schemas.microsoft.com/office/drawing/2014/main" id="{60B530D3-BB04-448E-976E-BC8BB3962EFB}"/>
                  </a:ext>
                </a:extLst>
              </p:cNvPr>
              <p:cNvSpPr>
                <a:spLocks noRot="1" noChangeAspect="1" noMove="1" noResize="1" noEditPoints="1" noAdjustHandles="1" noChangeArrowheads="1" noChangeShapeType="1" noTextEdit="1"/>
              </p:cNvSpPr>
              <p:nvPr/>
            </p:nvSpPr>
            <p:spPr>
              <a:xfrm>
                <a:off x="3275129" y="1937309"/>
                <a:ext cx="2268110" cy="1490280"/>
              </a:xfrm>
              <a:prstGeom prst="rect">
                <a:avLst/>
              </a:prstGeom>
              <a:blipFill>
                <a:blip r:embed="rId5"/>
                <a:stretch>
                  <a:fillRect/>
                </a:stretch>
              </a:blipFill>
            </p:spPr>
            <p:txBody>
              <a:bodyPr/>
              <a:lstStyle/>
              <a:p>
                <a:r>
                  <a:rPr lang="en-US">
                    <a:noFill/>
                  </a:rPr>
                  <a:t> </a:t>
                </a:r>
              </a:p>
            </p:txBody>
          </p:sp>
        </mc:Fallback>
      </mc:AlternateContent>
      <p:sp>
        <p:nvSpPr>
          <p:cNvPr id="15" name="Hình chữ nhật 12">
            <a:extLst>
              <a:ext uri="{FF2B5EF4-FFF2-40B4-BE49-F238E27FC236}">
                <a16:creationId xmlns:a16="http://schemas.microsoft.com/office/drawing/2014/main" id="{6D068634-C68F-40F6-BAA7-BA1D8D75BA34}"/>
              </a:ext>
            </a:extLst>
          </p:cNvPr>
          <p:cNvSpPr/>
          <p:nvPr/>
        </p:nvSpPr>
        <p:spPr>
          <a:xfrm>
            <a:off x="5489242" y="233922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7A1E3BC0-B893-4874-8698-B4650BADEFF9}"/>
                  </a:ext>
                </a:extLst>
              </p:cNvPr>
              <p:cNvSpPr/>
              <p:nvPr/>
            </p:nvSpPr>
            <p:spPr>
              <a:xfrm>
                <a:off x="5489242" y="1952377"/>
                <a:ext cx="2268110" cy="147521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7</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9</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7A1E3BC0-B893-4874-8698-B4650BADEFF9}"/>
                  </a:ext>
                </a:extLst>
              </p:cNvPr>
              <p:cNvSpPr>
                <a:spLocks noRot="1" noChangeAspect="1" noMove="1" noResize="1" noEditPoints="1" noAdjustHandles="1" noChangeArrowheads="1" noChangeShapeType="1" noTextEdit="1"/>
              </p:cNvSpPr>
              <p:nvPr/>
            </p:nvSpPr>
            <p:spPr>
              <a:xfrm>
                <a:off x="5489242" y="1952377"/>
                <a:ext cx="2268110" cy="147521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6816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A4F5C9-7D1F-4499-8054-C3DA27410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038"/>
            <a:ext cx="9144000" cy="5141423"/>
          </a:xfrm>
          <a:prstGeom prst="rect">
            <a:avLst/>
          </a:prstGeom>
        </p:spPr>
      </p:pic>
      <p:sp>
        <p:nvSpPr>
          <p:cNvPr id="11" name="Rectangle 10">
            <a:extLst>
              <a:ext uri="{FF2B5EF4-FFF2-40B4-BE49-F238E27FC236}">
                <a16:creationId xmlns:a16="http://schemas.microsoft.com/office/drawing/2014/main" id="{20AC3DAE-5A2E-46B5-8B4F-C6BF96DA29E0}"/>
              </a:ext>
            </a:extLst>
          </p:cNvPr>
          <p:cNvSpPr/>
          <p:nvPr/>
        </p:nvSpPr>
        <p:spPr>
          <a:xfrm>
            <a:off x="285583" y="138609"/>
            <a:ext cx="8706017" cy="4719141"/>
          </a:xfrm>
          <a:prstGeom prst="rect">
            <a:avLst/>
          </a:prstGeom>
          <a:solidFill>
            <a:schemeClr val="bg1">
              <a:alpha val="97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Hình Bầu dục 11">
            <a:extLst>
              <a:ext uri="{FF2B5EF4-FFF2-40B4-BE49-F238E27FC236}">
                <a16:creationId xmlns:a16="http://schemas.microsoft.com/office/drawing/2014/main" id="{C59FA240-1BD6-4EBB-9DDF-27E50A3BC667}"/>
              </a:ext>
            </a:extLst>
          </p:cNvPr>
          <p:cNvSpPr/>
          <p:nvPr/>
        </p:nvSpPr>
        <p:spPr>
          <a:xfrm>
            <a:off x="531694" y="443718"/>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Hình chữ nhật 12">
            <a:extLst>
              <a:ext uri="{FF2B5EF4-FFF2-40B4-BE49-F238E27FC236}">
                <a16:creationId xmlns:a16="http://schemas.microsoft.com/office/drawing/2014/main" id="{28DA2D61-99F3-4B45-910B-5C4FA99072DC}"/>
              </a:ext>
            </a:extLst>
          </p:cNvPr>
          <p:cNvSpPr/>
          <p:nvPr/>
        </p:nvSpPr>
        <p:spPr>
          <a:xfrm>
            <a:off x="1165709" y="482141"/>
            <a:ext cx="8229600" cy="58477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Rút gọn các phân số.</a:t>
            </a:r>
            <a:endPar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6E55210-C08B-49A2-A918-B35CAA635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314" t="-10145" r="43343" b="-5000"/>
          <a:stretch/>
        </p:blipFill>
        <p:spPr>
          <a:xfrm>
            <a:off x="801391" y="1914686"/>
            <a:ext cx="1906903" cy="1689925"/>
          </a:xfrm>
          <a:prstGeom prst="rect">
            <a:avLst/>
          </a:prstGeom>
        </p:spPr>
      </p:pic>
      <p:sp>
        <p:nvSpPr>
          <p:cNvPr id="9" name="Hình chữ nhật 12">
            <a:extLst>
              <a:ext uri="{FF2B5EF4-FFF2-40B4-BE49-F238E27FC236}">
                <a16:creationId xmlns:a16="http://schemas.microsoft.com/office/drawing/2014/main" id="{F0338EFE-C8AC-468E-B45E-41D8F9643BF2}"/>
              </a:ext>
            </a:extLst>
          </p:cNvPr>
          <p:cNvSpPr/>
          <p:nvPr/>
        </p:nvSpPr>
        <p:spPr>
          <a:xfrm>
            <a:off x="2745916" y="2266951"/>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60B530D3-BB04-448E-976E-BC8BB3962EFB}"/>
                  </a:ext>
                </a:extLst>
              </p:cNvPr>
              <p:cNvSpPr/>
              <p:nvPr/>
            </p:nvSpPr>
            <p:spPr>
              <a:xfrm>
                <a:off x="3275129" y="1937309"/>
                <a:ext cx="2268110" cy="149028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15 :3</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48 :3</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Hình chữ nhật 12">
                <a:extLst>
                  <a:ext uri="{FF2B5EF4-FFF2-40B4-BE49-F238E27FC236}">
                    <a16:creationId xmlns:a16="http://schemas.microsoft.com/office/drawing/2014/main" id="{60B530D3-BB04-448E-976E-BC8BB3962EFB}"/>
                  </a:ext>
                </a:extLst>
              </p:cNvPr>
              <p:cNvSpPr>
                <a:spLocks noRot="1" noChangeAspect="1" noMove="1" noResize="1" noEditPoints="1" noAdjustHandles="1" noChangeArrowheads="1" noChangeShapeType="1" noTextEdit="1"/>
              </p:cNvSpPr>
              <p:nvPr/>
            </p:nvSpPr>
            <p:spPr>
              <a:xfrm>
                <a:off x="3275129" y="1937309"/>
                <a:ext cx="2268110" cy="1490280"/>
              </a:xfrm>
              <a:prstGeom prst="rect">
                <a:avLst/>
              </a:prstGeom>
              <a:blipFill>
                <a:blip r:embed="rId5"/>
                <a:stretch>
                  <a:fillRect/>
                </a:stretch>
              </a:blipFill>
            </p:spPr>
            <p:txBody>
              <a:bodyPr/>
              <a:lstStyle/>
              <a:p>
                <a:r>
                  <a:rPr lang="en-US">
                    <a:noFill/>
                  </a:rPr>
                  <a:t> </a:t>
                </a:r>
              </a:p>
            </p:txBody>
          </p:sp>
        </mc:Fallback>
      </mc:AlternateContent>
      <p:sp>
        <p:nvSpPr>
          <p:cNvPr id="15" name="Hình chữ nhật 12">
            <a:extLst>
              <a:ext uri="{FF2B5EF4-FFF2-40B4-BE49-F238E27FC236}">
                <a16:creationId xmlns:a16="http://schemas.microsoft.com/office/drawing/2014/main" id="{6D068634-C68F-40F6-BAA7-BA1D8D75BA34}"/>
              </a:ext>
            </a:extLst>
          </p:cNvPr>
          <p:cNvSpPr/>
          <p:nvPr/>
        </p:nvSpPr>
        <p:spPr>
          <a:xfrm>
            <a:off x="5489242" y="2339223"/>
            <a:ext cx="47344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6" name="Hình chữ nhật 12">
                <a:extLst>
                  <a:ext uri="{FF2B5EF4-FFF2-40B4-BE49-F238E27FC236}">
                    <a16:creationId xmlns:a16="http://schemas.microsoft.com/office/drawing/2014/main" id="{7A1E3BC0-B893-4874-8698-B4650BADEFF9}"/>
                  </a:ext>
                </a:extLst>
              </p:cNvPr>
              <p:cNvSpPr/>
              <p:nvPr/>
            </p:nvSpPr>
            <p:spPr>
              <a:xfrm>
                <a:off x="5489242" y="1952377"/>
                <a:ext cx="2268110" cy="154375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vi-VN"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ctrlPr>
                        </m:fPr>
                        <m:num>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5</m:t>
                          </m:r>
                        </m:num>
                        <m:den>
                          <m:r>
                            <a:rPr kumimoji="0" lang="en-US" sz="4800" b="0" i="1" u="none" strike="noStrike" kern="1200" cap="none" spc="0" normalizeH="0" baseline="0" noProof="0" smtClean="0">
                              <a:ln w="0"/>
                              <a:solidFill>
                                <a:sysClr val="windowText" lastClr="000000"/>
                              </a:solidFill>
                              <a:effectLst/>
                              <a:uLnTx/>
                              <a:uFillTx/>
                              <a:latin typeface="Cambria Math" panose="02040503050406030204" pitchFamily="18" charset="0"/>
                              <a:ea typeface="+mn-ea"/>
                              <a:cs typeface="Arial" panose="020B0604020202020204" pitchFamily="34" charset="0"/>
                            </a:rPr>
                            <m:t>16</m:t>
                          </m:r>
                        </m:den>
                      </m:f>
                    </m:oMath>
                  </m:oMathPara>
                </a14:m>
                <a:endParaRPr kumimoji="0" lang="vi-VN" sz="4800" b="0" i="0" u="none" strike="noStrike" kern="1200" cap="none" spc="0" normalizeH="0" baseline="0" noProof="0">
                  <a:ln w="0"/>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6" name="Hình chữ nhật 12">
                <a:extLst>
                  <a:ext uri="{FF2B5EF4-FFF2-40B4-BE49-F238E27FC236}">
                    <a16:creationId xmlns:a16="http://schemas.microsoft.com/office/drawing/2014/main" id="{7A1E3BC0-B893-4874-8698-B4650BADEFF9}"/>
                  </a:ext>
                </a:extLst>
              </p:cNvPr>
              <p:cNvSpPr>
                <a:spLocks noRot="1" noChangeAspect="1" noMove="1" noResize="1" noEditPoints="1" noAdjustHandles="1" noChangeArrowheads="1" noChangeShapeType="1" noTextEdit="1"/>
              </p:cNvSpPr>
              <p:nvPr/>
            </p:nvSpPr>
            <p:spPr>
              <a:xfrm>
                <a:off x="5489242" y="1952377"/>
                <a:ext cx="2268110" cy="154375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5960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750</TotalTime>
  <Words>957</Words>
  <Application>Microsoft Office PowerPoint</Application>
  <PresentationFormat>On-screen Show (16:9)</PresentationFormat>
  <Paragraphs>220</Paragraphs>
  <Slides>39</Slides>
  <Notes>29</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#9Slide05 Dear Saturday</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THAO2011</dc:creator>
  <cp:lastModifiedBy>THAO2011</cp:lastModifiedBy>
  <cp:revision>2</cp:revision>
  <dcterms:created xsi:type="dcterms:W3CDTF">2022-03-20T10:55:47Z</dcterms:created>
  <dcterms:modified xsi:type="dcterms:W3CDTF">2025-03-29T11:45:04Z</dcterms:modified>
</cp:coreProperties>
</file>