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2"/>
  </p:notesMasterIdLst>
  <p:sldIdLst>
    <p:sldId id="339" r:id="rId2"/>
    <p:sldId id="363" r:id="rId3"/>
    <p:sldId id="364" r:id="rId4"/>
    <p:sldId id="365" r:id="rId5"/>
    <p:sldId id="366" r:id="rId6"/>
    <p:sldId id="367" r:id="rId7"/>
    <p:sldId id="352" r:id="rId8"/>
    <p:sldId id="317" r:id="rId9"/>
    <p:sldId id="351" r:id="rId10"/>
    <p:sldId id="353" r:id="rId11"/>
    <p:sldId id="340" r:id="rId12"/>
    <p:sldId id="341" r:id="rId13"/>
    <p:sldId id="354" r:id="rId14"/>
    <p:sldId id="328" r:id="rId15"/>
    <p:sldId id="355" r:id="rId16"/>
    <p:sldId id="343" r:id="rId17"/>
    <p:sldId id="356" r:id="rId18"/>
    <p:sldId id="362" r:id="rId19"/>
    <p:sldId id="358" r:id="rId20"/>
    <p:sldId id="344" r:id="rId21"/>
    <p:sldId id="359" r:id="rId22"/>
    <p:sldId id="335" r:id="rId23"/>
    <p:sldId id="330" r:id="rId24"/>
    <p:sldId id="333" r:id="rId25"/>
    <p:sldId id="334" r:id="rId26"/>
    <p:sldId id="360" r:id="rId27"/>
    <p:sldId id="331" r:id="rId28"/>
    <p:sldId id="361" r:id="rId29"/>
    <p:sldId id="337" r:id="rId30"/>
    <p:sldId id="338" r:id="rId31"/>
  </p:sldIdLst>
  <p:sldSz cx="12192000" cy="6858000"/>
  <p:notesSz cx="6858000" cy="9144000"/>
  <p:embeddedFontLst>
    <p:embeddedFont>
      <p:font typeface=".VnAvant" panose="020B7200000000000000"/>
      <p:regular r:id="rId33"/>
      <p:bold r:id="rId34"/>
      <p:italic r:id="rId35"/>
      <p:boldItalic r:id="rId36"/>
    </p:embeddedFont>
    <p:embeddedFont>
      <p:font typeface=".VnTime" panose="020B720000000000000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HP001 4 hàng" panose="020B060402020202020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E00DC"/>
    <a:srgbClr val="6699FF"/>
    <a:srgbClr val="003300"/>
    <a:srgbClr val="01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5311D-A54D-48B8-AD2B-407AB8B75F44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8A847-CA02-4734-947B-8D601B5D5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3" Type="http://schemas.openxmlformats.org/officeDocument/2006/relationships/audio" Target="../media/media1.mp3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file:///D:\Que-Huong-tuoi-dep.mp3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wmf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5" Type="http://schemas.openxmlformats.org/officeDocument/2006/relationships/slide" Target="slide5.xml"/><Relationship Id="rId10" Type="http://schemas.openxmlformats.org/officeDocument/2006/relationships/image" Target="../media/image6.svg"/><Relationship Id="rId4" Type="http://schemas.openxmlformats.org/officeDocument/2006/relationships/slide" Target="slide4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3990" y="2674487"/>
            <a:ext cx="7884017" cy="341185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</a:t>
            </a:r>
            <a:r>
              <a:rPr lang="en-US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QUÝ THẦY CÔ </a:t>
            </a:r>
          </a:p>
          <a:p>
            <a:pPr algn="ctr"/>
            <a:r>
              <a:rPr lang="en-US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CÙNG VỚI </a:t>
            </a:r>
            <a:r>
              <a:rPr lang="vi-VN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CÁC </a:t>
            </a:r>
            <a:r>
              <a:rPr lang="en-US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vi-VN" sz="115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r>
              <a:rPr lang="en-US" sz="115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2239" y="3544243"/>
            <a:ext cx="76643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77: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solidFill>
                  <a:srgbClr val="0070C0"/>
                </a:solidFill>
                <a:latin typeface=".VnAvant" pitchFamily="34" charset="0"/>
              </a:rPr>
              <a:t>ang-ac</a:t>
            </a:r>
          </a:p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NGÔ ĐÌNH THỤC QUYÊN</a:t>
            </a:r>
          </a:p>
        </p:txBody>
      </p:sp>
    </p:spTree>
    <p:extLst>
      <p:ext uri="{BB962C8B-B14F-4D97-AF65-F5344CB8AC3E}">
        <p14:creationId xmlns:p14="http://schemas.microsoft.com/office/powerpoint/2010/main" val="2253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1150" y="2044123"/>
            <a:ext cx="98107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8000" b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HĐ 1: LÀM QUEN</a:t>
            </a:r>
          </a:p>
        </p:txBody>
      </p:sp>
    </p:spTree>
    <p:extLst>
      <p:ext uri="{BB962C8B-B14F-4D97-AF65-F5344CB8AC3E}">
        <p14:creationId xmlns:p14="http://schemas.microsoft.com/office/powerpoint/2010/main" val="12027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2192000" cy="97845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64526" y="3238472"/>
            <a:ext cx="2069142" cy="1457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800" b="1" dirty="0">
                <a:solidFill>
                  <a:schemeClr val="tx1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8167" y="15066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77: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.VnAvant" pitchFamily="34" charset="0"/>
              </a:rPr>
              <a:t>ang</a:t>
            </a:r>
            <a:r>
              <a:rPr lang="en-US" sz="5400" b="1" dirty="0">
                <a:solidFill>
                  <a:srgbClr val="0070C0"/>
                </a:solidFill>
                <a:latin typeface=".VnAvant" pitchFamily="34" charset="0"/>
              </a:rPr>
              <a:t>-ac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25688" y="4405152"/>
            <a:ext cx="2310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th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86119" y="5437663"/>
            <a:ext cx="2002670" cy="1012874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526" y="1812358"/>
            <a:ext cx="4053384" cy="1426114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7200" b="1" dirty="0" err="1">
                <a:solidFill>
                  <a:prstClr val="black"/>
                </a:solidFill>
                <a:latin typeface=".VnAvant" pitchFamily="34" charset="0"/>
              </a:rPr>
              <a:t>ang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33668" y="3238474"/>
            <a:ext cx="1984242" cy="1457474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16405" y="5437663"/>
            <a:ext cx="2369713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 err="1">
                <a:solidFill>
                  <a:schemeClr val="tx1"/>
                </a:solidFill>
                <a:latin typeface=".VnAvant" pitchFamily="34" charset="0"/>
              </a:rPr>
              <a:t>th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/>
          <a:stretch/>
        </p:blipFill>
        <p:spPr bwMode="auto">
          <a:xfrm>
            <a:off x="7361194" y="1073993"/>
            <a:ext cx="2249850" cy="33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5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7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148730" y="3738984"/>
            <a:ext cx="1805408" cy="116031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95645" y="4363733"/>
            <a:ext cx="1763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v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¹c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98155" y="5356783"/>
            <a:ext cx="1594979" cy="1035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v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87215" y="5353352"/>
            <a:ext cx="1469908" cy="1033800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¹c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43322" y="1994844"/>
            <a:ext cx="3610816" cy="174439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9600" b="1" dirty="0">
                <a:solidFill>
                  <a:prstClr val="black"/>
                </a:solidFill>
                <a:latin typeface=".VnAvant" pitchFamily="34" charset="0"/>
              </a:rPr>
              <a:t>ac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3321" y="3739236"/>
            <a:ext cx="1805409" cy="1160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000" b="1" dirty="0">
                <a:solidFill>
                  <a:schemeClr val="tx1"/>
                </a:solidFill>
                <a:latin typeface=".VnAvant" pitchFamily="34" charset="0"/>
              </a:rPr>
              <a:t>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56" y="1055048"/>
            <a:ext cx="3816661" cy="34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-1"/>
            <a:ext cx="12192000" cy="97845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8167" y="15066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77: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.VnAvant" pitchFamily="34" charset="0"/>
              </a:rPr>
              <a:t>ang</a:t>
            </a:r>
            <a:r>
              <a:rPr lang="en-US" sz="5400" b="1" dirty="0">
                <a:solidFill>
                  <a:srgbClr val="0070C0"/>
                </a:solidFill>
                <a:latin typeface=".VnAvant" pitchFamily="34" charset="0"/>
              </a:rPr>
              <a:t>-ac</a:t>
            </a:r>
          </a:p>
        </p:txBody>
      </p:sp>
    </p:spTree>
    <p:extLst>
      <p:ext uri="{BB962C8B-B14F-4D97-AF65-F5344CB8AC3E}">
        <p14:creationId xmlns:p14="http://schemas.microsoft.com/office/powerpoint/2010/main" val="30900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  <p:bldP spid="25" grpId="0" animBg="1"/>
      <p:bldP spid="26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7850" y="3078596"/>
            <a:ext cx="98107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7200" b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HĐ 2: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1037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903"/>
            <a:ext cx="12192000" cy="57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888355" y="3777852"/>
            <a:ext cx="1127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104120" y="6492240"/>
            <a:ext cx="1127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29611" y="6522720"/>
            <a:ext cx="11277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58" y="3703320"/>
            <a:ext cx="958848" cy="14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697" y="3764277"/>
            <a:ext cx="1030605" cy="1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515576"/>
            <a:ext cx="113347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13276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4080" y="0"/>
            <a:ext cx="7509859" cy="1018120"/>
            <a:chOff x="234094" y="2917409"/>
            <a:chExt cx="8200073" cy="1358642"/>
          </a:xfrm>
        </p:grpSpPr>
        <p:sp>
          <p:nvSpPr>
            <p:cNvPr id="13" name="TextBox 12"/>
            <p:cNvSpPr txBox="1"/>
            <p:nvPr/>
          </p:nvSpPr>
          <p:spPr>
            <a:xfrm>
              <a:off x="1068111" y="3039444"/>
              <a:ext cx="7366056" cy="1236607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defTabSz="914309"/>
              <a:r>
                <a:rPr lang="en-US" sz="2800" b="1">
                  <a:latin typeface="Century Gothic" pitchFamily="34" charset="0"/>
                </a:rPr>
                <a:t>Gạch </a:t>
              </a:r>
              <a:r>
                <a:rPr lang="en-US" sz="2800" b="1">
                  <a:solidFill>
                    <a:srgbClr val="0E00DC"/>
                  </a:solidFill>
                  <a:latin typeface="Century Gothic" pitchFamily="34" charset="0"/>
                </a:rPr>
                <a:t>1</a:t>
              </a:r>
              <a:r>
                <a:rPr lang="en-US" sz="2800" b="1">
                  <a:latin typeface="Century Gothic" pitchFamily="34" charset="0"/>
                </a:rPr>
                <a:t> gạch dưới tiếng có vần </a:t>
              </a:r>
              <a:r>
                <a:rPr lang="en-US" sz="2800" b="1">
                  <a:solidFill>
                    <a:srgbClr val="0E00DC"/>
                  </a:solidFill>
                  <a:latin typeface="Century Gothic" pitchFamily="34" charset="0"/>
                </a:rPr>
                <a:t>ang</a:t>
              </a:r>
              <a:endParaRPr lang="en-US" sz="2800" b="1" dirty="0">
                <a:solidFill>
                  <a:srgbClr val="0E00DC"/>
                </a:solidFill>
                <a:latin typeface="Century Gothic" pitchFamily="34" charset="0"/>
              </a:endParaRPr>
            </a:p>
            <a:p>
              <a:pPr defTabSz="914309"/>
              <a:r>
                <a:rPr lang="en-US" sz="2800" b="1">
                  <a:latin typeface="Century Gothic" pitchFamily="34" charset="0"/>
                </a:rPr>
                <a:t>Gạch </a:t>
              </a:r>
              <a:r>
                <a:rPr lang="en-US" sz="2800" b="1">
                  <a:solidFill>
                    <a:srgbClr val="FF0000"/>
                  </a:solidFill>
                  <a:latin typeface="Century Gothic" pitchFamily="34" charset="0"/>
                </a:rPr>
                <a:t>2</a:t>
              </a:r>
              <a:r>
                <a:rPr lang="en-US" sz="2800" b="1">
                  <a:latin typeface="Century Gothic" pitchFamily="34" charset="0"/>
                </a:rPr>
                <a:t> gạch dưới tiếng có vần </a:t>
              </a:r>
              <a:r>
                <a:rPr lang="en-US" sz="2800" b="1">
                  <a:solidFill>
                    <a:srgbClr val="FF0000"/>
                  </a:solidFill>
                  <a:latin typeface="Century Gothic" pitchFamily="34" charset="0"/>
                </a:rPr>
                <a:t>ac</a:t>
              </a:r>
              <a:endParaRPr lang="en-US" sz="2800" b="1" dirty="0">
                <a:solidFill>
                  <a:srgbClr val="FF0000"/>
                </a:solidFill>
                <a:latin typeface="Century Gothic" pitchFamily="34" charset="0"/>
              </a:endParaRPr>
            </a:p>
          </p:txBody>
        </p:sp>
        <p:pic>
          <p:nvPicPr>
            <p:cNvPr id="14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234094" y="2917409"/>
              <a:ext cx="834018" cy="135864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89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8350" y="3642592"/>
            <a:ext cx="981075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7200" b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HĐ 3: TẬP VIẾT</a:t>
            </a:r>
          </a:p>
        </p:txBody>
      </p:sp>
    </p:spTree>
    <p:extLst>
      <p:ext uri="{BB962C8B-B14F-4D97-AF65-F5344CB8AC3E}">
        <p14:creationId xmlns:p14="http://schemas.microsoft.com/office/powerpoint/2010/main" val="108154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" y="0"/>
            <a:ext cx="1218912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0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00617" y="12858"/>
            <a:ext cx="6028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CỦNG CỐ</a:t>
            </a:r>
            <a:endParaRPr lang="en-US" sz="8000" b="1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190" y="4278922"/>
            <a:ext cx="4751242" cy="186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11500" b="1" dirty="0"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latin typeface=".VnAvant" pitchFamily="34" charset="0"/>
              </a:rPr>
              <a:t>th</a:t>
            </a:r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50" y="1729364"/>
            <a:ext cx="112014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ang         ac</a:t>
            </a:r>
            <a:endParaRPr lang="en-US" sz="13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2121" y="4278922"/>
            <a:ext cx="30914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.VnAvant" pitchFamily="34" charset="0"/>
              </a:rPr>
              <a:t>v</a:t>
            </a: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¹c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5257800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vi-VN" sz="4400">
              <a:solidFill>
                <a:srgbClr val="9900FF"/>
              </a:solidFill>
              <a:latin typeface="Arial" charset="0"/>
            </a:endParaRPr>
          </a:p>
        </p:txBody>
      </p:sp>
      <p:pic>
        <p:nvPicPr>
          <p:cNvPr id="34819" name="Picture 3" descr="BD14580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304800" y="381000"/>
            <a:ext cx="2540000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>
              <a:latin typeface=".VnTime" pitchFamily="34" charset="0"/>
            </a:endParaRP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8636000" y="304800"/>
            <a:ext cx="32512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>
              <a:latin typeface=".VnTime" pitchFamily="34" charset="0"/>
            </a:endParaRPr>
          </a:p>
        </p:txBody>
      </p:sp>
      <p:pic>
        <p:nvPicPr>
          <p:cNvPr id="34826" name="Picture 10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-52917" y="4175130"/>
            <a:ext cx="135890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14400" y="160020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-12700" y="460534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-48681" y="3403600"/>
            <a:ext cx="1143001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0" y="3048002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75684" y="2208218"/>
            <a:ext cx="1016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6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508000" y="1905005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0" y="2590805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8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0" y="5181605"/>
            <a:ext cx="1219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9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406400" y="5638805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6" name="Group 20"/>
          <p:cNvGrpSpPr>
            <a:grpSpLocks/>
          </p:cNvGrpSpPr>
          <p:nvPr/>
        </p:nvGrpSpPr>
        <p:grpSpPr bwMode="auto">
          <a:xfrm>
            <a:off x="0" y="6477000"/>
            <a:ext cx="12192000" cy="381000"/>
            <a:chOff x="0" y="3257"/>
            <a:chExt cx="5952" cy="1063"/>
          </a:xfrm>
        </p:grpSpPr>
        <p:pic>
          <p:nvPicPr>
            <p:cNvPr id="5161" name="Picture 2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2" name="Picture 2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3" name="Picture 2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4" name="Picture 24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8" name="Picture 25" descr="FLOWERS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6" descr="FLOWERS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54102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7" descr="FLOWERS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55626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8" descr="FLOWERS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54864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29" descr="!DK8_1L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3" y="49530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30" descr="!DK8_1L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49530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Picture 31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422403" y="1524004"/>
            <a:ext cx="971551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8839200" y="14478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3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550400" y="1524002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34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956800" y="56388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35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0363200" y="52578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36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0668000" y="47244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37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0769600" y="20574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38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0668000" y="42672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5" name="Picture 39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1074400" y="38862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6" name="Picture 40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1074400" y="3505201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7" name="Picture 41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1074400" y="25908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8" name="Picture 42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1074400" y="3048002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9" name="Picture 43" descr="FLOW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0261600" y="1752605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60" name="WordArt 44"/>
          <p:cNvSpPr>
            <a:spLocks noChangeArrowheads="1" noChangeShapeType="1" noTextEdit="1"/>
          </p:cNvSpPr>
          <p:nvPr/>
        </p:nvSpPr>
        <p:spPr bwMode="auto">
          <a:xfrm>
            <a:off x="2032000" y="1981200"/>
            <a:ext cx="8331200" cy="320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pPr algn="ctr"/>
            <a:r>
              <a:rPr lang="vi-VN" sz="3600" b="1" kern="10" dirty="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Thư­ giãn</a:t>
            </a:r>
            <a:endParaRPr lang="en-US" sz="3600" b="1" kern="10" dirty="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27724" name="Que-Huong-tuoi-de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oiBanVuiMuaCa-V.A-408296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28" name="Picture 4" descr="Top 10 Hình ảnh Chuyển động Dễ Thương Hài Hước Nhất 2019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664" y="-2830"/>
            <a:ext cx="1798736" cy="24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dding Pop Music GIF - BuddingPop Music - Discover &amp;amp; Share GIFs | Cute  easy drawings, Cute doodle art, Cute doodles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000"/>
            <a:ext cx="2286000" cy="244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sic GIFs | Tenor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186237"/>
            <a:ext cx="19050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348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4" dur="500"/>
                                        <p:tgtEl>
                                          <p:spTgt spid="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8" dur="5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3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6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0" dur="500"/>
                                        <p:tgtEl>
                                          <p:spTgt spid="3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4" dur="500"/>
                                        <p:tgtEl>
                                          <p:spTgt spid="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8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2" dur="500"/>
                                        <p:tgtEl>
                                          <p:spTgt spid="3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17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9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55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9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27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137041" fill="hold"/>
                                        <p:tgtEl>
                                          <p:spTgt spid="327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4"/>
                  </p:tgtEl>
                </p:cond>
              </p:nextCondLst>
            </p:seq>
            <p:audio>
              <p:cMediaNode>
                <p:cTn id="1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24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3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818" grpId="0" autoUpdateAnimBg="0"/>
      <p:bldP spid="34824" grpId="0" animBg="1"/>
      <p:bldP spid="34824" grpId="1" animBg="1"/>
      <p:bldP spid="34824" grpId="2" animBg="1"/>
      <p:bldP spid="34825" grpId="0" animBg="1"/>
      <p:bldP spid="34825" grpId="1" animBg="1"/>
      <p:bldP spid="34825" grpId="2" animBg="1"/>
      <p:bldP spid="34860" grpId="0" animBg="1"/>
      <p:bldP spid="34860" grpId="1" animBg="1"/>
      <p:bldP spid="3486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59548" y="1960124"/>
            <a:ext cx="864004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8000" b="1" dirty="0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 77: </a:t>
            </a:r>
            <a:r>
              <a:rPr lang="en-US" sz="8000" b="1" err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ang</a:t>
            </a:r>
            <a:r>
              <a:rPr lang="en-US" sz="8000" b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8000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–</a:t>
            </a:r>
            <a:r>
              <a:rPr lang="en-US" sz="8000" b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 ac</a:t>
            </a:r>
          </a:p>
          <a:p>
            <a:pPr algn="ctr" eaLnBrk="1" hangingPunct="1"/>
            <a:endParaRPr lang="en-US" sz="8000" b="1">
              <a:solidFill>
                <a:srgbClr val="0E00DC"/>
              </a:solidFill>
              <a:latin typeface="HP001 4 hàng" pitchFamily="34" charset="-93"/>
              <a:cs typeface="Times New Roman" pitchFamily="18" charset="0"/>
            </a:endParaRPr>
          </a:p>
          <a:p>
            <a:pPr algn="ctr" eaLnBrk="1" hangingPunct="1"/>
            <a:r>
              <a:rPr lang="en-US" sz="8000" b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Tiết 2</a:t>
            </a:r>
            <a:endParaRPr lang="vi-VN" sz="8000" b="1" dirty="0">
              <a:solidFill>
                <a:srgbClr val="0E00DC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2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6FB62-9095-C91B-3FFF-34ED15B24A0E}"/>
              </a:ext>
            </a:extLst>
          </p:cNvPr>
          <p:cNvSpPr/>
          <p:nvPr/>
        </p:nvSpPr>
        <p:spPr>
          <a:xfrm>
            <a:off x="3068320" y="904240"/>
            <a:ext cx="6563360" cy="47447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77: </a:t>
            </a:r>
            <a:r>
              <a:rPr lang="en-US" sz="5000" dirty="0">
                <a:latin typeface=".VnAvant" panose="020B7200000000000000" pitchFamily="34" charset="0"/>
                <a:cs typeface="Times New Roman" panose="02020603050405020304" pitchFamily="18" charset="0"/>
              </a:rPr>
              <a:t>ang ac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11A4965-3EB7-21BB-3EEE-A47286CAD70D}"/>
              </a:ext>
            </a:extLst>
          </p:cNvPr>
          <p:cNvSpPr/>
          <p:nvPr/>
        </p:nvSpPr>
        <p:spPr>
          <a:xfrm>
            <a:off x="3088640" y="904240"/>
            <a:ext cx="3271520" cy="2357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9D6B44BA-48D3-33B8-65EE-44D0E4B6BB2F}"/>
              </a:ext>
            </a:extLst>
          </p:cNvPr>
          <p:cNvSpPr/>
          <p:nvPr/>
        </p:nvSpPr>
        <p:spPr>
          <a:xfrm>
            <a:off x="6380480" y="934720"/>
            <a:ext cx="3271520" cy="2357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23B84FB5-92A7-DD35-A1CE-8EB71AC95935}"/>
              </a:ext>
            </a:extLst>
          </p:cNvPr>
          <p:cNvSpPr/>
          <p:nvPr/>
        </p:nvSpPr>
        <p:spPr>
          <a:xfrm>
            <a:off x="3088640" y="3291840"/>
            <a:ext cx="3271520" cy="2357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46AFE5F5-D7B0-C168-7CB5-53A66FCDA315}"/>
              </a:ext>
            </a:extLst>
          </p:cNvPr>
          <p:cNvSpPr/>
          <p:nvPr/>
        </p:nvSpPr>
        <p:spPr>
          <a:xfrm>
            <a:off x="6380480" y="3291840"/>
            <a:ext cx="3271520" cy="2357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56747-0521-3862-563D-3B0DF4C74A05}"/>
              </a:ext>
            </a:extLst>
          </p:cNvPr>
          <p:cNvSpPr txBox="1"/>
          <p:nvPr/>
        </p:nvSpPr>
        <p:spPr>
          <a:xfrm>
            <a:off x="3535680" y="243840"/>
            <a:ext cx="5628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2" name="TICHXANH" descr="Checkmark with solid fill">
            <a:extLst>
              <a:ext uri="{FF2B5EF4-FFF2-40B4-BE49-F238E27FC236}">
                <a16:creationId xmlns:a16="http://schemas.microsoft.com/office/drawing/2014/main" id="{6AE774A9-6402-4DAA-8A62-EE76FDA30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4320" y="2600960"/>
            <a:ext cx="741680" cy="741680"/>
          </a:xfrm>
          <a:prstGeom prst="rect">
            <a:avLst/>
          </a:prstGeom>
        </p:spPr>
      </p:pic>
      <p:pic>
        <p:nvPicPr>
          <p:cNvPr id="13" name="TICHDO" descr="Checkmark with solid fill">
            <a:extLst>
              <a:ext uri="{FF2B5EF4-FFF2-40B4-BE49-F238E27FC236}">
                <a16:creationId xmlns:a16="http://schemas.microsoft.com/office/drawing/2014/main" id="{0135F43A-A43D-3953-D231-916DA6ED2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29080" y="3429000"/>
            <a:ext cx="741680" cy="741680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105027B9-774A-4693-ED04-58F246B692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4320" y="4170680"/>
            <a:ext cx="741680" cy="74168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797831FA-A8EC-0385-1BB5-218A11176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44320" y="4998720"/>
            <a:ext cx="741680" cy="7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5967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93242" y="172363"/>
            <a:ext cx="66055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98" y="1561115"/>
            <a:ext cx="5238053" cy="535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1194" y="2480078"/>
            <a:ext cx="517015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 </a:t>
            </a:r>
          </a:p>
          <a:p>
            <a:pPr algn="ctr"/>
            <a:r>
              <a:rPr lang="en-US" sz="88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HÁI TÁO</a:t>
            </a:r>
            <a:endParaRPr lang="en-US" sz="6600" b="1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87870" y="565074"/>
            <a:ext cx="24384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>
              <a:latin typeface=".VnTime" pitchFamily="34" charset="0"/>
            </a:endParaRPr>
          </a:p>
        </p:txBody>
      </p:sp>
      <p:sp>
        <p:nvSpPr>
          <p:cNvPr id="9" name="AutoShape 4" descr="https://o.remove.bg/downloads/f53cb7d8-d244-4a46-97cb-8c1a6bb3ebad/image-removebg-preview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56" y="3082833"/>
            <a:ext cx="2987684" cy="340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86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8" grpId="1" animBg="1"/>
      <p:bldP spid="8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2089308"/>
            <a:ext cx="10477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HĐ4: TẬP ĐỌC</a:t>
            </a:r>
            <a:endParaRPr lang="en-US" sz="96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62" y="846266"/>
            <a:ext cx="9113762" cy="601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66078" y="846266"/>
            <a:ext cx="2156346" cy="1023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76" y="846265"/>
            <a:ext cx="2287848" cy="102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10498" y="850568"/>
            <a:ext cx="11049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40374" y="677444"/>
            <a:ext cx="4762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465" y="1692249"/>
            <a:ext cx="2952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49361"/>
            <a:ext cx="4400550" cy="846266"/>
            <a:chOff x="4000467" y="260140"/>
            <a:chExt cx="4400550" cy="846266"/>
          </a:xfrm>
        </p:grpSpPr>
        <p:sp>
          <p:nvSpPr>
            <p:cNvPr id="12" name="Rounded Rectangle 11"/>
            <p:cNvSpPr/>
            <p:nvPr/>
          </p:nvSpPr>
          <p:spPr>
            <a:xfrm>
              <a:off x="5409129" y="412817"/>
              <a:ext cx="299188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UTM Avo" panose="02040603050506020204" pitchFamily="18" charset="0"/>
                </a:rPr>
                <a:t>Quan sát tranh</a:t>
              </a:r>
              <a:endParaRPr lang="en-US" sz="3600" b="1" i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0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38400" cy="742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38200" y="2392680"/>
            <a:ext cx="284988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09560" y="2392680"/>
            <a:ext cx="284988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280" y="3977640"/>
            <a:ext cx="284988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08120" y="4008120"/>
            <a:ext cx="208788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0" y="4785360"/>
            <a:ext cx="181356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2320" y="5593080"/>
            <a:ext cx="165354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45880" y="5654040"/>
            <a:ext cx="1965960" cy="0"/>
          </a:xfrm>
          <a:prstGeom prst="line">
            <a:avLst/>
          </a:prstGeom>
          <a:ln w="3810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52400" y="0"/>
            <a:ext cx="2110740" cy="742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49361"/>
            <a:ext cx="3543300" cy="846266"/>
            <a:chOff x="4000467" y="260140"/>
            <a:chExt cx="3543300" cy="846266"/>
          </a:xfrm>
        </p:grpSpPr>
        <p:sp>
          <p:nvSpPr>
            <p:cNvPr id="13" name="Rounded Rectangle 12"/>
            <p:cNvSpPr/>
            <p:nvPr/>
          </p:nvSpPr>
          <p:spPr>
            <a:xfrm>
              <a:off x="5409129" y="412817"/>
              <a:ext cx="213463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600" b="1" i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6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69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" y="1554480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60" y="1463039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1924" y="2225981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6335" y="2237543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" y="3870960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58844" y="3870960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9584" y="4766220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584089"/>
            <a:ext cx="65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660" y="171450"/>
            <a:ext cx="1805940" cy="571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49362"/>
            <a:ext cx="3695700" cy="846266"/>
            <a:chOff x="4000467" y="260140"/>
            <a:chExt cx="3695700" cy="846266"/>
          </a:xfrm>
        </p:grpSpPr>
        <p:sp>
          <p:nvSpPr>
            <p:cNvPr id="14" name="Rounded Rectangle 13"/>
            <p:cNvSpPr/>
            <p:nvPr/>
          </p:nvSpPr>
          <p:spPr>
            <a:xfrm>
              <a:off x="5409129" y="412817"/>
              <a:ext cx="228703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600" b="1" i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6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28600" y="1706880"/>
            <a:ext cx="609600" cy="701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1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8120" y="4084320"/>
            <a:ext cx="609600" cy="70104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2</a:t>
            </a:r>
            <a:endParaRPr lang="en-US" sz="4000" b="1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438900" y="3208020"/>
            <a:ext cx="133350" cy="7543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334750" y="5749290"/>
            <a:ext cx="133350" cy="754380"/>
          </a:xfrm>
          <a:prstGeom prst="line">
            <a:avLst/>
          </a:prstGeom>
          <a:ln w="76200">
            <a:solidFill>
              <a:srgbClr val="0E00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28600" y="171450"/>
            <a:ext cx="18669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61461"/>
            <a:ext cx="3695700" cy="846266"/>
            <a:chOff x="4000467" y="260140"/>
            <a:chExt cx="3695700" cy="846266"/>
          </a:xfrm>
        </p:grpSpPr>
        <p:sp>
          <p:nvSpPr>
            <p:cNvPr id="11" name="Rounded Rectangle 10"/>
            <p:cNvSpPr/>
            <p:nvPr/>
          </p:nvSpPr>
          <p:spPr>
            <a:xfrm>
              <a:off x="5409129" y="412817"/>
              <a:ext cx="228703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600" b="1" i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6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5750" y="152400"/>
            <a:ext cx="18478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52400"/>
            <a:ext cx="3695700" cy="846266"/>
            <a:chOff x="4000467" y="260140"/>
            <a:chExt cx="3695700" cy="846266"/>
          </a:xfrm>
        </p:grpSpPr>
        <p:sp>
          <p:nvSpPr>
            <p:cNvPr id="6" name="Rounded Rectangle 5"/>
            <p:cNvSpPr/>
            <p:nvPr/>
          </p:nvSpPr>
          <p:spPr>
            <a:xfrm>
              <a:off x="5409129" y="412817"/>
              <a:ext cx="228703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600" b="1" i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7853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" y="230504"/>
            <a:ext cx="12181522" cy="627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550920" y="2971800"/>
            <a:ext cx="1295400" cy="1783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83280" y="2971800"/>
            <a:ext cx="1463040" cy="1783080"/>
          </a:xfrm>
          <a:prstGeom prst="line">
            <a:avLst/>
          </a:prstGeom>
          <a:ln w="57150">
            <a:solidFill>
              <a:srgbClr val="0E00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36979" y="230504"/>
            <a:ext cx="2156346" cy="12980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42516" y="336729"/>
            <a:ext cx="2901560" cy="976897"/>
            <a:chOff x="390727" y="2611311"/>
            <a:chExt cx="2901560" cy="976897"/>
          </a:xfrm>
        </p:grpSpPr>
        <p:sp>
          <p:nvSpPr>
            <p:cNvPr id="8" name="TextBox 7"/>
            <p:cNvSpPr txBox="1"/>
            <p:nvPr/>
          </p:nvSpPr>
          <p:spPr>
            <a:xfrm>
              <a:off x="824234" y="2854778"/>
              <a:ext cx="2468053" cy="70788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Nối</a:t>
              </a:r>
              <a:r>
                <a:rPr lang="en-US" sz="4000" dirty="0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dirty="0" err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đúng</a:t>
              </a:r>
              <a:endParaRPr lang="en-US" sz="40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777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5725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79076" y="0"/>
            <a:ext cx="60285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CỦNG CỐ</a:t>
            </a:r>
            <a:endParaRPr lang="en-US" sz="6600" b="1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25008" y="2527738"/>
            <a:ext cx="6519042" cy="1156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vi-VN" sz="115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765F-4C4C-880C-C41B-1AA0E035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 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0CEED8E7-A34D-3C9F-E85C-2EBE5F9C5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0240" y="1939925"/>
            <a:ext cx="914400" cy="914400"/>
          </a:xfrm>
          <a:prstGeom prst="rect">
            <a:avLst/>
          </a:prstGeom>
        </p:spPr>
      </p:pic>
      <p:sp>
        <p:nvSpPr>
          <p:cNvPr id="6" name="Arrow: Down 5">
            <a:hlinkClick r:id="rId5" action="ppaction://hlinksldjump"/>
            <a:extLst>
              <a:ext uri="{FF2B5EF4-FFF2-40B4-BE49-F238E27FC236}">
                <a16:creationId xmlns:a16="http://schemas.microsoft.com/office/drawing/2014/main" id="{5CC34066-F19B-1306-E6A2-6F1329D4955B}"/>
              </a:ext>
            </a:extLst>
          </p:cNvPr>
          <p:cNvSpPr/>
          <p:nvPr/>
        </p:nvSpPr>
        <p:spPr>
          <a:xfrm rot="5400000">
            <a:off x="10461121" y="5093839"/>
            <a:ext cx="1152897" cy="19024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93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0666" y="2946977"/>
            <a:ext cx="9039526" cy="124547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250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TIẾT HỌC ĐẾN ĐÂY </a:t>
            </a:r>
          </a:p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LÀ KẾT THÚC.</a:t>
            </a:r>
          </a:p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TẠM BIỆT THẦY CÔ</a:t>
            </a:r>
            <a:endParaRPr lang="vi-VN" sz="72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3011" y="3933495"/>
            <a:ext cx="9039526" cy="124547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250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VÀ HẸN GẶP LẠI CÁC EM</a:t>
            </a:r>
            <a:endParaRPr lang="vi-VN" sz="6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18771-47AB-7E2F-150B-F9E9EB438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F682-CF17-6ED8-F4C4-46B9C26D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 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35C51316-3B1B-EC61-E5B8-BD7E5728C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0080" y="1828165"/>
            <a:ext cx="914400" cy="914400"/>
          </a:xfrm>
          <a:prstGeom prst="rect">
            <a:avLst/>
          </a:prstGeom>
        </p:spPr>
      </p:pic>
      <p:sp>
        <p:nvSpPr>
          <p:cNvPr id="3" name="Arrow: Down 2">
            <a:hlinkClick r:id="rId5" action="ppaction://hlinksldjump"/>
            <a:extLst>
              <a:ext uri="{FF2B5EF4-FFF2-40B4-BE49-F238E27FC236}">
                <a16:creationId xmlns:a16="http://schemas.microsoft.com/office/drawing/2014/main" id="{F048CF93-32AA-91DC-A120-10FE3F2A4BA5}"/>
              </a:ext>
            </a:extLst>
          </p:cNvPr>
          <p:cNvSpPr/>
          <p:nvPr/>
        </p:nvSpPr>
        <p:spPr>
          <a:xfrm rot="5400000">
            <a:off x="10461121" y="5093839"/>
            <a:ext cx="1152897" cy="19024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F3BD4-6FE5-51A5-C899-78460CC45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8427-0F14-8F07-02E4-4EEF0348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 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br>
              <a:rPr lang="en-US" dirty="0"/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A600C5D2-BCE4-1B0E-8B27-1826353C6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0080" y="1828165"/>
            <a:ext cx="914400" cy="914400"/>
          </a:xfrm>
          <a:prstGeom prst="rect">
            <a:avLst/>
          </a:prstGeom>
        </p:spPr>
      </p:pic>
      <p:sp>
        <p:nvSpPr>
          <p:cNvPr id="3" name="Arrow: Down 2">
            <a:hlinkClick r:id="rId5" action="ppaction://hlinksldjump"/>
            <a:extLst>
              <a:ext uri="{FF2B5EF4-FFF2-40B4-BE49-F238E27FC236}">
                <a16:creationId xmlns:a16="http://schemas.microsoft.com/office/drawing/2014/main" id="{97EFDF27-A0C1-0337-714F-4AC89DF630C2}"/>
              </a:ext>
            </a:extLst>
          </p:cNvPr>
          <p:cNvSpPr/>
          <p:nvPr/>
        </p:nvSpPr>
        <p:spPr>
          <a:xfrm rot="5400000">
            <a:off x="10461121" y="5093839"/>
            <a:ext cx="1152897" cy="19024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8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97058-C7E9-DD4D-281E-31E006339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B9EF-0700-D0C6-1DC8-6C5FA9503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   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5" name="Graphic 4" descr="Questions with solid fill">
            <a:extLst>
              <a:ext uri="{FF2B5EF4-FFF2-40B4-BE49-F238E27FC236}">
                <a16:creationId xmlns:a16="http://schemas.microsoft.com/office/drawing/2014/main" id="{93C1404E-6E93-8823-6523-2589CBD80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3520" y="1027906"/>
            <a:ext cx="914400" cy="914400"/>
          </a:xfrm>
          <a:prstGeom prst="rect">
            <a:avLst/>
          </a:prstGeom>
        </p:spPr>
      </p:pic>
      <p:sp>
        <p:nvSpPr>
          <p:cNvPr id="3" name="Arrow: Down 2">
            <a:hlinkClick r:id="rId5" action="ppaction://hlinksldjump"/>
            <a:extLst>
              <a:ext uri="{FF2B5EF4-FFF2-40B4-BE49-F238E27FC236}">
                <a16:creationId xmlns:a16="http://schemas.microsoft.com/office/drawing/2014/main" id="{B5471C01-59EF-AD2A-48B2-DE60ABEFDB7E}"/>
              </a:ext>
            </a:extLst>
          </p:cNvPr>
          <p:cNvSpPr/>
          <p:nvPr/>
        </p:nvSpPr>
        <p:spPr>
          <a:xfrm rot="5400000">
            <a:off x="10461121" y="5093839"/>
            <a:ext cx="1152897" cy="19024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0350" y="2076450"/>
            <a:ext cx="63565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67501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-162560" y="361097"/>
            <a:ext cx="123545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5400" b="1" dirty="0" err="1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Thứ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 Ba </a:t>
            </a:r>
            <a:r>
              <a:rPr lang="en-US" sz="5400" b="1" dirty="0" err="1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ngày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 17 </a:t>
            </a:r>
            <a:r>
              <a:rPr lang="en-US" sz="5400" b="1" dirty="0" err="1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tháng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 12 </a:t>
            </a:r>
            <a:r>
              <a:rPr lang="en-US" sz="5400" b="1" dirty="0" err="1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-93"/>
                <a:cs typeface="Times New Roman" pitchFamily="18" charset="0"/>
              </a:rPr>
              <a:t> 2024</a:t>
            </a:r>
            <a:endParaRPr lang="vi-VN" sz="5400" b="1" dirty="0">
              <a:solidFill>
                <a:schemeClr val="bg1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698971" y="1862800"/>
            <a:ext cx="67940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u="sng" dirty="0" err="1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Tiếng</a:t>
            </a:r>
            <a:r>
              <a:rPr lang="en-US" sz="8000" b="1" u="sng" dirty="0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8000" b="1" u="sng" dirty="0" err="1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việt</a:t>
            </a:r>
            <a:r>
              <a:rPr lang="en-US" sz="8000" b="1" u="sng" dirty="0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: 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950618" y="3748464"/>
            <a:ext cx="86400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8000" b="1" dirty="0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 77: </a:t>
            </a:r>
            <a:r>
              <a:rPr lang="en-US" sz="8000" b="1" dirty="0" err="1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ang</a:t>
            </a:r>
            <a:r>
              <a:rPr lang="en-US" sz="8000" b="1" dirty="0">
                <a:solidFill>
                  <a:srgbClr val="FFC000"/>
                </a:solidFill>
                <a:latin typeface="HP001 4 hàng" pitchFamily="34" charset="-93"/>
                <a:cs typeface="Times New Roman" pitchFamily="18" charset="0"/>
              </a:rPr>
              <a:t> - ac</a:t>
            </a:r>
            <a:endParaRPr lang="vi-VN" sz="8000" b="1" dirty="0">
              <a:solidFill>
                <a:srgbClr val="FFC000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59548" y="1407674"/>
            <a:ext cx="864004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8000" b="1" dirty="0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 77: </a:t>
            </a:r>
            <a:r>
              <a:rPr lang="en-US" sz="8000" b="1" err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ang</a:t>
            </a:r>
            <a:r>
              <a:rPr lang="en-US" sz="8000" b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 – ac</a:t>
            </a:r>
          </a:p>
          <a:p>
            <a:pPr algn="ctr" eaLnBrk="1" hangingPunct="1"/>
            <a:endParaRPr lang="en-US" sz="8000" b="1">
              <a:solidFill>
                <a:srgbClr val="0E00DC"/>
              </a:solidFill>
              <a:latin typeface="HP001 4 hàng" pitchFamily="34" charset="-93"/>
              <a:cs typeface="Times New Roman" pitchFamily="18" charset="0"/>
            </a:endParaRPr>
          </a:p>
          <a:p>
            <a:pPr algn="ctr" eaLnBrk="1" hangingPunct="1"/>
            <a:r>
              <a:rPr lang="en-US" sz="8000" b="1">
                <a:solidFill>
                  <a:srgbClr val="0E00DC"/>
                </a:solidFill>
                <a:latin typeface="HP001 4 hàng" pitchFamily="34" charset="-93"/>
                <a:cs typeface="Times New Roman" pitchFamily="18" charset="0"/>
              </a:rPr>
              <a:t>Tiết 1</a:t>
            </a:r>
            <a:endParaRPr lang="vi-VN" sz="8000" b="1" dirty="0">
              <a:solidFill>
                <a:srgbClr val="0E00DC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281</Words>
  <Application>Microsoft Office PowerPoint</Application>
  <PresentationFormat>Widescreen</PresentationFormat>
  <Paragraphs>75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UTM Avo</vt:lpstr>
      <vt:lpstr>Calibri Light</vt:lpstr>
      <vt:lpstr>.VnAvant</vt:lpstr>
      <vt:lpstr>HP001 4 hàng</vt:lpstr>
      <vt:lpstr>Times New Roman</vt:lpstr>
      <vt:lpstr>Arial</vt:lpstr>
      <vt:lpstr>Calibri</vt:lpstr>
      <vt:lpstr>.VnTime</vt:lpstr>
      <vt:lpstr>Century Gothic</vt:lpstr>
      <vt:lpstr>Courier New</vt:lpstr>
      <vt:lpstr>1_Office Theme</vt:lpstr>
      <vt:lpstr>PowerPoint Presentation</vt:lpstr>
      <vt:lpstr>PowerPoint Presentation</vt:lpstr>
      <vt:lpstr>            Câu 1: Đọc câu sau:         Vườn bà có quả na.</vt:lpstr>
      <vt:lpstr>            Câu 2: Cún, thỏ và vượn đi đâu?         </vt:lpstr>
      <vt:lpstr>              Câu 3: Đọc các từ sau: con vượn, trượt ván           </vt:lpstr>
      <vt:lpstr>             Câu 4: Thỏ sợ gì mà không dám ra biển?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495</cp:revision>
  <dcterms:created xsi:type="dcterms:W3CDTF">2018-12-15T04:43:00Z</dcterms:created>
  <dcterms:modified xsi:type="dcterms:W3CDTF">2024-12-16T22:58:16Z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