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8"/>
  </p:notesMasterIdLst>
  <p:sldIdLst>
    <p:sldId id="429" r:id="rId6"/>
    <p:sldId id="445" r:id="rId7"/>
    <p:sldId id="446" r:id="rId8"/>
    <p:sldId id="465" r:id="rId9"/>
    <p:sldId id="466" r:id="rId10"/>
    <p:sldId id="467" r:id="rId11"/>
    <p:sldId id="468" r:id="rId12"/>
    <p:sldId id="426" r:id="rId13"/>
    <p:sldId id="384" r:id="rId14"/>
    <p:sldId id="403" r:id="rId15"/>
    <p:sldId id="387" r:id="rId16"/>
    <p:sldId id="388" r:id="rId17"/>
    <p:sldId id="389" r:id="rId18"/>
    <p:sldId id="390" r:id="rId19"/>
    <p:sldId id="391" r:id="rId20"/>
    <p:sldId id="448" r:id="rId21"/>
    <p:sldId id="392" r:id="rId22"/>
    <p:sldId id="395" r:id="rId23"/>
    <p:sldId id="346" r:id="rId24"/>
    <p:sldId id="396" r:id="rId25"/>
    <p:sldId id="397" r:id="rId26"/>
    <p:sldId id="450" r:id="rId27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kern="1200" baseline="0">
        <a:solidFill>
          <a:schemeClr val="tx1"/>
        </a:solidFill>
        <a:ea typeface="SimSun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defRPr sz="1800" kern="1200" baseline="0">
        <a:solidFill>
          <a:schemeClr val="tx1"/>
        </a:solidFill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pos="3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69696"/>
    <a:srgbClr val="C0C0C0"/>
    <a:srgbClr val="000099"/>
    <a:srgbClr val="003399"/>
    <a:srgbClr val="0066FF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30"/>
        <p:guide pos="3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4295" cy="742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 algn="l"/>
            <a:endParaRPr sz="1200">
              <a:ea typeface="SimSun" panose="02010600030101010101" pitchFamily="2" charset="-122"/>
            </a:endParaRPr>
          </a:p>
        </p:txBody>
      </p:sp>
      <p:sp>
        <p:nvSpPr>
          <p:cNvPr id="6147" name="Date Placeholder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 algn="r"/>
            <a:fld id="{BB962C8B-B14F-4D97-AF65-F5344CB8AC3E}" type="datetime1">
              <a:rPr lang="en-US" altLang="x-none" dirty="0">
                <a:ea typeface="SimSun" panose="02010600030101010101" pitchFamily="2" charset="-122"/>
              </a:rPr>
              <a:t>3/22/2025</a:t>
            </a:fld>
            <a:endParaRPr lang="en-US" altLang="x-none" sz="1200" dirty="0">
              <a:ea typeface="SimSun" panose="02010600030101010101" pitchFamily="2" charset="-122"/>
            </a:endParaRPr>
          </a:p>
        </p:txBody>
      </p:sp>
      <p:sp>
        <p:nvSpPr>
          <p:cNvPr id="614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Notes Placeholder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lstStyle/>
          <a:p>
            <a:pPr lvl="0" algn="l"/>
            <a:endParaRPr sz="1200">
              <a:ea typeface="SimSun" panose="02010600030101010101" pitchFamily="2" charset="-122"/>
            </a:endParaRPr>
          </a:p>
        </p:txBody>
      </p:sp>
      <p:sp>
        <p:nvSpPr>
          <p:cNvPr id="615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lstStyle/>
          <a:p>
            <a:pPr lvl="0" algn="r"/>
            <a:fld id="{9A0DB2DC-4C9A-4742-B13C-FB6460FD3503}" type="slidenum">
              <a:rPr lang="en-US" altLang="x-none" dirty="0">
                <a:ea typeface="SimSun" panose="02010600030101010101" pitchFamily="2" charset="-122"/>
              </a:rPr>
              <a:t>‹#›</a:t>
            </a:fld>
            <a:endParaRPr lang="en-US" altLang="x-none" sz="1200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endParaRPr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UTM Avo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UTM Avo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05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endParaRPr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UTM Avo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UTM Avo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endParaRPr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2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2" charset="0"/>
          <a:ea typeface="SimSun" panose="02010600030101010101" pitchFamily="2" charset="-122"/>
          <a:cs typeface="+mn-cs"/>
          <a:sym typeface="Calibri" panose="020F0502020204030204" pitchFamily="2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2" charset="0"/>
          <a:ea typeface="SimSun" panose="02010600030101010101" pitchFamily="2" charset="-122"/>
          <a:cs typeface="+mn-cs"/>
          <a:sym typeface="Calibri" panose="020F0502020204030204" pitchFamily="2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2" charset="0"/>
          <a:ea typeface="SimSun" panose="02010600030101010101" pitchFamily="2" charset="-122"/>
          <a:cs typeface="+mn-cs"/>
          <a:sym typeface="Calibri" panose="020F0502020204030204" pitchFamily="2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2" charset="0"/>
          <a:ea typeface="SimSun" panose="02010600030101010101" pitchFamily="2" charset="-122"/>
          <a:cs typeface="+mn-cs"/>
          <a:sym typeface="Calibri" panose="020F0502020204030204" pitchFamily="2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2" charset="0"/>
          <a:ea typeface="SimSun" panose="02010600030101010101" pitchFamily="2" charset="-122"/>
          <a:cs typeface="+mn-cs"/>
          <a:sym typeface="Calibri" panose="020F0502020204030204" pitchFamily="2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2" charset="0"/>
          <a:ea typeface="SimSun" panose="02010600030101010101" pitchFamily="2" charset="-122"/>
          <a:cs typeface="+mn-cs"/>
          <a:sym typeface="Calibri" panose="020F0502020204030204" pitchFamily="2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2" charset="0"/>
          <a:ea typeface="SimSun" panose="02010600030101010101" pitchFamily="2" charset="-122"/>
          <a:cs typeface="+mn-cs"/>
          <a:sym typeface="Calibri" panose="020F0502020204030204" pitchFamily="2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2" charset="0"/>
          <a:ea typeface="SimSun" panose="02010600030101010101" pitchFamily="2" charset="-122"/>
          <a:cs typeface="+mn-cs"/>
          <a:sym typeface="Calibri" panose="020F0502020204030204" pitchFamily="2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endParaRPr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UTM Avo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UTM Avo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BB962C8B-B14F-4D97-AF65-F5344CB8AC3E}" type="datetime1">
              <a:rPr lang="zh-CN" altLang="en-US" dirty="0"/>
              <a:t>2025/3/22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endParaRPr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914400" lvl="0" indent="-914400" algn="l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UTM Avo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UTM Avo" charset="0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charset="0"/>
          <a:ea typeface="UTM Avo" charset="0"/>
          <a:cs typeface="+mn-cs"/>
          <a:sym typeface="UTM Avo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/C:\Users\ACER\Downloads\T&#7852;P%20VI&#7870;T%20EM%20EP.wmv" TargetMode="External"/><Relationship Id="rId2" Type="http://schemas.openxmlformats.org/officeDocument/2006/relationships/video" Target="file:///C:\Users\ACER\Downloads\27.wmv" TargetMode="External"/><Relationship Id="rId1" Type="http://schemas.microsoft.com/office/2007/relationships/media" Target="file:///C:\Users\ACER\Downloads\27.wmv" TargetMode="Externa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18.xml"/><Relationship Id="rId4" Type="http://schemas.openxmlformats.org/officeDocument/2006/relationships/video" Target="file:///C:\Users\ACER\Downloads\T&#7852;P%20VI&#7870;T%20EM%20EP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6.png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slide" Target="slide5.xml"/><Relationship Id="rId5" Type="http://schemas.openxmlformats.org/officeDocument/2006/relationships/slide" Target="slide6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slide" Target="slide4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7170" name="Freeform 34"/>
          <p:cNvSpPr/>
          <p:nvPr/>
        </p:nvSpPr>
        <p:spPr>
          <a:xfrm>
            <a:off x="9525" y="5473700"/>
            <a:ext cx="12192000" cy="1371600"/>
          </a:xfrm>
          <a:custGeom>
            <a:avLst/>
            <a:gdLst>
              <a:gd name="txL" fmla="*/ 0 w 5752"/>
              <a:gd name="txT" fmla="*/ 0 h 970"/>
              <a:gd name="txR" fmla="*/ 5752 w 5752"/>
              <a:gd name="txB" fmla="*/ 970 h 970"/>
            </a:gdLst>
            <a:ahLst/>
            <a:cxnLst>
              <a:cxn ang="0">
                <a:pos x="5752" y="970"/>
              </a:cxn>
              <a:cxn ang="0">
                <a:pos x="0" y="970"/>
              </a:cxn>
              <a:cxn ang="0">
                <a:pos x="0" y="293"/>
              </a:cxn>
              <a:cxn ang="0">
                <a:pos x="0" y="293"/>
              </a:cxn>
              <a:cxn ang="0">
                <a:pos x="176" y="247"/>
              </a:cxn>
              <a:cxn ang="0">
                <a:pos x="365" y="201"/>
              </a:cxn>
              <a:cxn ang="0">
                <a:pos x="591" y="147"/>
              </a:cxn>
              <a:cxn ang="0">
                <a:pos x="713" y="121"/>
              </a:cxn>
              <a:cxn ang="0">
                <a:pos x="837" y="93"/>
              </a:cxn>
              <a:cxn ang="0">
                <a:pos x="961" y="69"/>
              </a:cxn>
              <a:cxn ang="0">
                <a:pos x="1078" y="47"/>
              </a:cxn>
              <a:cxn ang="0">
                <a:pos x="1192" y="27"/>
              </a:cxn>
              <a:cxn ang="0">
                <a:pos x="1296" y="13"/>
              </a:cxn>
              <a:cxn ang="0">
                <a:pos x="1390" y="3"/>
              </a:cxn>
              <a:cxn ang="0">
                <a:pos x="1430" y="0"/>
              </a:cxn>
              <a:cxn ang="0">
                <a:pos x="1468" y="0"/>
              </a:cxn>
              <a:cxn ang="0">
                <a:pos x="1468" y="0"/>
              </a:cxn>
              <a:cxn ang="0">
                <a:pos x="1538" y="0"/>
              </a:cxn>
              <a:cxn ang="0">
                <a:pos x="1612" y="3"/>
              </a:cxn>
              <a:cxn ang="0">
                <a:pos x="1686" y="11"/>
              </a:cxn>
              <a:cxn ang="0">
                <a:pos x="1764" y="21"/>
              </a:cxn>
              <a:cxn ang="0">
                <a:pos x="1845" y="35"/>
              </a:cxn>
              <a:cxn ang="0">
                <a:pos x="1927" y="49"/>
              </a:cxn>
              <a:cxn ang="0">
                <a:pos x="2011" y="67"/>
              </a:cxn>
              <a:cxn ang="0">
                <a:pos x="2097" y="87"/>
              </a:cxn>
              <a:cxn ang="0">
                <a:pos x="2185" y="109"/>
              </a:cxn>
              <a:cxn ang="0">
                <a:pos x="2275" y="133"/>
              </a:cxn>
              <a:cxn ang="0">
                <a:pos x="2457" y="185"/>
              </a:cxn>
              <a:cxn ang="0">
                <a:pos x="2640" y="241"/>
              </a:cxn>
              <a:cxn ang="0">
                <a:pos x="2826" y="301"/>
              </a:cxn>
              <a:cxn ang="0">
                <a:pos x="3196" y="421"/>
              </a:cxn>
              <a:cxn ang="0">
                <a:pos x="3377" y="479"/>
              </a:cxn>
              <a:cxn ang="0">
                <a:pos x="3553" y="533"/>
              </a:cxn>
              <a:cxn ang="0">
                <a:pos x="3723" y="583"/>
              </a:cxn>
              <a:cxn ang="0">
                <a:pos x="3805" y="605"/>
              </a:cxn>
              <a:cxn ang="0">
                <a:pos x="3885" y="625"/>
              </a:cxn>
              <a:cxn ang="0">
                <a:pos x="3960" y="643"/>
              </a:cxn>
              <a:cxn ang="0">
                <a:pos x="4036" y="658"/>
              </a:cxn>
              <a:cxn ang="0">
                <a:pos x="4108" y="670"/>
              </a:cxn>
              <a:cxn ang="0">
                <a:pos x="4176" y="682"/>
              </a:cxn>
              <a:cxn ang="0">
                <a:pos x="4176" y="682"/>
              </a:cxn>
              <a:cxn ang="0">
                <a:pos x="4252" y="688"/>
              </a:cxn>
              <a:cxn ang="0">
                <a:pos x="4346" y="694"/>
              </a:cxn>
              <a:cxn ang="0">
                <a:pos x="4454" y="696"/>
              </a:cxn>
              <a:cxn ang="0">
                <a:pos x="4572" y="698"/>
              </a:cxn>
              <a:cxn ang="0">
                <a:pos x="4699" y="698"/>
              </a:cxn>
              <a:cxn ang="0">
                <a:pos x="4831" y="696"/>
              </a:cxn>
              <a:cxn ang="0">
                <a:pos x="5097" y="690"/>
              </a:cxn>
              <a:cxn ang="0">
                <a:pos x="5347" y="682"/>
              </a:cxn>
              <a:cxn ang="0">
                <a:pos x="5556" y="674"/>
              </a:cxn>
              <a:cxn ang="0">
                <a:pos x="5752" y="664"/>
              </a:cxn>
              <a:cxn ang="0">
                <a:pos x="5752" y="970"/>
              </a:cxn>
            </a:cxnLst>
            <a:rect l="txL" t="txT" r="txR" b="tx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>
                  <a:alpha val="100000"/>
                </a:srgbClr>
              </a:gs>
              <a:gs pos="50000">
                <a:srgbClr val="87AE08">
                  <a:alpha val="100000"/>
                </a:srgbClr>
              </a:gs>
              <a:gs pos="100000">
                <a:srgbClr val="A2D00C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pPr>
              <a:buNone/>
            </a:pPr>
            <a:endParaRPr b="1" i="1" baseline="0">
              <a:solidFill>
                <a:srgbClr val="000000"/>
              </a:solidFill>
              <a:latin typeface="等线" charset="-122"/>
              <a:ea typeface="等线" charset="-122"/>
              <a:sym typeface="UTM Avo" charset="0"/>
            </a:endParaRPr>
          </a:p>
        </p:txBody>
      </p:sp>
      <p:pic>
        <p:nvPicPr>
          <p:cNvPr id="7171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3" y="5043488"/>
            <a:ext cx="7716837" cy="1595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50" y="5214938"/>
            <a:ext cx="1631950" cy="147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8513" y="5114925"/>
            <a:ext cx="1508125" cy="163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Rectangles 7173"/>
          <p:cNvSpPr/>
          <p:nvPr/>
        </p:nvSpPr>
        <p:spPr>
          <a:xfrm>
            <a:off x="231775" y="539750"/>
            <a:ext cx="11737975" cy="16446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8000"/>
                    </a:srgbClr>
                  </a:prst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NHIỆT LIỆT CHÀO MỪNG QUÝ THẦY, CÔ ĐẾN DỰ GIỜ</a:t>
            </a:r>
          </a:p>
        </p:txBody>
      </p:sp>
      <p:sp>
        <p:nvSpPr>
          <p:cNvPr id="7175" name="Text Box 7174"/>
          <p:cNvSpPr txBox="1"/>
          <p:nvPr/>
        </p:nvSpPr>
        <p:spPr>
          <a:xfrm>
            <a:off x="2570163" y="3021013"/>
            <a:ext cx="814863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4000" dirty="0" smtClean="0">
                <a:solidFill>
                  <a:srgbClr val="003399"/>
                </a:solidFill>
                <a:ea typeface="SimSun" panose="02010600030101010101" pitchFamily="2" charset="-122"/>
              </a:rPr>
              <a:t>Lớp:1C</a:t>
            </a:r>
            <a:endParaRPr lang="en-US" altLang="x-none" sz="4000" dirty="0">
              <a:solidFill>
                <a:srgbClr val="003399"/>
              </a:solidFill>
              <a:ea typeface="SimSun" panose="02010600030101010101" pitchFamily="2" charset="-122"/>
            </a:endParaRPr>
          </a:p>
          <a:p>
            <a:r>
              <a:rPr lang="en-US" altLang="x-none" sz="4000" dirty="0">
                <a:solidFill>
                  <a:srgbClr val="003399"/>
                </a:solidFill>
                <a:ea typeface="SimSun" panose="02010600030101010101" pitchFamily="2" charset="-122"/>
              </a:rPr>
              <a:t>Giáo viên : </a:t>
            </a:r>
            <a:r>
              <a:rPr lang="en-US" altLang="x-none" sz="4000" dirty="0" err="1" smtClean="0">
                <a:solidFill>
                  <a:srgbClr val="003399"/>
                </a:solidFill>
                <a:ea typeface="SimSun" panose="02010600030101010101" pitchFamily="2" charset="-122"/>
              </a:rPr>
              <a:t>Lê</a:t>
            </a:r>
            <a:r>
              <a:rPr lang="en-US" altLang="x-none" sz="4000" dirty="0" smtClean="0">
                <a:solidFill>
                  <a:srgbClr val="003399"/>
                </a:solidFill>
                <a:ea typeface="SimSun" panose="02010600030101010101" pitchFamily="2" charset="-122"/>
              </a:rPr>
              <a:t> </a:t>
            </a:r>
            <a:r>
              <a:rPr lang="en-US" altLang="x-none" sz="4000" dirty="0" err="1" smtClean="0">
                <a:solidFill>
                  <a:srgbClr val="003399"/>
                </a:solidFill>
                <a:ea typeface="SimSun" panose="02010600030101010101" pitchFamily="2" charset="-122"/>
              </a:rPr>
              <a:t>Thị</a:t>
            </a:r>
            <a:r>
              <a:rPr lang="en-US" altLang="x-none" sz="4000" dirty="0" smtClean="0">
                <a:solidFill>
                  <a:srgbClr val="003399"/>
                </a:solidFill>
                <a:ea typeface="SimSun" panose="02010600030101010101" pitchFamily="2" charset="-122"/>
              </a:rPr>
              <a:t> </a:t>
            </a:r>
            <a:r>
              <a:rPr lang="en-US" altLang="x-none" sz="4000" dirty="0" err="1" smtClean="0">
                <a:solidFill>
                  <a:srgbClr val="003399"/>
                </a:solidFill>
                <a:ea typeface="SimSun" panose="02010600030101010101" pitchFamily="2" charset="-122"/>
              </a:rPr>
              <a:t>Hường</a:t>
            </a:r>
            <a:endParaRPr lang="en-US" altLang="x-none" sz="4000" dirty="0">
              <a:solidFill>
                <a:srgbClr val="003399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18.881 tấm ảnh về kem ốc quế, kem ly đẹp ngất ngây, hình ảnh chất lượng  cao trên 123rf.com - Mua bán hình ảnh shutterstock giá rẻ chỉ từ 3.000 đ  trong 2 phú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23813"/>
            <a:ext cx="4235450" cy="344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4" descr="Thị trường kem nội tan chảy trước làn sóng ngoại nhập - MViet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487" y="3756025"/>
            <a:ext cx="5983287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2" descr="218.881 tấm ảnh về kem ốc quế, kem ly đẹp ngất ngây, hình ảnh chất lượng  cao trên 123rf.com - Mua bán hình ảnh shutterstock giá rẻ chỉ từ 3.000 đ  trong 2 phú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263" y="0"/>
            <a:ext cx="6746875" cy="688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7409"/>
          <p:cNvSpPr txBox="1"/>
          <p:nvPr/>
        </p:nvSpPr>
        <p:spPr>
          <a:xfrm>
            <a:off x="9505950" y="1169988"/>
            <a:ext cx="2235200" cy="39382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lstStyle/>
          <a:p>
            <a:r>
              <a:rPr lang="en-US" altLang="x-none" sz="250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p</a:t>
            </a:r>
          </a:p>
        </p:txBody>
      </p:sp>
      <p:sp>
        <p:nvSpPr>
          <p:cNvPr id="17411" name="Text Box 17410"/>
          <p:cNvSpPr txBox="1"/>
          <p:nvPr/>
        </p:nvSpPr>
        <p:spPr>
          <a:xfrm>
            <a:off x="1158875" y="1287463"/>
            <a:ext cx="371475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250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</a:t>
            </a:r>
          </a:p>
        </p:txBody>
      </p:sp>
      <p:sp>
        <p:nvSpPr>
          <p:cNvPr id="17412" name="Text Box 17411"/>
          <p:cNvSpPr txBox="1"/>
          <p:nvPr/>
        </p:nvSpPr>
        <p:spPr>
          <a:xfrm>
            <a:off x="2827338" y="1387475"/>
            <a:ext cx="825500" cy="39382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50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m</a:t>
            </a:r>
          </a:p>
        </p:txBody>
      </p:sp>
      <p:sp>
        <p:nvSpPr>
          <p:cNvPr id="17413" name="Text Box 17412"/>
          <p:cNvSpPr txBox="1"/>
          <p:nvPr/>
        </p:nvSpPr>
        <p:spPr>
          <a:xfrm>
            <a:off x="1177925" y="1295400"/>
            <a:ext cx="704850" cy="39382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50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2 -0.010185 L 0.526771 -0.00500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/>
      <p:bldP spid="17411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8433"/>
          <p:cNvSpPr txBox="1"/>
          <p:nvPr/>
        </p:nvSpPr>
        <p:spPr>
          <a:xfrm>
            <a:off x="5337175" y="3306763"/>
            <a:ext cx="2364740" cy="289179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x-none" sz="182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ep</a:t>
            </a:r>
          </a:p>
        </p:txBody>
      </p:sp>
      <p:sp>
        <p:nvSpPr>
          <p:cNvPr id="18435" name="Text Box 18434"/>
          <p:cNvSpPr txBox="1"/>
          <p:nvPr/>
        </p:nvSpPr>
        <p:spPr>
          <a:xfrm>
            <a:off x="3833813" y="3308350"/>
            <a:ext cx="823912" cy="2891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18200" dirty="0">
                <a:solidFill>
                  <a:srgbClr val="003399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d</a:t>
            </a:r>
          </a:p>
        </p:txBody>
      </p:sp>
      <p:sp>
        <p:nvSpPr>
          <p:cNvPr id="18436" name="Text Box 18435"/>
          <p:cNvSpPr txBox="1"/>
          <p:nvPr/>
        </p:nvSpPr>
        <p:spPr>
          <a:xfrm>
            <a:off x="5429250" y="3927475"/>
            <a:ext cx="8255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lstStyle/>
          <a:p>
            <a:endParaRPr sz="2400">
              <a:ea typeface="SimSun" panose="02010600030101010101" pitchFamily="2" charset="-122"/>
            </a:endParaRPr>
          </a:p>
        </p:txBody>
      </p:sp>
      <p:sp>
        <p:nvSpPr>
          <p:cNvPr id="18437" name="Straight Connector 18436"/>
          <p:cNvSpPr/>
          <p:nvPr/>
        </p:nvSpPr>
        <p:spPr>
          <a:xfrm flipH="1">
            <a:off x="5995988" y="3927158"/>
            <a:ext cx="330200" cy="360362"/>
          </a:xfrm>
          <a:prstGeom prst="line">
            <a:avLst/>
          </a:prstGeom>
          <a:ln w="1270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38" y="661988"/>
            <a:ext cx="5803900" cy="2859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9457"/>
          <p:cNvSpPr txBox="1"/>
          <p:nvPr/>
        </p:nvSpPr>
        <p:spPr>
          <a:xfrm>
            <a:off x="8474710" y="1120140"/>
            <a:ext cx="2236788" cy="43230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lstStyle/>
          <a:p>
            <a:r>
              <a:rPr lang="en-US" altLang="x-none" sz="275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p</a:t>
            </a:r>
          </a:p>
        </p:txBody>
      </p:sp>
      <p:sp>
        <p:nvSpPr>
          <p:cNvPr id="19459" name="Text Box 19458"/>
          <p:cNvSpPr txBox="1"/>
          <p:nvPr/>
        </p:nvSpPr>
        <p:spPr>
          <a:xfrm>
            <a:off x="946150" y="1196975"/>
            <a:ext cx="371475" cy="4323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275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</a:t>
            </a:r>
          </a:p>
        </p:txBody>
      </p:sp>
      <p:sp>
        <p:nvSpPr>
          <p:cNvPr id="19460" name="Text Box 19459"/>
          <p:cNvSpPr txBox="1"/>
          <p:nvPr/>
        </p:nvSpPr>
        <p:spPr>
          <a:xfrm>
            <a:off x="2725738" y="1187450"/>
            <a:ext cx="825500" cy="4323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75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m</a:t>
            </a:r>
          </a:p>
        </p:txBody>
      </p:sp>
      <p:sp>
        <p:nvSpPr>
          <p:cNvPr id="19461" name="Text Box 19460"/>
          <p:cNvSpPr txBox="1"/>
          <p:nvPr/>
        </p:nvSpPr>
        <p:spPr>
          <a:xfrm>
            <a:off x="965200" y="1204913"/>
            <a:ext cx="704850" cy="4323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75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</a:t>
            </a:r>
          </a:p>
        </p:txBody>
      </p:sp>
      <p:sp>
        <p:nvSpPr>
          <p:cNvPr id="19462" name="Text Box 19461"/>
          <p:cNvSpPr txBox="1"/>
          <p:nvPr/>
        </p:nvSpPr>
        <p:spPr>
          <a:xfrm>
            <a:off x="2726055" y="1120140"/>
            <a:ext cx="667385" cy="4340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noAutofit/>
          </a:bodyPr>
          <a:lstStyle/>
          <a:p>
            <a:r>
              <a:rPr lang="en-US" altLang="x-none" sz="27500" dirty="0">
                <a:solidFill>
                  <a:schemeClr val="accent1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m</a:t>
            </a:r>
          </a:p>
        </p:txBody>
      </p:sp>
      <p:sp>
        <p:nvSpPr>
          <p:cNvPr id="19463" name="Text Box 19462"/>
          <p:cNvSpPr txBox="1"/>
          <p:nvPr/>
        </p:nvSpPr>
        <p:spPr>
          <a:xfrm>
            <a:off x="8474710" y="1136968"/>
            <a:ext cx="2235200" cy="43230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 anchorCtr="0">
            <a:spAutoFit/>
          </a:bodyPr>
          <a:lstStyle/>
          <a:p>
            <a:r>
              <a:rPr lang="en-US" altLang="x-none" sz="27500" dirty="0">
                <a:solidFill>
                  <a:srgbClr val="00FF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p</a:t>
            </a:r>
          </a:p>
        </p:txBody>
      </p:sp>
      <p:sp>
        <p:nvSpPr>
          <p:cNvPr id="19464" name="Text Box 19463"/>
          <p:cNvSpPr txBox="1"/>
          <p:nvPr/>
        </p:nvSpPr>
        <p:spPr>
          <a:xfrm>
            <a:off x="7127875" y="1254125"/>
            <a:ext cx="1732915" cy="43230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x-none" sz="275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oogle Shape;27;p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71450" y="-65087"/>
            <a:ext cx="12165013" cy="684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3"/>
          <a:srcRect t="6259"/>
          <a:stretch>
            <a:fillRect/>
          </a:stretch>
        </p:blipFill>
        <p:spPr>
          <a:xfrm>
            <a:off x="101600" y="669925"/>
            <a:ext cx="12188825" cy="642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Box 3"/>
          <p:cNvSpPr/>
          <p:nvPr/>
        </p:nvSpPr>
        <p:spPr>
          <a:xfrm>
            <a:off x="7185025" y="4276725"/>
            <a:ext cx="4176713" cy="1445260"/>
          </a:xfrm>
          <a:prstGeom prst="rect">
            <a:avLst/>
          </a:prstGeom>
          <a:gradFill rotWithShape="1">
            <a:gsLst>
              <a:gs pos="0">
                <a:srgbClr val="FFDB9C">
                  <a:alpha val="100000"/>
                </a:srgbClr>
              </a:gs>
              <a:gs pos="50000">
                <a:srgbClr val="FFD58E">
                  <a:alpha val="100000"/>
                </a:srgbClr>
              </a:gs>
              <a:gs pos="100000">
                <a:srgbClr val="FFD079">
                  <a:alpha val="100000"/>
                </a:srgbClr>
              </a:gs>
            </a:gsLst>
            <a:lin ang="5400000" scaled="1"/>
            <a:tileRect/>
          </a:gradFill>
          <a:ln w="635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d</a:t>
            </a:r>
            <a:r>
              <a:rPr lang="zh-CN" altLang="en-US" sz="8800" b="1" dirty="0">
                <a:solidFill>
                  <a:srgbClr val="FF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é</a:t>
            </a:r>
            <a:r>
              <a:rPr lang="zh-CN" altLang="en-US" sz="8800" b="1" dirty="0">
                <a:solidFill>
                  <a:srgbClr val="FF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p</a:t>
            </a:r>
            <a:endParaRPr lang="en-US" altLang="x-none" sz="8800" b="1" dirty="0">
              <a:solidFill>
                <a:srgbClr val="FF0000"/>
              </a:solidFill>
              <a:latin typeface="Times New Roman" panose="02020603050405020304" pitchFamily="2" charset="0"/>
              <a:ea typeface="SimSun" panose="02010600030101010101" pitchFamily="2" charset="-122"/>
              <a:cs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0485" name="TextBox 4"/>
          <p:cNvSpPr/>
          <p:nvPr/>
        </p:nvSpPr>
        <p:spPr>
          <a:xfrm>
            <a:off x="612775" y="4240213"/>
            <a:ext cx="4489450" cy="1445260"/>
          </a:xfrm>
          <a:prstGeom prst="rect">
            <a:avLst/>
          </a:prstGeom>
          <a:gradFill rotWithShape="1">
            <a:gsLst>
              <a:gs pos="0">
                <a:srgbClr val="FFDB9C">
                  <a:alpha val="100000"/>
                </a:srgbClr>
              </a:gs>
              <a:gs pos="50000">
                <a:srgbClr val="FFD58E">
                  <a:alpha val="100000"/>
                </a:srgbClr>
              </a:gs>
              <a:gs pos="100000">
                <a:srgbClr val="FFD079">
                  <a:alpha val="100000"/>
                </a:srgbClr>
              </a:gs>
            </a:gsLst>
            <a:lin ang="5400000" scaled="1"/>
            <a:tileRect/>
          </a:gradFill>
          <a:ln w="635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k</a:t>
            </a:r>
            <a:r>
              <a:rPr lang="zh-CN" altLang="en-US" sz="8800" b="1" dirty="0">
                <a:solidFill>
                  <a:srgbClr val="FF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em</a:t>
            </a:r>
            <a:endParaRPr lang="en-US" altLang="x-none" sz="8800" b="1" dirty="0">
              <a:solidFill>
                <a:srgbClr val="FF0000"/>
              </a:solidFill>
              <a:latin typeface="Times New Roman" panose="02020603050405020304" pitchFamily="2" charset="0"/>
              <a:ea typeface="SimSun" panose="02010600030101010101" pitchFamily="2" charset="-122"/>
              <a:cs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0486" name="TextBox 6"/>
          <p:cNvSpPr/>
          <p:nvPr/>
        </p:nvSpPr>
        <p:spPr>
          <a:xfrm>
            <a:off x="8359775" y="3382963"/>
            <a:ext cx="3144838" cy="14335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8800" b="1" dirty="0">
                <a:solidFill>
                  <a:srgbClr val="FF0000"/>
                </a:solidFill>
                <a:latin typeface="UTM Avo" charset="0"/>
                <a:ea typeface="SimSun" panose="02010600030101010101" pitchFamily="2" charset="-122"/>
                <a:sym typeface="Times New Roman" panose="02020603050405020304" pitchFamily="2" charset="0"/>
              </a:rPr>
              <a:t>         </a:t>
            </a:r>
            <a:endParaRPr lang="en-US" altLang="x-none" sz="8800" b="1" dirty="0">
              <a:solidFill>
                <a:srgbClr val="FF0000"/>
              </a:solidFill>
              <a:latin typeface="UTM Avo" charset="0"/>
              <a:ea typeface="SimSun" panose="02010600030101010101" pitchFamily="2" charset="-122"/>
              <a:sym typeface="Times New Roman" panose="02020603050405020304" pitchFamily="2" charset="0"/>
            </a:endParaRPr>
          </a:p>
        </p:txBody>
      </p:sp>
      <p:pic>
        <p:nvPicPr>
          <p:cNvPr id="2048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475" y="-41275"/>
            <a:ext cx="5973763" cy="378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2" y="7938"/>
            <a:ext cx="6515100" cy="3808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0" y="3178175"/>
            <a:ext cx="39243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0"/>
            <a:ext cx="2303462" cy="292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163" y="50800"/>
            <a:ext cx="3810000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950" y="20638"/>
            <a:ext cx="3892550" cy="258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81375"/>
            <a:ext cx="3940175" cy="2659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700" y="3271838"/>
            <a:ext cx="3646488" cy="2878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Rectangle 8"/>
          <p:cNvSpPr/>
          <p:nvPr/>
        </p:nvSpPr>
        <p:spPr>
          <a:xfrm>
            <a:off x="400050" y="2724150"/>
            <a:ext cx="18192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.VnAvant" panose="020B7200000000000000" pitchFamily="2" charset="0"/>
              </a:rPr>
              <a:t>lễ phép </a:t>
            </a:r>
            <a:endParaRPr lang="en-US" altLang="x-none" sz="3200" dirty="0">
              <a:solidFill>
                <a:srgbClr val="002060"/>
              </a:solidFill>
              <a:latin typeface="UTM Avo" charset="0"/>
              <a:ea typeface="UTM Avo" charset="0"/>
              <a:sym typeface=".VnAvant" panose="020B7200000000000000" pitchFamily="2" charset="0"/>
            </a:endParaRPr>
          </a:p>
        </p:txBody>
      </p:sp>
      <p:sp>
        <p:nvSpPr>
          <p:cNvPr id="21513" name="Rectangle 9"/>
          <p:cNvSpPr/>
          <p:nvPr/>
        </p:nvSpPr>
        <p:spPr>
          <a:xfrm>
            <a:off x="4006850" y="2724150"/>
            <a:ext cx="18240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.VnAvant" panose="020B7200000000000000" pitchFamily="2" charset="0"/>
              </a:rPr>
              <a:t>tem th</a:t>
            </a:r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ư</a:t>
            </a:r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.VnAvant" panose="020B7200000000000000" pitchFamily="2" charset="0"/>
              </a:rPr>
              <a:t> </a:t>
            </a:r>
            <a:endParaRPr lang="en-US" altLang="x-none" sz="3200" dirty="0">
              <a:solidFill>
                <a:srgbClr val="002060"/>
              </a:solidFill>
              <a:latin typeface="UTM Avo" charset="0"/>
              <a:ea typeface="UTM Avo" charset="0"/>
              <a:sym typeface=".VnAvant" panose="020B7200000000000000" pitchFamily="2" charset="0"/>
            </a:endParaRPr>
          </a:p>
        </p:txBody>
      </p:sp>
      <p:sp>
        <p:nvSpPr>
          <p:cNvPr id="21514" name="Rectangle 10"/>
          <p:cNvSpPr/>
          <p:nvPr/>
        </p:nvSpPr>
        <p:spPr>
          <a:xfrm>
            <a:off x="8988425" y="2581275"/>
            <a:ext cx="18891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.VnAvant" panose="020B7200000000000000" pitchFamily="2" charset="0"/>
              </a:rPr>
              <a:t>cá chép</a:t>
            </a:r>
            <a:endParaRPr lang="en-US" altLang="x-none" sz="3200" dirty="0">
              <a:solidFill>
                <a:srgbClr val="002060"/>
              </a:solidFill>
              <a:latin typeface="UTM Avo" charset="0"/>
              <a:ea typeface="UTM Avo" charset="0"/>
              <a:sym typeface=".VnAvant" panose="020B7200000000000000" pitchFamily="2" charset="0"/>
            </a:endParaRPr>
          </a:p>
        </p:txBody>
      </p:sp>
      <p:sp>
        <p:nvSpPr>
          <p:cNvPr id="21515" name="Rectangle 11"/>
          <p:cNvSpPr/>
          <p:nvPr/>
        </p:nvSpPr>
        <p:spPr>
          <a:xfrm>
            <a:off x="777875" y="6289675"/>
            <a:ext cx="1885950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sym typeface=".VnAvant" panose="020B7200000000000000" pitchFamily="2" charset="0"/>
              </a:rPr>
              <a:t>xem ti vi </a:t>
            </a:r>
            <a:endParaRPr lang="en-US" altLang="x-none" sz="3200" dirty="0">
              <a:solidFill>
                <a:srgbClr val="002060"/>
              </a:solidFill>
              <a:latin typeface="UTM Avo" charset="0"/>
              <a:ea typeface="Arial" panose="020B0604020202020204" pitchFamily="34" charset="0"/>
              <a:sym typeface=".VnAvant" panose="020B7200000000000000" pitchFamily="2" charset="0"/>
            </a:endParaRPr>
          </a:p>
        </p:txBody>
      </p:sp>
      <p:sp>
        <p:nvSpPr>
          <p:cNvPr id="21516" name="Rectangle 12"/>
          <p:cNvSpPr/>
          <p:nvPr/>
        </p:nvSpPr>
        <p:spPr>
          <a:xfrm>
            <a:off x="5049838" y="6289675"/>
            <a:ext cx="949325" cy="577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.VnAvant" panose="020B7200000000000000" pitchFamily="2" charset="0"/>
              </a:rPr>
              <a:t>r</a:t>
            </a:r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è</a:t>
            </a:r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.VnAvant" panose="020B7200000000000000" pitchFamily="2" charset="0"/>
              </a:rPr>
              <a:t>m</a:t>
            </a:r>
            <a:endParaRPr lang="en-US" altLang="x-none" sz="3200" dirty="0">
              <a:solidFill>
                <a:srgbClr val="002060"/>
              </a:solidFill>
              <a:latin typeface="UTM Avo" charset="0"/>
              <a:ea typeface="UTM Avo" charset="0"/>
              <a:sym typeface=".VnAvant" panose="020B7200000000000000" pitchFamily="2" charset="0"/>
            </a:endParaRPr>
          </a:p>
        </p:txBody>
      </p:sp>
      <p:sp>
        <p:nvSpPr>
          <p:cNvPr id="21517" name="Rectangle 13">
            <a:hlinkClick r:id="rId8" action="ppaction://hlinksldjump"/>
          </p:cNvPr>
          <p:cNvSpPr/>
          <p:nvPr/>
        </p:nvSpPr>
        <p:spPr>
          <a:xfrm>
            <a:off x="9283700" y="6291263"/>
            <a:ext cx="18716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.VnAvant" panose="020B7200000000000000" pitchFamily="2" charset="0"/>
              </a:rPr>
              <a:t>ng</a:t>
            </a:r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õ</a:t>
            </a:r>
            <a:r>
              <a:rPr lang="en-US" altLang="x-none" sz="3200" dirty="0">
                <a:solidFill>
                  <a:srgbClr val="00206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.VnAvant" panose="020B7200000000000000" pitchFamily="2" charset="0"/>
              </a:rPr>
              <a:t> hẹp</a:t>
            </a:r>
            <a:endParaRPr lang="en-US" altLang="x-none" sz="3200" dirty="0">
              <a:solidFill>
                <a:srgbClr val="002060"/>
              </a:solidFill>
              <a:latin typeface="UTM Avo" charset="0"/>
              <a:ea typeface="UTM Avo" charset="0"/>
              <a:sym typeface=".VnAvant" panose="020B7200000000000000" pitchFamily="2" charset="0"/>
            </a:endParaRPr>
          </a:p>
        </p:txBody>
      </p:sp>
    </p:spTree>
  </p:cSld>
  <p:clrMapOvr>
    <a:masterClrMapping/>
  </p:clrMapOvr>
  <p:transition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2529"/>
          <p:cNvSpPr txBox="1"/>
          <p:nvPr/>
        </p:nvSpPr>
        <p:spPr>
          <a:xfrm>
            <a:off x="792163" y="144463"/>
            <a:ext cx="1014730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Câu 1: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Nối </a:t>
            </a:r>
            <a:r>
              <a:rPr lang="zh-CN" altLang="en-US" sz="3200" b="1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em</a:t>
            </a:r>
            <a:r>
              <a:rPr lang="zh-CN" altLang="en-US" sz="32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 với tiếng có vần </a:t>
            </a:r>
            <a:r>
              <a:rPr lang="zh-CN" altLang="en-US" sz="3200" b="1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em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Nối </a:t>
            </a:r>
            <a:r>
              <a:rPr lang="zh-CN" altLang="en-US" sz="3200" b="1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ep</a:t>
            </a:r>
            <a:r>
              <a:rPr lang="zh-CN" altLang="en-US" sz="32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 với tiếng có vần</a:t>
            </a:r>
            <a:r>
              <a:rPr lang="zh-CN" altLang="en-US" sz="3200" b="1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 ep</a:t>
            </a:r>
          </a:p>
          <a:p>
            <a:pPr>
              <a:lnSpc>
                <a:spcPct val="300000"/>
              </a:lnSpc>
            </a:pPr>
            <a:r>
              <a:rPr lang="en-US" altLang="x-none" sz="32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                   </a:t>
            </a:r>
            <a:endParaRPr lang="en-US" altLang="x-none" sz="3200" dirty="0">
              <a:latin typeface="Times New Roman" panose="02020603050405020304" pitchFamily="2" charset="0"/>
              <a:ea typeface="UTM Avo" charset="0"/>
              <a:cs typeface="Times New Roman" panose="02020603050405020304" pitchFamily="2" charset="0"/>
            </a:endParaRPr>
          </a:p>
        </p:txBody>
      </p:sp>
      <p:sp>
        <p:nvSpPr>
          <p:cNvPr id="22531" name="Flowchart: Alternate Process 22530"/>
          <p:cNvSpPr/>
          <p:nvPr/>
        </p:nvSpPr>
        <p:spPr>
          <a:xfrm>
            <a:off x="1184275" y="2433638"/>
            <a:ext cx="2225675" cy="631825"/>
          </a:xfrm>
          <a:prstGeom prst="flowChartAlternateProcess">
            <a:avLst/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x-none" sz="2800" dirty="0">
                <a:latin typeface="UTM Avo" charset="0"/>
                <a:ea typeface="SimSun" panose="02010600030101010101" pitchFamily="2" charset="-122"/>
                <a:cs typeface="UTM Avo" charset="0"/>
              </a:rPr>
              <a:t>     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 lễ phép</a:t>
            </a:r>
          </a:p>
        </p:txBody>
      </p:sp>
      <p:sp>
        <p:nvSpPr>
          <p:cNvPr id="22532" name="Oval 22531"/>
          <p:cNvSpPr/>
          <p:nvPr/>
        </p:nvSpPr>
        <p:spPr>
          <a:xfrm flipH="1">
            <a:off x="1246188" y="2557463"/>
            <a:ext cx="434975" cy="4000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x-none" b="1" dirty="0"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2533" name="Flowchart: Alternate Process 22532"/>
          <p:cNvSpPr/>
          <p:nvPr/>
        </p:nvSpPr>
        <p:spPr>
          <a:xfrm>
            <a:off x="1077913" y="3894138"/>
            <a:ext cx="2225675" cy="631825"/>
          </a:xfrm>
          <a:prstGeom prst="flowChartAlternateProcess">
            <a:avLst/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sz="2800" dirty="0">
                <a:latin typeface="UTM Avo" charset="0"/>
                <a:ea typeface="SimSun" panose="02010600030101010101" pitchFamily="2" charset="-122"/>
                <a:cs typeface="UTM Avo" charset="0"/>
              </a:rPr>
              <a:t>     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cá chép</a:t>
            </a:r>
          </a:p>
        </p:txBody>
      </p:sp>
      <p:sp>
        <p:nvSpPr>
          <p:cNvPr id="22534" name="Flowchart: Alternate Process 22533"/>
          <p:cNvSpPr/>
          <p:nvPr/>
        </p:nvSpPr>
        <p:spPr>
          <a:xfrm>
            <a:off x="1063625" y="5464175"/>
            <a:ext cx="2225675" cy="631825"/>
          </a:xfrm>
          <a:prstGeom prst="flowChartAlternateProcess">
            <a:avLst/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sz="2800" dirty="0">
                <a:latin typeface="UTM Avo" charset="0"/>
                <a:ea typeface="SimSun" panose="02010600030101010101" pitchFamily="2" charset="-122"/>
                <a:cs typeface="UTM Avo" charset="0"/>
              </a:rPr>
              <a:t>     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 r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è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m</a:t>
            </a:r>
            <a:endParaRPr lang="en-US" altLang="x-none" sz="2800" dirty="0">
              <a:latin typeface="Times New Roman" panose="02020603050405020304" pitchFamily="2" charset="0"/>
              <a:ea typeface="UTM Avo" charset="0"/>
              <a:cs typeface="Times New Roman" panose="02020603050405020304" pitchFamily="2" charset="0"/>
            </a:endParaRPr>
          </a:p>
        </p:txBody>
      </p:sp>
      <p:sp>
        <p:nvSpPr>
          <p:cNvPr id="22535" name="Flowchart: Alternate Process 22534"/>
          <p:cNvSpPr/>
          <p:nvPr/>
        </p:nvSpPr>
        <p:spPr>
          <a:xfrm>
            <a:off x="8424863" y="5492750"/>
            <a:ext cx="2225675" cy="631825"/>
          </a:xfrm>
          <a:prstGeom prst="flowChartAlternateProcess">
            <a:avLst/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sz="2800" dirty="0">
                <a:latin typeface="UTM Avo" charset="0"/>
                <a:ea typeface="SimSun" panose="02010600030101010101" pitchFamily="2" charset="-122"/>
                <a:cs typeface="UTM Avo" charset="0"/>
              </a:rPr>
              <a:t>      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ng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õ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 hẹp</a:t>
            </a:r>
            <a:endParaRPr lang="en-US" altLang="x-none" sz="2800" dirty="0">
              <a:latin typeface="Times New Roman" panose="02020603050405020304" pitchFamily="2" charset="0"/>
              <a:ea typeface="UTM Avo" charset="0"/>
              <a:cs typeface="Times New Roman" panose="02020603050405020304" pitchFamily="2" charset="0"/>
            </a:endParaRPr>
          </a:p>
        </p:txBody>
      </p:sp>
      <p:sp>
        <p:nvSpPr>
          <p:cNvPr id="22536" name="Flowchart: Alternate Process 22535"/>
          <p:cNvSpPr/>
          <p:nvPr/>
        </p:nvSpPr>
        <p:spPr>
          <a:xfrm>
            <a:off x="8339138" y="3963988"/>
            <a:ext cx="2224087" cy="631825"/>
          </a:xfrm>
          <a:prstGeom prst="flowChartAlternateProcess">
            <a:avLst/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sz="2800" dirty="0">
                <a:latin typeface="UTM Avo" charset="0"/>
                <a:ea typeface="SimSun" panose="02010600030101010101" pitchFamily="2" charset="-122"/>
                <a:cs typeface="UTM Avo" charset="0"/>
              </a:rPr>
              <a:t>      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xem ti vi</a:t>
            </a:r>
          </a:p>
        </p:txBody>
      </p:sp>
      <p:sp>
        <p:nvSpPr>
          <p:cNvPr id="22537" name="Flowchart: Alternate Process 22536"/>
          <p:cNvSpPr/>
          <p:nvPr/>
        </p:nvSpPr>
        <p:spPr>
          <a:xfrm>
            <a:off x="8369300" y="2454275"/>
            <a:ext cx="2224088" cy="631825"/>
          </a:xfrm>
          <a:prstGeom prst="flowChartAlternateProcess">
            <a:avLst/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sz="2800" dirty="0">
                <a:latin typeface="UTM Avo" charset="0"/>
                <a:ea typeface="SimSun" panose="02010600030101010101" pitchFamily="2" charset="-122"/>
                <a:cs typeface="UTM Avo" charset="0"/>
              </a:rPr>
              <a:t>      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tem th</a:t>
            </a:r>
            <a:r>
              <a:rPr lang="en-US" altLang="x-none" sz="2800" dirty="0"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ư</a:t>
            </a:r>
            <a:endParaRPr lang="en-US" altLang="x-none" sz="2800" dirty="0">
              <a:latin typeface="Times New Roman" panose="02020603050405020304" pitchFamily="2" charset="0"/>
              <a:ea typeface="UTM Avo" charset="0"/>
              <a:cs typeface="Times New Roman" panose="02020603050405020304" pitchFamily="2" charset="0"/>
              <a:sym typeface="UTM Avo" charset="0"/>
            </a:endParaRPr>
          </a:p>
        </p:txBody>
      </p:sp>
      <p:sp>
        <p:nvSpPr>
          <p:cNvPr id="22538" name="Oval 22537"/>
          <p:cNvSpPr/>
          <p:nvPr/>
        </p:nvSpPr>
        <p:spPr>
          <a:xfrm flipH="1">
            <a:off x="1168400" y="5629275"/>
            <a:ext cx="434975" cy="401638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b="1" dirty="0">
                <a:ea typeface="SimSun" panose="02010600030101010101" pitchFamily="2" charset="-122"/>
              </a:rPr>
              <a:t>5</a:t>
            </a:r>
          </a:p>
        </p:txBody>
      </p:sp>
      <p:sp>
        <p:nvSpPr>
          <p:cNvPr id="22539" name="Oval 22538"/>
          <p:cNvSpPr/>
          <p:nvPr/>
        </p:nvSpPr>
        <p:spPr>
          <a:xfrm flipH="1">
            <a:off x="1171575" y="4003675"/>
            <a:ext cx="434975" cy="4000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b="1" dirty="0"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22540" name="Oval 22539"/>
          <p:cNvSpPr/>
          <p:nvPr/>
        </p:nvSpPr>
        <p:spPr>
          <a:xfrm flipH="1">
            <a:off x="8515350" y="5643563"/>
            <a:ext cx="434975" cy="401637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b="1" dirty="0"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22541" name="Oval 22540"/>
          <p:cNvSpPr/>
          <p:nvPr/>
        </p:nvSpPr>
        <p:spPr>
          <a:xfrm flipH="1">
            <a:off x="8516938" y="4141788"/>
            <a:ext cx="436562" cy="4000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b="1" dirty="0"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22542" name="Oval 22541"/>
          <p:cNvSpPr/>
          <p:nvPr/>
        </p:nvSpPr>
        <p:spPr>
          <a:xfrm flipH="1">
            <a:off x="8458200" y="2568575"/>
            <a:ext cx="434975" cy="401638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b="1" dirty="0"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22543" name="Oval 22542"/>
          <p:cNvSpPr/>
          <p:nvPr/>
        </p:nvSpPr>
        <p:spPr>
          <a:xfrm>
            <a:off x="5446713" y="3100388"/>
            <a:ext cx="1058862" cy="728662"/>
          </a:xfrm>
          <a:prstGeom prst="ellipse">
            <a:avLst/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x-none" sz="4000" b="1" dirty="0">
                <a:ea typeface="SimSun" panose="02010600030101010101" pitchFamily="2" charset="-122"/>
              </a:rPr>
              <a:t>em</a:t>
            </a:r>
          </a:p>
        </p:txBody>
      </p:sp>
      <p:sp>
        <p:nvSpPr>
          <p:cNvPr id="22544" name="Oval 22543"/>
          <p:cNvSpPr/>
          <p:nvPr/>
        </p:nvSpPr>
        <p:spPr>
          <a:xfrm>
            <a:off x="5467350" y="4705350"/>
            <a:ext cx="1058863" cy="728663"/>
          </a:xfrm>
          <a:prstGeom prst="ellipse">
            <a:avLst/>
          </a:prstGeom>
          <a:solidFill>
            <a:srgbClr val="DDDDDD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 anchorCtr="0"/>
          <a:lstStyle/>
          <a:p>
            <a:pPr algn="ctr"/>
            <a:r>
              <a:rPr lang="en-US" altLang="x-none" sz="4000" b="1" dirty="0">
                <a:ea typeface="SimSun" panose="02010600030101010101" pitchFamily="2" charset="-122"/>
              </a:rPr>
              <a:t>ep</a:t>
            </a:r>
          </a:p>
        </p:txBody>
      </p:sp>
      <p:cxnSp>
        <p:nvCxnSpPr>
          <p:cNvPr id="22545" name="Straight Arrow Connector 22544"/>
          <p:cNvCxnSpPr>
            <a:stCxn id="22537" idx="1"/>
            <a:endCxn id="22543" idx="7"/>
          </p:cNvCxnSpPr>
          <p:nvPr/>
        </p:nvCxnSpPr>
        <p:spPr>
          <a:xfrm flipH="1">
            <a:off x="6505575" y="2770188"/>
            <a:ext cx="1863725" cy="69532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46" name="Straight Arrow Connector 22545"/>
          <p:cNvCxnSpPr/>
          <p:nvPr/>
        </p:nvCxnSpPr>
        <p:spPr>
          <a:xfrm flipH="1" flipV="1">
            <a:off x="6376988" y="3722688"/>
            <a:ext cx="1989137" cy="557212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47" name="Straight Arrow Connector 22546"/>
          <p:cNvCxnSpPr>
            <a:stCxn id="22544" idx="3"/>
            <a:endCxn id="22533" idx="3"/>
          </p:cNvCxnSpPr>
          <p:nvPr/>
        </p:nvCxnSpPr>
        <p:spPr>
          <a:xfrm flipH="1" flipV="1">
            <a:off x="3303588" y="4210050"/>
            <a:ext cx="2163762" cy="86042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48" name="Straight Arrow Connector 22547"/>
          <p:cNvCxnSpPr>
            <a:stCxn id="22544" idx="1"/>
          </p:cNvCxnSpPr>
          <p:nvPr/>
        </p:nvCxnSpPr>
        <p:spPr>
          <a:xfrm flipH="1" flipV="1">
            <a:off x="3400425" y="2747963"/>
            <a:ext cx="2595563" cy="19573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49" name="Straight Arrow Connector 22548"/>
          <p:cNvCxnSpPr/>
          <p:nvPr/>
        </p:nvCxnSpPr>
        <p:spPr>
          <a:xfrm flipH="1" flipV="1">
            <a:off x="6478588" y="5226050"/>
            <a:ext cx="1928812" cy="57467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2550" name="Straight Arrow Connector 22549"/>
          <p:cNvCxnSpPr>
            <a:stCxn id="22543" idx="4"/>
            <a:endCxn id="22534" idx="3"/>
          </p:cNvCxnSpPr>
          <p:nvPr/>
        </p:nvCxnSpPr>
        <p:spPr>
          <a:xfrm flipH="1">
            <a:off x="3289300" y="3722688"/>
            <a:ext cx="2311400" cy="20574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62" y="19050"/>
            <a:ext cx="12174537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Box 3"/>
          <p:cNvSpPr/>
          <p:nvPr/>
        </p:nvSpPr>
        <p:spPr>
          <a:xfrm>
            <a:off x="3975100" y="2943225"/>
            <a:ext cx="6237288" cy="1554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2F5496"/>
                </a:solidFill>
                <a:latin typeface="UTM Avo" charset="0"/>
                <a:ea typeface="SimSun" panose="02010600030101010101" pitchFamily="2" charset="-122"/>
                <a:sym typeface="Times New Roman" panose="02020603050405020304" pitchFamily="2" charset="0"/>
              </a:rPr>
              <a:t>T</a:t>
            </a:r>
            <a:r>
              <a:rPr lang="zh-CN" altLang="en-US" sz="9600" b="1" dirty="0">
                <a:solidFill>
                  <a:srgbClr val="2F5496"/>
                </a:solidFill>
                <a:latin typeface="UTM Avo" charset="0"/>
                <a:ea typeface="SimSun" panose="02010600030101010101" pitchFamily="2" charset="-122"/>
                <a:sym typeface="UTM Avo" charset="0"/>
              </a:rPr>
              <a:t>ậ</a:t>
            </a:r>
            <a:r>
              <a:rPr lang="zh-CN" altLang="en-US" sz="9600" b="1" dirty="0">
                <a:solidFill>
                  <a:srgbClr val="2F5496"/>
                </a:solidFill>
                <a:latin typeface="UTM Avo" charset="0"/>
                <a:ea typeface="SimSun" panose="02010600030101010101" pitchFamily="2" charset="-122"/>
                <a:sym typeface="Times New Roman" panose="02020603050405020304" pitchFamily="2" charset="0"/>
              </a:rPr>
              <a:t>p vi</a:t>
            </a:r>
            <a:r>
              <a:rPr lang="zh-CN" altLang="en-US" sz="9600" b="1" dirty="0">
                <a:solidFill>
                  <a:srgbClr val="2F5496"/>
                </a:solidFill>
                <a:latin typeface="UTM Avo" charset="0"/>
                <a:ea typeface="SimSun" panose="02010600030101010101" pitchFamily="2" charset="-122"/>
                <a:sym typeface="UTM Avo" charset="0"/>
              </a:rPr>
              <a:t>ế</a:t>
            </a:r>
            <a:r>
              <a:rPr lang="zh-CN" altLang="en-US" sz="9600" b="1" dirty="0">
                <a:solidFill>
                  <a:srgbClr val="2F5496"/>
                </a:solidFill>
                <a:latin typeface="UTM Avo" charset="0"/>
                <a:ea typeface="SimSun" panose="02010600030101010101" pitchFamily="2" charset="-122"/>
                <a:sym typeface="Times New Roman" panose="02020603050405020304" pitchFamily="2" charset="0"/>
              </a:rPr>
              <a:t>t </a:t>
            </a:r>
            <a:endParaRPr lang="en-US" altLang="x-none" sz="9600" b="1" dirty="0">
              <a:solidFill>
                <a:srgbClr val="2F5496"/>
              </a:solidFill>
              <a:latin typeface="UTM Avo" charset="0"/>
              <a:ea typeface="SimSun" panose="02010600030101010101" pitchFamily="2" charset="-122"/>
              <a:sym typeface="Times New Roman" panose="02020603050405020304" pitchFamily="2" charset="0"/>
            </a:endParaRPr>
          </a:p>
        </p:txBody>
      </p:sp>
      <p:pic>
        <p:nvPicPr>
          <p:cNvPr id="23556" name="Picture 4" descr="3-mau_slide_powerpoint_dep_ctu.vn_(143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825" y="2066925"/>
            <a:ext cx="1570038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fmla" valueType="clr">
                                      <p:cBhvr override="childStyle">
                                        <p:cTn id="10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fmla" valueType="clr">
                                      <p:cBhvr>
                                        <p:cTn id="11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6"/>
          <p:cNvSpPr/>
          <p:nvPr/>
        </p:nvSpPr>
        <p:spPr>
          <a:xfrm>
            <a:off x="3740150" y="2174875"/>
            <a:ext cx="4724400" cy="1570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Times New Roman" panose="02020603050405020304" pitchFamily="2" charset="0"/>
                <a:ea typeface="SimSun" panose="02010600030101010101" pitchFamily="2" charset="-122"/>
                <a:sym typeface="Times New Roman" panose="02020603050405020304" pitchFamily="2" charset="0"/>
              </a:rPr>
              <a:t>Tập viết </a:t>
            </a:r>
            <a:endParaRPr lang="en-US" altLang="x-none" sz="9600" dirty="0">
              <a:solidFill>
                <a:schemeClr val="bg1"/>
              </a:solidFill>
              <a:latin typeface="UTM Avo" charset="0"/>
              <a:ea typeface="SimSun" panose="02010600030101010101" pitchFamily="2" charset="-122"/>
              <a:sym typeface="Times New Roman" panose="02020603050405020304" pitchFamily="2" charset="0"/>
            </a:endParaRP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/>
          <a:srcRect l="23300" t="23344" r="20062" b="56067"/>
          <a:stretch>
            <a:fillRect/>
          </a:stretch>
        </p:blipFill>
        <p:spPr>
          <a:xfrm>
            <a:off x="90488" y="1463675"/>
            <a:ext cx="12192000" cy="4427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49eff0bfc4b7129d77f937486f3a6749.jpg"/>
          <p:cNvPicPr>
            <a:picLocks noChangeAspect="1"/>
          </p:cNvPicPr>
          <p:nvPr/>
        </p:nvPicPr>
        <p:blipFill>
          <a:blip r:embed="rId2"/>
          <a:srcRect r="6944" b="8333"/>
          <a:stretch>
            <a:fillRect/>
          </a:stretch>
        </p:blipFill>
        <p:spPr>
          <a:xfrm>
            <a:off x="7996238" y="28575"/>
            <a:ext cx="3943350" cy="6769100"/>
          </a:xfrm>
          <a:prstGeom prst="rect">
            <a:avLst/>
          </a:prstGeom>
          <a:solidFill>
            <a:srgbClr val="FF0000">
              <a:alpha val="100000"/>
            </a:srgbClr>
          </a:solidFill>
          <a:ln w="9525">
            <a:noFill/>
          </a:ln>
        </p:spPr>
      </p:pic>
      <p:pic>
        <p:nvPicPr>
          <p:cNvPr id="25603" name="Picture 6" descr="97a8a2bb0c8b511c2e0d72efe9a4e84c.jpg"/>
          <p:cNvPicPr>
            <a:picLocks noChangeAspect="1"/>
          </p:cNvPicPr>
          <p:nvPr/>
        </p:nvPicPr>
        <p:blipFill>
          <a:blip r:embed="rId3"/>
          <a:srcRect r="51830" b="50000"/>
          <a:stretch>
            <a:fillRect/>
          </a:stretch>
        </p:blipFill>
        <p:spPr>
          <a:xfrm>
            <a:off x="4114800" y="46038"/>
            <a:ext cx="4143375" cy="681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Box 7"/>
          <p:cNvSpPr/>
          <p:nvPr/>
        </p:nvSpPr>
        <p:spPr>
          <a:xfrm>
            <a:off x="400050" y="4600575"/>
            <a:ext cx="3429000" cy="203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Độ cao 2 li là các con chữ: </a:t>
            </a:r>
            <a:r>
              <a:rPr lang="zh-CN" altLang="en-US" sz="5400" b="1" dirty="0">
                <a:solidFill>
                  <a:schemeClr val="bg1"/>
                </a:solidFill>
                <a:latin typeface="HP001 4 hàng" pitchFamily="2" charset="-93"/>
                <a:ea typeface="SimSun" panose="02010600030101010101" pitchFamily="2" charset="-122"/>
                <a:sym typeface="HP001 4 hàng" pitchFamily="2" charset="-93"/>
              </a:rPr>
              <a:t>e,m,</a:t>
            </a:r>
            <a:endParaRPr lang="en-US" altLang="x-none" sz="5400" b="1" dirty="0">
              <a:solidFill>
                <a:schemeClr val="bg1"/>
              </a:solidFill>
              <a:latin typeface="HP001 4 hàng" pitchFamily="2" charset="-93"/>
              <a:ea typeface="SimSun" panose="02010600030101010101" pitchFamily="2" charset="-122"/>
              <a:sym typeface="HP001 4 hàng" pitchFamily="2" charset="-93"/>
            </a:endParaRPr>
          </a:p>
        </p:txBody>
      </p:sp>
      <p:sp>
        <p:nvSpPr>
          <p:cNvPr id="25605" name="TextBox 9"/>
          <p:cNvSpPr/>
          <p:nvPr/>
        </p:nvSpPr>
        <p:spPr>
          <a:xfrm>
            <a:off x="4648200" y="4343400"/>
            <a:ext cx="3067050" cy="210502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Độ cao </a:t>
            </a:r>
            <a:r>
              <a:rPr lang="zh-CN" altLang="en-US" sz="3600" b="1" dirty="0">
                <a:solidFill>
                  <a:srgbClr val="FF330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4 </a:t>
            </a:r>
            <a:r>
              <a:rPr lang="zh-CN" altLang="en-US" sz="3600" dirty="0">
                <a:solidFill>
                  <a:schemeClr val="bg1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li là các con chữ: </a:t>
            </a:r>
            <a:r>
              <a:rPr lang="en-US" altLang="x-none" sz="6000" dirty="0">
                <a:solidFill>
                  <a:schemeClr val="bg1"/>
                </a:solidFill>
                <a:latin typeface="HP001 4 hàng 2 ô ly" charset="0"/>
                <a:ea typeface="SimSun" panose="02010600030101010101" pitchFamily="2" charset="-122"/>
                <a:cs typeface="UTM Avo" charset="0"/>
                <a:sym typeface="UTM Avo" charset="0"/>
              </a:rPr>
              <a:t>d,</a:t>
            </a:r>
            <a:r>
              <a:rPr lang="zh-CN" altLang="en-US" sz="6000" dirty="0">
                <a:solidFill>
                  <a:schemeClr val="bg1"/>
                </a:solidFill>
                <a:latin typeface="HP001 4 hàng 2 ô ly" charset="0"/>
                <a:ea typeface="SimSun" panose="02010600030101010101" pitchFamily="2" charset="-122"/>
                <a:sym typeface="HP001 4 hàng" pitchFamily="2" charset="-93"/>
              </a:rPr>
              <a:t>p</a:t>
            </a:r>
            <a:endParaRPr lang="en-US" altLang="x-none" sz="6000" dirty="0">
              <a:solidFill>
                <a:schemeClr val="bg1"/>
              </a:solidFill>
              <a:latin typeface="HP001 4 hàng 2 ô ly" charset="0"/>
              <a:ea typeface="SimSun" panose="02010600030101010101" pitchFamily="2" charset="-122"/>
              <a:sym typeface="HP001 4 hàng" pitchFamily="2" charset="-93"/>
            </a:endParaRPr>
          </a:p>
        </p:txBody>
      </p:sp>
      <p:sp>
        <p:nvSpPr>
          <p:cNvPr id="25606" name="TextBox 10"/>
          <p:cNvSpPr/>
          <p:nvPr/>
        </p:nvSpPr>
        <p:spPr>
          <a:xfrm>
            <a:off x="8470900" y="4060825"/>
            <a:ext cx="3338513" cy="265430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Độ cao </a:t>
            </a:r>
            <a:r>
              <a:rPr lang="zh-CN" altLang="en-US" sz="3600" b="1" dirty="0">
                <a:solidFill>
                  <a:srgbClr val="FF330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5 </a:t>
            </a:r>
            <a:r>
              <a:rPr lang="zh-CN" altLang="en-US" sz="3600" dirty="0">
                <a:solidFill>
                  <a:schemeClr val="bg1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li là các con chữ:</a:t>
            </a:r>
          </a:p>
          <a:p>
            <a:pPr algn="ctr"/>
            <a:endParaRPr lang="zh-CN" altLang="en-US" sz="3600" dirty="0">
              <a:solidFill>
                <a:schemeClr val="bg1"/>
              </a:solidFill>
              <a:latin typeface="UTM Avo" charset="0"/>
              <a:ea typeface="SimSun" panose="02010600030101010101" pitchFamily="2" charset="-122"/>
              <a:cs typeface="UTM Avo" charset="0"/>
              <a:sym typeface="UTM Avo" charset="0"/>
            </a:endParaRPr>
          </a:p>
          <a:p>
            <a:pPr algn="ctr"/>
            <a:r>
              <a:rPr lang="en-US" altLang="x-none" sz="6000" dirty="0">
                <a:solidFill>
                  <a:schemeClr val="bg1"/>
                </a:solidFill>
                <a:latin typeface="HP001 4 hàng 2 ô ly" charset="0"/>
                <a:ea typeface="SimSun" panose="02010600030101010101" pitchFamily="2" charset="-122"/>
                <a:cs typeface="UTM Avo" charset="0"/>
                <a:sym typeface="UTM Avo" charset="0"/>
              </a:rPr>
              <a:t>k</a:t>
            </a:r>
            <a:r>
              <a:rPr lang="zh-CN" altLang="en-US" sz="6000" dirty="0">
                <a:solidFill>
                  <a:schemeClr val="bg1"/>
                </a:solidFill>
                <a:latin typeface="HP001 4 hàng 2 ô ly" charset="0"/>
                <a:ea typeface="SimSun" panose="02010600030101010101" pitchFamily="2" charset="-122"/>
                <a:cs typeface="UTM Avo" charset="0"/>
                <a:sym typeface="UTM Avo" charset="0"/>
              </a:rPr>
              <a:t> </a:t>
            </a:r>
            <a:endParaRPr lang="en-US" altLang="x-none" sz="6000" dirty="0">
              <a:solidFill>
                <a:schemeClr val="bg1"/>
              </a:solidFill>
              <a:latin typeface="HP001 4 hàng 2 ô ly" charset="0"/>
              <a:ea typeface="SimSun" panose="02010600030101010101" pitchFamily="2" charset="-122"/>
              <a:sym typeface="HP001 4 hàng" pitchFamily="2" charset="-93"/>
            </a:endParaRPr>
          </a:p>
        </p:txBody>
      </p:sp>
      <p:pic>
        <p:nvPicPr>
          <p:cNvPr id="25607" name="Picture 8" descr="97a8a2bb0c8b511c2e0d72efe9a4e84c.jpg"/>
          <p:cNvPicPr>
            <a:picLocks noChangeAspect="1"/>
          </p:cNvPicPr>
          <p:nvPr/>
        </p:nvPicPr>
        <p:blipFill>
          <a:blip r:embed="rId3"/>
          <a:srcRect t="49734" r="54739"/>
          <a:stretch>
            <a:fillRect/>
          </a:stretch>
        </p:blipFill>
        <p:spPr>
          <a:xfrm>
            <a:off x="180975" y="6350"/>
            <a:ext cx="4035425" cy="692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TextBox 12"/>
          <p:cNvSpPr/>
          <p:nvPr/>
        </p:nvSpPr>
        <p:spPr>
          <a:xfrm>
            <a:off x="633413" y="4365625"/>
            <a:ext cx="3249612" cy="2014538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Độ cao </a:t>
            </a:r>
            <a:r>
              <a:rPr lang="zh-CN" altLang="en-US" sz="3600" b="1" dirty="0">
                <a:solidFill>
                  <a:srgbClr val="FF330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2</a:t>
            </a:r>
            <a:r>
              <a:rPr lang="zh-CN" altLang="en-US" sz="3600" dirty="0">
                <a:solidFill>
                  <a:srgbClr val="FF330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li là các con chữ: </a:t>
            </a:r>
            <a:r>
              <a:rPr lang="zh-CN" altLang="en-US" sz="5400" dirty="0">
                <a:solidFill>
                  <a:schemeClr val="bg1"/>
                </a:solidFill>
                <a:latin typeface="HP001 4 hàng" pitchFamily="2" charset="-93"/>
                <a:ea typeface="SimSun" panose="02010600030101010101" pitchFamily="2" charset="-122"/>
                <a:sym typeface="HP001 4 hàng" pitchFamily="2" charset="-93"/>
              </a:rPr>
              <a:t>,</a:t>
            </a:r>
            <a:r>
              <a:rPr lang="en-US" altLang="x-none" sz="5400" dirty="0">
                <a:solidFill>
                  <a:schemeClr val="bg1"/>
                </a:solidFill>
                <a:latin typeface="HP001 4 hàng" pitchFamily="2" charset="-93"/>
                <a:ea typeface="SimSun" panose="02010600030101010101" pitchFamily="2" charset="-122"/>
                <a:sym typeface="HP001 4 hàng" pitchFamily="2" charset="-93"/>
              </a:rPr>
              <a:t> </a:t>
            </a:r>
            <a:r>
              <a:rPr lang="en-US" altLang="x-none" sz="5400" dirty="0">
                <a:solidFill>
                  <a:schemeClr val="bg1"/>
                </a:solidFill>
                <a:latin typeface="HP001 4 hàng 2 ô ly" charset="0"/>
                <a:ea typeface="SimSun" panose="02010600030101010101" pitchFamily="2" charset="-122"/>
                <a:sym typeface="HP001 4 hàng" pitchFamily="2" charset="-93"/>
              </a:rPr>
              <a:t>e,</a:t>
            </a:r>
            <a:r>
              <a:rPr lang="zh-CN" altLang="en-US" sz="5400" dirty="0">
                <a:solidFill>
                  <a:schemeClr val="bg1"/>
                </a:solidFill>
                <a:latin typeface="HP001 4 hàng 2 ô ly" charset="0"/>
                <a:ea typeface="SimSun" panose="02010600030101010101" pitchFamily="2" charset="-122"/>
                <a:sym typeface="HP001 4 hàng" pitchFamily="2" charset="-93"/>
              </a:rPr>
              <a:t>m</a:t>
            </a:r>
            <a:endParaRPr lang="en-US" altLang="x-none" sz="5400" dirty="0">
              <a:solidFill>
                <a:schemeClr val="bg1"/>
              </a:solidFill>
              <a:latin typeface="HP001 4 hàng 2 ô ly" charset="0"/>
              <a:ea typeface="SimSun" panose="02010600030101010101" pitchFamily="2" charset="-122"/>
              <a:sym typeface="HP001 4 hàng" pitchFamily="2" charset="-93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3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/>
      <p:bldP spid="25605" grpId="0" bldLvl="0"/>
      <p:bldP spid="25606" grpId="0" bldLvl="0"/>
      <p:bldP spid="25608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pic>
        <p:nvPicPr>
          <p:cNvPr id="8194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671638"/>
            <a:ext cx="9367838" cy="440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/>
          <p:nvPr/>
        </p:nvSpPr>
        <p:spPr>
          <a:xfrm>
            <a:off x="2463800" y="981075"/>
            <a:ext cx="5143500" cy="318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x-none" sz="7200" b="1" dirty="0">
                <a:solidFill>
                  <a:srgbClr val="385623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KHỞI ĐỘNG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8196" name="TextBox 8"/>
          <p:cNvSpPr/>
          <p:nvPr/>
        </p:nvSpPr>
        <p:spPr>
          <a:xfrm>
            <a:off x="1960563" y="2879725"/>
            <a:ext cx="5884862" cy="1743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4800" dirty="0">
                <a:solidFill>
                  <a:srgbClr val="385623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Trò chơi: </a:t>
            </a:r>
            <a:endParaRPr lang="zh-CN" altLang="en-US" sz="4800" dirty="0">
              <a:solidFill>
                <a:srgbClr val="385623"/>
              </a:solidFill>
              <a:latin typeface="UTM Avo" charset="0"/>
              <a:ea typeface="SimSun" panose="02010600030101010101" pitchFamily="2" charset="-122"/>
              <a:cs typeface="UTM Avo" charset="0"/>
              <a:sym typeface="UTM Avo" charset="0"/>
            </a:endParaRPr>
          </a:p>
          <a:p>
            <a:r>
              <a:rPr lang="en-US" altLang="x-none" sz="6000" b="1" dirty="0">
                <a:solidFill>
                  <a:srgbClr val="C0000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		Hái cam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pic>
        <p:nvPicPr>
          <p:cNvPr id="8197" name="Picture 10"/>
          <p:cNvPicPr>
            <a:picLocks noChangeAspect="1"/>
          </p:cNvPicPr>
          <p:nvPr/>
        </p:nvPicPr>
        <p:blipFill>
          <a:blip r:embed="rId4"/>
          <a:srcRect l="11311" t="8148" r="8537" b="10582"/>
          <a:stretch>
            <a:fillRect/>
          </a:stretch>
        </p:blipFill>
        <p:spPr>
          <a:xfrm>
            <a:off x="7542213" y="1119188"/>
            <a:ext cx="4884737" cy="4954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5"/>
          <a:srcRect l="2786" t="2779" r="8008" b="-2382"/>
          <a:stretch>
            <a:fillRect/>
          </a:stretch>
        </p:blipFill>
        <p:spPr>
          <a:xfrm>
            <a:off x="6662738" y="2520950"/>
            <a:ext cx="1182687" cy="135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15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27.wmv" descr="2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4912" y="-671512"/>
            <a:ext cx="14614525" cy="821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TẬP VIẾT EM EP.wmv" descr="TẬP VIẾT EM EP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6500" y="-673100"/>
            <a:ext cx="14617700" cy="821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image_c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5" y="1336675"/>
            <a:ext cx="9375775" cy="553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ounded Rectangle 2"/>
          <p:cNvSpPr/>
          <p:nvPr/>
        </p:nvSpPr>
        <p:spPr>
          <a:xfrm>
            <a:off x="3236913" y="623888"/>
            <a:ext cx="5602287" cy="1001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ea typeface="SimSun" panose="02010600030101010101" pitchFamily="2" charset="-122"/>
              </a:rPr>
              <a:t>Viết bảng con </a:t>
            </a:r>
            <a:endParaRPr lang="en-US" altLang="x-none" sz="4800" b="1" dirty="0">
              <a:solidFill>
                <a:srgbClr val="FF0000"/>
              </a:solidFill>
              <a:latin typeface="UTM Avo" charset="0"/>
              <a:ea typeface="UTM Avo" charset="0"/>
              <a:sym typeface="UTM Avo" charset="0"/>
            </a:endParaRPr>
          </a:p>
        </p:txBody>
      </p:sp>
      <p:sp>
        <p:nvSpPr>
          <p:cNvPr id="27652" name="Rectangle 12"/>
          <p:cNvSpPr/>
          <p:nvPr/>
        </p:nvSpPr>
        <p:spPr>
          <a:xfrm rot="-1403113" flipV="1">
            <a:off x="5146675" y="3017838"/>
            <a:ext cx="1541463" cy="334962"/>
          </a:xfrm>
          <a:prstGeom prst="rect">
            <a:avLst/>
          </a:pr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sz="2400">
              <a:solidFill>
                <a:srgbClr val="000000"/>
              </a:solidFill>
              <a:latin typeface="UTM Avo" charset="0"/>
              <a:ea typeface="UTM Avo" charset="0"/>
              <a:sym typeface="UTM Avo" charset="0"/>
            </a:endParaRPr>
          </a:p>
        </p:txBody>
      </p:sp>
      <p:sp>
        <p:nvSpPr>
          <p:cNvPr id="27653" name="Rectangle 11"/>
          <p:cNvSpPr/>
          <p:nvPr/>
        </p:nvSpPr>
        <p:spPr>
          <a:xfrm flipV="1">
            <a:off x="5226050" y="3744913"/>
            <a:ext cx="1552575" cy="333375"/>
          </a:xfrm>
          <a:prstGeom prst="rect">
            <a:avLst/>
          </a:prstGeom>
          <a:solidFill>
            <a:srgbClr val="CCFFFF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sz="2400">
              <a:solidFill>
                <a:srgbClr val="000000"/>
              </a:solidFill>
              <a:latin typeface="UTM Avo" charset="0"/>
              <a:ea typeface="UTM Avo" charset="0"/>
              <a:sym typeface="UTM Avo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22</a:t>
            </a:fld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8674" name="Freeform 34"/>
          <p:cNvSpPr/>
          <p:nvPr/>
        </p:nvSpPr>
        <p:spPr>
          <a:xfrm>
            <a:off x="9525" y="5473700"/>
            <a:ext cx="12192000" cy="1371600"/>
          </a:xfrm>
          <a:custGeom>
            <a:avLst/>
            <a:gdLst>
              <a:gd name="txL" fmla="*/ 0 w 5752"/>
              <a:gd name="txT" fmla="*/ 0 h 970"/>
              <a:gd name="txR" fmla="*/ 5752 w 5752"/>
              <a:gd name="txB" fmla="*/ 970 h 970"/>
            </a:gdLst>
            <a:ahLst/>
            <a:cxnLst>
              <a:cxn ang="0">
                <a:pos x="5752" y="970"/>
              </a:cxn>
              <a:cxn ang="0">
                <a:pos x="0" y="970"/>
              </a:cxn>
              <a:cxn ang="0">
                <a:pos x="0" y="293"/>
              </a:cxn>
              <a:cxn ang="0">
                <a:pos x="0" y="293"/>
              </a:cxn>
              <a:cxn ang="0">
                <a:pos x="176" y="247"/>
              </a:cxn>
              <a:cxn ang="0">
                <a:pos x="365" y="201"/>
              </a:cxn>
              <a:cxn ang="0">
                <a:pos x="591" y="147"/>
              </a:cxn>
              <a:cxn ang="0">
                <a:pos x="713" y="121"/>
              </a:cxn>
              <a:cxn ang="0">
                <a:pos x="837" y="93"/>
              </a:cxn>
              <a:cxn ang="0">
                <a:pos x="961" y="69"/>
              </a:cxn>
              <a:cxn ang="0">
                <a:pos x="1078" y="47"/>
              </a:cxn>
              <a:cxn ang="0">
                <a:pos x="1192" y="27"/>
              </a:cxn>
              <a:cxn ang="0">
                <a:pos x="1296" y="13"/>
              </a:cxn>
              <a:cxn ang="0">
                <a:pos x="1390" y="3"/>
              </a:cxn>
              <a:cxn ang="0">
                <a:pos x="1430" y="0"/>
              </a:cxn>
              <a:cxn ang="0">
                <a:pos x="1468" y="0"/>
              </a:cxn>
              <a:cxn ang="0">
                <a:pos x="1468" y="0"/>
              </a:cxn>
              <a:cxn ang="0">
                <a:pos x="1538" y="0"/>
              </a:cxn>
              <a:cxn ang="0">
                <a:pos x="1612" y="3"/>
              </a:cxn>
              <a:cxn ang="0">
                <a:pos x="1686" y="11"/>
              </a:cxn>
              <a:cxn ang="0">
                <a:pos x="1764" y="21"/>
              </a:cxn>
              <a:cxn ang="0">
                <a:pos x="1845" y="35"/>
              </a:cxn>
              <a:cxn ang="0">
                <a:pos x="1927" y="49"/>
              </a:cxn>
              <a:cxn ang="0">
                <a:pos x="2011" y="67"/>
              </a:cxn>
              <a:cxn ang="0">
                <a:pos x="2097" y="87"/>
              </a:cxn>
              <a:cxn ang="0">
                <a:pos x="2185" y="109"/>
              </a:cxn>
              <a:cxn ang="0">
                <a:pos x="2275" y="133"/>
              </a:cxn>
              <a:cxn ang="0">
                <a:pos x="2457" y="185"/>
              </a:cxn>
              <a:cxn ang="0">
                <a:pos x="2640" y="241"/>
              </a:cxn>
              <a:cxn ang="0">
                <a:pos x="2826" y="301"/>
              </a:cxn>
              <a:cxn ang="0">
                <a:pos x="3196" y="421"/>
              </a:cxn>
              <a:cxn ang="0">
                <a:pos x="3377" y="479"/>
              </a:cxn>
              <a:cxn ang="0">
                <a:pos x="3553" y="533"/>
              </a:cxn>
              <a:cxn ang="0">
                <a:pos x="3723" y="583"/>
              </a:cxn>
              <a:cxn ang="0">
                <a:pos x="3805" y="605"/>
              </a:cxn>
              <a:cxn ang="0">
                <a:pos x="3885" y="625"/>
              </a:cxn>
              <a:cxn ang="0">
                <a:pos x="3960" y="643"/>
              </a:cxn>
              <a:cxn ang="0">
                <a:pos x="4036" y="658"/>
              </a:cxn>
              <a:cxn ang="0">
                <a:pos x="4108" y="670"/>
              </a:cxn>
              <a:cxn ang="0">
                <a:pos x="4176" y="682"/>
              </a:cxn>
              <a:cxn ang="0">
                <a:pos x="4176" y="682"/>
              </a:cxn>
              <a:cxn ang="0">
                <a:pos x="4252" y="688"/>
              </a:cxn>
              <a:cxn ang="0">
                <a:pos x="4346" y="694"/>
              </a:cxn>
              <a:cxn ang="0">
                <a:pos x="4454" y="696"/>
              </a:cxn>
              <a:cxn ang="0">
                <a:pos x="4572" y="698"/>
              </a:cxn>
              <a:cxn ang="0">
                <a:pos x="4699" y="698"/>
              </a:cxn>
              <a:cxn ang="0">
                <a:pos x="4831" y="696"/>
              </a:cxn>
              <a:cxn ang="0">
                <a:pos x="5097" y="690"/>
              </a:cxn>
              <a:cxn ang="0">
                <a:pos x="5347" y="682"/>
              </a:cxn>
              <a:cxn ang="0">
                <a:pos x="5556" y="674"/>
              </a:cxn>
              <a:cxn ang="0">
                <a:pos x="5752" y="664"/>
              </a:cxn>
              <a:cxn ang="0">
                <a:pos x="5752" y="970"/>
              </a:cxn>
            </a:cxnLst>
            <a:rect l="txL" t="txT" r="txR" b="tx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>
                  <a:alpha val="100000"/>
                </a:srgbClr>
              </a:gs>
              <a:gs pos="50000">
                <a:srgbClr val="87AE08">
                  <a:alpha val="100000"/>
                </a:srgbClr>
              </a:gs>
              <a:gs pos="100000">
                <a:srgbClr val="A2D00C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pPr>
              <a:buNone/>
            </a:pPr>
            <a:endParaRPr b="1" i="1" baseline="0">
              <a:solidFill>
                <a:srgbClr val="000000"/>
              </a:solidFill>
              <a:latin typeface="等线" charset="-122"/>
              <a:ea typeface="等线" charset="-122"/>
              <a:sym typeface="UTM Avo" charset="0"/>
            </a:endParaRPr>
          </a:p>
        </p:txBody>
      </p:sp>
      <p:sp>
        <p:nvSpPr>
          <p:cNvPr id="28675" name="Rectangles 28674"/>
          <p:cNvSpPr/>
          <p:nvPr/>
        </p:nvSpPr>
        <p:spPr>
          <a:xfrm>
            <a:off x="1031875" y="257175"/>
            <a:ext cx="10209213" cy="3114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>
                    <a:alpha val="100000"/>
                  </a:srgbClr>
                </a:solidFill>
                <a:effectLst>
                  <a:outerShdw dist="107763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KÍNH CHÚC THẦY CÔ THẬT NHIỀU SỨC KHỎE</a:t>
            </a:r>
          </a:p>
        </p:txBody>
      </p:sp>
      <p:pic>
        <p:nvPicPr>
          <p:cNvPr id="28676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538" y="3978275"/>
            <a:ext cx="1658937" cy="2620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21"/>
          <p:cNvPicPr>
            <a:picLocks noChangeAspect="1"/>
          </p:cNvPicPr>
          <p:nvPr/>
        </p:nvPicPr>
        <p:blipFill>
          <a:blip r:embed="rId4"/>
          <a:srcRect l="17534" t="16083" r="24817" b="23938"/>
          <a:stretch>
            <a:fillRect/>
          </a:stretch>
        </p:blipFill>
        <p:spPr>
          <a:xfrm>
            <a:off x="8218488" y="4745038"/>
            <a:ext cx="2363787" cy="184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88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/>
          <a:srcRect l="11311" t="8148" r="8537" b="10582"/>
          <a:stretch>
            <a:fillRect/>
          </a:stretch>
        </p:blipFill>
        <p:spPr>
          <a:xfrm>
            <a:off x="-17462" y="-80962"/>
            <a:ext cx="9051925" cy="704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5"/>
          <p:cNvPicPr>
            <a:picLocks noChangeAspect="1"/>
          </p:cNvPicPr>
          <p:nvPr/>
        </p:nvPicPr>
        <p:blipFill>
          <a:blip r:embed="rId4"/>
          <a:srcRect l="31839" t="82529" r="24261" b="2147"/>
          <a:stretch>
            <a:fillRect/>
          </a:stretch>
        </p:blipFill>
        <p:spPr>
          <a:xfrm>
            <a:off x="-346075" y="5637213"/>
            <a:ext cx="3051175" cy="105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07501">
            <a:off x="892175" y="2581275"/>
            <a:ext cx="1300163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7275" y="1885950"/>
            <a:ext cx="1385888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54534">
            <a:off x="2225675" y="879475"/>
            <a:ext cx="1389063" cy="150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7525" y="274638"/>
            <a:ext cx="1285875" cy="1535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TextBox 24">
            <a:hlinkClick r:id="rId7" action="ppaction://hlinksldjump"/>
          </p:cNvPr>
          <p:cNvSpPr/>
          <p:nvPr/>
        </p:nvSpPr>
        <p:spPr>
          <a:xfrm rot="21096905">
            <a:off x="6467475" y="2170113"/>
            <a:ext cx="941388" cy="708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4000" b="1" dirty="0">
                <a:solidFill>
                  <a:srgbClr val="00B0F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4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9225" name="TextBox 25"/>
          <p:cNvSpPr/>
          <p:nvPr/>
        </p:nvSpPr>
        <p:spPr>
          <a:xfrm>
            <a:off x="1004888" y="2782888"/>
            <a:ext cx="942975" cy="708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4000" b="1" dirty="0">
                <a:solidFill>
                  <a:srgbClr val="00B0F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3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9226" name="TextBox 26"/>
          <p:cNvSpPr/>
          <p:nvPr/>
        </p:nvSpPr>
        <p:spPr>
          <a:xfrm rot="21339944">
            <a:off x="2528888" y="1168400"/>
            <a:ext cx="668337" cy="708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4000" b="1" dirty="0">
                <a:solidFill>
                  <a:srgbClr val="00B0F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1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9227" name="TextBox 27">
            <a:hlinkClick r:id="rId11" action="ppaction://hlinksldjump"/>
          </p:cNvPr>
          <p:cNvSpPr/>
          <p:nvPr/>
        </p:nvSpPr>
        <p:spPr>
          <a:xfrm>
            <a:off x="4471988" y="563563"/>
            <a:ext cx="852487" cy="7000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4000" b="1" dirty="0">
                <a:solidFill>
                  <a:srgbClr val="00B0F0"/>
                </a:solidFill>
                <a:latin typeface="UTM Avo" charset="0"/>
                <a:ea typeface="SimSun" panose="02010600030101010101" pitchFamily="2" charset="-122"/>
                <a:cs typeface="UTM Avo" charset="0"/>
                <a:sym typeface="UTM Avo" charset="0"/>
              </a:rPr>
              <a:t>2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pic>
        <p:nvPicPr>
          <p:cNvPr id="9228" name="11566775_funny-kids_by_andrew_g_preview (1) cut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12207875" y="711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9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14025" y="73025"/>
            <a:ext cx="1397000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2325" y="-33337"/>
            <a:ext cx="1774825" cy="1154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2425" y="15875"/>
            <a:ext cx="1390650" cy="65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16950" y="3365500"/>
            <a:ext cx="2155825" cy="317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21"/>
          <p:cNvPicPr>
            <a:picLocks noChangeAspect="1"/>
          </p:cNvPicPr>
          <p:nvPr/>
        </p:nvPicPr>
        <p:blipFill>
          <a:blip r:embed="rId18"/>
          <a:srcRect l="17534" t="16083" r="24817" b="23938"/>
          <a:stretch>
            <a:fillRect/>
          </a:stretch>
        </p:blipFill>
        <p:spPr>
          <a:xfrm>
            <a:off x="6588125" y="4756150"/>
            <a:ext cx="2365375" cy="184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4" name="Right Arrow 9233">
            <a:hlinkClick r:id="rId19" action="ppaction://hlinksldjump"/>
          </p:cNvPr>
          <p:cNvSpPr/>
          <p:nvPr/>
        </p:nvSpPr>
        <p:spPr>
          <a:xfrm>
            <a:off x="11115675" y="6419850"/>
            <a:ext cx="835025" cy="373063"/>
          </a:xfrm>
          <a:prstGeom prst="rightArrow">
            <a:avLst>
              <a:gd name="adj1" fmla="val 50000"/>
              <a:gd name="adj2" fmla="val 5595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29579" fill="hold"/>
                                        <p:tgtEl>
                                          <p:spTgt spid="9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47083 0.579630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38333 0.658611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58021 0.291296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20625 0.371574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3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8"/>
                </p:tgtEl>
              </p:cMediaNode>
            </p:audio>
          </p:childTnLst>
        </p:cTn>
      </p:par>
    </p:tnLst>
    <p:bldLst>
      <p:bldP spid="9224" grpId="0" bldLvl="0"/>
      <p:bldP spid="9225" grpId="0" bldLvl="0"/>
      <p:bldP spid="9226" grpId="0" bldLvl="0"/>
      <p:bldP spid="9227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1323975"/>
            <a:ext cx="11472863" cy="351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Box 3"/>
          <p:cNvSpPr/>
          <p:nvPr/>
        </p:nvSpPr>
        <p:spPr>
          <a:xfrm>
            <a:off x="1217613" y="1793875"/>
            <a:ext cx="103822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x-none" sz="7200" b="1" dirty="0">
                <a:solidFill>
                  <a:srgbClr val="00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Đọc to các tiếng sau:</a:t>
            </a:r>
          </a:p>
          <a:p>
            <a:pPr algn="ctr"/>
            <a:r>
              <a:rPr lang="en-US" altLang="x-none" sz="7200" b="1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nấm, mầm</a:t>
            </a:r>
            <a:endParaRPr lang="en-US" altLang="x-none" sz="7200" dirty="0">
              <a:latin typeface="Times New Roman" panose="02020603050405020304" pitchFamily="2" charset="0"/>
              <a:ea typeface="SimSun" panose="0201060003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10244" name="Left Arrow 10243">
            <a:hlinkClick r:id="rId3" action="ppaction://hlinksldjump"/>
          </p:cNvPr>
          <p:cNvSpPr/>
          <p:nvPr/>
        </p:nvSpPr>
        <p:spPr>
          <a:xfrm>
            <a:off x="10974388" y="6365875"/>
            <a:ext cx="846137" cy="393700"/>
          </a:xfrm>
          <a:prstGeom prst="leftArrow">
            <a:avLst>
              <a:gd name="adj1" fmla="val 50000"/>
              <a:gd name="adj2" fmla="val 5372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984250"/>
            <a:ext cx="12017375" cy="384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4"/>
          <p:cNvSpPr/>
          <p:nvPr/>
        </p:nvSpPr>
        <p:spPr>
          <a:xfrm>
            <a:off x="1016000" y="1955800"/>
            <a:ext cx="9828213" cy="1006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lang="en-US" altLang="x-none" sz="6000" b="1" dirty="0">
              <a:solidFill>
                <a:srgbClr val="FF3300"/>
              </a:solidFill>
              <a:latin typeface="UTM Avo" charset="0"/>
              <a:ea typeface="SimSun" panose="02010600030101010101" pitchFamily="2" charset="-122"/>
              <a:sym typeface="UTM Avo" charset="0"/>
            </a:endParaRPr>
          </a:p>
        </p:txBody>
      </p:sp>
      <p:sp>
        <p:nvSpPr>
          <p:cNvPr id="11268" name="Text Box 11267"/>
          <p:cNvSpPr txBox="1"/>
          <p:nvPr/>
        </p:nvSpPr>
        <p:spPr>
          <a:xfrm>
            <a:off x="2273300" y="1714500"/>
            <a:ext cx="6762115" cy="31381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x-none" sz="6600" b="1" dirty="0">
                <a:solidFill>
                  <a:srgbClr val="00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Đọc to các từ sau: </a:t>
            </a:r>
          </a:p>
          <a:p>
            <a:r>
              <a:rPr lang="en-US" altLang="x-none" sz="6600" b="1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củ sâm, cá mập</a:t>
            </a:r>
          </a:p>
          <a:p>
            <a:endParaRPr lang="zh-CN" altLang="en-US" sz="6600" dirty="0">
              <a:latin typeface="Times New Roman" panose="02020603050405020304" pitchFamily="2" charset="0"/>
              <a:ea typeface="SimSun" panose="02010600030101010101" pitchFamily="2" charset="-122"/>
              <a:cs typeface="Times New Roman" panose="02020603050405020304" pitchFamily="2" charset="0"/>
            </a:endParaRPr>
          </a:p>
        </p:txBody>
      </p:sp>
      <p:sp>
        <p:nvSpPr>
          <p:cNvPr id="11269" name="Left Arrow 11268">
            <a:hlinkClick r:id="rId3" action="ppaction://hlinksldjump"/>
          </p:cNvPr>
          <p:cNvSpPr/>
          <p:nvPr/>
        </p:nvSpPr>
        <p:spPr>
          <a:xfrm>
            <a:off x="10974388" y="6365875"/>
            <a:ext cx="846137" cy="393700"/>
          </a:xfrm>
          <a:prstGeom prst="leftArrow">
            <a:avLst>
              <a:gd name="adj1" fmla="val 50000"/>
              <a:gd name="adj2" fmla="val 53729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604838"/>
            <a:ext cx="12114213" cy="490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Box 3"/>
          <p:cNvSpPr/>
          <p:nvPr/>
        </p:nvSpPr>
        <p:spPr>
          <a:xfrm>
            <a:off x="393700" y="906463"/>
            <a:ext cx="1129665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0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Đọc câu sau :</a:t>
            </a:r>
            <a:endParaRPr lang="en-US" altLang="x-none" sz="6600" b="1" dirty="0">
              <a:solidFill>
                <a:srgbClr val="FF3300"/>
              </a:solidFill>
              <a:latin typeface="Times New Roman" panose="02020603050405020304" pitchFamily="2" charset="0"/>
              <a:ea typeface="SimSun" panose="02010600030101010101" pitchFamily="2" charset="-122"/>
              <a:cs typeface="Times New Roman" panose="02020603050405020304" pitchFamily="2" charset="0"/>
              <a:sym typeface="UTM Avo" charset="0"/>
            </a:endParaRPr>
          </a:p>
          <a:p>
            <a:pPr algn="ctr"/>
            <a:r>
              <a:rPr lang="en-US" altLang="x-none" sz="6600" b="1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Bé Lê mê ti vi. </a:t>
            </a:r>
          </a:p>
          <a:p>
            <a:pPr algn="ctr"/>
            <a:r>
              <a:rPr lang="en-US" altLang="x-none" sz="6600" b="1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Ti vi có sâm cầm.</a:t>
            </a:r>
            <a:endParaRPr lang="en-US" altLang="x-none" sz="6600" b="1" dirty="0">
              <a:solidFill>
                <a:srgbClr val="FF3300"/>
              </a:solidFill>
              <a:latin typeface="Times New Roman" panose="02020603050405020304" pitchFamily="2" charset="0"/>
              <a:ea typeface="UTM Avo" charset="0"/>
              <a:cs typeface="Times New Roman" panose="02020603050405020304" pitchFamily="2" charset="0"/>
              <a:sym typeface="UTM Avo" charset="0"/>
            </a:endParaRPr>
          </a:p>
        </p:txBody>
      </p:sp>
      <p:sp>
        <p:nvSpPr>
          <p:cNvPr id="12292" name="Left Arrow 12291">
            <a:hlinkClick r:id="rId3" action="ppaction://hlinksldjump"/>
          </p:cNvPr>
          <p:cNvSpPr/>
          <p:nvPr/>
        </p:nvSpPr>
        <p:spPr>
          <a:xfrm>
            <a:off x="10974388" y="6365875"/>
            <a:ext cx="846137" cy="393700"/>
          </a:xfrm>
          <a:prstGeom prst="leftArrow">
            <a:avLst>
              <a:gd name="adj1" fmla="val 50000"/>
              <a:gd name="adj2" fmla="val 53729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604838"/>
            <a:ext cx="12114213" cy="490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Box 3"/>
          <p:cNvSpPr/>
          <p:nvPr/>
        </p:nvSpPr>
        <p:spPr>
          <a:xfrm>
            <a:off x="393700" y="906463"/>
            <a:ext cx="1129665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lang="zh-CN" altLang="en-US" sz="6000" b="1" dirty="0">
              <a:solidFill>
                <a:srgbClr val="000000"/>
              </a:solidFill>
              <a:latin typeface="UTM Avo" charset="0"/>
              <a:ea typeface="SimSun" panose="02010600030101010101" pitchFamily="2" charset="-122"/>
              <a:cs typeface="UTM Avo" charset="0"/>
              <a:sym typeface="UTM Avo" charset="0"/>
            </a:endParaRPr>
          </a:p>
          <a:p>
            <a:pPr algn="ctr"/>
            <a:r>
              <a:rPr lang="zh-CN" altLang="en-US" sz="6600" b="1" dirty="0">
                <a:solidFill>
                  <a:srgbClr val="00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Đọc câu sau :</a:t>
            </a:r>
            <a:endParaRPr lang="en-US" altLang="x-none" sz="6600" b="1" dirty="0">
              <a:solidFill>
                <a:srgbClr val="FF3300"/>
              </a:solidFill>
              <a:latin typeface="Times New Roman" panose="02020603050405020304" pitchFamily="2" charset="0"/>
              <a:ea typeface="SimSun" panose="02010600030101010101" pitchFamily="2" charset="-122"/>
              <a:cs typeface="Times New Roman" panose="02020603050405020304" pitchFamily="2" charset="0"/>
              <a:sym typeface="UTM Avo" charset="0"/>
            </a:endParaRPr>
          </a:p>
          <a:p>
            <a:pPr algn="ctr"/>
            <a:r>
              <a:rPr lang="en-US" altLang="x-none" sz="6600" b="1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Má ấm quá,bé chả sợ nữa.</a:t>
            </a:r>
            <a:endParaRPr lang="en-US" altLang="x-none" sz="6600" b="1" dirty="0">
              <a:solidFill>
                <a:srgbClr val="FF3300"/>
              </a:solidFill>
              <a:latin typeface="Times New Roman" panose="02020603050405020304" pitchFamily="2" charset="0"/>
              <a:ea typeface="UTM Avo" charset="0"/>
              <a:cs typeface="Times New Roman" panose="02020603050405020304" pitchFamily="2" charset="0"/>
              <a:sym typeface="UTM Avo" charset="0"/>
            </a:endParaRPr>
          </a:p>
        </p:txBody>
      </p:sp>
      <p:sp>
        <p:nvSpPr>
          <p:cNvPr id="13316" name="Left Arrow 13315">
            <a:hlinkClick r:id="rId3" action="ppaction://hlinksldjump"/>
          </p:cNvPr>
          <p:cNvSpPr/>
          <p:nvPr/>
        </p:nvSpPr>
        <p:spPr>
          <a:xfrm>
            <a:off x="10974388" y="6365875"/>
            <a:ext cx="846137" cy="393700"/>
          </a:xfrm>
          <a:prstGeom prst="leftArrow">
            <a:avLst>
              <a:gd name="adj1" fmla="val 50000"/>
              <a:gd name="adj2" fmla="val 53729"/>
            </a:avLst>
          </a:prstGeom>
          <a:solidFill>
            <a:schemeClr val="accent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4337"/>
          <p:cNvSpPr txBox="1"/>
          <p:nvPr/>
        </p:nvSpPr>
        <p:spPr>
          <a:xfrm>
            <a:off x="2015966" y="1528763"/>
            <a:ext cx="8507730" cy="31692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x-none" sz="10000" b="1" dirty="0">
                <a:solidFill>
                  <a:srgbClr val="00206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Tu</a:t>
            </a:r>
            <a:r>
              <a:rPr lang="en-US" altLang="x-none" sz="10000" b="1" dirty="0">
                <a:solidFill>
                  <a:srgbClr val="00206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ầ</a:t>
            </a:r>
            <a:r>
              <a:rPr lang="en-US" altLang="x-none" sz="10000" b="1" dirty="0">
                <a:solidFill>
                  <a:srgbClr val="00206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n 8</a:t>
            </a:r>
          </a:p>
          <a:p>
            <a:pPr algn="ctr"/>
            <a:r>
              <a:rPr lang="en-US" altLang="x-none" sz="10000" b="1" dirty="0">
                <a:solidFill>
                  <a:srgbClr val="FF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B</a:t>
            </a:r>
            <a:r>
              <a:rPr lang="en-US" altLang="x-none" sz="10000" b="1" dirty="0">
                <a:solidFill>
                  <a:srgbClr val="FF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UTM Avo" charset="0"/>
              </a:rPr>
              <a:t>à</a:t>
            </a:r>
            <a:r>
              <a:rPr lang="en-US" altLang="x-none" sz="10000" b="1" dirty="0">
                <a:solidFill>
                  <a:srgbClr val="FF00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  <a:sym typeface="Arial" panose="020B0604020202020204" pitchFamily="34" charset="0"/>
              </a:rPr>
              <a:t>i 41: em – ep</a:t>
            </a:r>
            <a:endParaRPr lang="zh-CN" altLang="en-US" sz="10000" dirty="0">
              <a:latin typeface="Times New Roman" panose="02020603050405020304" pitchFamily="2" charset="0"/>
              <a:ea typeface="SimSun" panose="02010600030101010101" pitchFamily="2" charset="-122"/>
              <a:cs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5361"/>
          <p:cNvSpPr txBox="1"/>
          <p:nvPr/>
        </p:nvSpPr>
        <p:spPr>
          <a:xfrm>
            <a:off x="4799013" y="3044825"/>
            <a:ext cx="3285490" cy="31692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20000" dirty="0">
                <a:solidFill>
                  <a:srgbClr val="FF3300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em</a:t>
            </a:r>
          </a:p>
        </p:txBody>
      </p:sp>
      <p:sp>
        <p:nvSpPr>
          <p:cNvPr id="15363" name="Text Box 15362"/>
          <p:cNvSpPr txBox="1"/>
          <p:nvPr/>
        </p:nvSpPr>
        <p:spPr>
          <a:xfrm>
            <a:off x="3641725" y="3030538"/>
            <a:ext cx="68262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x-none" sz="20000" dirty="0">
                <a:solidFill>
                  <a:srgbClr val="000099"/>
                </a:solidFill>
                <a:latin typeface="Times New Roman" panose="02020603050405020304" pitchFamily="2" charset="0"/>
                <a:ea typeface="SimSun" panose="02010600030101010101" pitchFamily="2" charset="-122"/>
                <a:cs typeface="Times New Roman" panose="02020603050405020304" pitchFamily="2" charset="0"/>
              </a:rPr>
              <a:t>k</a:t>
            </a:r>
          </a:p>
        </p:txBody>
      </p:sp>
      <p:pic>
        <p:nvPicPr>
          <p:cNvPr id="1536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1588"/>
            <a:ext cx="7148513" cy="4052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/>
      <p:bldP spid="15363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_2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_3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_4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_5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330</Words>
  <Application>Microsoft Office PowerPoint</Application>
  <PresentationFormat>Widescreen</PresentationFormat>
  <Paragraphs>77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SimSun</vt:lpstr>
      <vt:lpstr>.VnAvant</vt:lpstr>
      <vt:lpstr>Arial</vt:lpstr>
      <vt:lpstr>Calibri</vt:lpstr>
      <vt:lpstr>Calibri Light</vt:lpstr>
      <vt:lpstr>等线</vt:lpstr>
      <vt:lpstr>HP001 4 hàng</vt:lpstr>
      <vt:lpstr>HP001 4 hàng 2 ô ly</vt:lpstr>
      <vt:lpstr>Times New Roman</vt:lpstr>
      <vt:lpstr>UTM Avo</vt:lpstr>
      <vt:lpstr>Office Theme</vt:lpstr>
      <vt:lpstr>Office Theme_2</vt:lpstr>
      <vt:lpstr>Office Theme_3</vt:lpstr>
      <vt:lpstr>Office Theme_4</vt:lpstr>
      <vt:lpstr>Office Theme_5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70</cp:revision>
  <dcterms:created xsi:type="dcterms:W3CDTF">2021-11-01T01:16:00Z</dcterms:created>
  <dcterms:modified xsi:type="dcterms:W3CDTF">2025-03-22T00:42:55Z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1033-12.2.0.13266</vt:lpwstr>
  </property>
  <property fmtid="{D5CDD505-2E9C-101B-9397-08002B2CF9AE}" pid="3" name="ICV">
    <vt:lpwstr>1DC774C7515843EDB57946F722ACB706_13</vt:lpwstr>
  </property>
</Properties>
</file>