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36" r:id="rId2"/>
    <p:sldId id="347" r:id="rId3"/>
    <p:sldId id="364" r:id="rId4"/>
    <p:sldId id="348" r:id="rId5"/>
    <p:sldId id="350" r:id="rId6"/>
    <p:sldId id="351" r:id="rId7"/>
    <p:sldId id="353" r:id="rId8"/>
    <p:sldId id="345" r:id="rId9"/>
    <p:sldId id="322" r:id="rId10"/>
    <p:sldId id="293" r:id="rId11"/>
    <p:sldId id="344" r:id="rId12"/>
    <p:sldId id="317" r:id="rId13"/>
    <p:sldId id="261" r:id="rId14"/>
    <p:sldId id="340" r:id="rId15"/>
    <p:sldId id="301" r:id="rId16"/>
    <p:sldId id="324" r:id="rId17"/>
    <p:sldId id="360" r:id="rId18"/>
    <p:sldId id="341" r:id="rId19"/>
    <p:sldId id="359" r:id="rId20"/>
    <p:sldId id="342" r:id="rId21"/>
    <p:sldId id="357" r:id="rId22"/>
    <p:sldId id="355" r:id="rId23"/>
    <p:sldId id="366" r:id="rId24"/>
    <p:sldId id="362" r:id="rId25"/>
    <p:sldId id="3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81EC4-490F-4AAA-BEF9-D10227099B0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2CC2D-0A9D-4F7B-94D9-51F0020D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5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54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03DEF42D-36FB-413E-BE99-5B187D410A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B867612A-B4F2-4736-94B4-D14B3DD2CE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E36921BA-3571-4B0F-B520-2B11D1A39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286F5-DCBF-4025-8814-C4F4EE24B6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4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297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312D-7187-4D68-AE02-84554A1A0F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01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312D-7187-4D68-AE02-84554A1A0F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227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7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9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4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954890"/>
      </p:ext>
    </p:extLst>
  </p:cSld>
  <p:clrMapOvr>
    <a:masterClrMapping/>
  </p:clrMapOvr>
  <p:transition spd="slow" advClick="0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81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6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5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31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8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1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5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E94CF-1C8D-4E94-8106-C4F0C8013633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7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2" Type="http://schemas.microsoft.com/office/2007/relationships/media" Target="../media/media2.mp3"/><Relationship Id="rId1" Type="http://schemas.openxmlformats.org/officeDocument/2006/relationships/audio" Target="file:///C:\Documents%20and%20Settings\hungphat\My%20Documents\Ga%20Bich%20Tram\Ga%20DD%20BTram\reovangbinhminh.mid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3">
            <a:extLst>
              <a:ext uri="{FF2B5EF4-FFF2-40B4-BE49-F238E27FC236}">
                <a16:creationId xmlns:a16="http://schemas.microsoft.com/office/drawing/2014/main" id="{35B91974-7CC9-470D-8868-2D20B1118E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080273" y="5297248"/>
            <a:ext cx="824443" cy="5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812800" y="261257"/>
            <a:ext cx="11074400" cy="1338943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42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/>
            <a:r>
              <a:rPr 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PHÚ HOÀ</a:t>
            </a:r>
          </a:p>
          <a:p>
            <a:pPr algn="ctr" defTabSz="1219170"/>
            <a:r>
              <a:rPr 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HOÀ AN 1</a:t>
            </a:r>
          </a:p>
          <a:p>
            <a:pPr algn="ctr" defTabSz="1219170"/>
            <a:endParaRPr lang="en-US" sz="42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1601" y="1697114"/>
            <a:ext cx="11887199" cy="42626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     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HỘI THI</a:t>
            </a:r>
          </a:p>
          <a:p>
            <a:pPr algn="ctr" defTabSz="1219170">
              <a:defRPr/>
            </a:pPr>
            <a:r>
              <a:rPr lang="en-US" sz="4267" b="1" dirty="0">
                <a:solidFill>
                  <a:srgbClr val="0033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GIÁO VIÊN CHỦ NHIỆM GIỎI CẤP TRƯỜNG</a:t>
            </a:r>
          </a:p>
          <a:p>
            <a:pPr algn="ctr" defTabSz="1219170">
              <a:defRPr/>
            </a:pPr>
            <a:r>
              <a:rPr lang="en-US" sz="4267" b="1" dirty="0">
                <a:solidFill>
                  <a:srgbClr val="0033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NĂM HỌC 2024 – 2025</a:t>
            </a:r>
          </a:p>
          <a:p>
            <a:pPr algn="ctr" defTabSz="1219170">
              <a:defRPr/>
            </a:pP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 defTabSz="1219170">
              <a:defRPr/>
            </a:pP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 defTabSz="1219170"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      GIÁO VIÊN: NGÔ THỊ ANH THƯ</a:t>
            </a:r>
          </a:p>
          <a:p>
            <a:pPr algn="ctr" defTabSz="1219170">
              <a:defRPr/>
            </a:pPr>
            <a:endParaRPr lang="en-US" sz="3333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9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0701" y="381000"/>
            <a:ext cx="10800099" cy="1153175"/>
            <a:chOff x="912" y="1008"/>
            <a:chExt cx="3984" cy="974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001" y="1120"/>
              <a:ext cx="510" cy="746"/>
              <a:chOff x="1001" y="1120"/>
              <a:chExt cx="510" cy="746"/>
            </a:xfrm>
          </p:grpSpPr>
          <p:sp>
            <p:nvSpPr>
              <p:cNvPr id="9" name="AutoShape 6"/>
              <p:cNvSpPr>
                <a:spLocks noChangeArrowheads="1"/>
              </p:cNvSpPr>
              <p:nvPr/>
            </p:nvSpPr>
            <p:spPr bwMode="gray">
              <a:xfrm>
                <a:off x="1001" y="1120"/>
                <a:ext cx="510" cy="746"/>
              </a:xfrm>
              <a:prstGeom prst="roundRect">
                <a:avLst>
                  <a:gd name="adj" fmla="val 11921"/>
                </a:avLst>
              </a:prstGeom>
              <a:solidFill>
                <a:srgbClr val="00CC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 Box 8"/>
              <p:cNvSpPr txBox="1">
                <a:spLocks noChangeArrowheads="1"/>
              </p:cNvSpPr>
              <p:nvPr/>
            </p:nvSpPr>
            <p:spPr bwMode="gray">
              <a:xfrm>
                <a:off x="1169" y="1294"/>
                <a:ext cx="157" cy="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eaLnBrk="0" hangingPunct="0"/>
                <a:r>
                  <a:rPr lang="en-US" sz="3733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/>
                  </a:rPr>
                  <a:t>1</a:t>
                </a:r>
              </a:p>
            </p:txBody>
          </p:sp>
        </p:grpSp>
        <p:sp>
          <p:nvSpPr>
            <p:cNvPr id="8" name="Text Box 9"/>
            <p:cNvSpPr txBox="1">
              <a:spLocks noChangeArrowheads="1"/>
            </p:cNvSpPr>
            <p:nvPr/>
          </p:nvSpPr>
          <p:spPr bwMode="gray">
            <a:xfrm>
              <a:off x="1555" y="1072"/>
              <a:ext cx="3341" cy="9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170" eaLnBrk="0" hangingPunct="0"/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Thu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thập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thông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tin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cá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nhân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sinh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sắp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xếp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sinh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theo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tổ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nhóm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tương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đồng</a:t>
              </a:r>
              <a:endParaRPr lang="en-US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146648" y="3379887"/>
            <a:ext cx="2182289" cy="1647873"/>
            <a:chOff x="1777301" y="3276600"/>
            <a:chExt cx="1636717" cy="1647872"/>
          </a:xfrm>
        </p:grpSpPr>
        <p:sp>
          <p:nvSpPr>
            <p:cNvPr id="20" name="Oval 11"/>
            <p:cNvSpPr>
              <a:spLocks noChangeArrowheads="1"/>
            </p:cNvSpPr>
            <p:nvPr/>
          </p:nvSpPr>
          <p:spPr bwMode="gray">
            <a:xfrm>
              <a:off x="1777301" y="3276600"/>
              <a:ext cx="1590416" cy="154781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defRPr/>
              </a:pPr>
              <a:endParaRPr lang="en-US" sz="24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4" name="Text Box 15"/>
            <p:cNvSpPr txBox="1">
              <a:spLocks noChangeArrowheads="1"/>
            </p:cNvSpPr>
            <p:nvPr/>
          </p:nvSpPr>
          <p:spPr bwMode="gray">
            <a:xfrm>
              <a:off x="1843717" y="3478115"/>
              <a:ext cx="1570301" cy="1446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/>
              <a:r>
                <a:rPr lang="en-US" sz="2933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Thu </a:t>
              </a:r>
              <a:r>
                <a:rPr lang="en-US" sz="2933" b="1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thập</a:t>
              </a:r>
              <a:r>
                <a:rPr lang="en-US" sz="2933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933" b="1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thông</a:t>
              </a:r>
              <a:r>
                <a:rPr lang="en-US" sz="2933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tin HS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92800" y="1867513"/>
            <a:ext cx="2144323" cy="1613749"/>
            <a:chOff x="6027807" y="1600200"/>
            <a:chExt cx="1608242" cy="1613748"/>
          </a:xfrm>
        </p:grpSpPr>
        <p:sp>
          <p:nvSpPr>
            <p:cNvPr id="19" name="Oval 10"/>
            <p:cNvSpPr>
              <a:spLocks noChangeArrowheads="1"/>
            </p:cNvSpPr>
            <p:nvPr/>
          </p:nvSpPr>
          <p:spPr bwMode="gray">
            <a:xfrm>
              <a:off x="6027807" y="1600200"/>
              <a:ext cx="1608242" cy="1613748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defRPr/>
              </a:pPr>
              <a:endParaRPr lang="en-US" sz="24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4" name="Text Box 15"/>
            <p:cNvSpPr txBox="1">
              <a:spLocks noChangeArrowheads="1"/>
            </p:cNvSpPr>
            <p:nvPr/>
          </p:nvSpPr>
          <p:spPr bwMode="gray">
            <a:xfrm>
              <a:off x="6172200" y="1944469"/>
              <a:ext cx="1388734" cy="995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/>
              <a:r>
                <a:rPr lang="en-US" sz="2933" b="1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Phân</a:t>
              </a:r>
              <a:r>
                <a:rPr lang="en-US" sz="2933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933" b="1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loại</a:t>
              </a:r>
              <a:r>
                <a:rPr lang="en-US" sz="2933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HS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063065" y="4652376"/>
            <a:ext cx="2620248" cy="1927911"/>
            <a:chOff x="5045214" y="4589708"/>
            <a:chExt cx="1965186" cy="1774774"/>
          </a:xfrm>
        </p:grpSpPr>
        <p:sp>
          <p:nvSpPr>
            <p:cNvPr id="35" name="Oval 10"/>
            <p:cNvSpPr>
              <a:spLocks noChangeArrowheads="1"/>
            </p:cNvSpPr>
            <p:nvPr/>
          </p:nvSpPr>
          <p:spPr bwMode="gray">
            <a:xfrm>
              <a:off x="5045214" y="4589708"/>
              <a:ext cx="1965186" cy="1774774"/>
            </a:xfrm>
            <a:prstGeom prst="ellipse">
              <a:avLst/>
            </a:prstGeom>
            <a:gradFill flip="none" rotWithShape="1">
              <a:gsLst>
                <a:gs pos="0">
                  <a:srgbClr val="9900CC">
                    <a:shade val="30000"/>
                    <a:satMod val="115000"/>
                  </a:srgbClr>
                </a:gs>
                <a:gs pos="50000">
                  <a:srgbClr val="9900CC">
                    <a:shade val="67500"/>
                    <a:satMod val="115000"/>
                  </a:srgbClr>
                </a:gs>
                <a:gs pos="100000">
                  <a:srgbClr val="9900CC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defRPr/>
              </a:pPr>
              <a:endParaRPr lang="en-US" sz="24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6" name="Text Box 15"/>
            <p:cNvSpPr txBox="1">
              <a:spLocks noChangeArrowheads="1"/>
            </p:cNvSpPr>
            <p:nvPr/>
          </p:nvSpPr>
          <p:spPr bwMode="gray">
            <a:xfrm>
              <a:off x="5222315" y="5076897"/>
              <a:ext cx="1777301" cy="915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/>
              <a:r>
                <a:rPr lang="en-US" sz="2933" b="1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Phân</a:t>
              </a:r>
              <a:r>
                <a:rPr lang="en-US" sz="2933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933" b="1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tổ</a:t>
              </a:r>
              <a:r>
                <a:rPr lang="en-US" sz="2933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933" b="1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trong</a:t>
              </a:r>
              <a:r>
                <a:rPr lang="en-US" sz="2933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933" b="1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lớp</a:t>
              </a:r>
              <a:endParaRPr lang="en-US" sz="2933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5" name="Shape 14"/>
          <p:cNvSpPr/>
          <p:nvPr/>
        </p:nvSpPr>
        <p:spPr>
          <a:xfrm rot="235805">
            <a:off x="3989044" y="2286659"/>
            <a:ext cx="1945776" cy="1353991"/>
          </a:xfrm>
          <a:prstGeom prst="swooshArrow">
            <a:avLst>
              <a:gd name="adj1" fmla="val 16310"/>
              <a:gd name="adj2" fmla="val 37595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Shape 41"/>
          <p:cNvSpPr/>
          <p:nvPr/>
        </p:nvSpPr>
        <p:spPr>
          <a:xfrm rot="7140921">
            <a:off x="7541997" y="3212344"/>
            <a:ext cx="1459332" cy="1805321"/>
          </a:xfrm>
          <a:prstGeom prst="swooshArrow">
            <a:avLst>
              <a:gd name="adj1" fmla="val 16310"/>
              <a:gd name="adj2" fmla="val 37595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Shape 43"/>
          <p:cNvSpPr/>
          <p:nvPr/>
        </p:nvSpPr>
        <p:spPr>
          <a:xfrm rot="15258788">
            <a:off x="4047895" y="4607702"/>
            <a:ext cx="1459332" cy="1805321"/>
          </a:xfrm>
          <a:prstGeom prst="swooshArrow">
            <a:avLst>
              <a:gd name="adj1" fmla="val 16310"/>
              <a:gd name="adj2" fmla="val 37595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11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14065" y="305088"/>
            <a:ext cx="11074400" cy="1109317"/>
            <a:chOff x="912" y="2016"/>
            <a:chExt cx="3989" cy="912"/>
          </a:xfrm>
        </p:grpSpPr>
        <p:sp>
          <p:nvSpPr>
            <p:cNvPr id="5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4667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967" y="2100"/>
              <a:ext cx="527" cy="770"/>
              <a:chOff x="967" y="2100"/>
              <a:chExt cx="527" cy="770"/>
            </a:xfrm>
          </p:grpSpPr>
          <p:sp>
            <p:nvSpPr>
              <p:cNvPr id="8" name="AutoShape 13"/>
              <p:cNvSpPr>
                <a:spLocks noChangeArrowheads="1"/>
              </p:cNvSpPr>
              <p:nvPr/>
            </p:nvSpPr>
            <p:spPr bwMode="gray">
              <a:xfrm>
                <a:off x="967" y="2100"/>
                <a:ext cx="527" cy="746"/>
              </a:xfrm>
              <a:prstGeom prst="roundRect">
                <a:avLst>
                  <a:gd name="adj" fmla="val 11921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466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/>
                <a:endParaRPr lang="en-US" sz="466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 Box 15"/>
              <p:cNvSpPr txBox="1">
                <a:spLocks noChangeArrowheads="1"/>
              </p:cNvSpPr>
              <p:nvPr/>
            </p:nvSpPr>
            <p:spPr bwMode="gray">
              <a:xfrm>
                <a:off x="1067" y="2204"/>
                <a:ext cx="176" cy="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eaLnBrk="0" hangingPunct="0"/>
                <a:r>
                  <a:rPr lang="en-US" sz="4667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/>
                  </a:rPr>
                  <a:t>2</a:t>
                </a:r>
              </a:p>
            </p:txBody>
          </p:sp>
        </p:grpSp>
        <p:sp>
          <p:nvSpPr>
            <p:cNvPr id="7" name="Text Box 16"/>
            <p:cNvSpPr txBox="1">
              <a:spLocks noChangeArrowheads="1"/>
            </p:cNvSpPr>
            <p:nvPr/>
          </p:nvSpPr>
          <p:spPr bwMode="gray">
            <a:xfrm>
              <a:off x="1555" y="2205"/>
              <a:ext cx="3346" cy="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170" eaLnBrk="0" hangingPunct="0"/>
              <a:r>
                <a:rPr lang="en-US" sz="4267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Xây</a:t>
              </a:r>
              <a:r>
                <a:rPr lang="en-US" sz="4267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267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dựng</a:t>
              </a:r>
              <a:r>
                <a:rPr lang="en-US" sz="4267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267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đội</a:t>
              </a:r>
              <a:r>
                <a:rPr lang="en-US" sz="4267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267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ngũ</a:t>
              </a:r>
              <a:r>
                <a:rPr lang="en-US" sz="4267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Ban </a:t>
              </a:r>
              <a:r>
                <a:rPr lang="en-US" sz="4267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cán</a:t>
              </a:r>
              <a:r>
                <a:rPr lang="en-US" sz="4267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267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sự</a:t>
              </a:r>
              <a:r>
                <a:rPr lang="en-US" sz="4267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267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lớp</a:t>
              </a:r>
              <a:endParaRPr lang="en-US" sz="4267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681893" y="1701800"/>
            <a:ext cx="10494108" cy="467360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6352" y="2921000"/>
            <a:ext cx="3153365" cy="22352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933" b="1" u="sng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Bước 1:</a:t>
            </a:r>
            <a:r>
              <a:rPr lang="nl-NL" sz="2933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 defTabSz="1219170"/>
            <a:r>
              <a:rPr lang="en-US" sz="2933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Lựa chọn đối tượng học sinh</a:t>
            </a:r>
          </a:p>
          <a:p>
            <a:pPr algn="ctr" defTabSz="1219170"/>
            <a:endParaRPr lang="en-US" sz="2933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63435" y="2921000"/>
            <a:ext cx="3153365" cy="2235200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933" b="1" u="sng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Bước 2</a:t>
            </a:r>
            <a:r>
              <a:rPr lang="nl-NL" sz="2933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ctr" defTabSz="1219170"/>
            <a:r>
              <a:rPr lang="nl-NL" sz="2933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Huấn luyện học sinh</a:t>
            </a:r>
            <a:endParaRPr lang="en-US" sz="2933" b="1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1219170"/>
            <a:endParaRPr lang="en-US" sz="2933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921035" y="2943981"/>
            <a:ext cx="3153365" cy="22352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933" b="1" u="sng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Bước 3</a:t>
            </a:r>
            <a:r>
              <a:rPr lang="nl-NL" sz="2933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ctr" defTabSz="1219170"/>
            <a:r>
              <a:rPr lang="nl-NL" sz="2933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Phân công nhiệm vụ cho BCS lớp</a:t>
            </a:r>
            <a:endParaRPr lang="en-US" sz="2933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0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04800" y="304799"/>
            <a:ext cx="11176000" cy="1155841"/>
            <a:chOff x="912" y="3036"/>
            <a:chExt cx="3989" cy="937"/>
          </a:xfrm>
        </p:grpSpPr>
        <p:sp>
          <p:nvSpPr>
            <p:cNvPr id="4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24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991" y="3093"/>
              <a:ext cx="439" cy="746"/>
              <a:chOff x="991" y="3093"/>
              <a:chExt cx="439" cy="746"/>
            </a:xfrm>
          </p:grpSpPr>
          <p:sp>
            <p:nvSpPr>
              <p:cNvPr id="7" name="AutoShape 20"/>
              <p:cNvSpPr>
                <a:spLocks noChangeArrowheads="1"/>
              </p:cNvSpPr>
              <p:nvPr/>
            </p:nvSpPr>
            <p:spPr bwMode="gray">
              <a:xfrm>
                <a:off x="991" y="3093"/>
                <a:ext cx="439" cy="746"/>
              </a:xfrm>
              <a:prstGeom prst="roundRect">
                <a:avLst>
                  <a:gd name="adj" fmla="val 11921"/>
                </a:avLst>
              </a:prstGeom>
              <a:solidFill>
                <a:srgbClr val="FFC0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 Box 22"/>
              <p:cNvSpPr txBox="1">
                <a:spLocks noChangeArrowheads="1"/>
              </p:cNvSpPr>
              <p:nvPr/>
            </p:nvSpPr>
            <p:spPr bwMode="gray">
              <a:xfrm>
                <a:off x="1113" y="3275"/>
                <a:ext cx="152" cy="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eaLnBrk="0" hangingPunct="0"/>
                <a:r>
                  <a:rPr lang="en-US" sz="3733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/>
                  </a:rPr>
                  <a:t>3</a:t>
                </a:r>
              </a:p>
            </p:txBody>
          </p:sp>
        </p:grpSp>
        <p:sp>
          <p:nvSpPr>
            <p:cNvPr id="6" name="Text Box 23"/>
            <p:cNvSpPr txBox="1">
              <a:spLocks noChangeArrowheads="1"/>
            </p:cNvSpPr>
            <p:nvPr/>
          </p:nvSpPr>
          <p:spPr bwMode="gray">
            <a:xfrm>
              <a:off x="1555" y="3100"/>
              <a:ext cx="3346" cy="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170" eaLnBrk="0" hangingPunct="0"/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Hướng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dẫn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HS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thực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hiện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nền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nếp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nội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quy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lớp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3200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14400" y="1905000"/>
            <a:ext cx="10363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nề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nếp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điểm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lăm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phút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/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/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/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tan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/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lớp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/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30246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963333" y="1219200"/>
            <a:ext cx="6360584" cy="4824413"/>
            <a:chOff x="-2222500" y="1600200"/>
            <a:chExt cx="4770438" cy="4824413"/>
          </a:xfrm>
        </p:grpSpPr>
        <p:sp>
          <p:nvSpPr>
            <p:cNvPr id="6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219170">
                <a:defRPr/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AutoShape 42"/>
            <p:cNvSpPr>
              <a:spLocks noChangeArrowheads="1"/>
            </p:cNvSpPr>
            <p:nvPr/>
          </p:nvSpPr>
          <p:spPr bwMode="ltGray">
            <a:xfrm rot="5400000" flipH="1">
              <a:off x="-1843883" y="2062956"/>
              <a:ext cx="4032251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1219170">
                <a:defRPr/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2" name="Oval 81"/>
          <p:cNvSpPr/>
          <p:nvPr/>
        </p:nvSpPr>
        <p:spPr>
          <a:xfrm>
            <a:off x="2228334" y="2069633"/>
            <a:ext cx="502741" cy="35083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26432" y="2883790"/>
            <a:ext cx="1801901" cy="14056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1219170">
              <a:defRPr/>
            </a:pPr>
            <a:r>
              <a:rPr lang="en-US" sz="4267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Thời</a:t>
            </a:r>
            <a:r>
              <a:rPr lang="en-US" sz="4267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 defTabSz="1219170">
              <a:defRPr/>
            </a:pPr>
            <a:r>
              <a:rPr lang="en-US" sz="4267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điểm</a:t>
            </a:r>
            <a:endParaRPr lang="en-US" sz="4267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27079" y="2752628"/>
            <a:ext cx="9060124" cy="777553"/>
            <a:chOff x="2120308" y="2651448"/>
            <a:chExt cx="5793258" cy="777552"/>
          </a:xfrm>
        </p:grpSpPr>
        <p:sp>
          <p:nvSpPr>
            <p:cNvPr id="51" name="AutoShape 47"/>
            <p:cNvSpPr>
              <a:spLocks noChangeArrowheads="1"/>
            </p:cNvSpPr>
            <p:nvPr/>
          </p:nvSpPr>
          <p:spPr bwMode="gray">
            <a:xfrm>
              <a:off x="3288094" y="2693193"/>
              <a:ext cx="4419600" cy="711200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1219170"/>
              <a:endParaRPr lang="en-US" sz="3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52" name="Group 55"/>
            <p:cNvGrpSpPr>
              <a:grpSpLocks/>
            </p:cNvGrpSpPr>
            <p:nvPr/>
          </p:nvGrpSpPr>
          <p:grpSpPr bwMode="auto">
            <a:xfrm>
              <a:off x="2898933" y="2651448"/>
              <a:ext cx="862310" cy="777552"/>
              <a:chOff x="2078" y="1680"/>
              <a:chExt cx="1615" cy="1615"/>
            </a:xfrm>
          </p:grpSpPr>
          <p:sp>
            <p:nvSpPr>
              <p:cNvPr id="53" name="Oval 56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4" name="Oval 57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5" name="Oval 58"/>
              <p:cNvSpPr>
                <a:spLocks noChangeArrowheads="1"/>
              </p:cNvSpPr>
              <p:nvPr/>
            </p:nvSpPr>
            <p:spPr bwMode="gray">
              <a:xfrm>
                <a:off x="2253" y="1813"/>
                <a:ext cx="311" cy="13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1219170">
                  <a:defRPr/>
                </a:pPr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6" name="Oval 59"/>
              <p:cNvSpPr>
                <a:spLocks noChangeArrowheads="1"/>
              </p:cNvSpPr>
              <p:nvPr/>
            </p:nvSpPr>
            <p:spPr bwMode="gray">
              <a:xfrm>
                <a:off x="2254" y="1814"/>
                <a:ext cx="311" cy="134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60"/>
              <p:cNvSpPr>
                <a:spLocks noChangeArrowheads="1"/>
              </p:cNvSpPr>
              <p:nvPr/>
            </p:nvSpPr>
            <p:spPr bwMode="gray">
              <a:xfrm>
                <a:off x="2334" y="1814"/>
                <a:ext cx="1097" cy="13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1219170">
                  <a:defRPr/>
                </a:pPr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" name="Oval 61"/>
              <p:cNvSpPr>
                <a:spLocks noChangeArrowheads="1"/>
              </p:cNvSpPr>
              <p:nvPr/>
            </p:nvSpPr>
            <p:spPr bwMode="gray">
              <a:xfrm>
                <a:off x="2334" y="1746"/>
                <a:ext cx="1096" cy="1348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83" name="Oval 82"/>
            <p:cNvSpPr/>
            <p:nvPr/>
          </p:nvSpPr>
          <p:spPr>
            <a:xfrm>
              <a:off x="2120308" y="2900362"/>
              <a:ext cx="377056" cy="3508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0" name="TextBox 86"/>
            <p:cNvSpPr txBox="1">
              <a:spLocks noChangeArrowheads="1"/>
            </p:cNvSpPr>
            <p:nvPr/>
          </p:nvSpPr>
          <p:spPr bwMode="auto">
            <a:xfrm>
              <a:off x="3156265" y="2671419"/>
              <a:ext cx="312829" cy="666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defTabSz="1219170"/>
              <a:r>
                <a:rPr lang="en-US" sz="3733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751827" y="2797130"/>
              <a:ext cx="4161739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mười</a:t>
              </a:r>
              <a:r>
                <a:rPr lang="en-US" sz="32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lăm</a:t>
              </a:r>
              <a:r>
                <a:rPr lang="en-US" sz="32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phút</a:t>
              </a:r>
              <a:r>
                <a:rPr lang="en-US" sz="32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đầu</a:t>
              </a:r>
              <a:r>
                <a:rPr lang="en-US" sz="32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giờ</a:t>
              </a:r>
              <a:endParaRPr lang="en-US" sz="3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flipV="1">
              <a:off x="2547938" y="2967423"/>
              <a:ext cx="363094" cy="72079"/>
            </a:xfrm>
            <a:prstGeom prst="straightConnector1">
              <a:avLst/>
            </a:prstGeom>
            <a:ln>
              <a:solidFill>
                <a:srgbClr val="00B0F0"/>
              </a:solidFill>
              <a:prstDash val="sysDash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844802" y="4130896"/>
            <a:ext cx="8839201" cy="784962"/>
            <a:chOff x="2308836" y="4029730"/>
            <a:chExt cx="5651995" cy="784964"/>
          </a:xfrm>
        </p:grpSpPr>
        <p:grpSp>
          <p:nvGrpSpPr>
            <p:cNvPr id="5" name="Group 4"/>
            <p:cNvGrpSpPr/>
            <p:nvPr/>
          </p:nvGrpSpPr>
          <p:grpSpPr>
            <a:xfrm>
              <a:off x="2308836" y="4029730"/>
              <a:ext cx="5651995" cy="784964"/>
              <a:chOff x="2308836" y="4029730"/>
              <a:chExt cx="5651995" cy="784964"/>
            </a:xfrm>
          </p:grpSpPr>
          <p:sp>
            <p:nvSpPr>
              <p:cNvPr id="66" name="AutoShape 47"/>
              <p:cNvSpPr>
                <a:spLocks noChangeArrowheads="1"/>
              </p:cNvSpPr>
              <p:nvPr/>
            </p:nvSpPr>
            <p:spPr bwMode="gray">
              <a:xfrm>
                <a:off x="3352800" y="4089400"/>
                <a:ext cx="4419600" cy="7112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defTabSz="1219170"/>
                <a:endParaRPr lang="en-US" sz="24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67" name="Group 62"/>
              <p:cNvGrpSpPr>
                <a:grpSpLocks/>
              </p:cNvGrpSpPr>
              <p:nvPr/>
            </p:nvGrpSpPr>
            <p:grpSpPr bwMode="auto">
              <a:xfrm>
                <a:off x="3144838" y="4064001"/>
                <a:ext cx="817562" cy="736600"/>
                <a:chOff x="2078" y="1680"/>
                <a:chExt cx="1615" cy="1615"/>
              </a:xfrm>
            </p:grpSpPr>
            <p:sp>
              <p:nvSpPr>
                <p:cNvPr id="68" name="Oval 63"/>
                <p:cNvSpPr>
                  <a:spLocks noChangeArrowheads="1"/>
                </p:cNvSpPr>
                <p:nvPr/>
              </p:nvSpPr>
              <p:spPr bwMode="gray">
                <a:xfrm>
                  <a:off x="2078" y="1680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715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/>
                  <a:endParaRPr lang="en-US" sz="2400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9" name="Oval 64"/>
                <p:cNvSpPr>
                  <a:spLocks noChangeArrowheads="1"/>
                </p:cNvSpPr>
                <p:nvPr/>
              </p:nvSpPr>
              <p:spPr bwMode="gray">
                <a:xfrm>
                  <a:off x="2170" y="1771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/>
                  <a:endParaRPr lang="en-US" sz="2400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0" name="Oval 65"/>
                <p:cNvSpPr>
                  <a:spLocks noChangeArrowheads="1"/>
                </p:cNvSpPr>
                <p:nvPr/>
              </p:nvSpPr>
              <p:spPr bwMode="gray">
                <a:xfrm>
                  <a:off x="2253" y="1775"/>
                  <a:ext cx="328" cy="142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defTabSz="1219170">
                    <a:defRPr/>
                  </a:pPr>
                  <a:endParaRPr lang="en-US" sz="2400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1" name="Oval 66"/>
                <p:cNvSpPr>
                  <a:spLocks noChangeArrowheads="1"/>
                </p:cNvSpPr>
                <p:nvPr/>
              </p:nvSpPr>
              <p:spPr bwMode="gray">
                <a:xfrm>
                  <a:off x="2254" y="1776"/>
                  <a:ext cx="328" cy="142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1B3E1"/>
                    </a:gs>
                    <a:gs pos="100000">
                      <a:srgbClr val="0F5368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defTabSz="1219170"/>
                  <a:endParaRPr lang="en-US" sz="2400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2" name="Oval 67"/>
                <p:cNvSpPr>
                  <a:spLocks noChangeArrowheads="1"/>
                </p:cNvSpPr>
                <p:nvPr/>
              </p:nvSpPr>
              <p:spPr bwMode="gray">
                <a:xfrm>
                  <a:off x="2334" y="1776"/>
                  <a:ext cx="1097" cy="1423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1219170">
                    <a:defRPr/>
                  </a:pPr>
                  <a:endParaRPr lang="en-US" sz="2400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3" name="Oval 68"/>
                <p:cNvSpPr>
                  <a:spLocks noChangeArrowheads="1"/>
                </p:cNvSpPr>
                <p:nvPr/>
              </p:nvSpPr>
              <p:spPr bwMode="gray">
                <a:xfrm>
                  <a:off x="2310" y="1795"/>
                  <a:ext cx="1096" cy="1423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1219170"/>
                  <a:endParaRPr lang="en-US" sz="2400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84" name="Oval 83"/>
              <p:cNvSpPr/>
              <p:nvPr/>
            </p:nvSpPr>
            <p:spPr>
              <a:xfrm>
                <a:off x="2308836" y="4029730"/>
                <a:ext cx="377056" cy="35083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1" name="TextBox 86"/>
              <p:cNvSpPr txBox="1">
                <a:spLocks noChangeArrowheads="1"/>
              </p:cNvSpPr>
              <p:nvPr/>
            </p:nvSpPr>
            <p:spPr bwMode="auto">
              <a:xfrm>
                <a:off x="3413771" y="4129397"/>
                <a:ext cx="312829" cy="666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defTabSz="1219170"/>
                <a:r>
                  <a:rPr lang="en-US" sz="3733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4035682" y="4229918"/>
                <a:ext cx="3925149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:r>
                  <a:rPr lang="en-US" sz="3200" b="1" dirty="0" err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Trong</a:t>
                </a:r>
                <a:r>
                  <a:rPr lang="en-US" sz="32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giờ</a:t>
                </a:r>
                <a:r>
                  <a:rPr lang="en-US" sz="32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học</a:t>
                </a:r>
                <a:endParaRPr lang="en-US" sz="32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cxnSp>
          <p:nvCxnSpPr>
            <p:cNvPr id="101" name="Straight Arrow Connector 100"/>
            <p:cNvCxnSpPr/>
            <p:nvPr/>
          </p:nvCxnSpPr>
          <p:spPr>
            <a:xfrm>
              <a:off x="2743200" y="4287476"/>
              <a:ext cx="383015" cy="144824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235202" y="5236742"/>
            <a:ext cx="9007636" cy="1011666"/>
            <a:chOff x="1905000" y="5135562"/>
            <a:chExt cx="5759696" cy="1011665"/>
          </a:xfrm>
        </p:grpSpPr>
        <p:sp>
          <p:nvSpPr>
            <p:cNvPr id="74" name="AutoShape 47"/>
            <p:cNvSpPr>
              <a:spLocks noChangeArrowheads="1"/>
            </p:cNvSpPr>
            <p:nvPr/>
          </p:nvSpPr>
          <p:spPr bwMode="gray">
            <a:xfrm>
              <a:off x="2971800" y="5384800"/>
              <a:ext cx="4419600" cy="711200"/>
            </a:xfrm>
            <a:prstGeom prst="roundRect">
              <a:avLst>
                <a:gd name="adj" fmla="val 50000"/>
              </a:avLst>
            </a:prstGeom>
            <a:solidFill>
              <a:srgbClr val="33CC33"/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1219170"/>
              <a:endParaRPr lang="en-US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75" name="Group 69"/>
            <p:cNvGrpSpPr>
              <a:grpSpLocks/>
            </p:cNvGrpSpPr>
            <p:nvPr/>
          </p:nvGrpSpPr>
          <p:grpSpPr bwMode="auto">
            <a:xfrm>
              <a:off x="2665708" y="5357814"/>
              <a:ext cx="838201" cy="789413"/>
              <a:chOff x="2078" y="1680"/>
              <a:chExt cx="1615" cy="1615"/>
            </a:xfrm>
          </p:grpSpPr>
          <p:sp>
            <p:nvSpPr>
              <p:cNvPr id="76" name="Oval 70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7" name="Oval 71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8" name="Oval 72"/>
              <p:cNvSpPr>
                <a:spLocks noChangeArrowheads="1"/>
              </p:cNvSpPr>
              <p:nvPr/>
            </p:nvSpPr>
            <p:spPr bwMode="gray">
              <a:xfrm>
                <a:off x="2253" y="1823"/>
                <a:ext cx="320" cy="132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1219170">
                  <a:defRPr/>
                </a:pPr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9" name="Oval 73"/>
              <p:cNvSpPr>
                <a:spLocks noChangeArrowheads="1"/>
              </p:cNvSpPr>
              <p:nvPr/>
            </p:nvSpPr>
            <p:spPr bwMode="gray">
              <a:xfrm>
                <a:off x="2254" y="1824"/>
                <a:ext cx="320" cy="132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8D67E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0" name="Oval 74"/>
              <p:cNvSpPr>
                <a:spLocks noChangeArrowheads="1"/>
              </p:cNvSpPr>
              <p:nvPr/>
            </p:nvSpPr>
            <p:spPr bwMode="gray">
              <a:xfrm>
                <a:off x="2334" y="1824"/>
                <a:ext cx="1097" cy="132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1219170">
                  <a:defRPr/>
                </a:pPr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Oval 75"/>
              <p:cNvSpPr>
                <a:spLocks noChangeArrowheads="1"/>
              </p:cNvSpPr>
              <p:nvPr/>
            </p:nvSpPr>
            <p:spPr bwMode="gray">
              <a:xfrm>
                <a:off x="2337" y="1824"/>
                <a:ext cx="1096" cy="132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85" name="Oval 84"/>
            <p:cNvSpPr/>
            <p:nvPr/>
          </p:nvSpPr>
          <p:spPr>
            <a:xfrm>
              <a:off x="1905000" y="5135562"/>
              <a:ext cx="377056" cy="3508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2" name="TextBox 86"/>
            <p:cNvSpPr txBox="1">
              <a:spLocks noChangeArrowheads="1"/>
            </p:cNvSpPr>
            <p:nvPr/>
          </p:nvSpPr>
          <p:spPr bwMode="auto">
            <a:xfrm>
              <a:off x="2905126" y="5411165"/>
              <a:ext cx="312829" cy="666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defTabSz="1219170"/>
              <a:r>
                <a:rPr lang="en-US" sz="3733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561668" y="5545586"/>
              <a:ext cx="4103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giờ</a:t>
              </a:r>
              <a:r>
                <a:rPr lang="en-US" sz="32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ra</a:t>
              </a:r>
              <a:r>
                <a:rPr lang="en-US" sz="32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chơi</a:t>
              </a:r>
              <a:endPara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06" name="Straight Arrow Connector 105"/>
            <p:cNvCxnSpPr>
              <a:endCxn id="76" idx="2"/>
            </p:cNvCxnSpPr>
            <p:nvPr/>
          </p:nvCxnSpPr>
          <p:spPr>
            <a:xfrm>
              <a:off x="2282056" y="5486400"/>
              <a:ext cx="383652" cy="266120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ash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2736333" y="1295402"/>
            <a:ext cx="7626867" cy="825611"/>
            <a:chOff x="1905000" y="1237130"/>
            <a:chExt cx="4876800" cy="825611"/>
          </a:xfrm>
        </p:grpSpPr>
        <p:sp>
          <p:nvSpPr>
            <p:cNvPr id="13" name="AutoShape 47"/>
            <p:cNvSpPr>
              <a:spLocks noChangeArrowheads="1"/>
            </p:cNvSpPr>
            <p:nvPr/>
          </p:nvSpPr>
          <p:spPr bwMode="gray">
            <a:xfrm>
              <a:off x="2362200" y="1295400"/>
              <a:ext cx="4419600" cy="7112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1219170"/>
              <a:endParaRPr lang="en-US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037310" y="1438181"/>
              <a:ext cx="3484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Chuẩn</a:t>
              </a:r>
              <a:r>
                <a:rPr lang="en-US" sz="32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bị</a:t>
              </a:r>
              <a:r>
                <a:rPr lang="en-US" sz="32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học</a:t>
              </a:r>
              <a:endParaRPr lang="en-US" sz="3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V="1">
              <a:off x="1905000" y="1794301"/>
              <a:ext cx="290937" cy="268440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86" name="Group 48"/>
            <p:cNvGrpSpPr>
              <a:grpSpLocks/>
            </p:cNvGrpSpPr>
            <p:nvPr/>
          </p:nvGrpSpPr>
          <p:grpSpPr bwMode="auto">
            <a:xfrm>
              <a:off x="2211020" y="1237130"/>
              <a:ext cx="836980" cy="820270"/>
              <a:chOff x="2078" y="1680"/>
              <a:chExt cx="1615" cy="1615"/>
            </a:xfrm>
          </p:grpSpPr>
          <p:sp>
            <p:nvSpPr>
              <p:cNvPr id="87" name="Oval 49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7" name="Oval 50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0" name="Oval 51"/>
              <p:cNvSpPr>
                <a:spLocks noChangeArrowheads="1"/>
              </p:cNvSpPr>
              <p:nvPr/>
            </p:nvSpPr>
            <p:spPr bwMode="gray">
              <a:xfrm>
                <a:off x="2253" y="1848"/>
                <a:ext cx="321" cy="127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1219170">
                  <a:defRPr/>
                </a:pPr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2" name="Oval 52"/>
              <p:cNvSpPr>
                <a:spLocks noChangeArrowheads="1"/>
              </p:cNvSpPr>
              <p:nvPr/>
            </p:nvSpPr>
            <p:spPr bwMode="gray">
              <a:xfrm>
                <a:off x="2254" y="1849"/>
                <a:ext cx="321" cy="127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" name="Oval 53"/>
              <p:cNvSpPr>
                <a:spLocks noChangeArrowheads="1"/>
              </p:cNvSpPr>
              <p:nvPr/>
            </p:nvSpPr>
            <p:spPr bwMode="gray">
              <a:xfrm>
                <a:off x="2334" y="1849"/>
                <a:ext cx="1097" cy="127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1219170">
                  <a:defRPr/>
                </a:pPr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4" name="Oval 54"/>
              <p:cNvSpPr>
                <a:spLocks noChangeArrowheads="1"/>
              </p:cNvSpPr>
              <p:nvPr/>
            </p:nvSpPr>
            <p:spPr bwMode="gray">
              <a:xfrm>
                <a:off x="2337" y="1849"/>
                <a:ext cx="1096" cy="127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1219170"/>
                <a:endParaRPr lang="en-US" sz="2400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5" name="TextBox 86"/>
            <p:cNvSpPr txBox="1">
              <a:spLocks noChangeArrowheads="1"/>
            </p:cNvSpPr>
            <p:nvPr/>
          </p:nvSpPr>
          <p:spPr bwMode="auto">
            <a:xfrm>
              <a:off x="2471541" y="1295372"/>
              <a:ext cx="312829" cy="666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defTabSz="1219170"/>
              <a:r>
                <a:rPr lang="en-US" sz="3733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04800" y="304800"/>
            <a:ext cx="11480800" cy="1502627"/>
            <a:chOff x="912" y="3036"/>
            <a:chExt cx="3989" cy="1083"/>
          </a:xfrm>
        </p:grpSpPr>
        <p:sp>
          <p:nvSpPr>
            <p:cNvPr id="4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1083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991" y="3093"/>
              <a:ext cx="439" cy="746"/>
              <a:chOff x="991" y="3093"/>
              <a:chExt cx="439" cy="746"/>
            </a:xfrm>
          </p:grpSpPr>
          <p:sp>
            <p:nvSpPr>
              <p:cNvPr id="7" name="AutoShape 20"/>
              <p:cNvSpPr>
                <a:spLocks noChangeArrowheads="1"/>
              </p:cNvSpPr>
              <p:nvPr/>
            </p:nvSpPr>
            <p:spPr bwMode="gray">
              <a:xfrm>
                <a:off x="991" y="3093"/>
                <a:ext cx="439" cy="746"/>
              </a:xfrm>
              <a:prstGeom prst="roundRect">
                <a:avLst>
                  <a:gd name="adj" fmla="val 11921"/>
                </a:avLst>
              </a:prstGeom>
              <a:solidFill>
                <a:srgbClr val="FFC0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 Box 22"/>
              <p:cNvSpPr txBox="1">
                <a:spLocks noChangeArrowheads="1"/>
              </p:cNvSpPr>
              <p:nvPr/>
            </p:nvSpPr>
            <p:spPr bwMode="gray">
              <a:xfrm>
                <a:off x="1115" y="3275"/>
                <a:ext cx="148" cy="4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eaLnBrk="0" hangingPunct="0"/>
                <a:r>
                  <a:rPr lang="en-US" sz="3733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/>
                  </a:rPr>
                  <a:t>3</a:t>
                </a:r>
              </a:p>
            </p:txBody>
          </p:sp>
        </p:grpSp>
        <p:sp>
          <p:nvSpPr>
            <p:cNvPr id="6" name="Text Box 23"/>
            <p:cNvSpPr txBox="1">
              <a:spLocks noChangeArrowheads="1"/>
            </p:cNvSpPr>
            <p:nvPr/>
          </p:nvSpPr>
          <p:spPr bwMode="gray">
            <a:xfrm>
              <a:off x="1498" y="3158"/>
              <a:ext cx="3403" cy="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1219170" eaLnBrk="0" hangingPunct="0"/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Hướng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dẫn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HS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thực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hiện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nề</a:t>
              </a:r>
              <a:r>
                <a:rPr lang="en-US" sz="3733" b="1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nếp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nội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quy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lớp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09600" y="2260124"/>
            <a:ext cx="10972800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spcBef>
                <a:spcPts val="800"/>
              </a:spcBef>
              <a:spcAft>
                <a:spcPts val="800"/>
              </a:spcAft>
            </a:pP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Hướng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dẫn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qui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phù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hợp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tâm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lí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lứa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tuổi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kết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hợp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giao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tiếp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lời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giờ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dạy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 defTabSz="1219170">
              <a:spcBef>
                <a:spcPts val="800"/>
              </a:spcBef>
              <a:spcAft>
                <a:spcPts val="800"/>
              </a:spcAft>
            </a:pP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c)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Tổ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chức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tham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hoạt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tập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endParaRPr lang="en-US" sz="40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8720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56913" y="368035"/>
            <a:ext cx="10668000" cy="1079767"/>
            <a:chOff x="912" y="3036"/>
            <a:chExt cx="3989" cy="912"/>
          </a:xfrm>
        </p:grpSpPr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40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991" y="3093"/>
              <a:ext cx="512" cy="746"/>
              <a:chOff x="991" y="3093"/>
              <a:chExt cx="512" cy="746"/>
            </a:xfrm>
          </p:grpSpPr>
          <p:sp>
            <p:nvSpPr>
              <p:cNvPr id="15" name="AutoShape 20"/>
              <p:cNvSpPr>
                <a:spLocks noChangeArrowheads="1"/>
              </p:cNvSpPr>
              <p:nvPr/>
            </p:nvSpPr>
            <p:spPr bwMode="gray">
              <a:xfrm>
                <a:off x="991" y="3093"/>
                <a:ext cx="512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folHlink">
                      <a:gamma/>
                      <a:tint val="63529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 Box 22"/>
              <p:cNvSpPr txBox="1">
                <a:spLocks noChangeArrowheads="1"/>
              </p:cNvSpPr>
              <p:nvPr/>
            </p:nvSpPr>
            <p:spPr bwMode="gray">
              <a:xfrm>
                <a:off x="1150" y="3210"/>
                <a:ext cx="160" cy="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eaLnBrk="0" hangingPunct="0"/>
                <a:r>
                  <a:rPr lang="en-US" sz="3733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/>
                  </a:rPr>
                  <a:t>4</a:t>
                </a:r>
              </a:p>
            </p:txBody>
          </p:sp>
        </p:grpSp>
        <p:sp>
          <p:nvSpPr>
            <p:cNvPr id="14" name="Text Box 23"/>
            <p:cNvSpPr txBox="1">
              <a:spLocks noChangeArrowheads="1"/>
            </p:cNvSpPr>
            <p:nvPr/>
          </p:nvSpPr>
          <p:spPr bwMode="gray">
            <a:xfrm>
              <a:off x="1555" y="3297"/>
              <a:ext cx="3346" cy="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170" eaLnBrk="0" hangingPunct="0"/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Động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viên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khích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lệ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sinh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kịp</a:t>
              </a:r>
              <a:r>
                <a:rPr lang="en-US" sz="37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thời</a:t>
              </a:r>
              <a:endParaRPr lang="en-US" sz="37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20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42237" y="2133601"/>
            <a:ext cx="5728817" cy="751700"/>
            <a:chOff x="1075400" y="5576996"/>
            <a:chExt cx="3945077" cy="751700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2773760" y="4081977"/>
              <a:ext cx="751698" cy="3741737"/>
            </a:xfrm>
            <a:prstGeom prst="round2SameRect">
              <a:avLst>
                <a:gd name="adj1" fmla="val 23321"/>
                <a:gd name="adj2" fmla="val 0"/>
              </a:avLst>
            </a:prstGeom>
            <a:ln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ound Same Side Corner Rectangle 4"/>
            <p:cNvSpPr/>
            <p:nvPr/>
          </p:nvSpPr>
          <p:spPr>
            <a:xfrm rot="16200000" flipH="1">
              <a:off x="1051644" y="5600752"/>
              <a:ext cx="751700" cy="704188"/>
            </a:xfrm>
            <a:prstGeom prst="round2SameRect">
              <a:avLst>
                <a:gd name="adj1" fmla="val 34679"/>
                <a:gd name="adj2" fmla="val 0"/>
              </a:avLst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35"/>
            <p:cNvSpPr txBox="1">
              <a:spLocks noChangeArrowheads="1"/>
            </p:cNvSpPr>
            <p:nvPr/>
          </p:nvSpPr>
          <p:spPr bwMode="auto">
            <a:xfrm>
              <a:off x="1129536" y="5701461"/>
              <a:ext cx="394464" cy="50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7" name="Rectangle 39"/>
            <p:cNvSpPr>
              <a:spLocks noChangeArrowheads="1"/>
            </p:cNvSpPr>
            <p:nvPr/>
          </p:nvSpPr>
          <p:spPr bwMode="auto">
            <a:xfrm>
              <a:off x="1926101" y="5708005"/>
              <a:ext cx="3000699" cy="50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19170"/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Khởi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động</a:t>
              </a: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42235" y="3210707"/>
            <a:ext cx="5958439" cy="751701"/>
            <a:chOff x="1075400" y="5576996"/>
            <a:chExt cx="4103203" cy="751700"/>
          </a:xfrm>
        </p:grpSpPr>
        <p:sp>
          <p:nvSpPr>
            <p:cNvPr id="9" name="Round Same Side Corner Rectangle 8"/>
            <p:cNvSpPr/>
            <p:nvPr/>
          </p:nvSpPr>
          <p:spPr>
            <a:xfrm rot="5400000">
              <a:off x="2773760" y="4081977"/>
              <a:ext cx="751698" cy="3741737"/>
            </a:xfrm>
            <a:prstGeom prst="round2SameRect">
              <a:avLst>
                <a:gd name="adj1" fmla="val 23321"/>
                <a:gd name="adj2" fmla="val 0"/>
              </a:avLst>
            </a:prstGeom>
            <a:ln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16200000" flipH="1">
              <a:off x="1051644" y="5600752"/>
              <a:ext cx="751700" cy="704188"/>
            </a:xfrm>
            <a:prstGeom prst="round2SameRect">
              <a:avLst>
                <a:gd name="adj1" fmla="val 34679"/>
                <a:gd name="adj2" fmla="val 0"/>
              </a:avLst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35"/>
            <p:cNvSpPr txBox="1">
              <a:spLocks noChangeArrowheads="1"/>
            </p:cNvSpPr>
            <p:nvPr/>
          </p:nvSpPr>
          <p:spPr bwMode="auto">
            <a:xfrm>
              <a:off x="1129536" y="5701461"/>
              <a:ext cx="394464" cy="50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1816054" y="5714631"/>
              <a:ext cx="3362549" cy="50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19170"/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thành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kiến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thức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mới</a:t>
              </a: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42237" y="4201301"/>
            <a:ext cx="5728817" cy="751700"/>
            <a:chOff x="1075400" y="5576996"/>
            <a:chExt cx="3945077" cy="751700"/>
          </a:xfrm>
        </p:grpSpPr>
        <p:sp>
          <p:nvSpPr>
            <p:cNvPr id="14" name="Round Same Side Corner Rectangle 13"/>
            <p:cNvSpPr/>
            <p:nvPr/>
          </p:nvSpPr>
          <p:spPr>
            <a:xfrm rot="5400000">
              <a:off x="2773760" y="4081977"/>
              <a:ext cx="751698" cy="3741737"/>
            </a:xfrm>
            <a:prstGeom prst="round2SameRect">
              <a:avLst>
                <a:gd name="adj1" fmla="val 23321"/>
                <a:gd name="adj2" fmla="val 0"/>
              </a:avLst>
            </a:prstGeom>
            <a:ln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 Same Side Corner Rectangle 14"/>
            <p:cNvSpPr/>
            <p:nvPr/>
          </p:nvSpPr>
          <p:spPr>
            <a:xfrm rot="16200000" flipH="1">
              <a:off x="1051644" y="5600752"/>
              <a:ext cx="751700" cy="704188"/>
            </a:xfrm>
            <a:prstGeom prst="round2SameRect">
              <a:avLst>
                <a:gd name="adj1" fmla="val 34679"/>
                <a:gd name="adj2" fmla="val 0"/>
              </a:avLst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35"/>
            <p:cNvSpPr txBox="1">
              <a:spLocks noChangeArrowheads="1"/>
            </p:cNvSpPr>
            <p:nvPr/>
          </p:nvSpPr>
          <p:spPr bwMode="auto">
            <a:xfrm>
              <a:off x="1129536" y="5701461"/>
              <a:ext cx="394464" cy="50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>
              <a:off x="1926101" y="5708005"/>
              <a:ext cx="3000699" cy="50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19170"/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Luyện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tập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–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Thực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hành</a:t>
              </a: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42237" y="5268101"/>
            <a:ext cx="5728817" cy="751700"/>
            <a:chOff x="1075400" y="5576996"/>
            <a:chExt cx="3945077" cy="751700"/>
          </a:xfrm>
        </p:grpSpPr>
        <p:sp>
          <p:nvSpPr>
            <p:cNvPr id="19" name="Round Same Side Corner Rectangle 18"/>
            <p:cNvSpPr/>
            <p:nvPr/>
          </p:nvSpPr>
          <p:spPr>
            <a:xfrm rot="5400000">
              <a:off x="2773760" y="4081977"/>
              <a:ext cx="751698" cy="3741737"/>
            </a:xfrm>
            <a:prstGeom prst="round2SameRect">
              <a:avLst>
                <a:gd name="adj1" fmla="val 23321"/>
                <a:gd name="adj2" fmla="val 0"/>
              </a:avLst>
            </a:prstGeom>
            <a:ln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ound Same Side Corner Rectangle 19"/>
            <p:cNvSpPr/>
            <p:nvPr/>
          </p:nvSpPr>
          <p:spPr>
            <a:xfrm rot="16200000" flipH="1">
              <a:off x="1051644" y="5600752"/>
              <a:ext cx="751700" cy="704188"/>
            </a:xfrm>
            <a:prstGeom prst="round2SameRect">
              <a:avLst>
                <a:gd name="adj1" fmla="val 34679"/>
                <a:gd name="adj2" fmla="val 0"/>
              </a:avLst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35"/>
            <p:cNvSpPr txBox="1">
              <a:spLocks noChangeArrowheads="1"/>
            </p:cNvSpPr>
            <p:nvPr/>
          </p:nvSpPr>
          <p:spPr bwMode="auto">
            <a:xfrm>
              <a:off x="1129536" y="5701461"/>
              <a:ext cx="394464" cy="50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22" name="Rectangle 39"/>
            <p:cNvSpPr>
              <a:spLocks noChangeArrowheads="1"/>
            </p:cNvSpPr>
            <p:nvPr/>
          </p:nvSpPr>
          <p:spPr bwMode="auto">
            <a:xfrm>
              <a:off x="1926101" y="5708005"/>
              <a:ext cx="3000699" cy="50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19170"/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Vận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dụng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trải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nghiệm</a:t>
              </a: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320800" y="351243"/>
            <a:ext cx="9448800" cy="1079771"/>
            <a:chOff x="912" y="2016"/>
            <a:chExt cx="3989" cy="912"/>
          </a:xfrm>
        </p:grpSpPr>
        <p:sp>
          <p:nvSpPr>
            <p:cNvPr id="24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gray">
            <a:xfrm>
              <a:off x="1047" y="2148"/>
              <a:ext cx="383" cy="37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 Box 16"/>
            <p:cNvSpPr txBox="1">
              <a:spLocks noChangeArrowheads="1"/>
            </p:cNvSpPr>
            <p:nvPr/>
          </p:nvSpPr>
          <p:spPr bwMode="gray">
            <a:xfrm>
              <a:off x="1555" y="2273"/>
              <a:ext cx="3346" cy="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170" eaLnBrk="0" hangingPunct="0"/>
              <a:r>
                <a:rPr lang="en-US" sz="3733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Nhận</a:t>
              </a:r>
              <a:r>
                <a:rPr lang="en-US" sz="3733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xét</a:t>
              </a:r>
              <a:r>
                <a:rPr lang="en-US" sz="3733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733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đánh</a:t>
              </a:r>
              <a:r>
                <a:rPr lang="en-US" sz="3733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giá</a:t>
              </a:r>
              <a:r>
                <a:rPr lang="en-US" sz="3733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HS </a:t>
              </a:r>
              <a:r>
                <a:rPr lang="en-US" sz="3733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kịp</a:t>
              </a:r>
              <a:r>
                <a:rPr lang="en-US" sz="3733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thời</a:t>
              </a:r>
              <a:endParaRPr lang="en-US" sz="3733" dirty="0">
                <a:solidFill>
                  <a:srgbClr val="0033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85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fill="hold" nodeType="withEffect" p14:presetBounceEnd="1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96571E-7 L -0.21771 0.00093 " pathEditMode="relative" rAng="0" ptsTypes="AA" p14:bounceEnd="12000">
                                          <p:cBhvr>
                                            <p:cTn id="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885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fill="hold" nodeType="withEffect" p14:presetBounceEnd="1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2.37875E-6 L -0.20938 0.01051 " pathEditMode="relative" rAng="0" ptsTypes="AA" p14:bounceEnd="12000">
                                          <p:cBhvr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69" y="5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63" presetClass="path" presetSubtype="0" fill="hold" nodeType="afterEffect" p14:presetBounceEnd="1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06549E-6 L 0.22292 0.0068 " pathEditMode="relative" rAng="0" ptsTypes="AA" p14:bounceEnd="12000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46" y="3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35" presetClass="path" presetSubtype="0" fill="hold" nodeType="withEffect" p14:presetBounceEnd="1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2.10071E-6 L 0.22396 0.00309 " pathEditMode="relative" rAng="0" ptsTypes="AA" p14:bounceEnd="12000">
                                          <p:cBhvr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98" y="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96571E-7 L -0.21771 0.00093 " pathEditMode="relative" rAng="0" ptsTypes="AA">
                                          <p:cBhvr>
                                            <p:cTn id="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885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2.37875E-6 L -0.20938 0.01051 " pathEditMode="relative" rAng="0" ptsTypes="AA">
                                          <p:cBhvr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69" y="5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63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06549E-6 L 0.22292 0.0068 " pathEditMode="relative" rAng="0" ptsTypes="AA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46" y="3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2.10071E-6 L 0.22396 0.00309 " pathEditMode="relative" rAng="0" ptsTypes="AA">
                                          <p:cBhvr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98" y="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39704" y="2117453"/>
            <a:ext cx="5876995" cy="889000"/>
            <a:chOff x="1075400" y="5576996"/>
            <a:chExt cx="3945078" cy="751700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2773760" y="4081977"/>
              <a:ext cx="751698" cy="3741737"/>
            </a:xfrm>
            <a:prstGeom prst="round2SameRect">
              <a:avLst>
                <a:gd name="adj1" fmla="val 23321"/>
                <a:gd name="adj2" fmla="val 0"/>
              </a:avLst>
            </a:prstGeom>
            <a:ln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ound Same Side Corner Rectangle 4"/>
            <p:cNvSpPr/>
            <p:nvPr/>
          </p:nvSpPr>
          <p:spPr>
            <a:xfrm rot="16200000" flipH="1">
              <a:off x="1051644" y="5600752"/>
              <a:ext cx="751700" cy="704188"/>
            </a:xfrm>
            <a:prstGeom prst="round2SameRect">
              <a:avLst>
                <a:gd name="adj1" fmla="val 34679"/>
                <a:gd name="adj2" fmla="val 0"/>
              </a:avLst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35"/>
            <p:cNvSpPr txBox="1">
              <a:spLocks noChangeArrowheads="1"/>
            </p:cNvSpPr>
            <p:nvPr/>
          </p:nvSpPr>
          <p:spPr bwMode="auto">
            <a:xfrm>
              <a:off x="1129536" y="5740286"/>
              <a:ext cx="394464" cy="425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7" name="Rectangle 39"/>
            <p:cNvSpPr>
              <a:spLocks noChangeArrowheads="1"/>
            </p:cNvSpPr>
            <p:nvPr/>
          </p:nvSpPr>
          <p:spPr bwMode="auto">
            <a:xfrm>
              <a:off x="1926101" y="5708005"/>
              <a:ext cx="3094377" cy="425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19170"/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Phối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hợp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với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CMHS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11847" y="3654715"/>
            <a:ext cx="6112555" cy="889000"/>
            <a:chOff x="1075400" y="5576996"/>
            <a:chExt cx="4103203" cy="751700"/>
          </a:xfrm>
        </p:grpSpPr>
        <p:sp>
          <p:nvSpPr>
            <p:cNvPr id="9" name="Round Same Side Corner Rectangle 8"/>
            <p:cNvSpPr/>
            <p:nvPr/>
          </p:nvSpPr>
          <p:spPr>
            <a:xfrm rot="5400000">
              <a:off x="2773760" y="4081977"/>
              <a:ext cx="751698" cy="3741737"/>
            </a:xfrm>
            <a:prstGeom prst="round2SameRect">
              <a:avLst>
                <a:gd name="adj1" fmla="val 23321"/>
                <a:gd name="adj2" fmla="val 0"/>
              </a:avLst>
            </a:prstGeom>
            <a:ln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16200000" flipH="1">
              <a:off x="1051644" y="5600752"/>
              <a:ext cx="751700" cy="704188"/>
            </a:xfrm>
            <a:prstGeom prst="round2SameRect">
              <a:avLst>
                <a:gd name="adj1" fmla="val 34679"/>
                <a:gd name="adj2" fmla="val 0"/>
              </a:avLst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35"/>
            <p:cNvSpPr txBox="1">
              <a:spLocks noChangeArrowheads="1"/>
            </p:cNvSpPr>
            <p:nvPr/>
          </p:nvSpPr>
          <p:spPr bwMode="auto">
            <a:xfrm>
              <a:off x="1129536" y="5740286"/>
              <a:ext cx="394464" cy="425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1816054" y="5714631"/>
              <a:ext cx="3362549" cy="425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19170"/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Giáo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viên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bộ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môn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tổ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khối</a:t>
              </a: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0" y="104047"/>
            <a:ext cx="11480800" cy="1075580"/>
            <a:chOff x="912" y="3036"/>
            <a:chExt cx="3989" cy="912"/>
          </a:xfrm>
        </p:grpSpPr>
        <p:sp>
          <p:nvSpPr>
            <p:cNvPr id="31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991" y="3093"/>
              <a:ext cx="439" cy="746"/>
              <a:chOff x="991" y="3093"/>
              <a:chExt cx="439" cy="746"/>
            </a:xfrm>
          </p:grpSpPr>
          <p:sp>
            <p:nvSpPr>
              <p:cNvPr id="34" name="AutoShape 20"/>
              <p:cNvSpPr>
                <a:spLocks noChangeArrowheads="1"/>
              </p:cNvSpPr>
              <p:nvPr/>
            </p:nvSpPr>
            <p:spPr bwMode="gray">
              <a:xfrm>
                <a:off x="991" y="3093"/>
                <a:ext cx="342" cy="746"/>
              </a:xfrm>
              <a:prstGeom prst="roundRect">
                <a:avLst>
                  <a:gd name="adj" fmla="val 11921"/>
                </a:avLst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 Box 22"/>
              <p:cNvSpPr txBox="1">
                <a:spLocks noChangeArrowheads="1"/>
              </p:cNvSpPr>
              <p:nvPr/>
            </p:nvSpPr>
            <p:spPr bwMode="gray">
              <a:xfrm>
                <a:off x="1082" y="3178"/>
                <a:ext cx="148" cy="5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eaLnBrk="0" hangingPunct="0"/>
                <a:r>
                  <a:rPr lang="en-US" sz="3733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/>
                  </a:rPr>
                  <a:t>5</a:t>
                </a:r>
              </a:p>
            </p:txBody>
          </p:sp>
        </p:grpSp>
        <p:sp>
          <p:nvSpPr>
            <p:cNvPr id="33" name="Text Box 23"/>
            <p:cNvSpPr txBox="1">
              <a:spLocks noChangeArrowheads="1"/>
            </p:cNvSpPr>
            <p:nvPr/>
          </p:nvSpPr>
          <p:spPr bwMode="gray">
            <a:xfrm>
              <a:off x="1425" y="3063"/>
              <a:ext cx="3476" cy="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170" eaLnBrk="0" hangingPunct="0"/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Phối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hợp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với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cha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mẹ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sinh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giáo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viên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bộ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môn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tổ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chức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đoàn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thể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ngoài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nhà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trường</a:t>
              </a:r>
              <a:endParaRPr lang="en-US" sz="29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9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326079"/>
            <a:ext cx="5876995" cy="883721"/>
            <a:chOff x="1075400" y="5576996"/>
            <a:chExt cx="3945078" cy="751700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2773760" y="4081977"/>
              <a:ext cx="751698" cy="3741737"/>
            </a:xfrm>
            <a:prstGeom prst="round2SameRect">
              <a:avLst>
                <a:gd name="adj1" fmla="val 23321"/>
                <a:gd name="adj2" fmla="val 0"/>
              </a:avLst>
            </a:prstGeom>
            <a:ln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ound Same Side Corner Rectangle 4"/>
            <p:cNvSpPr/>
            <p:nvPr/>
          </p:nvSpPr>
          <p:spPr>
            <a:xfrm rot="16200000" flipH="1">
              <a:off x="1051644" y="5600752"/>
              <a:ext cx="751700" cy="704188"/>
            </a:xfrm>
            <a:prstGeom prst="round2SameRect">
              <a:avLst>
                <a:gd name="adj1" fmla="val 34679"/>
                <a:gd name="adj2" fmla="val 0"/>
              </a:avLst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35"/>
            <p:cNvSpPr txBox="1">
              <a:spLocks noChangeArrowheads="1"/>
            </p:cNvSpPr>
            <p:nvPr/>
          </p:nvSpPr>
          <p:spPr bwMode="auto">
            <a:xfrm>
              <a:off x="1129536" y="5739017"/>
              <a:ext cx="394464" cy="427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7" name="Rectangle 39"/>
            <p:cNvSpPr>
              <a:spLocks noChangeArrowheads="1"/>
            </p:cNvSpPr>
            <p:nvPr/>
          </p:nvSpPr>
          <p:spPr bwMode="auto">
            <a:xfrm>
              <a:off x="1926101" y="5708005"/>
              <a:ext cx="3094377" cy="427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19170"/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Phối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hợp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với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CMHS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161467" y="6241"/>
            <a:ext cx="11610315" cy="1126292"/>
            <a:chOff x="912" y="3036"/>
            <a:chExt cx="4034" cy="955"/>
          </a:xfrm>
        </p:grpSpPr>
        <p:sp>
          <p:nvSpPr>
            <p:cNvPr id="31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991" y="3093"/>
              <a:ext cx="439" cy="746"/>
              <a:chOff x="991" y="3093"/>
              <a:chExt cx="439" cy="746"/>
            </a:xfrm>
          </p:grpSpPr>
          <p:sp>
            <p:nvSpPr>
              <p:cNvPr id="34" name="AutoShape 20"/>
              <p:cNvSpPr>
                <a:spLocks noChangeArrowheads="1"/>
              </p:cNvSpPr>
              <p:nvPr/>
            </p:nvSpPr>
            <p:spPr bwMode="gray">
              <a:xfrm>
                <a:off x="991" y="3093"/>
                <a:ext cx="342" cy="746"/>
              </a:xfrm>
              <a:prstGeom prst="roundRect">
                <a:avLst>
                  <a:gd name="adj" fmla="val 11921"/>
                </a:avLst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 Box 22"/>
              <p:cNvSpPr txBox="1">
                <a:spLocks noChangeArrowheads="1"/>
              </p:cNvSpPr>
              <p:nvPr/>
            </p:nvSpPr>
            <p:spPr bwMode="gray">
              <a:xfrm>
                <a:off x="1082" y="3178"/>
                <a:ext cx="148" cy="5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eaLnBrk="0" hangingPunct="0"/>
                <a:r>
                  <a:rPr lang="en-US" sz="3733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/>
                  </a:rPr>
                  <a:t>5</a:t>
                </a:r>
              </a:p>
            </p:txBody>
          </p:sp>
        </p:grpSp>
        <p:sp>
          <p:nvSpPr>
            <p:cNvPr id="33" name="Text Box 23"/>
            <p:cNvSpPr txBox="1">
              <a:spLocks noChangeArrowheads="1"/>
            </p:cNvSpPr>
            <p:nvPr/>
          </p:nvSpPr>
          <p:spPr bwMode="gray">
            <a:xfrm>
              <a:off x="1470" y="3147"/>
              <a:ext cx="3476" cy="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170" eaLnBrk="0" hangingPunct="0"/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Phối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hợp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với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cha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mẹ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sinh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giáo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viên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bộ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môn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tổ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chức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đoàn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thể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ngoài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nhà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trường</a:t>
              </a:r>
              <a:endParaRPr lang="en-US" sz="29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-101600" y="1992351"/>
            <a:ext cx="12090400" cy="472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585" algn="just" defTabSz="1219170">
              <a:spcBef>
                <a:spcPts val="800"/>
              </a:spcBef>
              <a:spcAft>
                <a:spcPts val="800"/>
              </a:spcAft>
            </a:pP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733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609585" algn="just" defTabSz="1219170">
              <a:spcBef>
                <a:spcPts val="800"/>
              </a:spcBef>
              <a:spcAft>
                <a:spcPts val="800"/>
              </a:spcAft>
            </a:pP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ĐDHT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733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609585" algn="just" defTabSz="1219170">
              <a:spcBef>
                <a:spcPts val="800"/>
              </a:spcBef>
              <a:spcAft>
                <a:spcPts val="800"/>
              </a:spcAft>
            </a:pP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GD con ý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609585" algn="just" defTabSz="1219170">
              <a:spcBef>
                <a:spcPts val="800"/>
              </a:spcBef>
              <a:spcAft>
                <a:spcPts val="800"/>
              </a:spcAft>
            </a:pP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3733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7371" y="1344280"/>
            <a:ext cx="6112555" cy="889000"/>
            <a:chOff x="1075400" y="5576996"/>
            <a:chExt cx="4103203" cy="751700"/>
          </a:xfrm>
        </p:grpSpPr>
        <p:sp>
          <p:nvSpPr>
            <p:cNvPr id="9" name="Round Same Side Corner Rectangle 8"/>
            <p:cNvSpPr/>
            <p:nvPr/>
          </p:nvSpPr>
          <p:spPr>
            <a:xfrm rot="5400000">
              <a:off x="2773760" y="4081977"/>
              <a:ext cx="751698" cy="3741737"/>
            </a:xfrm>
            <a:prstGeom prst="round2SameRect">
              <a:avLst>
                <a:gd name="adj1" fmla="val 23321"/>
                <a:gd name="adj2" fmla="val 0"/>
              </a:avLst>
            </a:prstGeom>
            <a:ln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16200000" flipH="1">
              <a:off x="1051644" y="5600752"/>
              <a:ext cx="751700" cy="704188"/>
            </a:xfrm>
            <a:prstGeom prst="round2SameRect">
              <a:avLst>
                <a:gd name="adj1" fmla="val 34679"/>
                <a:gd name="adj2" fmla="val 0"/>
              </a:avLst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US" sz="2667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35"/>
            <p:cNvSpPr txBox="1">
              <a:spLocks noChangeArrowheads="1"/>
            </p:cNvSpPr>
            <p:nvPr/>
          </p:nvSpPr>
          <p:spPr bwMode="auto">
            <a:xfrm>
              <a:off x="1129536" y="5740286"/>
              <a:ext cx="394464" cy="425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1816054" y="5714631"/>
              <a:ext cx="3362549" cy="425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19170"/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Giáo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viên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bộ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môn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tổ</a:t>
              </a:r>
              <a:r>
                <a:rPr lang="en-US" sz="2667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khối</a:t>
              </a:r>
              <a:endParaRPr lang="en-US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0" y="104047"/>
            <a:ext cx="11480800" cy="1075580"/>
            <a:chOff x="912" y="3036"/>
            <a:chExt cx="3989" cy="912"/>
          </a:xfrm>
        </p:grpSpPr>
        <p:sp>
          <p:nvSpPr>
            <p:cNvPr id="31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991" y="3093"/>
              <a:ext cx="439" cy="746"/>
              <a:chOff x="991" y="3093"/>
              <a:chExt cx="439" cy="746"/>
            </a:xfrm>
          </p:grpSpPr>
          <p:sp>
            <p:nvSpPr>
              <p:cNvPr id="34" name="AutoShape 20"/>
              <p:cNvSpPr>
                <a:spLocks noChangeArrowheads="1"/>
              </p:cNvSpPr>
              <p:nvPr/>
            </p:nvSpPr>
            <p:spPr bwMode="gray">
              <a:xfrm>
                <a:off x="991" y="3093"/>
                <a:ext cx="342" cy="746"/>
              </a:xfrm>
              <a:prstGeom prst="roundRect">
                <a:avLst>
                  <a:gd name="adj" fmla="val 11921"/>
                </a:avLst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 Box 22"/>
              <p:cNvSpPr txBox="1">
                <a:spLocks noChangeArrowheads="1"/>
              </p:cNvSpPr>
              <p:nvPr/>
            </p:nvSpPr>
            <p:spPr bwMode="gray">
              <a:xfrm>
                <a:off x="1082" y="3178"/>
                <a:ext cx="148" cy="5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eaLnBrk="0" hangingPunct="0"/>
                <a:r>
                  <a:rPr lang="en-US" sz="3733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/>
                  </a:rPr>
                  <a:t>5</a:t>
                </a:r>
              </a:p>
            </p:txBody>
          </p:sp>
        </p:grpSp>
        <p:sp>
          <p:nvSpPr>
            <p:cNvPr id="33" name="Text Box 23"/>
            <p:cNvSpPr txBox="1">
              <a:spLocks noChangeArrowheads="1"/>
            </p:cNvSpPr>
            <p:nvPr/>
          </p:nvSpPr>
          <p:spPr bwMode="gray">
            <a:xfrm>
              <a:off x="1425" y="3063"/>
              <a:ext cx="3476" cy="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170" eaLnBrk="0" hangingPunct="0"/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Phối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hợp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với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cha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mẹ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sinh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giáo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viên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bộ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môn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tổ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chức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đoàn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thể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ngoài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nhà</a:t>
              </a:r>
              <a:r>
                <a:rPr lang="en-US" sz="2933" b="1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33" b="1" dirty="0" err="1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trường</a:t>
              </a:r>
              <a:endParaRPr lang="en-US" sz="2933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2241758"/>
            <a:ext cx="11752112" cy="452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585" algn="just" defTabSz="1219170">
              <a:spcBef>
                <a:spcPts val="800"/>
              </a:spcBef>
              <a:spcAft>
                <a:spcPts val="800"/>
              </a:spcAft>
            </a:pPr>
            <a:r>
              <a:rPr lang="nl-NL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Quan sát, theo dõi, nhắc nhở các em thực hiện tốt năng lực tự quản trong tất cả các giờ học bộ môn. </a:t>
            </a:r>
            <a:endParaRPr lang="en-US" sz="3733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609585" algn="just" defTabSz="1219170">
              <a:spcBef>
                <a:spcPts val="800"/>
              </a:spcBef>
              <a:spcAft>
                <a:spcPts val="800"/>
              </a:spcAft>
            </a:pPr>
            <a:r>
              <a:rPr lang="nl-NL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Giáo viên chủ nhiệm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609585" algn="just" defTabSz="1219170">
              <a:spcBef>
                <a:spcPts val="800"/>
              </a:spcBef>
              <a:spcAft>
                <a:spcPts val="800"/>
              </a:spcAft>
            </a:pP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spc="-2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spc="-2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WhitecornerFlower">
            <a:extLst>
              <a:ext uri="{FF2B5EF4-FFF2-40B4-BE49-F238E27FC236}">
                <a16:creationId xmlns:a16="http://schemas.microsoft.com/office/drawing/2014/main" id="{AC140718-4297-4D3E-A630-48018F608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" y="229020"/>
            <a:ext cx="164616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WhitecornerFlower">
            <a:extLst>
              <a:ext uri="{FF2B5EF4-FFF2-40B4-BE49-F238E27FC236}">
                <a16:creationId xmlns:a16="http://schemas.microsoft.com/office/drawing/2014/main" id="{E7E621A0-0B25-4AFD-8BE3-2BCB47E0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1497">
            <a:off x="10852157" y="-229280"/>
            <a:ext cx="1178681" cy="157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WhitecornerFlower">
            <a:extLst>
              <a:ext uri="{FF2B5EF4-FFF2-40B4-BE49-F238E27FC236}">
                <a16:creationId xmlns:a16="http://schemas.microsoft.com/office/drawing/2014/main" id="{1683AB50-9545-4733-99E5-8A18A0BC0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241" y="5367124"/>
            <a:ext cx="1936523" cy="145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1" descr="WhitecornerFlower">
            <a:extLst>
              <a:ext uri="{FF2B5EF4-FFF2-40B4-BE49-F238E27FC236}">
                <a16:creationId xmlns:a16="http://schemas.microsoft.com/office/drawing/2014/main" id="{92D414EA-877E-44BC-BCC4-91F087A2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37" y="5405608"/>
            <a:ext cx="1920813" cy="144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2" descr="ABARBLYL">
            <a:extLst>
              <a:ext uri="{FF2B5EF4-FFF2-40B4-BE49-F238E27FC236}">
                <a16:creationId xmlns:a16="http://schemas.microsoft.com/office/drawing/2014/main" id="{51BFB489-7C55-4EAF-B857-D1B4E88CB2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682317"/>
            <a:ext cx="11785600" cy="17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3" descr="ABARBLYL">
            <a:extLst>
              <a:ext uri="{FF2B5EF4-FFF2-40B4-BE49-F238E27FC236}">
                <a16:creationId xmlns:a16="http://schemas.microsoft.com/office/drawing/2014/main" id="{F0A9DEAF-5BDC-4FD9-94D1-00AD539EB8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1785600" cy="17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4" descr="17">
            <a:extLst>
              <a:ext uri="{FF2B5EF4-FFF2-40B4-BE49-F238E27FC236}">
                <a16:creationId xmlns:a16="http://schemas.microsoft.com/office/drawing/2014/main" id="{C9C5CB41-3F13-44B2-9270-583C5BF41E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9402">
            <a:off x="10419161" y="5075959"/>
            <a:ext cx="142875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5" descr="17">
            <a:extLst>
              <a:ext uri="{FF2B5EF4-FFF2-40B4-BE49-F238E27FC236}">
                <a16:creationId xmlns:a16="http://schemas.microsoft.com/office/drawing/2014/main" id="{AA916877-91E7-4C50-B677-01417DAC3E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3494">
            <a:off x="-87510" y="5230907"/>
            <a:ext cx="1949449" cy="146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>
            <a:extLst>
              <a:ext uri="{FF2B5EF4-FFF2-40B4-BE49-F238E27FC236}">
                <a16:creationId xmlns:a16="http://schemas.microsoft.com/office/drawing/2014/main" id="{327A0315-C6AF-4BE3-9528-A1EC15E161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6251" y="1840268"/>
            <a:ext cx="11137900" cy="9440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/>
            <a:endParaRPr lang="en-US" sz="4800" b="1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63" name="Rectangle 16">
            <a:extLst>
              <a:ext uri="{FF2B5EF4-FFF2-40B4-BE49-F238E27FC236}">
                <a16:creationId xmlns:a16="http://schemas.microsoft.com/office/drawing/2014/main" id="{9C040D20-325B-46AB-A77A-D485A30CC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370" y="194345"/>
            <a:ext cx="58416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1" hangingPunct="1"/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HUYỆN PHÚ HOÀ</a:t>
            </a:r>
          </a:p>
          <a:p>
            <a:pPr algn="ctr" defTabSz="1219170" eaLnBrk="1" hangingPunct="1"/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HOÀ AN 1</a:t>
            </a:r>
          </a:p>
          <a:p>
            <a:pPr algn="ctr" defTabSz="1219170" eaLnBrk="1" hangingPunct="1"/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4" name="Text Box 18">
            <a:extLst>
              <a:ext uri="{FF2B5EF4-FFF2-40B4-BE49-F238E27FC236}">
                <a16:creationId xmlns:a16="http://schemas.microsoft.com/office/drawing/2014/main" id="{CDC73274-F5B8-4CDC-B2EA-A88247A25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643" y="5903441"/>
            <a:ext cx="629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2024-2025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2571" y="1452395"/>
            <a:ext cx="11092448" cy="2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THUYẾT TRÌNH 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1219170"/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BIỆN 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PHÁT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TÍNH TÍCH CỰC, CHỦ ĐỘNG, SÁNG TẠO CỦA HỌC SINH LỚP 4 TRONG HOẠT ĐỘNG TỰ QUẢN LỚP HỌC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5664" y="5192828"/>
            <a:ext cx="4945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GIÁO VIÊN : NGÔ THỊ ANH THƯ</a:t>
            </a:r>
          </a:p>
        </p:txBody>
      </p:sp>
    </p:spTree>
    <p:extLst>
      <p:ext uri="{BB962C8B-B14F-4D97-AF65-F5344CB8AC3E}">
        <p14:creationId xmlns:p14="http://schemas.microsoft.com/office/powerpoint/2010/main" val="2957229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ounded Rectangle 289"/>
          <p:cNvSpPr/>
          <p:nvPr/>
        </p:nvSpPr>
        <p:spPr>
          <a:xfrm>
            <a:off x="2946400" y="8467"/>
            <a:ext cx="7315200" cy="778933"/>
          </a:xfrm>
          <a:prstGeom prst="roundRect">
            <a:avLst/>
          </a:prstGeom>
          <a:solidFill>
            <a:srgbClr val="FFFF00"/>
          </a:solidFill>
          <a:ln>
            <a:solidFill>
              <a:srgbClr val="0033CC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KẾT QUẢ THỰC HIỆN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1600" y="1736441"/>
          <a:ext cx="11887201" cy="2788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9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02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6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0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07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87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Lớp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TS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cs typeface="Arial" pitchFamily="34" charset="0"/>
                        </a:rPr>
                        <a:t>Nữ</a:t>
                      </a:r>
                      <a:endParaRPr lang="en-US" sz="24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Hoàn</a:t>
                      </a:r>
                      <a:r>
                        <a:rPr lang="en-US" sz="24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thành</a:t>
                      </a:r>
                      <a:r>
                        <a:rPr lang="en-US" sz="24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Hoàn</a:t>
                      </a:r>
                      <a:r>
                        <a:rPr lang="pt-BR" sz="24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thành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Chưa</a:t>
                      </a:r>
                      <a:r>
                        <a:rPr lang="en-US" sz="2400" baseline="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HT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4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4A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42,9%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48,6%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8,5%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611449" y="960547"/>
            <a:ext cx="6658233" cy="6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indent="609585"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sz="3733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Đợt 1: </a:t>
            </a:r>
            <a:r>
              <a:rPr lang="nl-NL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đầu năm học</a:t>
            </a:r>
            <a:endParaRPr lang="nl-NL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90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ounded Rectangle 289"/>
          <p:cNvSpPr/>
          <p:nvPr/>
        </p:nvSpPr>
        <p:spPr>
          <a:xfrm>
            <a:off x="2946400" y="8467"/>
            <a:ext cx="7315200" cy="677333"/>
          </a:xfrm>
          <a:prstGeom prst="roundRect">
            <a:avLst/>
          </a:prstGeom>
          <a:solidFill>
            <a:srgbClr val="FFFF00"/>
          </a:solidFill>
          <a:ln>
            <a:solidFill>
              <a:srgbClr val="0033CC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KẾT QUẢ THỰC HIỆN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692106"/>
              </p:ext>
            </p:extLst>
          </p:nvPr>
        </p:nvGraphicFramePr>
        <p:xfrm>
          <a:off x="101600" y="1736441"/>
          <a:ext cx="11887201" cy="2788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9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02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6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0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07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87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Lớp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TS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Nữ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Hoàn</a:t>
                      </a:r>
                      <a:r>
                        <a:rPr lang="en-US" sz="24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thành</a:t>
                      </a:r>
                      <a:r>
                        <a:rPr lang="en-US" sz="24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Hoàn</a:t>
                      </a:r>
                      <a:r>
                        <a:rPr lang="pt-BR" sz="24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thành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Chưa</a:t>
                      </a:r>
                      <a:r>
                        <a:rPr lang="en-US" sz="2400" baseline="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HT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4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4A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51,4%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42,9%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5,7%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60065" y="996513"/>
            <a:ext cx="4970271" cy="6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indent="609585"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sz="3733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Đợt 2: </a:t>
            </a:r>
            <a:r>
              <a:rPr lang="nl-NL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học kì 1</a:t>
            </a:r>
            <a:endParaRPr lang="nl-NL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ounded Rectangle 289"/>
          <p:cNvSpPr/>
          <p:nvPr/>
        </p:nvSpPr>
        <p:spPr>
          <a:xfrm>
            <a:off x="2946400" y="177800"/>
            <a:ext cx="7315200" cy="651933"/>
          </a:xfrm>
          <a:prstGeom prst="roundRect">
            <a:avLst/>
          </a:prstGeom>
          <a:solidFill>
            <a:srgbClr val="FFFF00"/>
          </a:solidFill>
          <a:ln>
            <a:solidFill>
              <a:srgbClr val="0033CC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KẾT QUẢ THỰC HIỆN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1600" y="1736441"/>
          <a:ext cx="11582400" cy="2788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7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72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2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2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25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381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8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87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Lớp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TS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Nữ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Hoàn</a:t>
                      </a:r>
                      <a:r>
                        <a:rPr lang="en-US" sz="24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thành</a:t>
                      </a:r>
                      <a:r>
                        <a:rPr lang="en-US" sz="24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Hoàn</a:t>
                      </a:r>
                      <a:r>
                        <a:rPr lang="pt-BR" sz="24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thành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Chưa</a:t>
                      </a:r>
                      <a:r>
                        <a:rPr lang="en-US" sz="2400" baseline="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HT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4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4A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80%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20%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76351" y="934306"/>
            <a:ext cx="5900013" cy="6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indent="609585"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sz="3733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Đợt 3: </a:t>
            </a:r>
            <a:r>
              <a:rPr lang="nl-NL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cuối năm</a:t>
            </a:r>
            <a:endParaRPr lang="nl-NL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981200" y="762001"/>
            <a:ext cx="83058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189"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T</a:t>
            </a:r>
            <a:r>
              <a:rPr lang="vi-VN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ôi thấy học sinh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quản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189"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vi-VN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tích cực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hơn</a:t>
            </a:r>
            <a:r>
              <a:rPr lang="vi-VN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các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hơn. Giờ học sôi nổi, hào hứng không còn cảm giác nhàm chán, gò ép, các em mạnh dạn tham gia thực hành, mạnh dạn trao đổi phát biểu ý kiến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Ý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trật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càng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cao</a:t>
            </a:r>
            <a:r>
              <a:rPr lang="vi-VN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Tạo cho các em tinh thần đoàn kết, tự tin, hiểu biết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vi-VN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Từ đó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vi-VN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các em tự giác hoàn thành các bài tập được giao, chất lượng học tập của lớp cũng được nâng cao</a:t>
            </a:r>
            <a:r>
              <a:rPr lang="en-US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r>
              <a:rPr lang="vi-VN" sz="28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áp dụng kiến thức đã có vào đời sống thực tế hằng ngày, tạo tiền đề để các em phát triển trong tương lai. </a:t>
            </a:r>
            <a:endParaRPr lang="vi-VN" sz="2800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5000" y="348734"/>
            <a:ext cx="662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189"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IV. KẾT LUẬN CỦA BIỆN PHÁP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61295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148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10" name="文本框 17"/>
          <p:cNvSpPr txBox="1"/>
          <p:nvPr/>
        </p:nvSpPr>
        <p:spPr>
          <a:xfrm>
            <a:off x="2032000" y="787400"/>
            <a:ext cx="89478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8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CHÚC HỘI THI THÀNH CÔNG TỐT ĐẸP</a:t>
            </a:r>
            <a:endParaRPr lang="en-US" sz="8000" b="1" dirty="0">
              <a:solidFill>
                <a:srgbClr val="FFFF00"/>
              </a:solidFill>
              <a:latin typeface="Calibri"/>
            </a:endParaRPr>
          </a:p>
          <a:p>
            <a:pPr defTabSz="1219170"/>
            <a:endParaRPr lang="en-US" sz="8000" dirty="0">
              <a:solidFill>
                <a:prstClr val="white"/>
              </a:solidFill>
              <a:latin typeface="Barmeno-ExtraBold" pitchFamily="18" charset="0"/>
              <a:ea typeface="Barmeno-ExtraBold" pitchFamily="18" charset="0"/>
              <a:cs typeface="Barmeno-ExtraBold" pitchFamily="18" charset="0"/>
            </a:endParaRPr>
          </a:p>
        </p:txBody>
      </p:sp>
      <p:pic>
        <p:nvPicPr>
          <p:cNvPr id="2" name="NGƯỜI THẦY I BÀI HÁT Ý NGHĨA CHÀO MỪNG NGÀY NHÀ GIÁO VIỆT NAM 2011 I Nguyễn Xuân Tuấn Dươ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40.4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7454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5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images1029201_12">
            <a:extLst>
              <a:ext uri="{FF2B5EF4-FFF2-40B4-BE49-F238E27FC236}">
                <a16:creationId xmlns:a16="http://schemas.microsoft.com/office/drawing/2014/main" id="{717B4B61-245D-49C0-AED5-ADD86D9C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8540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reovangbinhminh.mid">
            <a:hlinkClick r:id="" action="ppaction://media"/>
            <a:extLst>
              <a:ext uri="{FF2B5EF4-FFF2-40B4-BE49-F238E27FC236}">
                <a16:creationId xmlns:a16="http://schemas.microsoft.com/office/drawing/2014/main" id="{AB7FF1A4-D92C-4FC2-9788-BB3F0516B6D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543551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5" descr="photo-1">
            <a:extLst>
              <a:ext uri="{FF2B5EF4-FFF2-40B4-BE49-F238E27FC236}">
                <a16:creationId xmlns:a16="http://schemas.microsoft.com/office/drawing/2014/main" id="{1B2C2749-AE95-4735-A2E4-B3FB1AB3F18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742951"/>
            <a:ext cx="9144000" cy="636588"/>
          </a:xfrm>
          <a:noFill/>
        </p:spPr>
      </p:pic>
      <p:pic>
        <p:nvPicPr>
          <p:cNvPr id="20485" name="Picture 15" descr="photo-1">
            <a:extLst>
              <a:ext uri="{FF2B5EF4-FFF2-40B4-BE49-F238E27FC236}">
                <a16:creationId xmlns:a16="http://schemas.microsoft.com/office/drawing/2014/main" id="{E7664E7D-0CEF-468E-9055-98DDD8A19F0E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5429251"/>
            <a:ext cx="9144000" cy="636588"/>
          </a:xfrm>
          <a:noFill/>
        </p:spPr>
      </p:pic>
      <p:sp>
        <p:nvSpPr>
          <p:cNvPr id="20486" name="AutoShape 29">
            <a:extLst>
              <a:ext uri="{FF2B5EF4-FFF2-40B4-BE49-F238E27FC236}">
                <a16:creationId xmlns:a16="http://schemas.microsoft.com/office/drawing/2014/main" id="{0596E66D-5E24-4D2C-B74E-8DD6D92D0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686300"/>
            <a:ext cx="1143000" cy="857251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27000" cmpd="tri">
            <a:solidFill>
              <a:srgbClr val="FFFF00"/>
            </a:solidFill>
            <a:miter lim="800000"/>
            <a:headEnd/>
            <a:tailEnd/>
          </a:ln>
        </p:spPr>
        <p:txBody>
          <a:bodyPr wrap="none" lIns="91435" tIns="45719" rIns="91435" bIns="4571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/>
            <a:endParaRPr lang="vi-VN" altLang="en-US">
              <a:solidFill>
                <a:prstClr val="black"/>
              </a:solidFill>
            </a:endParaRPr>
          </a:p>
        </p:txBody>
      </p:sp>
      <p:sp>
        <p:nvSpPr>
          <p:cNvPr id="10" name="AutoShape 28">
            <a:extLst>
              <a:ext uri="{FF2B5EF4-FFF2-40B4-BE49-F238E27FC236}">
                <a16:creationId xmlns:a16="http://schemas.microsoft.com/office/drawing/2014/main" id="{29ACB821-D404-43B0-B5AD-A0E6F430D15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48351" y="-952500"/>
            <a:ext cx="2171700" cy="10820400"/>
          </a:xfrm>
          <a:prstGeom prst="lightningBolt">
            <a:avLst/>
          </a:prstGeom>
          <a:gradFill rotWithShape="1">
            <a:gsLst>
              <a:gs pos="0">
                <a:schemeClr val="tx1">
                  <a:alpha val="13000"/>
                </a:schemeClr>
              </a:gs>
              <a:gs pos="50000">
                <a:srgbClr val="FF0000">
                  <a:alpha val="52000"/>
                </a:srgbClr>
              </a:gs>
              <a:gs pos="100000">
                <a:schemeClr val="tx1">
                  <a:alpha val="13000"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9" rIns="91435" bIns="45719" anchor="ctr"/>
          <a:lstStyle/>
          <a:p>
            <a:pPr defTabSz="1219170">
              <a:defRPr/>
            </a:pPr>
            <a:endParaRPr lang="vi-VN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AutoShape 27">
            <a:extLst>
              <a:ext uri="{FF2B5EF4-FFF2-40B4-BE49-F238E27FC236}">
                <a16:creationId xmlns:a16="http://schemas.microsoft.com/office/drawing/2014/main" id="{7F79C09F-4DBB-44BA-89D0-DC176D8CB449}"/>
              </a:ext>
            </a:extLst>
          </p:cNvPr>
          <p:cNvSpPr>
            <a:spLocks noChangeArrowheads="1"/>
          </p:cNvSpPr>
          <p:nvPr/>
        </p:nvSpPr>
        <p:spPr bwMode="auto">
          <a:xfrm rot="3785814">
            <a:off x="4758136" y="-2483643"/>
            <a:ext cx="2202656" cy="10439401"/>
          </a:xfrm>
          <a:prstGeom prst="lightningBolt">
            <a:avLst/>
          </a:prstGeom>
          <a:gradFill rotWithShape="1">
            <a:gsLst>
              <a:gs pos="0">
                <a:srgbClr val="00FFFF">
                  <a:alpha val="52000"/>
                </a:srgbClr>
              </a:gs>
              <a:gs pos="50000">
                <a:schemeClr val="tx1">
                  <a:alpha val="21001"/>
                </a:schemeClr>
              </a:gs>
              <a:gs pos="100000">
                <a:srgbClr val="00FFFF">
                  <a:alpha val="52000"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9" rIns="91435" bIns="45719" anchor="ctr"/>
          <a:lstStyle/>
          <a:p>
            <a:pPr defTabSz="1219170">
              <a:defRPr/>
            </a:pPr>
            <a:endParaRPr lang="vi-VN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AutoShape 26">
            <a:extLst>
              <a:ext uri="{FF2B5EF4-FFF2-40B4-BE49-F238E27FC236}">
                <a16:creationId xmlns:a16="http://schemas.microsoft.com/office/drawing/2014/main" id="{D776458A-3682-4281-9561-93EE57FD6F34}"/>
              </a:ext>
            </a:extLst>
          </p:cNvPr>
          <p:cNvSpPr>
            <a:spLocks noChangeArrowheads="1"/>
          </p:cNvSpPr>
          <p:nvPr/>
        </p:nvSpPr>
        <p:spPr bwMode="auto">
          <a:xfrm rot="2318770">
            <a:off x="2289175" y="195264"/>
            <a:ext cx="2057400" cy="5429251"/>
          </a:xfrm>
          <a:prstGeom prst="lightningBolt">
            <a:avLst/>
          </a:prstGeom>
          <a:gradFill rotWithShape="1">
            <a:gsLst>
              <a:gs pos="0">
                <a:schemeClr val="tx1">
                  <a:alpha val="14000"/>
                </a:schemeClr>
              </a:gs>
              <a:gs pos="50000">
                <a:srgbClr val="FFFF00">
                  <a:alpha val="49001"/>
                </a:srgbClr>
              </a:gs>
              <a:gs pos="100000">
                <a:schemeClr val="tx1">
                  <a:alpha val="14000"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9" rIns="91435" bIns="45719" anchor="ctr"/>
          <a:lstStyle/>
          <a:p>
            <a:pPr defTabSz="1219170">
              <a:defRPr/>
            </a:pPr>
            <a:endParaRPr lang="vi-VN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AutoShape 23">
            <a:extLst>
              <a:ext uri="{FF2B5EF4-FFF2-40B4-BE49-F238E27FC236}">
                <a16:creationId xmlns:a16="http://schemas.microsoft.com/office/drawing/2014/main" id="{F15EEF48-9A62-40D4-B7A2-BCBD03637868}"/>
              </a:ext>
            </a:extLst>
          </p:cNvPr>
          <p:cNvSpPr>
            <a:spLocks noChangeArrowheads="1"/>
          </p:cNvSpPr>
          <p:nvPr/>
        </p:nvSpPr>
        <p:spPr bwMode="auto">
          <a:xfrm rot="21430010">
            <a:off x="1312861" y="511970"/>
            <a:ext cx="1582739" cy="5828111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66FF33">
                  <a:alpha val="22000"/>
                </a:srgbClr>
              </a:gs>
              <a:gs pos="50000">
                <a:schemeClr val="tx1">
                  <a:alpha val="0"/>
                </a:schemeClr>
              </a:gs>
              <a:gs pos="100000">
                <a:srgbClr val="66FF33">
                  <a:alpha val="22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9" rIns="91435" bIns="45719" anchor="ctr"/>
          <a:lstStyle/>
          <a:p>
            <a:pPr defTabSz="1219170">
              <a:defRPr/>
            </a:pPr>
            <a:endParaRPr lang="vi-VN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95" name="AutoShape 29">
            <a:extLst>
              <a:ext uri="{FF2B5EF4-FFF2-40B4-BE49-F238E27FC236}">
                <a16:creationId xmlns:a16="http://schemas.microsoft.com/office/drawing/2014/main" id="{95AB535F-2EA2-47A4-81F6-6E765382B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629149"/>
            <a:ext cx="1143000" cy="857251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27000" cmpd="tri">
            <a:solidFill>
              <a:srgbClr val="FFFF00"/>
            </a:solidFill>
            <a:miter lim="800000"/>
            <a:headEnd/>
            <a:tailEnd/>
          </a:ln>
        </p:spPr>
        <p:txBody>
          <a:bodyPr wrap="none" lIns="91435" tIns="45719" rIns="91435" bIns="4571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/>
            <a:endParaRPr lang="vi-VN" altLang="en-US">
              <a:solidFill>
                <a:prstClr val="black"/>
              </a:solidFill>
            </a:endParaRPr>
          </a:p>
        </p:txBody>
      </p:sp>
      <p:sp>
        <p:nvSpPr>
          <p:cNvPr id="16" name="WordArt 5">
            <a:extLst>
              <a:ext uri="{FF2B5EF4-FFF2-40B4-BE49-F238E27FC236}">
                <a16:creationId xmlns:a16="http://schemas.microsoft.com/office/drawing/2014/main" id="{B7DDF37B-F842-4873-9863-5072DEB0E9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13224" y="3145567"/>
            <a:ext cx="8273321" cy="1085851"/>
          </a:xfrm>
          <a:prstGeom prst="rect">
            <a:avLst/>
          </a:prstGeom>
        </p:spPr>
        <p:txBody>
          <a:bodyPr wrap="none" lIns="91435" tIns="45719" rIns="91435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>
              <a:defRPr/>
            </a:pPr>
            <a:r>
              <a:rPr lang="vi-VN" sz="4000" b="1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Xin trân trọng cảm ơn!</a:t>
            </a:r>
          </a:p>
        </p:txBody>
      </p:sp>
      <p:pic>
        <p:nvPicPr>
          <p:cNvPr id="20497" name="Picture 13" descr="Fireworks-01">
            <a:extLst>
              <a:ext uri="{FF2B5EF4-FFF2-40B4-BE49-F238E27FC236}">
                <a16:creationId xmlns:a16="http://schemas.microsoft.com/office/drawing/2014/main" id="{51393E2E-D13B-474C-92C5-3F3A6AC2EE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4000502"/>
            <a:ext cx="12874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13" descr="Fireworks-01">
            <a:extLst>
              <a:ext uri="{FF2B5EF4-FFF2-40B4-BE49-F238E27FC236}">
                <a16:creationId xmlns:a16="http://schemas.microsoft.com/office/drawing/2014/main" id="{D438BB5F-0F81-4941-94ED-CEF1B8D5F0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2" y="4057653"/>
            <a:ext cx="12874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8" descr="Fireworks-09">
            <a:extLst>
              <a:ext uri="{FF2B5EF4-FFF2-40B4-BE49-F238E27FC236}">
                <a16:creationId xmlns:a16="http://schemas.microsoft.com/office/drawing/2014/main" id="{AB4517A8-8975-4222-9987-488C81BFF2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2" y="1885949"/>
            <a:ext cx="1576388" cy="136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8" descr="Fireworks-09">
            <a:extLst>
              <a:ext uri="{FF2B5EF4-FFF2-40B4-BE49-F238E27FC236}">
                <a16:creationId xmlns:a16="http://schemas.microsoft.com/office/drawing/2014/main" id="{AC8EFDF8-32DE-4ADD-9896-A2F4DF97A1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2" y="2857500"/>
            <a:ext cx="1576388" cy="136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8" descr="Fireworks-09">
            <a:extLst>
              <a:ext uri="{FF2B5EF4-FFF2-40B4-BE49-F238E27FC236}">
                <a16:creationId xmlns:a16="http://schemas.microsoft.com/office/drawing/2014/main" id="{2E153957-15D0-475B-9653-255285F22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2" y="2914649"/>
            <a:ext cx="1576388" cy="136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24" descr="Earth">
            <a:extLst>
              <a:ext uri="{FF2B5EF4-FFF2-40B4-BE49-F238E27FC236}">
                <a16:creationId xmlns:a16="http://schemas.microsoft.com/office/drawing/2014/main" id="{BFD1171F-AAD1-4942-A9E3-E1D80B7B4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142143"/>
            <a:ext cx="1752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5" descr="123">
            <a:extLst>
              <a:ext uri="{FF2B5EF4-FFF2-40B4-BE49-F238E27FC236}">
                <a16:creationId xmlns:a16="http://schemas.microsoft.com/office/drawing/2014/main" id="{EDF1A776-5C9E-4602-AFDB-A086CD6C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55" y="1673225"/>
            <a:ext cx="4816475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4" descr="buom hoa dong">
            <a:extLst>
              <a:ext uri="{FF2B5EF4-FFF2-40B4-BE49-F238E27FC236}">
                <a16:creationId xmlns:a16="http://schemas.microsoft.com/office/drawing/2014/main" id="{8CB11965-F56F-4BCC-9CF9-06BAE9342B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229101"/>
            <a:ext cx="4419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6">
            <a:extLst>
              <a:ext uri="{FF2B5EF4-FFF2-40B4-BE49-F238E27FC236}">
                <a16:creationId xmlns:a16="http://schemas.microsoft.com/office/drawing/2014/main" id="{8B796822-116E-462D-A131-76A0E98A4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638800" y="4514851"/>
            <a:ext cx="23545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1" hangingPunct="1"/>
            <a:endParaRPr lang="en-US" altLang="en-US" sz="4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-Khong-Loi-Nhe-Nhang-V-A">
            <a:hlinkClick r:id="" action="ppaction://media"/>
            <a:extLst>
              <a:ext uri="{FF2B5EF4-FFF2-40B4-BE49-F238E27FC236}">
                <a16:creationId xmlns:a16="http://schemas.microsoft.com/office/drawing/2014/main" id="{0A285FC9-BBC0-4F35-ACC1-0C1F813B7E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43335" y="551850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80" fill="hold"/>
                                        <p:tgtEl>
                                          <p:spTgt spid="65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4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29593" y="429755"/>
            <a:ext cx="5654255" cy="1170447"/>
            <a:chOff x="3049194" y="1060613"/>
            <a:chExt cx="5039985" cy="547204"/>
          </a:xfrm>
        </p:grpSpPr>
        <p:grpSp>
          <p:nvGrpSpPr>
            <p:cNvPr id="45" name="组合 44"/>
            <p:cNvGrpSpPr/>
            <p:nvPr/>
          </p:nvGrpSpPr>
          <p:grpSpPr>
            <a:xfrm>
              <a:off x="3049194" y="1060613"/>
              <a:ext cx="5039985" cy="547204"/>
              <a:chOff x="4139412" y="1171051"/>
              <a:chExt cx="3672408" cy="536519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4139412" y="117105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1600">
                  <a:solidFill>
                    <a:srgbClr val="002060"/>
                  </a:solidFill>
                  <a:latin typeface="Helvetica" panose="020B0604020202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8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1600" dirty="0">
                  <a:solidFill>
                    <a:srgbClr val="002060"/>
                  </a:solidFill>
                  <a:latin typeface="Helvetica" panose="020B0604020202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325959" y="1305678"/>
                <a:ext cx="268823" cy="239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/>
                <a:r>
                  <a:rPr lang="en-US" altLang="zh-CN" sz="2800" b="1" dirty="0">
                    <a:solidFill>
                      <a:srgbClr val="00206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800" b="1">
                    <a:solidFill>
                      <a:srgbClr val="00206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.</a:t>
                </a:r>
                <a:endParaRPr lang="zh-CN" altLang="en-US" sz="2800" b="1" dirty="0">
                  <a:solidFill>
                    <a:srgbClr val="00206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3921034" y="1217107"/>
              <a:ext cx="3990254" cy="201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rgbClr val="002060"/>
                  </a:solidFill>
                  <a:latin typeface="Helvetica" panose="020B0604020202030204" pitchFamily="34" charset="0"/>
                  <a:ea typeface="Microsoft YaHei" panose="020B0503020204020204" pitchFamily="34" charset="-122"/>
                </a:defRPr>
              </a:lvl1pPr>
            </a:lstStyle>
            <a:p>
              <a:pPr defTabSz="1219170"/>
              <a:r>
                <a:rPr lang="en-US" sz="2200" dirty="0">
                  <a:solidFill>
                    <a:srgbClr val="4F81BD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LÍ DO CHỌN BIỆN PHÁP</a:t>
              </a:r>
              <a:endParaRPr lang="zh-CN" altLang="en-US" sz="2200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72941" y="3559252"/>
            <a:ext cx="5995060" cy="1120362"/>
            <a:chOff x="3011240" y="2229928"/>
            <a:chExt cx="5370837" cy="521035"/>
          </a:xfrm>
        </p:grpSpPr>
        <p:grpSp>
          <p:nvGrpSpPr>
            <p:cNvPr id="51" name="组合 50"/>
            <p:cNvGrpSpPr/>
            <p:nvPr/>
          </p:nvGrpSpPr>
          <p:grpSpPr>
            <a:xfrm>
              <a:off x="3011240" y="2229928"/>
              <a:ext cx="5039985" cy="521035"/>
              <a:chOff x="4104127" y="1188801"/>
              <a:chExt cx="3672408" cy="536519"/>
            </a:xfrm>
          </p:grpSpPr>
          <p:sp>
            <p:nvSpPr>
              <p:cNvPr id="53" name="圆角矩形 52"/>
              <p:cNvSpPr/>
              <p:nvPr/>
            </p:nvSpPr>
            <p:spPr>
              <a:xfrm>
                <a:off x="4104127" y="118880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1600">
                  <a:solidFill>
                    <a:srgbClr val="002060"/>
                  </a:solidFill>
                  <a:latin typeface="Helvetica" panose="020B0604020202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4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1600">
                  <a:solidFill>
                    <a:srgbClr val="002060"/>
                  </a:solidFill>
                  <a:latin typeface="Helvetica" panose="020B0604020202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202443" y="1349829"/>
                <a:ext cx="488442" cy="250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:r>
                  <a:rPr lang="en-US" altLang="zh-CN" sz="2800" b="1" dirty="0">
                    <a:solidFill>
                      <a:srgbClr val="00206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III.</a:t>
                </a:r>
                <a:endParaRPr lang="zh-CN" altLang="en-US" sz="2800" b="1" dirty="0">
                  <a:solidFill>
                    <a:srgbClr val="00206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788818" y="2379902"/>
              <a:ext cx="4593259" cy="20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altLang="zh-CN" sz="2200" b="1">
                  <a:solidFill>
                    <a:srgbClr val="4F81BD">
                      <a:lumMod val="75000"/>
                    </a:srgbClr>
                  </a:solidFill>
                  <a:latin typeface="Times New Roman" pitchFamily="18" charset="0"/>
                  <a:ea typeface="Microsoft YaHei" panose="020B0503020204020204" pitchFamily="34" charset="-122"/>
                  <a:cs typeface="Times New Roman" pitchFamily="18" charset="0"/>
                </a:rPr>
                <a:t>KẾT QUẢ THỰC HIỆN BIỆN PHÁP</a:t>
              </a:r>
              <a:endParaRPr lang="zh-CN" altLang="en-US" sz="22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1074" y="5277472"/>
            <a:ext cx="5566791" cy="1200689"/>
            <a:chOff x="3049935" y="3124644"/>
            <a:chExt cx="5039985" cy="538057"/>
          </a:xfrm>
        </p:grpSpPr>
        <p:grpSp>
          <p:nvGrpSpPr>
            <p:cNvPr id="57" name="组合 56"/>
            <p:cNvGrpSpPr/>
            <p:nvPr/>
          </p:nvGrpSpPr>
          <p:grpSpPr>
            <a:xfrm>
              <a:off x="3049935" y="3124644"/>
              <a:ext cx="5039985" cy="538057"/>
              <a:chOff x="4139952" y="1170041"/>
              <a:chExt cx="3672408" cy="536519"/>
            </a:xfrm>
          </p:grpSpPr>
          <p:sp>
            <p:nvSpPr>
              <p:cNvPr id="59" name="圆角矩形 58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1600">
                  <a:solidFill>
                    <a:srgbClr val="002060"/>
                  </a:solidFill>
                  <a:latin typeface="Helvetica" panose="020B0604020202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0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1600">
                  <a:solidFill>
                    <a:srgbClr val="002060"/>
                  </a:solidFill>
                  <a:latin typeface="Helvetica" panose="020B0604020202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294345" y="1331500"/>
                <a:ext cx="449736" cy="233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:r>
                  <a:rPr lang="en-US" altLang="zh-CN" sz="2800" b="1">
                    <a:solidFill>
                      <a:srgbClr val="00206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IV.</a:t>
                </a:r>
                <a:endParaRPr lang="zh-CN" altLang="en-US" sz="2800" b="1" dirty="0">
                  <a:solidFill>
                    <a:srgbClr val="00206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3924347" y="3290161"/>
              <a:ext cx="4098338" cy="35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altLang="zh-CN" sz="2200" b="1">
                  <a:solidFill>
                    <a:srgbClr val="4F81BD">
                      <a:lumMod val="75000"/>
                    </a:srgbClr>
                  </a:solidFill>
                  <a:latin typeface="Times New Roman" pitchFamily="18" charset="0"/>
                  <a:ea typeface="Microsoft YaHei" panose="020B0503020204020204" pitchFamily="34" charset="-122"/>
                  <a:cs typeface="Times New Roman" pitchFamily="18" charset="0"/>
                </a:rPr>
                <a:t>KẾT LUẬN CỦA </a:t>
              </a:r>
              <a:r>
                <a:rPr lang="vi-VN" altLang="zh-CN" sz="2200" b="1" dirty="0">
                  <a:solidFill>
                    <a:srgbClr val="4F81BD">
                      <a:lumMod val="75000"/>
                    </a:srgbClr>
                  </a:solidFill>
                  <a:latin typeface="Times New Roman" pitchFamily="18" charset="0"/>
                  <a:ea typeface="Microsoft YaHei" panose="020B0503020204020204" pitchFamily="34" charset="-122"/>
                  <a:cs typeface="Times New Roman" pitchFamily="18" charset="0"/>
                </a:rPr>
                <a:t>BIỆN PHÁP</a:t>
              </a:r>
              <a:endParaRPr lang="zh-CN" altLang="en-US" sz="22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endParaRPr>
            </a:p>
            <a:p>
              <a:pPr defTabSz="1219170"/>
              <a:r>
                <a:rPr lang="en-US" altLang="zh-CN" sz="2400" b="1" dirty="0">
                  <a:solidFill>
                    <a:prstClr val="black"/>
                  </a:solidFill>
                  <a:latin typeface="Helvetica" panose="020B0604020202030204" pitchFamily="34" charset="0"/>
                  <a:ea typeface="Microsoft YaHei" panose="020B0503020204020204" pitchFamily="34" charset="-122"/>
                </a:rPr>
                <a:t> </a:t>
              </a:r>
              <a:endParaRPr lang="zh-CN" altLang="en-US" sz="2400" b="1" dirty="0">
                <a:solidFill>
                  <a:prstClr val="black"/>
                </a:solidFill>
                <a:latin typeface="Helvetica" panose="020B0604020202030204" pitchFamily="34" charset="0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672944" y="2064756"/>
            <a:ext cx="5624920" cy="1134189"/>
            <a:chOff x="4147962" y="1179302"/>
            <a:chExt cx="3672408" cy="536519"/>
          </a:xfrm>
        </p:grpSpPr>
        <p:sp>
          <p:nvSpPr>
            <p:cNvPr id="65" name="圆角矩形 64"/>
            <p:cNvSpPr/>
            <p:nvPr/>
          </p:nvSpPr>
          <p:spPr>
            <a:xfrm>
              <a:off x="4147962" y="1179302"/>
              <a:ext cx="3672408" cy="53651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srgbClr val="002060"/>
                </a:solidFill>
                <a:latin typeface="Helvetica" panose="020B0604020202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66" name="圆角矩形 113"/>
            <p:cNvSpPr/>
            <p:nvPr/>
          </p:nvSpPr>
          <p:spPr>
            <a:xfrm>
              <a:off x="4716016" y="1250029"/>
              <a:ext cx="3005287" cy="389240"/>
            </a:xfrm>
            <a:custGeom>
              <a:avLst/>
              <a:gdLst/>
              <a:ahLst/>
              <a:cxnLst/>
              <a:rect l="l" t="t" r="r" b="b"/>
              <a:pathLst>
                <a:path w="3005287" h="389240">
                  <a:moveTo>
                    <a:pt x="0" y="0"/>
                  </a:moveTo>
                  <a:lnTo>
                    <a:pt x="535610" y="0"/>
                  </a:lnTo>
                  <a:lnTo>
                    <a:pt x="792088" y="0"/>
                  </a:lnTo>
                  <a:lnTo>
                    <a:pt x="2810667" y="0"/>
                  </a:lnTo>
                  <a:cubicBezTo>
                    <a:pt x="2918153" y="0"/>
                    <a:pt x="3005287" y="87134"/>
                    <a:pt x="3005287" y="194620"/>
                  </a:cubicBezTo>
                  <a:lnTo>
                    <a:pt x="3005286" y="194620"/>
                  </a:lnTo>
                  <a:cubicBezTo>
                    <a:pt x="3005286" y="302106"/>
                    <a:pt x="2918152" y="389240"/>
                    <a:pt x="2810666" y="389240"/>
                  </a:cubicBezTo>
                  <a:lnTo>
                    <a:pt x="535610" y="389239"/>
                  </a:lnTo>
                  <a:lnTo>
                    <a:pt x="0" y="389239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 dirty="0">
                <a:solidFill>
                  <a:srgbClr val="002060"/>
                </a:solidFill>
                <a:latin typeface="Helvetica" panose="020B0604020202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323800" y="1302157"/>
              <a:ext cx="364519" cy="247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altLang="zh-CN" sz="2800" b="1">
                  <a:solidFill>
                    <a:srgbClr val="00206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II.</a:t>
              </a:r>
              <a:endParaRPr lang="zh-CN" altLang="en-US" sz="2800" b="1" dirty="0"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905001" y="1790701"/>
            <a:ext cx="1817103" cy="32704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6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zh-CN" altLang="en-US">
                <a:solidFill>
                  <a:prstClr val="black"/>
                </a:solidFill>
                <a:latin typeface="Helvetica" panose="020B0604020202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zh-CN" altLang="en-US">
                <a:solidFill>
                  <a:prstClr val="black"/>
                </a:solidFill>
                <a:latin typeface="Helvetica" panose="020B0604020202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2" name="Freeform 5"/>
          <p:cNvSpPr/>
          <p:nvPr/>
        </p:nvSpPr>
        <p:spPr bwMode="auto">
          <a:xfrm>
            <a:off x="3808890" y="740757"/>
            <a:ext cx="864053" cy="5274887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zh-CN" altLang="en-US" dirty="0">
              <a:solidFill>
                <a:prstClr val="white"/>
              </a:solidFill>
              <a:latin typeface="Helvetica" panose="020B0604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94453" y="2401018"/>
            <a:ext cx="5073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200" b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CÁC NỘI DUNG CỦA BIỆN PHÁP </a:t>
            </a:r>
            <a:endParaRPr lang="zh-CN" altLang="en-US" sz="22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2600" y="2838274"/>
            <a:ext cx="213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Cấu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trúc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</a:p>
          <a:p>
            <a:pPr algn="ctr" defTabSz="1219170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báo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327406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32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200" y="889001"/>
            <a:ext cx="11684000" cy="6411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/>
            <a:endParaRPr lang="en-US" sz="3733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233707"/>
            <a:ext cx="7924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LÍ DO CHỌN BIỆN PHÁP</a:t>
            </a:r>
          </a:p>
        </p:txBody>
      </p:sp>
    </p:spTree>
    <p:extLst>
      <p:ext uri="{BB962C8B-B14F-4D97-AF65-F5344CB8AC3E}">
        <p14:creationId xmlns:p14="http://schemas.microsoft.com/office/powerpoint/2010/main" val="330406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val 57"/>
          <p:cNvSpPr/>
          <p:nvPr/>
        </p:nvSpPr>
        <p:spPr>
          <a:xfrm>
            <a:off x="6068702" y="4225843"/>
            <a:ext cx="89231" cy="45719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B6E887-6B37-4D87-9C5B-AD1411814C16}"/>
              </a:ext>
            </a:extLst>
          </p:cNvPr>
          <p:cNvSpPr/>
          <p:nvPr/>
        </p:nvSpPr>
        <p:spPr>
          <a:xfrm>
            <a:off x="4355562" y="-15157"/>
            <a:ext cx="3444533" cy="665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lnSpc>
                <a:spcPct val="107000"/>
              </a:lnSpc>
              <a:spcAft>
                <a:spcPts val="800"/>
              </a:spcAft>
            </a:pPr>
            <a:r>
              <a:rPr lang="en-US" sz="3733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TRẠNG</a:t>
            </a:r>
            <a:endParaRPr lang="en-US" sz="3733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12">
            <a:extLst>
              <a:ext uri="{FF2B5EF4-FFF2-40B4-BE49-F238E27FC236}">
                <a16:creationId xmlns:a16="http://schemas.microsoft.com/office/drawing/2014/main" id="{C5E71012-9442-4764-9E28-7EDAF473ADB2}"/>
              </a:ext>
            </a:extLst>
          </p:cNvPr>
          <p:cNvSpPr/>
          <p:nvPr/>
        </p:nvSpPr>
        <p:spPr>
          <a:xfrm>
            <a:off x="4165601" y="5032565"/>
            <a:ext cx="7924799" cy="16476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189"/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3733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12">
            <a:extLst>
              <a:ext uri="{FF2B5EF4-FFF2-40B4-BE49-F238E27FC236}">
                <a16:creationId xmlns:a16="http://schemas.microsoft.com/office/drawing/2014/main" id="{E3BEAC99-376F-4343-AEB2-BB6F0D55F862}"/>
              </a:ext>
            </a:extLst>
          </p:cNvPr>
          <p:cNvSpPr/>
          <p:nvPr/>
        </p:nvSpPr>
        <p:spPr>
          <a:xfrm>
            <a:off x="4131732" y="1003778"/>
            <a:ext cx="7924800" cy="18510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189"/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3733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14">
            <a:extLst>
              <a:ext uri="{FF2B5EF4-FFF2-40B4-BE49-F238E27FC236}">
                <a16:creationId xmlns:a16="http://schemas.microsoft.com/office/drawing/2014/main" id="{76E9BAB2-39FC-44DE-A4BA-C449917A0732}"/>
              </a:ext>
            </a:extLst>
          </p:cNvPr>
          <p:cNvSpPr/>
          <p:nvPr/>
        </p:nvSpPr>
        <p:spPr>
          <a:xfrm>
            <a:off x="4165601" y="3052635"/>
            <a:ext cx="7890932" cy="17143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89"/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CEDAF-5B89-434E-9F98-F71480337D38}"/>
              </a:ext>
            </a:extLst>
          </p:cNvPr>
          <p:cNvSpPr txBox="1"/>
          <p:nvPr/>
        </p:nvSpPr>
        <p:spPr>
          <a:xfrm>
            <a:off x="101601" y="2209599"/>
            <a:ext cx="2504367" cy="18156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457189"/>
            <a:endParaRPr lang="en-US" sz="3733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189"/>
            <a:r>
              <a:rPr lang="en-US" sz="3733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3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3733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189"/>
            <a:endParaRPr lang="en-US" sz="3733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B18343-0CEE-4947-AD65-7F4E11BD0D68}"/>
              </a:ext>
            </a:extLst>
          </p:cNvPr>
          <p:cNvCxnSpPr>
            <a:cxnSpLocks/>
          </p:cNvCxnSpPr>
          <p:nvPr/>
        </p:nvCxnSpPr>
        <p:spPr>
          <a:xfrm flipV="1">
            <a:off x="2605967" y="1622089"/>
            <a:ext cx="1403501" cy="552816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19CB5C-89AB-420D-ABCD-30D225FE5B93}"/>
              </a:ext>
            </a:extLst>
          </p:cNvPr>
          <p:cNvCxnSpPr>
            <a:cxnSpLocks/>
          </p:cNvCxnSpPr>
          <p:nvPr/>
        </p:nvCxnSpPr>
        <p:spPr>
          <a:xfrm>
            <a:off x="2494280" y="4056259"/>
            <a:ext cx="1468120" cy="12021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8559409-42C1-4BED-88EE-540254A94D2C}"/>
              </a:ext>
            </a:extLst>
          </p:cNvPr>
          <p:cNvCxnSpPr>
            <a:cxnSpLocks/>
          </p:cNvCxnSpPr>
          <p:nvPr/>
        </p:nvCxnSpPr>
        <p:spPr>
          <a:xfrm>
            <a:off x="2605968" y="3421562"/>
            <a:ext cx="1559633" cy="171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75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3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val 57"/>
          <p:cNvSpPr/>
          <p:nvPr/>
        </p:nvSpPr>
        <p:spPr>
          <a:xfrm>
            <a:off x="6068702" y="4225843"/>
            <a:ext cx="89231" cy="45719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B6E887-6B37-4D87-9C5B-AD1411814C16}"/>
              </a:ext>
            </a:extLst>
          </p:cNvPr>
          <p:cNvSpPr/>
          <p:nvPr/>
        </p:nvSpPr>
        <p:spPr>
          <a:xfrm>
            <a:off x="4278332" y="-65092"/>
            <a:ext cx="3759200" cy="665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800"/>
              </a:spcAft>
            </a:pPr>
            <a:r>
              <a:rPr lang="en-US" sz="3733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TRẠNG</a:t>
            </a:r>
            <a:endParaRPr lang="en-US" sz="3733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12">
            <a:extLst>
              <a:ext uri="{FF2B5EF4-FFF2-40B4-BE49-F238E27FC236}">
                <a16:creationId xmlns:a16="http://schemas.microsoft.com/office/drawing/2014/main" id="{C5E71012-9442-4764-9E28-7EDAF473ADB2}"/>
              </a:ext>
            </a:extLst>
          </p:cNvPr>
          <p:cNvSpPr/>
          <p:nvPr/>
        </p:nvSpPr>
        <p:spPr>
          <a:xfrm>
            <a:off x="4620325" y="4956570"/>
            <a:ext cx="7334351" cy="1658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189"/>
            <a:endParaRPr lang="en-US" sz="3733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189"/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189"/>
            <a:endParaRPr lang="en-US" sz="3733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12">
            <a:extLst>
              <a:ext uri="{FF2B5EF4-FFF2-40B4-BE49-F238E27FC236}">
                <a16:creationId xmlns:a16="http://schemas.microsoft.com/office/drawing/2014/main" id="{E3BEAC99-376F-4343-AEB2-BB6F0D55F862}"/>
              </a:ext>
            </a:extLst>
          </p:cNvPr>
          <p:cNvSpPr/>
          <p:nvPr/>
        </p:nvSpPr>
        <p:spPr>
          <a:xfrm>
            <a:off x="4505499" y="889000"/>
            <a:ext cx="7388707" cy="17416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189"/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ham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14">
            <a:extLst>
              <a:ext uri="{FF2B5EF4-FFF2-40B4-BE49-F238E27FC236}">
                <a16:creationId xmlns:a16="http://schemas.microsoft.com/office/drawing/2014/main" id="{76E9BAB2-39FC-44DE-A4BA-C449917A0732}"/>
              </a:ext>
            </a:extLst>
          </p:cNvPr>
          <p:cNvSpPr/>
          <p:nvPr/>
        </p:nvSpPr>
        <p:spPr>
          <a:xfrm>
            <a:off x="4620324" y="2821970"/>
            <a:ext cx="7402597" cy="19348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89"/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CEDAF-5B89-434E-9F98-F71480337D38}"/>
              </a:ext>
            </a:extLst>
          </p:cNvPr>
          <p:cNvSpPr txBox="1"/>
          <p:nvPr/>
        </p:nvSpPr>
        <p:spPr>
          <a:xfrm>
            <a:off x="1" y="2305155"/>
            <a:ext cx="2647529" cy="18156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457189"/>
            <a:endParaRPr lang="en-US" sz="3733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189"/>
            <a:r>
              <a:rPr lang="en-US" sz="3733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3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733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189"/>
            <a:endParaRPr lang="en-US" sz="3733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B18343-0CEE-4947-AD65-7F4E11BD0D68}"/>
              </a:ext>
            </a:extLst>
          </p:cNvPr>
          <p:cNvCxnSpPr>
            <a:cxnSpLocks/>
          </p:cNvCxnSpPr>
          <p:nvPr/>
        </p:nvCxnSpPr>
        <p:spPr>
          <a:xfrm flipV="1">
            <a:off x="2711427" y="1496592"/>
            <a:ext cx="1727391" cy="90003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19CB5C-89AB-420D-ABCD-30D225FE5B93}"/>
              </a:ext>
            </a:extLst>
          </p:cNvPr>
          <p:cNvCxnSpPr>
            <a:cxnSpLocks/>
          </p:cNvCxnSpPr>
          <p:nvPr/>
        </p:nvCxnSpPr>
        <p:spPr>
          <a:xfrm>
            <a:off x="2694367" y="4151816"/>
            <a:ext cx="1811132" cy="141078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8559409-42C1-4BED-88EE-540254A94D2C}"/>
              </a:ext>
            </a:extLst>
          </p:cNvPr>
          <p:cNvCxnSpPr>
            <a:cxnSpLocks/>
          </p:cNvCxnSpPr>
          <p:nvPr/>
        </p:nvCxnSpPr>
        <p:spPr>
          <a:xfrm flipV="1">
            <a:off x="2745294" y="3234801"/>
            <a:ext cx="1777265" cy="70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74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3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65" y="2130957"/>
            <a:ext cx="487363" cy="129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3257">
            <a:off x="2889384" y="3037067"/>
            <a:ext cx="1709664" cy="44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2131">
            <a:off x="7553995" y="3037265"/>
            <a:ext cx="1485688" cy="44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172605" y="3822475"/>
            <a:ext cx="9495396" cy="29814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HUY 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TÍCH CỰC, CHỦ ĐỘNG, SÁNG TẠO CỦA HỌC SINH LỚP 4 TRONG HOẠT ĐỘNG TỰ QUẢN LỚP HỌC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36210" y="2718037"/>
            <a:ext cx="2930049" cy="13448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F77D7E-EC40-4037-9C29-82594F590E0E}"/>
              </a:ext>
            </a:extLst>
          </p:cNvPr>
          <p:cNvSpPr/>
          <p:nvPr/>
        </p:nvSpPr>
        <p:spPr>
          <a:xfrm>
            <a:off x="204171" y="2771513"/>
            <a:ext cx="2656828" cy="13067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409D08-D860-419B-9574-14F7F14B201C}"/>
              </a:ext>
            </a:extLst>
          </p:cNvPr>
          <p:cNvSpPr/>
          <p:nvPr/>
        </p:nvSpPr>
        <p:spPr>
          <a:xfrm>
            <a:off x="2293495" y="225643"/>
            <a:ext cx="7727847" cy="216456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800"/>
              </a:spcAft>
              <a:tabLst>
                <a:tab pos="1233774" algn="l"/>
              </a:tabLst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7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unched Tape 4"/>
          <p:cNvSpPr/>
          <p:nvPr/>
        </p:nvSpPr>
        <p:spPr>
          <a:xfrm>
            <a:off x="609600" y="381000"/>
            <a:ext cx="11074400" cy="5892800"/>
          </a:xfrm>
          <a:prstGeom prst="flowChartPunchedTape">
            <a:avLst/>
          </a:prstGeom>
          <a:gradFill>
            <a:gsLst>
              <a:gs pos="0">
                <a:srgbClr val="FFFF66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 SỐ BIỆN PHÁP PHÁT HUY TÍNH TÍCH CỰC, CHỦ ĐỘNG, SÁNG TẠO CỦA HỌC SINH LỚP 4 TRONG HOẠT ĐỘNG TỰ QUẢN LỚP HỌC</a:t>
            </a:r>
          </a:p>
          <a:p>
            <a:pPr algn="ctr" defTabSz="1219170"/>
            <a:endParaRPr lang="en-US" sz="4267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14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04800" y="1219201"/>
            <a:ext cx="11365064" cy="925654"/>
            <a:chOff x="912" y="1008"/>
            <a:chExt cx="3984" cy="985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2133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975" y="1140"/>
              <a:ext cx="455" cy="649"/>
              <a:chOff x="975" y="1140"/>
              <a:chExt cx="455" cy="649"/>
            </a:xfrm>
          </p:grpSpPr>
          <p:sp>
            <p:nvSpPr>
              <p:cNvPr id="8" name="AutoShape 6"/>
              <p:cNvSpPr>
                <a:spLocks noChangeArrowheads="1"/>
              </p:cNvSpPr>
              <p:nvPr/>
            </p:nvSpPr>
            <p:spPr bwMode="gray">
              <a:xfrm>
                <a:off x="975" y="1232"/>
                <a:ext cx="329" cy="557"/>
              </a:xfrm>
              <a:prstGeom prst="roundRect">
                <a:avLst>
                  <a:gd name="adj" fmla="val 11921"/>
                </a:avLst>
              </a:prstGeom>
              <a:solidFill>
                <a:srgbClr val="00CC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133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/>
                <a:endParaRPr lang="en-US" sz="2133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gray">
              <a:xfrm>
                <a:off x="1066" y="1167"/>
                <a:ext cx="156" cy="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eaLnBrk="0" hangingPunct="0"/>
                <a:r>
                  <a:rPr lang="en-US" sz="3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1</a:t>
                </a:r>
              </a:p>
            </p:txBody>
          </p:sp>
        </p:grpSp>
        <p:sp>
          <p:nvSpPr>
            <p:cNvPr id="7" name="Text Box 9"/>
            <p:cNvSpPr txBox="1">
              <a:spLocks noChangeArrowheads="1"/>
            </p:cNvSpPr>
            <p:nvPr/>
          </p:nvSpPr>
          <p:spPr bwMode="gray">
            <a:xfrm>
              <a:off x="1411" y="1021"/>
              <a:ext cx="3341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170" eaLnBrk="0" hangingPunct="0"/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Thu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thập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thông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tin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cá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nhân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học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sinh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và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sắp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xếp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học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sinh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theo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tổ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nhóm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tương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đồng</a:t>
              </a:r>
              <a:endParaRPr lang="en-US" sz="2667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04802" y="2425341"/>
            <a:ext cx="11364937" cy="699043"/>
            <a:chOff x="912" y="2100"/>
            <a:chExt cx="3984" cy="930"/>
          </a:xfrm>
        </p:grpSpPr>
        <p:sp>
          <p:nvSpPr>
            <p:cNvPr id="12" name="AutoShape 11"/>
            <p:cNvSpPr>
              <a:spLocks noChangeArrowheads="1"/>
            </p:cNvSpPr>
            <p:nvPr/>
          </p:nvSpPr>
          <p:spPr bwMode="gray">
            <a:xfrm>
              <a:off x="912" y="211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2133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957" y="2100"/>
              <a:ext cx="473" cy="882"/>
              <a:chOff x="957" y="2100"/>
              <a:chExt cx="473" cy="882"/>
            </a:xfrm>
          </p:grpSpPr>
          <p:sp>
            <p:nvSpPr>
              <p:cNvPr id="15" name="AutoShape 13"/>
              <p:cNvSpPr>
                <a:spLocks noChangeArrowheads="1"/>
              </p:cNvSpPr>
              <p:nvPr/>
            </p:nvSpPr>
            <p:spPr bwMode="gray">
              <a:xfrm>
                <a:off x="957" y="2100"/>
                <a:ext cx="337" cy="815"/>
              </a:xfrm>
              <a:prstGeom prst="roundRect">
                <a:avLst>
                  <a:gd name="adj" fmla="val 11921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133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/>
                <a:endParaRPr lang="en-US" sz="2133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gray">
              <a:xfrm>
                <a:off x="1056" y="2204"/>
                <a:ext cx="156" cy="7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eaLnBrk="0" hangingPunct="0"/>
                <a:r>
                  <a:rPr lang="en-US" sz="3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</a:t>
                </a:r>
              </a:p>
            </p:txBody>
          </p:sp>
        </p:grpSp>
        <p:sp>
          <p:nvSpPr>
            <p:cNvPr id="14" name="Text Box 16"/>
            <p:cNvSpPr txBox="1">
              <a:spLocks noChangeArrowheads="1"/>
            </p:cNvSpPr>
            <p:nvPr/>
          </p:nvSpPr>
          <p:spPr bwMode="gray">
            <a:xfrm>
              <a:off x="1375" y="2205"/>
              <a:ext cx="3346" cy="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170" eaLnBrk="0" hangingPunct="0"/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Xây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dựng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đội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ngũ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Ban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cán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sự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lớp</a:t>
              </a:r>
              <a:endParaRPr lang="en-US" sz="2667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19192" y="3446684"/>
            <a:ext cx="11466411" cy="744309"/>
            <a:chOff x="917" y="3036"/>
            <a:chExt cx="3984" cy="912"/>
          </a:xfrm>
        </p:grpSpPr>
        <p:sp>
          <p:nvSpPr>
            <p:cNvPr id="19" name="AutoShape 18"/>
            <p:cNvSpPr>
              <a:spLocks noChangeArrowheads="1"/>
            </p:cNvSpPr>
            <p:nvPr/>
          </p:nvSpPr>
          <p:spPr bwMode="gray">
            <a:xfrm>
              <a:off x="917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2133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962" y="3139"/>
              <a:ext cx="468" cy="746"/>
              <a:chOff x="962" y="3139"/>
              <a:chExt cx="468" cy="746"/>
            </a:xfrm>
          </p:grpSpPr>
          <p:sp>
            <p:nvSpPr>
              <p:cNvPr id="22" name="AutoShape 20"/>
              <p:cNvSpPr>
                <a:spLocks noChangeArrowheads="1"/>
              </p:cNvSpPr>
              <p:nvPr/>
            </p:nvSpPr>
            <p:spPr bwMode="gray">
              <a:xfrm>
                <a:off x="962" y="3139"/>
                <a:ext cx="377" cy="746"/>
              </a:xfrm>
              <a:prstGeom prst="roundRect">
                <a:avLst>
                  <a:gd name="adj" fmla="val 11921"/>
                </a:avLst>
              </a:prstGeom>
              <a:solidFill>
                <a:srgbClr val="FFC0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133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/>
                <a:endParaRPr lang="en-US" sz="2133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4" name="Text Box 22"/>
              <p:cNvSpPr txBox="1">
                <a:spLocks noChangeArrowheads="1"/>
              </p:cNvSpPr>
              <p:nvPr/>
            </p:nvSpPr>
            <p:spPr bwMode="gray">
              <a:xfrm>
                <a:off x="1092" y="3139"/>
                <a:ext cx="155" cy="7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eaLnBrk="0" hangingPunct="0"/>
                <a:r>
                  <a:rPr lang="en-US" sz="3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</a:t>
                </a:r>
              </a:p>
            </p:txBody>
          </p:sp>
        </p:grpSp>
        <p:sp>
          <p:nvSpPr>
            <p:cNvPr id="21" name="Text Box 23"/>
            <p:cNvSpPr txBox="1">
              <a:spLocks noChangeArrowheads="1"/>
            </p:cNvSpPr>
            <p:nvPr/>
          </p:nvSpPr>
          <p:spPr bwMode="gray">
            <a:xfrm>
              <a:off x="1406" y="3203"/>
              <a:ext cx="3346" cy="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170" eaLnBrk="0" hangingPunct="0"/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Hướng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dẫn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HS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thực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hiện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 smtClean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nề</a:t>
              </a:r>
              <a:r>
                <a:rPr lang="en-US" sz="2667" b="1" dirty="0" smtClean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nếp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nội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quy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lớp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học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.</a:t>
              </a: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3149600" y="228600"/>
            <a:ext cx="6400800" cy="6858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II. NỘI DUNG BIỆN PHÁP</a:t>
            </a: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406402" y="4530069"/>
            <a:ext cx="11364940" cy="651532"/>
            <a:chOff x="912" y="3036"/>
            <a:chExt cx="3984" cy="912"/>
          </a:xfrm>
        </p:grpSpPr>
        <p:sp>
          <p:nvSpPr>
            <p:cNvPr id="27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2133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8" name="Group 27"/>
            <p:cNvGrpSpPr>
              <a:grpSpLocks/>
            </p:cNvGrpSpPr>
            <p:nvPr/>
          </p:nvGrpSpPr>
          <p:grpSpPr bwMode="auto">
            <a:xfrm>
              <a:off x="968" y="3059"/>
              <a:ext cx="342" cy="819"/>
              <a:chOff x="968" y="3059"/>
              <a:chExt cx="342" cy="819"/>
            </a:xfrm>
          </p:grpSpPr>
          <p:sp>
            <p:nvSpPr>
              <p:cNvPr id="30" name="AutoShape 20"/>
              <p:cNvSpPr>
                <a:spLocks noChangeArrowheads="1"/>
              </p:cNvSpPr>
              <p:nvPr/>
            </p:nvSpPr>
            <p:spPr bwMode="gray">
              <a:xfrm>
                <a:off x="968" y="3093"/>
                <a:ext cx="342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folHlink">
                      <a:gamma/>
                      <a:tint val="63529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133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1055" y="3059"/>
                <a:ext cx="156" cy="8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eaLnBrk="0" hangingPunct="0"/>
                <a:r>
                  <a:rPr lang="en-US" sz="3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</a:p>
            </p:txBody>
          </p:sp>
        </p:grpSp>
        <p:sp>
          <p:nvSpPr>
            <p:cNvPr id="29" name="Text Box 23"/>
            <p:cNvSpPr txBox="1">
              <a:spLocks noChangeArrowheads="1"/>
            </p:cNvSpPr>
            <p:nvPr/>
          </p:nvSpPr>
          <p:spPr bwMode="gray">
            <a:xfrm>
              <a:off x="1375" y="3201"/>
              <a:ext cx="3346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170" eaLnBrk="0" hangingPunct="0"/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Động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viên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khích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lệ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học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sinh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kịp</a:t>
              </a:r>
              <a:r>
                <a:rPr lang="en-US" sz="2667" b="1" dirty="0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33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thời</a:t>
              </a:r>
              <a:endParaRPr lang="en-US" sz="2667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406402" y="5408667"/>
            <a:ext cx="11364940" cy="913330"/>
            <a:chOff x="912" y="2934"/>
            <a:chExt cx="3984" cy="1052"/>
          </a:xfrm>
        </p:grpSpPr>
        <p:sp>
          <p:nvSpPr>
            <p:cNvPr id="35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1219170"/>
              <a:endParaRPr lang="en-US" sz="2133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36" name="Group 35"/>
            <p:cNvGrpSpPr>
              <a:grpSpLocks/>
            </p:cNvGrpSpPr>
            <p:nvPr/>
          </p:nvGrpSpPr>
          <p:grpSpPr bwMode="auto">
            <a:xfrm>
              <a:off x="948" y="3093"/>
              <a:ext cx="482" cy="759"/>
              <a:chOff x="948" y="3093"/>
              <a:chExt cx="482" cy="759"/>
            </a:xfrm>
          </p:grpSpPr>
          <p:sp>
            <p:nvSpPr>
              <p:cNvPr id="38" name="AutoShape 20"/>
              <p:cNvSpPr>
                <a:spLocks noChangeArrowheads="1"/>
              </p:cNvSpPr>
              <p:nvPr/>
            </p:nvSpPr>
            <p:spPr bwMode="gray">
              <a:xfrm>
                <a:off x="948" y="3093"/>
                <a:ext cx="342" cy="746"/>
              </a:xfrm>
              <a:prstGeom prst="roundRect">
                <a:avLst>
                  <a:gd name="adj" fmla="val 11921"/>
                </a:avLst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/>
                <a:endParaRPr lang="en-US" sz="2133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9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/>
                <a:endParaRPr lang="en-US" sz="2133" b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0" name="Text Box 22"/>
              <p:cNvSpPr txBox="1">
                <a:spLocks noChangeArrowheads="1"/>
              </p:cNvSpPr>
              <p:nvPr/>
            </p:nvSpPr>
            <p:spPr bwMode="gray">
              <a:xfrm>
                <a:off x="1078" y="3178"/>
                <a:ext cx="156" cy="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eaLnBrk="0" hangingPunct="0"/>
                <a:r>
                  <a:rPr lang="en-US" sz="3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</a:p>
            </p:txBody>
          </p:sp>
        </p:grpSp>
        <p:sp>
          <p:nvSpPr>
            <p:cNvPr id="37" name="Text Box 23"/>
            <p:cNvSpPr txBox="1">
              <a:spLocks noChangeArrowheads="1"/>
            </p:cNvSpPr>
            <p:nvPr/>
          </p:nvSpPr>
          <p:spPr bwMode="gray">
            <a:xfrm>
              <a:off x="1375" y="2934"/>
              <a:ext cx="3476" cy="1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170" eaLnBrk="0" hangingPunct="0"/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Phối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kết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hợp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với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cha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mẹ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học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sinh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giáo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viên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bộ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môn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các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tổ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chức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đoàn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thể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trong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và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ngoài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nhà</a:t>
              </a:r>
              <a:r>
                <a:rPr lang="en-US" sz="2667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trường</a:t>
              </a:r>
              <a:endParaRPr lang="en-US" sz="2667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33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160</TotalTime>
  <Words>1245</Words>
  <Application>Microsoft Office PowerPoint</Application>
  <PresentationFormat>Widescreen</PresentationFormat>
  <Paragraphs>212</Paragraphs>
  <Slides>25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宋体</vt:lpstr>
      <vt:lpstr>宋体</vt:lpstr>
      <vt:lpstr>.VnTime</vt:lpstr>
      <vt:lpstr>Arial</vt:lpstr>
      <vt:lpstr>Barmeno-ExtraBold</vt:lpstr>
      <vt:lpstr>Calibri</vt:lpstr>
      <vt:lpstr>等线</vt:lpstr>
      <vt:lpstr>Helvetica</vt:lpstr>
      <vt:lpstr>Microsoft YaHei</vt:lpstr>
      <vt:lpstr>Tahoma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OS</cp:lastModifiedBy>
  <cp:revision>15</cp:revision>
  <dcterms:created xsi:type="dcterms:W3CDTF">2024-11-10T14:01:09Z</dcterms:created>
  <dcterms:modified xsi:type="dcterms:W3CDTF">2024-11-13T08:24:51Z</dcterms:modified>
</cp:coreProperties>
</file>