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00" r:id="rId2"/>
    <p:sldId id="259" r:id="rId3"/>
    <p:sldId id="260" r:id="rId4"/>
    <p:sldId id="304" r:id="rId5"/>
    <p:sldId id="262" r:id="rId6"/>
    <p:sldId id="281" r:id="rId7"/>
    <p:sldId id="282" r:id="rId8"/>
    <p:sldId id="263" r:id="rId9"/>
    <p:sldId id="310" r:id="rId10"/>
    <p:sldId id="303" r:id="rId11"/>
    <p:sldId id="305" r:id="rId12"/>
    <p:sldId id="307" r:id="rId13"/>
    <p:sldId id="265" r:id="rId14"/>
    <p:sldId id="269" r:id="rId15"/>
    <p:sldId id="270" r:id="rId16"/>
    <p:sldId id="271" r:id="rId17"/>
    <p:sldId id="312" r:id="rId18"/>
    <p:sldId id="311" r:id="rId19"/>
    <p:sldId id="313" r:id="rId20"/>
    <p:sldId id="274" r:id="rId21"/>
    <p:sldId id="309" r:id="rId22"/>
    <p:sldId id="301" r:id="rId23"/>
    <p:sldId id="275"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8F5"/>
    <a:srgbClr val="F41A68"/>
    <a:srgbClr val="FF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p:scale>
          <a:sx n="71" d="100"/>
          <a:sy n="71" d="100"/>
        </p:scale>
        <p:origin x="-792" y="-24"/>
      </p:cViewPr>
      <p:guideLst>
        <p:guide orient="horz" pos="2245"/>
        <p:guide pos="28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4D469-6B7D-41D5-B5B3-E1BD2424EDEE}" type="datetimeFigureOut">
              <a:rPr lang="en-US" smtClean="0"/>
              <a:t>13/11/2024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0B3FC-1E68-495C-9D1D-3A600BA80F41}" type="slidenum">
              <a:rPr lang="en-US" smtClean="0"/>
              <a:t>‹#›</a:t>
            </a:fld>
            <a:endParaRPr lang="en-US"/>
          </a:p>
        </p:txBody>
      </p:sp>
    </p:spTree>
    <p:extLst>
      <p:ext uri="{BB962C8B-B14F-4D97-AF65-F5344CB8AC3E}">
        <p14:creationId xmlns:p14="http://schemas.microsoft.com/office/powerpoint/2010/main" val="255925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0965"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33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1F63E276-E72B-4BD8-BDF5-F1C2B831C05E}" type="slidenum">
              <a:rPr lang="en-US" sz="1200" smtClean="0">
                <a:solidFill>
                  <a:prstClr val="black"/>
                </a:solidFill>
              </a:rPr>
              <a:t>2</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t>14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t>15</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t>16</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t>20</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t>21</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t>22</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t>23</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solidFill>
                  <a:prstClr val="black"/>
                </a:solidFill>
              </a:rPr>
              <a:t>24</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B04298BF-B9FB-4C63-BED5-E55695925ACC}" type="slidenum">
              <a:rPr lang="en-US" sz="1200" smtClean="0">
                <a:solidFill>
                  <a:prstClr val="black"/>
                </a:solidFill>
              </a:rPr>
              <a:t>5</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B04298BF-B9FB-4C63-BED5-E55695925ACC}" type="slidenum">
              <a:rPr lang="en-US" sz="1200" smtClean="0">
                <a:solidFill>
                  <a:prstClr val="black"/>
                </a:solidFill>
              </a:rPr>
              <a:t>6</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B04298BF-B9FB-4C63-BED5-E55695925ACC}" type="slidenum">
              <a:rPr lang="en-US" sz="1200" smtClean="0">
                <a:solidFill>
                  <a:prstClr val="black"/>
                </a:solidFill>
              </a:rPr>
              <a:t>7</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70B3FC-1E68-495C-9D1D-3A600BA80F41}" type="slidenum">
              <a:rPr lang="en-US" smtClean="0"/>
              <a:t>8</a:t>
            </a:fld>
            <a:endParaRPr lang="en-US"/>
          </a:p>
        </p:txBody>
      </p:sp>
    </p:spTree>
    <p:extLst>
      <p:ext uri="{BB962C8B-B14F-4D97-AF65-F5344CB8AC3E}">
        <p14:creationId xmlns:p14="http://schemas.microsoft.com/office/powerpoint/2010/main" val="323601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t>10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defTabSz="144653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fld id="{6CFFA11B-2ADD-4E84-8C33-6E44543F029E}" type="slidenum">
              <a:rPr lang="en-US" sz="1200" smtClean="0"/>
              <a:t>13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8940" indent="0" algn="ctr">
              <a:buNone/>
              <a:defRPr>
                <a:solidFill>
                  <a:schemeClr val="tx1">
                    <a:tint val="75000"/>
                  </a:schemeClr>
                </a:solidFill>
              </a:defRPr>
            </a:lvl2pPr>
            <a:lvl3pPr marL="817245" indent="0" algn="ctr">
              <a:buNone/>
              <a:defRPr>
                <a:solidFill>
                  <a:schemeClr val="tx1">
                    <a:tint val="75000"/>
                  </a:schemeClr>
                </a:solidFill>
              </a:defRPr>
            </a:lvl3pPr>
            <a:lvl4pPr marL="1226185" indent="0" algn="ctr">
              <a:buNone/>
              <a:defRPr>
                <a:solidFill>
                  <a:schemeClr val="tx1">
                    <a:tint val="75000"/>
                  </a:schemeClr>
                </a:solidFill>
              </a:defRPr>
            </a:lvl4pPr>
            <a:lvl5pPr marL="1634490" indent="0" algn="ctr">
              <a:buNone/>
              <a:defRPr>
                <a:solidFill>
                  <a:schemeClr val="tx1">
                    <a:tint val="75000"/>
                  </a:schemeClr>
                </a:solidFill>
              </a:defRPr>
            </a:lvl5pPr>
            <a:lvl6pPr marL="2043430" indent="0" algn="ctr">
              <a:buNone/>
              <a:defRPr>
                <a:solidFill>
                  <a:schemeClr val="tx1">
                    <a:tint val="75000"/>
                  </a:schemeClr>
                </a:solidFill>
              </a:defRPr>
            </a:lvl6pPr>
            <a:lvl7pPr marL="2452370" indent="0" algn="ctr">
              <a:buNone/>
              <a:defRPr>
                <a:solidFill>
                  <a:schemeClr val="tx1">
                    <a:tint val="75000"/>
                  </a:schemeClr>
                </a:solidFill>
              </a:defRPr>
            </a:lvl7pPr>
            <a:lvl8pPr marL="2860675" indent="0" algn="ctr">
              <a:buNone/>
              <a:defRPr>
                <a:solidFill>
                  <a:schemeClr val="tx1">
                    <a:tint val="75000"/>
                  </a:schemeClr>
                </a:solidFill>
              </a:defRPr>
            </a:lvl8pPr>
            <a:lvl9pPr marL="32696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B2C2489-66CD-4978-A862-1FFEADF5DD9F}" type="datetimeFigureOut">
              <a:rPr lang="en-US">
                <a:solidFill>
                  <a:prstClr val="black">
                    <a:tint val="75000"/>
                  </a:prstClr>
                </a:solidFill>
              </a:rPr>
              <a:t>13/11/2024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B7CF96-D1E5-45B4-A371-2B105E932563}"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B56009-32C6-4FFF-9068-FA0B961B9C5C}" type="datetimeFigureOut">
              <a:rPr lang="en-US">
                <a:solidFill>
                  <a:prstClr val="black">
                    <a:tint val="75000"/>
                  </a:prstClr>
                </a:solidFill>
              </a:rPr>
              <a:t>13/11/2024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AC19E-A2D3-4285-9F51-0E758B6902F8}"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34800" y="366713"/>
            <a:ext cx="3640138"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366713"/>
            <a:ext cx="10772775"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821A82-00CC-4AC9-A1B0-BF6327C88B21}" type="datetimeFigureOut">
              <a:rPr lang="en-US">
                <a:solidFill>
                  <a:prstClr val="black">
                    <a:tint val="75000"/>
                  </a:prstClr>
                </a:solidFill>
              </a:rPr>
              <a:t>13/11/2024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8A8643-5D4D-43B3-A1EA-46280B8B2145}"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55C54A6B-49DC-4CB2-9793-2B983B1F7DB7}" type="datetimeFigureOut">
              <a:rPr lang="en-US"/>
              <a:t>13/11/2024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4351C3D-1A38-434C-8DA6-B7289867645D}"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D3CAEA-6AA5-44FA-9139-CB9902B4C377}" type="datetimeFigureOut">
              <a:rPr lang="en-US">
                <a:solidFill>
                  <a:prstClr val="black">
                    <a:tint val="75000"/>
                  </a:prstClr>
                </a:solidFill>
              </a:rPr>
              <a:t>13/11/2024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284B27-20C9-44C0-8ED6-5AE253F35146}"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1800">
                <a:solidFill>
                  <a:schemeClr val="tx1">
                    <a:tint val="75000"/>
                  </a:schemeClr>
                </a:solidFill>
              </a:defRPr>
            </a:lvl1pPr>
            <a:lvl2pPr marL="408940" indent="0">
              <a:buNone/>
              <a:defRPr sz="1600">
                <a:solidFill>
                  <a:schemeClr val="tx1">
                    <a:tint val="75000"/>
                  </a:schemeClr>
                </a:solidFill>
              </a:defRPr>
            </a:lvl2pPr>
            <a:lvl3pPr marL="817245" indent="0">
              <a:buNone/>
              <a:defRPr sz="1400">
                <a:solidFill>
                  <a:schemeClr val="tx1">
                    <a:tint val="75000"/>
                  </a:schemeClr>
                </a:solidFill>
              </a:defRPr>
            </a:lvl3pPr>
            <a:lvl4pPr marL="1226185" indent="0">
              <a:buNone/>
              <a:defRPr sz="1300">
                <a:solidFill>
                  <a:schemeClr val="tx1">
                    <a:tint val="75000"/>
                  </a:schemeClr>
                </a:solidFill>
              </a:defRPr>
            </a:lvl4pPr>
            <a:lvl5pPr marL="1634490" indent="0">
              <a:buNone/>
              <a:defRPr sz="1300">
                <a:solidFill>
                  <a:schemeClr val="tx1">
                    <a:tint val="75000"/>
                  </a:schemeClr>
                </a:solidFill>
              </a:defRPr>
            </a:lvl5pPr>
            <a:lvl6pPr marL="2043430" indent="0">
              <a:buNone/>
              <a:defRPr sz="1300">
                <a:solidFill>
                  <a:schemeClr val="tx1">
                    <a:tint val="75000"/>
                  </a:schemeClr>
                </a:solidFill>
              </a:defRPr>
            </a:lvl6pPr>
            <a:lvl7pPr marL="2452370" indent="0">
              <a:buNone/>
              <a:defRPr sz="1300">
                <a:solidFill>
                  <a:schemeClr val="tx1">
                    <a:tint val="75000"/>
                  </a:schemeClr>
                </a:solidFill>
              </a:defRPr>
            </a:lvl7pPr>
            <a:lvl8pPr marL="2860675" indent="0">
              <a:buNone/>
              <a:defRPr sz="1300">
                <a:solidFill>
                  <a:schemeClr val="tx1">
                    <a:tint val="75000"/>
                  </a:schemeClr>
                </a:solidFill>
              </a:defRPr>
            </a:lvl8pPr>
            <a:lvl9pPr marL="3269615"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23E156E-74B8-4706-9783-D13263A778D0}" type="datetimeFigureOut">
              <a:rPr lang="en-US">
                <a:solidFill>
                  <a:prstClr val="black">
                    <a:tint val="75000"/>
                  </a:prstClr>
                </a:solidFill>
              </a:rPr>
              <a:t>13/11/2024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E9161A-CC23-471B-9A4F-BCFCAFB4703C}"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7" y="2133601"/>
            <a:ext cx="7205663" cy="60340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67688" y="2133601"/>
            <a:ext cx="7207250" cy="60340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F4CF5C5-9ED8-433B-BEBC-19D969BD57FF}" type="datetimeFigureOut">
              <a:rPr lang="en-US">
                <a:solidFill>
                  <a:prstClr val="black">
                    <a:tint val="75000"/>
                  </a:prstClr>
                </a:solidFill>
              </a:rPr>
              <a:t>13/11/2024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AF6F4B-7BB4-4902-B358-CE227B72F6C1}"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00" b="1"/>
            </a:lvl1pPr>
            <a:lvl2pPr marL="408940" indent="0">
              <a:buNone/>
              <a:defRPr sz="1800" b="1"/>
            </a:lvl2pPr>
            <a:lvl3pPr marL="817245" indent="0">
              <a:buNone/>
              <a:defRPr sz="1600" b="1"/>
            </a:lvl3pPr>
            <a:lvl4pPr marL="1226185" indent="0">
              <a:buNone/>
              <a:defRPr sz="1400" b="1"/>
            </a:lvl4pPr>
            <a:lvl5pPr marL="1634490" indent="0">
              <a:buNone/>
              <a:defRPr sz="1400" b="1"/>
            </a:lvl5pPr>
            <a:lvl6pPr marL="2043430" indent="0">
              <a:buNone/>
              <a:defRPr sz="1400" b="1"/>
            </a:lvl6pPr>
            <a:lvl7pPr marL="2452370" indent="0">
              <a:buNone/>
              <a:defRPr sz="1400" b="1"/>
            </a:lvl7pPr>
            <a:lvl8pPr marL="2860675" indent="0">
              <a:buNone/>
              <a:defRPr sz="1400" b="1"/>
            </a:lvl8pPr>
            <a:lvl9pPr marL="326961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100" b="1"/>
            </a:lvl1pPr>
            <a:lvl2pPr marL="408940" indent="0">
              <a:buNone/>
              <a:defRPr sz="1800" b="1"/>
            </a:lvl2pPr>
            <a:lvl3pPr marL="817245" indent="0">
              <a:buNone/>
              <a:defRPr sz="1600" b="1"/>
            </a:lvl3pPr>
            <a:lvl4pPr marL="1226185" indent="0">
              <a:buNone/>
              <a:defRPr sz="1400" b="1"/>
            </a:lvl4pPr>
            <a:lvl5pPr marL="1634490" indent="0">
              <a:buNone/>
              <a:defRPr sz="1400" b="1"/>
            </a:lvl5pPr>
            <a:lvl6pPr marL="2043430" indent="0">
              <a:buNone/>
              <a:defRPr sz="1400" b="1"/>
            </a:lvl6pPr>
            <a:lvl7pPr marL="2452370" indent="0">
              <a:buNone/>
              <a:defRPr sz="1400" b="1"/>
            </a:lvl7pPr>
            <a:lvl8pPr marL="2860675" indent="0">
              <a:buNone/>
              <a:defRPr sz="1400" b="1"/>
            </a:lvl8pPr>
            <a:lvl9pPr marL="326961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88B05B6-1664-433F-8FD7-F37B51F7C59F}" type="datetimeFigureOut">
              <a:rPr lang="en-US">
                <a:solidFill>
                  <a:prstClr val="black">
                    <a:tint val="75000"/>
                  </a:prstClr>
                </a:solidFill>
              </a:rPr>
              <a:t>13/11/2024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665831F-AE31-4CB1-942B-CBD77CCABCE8}"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0A22FA-5A95-4751-AF5C-23FB71A7931A}" type="datetimeFigureOut">
              <a:rPr lang="en-US">
                <a:solidFill>
                  <a:prstClr val="black">
                    <a:tint val="75000"/>
                  </a:prstClr>
                </a:solidFill>
              </a:rPr>
              <a:t>13/11/2024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C33F047-1171-4A01-93A2-790F8EEC627C}"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0B5C8A-761D-412D-87BB-F30A236306C1}" type="datetimeFigureOut">
              <a:rPr lang="en-US">
                <a:solidFill>
                  <a:prstClr val="black">
                    <a:tint val="75000"/>
                  </a:prstClr>
                </a:solidFill>
              </a:rPr>
              <a:t>13/11/2024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1C7A788-137C-4AE5-853B-37F099F98A09}"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300"/>
            </a:lvl1pPr>
            <a:lvl2pPr marL="408940" indent="0">
              <a:buNone/>
              <a:defRPr sz="1100"/>
            </a:lvl2pPr>
            <a:lvl3pPr marL="817245" indent="0">
              <a:buNone/>
              <a:defRPr sz="900"/>
            </a:lvl3pPr>
            <a:lvl4pPr marL="1226185" indent="0">
              <a:buNone/>
              <a:defRPr sz="800"/>
            </a:lvl4pPr>
            <a:lvl5pPr marL="1634490" indent="0">
              <a:buNone/>
              <a:defRPr sz="800"/>
            </a:lvl5pPr>
            <a:lvl6pPr marL="2043430" indent="0">
              <a:buNone/>
              <a:defRPr sz="800"/>
            </a:lvl6pPr>
            <a:lvl7pPr marL="2452370" indent="0">
              <a:buNone/>
              <a:defRPr sz="800"/>
            </a:lvl7pPr>
            <a:lvl8pPr marL="2860675" indent="0">
              <a:buNone/>
              <a:defRPr sz="800"/>
            </a:lvl8pPr>
            <a:lvl9pPr marL="3269615"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11EF0A-025A-41DB-9E04-9DCD5D226168}" type="datetimeFigureOut">
              <a:rPr lang="en-US">
                <a:solidFill>
                  <a:prstClr val="black">
                    <a:tint val="75000"/>
                  </a:prstClr>
                </a:solidFill>
              </a:rPr>
              <a:t>13/11/2024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348909-B6D8-44E7-80CE-C57B59CEEED4}"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00"/>
            </a:lvl1pPr>
            <a:lvl2pPr marL="408940" indent="0">
              <a:buNone/>
              <a:defRPr sz="2500"/>
            </a:lvl2pPr>
            <a:lvl3pPr marL="817245" indent="0">
              <a:buNone/>
              <a:defRPr sz="2100"/>
            </a:lvl3pPr>
            <a:lvl4pPr marL="1226185" indent="0">
              <a:buNone/>
              <a:defRPr sz="1800"/>
            </a:lvl4pPr>
            <a:lvl5pPr marL="1634490" indent="0">
              <a:buNone/>
              <a:defRPr sz="1800"/>
            </a:lvl5pPr>
            <a:lvl6pPr marL="2043430" indent="0">
              <a:buNone/>
              <a:defRPr sz="1800"/>
            </a:lvl6pPr>
            <a:lvl7pPr marL="2452370" indent="0">
              <a:buNone/>
              <a:defRPr sz="1800"/>
            </a:lvl7pPr>
            <a:lvl8pPr marL="2860675" indent="0">
              <a:buNone/>
              <a:defRPr sz="1800"/>
            </a:lvl8pPr>
            <a:lvl9pPr marL="3269615" indent="0">
              <a:buNone/>
              <a:defRPr sz="18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300"/>
            </a:lvl1pPr>
            <a:lvl2pPr marL="408940" indent="0">
              <a:buNone/>
              <a:defRPr sz="1100"/>
            </a:lvl2pPr>
            <a:lvl3pPr marL="817245" indent="0">
              <a:buNone/>
              <a:defRPr sz="900"/>
            </a:lvl3pPr>
            <a:lvl4pPr marL="1226185" indent="0">
              <a:buNone/>
              <a:defRPr sz="800"/>
            </a:lvl4pPr>
            <a:lvl5pPr marL="1634490" indent="0">
              <a:buNone/>
              <a:defRPr sz="800"/>
            </a:lvl5pPr>
            <a:lvl6pPr marL="2043430" indent="0">
              <a:buNone/>
              <a:defRPr sz="800"/>
            </a:lvl6pPr>
            <a:lvl7pPr marL="2452370" indent="0">
              <a:buNone/>
              <a:defRPr sz="800"/>
            </a:lvl7pPr>
            <a:lvl8pPr marL="2860675" indent="0">
              <a:buNone/>
              <a:defRPr sz="800"/>
            </a:lvl8pPr>
            <a:lvl9pPr marL="3269615"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D0267E-5BD0-476F-8525-CF58CBFF9DC4}" type="datetimeFigureOut">
              <a:rPr lang="en-US">
                <a:solidFill>
                  <a:prstClr val="black">
                    <a:tint val="75000"/>
                  </a:prstClr>
                </a:solidFill>
              </a:rPr>
              <a:t>13/11/2024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75B120-4B2E-43DF-B7FF-C42AACB8D57F}"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424" y="275035"/>
            <a:ext cx="82291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669" tIns="72335" rIns="144669" bIns="72335" numCol="1" anchor="ctr" anchorCtr="0" compatLnSpc="1"/>
          <a:lstStyle/>
          <a:p>
            <a:pPr lvl="0"/>
            <a:r>
              <a:rPr lang="en-US"/>
              <a:t>Click to edit Master title style</a:t>
            </a:r>
          </a:p>
        </p:txBody>
      </p:sp>
      <p:sp>
        <p:nvSpPr>
          <p:cNvPr id="1027" name="Text Placeholder 2"/>
          <p:cNvSpPr>
            <a:spLocks noGrp="1"/>
          </p:cNvSpPr>
          <p:nvPr>
            <p:ph type="body" idx="1"/>
          </p:nvPr>
        </p:nvSpPr>
        <p:spPr bwMode="auto">
          <a:xfrm>
            <a:off x="457424" y="1600200"/>
            <a:ext cx="8229152" cy="45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669" tIns="72335" rIns="144669" bIns="72335"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424" y="6356750"/>
            <a:ext cx="2133750" cy="364331"/>
          </a:xfrm>
          <a:prstGeom prst="rect">
            <a:avLst/>
          </a:prstGeom>
        </p:spPr>
        <p:txBody>
          <a:bodyPr vert="horz" lIns="144669" tIns="72335" rIns="144669" bIns="72335" rtlCol="0" anchor="ctr"/>
          <a:lstStyle>
            <a:lvl1pPr algn="l">
              <a:defRPr sz="1100">
                <a:solidFill>
                  <a:schemeClr val="tx1">
                    <a:tint val="75000"/>
                  </a:schemeClr>
                </a:solidFill>
              </a:defRPr>
            </a:lvl1pPr>
          </a:lstStyle>
          <a:p>
            <a:pPr eaLnBrk="0" fontAlgn="base" hangingPunct="0">
              <a:spcBef>
                <a:spcPct val="0"/>
              </a:spcBef>
              <a:spcAft>
                <a:spcPct val="0"/>
              </a:spcAft>
              <a:defRPr/>
            </a:pPr>
            <a:fld id="{C450A016-0F52-4558-9B0C-FA7FB6471B63}" type="datetimeFigureOut">
              <a:rPr lang="en-US">
                <a:solidFill>
                  <a:prstClr val="black">
                    <a:tint val="75000"/>
                  </a:prstClr>
                </a:solidFill>
                <a:latin typeface="Arial" panose="020B0604020202020204" pitchFamily="34" charset="0"/>
                <a:cs typeface="Arial" panose="020B0604020202020204" pitchFamily="34" charset="0"/>
              </a:rPr>
              <a:t>13/11/2024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3123941" y="6356750"/>
            <a:ext cx="2896123" cy="364331"/>
          </a:xfrm>
          <a:prstGeom prst="rect">
            <a:avLst/>
          </a:prstGeom>
        </p:spPr>
        <p:txBody>
          <a:bodyPr vert="horz" lIns="144669" tIns="72335" rIns="144669" bIns="72335" rtlCol="0" anchor="ctr"/>
          <a:lstStyle>
            <a:lvl1pPr algn="ctr">
              <a:defRPr sz="11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552826" y="6356750"/>
            <a:ext cx="2133750" cy="364331"/>
          </a:xfrm>
          <a:prstGeom prst="rect">
            <a:avLst/>
          </a:prstGeom>
        </p:spPr>
        <p:txBody>
          <a:bodyPr vert="horz" lIns="144669" tIns="72335" rIns="144669" bIns="72335" rtlCol="0" anchor="ctr"/>
          <a:lstStyle>
            <a:lvl1pPr algn="r">
              <a:defRPr sz="1100">
                <a:solidFill>
                  <a:schemeClr val="tx1">
                    <a:tint val="75000"/>
                  </a:schemeClr>
                </a:solidFill>
              </a:defRPr>
            </a:lvl1pPr>
          </a:lstStyle>
          <a:p>
            <a:pPr eaLnBrk="0" fontAlgn="base" hangingPunct="0">
              <a:spcBef>
                <a:spcPct val="0"/>
              </a:spcBef>
              <a:spcAft>
                <a:spcPct val="0"/>
              </a:spcAft>
              <a:defRPr/>
            </a:pPr>
            <a:fld id="{CE28E745-5F81-426B-B9AA-40C01CB277F8}" type="slidenum">
              <a:rPr lang="en-US">
                <a:solidFill>
                  <a:prstClr val="black">
                    <a:tint val="75000"/>
                  </a:prstClr>
                </a:solidFill>
                <a:latin typeface="Arial" panose="020B0604020202020204" pitchFamily="34" charset="0"/>
                <a:cs typeface="Arial" panose="020B0604020202020204" pitchFamily="34" charset="0"/>
              </a:r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816610" rtl="0" eaLnBrk="0" fontAlgn="base" hangingPunct="0">
        <a:spcBef>
          <a:spcPct val="0"/>
        </a:spcBef>
        <a:spcAft>
          <a:spcPct val="0"/>
        </a:spcAft>
        <a:defRPr sz="4000" kern="1200">
          <a:solidFill>
            <a:schemeClr val="tx1"/>
          </a:solidFill>
          <a:latin typeface="+mj-lt"/>
          <a:ea typeface="+mj-ea"/>
          <a:cs typeface="+mj-cs"/>
        </a:defRPr>
      </a:lvl1pPr>
      <a:lvl2pPr algn="ctr" defTabSz="816610" rtl="0" eaLnBrk="0" fontAlgn="base" hangingPunct="0">
        <a:spcBef>
          <a:spcPct val="0"/>
        </a:spcBef>
        <a:spcAft>
          <a:spcPct val="0"/>
        </a:spcAft>
        <a:defRPr sz="4000">
          <a:solidFill>
            <a:schemeClr val="tx1"/>
          </a:solidFill>
          <a:latin typeface="Calibri" panose="020F0502020204030204" pitchFamily="34" charset="0"/>
        </a:defRPr>
      </a:lvl2pPr>
      <a:lvl3pPr algn="ctr" defTabSz="816610" rtl="0" eaLnBrk="0" fontAlgn="base" hangingPunct="0">
        <a:spcBef>
          <a:spcPct val="0"/>
        </a:spcBef>
        <a:spcAft>
          <a:spcPct val="0"/>
        </a:spcAft>
        <a:defRPr sz="4000">
          <a:solidFill>
            <a:schemeClr val="tx1"/>
          </a:solidFill>
          <a:latin typeface="Calibri" panose="020F0502020204030204" pitchFamily="34" charset="0"/>
        </a:defRPr>
      </a:lvl3pPr>
      <a:lvl4pPr algn="ctr" defTabSz="816610" rtl="0" eaLnBrk="0" fontAlgn="base" hangingPunct="0">
        <a:spcBef>
          <a:spcPct val="0"/>
        </a:spcBef>
        <a:spcAft>
          <a:spcPct val="0"/>
        </a:spcAft>
        <a:defRPr sz="4000">
          <a:solidFill>
            <a:schemeClr val="tx1"/>
          </a:solidFill>
          <a:latin typeface="Calibri" panose="020F0502020204030204" pitchFamily="34" charset="0"/>
        </a:defRPr>
      </a:lvl4pPr>
      <a:lvl5pPr algn="ctr" defTabSz="816610" rtl="0" eaLnBrk="0" fontAlgn="base" hangingPunct="0">
        <a:spcBef>
          <a:spcPct val="0"/>
        </a:spcBef>
        <a:spcAft>
          <a:spcPct val="0"/>
        </a:spcAft>
        <a:defRPr sz="4000">
          <a:solidFill>
            <a:schemeClr val="tx1"/>
          </a:solidFill>
          <a:latin typeface="Calibri" panose="020F0502020204030204" pitchFamily="34" charset="0"/>
        </a:defRPr>
      </a:lvl5pPr>
      <a:lvl6pPr marL="258445" algn="ctr" defTabSz="816610" rtl="0" fontAlgn="base">
        <a:spcBef>
          <a:spcPct val="0"/>
        </a:spcBef>
        <a:spcAft>
          <a:spcPct val="0"/>
        </a:spcAft>
        <a:defRPr sz="4000">
          <a:solidFill>
            <a:schemeClr val="tx1"/>
          </a:solidFill>
          <a:latin typeface="Calibri" panose="020F0502020204030204" pitchFamily="34" charset="0"/>
        </a:defRPr>
      </a:lvl6pPr>
      <a:lvl7pPr marL="516255" algn="ctr" defTabSz="816610" rtl="0" fontAlgn="base">
        <a:spcBef>
          <a:spcPct val="0"/>
        </a:spcBef>
        <a:spcAft>
          <a:spcPct val="0"/>
        </a:spcAft>
        <a:defRPr sz="4000">
          <a:solidFill>
            <a:schemeClr val="tx1"/>
          </a:solidFill>
          <a:latin typeface="Calibri" panose="020F0502020204030204" pitchFamily="34" charset="0"/>
        </a:defRPr>
      </a:lvl7pPr>
      <a:lvl8pPr marL="774700" algn="ctr" defTabSz="816610" rtl="0" fontAlgn="base">
        <a:spcBef>
          <a:spcPct val="0"/>
        </a:spcBef>
        <a:spcAft>
          <a:spcPct val="0"/>
        </a:spcAft>
        <a:defRPr sz="4000">
          <a:solidFill>
            <a:schemeClr val="tx1"/>
          </a:solidFill>
          <a:latin typeface="Calibri" panose="020F0502020204030204" pitchFamily="34" charset="0"/>
        </a:defRPr>
      </a:lvl8pPr>
      <a:lvl9pPr marL="1033145" algn="ctr" defTabSz="816610" rtl="0" fontAlgn="base">
        <a:spcBef>
          <a:spcPct val="0"/>
        </a:spcBef>
        <a:spcAft>
          <a:spcPct val="0"/>
        </a:spcAft>
        <a:defRPr sz="4000">
          <a:solidFill>
            <a:schemeClr val="tx1"/>
          </a:solidFill>
          <a:latin typeface="Calibri" panose="020F0502020204030204" pitchFamily="34" charset="0"/>
        </a:defRPr>
      </a:lvl9pPr>
    </p:titleStyle>
    <p:bodyStyle>
      <a:lvl1pPr marL="306070" indent="-306070" algn="l" defTabSz="816610"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63575" indent="-254635" algn="l" defTabSz="81661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21080" indent="-203835" algn="l" defTabSz="81661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30020" indent="-203835" algn="l" defTabSz="81661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1838960" indent="-203835" algn="l" defTabSz="81661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247900" indent="-204470" algn="l" defTabSz="81724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6205" indent="-204470" algn="l" defTabSz="81724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5145" indent="-204470" algn="l" defTabSz="81724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4085" indent="-204470" algn="l" defTabSz="81724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7245" rtl="0" eaLnBrk="1" latinLnBrk="0" hangingPunct="1">
        <a:defRPr sz="1600" kern="1200">
          <a:solidFill>
            <a:schemeClr val="tx1"/>
          </a:solidFill>
          <a:latin typeface="+mn-lt"/>
          <a:ea typeface="+mn-ea"/>
          <a:cs typeface="+mn-cs"/>
        </a:defRPr>
      </a:lvl1pPr>
      <a:lvl2pPr marL="408940" algn="l" defTabSz="817245" rtl="0" eaLnBrk="1" latinLnBrk="0" hangingPunct="1">
        <a:defRPr sz="1600" kern="1200">
          <a:solidFill>
            <a:schemeClr val="tx1"/>
          </a:solidFill>
          <a:latin typeface="+mn-lt"/>
          <a:ea typeface="+mn-ea"/>
          <a:cs typeface="+mn-cs"/>
        </a:defRPr>
      </a:lvl2pPr>
      <a:lvl3pPr marL="817245" algn="l" defTabSz="817245" rtl="0" eaLnBrk="1" latinLnBrk="0" hangingPunct="1">
        <a:defRPr sz="1600" kern="1200">
          <a:solidFill>
            <a:schemeClr val="tx1"/>
          </a:solidFill>
          <a:latin typeface="+mn-lt"/>
          <a:ea typeface="+mn-ea"/>
          <a:cs typeface="+mn-cs"/>
        </a:defRPr>
      </a:lvl3pPr>
      <a:lvl4pPr marL="1226185" algn="l" defTabSz="817245" rtl="0" eaLnBrk="1" latinLnBrk="0" hangingPunct="1">
        <a:defRPr sz="1600" kern="1200">
          <a:solidFill>
            <a:schemeClr val="tx1"/>
          </a:solidFill>
          <a:latin typeface="+mn-lt"/>
          <a:ea typeface="+mn-ea"/>
          <a:cs typeface="+mn-cs"/>
        </a:defRPr>
      </a:lvl4pPr>
      <a:lvl5pPr marL="1634490" algn="l" defTabSz="817245" rtl="0" eaLnBrk="1" latinLnBrk="0" hangingPunct="1">
        <a:defRPr sz="1600" kern="1200">
          <a:solidFill>
            <a:schemeClr val="tx1"/>
          </a:solidFill>
          <a:latin typeface="+mn-lt"/>
          <a:ea typeface="+mn-ea"/>
          <a:cs typeface="+mn-cs"/>
        </a:defRPr>
      </a:lvl5pPr>
      <a:lvl6pPr marL="2043430" algn="l" defTabSz="817245" rtl="0" eaLnBrk="1" latinLnBrk="0" hangingPunct="1">
        <a:defRPr sz="1600" kern="1200">
          <a:solidFill>
            <a:schemeClr val="tx1"/>
          </a:solidFill>
          <a:latin typeface="+mn-lt"/>
          <a:ea typeface="+mn-ea"/>
          <a:cs typeface="+mn-cs"/>
        </a:defRPr>
      </a:lvl6pPr>
      <a:lvl7pPr marL="2452370" algn="l" defTabSz="817245" rtl="0" eaLnBrk="1" latinLnBrk="0" hangingPunct="1">
        <a:defRPr sz="1600" kern="1200">
          <a:solidFill>
            <a:schemeClr val="tx1"/>
          </a:solidFill>
          <a:latin typeface="+mn-lt"/>
          <a:ea typeface="+mn-ea"/>
          <a:cs typeface="+mn-cs"/>
        </a:defRPr>
      </a:lvl7pPr>
      <a:lvl8pPr marL="2860675" algn="l" defTabSz="817245" rtl="0" eaLnBrk="1" latinLnBrk="0" hangingPunct="1">
        <a:defRPr sz="1600" kern="1200">
          <a:solidFill>
            <a:schemeClr val="tx1"/>
          </a:solidFill>
          <a:latin typeface="+mn-lt"/>
          <a:ea typeface="+mn-ea"/>
          <a:cs typeface="+mn-cs"/>
        </a:defRPr>
      </a:lvl8pPr>
      <a:lvl9pPr marL="3269615" algn="l" defTabSz="81724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1.wmf"/><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2.wmf"/><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wmf"/><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29837" y="323055"/>
            <a:ext cx="5105740" cy="859155"/>
          </a:xfrm>
          <a:prstGeom prst="rect">
            <a:avLst/>
          </a:prstGeom>
          <a:noFill/>
        </p:spPr>
        <p:txBody>
          <a:bodyPr wrap="square" lIns="91414" tIns="45707" rIns="91414" bIns="45707">
            <a:spAutoFit/>
          </a:bodyPr>
          <a:lstStyle/>
          <a:p>
            <a:pPr algn="ctr" defTabSz="817245">
              <a:defRPr/>
            </a:pPr>
            <a:r>
              <a:rPr lang="vi-VN" sz="2500" b="1" dirty="0"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UBND </a:t>
            </a:r>
            <a:r>
              <a:rPr lang="vi-VN" sz="2500" b="1"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HUYỆN </a:t>
            </a:r>
            <a:r>
              <a:rPr lang="en-US" sz="2500" b="1"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PHÚ HOÀ</a:t>
            </a:r>
            <a:endParaRPr lang="en-US" sz="2500" b="1" dirty="0"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defTabSz="817245">
              <a:defRPr/>
            </a:pPr>
            <a:r>
              <a:rPr lang="en-US" sz="2500" b="1" dirty="0"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TRƯỜNG </a:t>
            </a:r>
            <a:r>
              <a:rPr lang="vi-VN" sz="2500" b="1" dirty="0"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a:t>
            </a:r>
            <a:r>
              <a:rPr lang="en-US" sz="2500" b="1" dirty="0"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IỂU </a:t>
            </a:r>
            <a:r>
              <a:rPr lang="en-US" sz="2500" b="1"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r>
              <a:rPr lang="vi-VN" sz="2500" b="1"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b="1"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 AN 1</a:t>
            </a:r>
            <a:endParaRPr lang="vi-VN" sz="2500" b="1" dirty="0" smtClean="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3320415" y="1275608"/>
            <a:ext cx="3293454"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067090" y="1980901"/>
            <a:ext cx="7749304" cy="1015636"/>
          </a:xfrm>
          <a:prstGeom prst="rect">
            <a:avLst/>
          </a:prstGeom>
          <a:noFill/>
        </p:spPr>
        <p:txBody>
          <a:bodyPr lIns="91414" tIns="45707" rIns="91414" bIns="45707">
            <a:spAutoFit/>
          </a:bodyPr>
          <a:lstStyle/>
          <a:p>
            <a:pPr algn="ctr" defTabSz="816610" fontAlgn="base">
              <a:spcBef>
                <a:spcPct val="0"/>
              </a:spcBef>
              <a:spcAft>
                <a:spcPct val="0"/>
              </a:spcAft>
              <a:defRPr/>
            </a:pPr>
            <a:r>
              <a:rPr lang="en-US" sz="3700" b="1" spc="28"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THUYẾT TRÌNH </a:t>
            </a:r>
          </a:p>
          <a:p>
            <a:pPr algn="ctr" defTabSz="816610" fontAlgn="base">
              <a:spcBef>
                <a:spcPct val="0"/>
              </a:spcBef>
              <a:spcAft>
                <a:spcPct val="0"/>
              </a:spcAft>
              <a:defRPr/>
            </a:pPr>
            <a:r>
              <a:rPr lang="en-US" sz="2300" b="1" spc="28"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BIỆN PHÁP </a:t>
            </a:r>
            <a:r>
              <a:rPr lang="vi-VN" sz="2300" b="1" spc="28"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 GIÁO VIÊN </a:t>
            </a:r>
            <a:r>
              <a:rPr lang="vi-VN" sz="2300" b="1" spc="28" dirty="0" smtClean="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CHỦ NHIỆM GIỎI</a:t>
            </a:r>
          </a:p>
        </p:txBody>
      </p:sp>
      <p:sp>
        <p:nvSpPr>
          <p:cNvPr id="4" name="Rectangle 2"/>
          <p:cNvSpPr/>
          <p:nvPr/>
        </p:nvSpPr>
        <p:spPr>
          <a:xfrm>
            <a:off x="673100" y="3640835"/>
            <a:ext cx="7848600" cy="1569634"/>
          </a:xfrm>
          <a:prstGeom prst="rect">
            <a:avLst/>
          </a:prstGeom>
        </p:spPr>
        <p:txBody>
          <a:bodyPr wrap="square" lIns="91414" tIns="45707" rIns="91414" bIns="45707">
            <a:spAutoFit/>
          </a:bodyPr>
          <a:lstStyle/>
          <a:p>
            <a:pPr algn="ctr"/>
            <a:r>
              <a:rPr lang="vi-VN" sz="2400" b="1" dirty="0" smtClean="0">
                <a:solidFill>
                  <a:srgbClr val="FF0000"/>
                </a:solidFill>
                <a:latin typeface="Times New Roman" panose="02020603050405020304" pitchFamily="18" charset="0"/>
                <a:ea typeface="Times New Roman" panose="02020603050405020304" pitchFamily="18" charset="0"/>
              </a:rPr>
              <a:t>BIỆN PHÁP </a:t>
            </a:r>
          </a:p>
          <a:p>
            <a:pPr algn="ctr"/>
            <a:r>
              <a:rPr lang="vi-VN" sz="2400" b="1" dirty="0" smtClean="0">
                <a:solidFill>
                  <a:srgbClr val="FF0000"/>
                </a:solidFill>
                <a:latin typeface="Times New Roman" panose="02020603050405020304" pitchFamily="18" charset="0"/>
                <a:ea typeface="Times New Roman" panose="02020603050405020304" pitchFamily="18" charset="0"/>
              </a:rPr>
              <a:t>“NÂNG</a:t>
            </a:r>
            <a:r>
              <a:rPr lang="en-US" sz="2400" b="1" dirty="0" smtClean="0">
                <a:solidFill>
                  <a:srgbClr val="FF0000"/>
                </a:solidFill>
                <a:latin typeface="Times New Roman" panose="02020603050405020304" pitchFamily="18" charset="0"/>
                <a:ea typeface="Times New Roman" panose="02020603050405020304" pitchFamily="18" charset="0"/>
              </a:rPr>
              <a:t> CAO</a:t>
            </a:r>
            <a:r>
              <a:rPr lang="vi-VN" sz="2400" b="1" dirty="0" smtClean="0">
                <a:solidFill>
                  <a:srgbClr val="FF0000"/>
                </a:solidFill>
                <a:latin typeface="Times New Roman" panose="02020603050405020304" pitchFamily="18" charset="0"/>
                <a:ea typeface="Times New Roman" panose="02020603050405020304" pitchFamily="18" charset="0"/>
              </a:rPr>
              <a:t> </a:t>
            </a:r>
            <a:r>
              <a:rPr lang="en-US" altLang="vi-VN" sz="2400" b="1" dirty="0" smtClean="0">
                <a:solidFill>
                  <a:srgbClr val="FF0000"/>
                </a:solidFill>
                <a:latin typeface="Times New Roman" panose="02020603050405020304" pitchFamily="18" charset="0"/>
                <a:ea typeface="Times New Roman" panose="02020603050405020304" pitchFamily="18" charset="0"/>
              </a:rPr>
              <a:t>CHẤT LƯỢNG </a:t>
            </a:r>
            <a:r>
              <a:rPr lang="vi-VN" sz="2400" b="1" dirty="0" smtClean="0">
                <a:solidFill>
                  <a:srgbClr val="FF0000"/>
                </a:solidFill>
                <a:latin typeface="Times New Roman" panose="02020603050405020304" pitchFamily="18" charset="0"/>
                <a:ea typeface="Times New Roman" panose="02020603050405020304" pitchFamily="18" charset="0"/>
              </a:rPr>
              <a:t>GIÁO DỤC PHẨM CHẤT CHO HỌC SINH TIỂU HỌC </a:t>
            </a:r>
          </a:p>
          <a:p>
            <a:pPr algn="ctr"/>
            <a:r>
              <a:rPr lang="vi-VN" sz="2400" b="1" dirty="0" smtClean="0">
                <a:solidFill>
                  <a:srgbClr val="FF0000"/>
                </a:solidFill>
                <a:latin typeface="Times New Roman" panose="02020603050405020304" pitchFamily="18" charset="0"/>
                <a:ea typeface="Times New Roman" panose="02020603050405020304" pitchFamily="18" charset="0"/>
              </a:rPr>
              <a:t>THÔNG QUA CÔNG TÁC CHỦ NHIỆM LỚP</a:t>
            </a:r>
            <a:r>
              <a:rPr lang="pt-BR" sz="2400" b="1" dirty="0" smtClean="0">
                <a:solidFill>
                  <a:srgbClr val="FF0000"/>
                </a:solidFill>
                <a:latin typeface="Times New Roman" panose="02020603050405020304" pitchFamily="18" charset="0"/>
                <a:ea typeface="Times New Roman" panose="02020603050405020304" pitchFamily="18" charset="0"/>
              </a:rPr>
              <a:t>”</a:t>
            </a:r>
            <a:r>
              <a:rPr lang="pt-BR" sz="2400" dirty="0" smtClean="0">
                <a:solidFill>
                  <a:srgbClr val="FF0000"/>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514893" y="5257751"/>
            <a:ext cx="5501535" cy="459105"/>
          </a:xfrm>
          <a:prstGeom prst="rect">
            <a:avLst/>
          </a:prstGeom>
          <a:noFill/>
        </p:spPr>
        <p:txBody>
          <a:bodyPr wrap="square" lIns="91414" tIns="45707" rIns="91414" bIns="45707">
            <a:spAutoFit/>
          </a:bodyPr>
          <a:lstStyle/>
          <a:p>
            <a:pPr defTabSz="816610" fontAlgn="base">
              <a:spcBef>
                <a:spcPct val="0"/>
              </a:spcBef>
              <a:spcAft>
                <a:spcPct val="0"/>
              </a:spcAft>
              <a:defRPr/>
            </a:pPr>
            <a:r>
              <a:rPr lang="en-US" sz="2400" b="1" dirty="0" err="1">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2400" b="1"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sz="2400" b="1" smtClean="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vi-VN" sz="2400" b="1">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smtClean="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Trương Thị Mỹ Phụng</a:t>
            </a:r>
            <a:endParaRPr lang="vi-VN" sz="2400" b="1" dirty="0" smtClean="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058" name="Picture 5" descr="POINSET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2540" y="60325"/>
            <a:ext cx="1278255" cy="127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POINSET3"/>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026660"/>
            <a:ext cx="1999615" cy="183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animal-14[1]"/>
          <p:cNvPicPr>
            <a:picLocks noChangeAspect="1" noChangeArrowheads="1" noCrop="1"/>
          </p:cNvPicPr>
          <p:nvPr/>
        </p:nvPicPr>
        <p:blipFill>
          <a:blip r:embed="rId4"/>
          <a:srcRect/>
          <a:stretch>
            <a:fillRect/>
          </a:stretch>
        </p:blipFill>
        <p:spPr bwMode="auto">
          <a:xfrm rot="20400000">
            <a:off x="7785735" y="4501515"/>
            <a:ext cx="1050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17208" y="4343400"/>
            <a:ext cx="7591425" cy="1289424"/>
          </a:xfrm>
          <a:prstGeom prst="rect">
            <a:avLst/>
          </a:prstGeom>
          <a:solidFill>
            <a:srgbClr val="FFFF00"/>
          </a:solidFill>
          <a:ln w="12700" cmpd="sng">
            <a:solidFill>
              <a:schemeClr val="bg1"/>
            </a:solidFill>
            <a:prstDash val="solid"/>
          </a:ln>
        </p:spPr>
        <p:txBody>
          <a:bodyPr wrap="square" lIns="57754" tIns="28877" rIns="57754" bIns="28877">
            <a:spAutoFit/>
          </a:bodyPr>
          <a:lstStyle/>
          <a:p>
            <a:pPr algn="just"/>
            <a:r>
              <a:rPr lang="en-US" sz="2000"/>
              <a:t>Ngoài ra, tôi đã phát phiếu điều tra về cho phụ huynh điền vào cũng như gặp gỡ giáo viên chủ nhiệm năm trước tôi đã biết thêm tên cha, tên mẹ, nghề nghiệp của từng cha mẹ học sinh, địa chỉ và số điện thoại để tiện cho việc liên lạc khi cần. </a:t>
            </a:r>
          </a:p>
        </p:txBody>
      </p:sp>
      <p:sp>
        <p:nvSpPr>
          <p:cNvPr id="6145" name="Rectangle 1"/>
          <p:cNvSpPr>
            <a:spLocks noChangeArrowheads="1"/>
          </p:cNvSpPr>
          <p:nvPr/>
        </p:nvSpPr>
        <p:spPr bwMode="auto">
          <a:xfrm>
            <a:off x="685800" y="304292"/>
            <a:ext cx="8192770" cy="460375"/>
          </a:xfrm>
          <a:prstGeom prst="rect">
            <a:avLst/>
          </a:prstGeom>
          <a:gradFill>
            <a:gsLst>
              <a:gs pos="0">
                <a:srgbClr val="14CD68">
                  <a:lumMod val="97000"/>
                </a:srgbClr>
              </a:gs>
              <a:gs pos="100000">
                <a:srgbClr val="035C7D"/>
              </a:gs>
            </a:gsLst>
            <a:path path="circle">
              <a:fillToRect l="50000" t="50000" r="50000" b="50000"/>
            </a:path>
            <a:tileRect/>
          </a:gradFill>
          <a:ln w="12700" cmpd="sng">
            <a:solidFill>
              <a:schemeClr val="bg1"/>
            </a:solidFill>
            <a:prstDash val="solid"/>
            <a:miter lim="800000"/>
          </a:ln>
          <a:effectLst/>
        </p:spPr>
        <p:txBody>
          <a:bodyPr vert="horz" wrap="square" lIns="91440" tIns="45720" rIns="91440" bIns="45720" numCol="1" anchor="ctr" anchorCtr="0" compatLnSpc="1">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700020" algn="l"/>
              </a:tabLst>
            </a:pP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p>
        </p:txBody>
      </p:sp>
      <p:pic>
        <p:nvPicPr>
          <p:cNvPr id="2058" name="Picture 5" descr="POINSET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33350" y="24384"/>
            <a:ext cx="13906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330455" y="990600"/>
            <a:ext cx="6529705" cy="324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50000"/>
              </a:lnSpc>
              <a:spcBef>
                <a:spcPts val="0"/>
              </a:spcBef>
              <a:spcAft>
                <a:spcPts val="1000"/>
              </a:spcAft>
            </a:pPr>
            <a:r>
              <a:rPr lang="en-US" sz="1800" b="1">
                <a:effectLst/>
                <a:latin typeface="Times New Roman"/>
                <a:ea typeface="Calibri"/>
                <a:cs typeface="Times New Roman"/>
              </a:rPr>
              <a:t>PHIẾU THÔNG TIN HỌC SINH</a:t>
            </a:r>
            <a:endParaRPr lang="en-US" sz="1100">
              <a:effectLst/>
              <a:ea typeface="Calibri"/>
              <a:cs typeface="Times New Roman"/>
            </a:endParaRPr>
          </a:p>
          <a:p>
            <a:pPr marL="0" marR="0">
              <a:lnSpc>
                <a:spcPct val="150000"/>
              </a:lnSpc>
              <a:spcBef>
                <a:spcPts val="0"/>
              </a:spcBef>
              <a:spcAft>
                <a:spcPts val="0"/>
              </a:spcAft>
            </a:pPr>
            <a:r>
              <a:rPr lang="en-US" sz="1400">
                <a:effectLst/>
                <a:latin typeface="Times New Roman"/>
                <a:ea typeface="Calibri"/>
                <a:cs typeface="Times New Roman"/>
              </a:rPr>
              <a:t>Họ và tên học sinh:……………………………………………Lớp:……………….</a:t>
            </a:r>
            <a:endParaRPr lang="en-US" sz="1100">
              <a:effectLst/>
              <a:ea typeface="Calibri"/>
              <a:cs typeface="Times New Roman"/>
            </a:endParaRPr>
          </a:p>
          <a:p>
            <a:pPr marL="0" marR="0">
              <a:lnSpc>
                <a:spcPct val="150000"/>
              </a:lnSpc>
              <a:spcBef>
                <a:spcPts val="0"/>
              </a:spcBef>
              <a:spcAft>
                <a:spcPts val="0"/>
              </a:spcAft>
            </a:pPr>
            <a:r>
              <a:rPr lang="en-US" sz="1400">
                <a:effectLst/>
                <a:latin typeface="Times New Roman"/>
                <a:ea typeface="Calibri"/>
                <a:cs typeface="Times New Roman"/>
              </a:rPr>
              <a:t>Địa chỉ: Đội:…….Thôn:…………….Xã:………………..Huyện:………………… Tỉnh:……………</a:t>
            </a:r>
            <a:endParaRPr lang="en-US" sz="1100">
              <a:effectLst/>
              <a:ea typeface="Calibri"/>
              <a:cs typeface="Times New Roman"/>
            </a:endParaRPr>
          </a:p>
          <a:p>
            <a:pPr marL="0" marR="0">
              <a:lnSpc>
                <a:spcPct val="150000"/>
              </a:lnSpc>
              <a:spcBef>
                <a:spcPts val="0"/>
              </a:spcBef>
              <a:spcAft>
                <a:spcPts val="0"/>
              </a:spcAft>
            </a:pPr>
            <a:r>
              <a:rPr lang="en-US" sz="1400">
                <a:effectLst/>
                <a:latin typeface="Times New Roman"/>
                <a:ea typeface="Calibri"/>
                <a:cs typeface="Times New Roman"/>
              </a:rPr>
              <a:t>Họ và tên cha:……………………………….số điện thoại:……………………......</a:t>
            </a:r>
            <a:endParaRPr lang="en-US" sz="1100">
              <a:effectLst/>
              <a:ea typeface="Calibri"/>
              <a:cs typeface="Times New Roman"/>
            </a:endParaRPr>
          </a:p>
          <a:p>
            <a:pPr marL="0" marR="0">
              <a:lnSpc>
                <a:spcPct val="150000"/>
              </a:lnSpc>
              <a:spcBef>
                <a:spcPts val="0"/>
              </a:spcBef>
              <a:spcAft>
                <a:spcPts val="0"/>
              </a:spcAft>
            </a:pPr>
            <a:r>
              <a:rPr lang="en-US" sz="1400">
                <a:effectLst/>
                <a:latin typeface="Times New Roman"/>
                <a:ea typeface="Calibri"/>
                <a:cs typeface="Times New Roman"/>
              </a:rPr>
              <a:t>Nghề nghiệp:………………………………………………………………………..</a:t>
            </a:r>
            <a:endParaRPr lang="en-US" sz="1100">
              <a:effectLst/>
              <a:ea typeface="Calibri"/>
              <a:cs typeface="Times New Roman"/>
            </a:endParaRPr>
          </a:p>
          <a:p>
            <a:pPr marL="0" marR="0">
              <a:lnSpc>
                <a:spcPct val="150000"/>
              </a:lnSpc>
              <a:spcBef>
                <a:spcPts val="0"/>
              </a:spcBef>
              <a:spcAft>
                <a:spcPts val="0"/>
              </a:spcAft>
            </a:pPr>
            <a:r>
              <a:rPr lang="en-US" sz="1400">
                <a:effectLst/>
                <a:latin typeface="Times New Roman"/>
                <a:ea typeface="Calibri"/>
                <a:cs typeface="Times New Roman"/>
              </a:rPr>
              <a:t>Họ và tên mẹ:……………………………….số điện thoại:………………………..</a:t>
            </a:r>
            <a:endParaRPr lang="en-US" sz="1100">
              <a:effectLst/>
              <a:ea typeface="Calibri"/>
              <a:cs typeface="Times New Roman"/>
            </a:endParaRPr>
          </a:p>
          <a:p>
            <a:pPr marL="0" marR="0">
              <a:lnSpc>
                <a:spcPct val="150000"/>
              </a:lnSpc>
              <a:spcBef>
                <a:spcPts val="0"/>
              </a:spcBef>
              <a:spcAft>
                <a:spcPts val="1000"/>
              </a:spcAft>
            </a:pPr>
            <a:r>
              <a:rPr lang="en-US" sz="1400">
                <a:effectLst/>
                <a:latin typeface="Times New Roman"/>
                <a:ea typeface="Calibri"/>
                <a:cs typeface="Times New Roman"/>
              </a:rPr>
              <a:t>Nghề nghiệp: ……………………………………………………………………….</a:t>
            </a:r>
            <a:endParaRPr lang="en-US" sz="1100">
              <a:effectLst/>
              <a:ea typeface="Calibri"/>
              <a:cs typeface="Times New Roman"/>
            </a:endParaRPr>
          </a:p>
          <a:p>
            <a:pPr marL="0" marR="0" algn="ctr">
              <a:lnSpc>
                <a:spcPct val="115000"/>
              </a:lnSpc>
              <a:spcBef>
                <a:spcPts val="0"/>
              </a:spcBef>
              <a:spcAft>
                <a:spcPts val="1000"/>
              </a:spcAft>
            </a:pPr>
            <a:r>
              <a:rPr lang="en-US" sz="1100">
                <a:effectLst/>
                <a:ea typeface="Calibri"/>
                <a:cs typeface="Times New Roman"/>
              </a:rPr>
              <a:t> </a:t>
            </a:r>
          </a:p>
        </p:txBody>
      </p:sp>
      <p:pic>
        <p:nvPicPr>
          <p:cNvPr id="2057" name="Picture 6" descr="POINSET3"/>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7052696" y="5162297"/>
            <a:ext cx="2121784" cy="169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7267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2" presetClass="entr" presetSubtype="4" fill="hold" grpId="1"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additive="base">
                                        <p:cTn id="10" dur="500" fill="hold"/>
                                        <p:tgtEl>
                                          <p:spTgt spid="5122"/>
                                        </p:tgtEl>
                                        <p:attrNameLst>
                                          <p:attrName>ppt_x</p:attrName>
                                        </p:attrNameLst>
                                      </p:cBhvr>
                                      <p:tavLst>
                                        <p:tav tm="0">
                                          <p:val>
                                            <p:strVal val="#ppt_x"/>
                                          </p:val>
                                        </p:tav>
                                        <p:tav tm="100000">
                                          <p:val>
                                            <p:strVal val="#ppt_x"/>
                                          </p:val>
                                        </p:tav>
                                      </p:tavLst>
                                    </p:anim>
                                    <p:anim calcmode="lin" valueType="num">
                                      <p:cBhvr additive="base">
                                        <p:cTn id="1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2" grpId="1" animBg="1"/>
      <p:bldP spid="614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19400" y="6065838"/>
            <a:ext cx="4040188" cy="639762"/>
          </a:xfrm>
        </p:spPr>
        <p:txBody>
          <a:bodyPr/>
          <a:lstStyle/>
          <a:p>
            <a:r>
              <a:rPr lang="pt-BR" sz="1800">
                <a:solidFill>
                  <a:srgbClr val="0033CC"/>
                </a:solidFill>
                <a:latin typeface="Times New Roman" panose="02020603050405020304" pitchFamily="18" charset="0"/>
                <a:cs typeface="Times New Roman" panose="02020603050405020304" pitchFamily="18" charset="0"/>
              </a:rPr>
              <a:t> </a:t>
            </a:r>
            <a:r>
              <a:rPr lang="vi-VN" sz="2000">
                <a:solidFill>
                  <a:srgbClr val="0033CC"/>
                </a:solidFill>
                <a:latin typeface="Times New Roman" panose="02020603050405020304" pitchFamily="18" charset="0"/>
                <a:cs typeface="Times New Roman" panose="02020603050405020304" pitchFamily="18" charset="0"/>
              </a:rPr>
              <a:t>X</a:t>
            </a:r>
            <a:r>
              <a:rPr lang="pt-BR" sz="2000">
                <a:solidFill>
                  <a:srgbClr val="0033CC"/>
                </a:solidFill>
                <a:latin typeface="Times New Roman" panose="02020603050405020304" pitchFamily="18" charset="0"/>
                <a:cs typeface="Times New Roman" panose="02020603050405020304" pitchFamily="18" charset="0"/>
              </a:rPr>
              <a:t>ây dựng kế hoạch chủ nhiệm. </a:t>
            </a:r>
            <a:endParaRPr lang="vi-VN" sz="2000">
              <a:solidFill>
                <a:srgbClr val="0033CC"/>
              </a:solidFill>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2813"/>
          <a:stretch/>
        </p:blipFill>
        <p:spPr>
          <a:xfrm>
            <a:off x="685800" y="857540"/>
            <a:ext cx="3276600" cy="5314659"/>
          </a:xfrm>
        </p:spPr>
      </p:pic>
      <p:pic>
        <p:nvPicPr>
          <p:cNvPr id="12"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t="4436"/>
          <a:stretch/>
        </p:blipFill>
        <p:spPr bwMode="auto">
          <a:xfrm>
            <a:off x="4191000" y="844094"/>
            <a:ext cx="4724400" cy="273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13"/>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5512" t="1800" r="1664" b="7262"/>
          <a:stretch/>
        </p:blipFill>
        <p:spPr>
          <a:xfrm>
            <a:off x="4222376" y="3733801"/>
            <a:ext cx="4693024" cy="2411506"/>
          </a:xfrm>
        </p:spPr>
      </p:pic>
      <p:sp>
        <p:nvSpPr>
          <p:cNvPr id="16" name="Rectangle 1"/>
          <p:cNvSpPr>
            <a:spLocks noChangeArrowheads="1"/>
          </p:cNvSpPr>
          <p:nvPr/>
        </p:nvSpPr>
        <p:spPr bwMode="auto">
          <a:xfrm>
            <a:off x="685800" y="205173"/>
            <a:ext cx="8192770" cy="460375"/>
          </a:xfrm>
          <a:prstGeom prst="rect">
            <a:avLst/>
          </a:prstGeom>
          <a:gradFill>
            <a:gsLst>
              <a:gs pos="0">
                <a:srgbClr val="14CD68">
                  <a:lumMod val="97000"/>
                </a:srgbClr>
              </a:gs>
              <a:gs pos="100000">
                <a:srgbClr val="035C7D"/>
              </a:gs>
            </a:gsLst>
            <a:path path="circle">
              <a:fillToRect l="50000" t="50000" r="50000" b="50000"/>
            </a:path>
            <a:tileRect/>
          </a:gradFill>
          <a:ln w="12700" cmpd="sng">
            <a:solidFill>
              <a:schemeClr val="bg1"/>
            </a:solidFill>
            <a:prstDash val="solid"/>
            <a:miter lim="800000"/>
          </a:ln>
          <a:effectLst/>
        </p:spPr>
        <p:txBody>
          <a:bodyPr vert="horz" wrap="square" lIns="91440" tIns="45720" rIns="91440" bIns="45720" numCol="1" anchor="ctr" anchorCtr="0" compatLnSpc="1">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700020" algn="l"/>
              </a:tabLst>
            </a:pP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p>
        </p:txBody>
      </p:sp>
      <p:pic>
        <p:nvPicPr>
          <p:cNvPr id="1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55762" y="-30256"/>
            <a:ext cx="13906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1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inVertical)">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4953000"/>
            <a:ext cx="8763000" cy="1828800"/>
          </a:xfrm>
        </p:spPr>
        <p:txBody>
          <a:bodyPr/>
          <a:lstStyle/>
          <a:p>
            <a:pPr algn="just"/>
            <a:r>
              <a:rPr lang="en-US" smtClean="0"/>
              <a:t>      Gặp </a:t>
            </a:r>
            <a:r>
              <a:rPr lang="en-US"/>
              <a:t>gỡ phụ huynh học sinh là việc làm cần thiết trong công tác chủ nhiệm, bởi vì chính các bậc phụ huynh là người cung cấp và gợi cho giáo viên chủ nhiệm biết được đặc điểm, tính cách của các em một cách cụ thể nhất, giúp giáo viên có thể áp dụng những biện pháp giáo dục phù hợp với từng học sinh. </a:t>
            </a:r>
          </a:p>
        </p:txBody>
      </p:sp>
      <p:sp>
        <p:nvSpPr>
          <p:cNvPr id="8" name="Rectangle 1"/>
          <p:cNvSpPr>
            <a:spLocks noChangeArrowheads="1"/>
          </p:cNvSpPr>
          <p:nvPr/>
        </p:nvSpPr>
        <p:spPr bwMode="auto">
          <a:xfrm>
            <a:off x="228600" y="13447"/>
            <a:ext cx="8915400" cy="830997"/>
          </a:xfrm>
          <a:prstGeom prst="rect">
            <a:avLst/>
          </a:prstGeom>
          <a:gradFill>
            <a:gsLst>
              <a:gs pos="0">
                <a:srgbClr val="14CD68"/>
              </a:gs>
              <a:gs pos="100000">
                <a:srgbClr val="035C7D"/>
              </a:gs>
            </a:gsLst>
            <a:path path="circle">
              <a:fillToRect l="50000" t="50000" r="50000" b="50000"/>
            </a:path>
            <a:tileRect/>
          </a:gradFill>
          <a:ln w="12700" cmpd="sng">
            <a:solidFill>
              <a:schemeClr val="bg1"/>
            </a:solidFill>
            <a:prstDash val="solid"/>
            <a:miter lim="800000"/>
          </a:ln>
          <a:effectLst/>
        </p:spPr>
        <p:txBody>
          <a:bodyPr vert="horz" wrap="square" lIns="91440" tIns="45720" rIns="91440" bIns="45720" numCol="1" anchor="ctr" anchorCtr="0" compatLnSpc="1">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700020" algn="l"/>
              </a:tabLst>
            </a:pP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huynh</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9"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68580" y="117886"/>
            <a:ext cx="1045845" cy="9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24000" y="871338"/>
            <a:ext cx="6324600" cy="4229100"/>
          </a:xfrm>
        </p:spPr>
      </p:pic>
    </p:spTree>
    <p:extLst>
      <p:ext uri="{BB962C8B-B14F-4D97-AF65-F5344CB8AC3E}">
        <p14:creationId xmlns:p14="http://schemas.microsoft.com/office/powerpoint/2010/main" val="16997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ldLvl="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0"/>
            <a:ext cx="8915400" cy="830997"/>
          </a:xfrm>
          <a:prstGeom prst="rect">
            <a:avLst/>
          </a:prstGeom>
          <a:gradFill>
            <a:gsLst>
              <a:gs pos="0">
                <a:srgbClr val="14CD68"/>
              </a:gs>
              <a:gs pos="100000">
                <a:srgbClr val="035C7D"/>
              </a:gs>
            </a:gsLst>
            <a:path path="circle">
              <a:fillToRect l="50000" t="50000" r="50000" b="50000"/>
            </a:path>
            <a:tileRect/>
          </a:gradFill>
          <a:ln w="12700" cmpd="sng">
            <a:solidFill>
              <a:schemeClr val="bg1"/>
            </a:solidFill>
            <a:prstDash val="solid"/>
            <a:miter lim="800000"/>
          </a:ln>
          <a:effectLst/>
        </p:spPr>
        <p:txBody>
          <a:bodyPr vert="horz" wrap="square" lIns="91440" tIns="45720" rIns="91440" bIns="45720" numCol="1" anchor="ctr" anchorCtr="0" compatLnSpc="1">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700020" algn="l"/>
              </a:tabLst>
            </a:pP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huynh</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7" name="Picture 6" descr="POINSET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953000"/>
            <a:ext cx="1999615" cy="183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 descr="POINSET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68580" y="68580"/>
            <a:ext cx="1045845" cy="9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751344"/>
            <a:ext cx="8991600" cy="5262979"/>
          </a:xfrm>
          <a:prstGeom prst="rect">
            <a:avLst/>
          </a:prstGeom>
        </p:spPr>
        <p:txBody>
          <a:bodyPr wrap="square">
            <a:spAutoFit/>
          </a:bodyPr>
          <a:lstStyle/>
          <a:p>
            <a:pPr algn="just"/>
            <a:endParaRPr lang="en-US" sz="2400" smtClean="0">
              <a:latin typeface="Times New Roman" pitchFamily="18" charset="0"/>
              <a:cs typeface="Times New Roman" pitchFamily="18" charset="0"/>
            </a:endParaRPr>
          </a:p>
          <a:p>
            <a:pPr algn="just"/>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Trong </a:t>
            </a:r>
            <a:r>
              <a:rPr lang="en-US" sz="2400">
                <a:latin typeface="Times New Roman" pitchFamily="18" charset="0"/>
                <a:cs typeface="Times New Roman" pitchFamily="18" charset="0"/>
              </a:rPr>
              <a:t>lần họp phụ huynh học sinh đầu năm, sau khi thông báo các nội quy của trường tôi tiến hành gặp gỡ riêng từng phụ huynh trao đổi về tình hình đặc điểm của học sinh để phối hợp đưa ra biện pháp giáo dục. Tôi động viên các bậc phụ huynh làm những việc sau:</a:t>
            </a:r>
          </a:p>
          <a:p>
            <a:pPr algn="just"/>
            <a:r>
              <a:rPr lang="en-US" sz="2400" smtClean="0">
                <a:latin typeface="Times New Roman" pitchFamily="18" charset="0"/>
                <a:cs typeface="Times New Roman" pitchFamily="18" charset="0"/>
              </a:rPr>
              <a:t>       - </a:t>
            </a:r>
            <a:r>
              <a:rPr lang="en-US" sz="2400">
                <a:latin typeface="Times New Roman" pitchFamily="18" charset="0"/>
                <a:cs typeface="Times New Roman" pitchFamily="18" charset="0"/>
              </a:rPr>
              <a:t>Kiểm tra sách, vở theo thời khóa biểu của từng buổi học.</a:t>
            </a:r>
          </a:p>
          <a:p>
            <a:pPr algn="just"/>
            <a:r>
              <a:rPr lang="en-US" sz="2400" smtClean="0">
                <a:latin typeface="Times New Roman" pitchFamily="18" charset="0"/>
                <a:cs typeface="Times New Roman" pitchFamily="18" charset="0"/>
              </a:rPr>
              <a:t>       - </a:t>
            </a:r>
            <a:r>
              <a:rPr lang="en-US" sz="2400">
                <a:latin typeface="Times New Roman" pitchFamily="18" charset="0"/>
                <a:cs typeface="Times New Roman" pitchFamily="18" charset="0"/>
              </a:rPr>
              <a:t>Nhắc nhở việc học bài và làm bài ở nhà của con mình.</a:t>
            </a:r>
          </a:p>
          <a:p>
            <a:pPr algn="just"/>
            <a:r>
              <a:rPr lang="en-US" sz="2400" smtClean="0">
                <a:latin typeface="Times New Roman" pitchFamily="18" charset="0"/>
                <a:cs typeface="Times New Roman" pitchFamily="18" charset="0"/>
              </a:rPr>
              <a:t>       - </a:t>
            </a:r>
            <a:r>
              <a:rPr lang="en-US" sz="2400">
                <a:latin typeface="Times New Roman" pitchFamily="18" charset="0"/>
                <a:cs typeface="Times New Roman" pitchFamily="18" charset="0"/>
              </a:rPr>
              <a:t>Khi đau ốm nghỉ học phải có đơn xin phép hoặc gọi điên thoại cho giáo viên chủ nhiệm.</a:t>
            </a:r>
          </a:p>
          <a:p>
            <a:pPr algn="just"/>
            <a:r>
              <a:rPr lang="en-US" sz="2400" smtClean="0">
                <a:latin typeface="Times New Roman" pitchFamily="18" charset="0"/>
                <a:cs typeface="Times New Roman" pitchFamily="18" charset="0"/>
              </a:rPr>
              <a:t>       - </a:t>
            </a:r>
            <a:r>
              <a:rPr lang="en-US" sz="2400">
                <a:latin typeface="Times New Roman" pitchFamily="18" charset="0"/>
                <a:cs typeface="Times New Roman" pitchFamily="18" charset="0"/>
              </a:rPr>
              <a:t>Cần động viên khích lệ tinh thần của con em bằng những lời khen hay những món quà nhỏ nếu hôm nào học tốt. </a:t>
            </a:r>
          </a:p>
          <a:p>
            <a:pPr algn="just"/>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pt-BR" sz="2400" smtClean="0">
                <a:latin typeface="Times New Roman" pitchFamily="18" charset="0"/>
                <a:cs typeface="Times New Roman" pitchFamily="18" charset="0"/>
              </a:rPr>
              <a:t>- </a:t>
            </a:r>
            <a:r>
              <a:rPr lang="pt-BR" sz="2400">
                <a:latin typeface="Times New Roman" pitchFamily="18" charset="0"/>
                <a:cs typeface="Times New Roman" pitchFamily="18" charset="0"/>
              </a:rPr>
              <a:t>Thăm hỏi động viên gia đình học sinh có hoàn cảnh khó khăn, giúp em hoà nhập với các bạn, không mặc cảm, tự ti với hoàn cảnh của mình.</a:t>
            </a:r>
            <a:endParaRPr lang="en-US" sz="240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1"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25830" y="194945"/>
            <a:ext cx="8218170" cy="795655"/>
          </a:xfrm>
          <a:prstGeom prst="rect">
            <a:avLst/>
          </a:prstGeom>
          <a:solidFill>
            <a:schemeClr val="accent2">
              <a:lumMod val="60000"/>
              <a:lumOff val="40000"/>
            </a:schemeClr>
          </a:solidFill>
          <a:ln w="12700" cmpd="sng">
            <a:solidFill>
              <a:schemeClr val="bg1"/>
            </a:solidFill>
            <a:prstDash val="solid"/>
          </a:ln>
        </p:spPr>
        <p:txBody>
          <a:bodyPr wrap="square" lIns="57763" tIns="28881" rIns="57763" bIns="28881">
            <a:spAutoFit/>
          </a:bodyPr>
          <a:lstStyle/>
          <a:p>
            <a:pPr algn="just"/>
            <a:r>
              <a:rPr lang="en-US" sz="2400" dirty="0">
                <a:solidFill>
                  <a:srgbClr val="0000FF"/>
                </a:solidFill>
                <a:latin typeface="Times New Roman" panose="02020603050405020304" pitchFamily="18" charset="0"/>
                <a:cs typeface="Times New Roman" panose="02020603050405020304" pitchFamily="18" charset="0"/>
              </a:rPr>
              <a:t>3</a:t>
            </a:r>
            <a:r>
              <a:rPr lang="en-US" sz="240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Xây</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dựng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môi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trường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học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tập</a:t>
            </a:r>
            <a:r>
              <a:rPr lang="en-US" sz="2400" dirty="0" smtClean="0">
                <a:solidFill>
                  <a:srgbClr val="0000FF"/>
                </a:solidFill>
                <a:latin typeface="Times New Roman" panose="02020603050405020304" pitchFamily="18" charset="0"/>
                <a:cs typeface="Times New Roman" panose="02020603050405020304" pitchFamily="18" charset="0"/>
              </a:rPr>
              <a:t> An </a:t>
            </a:r>
            <a:r>
              <a:rPr lang="en-US" sz="2400" dirty="0" err="1" smtClean="0">
                <a:solidFill>
                  <a:srgbClr val="0000FF"/>
                </a:solidFill>
                <a:latin typeface="Times New Roman" panose="02020603050405020304" pitchFamily="18" charset="0"/>
                <a:cs typeface="Times New Roman" panose="02020603050405020304" pitchFamily="18" charset="0"/>
              </a:rPr>
              <a:t>toàn</a:t>
            </a:r>
            <a:r>
              <a:rPr lang="en-US" sz="2400" dirty="0" smtClean="0">
                <a:solidFill>
                  <a:srgbClr val="0000FF"/>
                </a:solidFill>
                <a:latin typeface="Times New Roman" panose="02020603050405020304" pitchFamily="18" charset="0"/>
                <a:cs typeface="Times New Roman" panose="02020603050405020304" pitchFamily="18" charset="0"/>
              </a:rPr>
              <a:t> – </a:t>
            </a:r>
            <a:r>
              <a:rPr lang="en-US" sz="2400" dirty="0" err="1" smtClean="0">
                <a:solidFill>
                  <a:srgbClr val="0000FF"/>
                </a:solidFill>
                <a:latin typeface="Times New Roman" panose="02020603050405020304" pitchFamily="18" charset="0"/>
                <a:cs typeface="Times New Roman" panose="02020603050405020304" pitchFamily="18" charset="0"/>
              </a:rPr>
              <a:t>Thân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thiện</a:t>
            </a:r>
            <a:r>
              <a:rPr lang="en-US" sz="2400" dirty="0" smtClean="0">
                <a:solidFill>
                  <a:srgbClr val="0000FF"/>
                </a:solidFill>
                <a:latin typeface="Times New Roman" panose="02020603050405020304" pitchFamily="18" charset="0"/>
                <a:cs typeface="Times New Roman" panose="02020603050405020304" pitchFamily="18" charset="0"/>
              </a:rPr>
              <a:t> – </a:t>
            </a:r>
            <a:r>
              <a:rPr lang="en-US" sz="2400" dirty="0" err="1" smtClean="0">
                <a:solidFill>
                  <a:srgbClr val="0000FF"/>
                </a:solidFill>
                <a:latin typeface="Times New Roman" panose="02020603050405020304" pitchFamily="18" charset="0"/>
                <a:cs typeface="Times New Roman" panose="02020603050405020304" pitchFamily="18" charset="0"/>
              </a:rPr>
              <a:t>Bình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đẳng</a:t>
            </a:r>
            <a:r>
              <a:rPr lang="en-US" sz="2400" dirty="0" smtClean="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34817" name="Rectangle 1"/>
          <p:cNvSpPr>
            <a:spLocks noChangeArrowheads="1"/>
          </p:cNvSpPr>
          <p:nvPr/>
        </p:nvSpPr>
        <p:spPr bwMode="auto">
          <a:xfrm>
            <a:off x="914400" y="1066800"/>
            <a:ext cx="5279390" cy="460375"/>
          </a:xfrm>
          <a:prstGeom prst="rect">
            <a:avLst/>
          </a:prstGeom>
          <a:solidFill>
            <a:schemeClr val="accent6">
              <a:lumMod val="40000"/>
              <a:lumOff val="60000"/>
            </a:schemeClr>
          </a:solidFill>
          <a:ln w="12700" cmpd="sng">
            <a:solidFill>
              <a:schemeClr val="bg1"/>
            </a:solidFill>
            <a:prstDash val="soli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2700020" algn="l"/>
              </a:tabLst>
            </a:pPr>
            <a:r>
              <a:rPr lang="en-US" sz="24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2400" b="0" i="1"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kumimoji="0" 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2058" name="Picture 5" descr="POINSET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31115" y="106680"/>
            <a:ext cx="1628140" cy="14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POINSET3"/>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7301865" y="5384800"/>
            <a:ext cx="184213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2514600" y="6187097"/>
            <a:ext cx="4114800" cy="36610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7763" tIns="28881" rIns="57763" bIns="28881">
            <a:spAutoFit/>
          </a:bodyPr>
          <a:lstStyle/>
          <a:p>
            <a:pPr algn="ctr"/>
            <a:r>
              <a:rPr lang="pt-BR" sz="2000" dirty="0" smtClean="0">
                <a:solidFill>
                  <a:srgbClr val="0033CC"/>
                </a:solidFill>
                <a:latin typeface="Times New Roman" panose="02020603050405020304" pitchFamily="18" charset="0"/>
                <a:cs typeface="Times New Roman" panose="02020603050405020304" pitchFamily="18" charset="0"/>
              </a:rPr>
              <a:t>Trong giờ học quan tâm từng học sinh</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676399"/>
            <a:ext cx="4953000" cy="444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4817"/>
                                        </p:tgtEl>
                                        <p:attrNameLst>
                                          <p:attrName>style.visibility</p:attrName>
                                        </p:attrNameLst>
                                      </p:cBhvr>
                                      <p:to>
                                        <p:strVal val="visible"/>
                                      </p:to>
                                    </p:set>
                                    <p:animEffect transition="in" filter="randombar(horizontal)">
                                      <p:cBhvr>
                                        <p:cTn id="11" dur="500"/>
                                        <p:tgtEl>
                                          <p:spTgt spid="34817"/>
                                        </p:tgtEl>
                                      </p:cBhvr>
                                    </p:animEffect>
                                  </p:childTnLst>
                                </p:cTn>
                              </p:par>
                              <p:par>
                                <p:cTn id="12" presetID="6" presetClass="entr" presetSubtype="16"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par>
                                <p:cTn id="15" presetID="31" presetClass="entr" presetSubtype="0" fill="hold" grpId="2"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34817" grpId="0" animBg="1"/>
      <p:bldP spid="7" grpId="1" animBg="1"/>
      <p:bldP spid="7"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2057" y="381000"/>
            <a:ext cx="4897755" cy="460375"/>
          </a:xfrm>
          <a:prstGeom prst="rect">
            <a:avLst/>
          </a:prstGeom>
          <a:solidFill>
            <a:schemeClr val="accent6">
              <a:lumMod val="40000"/>
              <a:lumOff val="60000"/>
            </a:schemeClr>
          </a:solidFill>
          <a:ln w="12700" cmpd="sng">
            <a:solidFill>
              <a:srgbClr val="FFFF00"/>
            </a:solidFill>
            <a:prstDash val="solid"/>
          </a:ln>
        </p:spPr>
        <p:txBody>
          <a:bodyPr wrap="none">
            <a:spAutoFit/>
          </a:bodyPr>
          <a:lstStyle/>
          <a:p>
            <a:pPr lvl="0" indent="457200" algn="just" defTabSz="914400" fontAlgn="base">
              <a:spcBef>
                <a:spcPct val="0"/>
              </a:spcBef>
              <a:spcAft>
                <a:spcPct val="0"/>
              </a:spcAft>
              <a:tabLst>
                <a:tab pos="2700020"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i="1"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Rèn</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kĩ</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sinh</a:t>
            </a:r>
            <a:endParaRPr lang="en-US" sz="2400" dirty="0" smtClean="0">
              <a:latin typeface="Arial" panose="020B0604020202020204" pitchFamily="34" charset="0"/>
              <a:cs typeface="Arial" panose="020B0604020202020204" pitchFamily="34" charset="0"/>
            </a:endParaRPr>
          </a:p>
        </p:txBody>
      </p:sp>
      <p:pic>
        <p:nvPicPr>
          <p:cNvPr id="35843" name="Picture 3"/>
          <p:cNvPicPr>
            <a:picLocks noChangeAspect="1" noChangeArrowheads="1"/>
          </p:cNvPicPr>
          <p:nvPr/>
        </p:nvPicPr>
        <p:blipFill>
          <a:blip r:embed="rId3" cstate="print"/>
          <a:srcRect/>
          <a:stretch>
            <a:fillRect/>
          </a:stretch>
        </p:blipFill>
        <p:spPr bwMode="auto">
          <a:xfrm>
            <a:off x="4821872" y="1003554"/>
            <a:ext cx="3538855" cy="2362200"/>
          </a:xfrm>
          <a:prstGeom prst="rect">
            <a:avLst/>
          </a:prstGeom>
          <a:noFill/>
          <a:ln w="9525">
            <a:noFill/>
            <a:miter lim="800000"/>
            <a:headEnd/>
            <a:tailEnd/>
          </a:ln>
        </p:spPr>
      </p:pic>
      <p:pic>
        <p:nvPicPr>
          <p:cNvPr id="2058" name="Picture 5" descr="POINSET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36207" y="150178"/>
            <a:ext cx="2082800" cy="181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4821872" y="6389071"/>
            <a:ext cx="3429000" cy="366103"/>
          </a:xfrm>
          <a:prstGeom prst="rect">
            <a:avLst/>
          </a:prstGeom>
          <a:solidFill>
            <a:srgbClr val="FFFF00"/>
          </a:solidFill>
          <a:ln>
            <a:noFill/>
          </a:ln>
        </p:spPr>
        <p:txBody>
          <a:bodyPr wrap="square" lIns="57763" tIns="28881" rIns="57763" bIns="28881">
            <a:spAutoFit/>
          </a:bodyPr>
          <a:lstStyle/>
          <a:p>
            <a:pPr algn="ctr"/>
            <a:r>
              <a:rPr lang="pt-BR" sz="2000" smtClean="0">
                <a:solidFill>
                  <a:srgbClr val="0033CC"/>
                </a:solidFill>
                <a:latin typeface="Times New Roman" panose="02020603050405020304" pitchFamily="18" charset="0"/>
                <a:cs typeface="Times New Roman" panose="02020603050405020304" pitchFamily="18" charset="0"/>
              </a:rPr>
              <a:t>Cuốn sách hay</a:t>
            </a:r>
            <a:endParaRPr lang="pt-BR" sz="2000" dirty="0" smtClean="0">
              <a:solidFill>
                <a:srgbClr val="0033CC"/>
              </a:solidFill>
              <a:latin typeface="Times New Roman" panose="02020603050405020304" pitchFamily="18" charset="0"/>
              <a:cs typeface="Times New Roman" panose="02020603050405020304" pitchFamily="18" charset="0"/>
            </a:endParaRPr>
          </a:p>
        </p:txBody>
      </p:sp>
      <p:sp>
        <p:nvSpPr>
          <p:cNvPr id="11" name="Rectangle 2"/>
          <p:cNvSpPr>
            <a:spLocks noChangeArrowheads="1"/>
          </p:cNvSpPr>
          <p:nvPr/>
        </p:nvSpPr>
        <p:spPr bwMode="auto">
          <a:xfrm>
            <a:off x="4821872" y="3344881"/>
            <a:ext cx="3538855" cy="366103"/>
          </a:xfrm>
          <a:prstGeom prst="rect">
            <a:avLst/>
          </a:prstGeom>
          <a:solidFill>
            <a:srgbClr val="FFFF00"/>
          </a:solidFill>
          <a:ln>
            <a:noFill/>
          </a:ln>
        </p:spPr>
        <p:txBody>
          <a:bodyPr wrap="square" lIns="57763" tIns="28881" rIns="57763" bIns="28881">
            <a:spAutoFit/>
          </a:bodyPr>
          <a:lstStyle/>
          <a:p>
            <a:pPr algn="ctr"/>
            <a:r>
              <a:rPr lang="pt-BR" sz="2000" dirty="0" smtClean="0">
                <a:solidFill>
                  <a:srgbClr val="0033CC"/>
                </a:solidFill>
                <a:latin typeface="Times New Roman" panose="02020603050405020304" pitchFamily="18" charset="0"/>
                <a:cs typeface="Times New Roman" panose="02020603050405020304" pitchFamily="18" charset="0"/>
              </a:rPr>
              <a:t>Cuốn sách hay</a:t>
            </a:r>
          </a:p>
        </p:txBody>
      </p:sp>
      <p:sp>
        <p:nvSpPr>
          <p:cNvPr id="12" name="Rectangle 2"/>
          <p:cNvSpPr>
            <a:spLocks noChangeArrowheads="1"/>
          </p:cNvSpPr>
          <p:nvPr/>
        </p:nvSpPr>
        <p:spPr bwMode="auto">
          <a:xfrm>
            <a:off x="609600" y="6397467"/>
            <a:ext cx="3657600" cy="335325"/>
          </a:xfrm>
          <a:prstGeom prst="rect">
            <a:avLst/>
          </a:prstGeom>
          <a:solidFill>
            <a:srgbClr val="FFFF00"/>
          </a:solidFill>
          <a:ln>
            <a:noFill/>
          </a:ln>
        </p:spPr>
        <p:txBody>
          <a:bodyPr wrap="square" lIns="57763" tIns="28881" rIns="57763" bIns="28881">
            <a:spAutoFit/>
          </a:bodyPr>
          <a:lstStyle/>
          <a:p>
            <a:pPr algn="ctr"/>
            <a:r>
              <a:rPr lang="pt-BR" dirty="0" smtClean="0">
                <a:solidFill>
                  <a:srgbClr val="0033CC"/>
                </a:solidFill>
                <a:latin typeface="Times New Roman" panose="02020603050405020304" pitchFamily="18" charset="0"/>
                <a:cs typeface="Times New Roman" panose="02020603050405020304" pitchFamily="18" charset="0"/>
              </a:rPr>
              <a:t>Giới thiệu cuốn sách hay cho các em </a:t>
            </a:r>
          </a:p>
        </p:txBody>
      </p:sp>
      <p:pic>
        <p:nvPicPr>
          <p:cNvPr id="13" name="Picture 6"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500" y="5791200"/>
            <a:ext cx="1333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Những cuốn sách hay cho trẻ 10 tuổi kinh điển nhất không nên bỏ q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06378"/>
            <a:ext cx="3657600" cy="52623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p 10 Cuốn Sách Tuyệt Vời Cho Lứa Tuổi Tiểu Học - Mytour.vn"/>
          <p:cNvPicPr>
            <a:picLocks noChangeAspect="1" noChangeArrowheads="1"/>
          </p:cNvPicPr>
          <p:nvPr/>
        </p:nvPicPr>
        <p:blipFill rotWithShape="1">
          <a:blip r:embed="rId7">
            <a:extLst>
              <a:ext uri="{28A0092B-C50C-407E-A947-70E740481C1C}">
                <a14:useLocalDpi xmlns:a14="http://schemas.microsoft.com/office/drawing/2010/main" val="0"/>
              </a:ext>
            </a:extLst>
          </a:blip>
          <a:srcRect l="2206" r="66721" b="20798"/>
          <a:stretch/>
        </p:blipFill>
        <p:spPr bwMode="auto">
          <a:xfrm>
            <a:off x="4821871" y="3710983"/>
            <a:ext cx="3538855" cy="2690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par>
                                <p:cTn id="11" presetID="16" presetClass="entr" presetSubtype="21" fill="hold" grpId="2"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5843"/>
                                        </p:tgtEl>
                                        <p:attrNameLst>
                                          <p:attrName>style.visibility</p:attrName>
                                        </p:attrNameLst>
                                      </p:cBhvr>
                                      <p:to>
                                        <p:strVal val="visible"/>
                                      </p:to>
                                    </p:set>
                                    <p:animEffect transition="in" filter="fade">
                                      <p:cBhvr>
                                        <p:cTn id="18" dur="1000"/>
                                        <p:tgtEl>
                                          <p:spTgt spid="35843"/>
                                        </p:tgtEl>
                                      </p:cBhvr>
                                    </p:animEffect>
                                    <p:anim calcmode="lin" valueType="num">
                                      <p:cBhvr>
                                        <p:cTn id="19" dur="1000" fill="hold"/>
                                        <p:tgtEl>
                                          <p:spTgt spid="35843"/>
                                        </p:tgtEl>
                                        <p:attrNameLst>
                                          <p:attrName>ppt_x</p:attrName>
                                        </p:attrNameLst>
                                      </p:cBhvr>
                                      <p:tavLst>
                                        <p:tav tm="0">
                                          <p:val>
                                            <p:strVal val="#ppt_x"/>
                                          </p:val>
                                        </p:tav>
                                        <p:tav tm="100000">
                                          <p:val>
                                            <p:strVal val="#ppt_x"/>
                                          </p:val>
                                        </p:tav>
                                      </p:tavLst>
                                    </p:anim>
                                    <p:anim calcmode="lin" valueType="num">
                                      <p:cBhvr>
                                        <p:cTn id="20" dur="1000" fill="hold"/>
                                        <p:tgtEl>
                                          <p:spTgt spid="35843"/>
                                        </p:tgtEl>
                                        <p:attrNameLst>
                                          <p:attrName>ppt_y</p:attrName>
                                        </p:attrNameLst>
                                      </p:cBhvr>
                                      <p:tavLst>
                                        <p:tav tm="0">
                                          <p:val>
                                            <p:strVal val="#ppt_y+.1"/>
                                          </p:val>
                                        </p:tav>
                                        <p:tav tm="100000">
                                          <p:val>
                                            <p:strVal val="#ppt_y"/>
                                          </p:val>
                                        </p:tav>
                                      </p:tavLst>
                                    </p:anim>
                                  </p:childTnLst>
                                </p:cTn>
                              </p:par>
                              <p:par>
                                <p:cTn id="21" presetID="42" presetClass="entr" presetSubtype="0" fill="hold" grpId="2"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6" presetClass="entr" presetSubtype="16"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circle(in)">
                                      <p:cBhvr>
                                        <p:cTn id="28" dur="2000"/>
                                        <p:tgtEl>
                                          <p:spTgt spid="2052"/>
                                        </p:tgtEl>
                                      </p:cBhvr>
                                    </p:animEffect>
                                  </p:childTnLst>
                                </p:cTn>
                              </p:par>
                              <p:par>
                                <p:cTn id="29" presetID="21" presetClass="entr" presetSubtype="1" fill="hold" grpId="2"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1" animBg="1"/>
      <p:bldP spid="9" grpId="2" animBg="1"/>
      <p:bldP spid="11" grpId="1" animBg="1"/>
      <p:bldP spid="11" grpId="2" animBg="1"/>
      <p:bldP spid="12" grpId="1" animBg="1"/>
      <p:bldP spid="1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381000"/>
            <a:ext cx="6983002" cy="460375"/>
          </a:xfrm>
          <a:prstGeom prst="rect">
            <a:avLst/>
          </a:prstGeom>
          <a:solidFill>
            <a:schemeClr val="accent6">
              <a:lumMod val="40000"/>
              <a:lumOff val="60000"/>
            </a:schemeClr>
          </a:solidFill>
        </p:spPr>
        <p:txBody>
          <a:bodyPr wrap="square">
            <a:spAutoFit/>
          </a:bodyPr>
          <a:lstStyle/>
          <a:p>
            <a:pPr lvl="0" indent="457200" algn="just" defTabSz="914400" fontAlgn="base">
              <a:spcBef>
                <a:spcPct val="0"/>
              </a:spcBef>
              <a:spcAft>
                <a:spcPct val="0"/>
              </a:spcAft>
              <a:tabLst>
                <a:tab pos="2700020"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i="1" smtClean="0">
                <a:latin typeface="Times New Roman" panose="02020603050405020304" pitchFamily="18" charset="0"/>
                <a:ea typeface="Times New Roman" panose="02020603050405020304" pitchFamily="18" charset="0"/>
                <a:cs typeface="Times New Roman" panose="02020603050405020304" pitchFamily="18" charset="0"/>
              </a:rPr>
              <a:t>.3</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Rèn</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lực-phẩm</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môn</a:t>
            </a:r>
            <a:endParaRPr lang="en-US" sz="2400" dirty="0" smtClean="0">
              <a:latin typeface="Arial" panose="020B0604020202020204" pitchFamily="34" charset="0"/>
              <a:cs typeface="Arial" panose="020B0604020202020204" pitchFamily="34" charset="0"/>
            </a:endParaRPr>
          </a:p>
        </p:txBody>
      </p:sp>
      <p:pic>
        <p:nvPicPr>
          <p:cNvPr id="36866" name="Picture 2" descr="Đạo đức lớp 3 trang 16, 17, 18 Khám phá | Kết nối tri thức"/>
          <p:cNvPicPr>
            <a:picLocks noChangeAspect="1" noChangeArrowheads="1"/>
          </p:cNvPicPr>
          <p:nvPr/>
        </p:nvPicPr>
        <p:blipFill>
          <a:blip r:embed="rId3" cstate="print"/>
          <a:srcRect/>
          <a:stretch>
            <a:fillRect/>
          </a:stretch>
        </p:blipFill>
        <p:spPr bwMode="auto">
          <a:xfrm>
            <a:off x="862265" y="1008081"/>
            <a:ext cx="7086600" cy="5113319"/>
          </a:xfrm>
          <a:prstGeom prst="rect">
            <a:avLst/>
          </a:prstGeom>
          <a:noFill/>
          <a:ln w="9525">
            <a:noFill/>
            <a:miter lim="800000"/>
            <a:headEnd/>
            <a:tailEnd/>
          </a:ln>
        </p:spPr>
      </p:pic>
      <p:pic>
        <p:nvPicPr>
          <p:cNvPr id="2057" name="Picture 6" descr="POINSET3"/>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7301865" y="5384800"/>
            <a:ext cx="184213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 descr="POINSET2"/>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217805" y="140970"/>
            <a:ext cx="2153920" cy="18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2386601" y="6255449"/>
            <a:ext cx="3886200" cy="36610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7763" tIns="28881" rIns="57763" bIns="28881">
            <a:spAutoFit/>
          </a:bodyPr>
          <a:lstStyle/>
          <a:p>
            <a:pPr algn="ctr"/>
            <a:r>
              <a:rPr lang="vi-VN" sz="2000" dirty="0" smtClean="0">
                <a:solidFill>
                  <a:srgbClr val="0033CC"/>
                </a:solidFill>
                <a:latin typeface="Times New Roman" panose="02020603050405020304" pitchFamily="18" charset="0"/>
                <a:cs typeface="Times New Roman" panose="02020603050405020304" pitchFamily="18" charset="0"/>
              </a:rPr>
              <a:t>Môn Đạo đức lớp 3</a:t>
            </a:r>
            <a:r>
              <a:rPr lang="pt-BR" sz="2000" dirty="0" smtClean="0">
                <a:solidFill>
                  <a:srgbClr val="0033CC"/>
                </a:solidFill>
                <a:latin typeface="Times New Roman" panose="02020603050405020304" pitchFamily="18" charset="0"/>
                <a:cs typeface="Times New Roman" panose="02020603050405020304" pitchFamily="18" charset="0"/>
              </a:rPr>
              <a:t> </a:t>
            </a:r>
          </a:p>
        </p:txBody>
      </p:sp>
      <p:pic>
        <p:nvPicPr>
          <p:cNvPr id="11" name="Picture 4" descr="Tự nhiên xã hội lớp 3 Bài 3: Vệ sinh xung quanh nhà trang 16, 17, 18, 19 |  Kết nối tri thức"/>
          <p:cNvPicPr>
            <a:picLocks noChangeAspect="1" noChangeArrowheads="1"/>
          </p:cNvPicPr>
          <p:nvPr/>
        </p:nvPicPr>
        <p:blipFill>
          <a:blip r:embed="rId6"/>
          <a:srcRect/>
          <a:stretch>
            <a:fillRect/>
          </a:stretch>
        </p:blipFill>
        <p:spPr bwMode="auto">
          <a:xfrm>
            <a:off x="683221" y="913066"/>
            <a:ext cx="7444687" cy="5303348"/>
          </a:xfrm>
          <a:prstGeom prst="rect">
            <a:avLst/>
          </a:prstGeom>
          <a:noFill/>
          <a:ln w="9525">
            <a:noFill/>
            <a:miter lim="800000"/>
            <a:headEnd/>
            <a:tailEnd/>
          </a:ln>
        </p:spPr>
      </p:pic>
      <p:sp>
        <p:nvSpPr>
          <p:cNvPr id="13" name="Rectangle 2"/>
          <p:cNvSpPr>
            <a:spLocks noChangeArrowheads="1"/>
          </p:cNvSpPr>
          <p:nvPr/>
        </p:nvSpPr>
        <p:spPr bwMode="auto">
          <a:xfrm>
            <a:off x="2386601" y="6255449"/>
            <a:ext cx="3886200" cy="366103"/>
          </a:xfrm>
          <a:prstGeom prst="rect">
            <a:avLst/>
          </a:prstGeom>
          <a:solidFill>
            <a:srgbClr val="FFFF00"/>
          </a:solidFill>
          <a:ln>
            <a:noFill/>
          </a:ln>
        </p:spPr>
        <p:txBody>
          <a:bodyPr wrap="square" lIns="57763" tIns="28881" rIns="57763" bIns="28881">
            <a:spAutoFit/>
          </a:bodyPr>
          <a:lstStyle/>
          <a:p>
            <a:pPr algn="ctr"/>
            <a:r>
              <a:rPr lang="vi-VN" sz="2000" dirty="0" smtClean="0">
                <a:solidFill>
                  <a:srgbClr val="0033CC"/>
                </a:solidFill>
                <a:latin typeface="Times New Roman" panose="02020603050405020304" pitchFamily="18" charset="0"/>
                <a:cs typeface="Times New Roman" panose="02020603050405020304" pitchFamily="18" charset="0"/>
              </a:rPr>
              <a:t>Môn Tự nhiên &amp; Xã hội lớp 3</a:t>
            </a:r>
            <a:r>
              <a:rPr lang="pt-BR" sz="2000" dirty="0" smtClean="0">
                <a:solidFill>
                  <a:srgbClr val="0033CC"/>
                </a:solidFill>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36866"/>
                                        </p:tgtEl>
                                        <p:attrNameLst>
                                          <p:attrName>style.visibility</p:attrName>
                                        </p:attrNameLst>
                                      </p:cBhvr>
                                      <p:to>
                                        <p:strVal val="visible"/>
                                      </p:to>
                                    </p:set>
                                    <p:animEffect transition="in" filter="barn(inVertical)">
                                      <p:cBhvr>
                                        <p:cTn id="15" dur="500"/>
                                        <p:tgtEl>
                                          <p:spTgt spid="3686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8" grpId="0" animBg="1"/>
      <p:bldP spid="8"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52400"/>
            <a:ext cx="5428089" cy="461665"/>
          </a:xfrm>
          <a:prstGeom prst="rect">
            <a:avLst/>
          </a:prstGeom>
          <a:solidFill>
            <a:schemeClr val="accent6">
              <a:lumMod val="40000"/>
              <a:lumOff val="60000"/>
            </a:schemeClr>
          </a:solidFill>
        </p:spPr>
        <p:txBody>
          <a:bodyPr wrap="none">
            <a:spAutoFit/>
          </a:bodyPr>
          <a:lstStyle/>
          <a:p>
            <a:pPr lvl="0" indent="457200" algn="just" defTabSz="914400" fontAlgn="base">
              <a:spcBef>
                <a:spcPct val="0"/>
              </a:spcBef>
              <a:spcAft>
                <a:spcPct val="0"/>
              </a:spcAft>
              <a:tabLst>
                <a:tab pos="2700020"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i="1"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400" dirty="0" smtClean="0">
              <a:latin typeface="Arial" panose="020B0604020202020204" pitchFamily="34" charset="0"/>
              <a:cs typeface="Arial" panose="020B0604020202020204" pitchFamily="34" charset="0"/>
            </a:endParaRPr>
          </a:p>
        </p:txBody>
      </p:sp>
      <p:pic>
        <p:nvPicPr>
          <p:cNvPr id="5"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217805" y="140970"/>
            <a:ext cx="2153920" cy="18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865" y="5384800"/>
            <a:ext cx="184213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09600" y="868382"/>
            <a:ext cx="4267200" cy="451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9"/>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029200" y="868382"/>
            <a:ext cx="3661376" cy="451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219200" y="5638800"/>
            <a:ext cx="6400800" cy="461665"/>
          </a:xfrm>
          <a:prstGeom prst="rect">
            <a:avLst/>
          </a:prstGeom>
          <a:solidFill>
            <a:schemeClr val="accent6">
              <a:lumMod val="40000"/>
              <a:lumOff val="60000"/>
            </a:schemeClr>
          </a:solidFill>
        </p:spPr>
        <p:txBody>
          <a:bodyPr wrap="square">
            <a:spAutoFit/>
          </a:bodyPr>
          <a:lstStyle/>
          <a:p>
            <a:pPr lvl="0" indent="457200" algn="just" fontAlgn="base">
              <a:spcBef>
                <a:spcPct val="0"/>
              </a:spcBef>
              <a:spcAft>
                <a:spcPct val="0"/>
              </a:spcAft>
              <a:tabLst>
                <a:tab pos="2700020" algn="l"/>
              </a:tabLst>
            </a:pPr>
            <a:r>
              <a:rPr lang="en-US" sz="2400" smtClean="0">
                <a:solidFill>
                  <a:srgbClr val="FF0000"/>
                </a:solidFill>
              </a:rPr>
              <a:t>Quét dọn trường, lớp, đường làng ngõ xóm</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134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52400"/>
            <a:ext cx="5428089" cy="461665"/>
          </a:xfrm>
          <a:prstGeom prst="rect">
            <a:avLst/>
          </a:prstGeom>
          <a:solidFill>
            <a:schemeClr val="accent6">
              <a:lumMod val="40000"/>
              <a:lumOff val="60000"/>
            </a:schemeClr>
          </a:solidFill>
        </p:spPr>
        <p:txBody>
          <a:bodyPr wrap="none">
            <a:spAutoFit/>
          </a:bodyPr>
          <a:lstStyle/>
          <a:p>
            <a:pPr lvl="0" indent="457200" algn="just" defTabSz="914400" fontAlgn="base">
              <a:spcBef>
                <a:spcPct val="0"/>
              </a:spcBef>
              <a:spcAft>
                <a:spcPct val="0"/>
              </a:spcAft>
              <a:tabLst>
                <a:tab pos="2700020"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i="1"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400" dirty="0" smtClean="0">
              <a:latin typeface="Arial" panose="020B0604020202020204" pitchFamily="34" charset="0"/>
              <a:cs typeface="Arial" panose="020B0604020202020204" pitchFamily="34" charset="0"/>
            </a:endParaRPr>
          </a:p>
        </p:txBody>
      </p:sp>
      <p:pic>
        <p:nvPicPr>
          <p:cNvPr id="5"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217805" y="140970"/>
            <a:ext cx="2153920" cy="18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865" y="5384800"/>
            <a:ext cx="184213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1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1072122" y="954137"/>
            <a:ext cx="7150810" cy="499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225194" y="6053989"/>
            <a:ext cx="6400800" cy="461665"/>
          </a:xfrm>
          <a:prstGeom prst="rect">
            <a:avLst/>
          </a:prstGeom>
          <a:solidFill>
            <a:schemeClr val="accent6">
              <a:lumMod val="40000"/>
              <a:lumOff val="60000"/>
            </a:schemeClr>
          </a:solidFill>
        </p:spPr>
        <p:txBody>
          <a:bodyPr wrap="square">
            <a:spAutoFit/>
          </a:bodyPr>
          <a:lstStyle/>
          <a:p>
            <a:pPr lvl="0" indent="457200" algn="ctr" fontAlgn="base">
              <a:spcBef>
                <a:spcPct val="0"/>
              </a:spcBef>
              <a:spcAft>
                <a:spcPct val="0"/>
              </a:spcAft>
              <a:tabLst>
                <a:tab pos="2700020" algn="l"/>
              </a:tabLst>
            </a:pPr>
            <a:r>
              <a:rPr lang="en-US" sz="2400" smtClean="0">
                <a:solidFill>
                  <a:srgbClr val="FF0000"/>
                </a:solidFill>
              </a:rPr>
              <a:t>Mua tăm tre từ thiện giúp đỡ người khuyết tật</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134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52400"/>
            <a:ext cx="5428089" cy="461665"/>
          </a:xfrm>
          <a:prstGeom prst="rect">
            <a:avLst/>
          </a:prstGeom>
          <a:solidFill>
            <a:schemeClr val="accent6">
              <a:lumMod val="40000"/>
              <a:lumOff val="60000"/>
            </a:schemeClr>
          </a:solidFill>
        </p:spPr>
        <p:txBody>
          <a:bodyPr wrap="none">
            <a:spAutoFit/>
          </a:bodyPr>
          <a:lstStyle/>
          <a:p>
            <a:pPr lvl="0" indent="457200" algn="just" defTabSz="914400" fontAlgn="base">
              <a:spcBef>
                <a:spcPct val="0"/>
              </a:spcBef>
              <a:spcAft>
                <a:spcPct val="0"/>
              </a:spcAft>
              <a:tabLst>
                <a:tab pos="2700020"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i="1"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400" dirty="0" smtClean="0">
              <a:latin typeface="Arial" panose="020B0604020202020204" pitchFamily="34" charset="0"/>
              <a:cs typeface="Arial" panose="020B0604020202020204" pitchFamily="34" charset="0"/>
            </a:endParaRPr>
          </a:p>
        </p:txBody>
      </p:sp>
      <p:pic>
        <p:nvPicPr>
          <p:cNvPr id="5"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217805" y="140970"/>
            <a:ext cx="2153920" cy="18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865" y="5384800"/>
            <a:ext cx="184213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1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59155" y="914401"/>
            <a:ext cx="7141845" cy="4972388"/>
          </a:xfrm>
        </p:spPr>
      </p:pic>
      <p:sp>
        <p:nvSpPr>
          <p:cNvPr id="19" name="Rectangle 18"/>
          <p:cNvSpPr/>
          <p:nvPr/>
        </p:nvSpPr>
        <p:spPr>
          <a:xfrm>
            <a:off x="1219200" y="5952406"/>
            <a:ext cx="6400800" cy="461665"/>
          </a:xfrm>
          <a:prstGeom prst="rect">
            <a:avLst/>
          </a:prstGeom>
          <a:solidFill>
            <a:schemeClr val="accent6">
              <a:lumMod val="40000"/>
              <a:lumOff val="60000"/>
            </a:schemeClr>
          </a:solidFill>
        </p:spPr>
        <p:txBody>
          <a:bodyPr wrap="square">
            <a:spAutoFit/>
          </a:bodyPr>
          <a:lstStyle/>
          <a:p>
            <a:pPr lvl="0" indent="457200" algn="just" fontAlgn="base">
              <a:spcBef>
                <a:spcPct val="0"/>
              </a:spcBef>
              <a:spcAft>
                <a:spcPct val="0"/>
              </a:spcAft>
              <a:tabLst>
                <a:tab pos="2700020" algn="l"/>
              </a:tabLst>
            </a:pPr>
            <a:r>
              <a:rPr lang="en-US" sz="2400">
                <a:solidFill>
                  <a:srgbClr val="FF0000"/>
                </a:solidFill>
              </a:rPr>
              <a:t>Nuôi heo đất giúp bạn đến trường</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888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7021690" y="3694455"/>
            <a:ext cx="927100" cy="582295"/>
          </a:xfrm>
          <a:prstGeom prst="rect">
            <a:avLst/>
          </a:prstGeom>
          <a:solidFill>
            <a:srgbClr val="00B0F0"/>
          </a:solidFill>
          <a:ln w="12700" cmpd="sng">
            <a:solidFill>
              <a:schemeClr val="accent1">
                <a:shade val="50000"/>
              </a:schemeClr>
            </a:solidFill>
            <a:prstDash val="solid"/>
          </a:ln>
        </p:spPr>
        <p:style>
          <a:lnRef idx="2">
            <a:schemeClr val="accent3"/>
          </a:lnRef>
          <a:fillRef idx="1">
            <a:schemeClr val="lt1"/>
          </a:fillRef>
          <a:effectRef idx="0">
            <a:schemeClr val="accent3"/>
          </a:effectRef>
          <a:fontRef idx="minor">
            <a:schemeClr val="dk1"/>
          </a:fontRef>
        </p:style>
        <p:txBody>
          <a:bodyPr wrap="square" lIns="91414" tIns="45707" rIns="91414" bIns="45707">
            <a:spAutoFit/>
          </a:bodyPr>
          <a:lstStyle/>
          <a:p>
            <a:pPr algn="ctr" defTabSz="816610" fontAlgn="base">
              <a:spcBef>
                <a:spcPct val="0"/>
              </a:spcBef>
              <a:spcAft>
                <a:spcPct val="0"/>
              </a:spcAft>
              <a:defRPr/>
            </a:pPr>
            <a:r>
              <a:rPr lang="en-US" sz="16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1600" b="1" dirty="0" err="1">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Kết</a:t>
            </a:r>
            <a:r>
              <a:rPr lang="en-US" sz="16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b="1" dirty="0" err="1">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luận</a:t>
            </a:r>
          </a:p>
        </p:txBody>
      </p:sp>
      <p:sp>
        <p:nvSpPr>
          <p:cNvPr id="76" name="Rectangle 75"/>
          <p:cNvSpPr/>
          <p:nvPr/>
        </p:nvSpPr>
        <p:spPr>
          <a:xfrm>
            <a:off x="8083473" y="3686080"/>
            <a:ext cx="927273" cy="582295"/>
          </a:xfrm>
          <a:prstGeom prst="rect">
            <a:avLst/>
          </a:prstGeom>
          <a:solidFill>
            <a:srgbClr val="00B0F0"/>
          </a:solidFill>
          <a:ln w="12700" cmpd="sng">
            <a:solidFill>
              <a:schemeClr val="accent1">
                <a:shade val="50000"/>
              </a:schemeClr>
            </a:solidFill>
            <a:prstDash val="solid"/>
          </a:ln>
        </p:spPr>
        <p:style>
          <a:lnRef idx="2">
            <a:schemeClr val="accent3"/>
          </a:lnRef>
          <a:fillRef idx="1">
            <a:schemeClr val="lt1"/>
          </a:fillRef>
          <a:effectRef idx="0">
            <a:schemeClr val="accent3"/>
          </a:effectRef>
          <a:fontRef idx="minor">
            <a:schemeClr val="dk1"/>
          </a:fontRef>
        </p:style>
        <p:txBody>
          <a:bodyPr wrap="square" lIns="91414" tIns="45707" rIns="91414" bIns="45707">
            <a:spAutoFit/>
          </a:bodyPr>
          <a:lstStyle/>
          <a:p>
            <a:pPr algn="ctr" defTabSz="816610" fontAlgn="base">
              <a:spcBef>
                <a:spcPct val="0"/>
              </a:spcBef>
              <a:spcAft>
                <a:spcPct val="0"/>
              </a:spcAft>
              <a:defRPr/>
            </a:pPr>
            <a:r>
              <a:rPr lang="en-US" sz="16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1600" b="1" dirty="0" err="1">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Kiến</a:t>
            </a:r>
            <a:r>
              <a:rPr lang="en-US" sz="16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b="1" dirty="0" err="1">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nghị</a:t>
            </a:r>
          </a:p>
        </p:txBody>
      </p:sp>
      <p:grpSp>
        <p:nvGrpSpPr>
          <p:cNvPr id="116" name="Group 115"/>
          <p:cNvGrpSpPr/>
          <p:nvPr/>
        </p:nvGrpSpPr>
        <p:grpSpPr bwMode="auto">
          <a:xfrm>
            <a:off x="7419409" y="3068649"/>
            <a:ext cx="1291551" cy="623352"/>
            <a:chOff x="1694742" y="3581260"/>
            <a:chExt cx="1175682" cy="1154380"/>
          </a:xfrm>
        </p:grpSpPr>
        <p:cxnSp>
          <p:nvCxnSpPr>
            <p:cNvPr id="117" name="Straight Arrow Connector 116"/>
            <p:cNvCxnSpPr/>
            <p:nvPr/>
          </p:nvCxnSpPr>
          <p:spPr>
            <a:xfrm flipH="1">
              <a:off x="2262988" y="3581260"/>
              <a:ext cx="0" cy="586325"/>
            </a:xfrm>
            <a:prstGeom prst="straightConnector1">
              <a:avLst/>
            </a:prstGeom>
            <a:ln>
              <a:solidFill>
                <a:srgbClr val="FFFF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8" name="Straight Arrow Connector 117"/>
            <p:cNvCxnSpPr/>
            <p:nvPr/>
          </p:nvCxnSpPr>
          <p:spPr>
            <a:xfrm>
              <a:off x="2860627" y="4167585"/>
              <a:ext cx="0" cy="554767"/>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119" name="Straight Arrow Connector 118"/>
            <p:cNvCxnSpPr/>
            <p:nvPr/>
          </p:nvCxnSpPr>
          <p:spPr>
            <a:xfrm>
              <a:off x="1694742" y="4180873"/>
              <a:ext cx="0" cy="554767"/>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120" name="Straight Arrow Connector 119"/>
            <p:cNvCxnSpPr/>
            <p:nvPr/>
          </p:nvCxnSpPr>
          <p:spPr>
            <a:xfrm>
              <a:off x="1697191" y="4167585"/>
              <a:ext cx="1173233" cy="13288"/>
            </a:xfrm>
            <a:prstGeom prst="straightConnector1">
              <a:avLst/>
            </a:prstGeom>
            <a:ln>
              <a:solidFill>
                <a:srgbClr val="FFFF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37" name="Rectangle 36"/>
          <p:cNvSpPr/>
          <p:nvPr/>
        </p:nvSpPr>
        <p:spPr>
          <a:xfrm>
            <a:off x="6359859" y="4896447"/>
            <a:ext cx="1349104" cy="830970"/>
          </a:xfrm>
          <a:prstGeom prst="rect">
            <a:avLst/>
          </a:prstGeom>
          <a:solidFill>
            <a:srgbClr val="00B0F0"/>
          </a:solidFill>
          <a:ln w="12700" cmpd="sng">
            <a:solidFill>
              <a:schemeClr val="accent1">
                <a:shade val="50000"/>
              </a:schemeClr>
            </a:solidFill>
            <a:prstDash val="solid"/>
          </a:ln>
        </p:spPr>
        <p:style>
          <a:lnRef idx="2">
            <a:schemeClr val="accent3"/>
          </a:lnRef>
          <a:fillRef idx="1">
            <a:schemeClr val="lt1"/>
          </a:fillRef>
          <a:effectRef idx="0">
            <a:schemeClr val="accent3"/>
          </a:effectRef>
          <a:fontRef idx="minor">
            <a:schemeClr val="dk1"/>
          </a:fontRef>
        </p:style>
        <p:txBody>
          <a:bodyPr wrap="square" lIns="91414" tIns="45707" rIns="91414" bIns="45707">
            <a:spAutoFit/>
            <a:scene3d>
              <a:camera prst="orthographicFront"/>
              <a:lightRig rig="threePt" dir="t"/>
            </a:scene3d>
          </a:bodyPr>
          <a:lstStyle/>
          <a:p>
            <a:pPr algn="ctr" defTabSz="816610" fontAlgn="base">
              <a:spcBef>
                <a:spcPct val="0"/>
              </a:spcBef>
              <a:spcAft>
                <a:spcPct val="0"/>
              </a:spcAft>
              <a:defRPr/>
            </a:pPr>
            <a:r>
              <a:rPr lang="en-US" sz="16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vi-VN" sz="1600" b="1" dirty="0" smtClean="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Xây </a:t>
            </a:r>
            <a:r>
              <a:rPr lang="vi-VN" sz="1600" b="1" smtClean="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dựng </a:t>
            </a:r>
            <a:r>
              <a:rPr lang="en-US" sz="1600" b="1" smtClean="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môi trường học tập</a:t>
            </a:r>
            <a:endParaRPr lang="en-US" sz="1600" b="1" dirty="0" err="1">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35" name="Group 34"/>
          <p:cNvGrpSpPr/>
          <p:nvPr/>
        </p:nvGrpSpPr>
        <p:grpSpPr bwMode="auto">
          <a:xfrm>
            <a:off x="3861408" y="3045328"/>
            <a:ext cx="3090241" cy="1881619"/>
            <a:chOff x="353229" y="2224602"/>
            <a:chExt cx="2813008" cy="3484552"/>
          </a:xfrm>
        </p:grpSpPr>
        <p:cxnSp>
          <p:nvCxnSpPr>
            <p:cNvPr id="43" name="Straight Arrow Connector 42"/>
            <p:cNvCxnSpPr/>
            <p:nvPr/>
          </p:nvCxnSpPr>
          <p:spPr>
            <a:xfrm>
              <a:off x="1769244" y="2224602"/>
              <a:ext cx="338" cy="2896659"/>
            </a:xfrm>
            <a:prstGeom prst="straightConnector1">
              <a:avLst/>
            </a:prstGeom>
            <a:ln>
              <a:solidFill>
                <a:srgbClr val="FFFF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353229" y="5154387"/>
              <a:ext cx="0" cy="554767"/>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a:off x="353229" y="5121260"/>
              <a:ext cx="2813008" cy="0"/>
            </a:xfrm>
            <a:prstGeom prst="straightConnector1">
              <a:avLst/>
            </a:prstGeom>
            <a:ln>
              <a:solidFill>
                <a:srgbClr val="FFFF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a:off x="1769869" y="5135422"/>
              <a:ext cx="0" cy="573732"/>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a:off x="3166237" y="5129761"/>
              <a:ext cx="0" cy="554767"/>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grpSp>
      <p:cxnSp>
        <p:nvCxnSpPr>
          <p:cNvPr id="47" name="Straight Arrow Connector 46"/>
          <p:cNvCxnSpPr/>
          <p:nvPr/>
        </p:nvCxnSpPr>
        <p:spPr bwMode="auto">
          <a:xfrm flipH="1">
            <a:off x="4265410" y="918990"/>
            <a:ext cx="11174" cy="723944"/>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sp>
        <p:nvSpPr>
          <p:cNvPr id="67" name="Rectangle 66"/>
          <p:cNvSpPr/>
          <p:nvPr/>
        </p:nvSpPr>
        <p:spPr>
          <a:xfrm>
            <a:off x="2630679" y="3683626"/>
            <a:ext cx="885190" cy="584749"/>
          </a:xfrm>
          <a:prstGeom prst="rect">
            <a:avLst/>
          </a:prstGeom>
          <a:solidFill>
            <a:srgbClr val="00B0F0"/>
          </a:solidFill>
          <a:ln w="12700" cmpd="sng">
            <a:solidFill>
              <a:schemeClr val="accent1">
                <a:shade val="50000"/>
              </a:schemeClr>
            </a:solidFill>
            <a:prstDash val="solid"/>
          </a:ln>
        </p:spPr>
        <p:style>
          <a:lnRef idx="2">
            <a:schemeClr val="accent3"/>
          </a:lnRef>
          <a:fillRef idx="1">
            <a:schemeClr val="lt1"/>
          </a:fillRef>
          <a:effectRef idx="0">
            <a:schemeClr val="accent3"/>
          </a:effectRef>
          <a:fontRef idx="minor">
            <a:schemeClr val="dk1"/>
          </a:fontRef>
        </p:style>
        <p:txBody>
          <a:bodyPr wrap="square" lIns="91414" tIns="45707" rIns="91414" bIns="45707">
            <a:spAutoFit/>
          </a:bodyPr>
          <a:lstStyle/>
          <a:p>
            <a:pPr algn="ctr" defTabSz="816610" fontAlgn="base">
              <a:spcBef>
                <a:spcPct val="0"/>
              </a:spcBef>
              <a:spcAft>
                <a:spcPct val="0"/>
              </a:spcAft>
              <a:defRPr/>
            </a:pPr>
            <a:r>
              <a:rPr lang="vi-VN" sz="1600" b="1" dirty="0" smtClean="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Khó khăn</a:t>
            </a:r>
          </a:p>
        </p:txBody>
      </p:sp>
      <p:sp>
        <p:nvSpPr>
          <p:cNvPr id="68" name="Rectangle 67"/>
          <p:cNvSpPr/>
          <p:nvPr/>
        </p:nvSpPr>
        <p:spPr>
          <a:xfrm>
            <a:off x="3572049" y="3694247"/>
            <a:ext cx="984333" cy="584749"/>
          </a:xfrm>
          <a:prstGeom prst="rect">
            <a:avLst/>
          </a:prstGeom>
          <a:solidFill>
            <a:srgbClr val="00B0F0"/>
          </a:solidFill>
          <a:ln w="12700" cmpd="sng">
            <a:solidFill>
              <a:schemeClr val="accent1">
                <a:shade val="50000"/>
              </a:schemeClr>
            </a:solidFill>
            <a:prstDash val="solid"/>
          </a:ln>
        </p:spPr>
        <p:style>
          <a:lnRef idx="2">
            <a:schemeClr val="accent3"/>
          </a:lnRef>
          <a:fillRef idx="1">
            <a:schemeClr val="lt1"/>
          </a:fillRef>
          <a:effectRef idx="0">
            <a:schemeClr val="accent3"/>
          </a:effectRef>
          <a:fontRef idx="minor">
            <a:schemeClr val="dk1"/>
          </a:fontRef>
        </p:style>
        <p:txBody>
          <a:bodyPr wrap="square" lIns="91414" tIns="45707" rIns="91414" bIns="45707">
            <a:spAutoFit/>
          </a:bodyPr>
          <a:lstStyle/>
          <a:p>
            <a:pPr algn="ctr" defTabSz="816610" fontAlgn="base">
              <a:spcBef>
                <a:spcPct val="0"/>
              </a:spcBef>
              <a:spcAft>
                <a:spcPct val="0"/>
              </a:spcAft>
              <a:defRPr/>
            </a:pPr>
            <a:r>
              <a:rPr lang="vi-VN" sz="1600" b="1" dirty="0" smtClean="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Nguyên nhân</a:t>
            </a:r>
          </a:p>
        </p:txBody>
      </p:sp>
      <p:sp>
        <p:nvSpPr>
          <p:cNvPr id="3" name="Rounded Rectangle 2"/>
          <p:cNvSpPr/>
          <p:nvPr/>
        </p:nvSpPr>
        <p:spPr>
          <a:xfrm>
            <a:off x="33862" y="2386807"/>
            <a:ext cx="1893570" cy="633730"/>
          </a:xfrm>
          <a:prstGeom prst="roundRect">
            <a:avLst/>
          </a:prstGeom>
          <a:solidFill>
            <a:srgbClr val="00B0F0"/>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ĐẶT VẤN ĐỀ</a:t>
            </a:r>
          </a:p>
        </p:txBody>
      </p:sp>
      <p:sp>
        <p:nvSpPr>
          <p:cNvPr id="5" name="Rounded Rectangle 4"/>
          <p:cNvSpPr/>
          <p:nvPr/>
        </p:nvSpPr>
        <p:spPr>
          <a:xfrm>
            <a:off x="2000077" y="2398669"/>
            <a:ext cx="2064385" cy="633730"/>
          </a:xfrm>
          <a:prstGeom prst="roundRect">
            <a:avLst/>
          </a:prstGeom>
          <a:solidFill>
            <a:srgbClr val="00B0F0"/>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THỰC TRẠNG</a:t>
            </a:r>
          </a:p>
        </p:txBody>
      </p:sp>
      <p:sp>
        <p:nvSpPr>
          <p:cNvPr id="7" name="Rounded Rectangle 6"/>
          <p:cNvSpPr/>
          <p:nvPr/>
        </p:nvSpPr>
        <p:spPr>
          <a:xfrm>
            <a:off x="4470607" y="2440372"/>
            <a:ext cx="2077085" cy="633730"/>
          </a:xfrm>
          <a:prstGeom prst="roundRect">
            <a:avLst/>
          </a:prstGeom>
          <a:solidFill>
            <a:srgbClr val="00B0F0"/>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BPGQ VẤN ĐỀ</a:t>
            </a:r>
          </a:p>
        </p:txBody>
      </p:sp>
      <p:sp>
        <p:nvSpPr>
          <p:cNvPr id="8" name="Rounded Rectangle 7"/>
          <p:cNvSpPr/>
          <p:nvPr/>
        </p:nvSpPr>
        <p:spPr>
          <a:xfrm>
            <a:off x="6898153" y="2441603"/>
            <a:ext cx="1951355" cy="633730"/>
          </a:xfrm>
          <a:prstGeom prst="roundRect">
            <a:avLst/>
          </a:prstGeom>
          <a:solidFill>
            <a:srgbClr val="00B0F0"/>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KẾT LUẬN</a:t>
            </a:r>
          </a:p>
        </p:txBody>
      </p:sp>
      <p:grpSp>
        <p:nvGrpSpPr>
          <p:cNvPr id="25" name="Group 24"/>
          <p:cNvGrpSpPr/>
          <p:nvPr/>
        </p:nvGrpSpPr>
        <p:grpSpPr>
          <a:xfrm>
            <a:off x="921228" y="1623884"/>
            <a:ext cx="6948805" cy="816610"/>
            <a:chOff x="1080" y="2892"/>
            <a:chExt cx="10943" cy="1286"/>
          </a:xfrm>
        </p:grpSpPr>
        <p:cxnSp>
          <p:nvCxnSpPr>
            <p:cNvPr id="39" name="Straight Arrow Connector 38"/>
            <p:cNvCxnSpPr/>
            <p:nvPr/>
          </p:nvCxnSpPr>
          <p:spPr>
            <a:xfrm flipH="1">
              <a:off x="8148" y="2892"/>
              <a:ext cx="26" cy="1202"/>
            </a:xfrm>
            <a:prstGeom prst="straightConnector1">
              <a:avLst/>
            </a:prstGeom>
            <a:ln>
              <a:solidFill>
                <a:srgbClr val="FFFF00"/>
              </a:solidFill>
              <a:headEnd type="none" w="med" len="med"/>
              <a:tailEnd type="stealth" w="med" len="med"/>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1109" y="2922"/>
              <a:ext cx="10905" cy="5"/>
            </a:xfrm>
            <a:prstGeom prst="straightConnector1">
              <a:avLst/>
            </a:prstGeom>
            <a:ln>
              <a:solidFill>
                <a:srgbClr val="FFFF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33" name="Straight Arrow Connector 32"/>
            <p:cNvCxnSpPr/>
            <p:nvPr/>
          </p:nvCxnSpPr>
          <p:spPr bwMode="auto">
            <a:xfrm>
              <a:off x="4273" y="2910"/>
              <a:ext cx="0" cy="1157"/>
            </a:xfrm>
            <a:prstGeom prst="straightConnector1">
              <a:avLst/>
            </a:prstGeom>
            <a:ln>
              <a:solidFill>
                <a:srgbClr val="FFFF00"/>
              </a:solidFill>
              <a:headEnd type="none" w="med" len="med"/>
              <a:tailEnd type="stealth" w="med" len="med"/>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12014" y="2892"/>
              <a:ext cx="9" cy="1286"/>
            </a:xfrm>
            <a:prstGeom prst="straightConnector1">
              <a:avLst/>
            </a:prstGeom>
            <a:ln>
              <a:solidFill>
                <a:srgbClr val="FFFF00"/>
              </a:solidFill>
              <a:headEnd type="none" w="med" len="med"/>
              <a:tailEnd type="stealth" w="med" len="med"/>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1080" y="2930"/>
              <a:ext cx="15" cy="1186"/>
            </a:xfrm>
            <a:prstGeom prst="straightConnector1">
              <a:avLst/>
            </a:prstGeom>
            <a:ln>
              <a:solidFill>
                <a:srgbClr val="FFFF00"/>
              </a:solidFill>
              <a:headEnd type="none" w="med" len="med"/>
              <a:tailEnd type="stealth" w="med" len="med"/>
            </a:ln>
          </p:spPr>
          <p:style>
            <a:lnRef idx="3">
              <a:schemeClr val="dk1"/>
            </a:lnRef>
            <a:fillRef idx="0">
              <a:schemeClr val="dk1"/>
            </a:fillRef>
            <a:effectRef idx="2">
              <a:schemeClr val="dk1"/>
            </a:effectRef>
            <a:fontRef idx="minor">
              <a:schemeClr val="tx1"/>
            </a:fontRef>
          </p:style>
        </p:cxnSp>
      </p:grpSp>
      <p:sp>
        <p:nvSpPr>
          <p:cNvPr id="11" name="Rounded Rectangle 10"/>
          <p:cNvSpPr/>
          <p:nvPr/>
        </p:nvSpPr>
        <p:spPr>
          <a:xfrm>
            <a:off x="2348375" y="257507"/>
            <a:ext cx="4081780" cy="633730"/>
          </a:xfrm>
          <a:prstGeom prst="roundRect">
            <a:avLst/>
          </a:prstGeom>
          <a:gradFill>
            <a:gsLst>
              <a:gs pos="0">
                <a:srgbClr val="14CD68"/>
              </a:gs>
              <a:gs pos="100000">
                <a:srgbClr val="035C7D"/>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CẤU TRÚC BIỆN PHÁP</a:t>
            </a:r>
          </a:p>
        </p:txBody>
      </p:sp>
      <p:grpSp>
        <p:nvGrpSpPr>
          <p:cNvPr id="27" name="Group 26"/>
          <p:cNvGrpSpPr/>
          <p:nvPr/>
        </p:nvGrpSpPr>
        <p:grpSpPr>
          <a:xfrm>
            <a:off x="2165231" y="3070851"/>
            <a:ext cx="1869338" cy="623570"/>
            <a:chOff x="2903" y="7440"/>
            <a:chExt cx="3247" cy="982"/>
          </a:xfrm>
        </p:grpSpPr>
        <p:grpSp>
          <p:nvGrpSpPr>
            <p:cNvPr id="17" name="Group 16"/>
            <p:cNvGrpSpPr/>
            <p:nvPr/>
          </p:nvGrpSpPr>
          <p:grpSpPr bwMode="auto">
            <a:xfrm>
              <a:off x="2903" y="7440"/>
              <a:ext cx="3247" cy="982"/>
              <a:chOff x="1694742" y="3581260"/>
              <a:chExt cx="1175682" cy="1154380"/>
            </a:xfrm>
          </p:grpSpPr>
          <p:cxnSp>
            <p:nvCxnSpPr>
              <p:cNvPr id="18" name="Straight Arrow Connector 17"/>
              <p:cNvCxnSpPr/>
              <p:nvPr/>
            </p:nvCxnSpPr>
            <p:spPr>
              <a:xfrm flipH="1">
                <a:off x="2251401" y="3581260"/>
                <a:ext cx="0" cy="586325"/>
              </a:xfrm>
              <a:prstGeom prst="straightConnector1">
                <a:avLst/>
              </a:prstGeom>
              <a:ln>
                <a:solidFill>
                  <a:srgbClr val="FFFF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2860627" y="4167585"/>
                <a:ext cx="0" cy="554767"/>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1694742" y="4180873"/>
                <a:ext cx="0" cy="554767"/>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1697191" y="4167585"/>
                <a:ext cx="1173233" cy="13288"/>
              </a:xfrm>
              <a:prstGeom prst="straightConnector1">
                <a:avLst/>
              </a:prstGeom>
              <a:ln>
                <a:solidFill>
                  <a:srgbClr val="FFFF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22" name="Straight Arrow Connector 21"/>
            <p:cNvCxnSpPr/>
            <p:nvPr/>
          </p:nvCxnSpPr>
          <p:spPr>
            <a:xfrm>
              <a:off x="4440" y="7933"/>
              <a:ext cx="0" cy="472"/>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grpSp>
      <p:pic>
        <p:nvPicPr>
          <p:cNvPr id="2058"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07645" y="-208280"/>
            <a:ext cx="1507490" cy="19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5218" y="5340637"/>
            <a:ext cx="201993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animal-14[1]"/>
          <p:cNvPicPr>
            <a:picLocks noChangeAspect="1" noChangeArrowheads="1" noCrop="1"/>
          </p:cNvPicPr>
          <p:nvPr/>
        </p:nvPicPr>
        <p:blipFill>
          <a:blip r:embed="rId5"/>
          <a:srcRect/>
          <a:stretch>
            <a:fillRect/>
          </a:stretch>
        </p:blipFill>
        <p:spPr bwMode="auto">
          <a:xfrm rot="20400000">
            <a:off x="740117" y="494448"/>
            <a:ext cx="742642" cy="44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animal-14[1]"/>
          <p:cNvPicPr>
            <a:picLocks noChangeAspect="1" noChangeArrowheads="1" noCrop="1"/>
          </p:cNvPicPr>
          <p:nvPr/>
        </p:nvPicPr>
        <p:blipFill>
          <a:blip r:embed="rId5"/>
          <a:srcRect/>
          <a:stretch>
            <a:fillRect/>
          </a:stretch>
        </p:blipFill>
        <p:spPr bwMode="auto">
          <a:xfrm rot="20400000">
            <a:off x="7772225" y="5009924"/>
            <a:ext cx="742642" cy="44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3243632" y="4913649"/>
            <a:ext cx="1235553" cy="830970"/>
          </a:xfrm>
          <a:prstGeom prst="rect">
            <a:avLst/>
          </a:prstGeom>
          <a:solidFill>
            <a:srgbClr val="00B0F0"/>
          </a:solidFill>
          <a:ln w="12700" cmpd="sng">
            <a:solidFill>
              <a:schemeClr val="accent1">
                <a:shade val="50000"/>
              </a:schemeClr>
            </a:solidFill>
            <a:prstDash val="solid"/>
          </a:ln>
        </p:spPr>
        <p:style>
          <a:lnRef idx="2">
            <a:schemeClr val="accent3"/>
          </a:lnRef>
          <a:fillRef idx="1">
            <a:schemeClr val="lt1"/>
          </a:fillRef>
          <a:effectRef idx="0">
            <a:schemeClr val="accent3"/>
          </a:effectRef>
          <a:fontRef idx="minor">
            <a:schemeClr val="dk1"/>
          </a:fontRef>
        </p:style>
        <p:txBody>
          <a:bodyPr wrap="square" lIns="91414" tIns="45707" rIns="91414" bIns="45707">
            <a:spAutoFit/>
          </a:bodyPr>
          <a:lstStyle/>
          <a:p>
            <a:pPr algn="ctr" defTabSz="816610" fontAlgn="base">
              <a:spcBef>
                <a:spcPct val="0"/>
              </a:spcBef>
              <a:spcAft>
                <a:spcPct val="0"/>
              </a:spcAft>
              <a:defRPr/>
            </a:pPr>
            <a:r>
              <a:rPr lang="en-US" sz="16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vi-VN" sz="1600" b="1" dirty="0" smtClean="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 tra thông tin học sinh</a:t>
            </a:r>
            <a:endParaRPr lang="en-US" sz="1600" b="1" dirty="0" smtClean="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8" name="Rectangle 47"/>
          <p:cNvSpPr/>
          <p:nvPr/>
        </p:nvSpPr>
        <p:spPr>
          <a:xfrm>
            <a:off x="1781505" y="3689755"/>
            <a:ext cx="775034" cy="584749"/>
          </a:xfrm>
          <a:prstGeom prst="rect">
            <a:avLst/>
          </a:prstGeom>
          <a:solidFill>
            <a:srgbClr val="00B0F0"/>
          </a:solidFill>
          <a:ln w="12700" cmpd="sng">
            <a:solidFill>
              <a:schemeClr val="accent1">
                <a:shade val="50000"/>
              </a:schemeClr>
            </a:solidFill>
            <a:prstDash val="solid"/>
          </a:ln>
        </p:spPr>
        <p:style>
          <a:lnRef idx="2">
            <a:schemeClr val="accent3"/>
          </a:lnRef>
          <a:fillRef idx="1">
            <a:schemeClr val="lt1"/>
          </a:fillRef>
          <a:effectRef idx="0">
            <a:schemeClr val="accent3"/>
          </a:effectRef>
          <a:fontRef idx="minor">
            <a:schemeClr val="dk1"/>
          </a:fontRef>
        </p:style>
        <p:txBody>
          <a:bodyPr wrap="square" lIns="91414" tIns="45707" rIns="91414" bIns="45707">
            <a:spAutoFit/>
          </a:bodyPr>
          <a:lstStyle/>
          <a:p>
            <a:pPr algn="ctr" defTabSz="816610" fontAlgn="base">
              <a:spcBef>
                <a:spcPct val="0"/>
              </a:spcBef>
              <a:spcAft>
                <a:spcPct val="0"/>
              </a:spcAft>
              <a:defRPr/>
            </a:pPr>
            <a:r>
              <a:rPr lang="vi-VN" sz="1600" b="1" dirty="0" smtClean="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Thuận lợi</a:t>
            </a:r>
          </a:p>
        </p:txBody>
      </p:sp>
      <p:sp>
        <p:nvSpPr>
          <p:cNvPr id="72" name="Rectangle 71"/>
          <p:cNvSpPr/>
          <p:nvPr/>
        </p:nvSpPr>
        <p:spPr>
          <a:xfrm>
            <a:off x="4827596" y="4926947"/>
            <a:ext cx="1196643" cy="830970"/>
          </a:xfrm>
          <a:prstGeom prst="rect">
            <a:avLst/>
          </a:prstGeom>
          <a:solidFill>
            <a:srgbClr val="00B0F0"/>
          </a:solidFill>
          <a:ln w="12700" cmpd="sng">
            <a:solidFill>
              <a:schemeClr val="accent1">
                <a:shade val="50000"/>
              </a:schemeClr>
            </a:solidFill>
            <a:prstDash val="solid"/>
          </a:ln>
        </p:spPr>
        <p:style>
          <a:lnRef idx="2">
            <a:schemeClr val="accent3"/>
          </a:lnRef>
          <a:fillRef idx="1">
            <a:schemeClr val="lt1"/>
          </a:fillRef>
          <a:effectRef idx="0">
            <a:schemeClr val="accent3"/>
          </a:effectRef>
          <a:fontRef idx="minor">
            <a:schemeClr val="dk1"/>
          </a:fontRef>
        </p:style>
        <p:txBody>
          <a:bodyPr wrap="square" lIns="91414" tIns="45707" rIns="91414" bIns="45707">
            <a:spAutoFit/>
          </a:bodyPr>
          <a:lstStyle/>
          <a:p>
            <a:pPr algn="ctr" defTabSz="816610" fontAlgn="base">
              <a:spcBef>
                <a:spcPct val="0"/>
              </a:spcBef>
              <a:spcAft>
                <a:spcPct val="0"/>
              </a:spcAft>
              <a:defRPr/>
            </a:pPr>
            <a:r>
              <a:rPr lang="en-US" sz="13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t>
            </a:r>
            <a:r>
              <a:rPr lang="en-US" sz="16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1600" b="1" dirty="0" smtClean="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 hiểu gia đình học sinh</a:t>
            </a:r>
            <a:endParaRPr lang="en-US" sz="1600" b="1" dirty="0" err="1">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checkerboard(across)">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strVal val="#ppt_w*0.70"/>
                                          </p:val>
                                        </p:tav>
                                        <p:tav tm="100000">
                                          <p:val>
                                            <p:strVal val="#ppt_w"/>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animEffect transition="in" filter="fade">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2"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2"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1000" fill="hold"/>
                                        <p:tgtEl>
                                          <p:spTgt spid="27"/>
                                        </p:tgtEl>
                                        <p:attrNameLst>
                                          <p:attrName>ppt_w</p:attrName>
                                        </p:attrNameLst>
                                      </p:cBhvr>
                                      <p:tavLst>
                                        <p:tav tm="0">
                                          <p:val>
                                            <p:fltVal val="0"/>
                                          </p:val>
                                        </p:tav>
                                        <p:tav tm="100000">
                                          <p:val>
                                            <p:strVal val="#ppt_w"/>
                                          </p:val>
                                        </p:tav>
                                      </p:tavLst>
                                    </p:anim>
                                    <p:anim calcmode="lin" valueType="num">
                                      <p:cBhvr>
                                        <p:cTn id="39" dur="1000" fill="hold"/>
                                        <p:tgtEl>
                                          <p:spTgt spid="27"/>
                                        </p:tgtEl>
                                        <p:attrNameLst>
                                          <p:attrName>ppt_h</p:attrName>
                                        </p:attrNameLst>
                                      </p:cBhvr>
                                      <p:tavLst>
                                        <p:tav tm="0">
                                          <p:val>
                                            <p:fltVal val="0"/>
                                          </p:val>
                                        </p:tav>
                                        <p:tav tm="100000">
                                          <p:val>
                                            <p:strVal val="#ppt_h"/>
                                          </p:val>
                                        </p:tav>
                                      </p:tavLst>
                                    </p:anim>
                                    <p:anim calcmode="lin" valueType="num">
                                      <p:cBhvr>
                                        <p:cTn id="40" dur="1000" fill="hold"/>
                                        <p:tgtEl>
                                          <p:spTgt spid="27"/>
                                        </p:tgtEl>
                                        <p:attrNameLst>
                                          <p:attrName>style.rotation</p:attrName>
                                        </p:attrNameLst>
                                      </p:cBhvr>
                                      <p:tavLst>
                                        <p:tav tm="0">
                                          <p:val>
                                            <p:fltVal val="90"/>
                                          </p:val>
                                        </p:tav>
                                        <p:tav tm="100000">
                                          <p:val>
                                            <p:fltVal val="0"/>
                                          </p:val>
                                        </p:tav>
                                      </p:tavLst>
                                    </p:anim>
                                    <p:animEffect transition="in" filter="fade">
                                      <p:cBhvr>
                                        <p:cTn id="41" dur="1000"/>
                                        <p:tgtEl>
                                          <p:spTgt spid="27"/>
                                        </p:tgtEl>
                                      </p:cBhvr>
                                    </p:animEffect>
                                  </p:childTnLst>
                                </p:cTn>
                              </p:par>
                              <p:par>
                                <p:cTn id="42" presetID="31" presetClass="entr" presetSubtype="0" fill="hold" grpId="1" nodeType="with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1000" fill="hold"/>
                                        <p:tgtEl>
                                          <p:spTgt spid="48"/>
                                        </p:tgtEl>
                                        <p:attrNameLst>
                                          <p:attrName>ppt_w</p:attrName>
                                        </p:attrNameLst>
                                      </p:cBhvr>
                                      <p:tavLst>
                                        <p:tav tm="0">
                                          <p:val>
                                            <p:fltVal val="0"/>
                                          </p:val>
                                        </p:tav>
                                        <p:tav tm="100000">
                                          <p:val>
                                            <p:strVal val="#ppt_w"/>
                                          </p:val>
                                        </p:tav>
                                      </p:tavLst>
                                    </p:anim>
                                    <p:anim calcmode="lin" valueType="num">
                                      <p:cBhvr>
                                        <p:cTn id="45" dur="1000" fill="hold"/>
                                        <p:tgtEl>
                                          <p:spTgt spid="48"/>
                                        </p:tgtEl>
                                        <p:attrNameLst>
                                          <p:attrName>ppt_h</p:attrName>
                                        </p:attrNameLst>
                                      </p:cBhvr>
                                      <p:tavLst>
                                        <p:tav tm="0">
                                          <p:val>
                                            <p:fltVal val="0"/>
                                          </p:val>
                                        </p:tav>
                                        <p:tav tm="100000">
                                          <p:val>
                                            <p:strVal val="#ppt_h"/>
                                          </p:val>
                                        </p:tav>
                                      </p:tavLst>
                                    </p:anim>
                                    <p:anim calcmode="lin" valueType="num">
                                      <p:cBhvr>
                                        <p:cTn id="46" dur="1000" fill="hold"/>
                                        <p:tgtEl>
                                          <p:spTgt spid="48"/>
                                        </p:tgtEl>
                                        <p:attrNameLst>
                                          <p:attrName>style.rotation</p:attrName>
                                        </p:attrNameLst>
                                      </p:cBhvr>
                                      <p:tavLst>
                                        <p:tav tm="0">
                                          <p:val>
                                            <p:fltVal val="90"/>
                                          </p:val>
                                        </p:tav>
                                        <p:tav tm="100000">
                                          <p:val>
                                            <p:fltVal val="0"/>
                                          </p:val>
                                        </p:tav>
                                      </p:tavLst>
                                    </p:anim>
                                    <p:animEffect transition="in" filter="fade">
                                      <p:cBhvr>
                                        <p:cTn id="47" dur="1000"/>
                                        <p:tgtEl>
                                          <p:spTgt spid="48"/>
                                        </p:tgtEl>
                                      </p:cBhvr>
                                    </p:animEffect>
                                  </p:childTnLst>
                                </p:cTn>
                              </p:par>
                              <p:par>
                                <p:cTn id="48" presetID="31" presetClass="entr" presetSubtype="0" fill="hold" grpId="2"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1000" fill="hold"/>
                                        <p:tgtEl>
                                          <p:spTgt spid="67"/>
                                        </p:tgtEl>
                                        <p:attrNameLst>
                                          <p:attrName>ppt_w</p:attrName>
                                        </p:attrNameLst>
                                      </p:cBhvr>
                                      <p:tavLst>
                                        <p:tav tm="0">
                                          <p:val>
                                            <p:fltVal val="0"/>
                                          </p:val>
                                        </p:tav>
                                        <p:tav tm="100000">
                                          <p:val>
                                            <p:strVal val="#ppt_w"/>
                                          </p:val>
                                        </p:tav>
                                      </p:tavLst>
                                    </p:anim>
                                    <p:anim calcmode="lin" valueType="num">
                                      <p:cBhvr>
                                        <p:cTn id="51" dur="1000" fill="hold"/>
                                        <p:tgtEl>
                                          <p:spTgt spid="67"/>
                                        </p:tgtEl>
                                        <p:attrNameLst>
                                          <p:attrName>ppt_h</p:attrName>
                                        </p:attrNameLst>
                                      </p:cBhvr>
                                      <p:tavLst>
                                        <p:tav tm="0">
                                          <p:val>
                                            <p:fltVal val="0"/>
                                          </p:val>
                                        </p:tav>
                                        <p:tav tm="100000">
                                          <p:val>
                                            <p:strVal val="#ppt_h"/>
                                          </p:val>
                                        </p:tav>
                                      </p:tavLst>
                                    </p:anim>
                                    <p:anim calcmode="lin" valueType="num">
                                      <p:cBhvr>
                                        <p:cTn id="52" dur="1000" fill="hold"/>
                                        <p:tgtEl>
                                          <p:spTgt spid="67"/>
                                        </p:tgtEl>
                                        <p:attrNameLst>
                                          <p:attrName>style.rotation</p:attrName>
                                        </p:attrNameLst>
                                      </p:cBhvr>
                                      <p:tavLst>
                                        <p:tav tm="0">
                                          <p:val>
                                            <p:fltVal val="90"/>
                                          </p:val>
                                        </p:tav>
                                        <p:tav tm="100000">
                                          <p:val>
                                            <p:fltVal val="0"/>
                                          </p:val>
                                        </p:tav>
                                      </p:tavLst>
                                    </p:anim>
                                    <p:animEffect transition="in" filter="fade">
                                      <p:cBhvr>
                                        <p:cTn id="53" dur="1000"/>
                                        <p:tgtEl>
                                          <p:spTgt spid="67"/>
                                        </p:tgtEl>
                                      </p:cBhvr>
                                    </p:animEffect>
                                  </p:childTnLst>
                                </p:cTn>
                              </p:par>
                              <p:par>
                                <p:cTn id="54" presetID="31" presetClass="entr" presetSubtype="0" fill="hold" grpId="2" nodeType="with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p:cTn id="56" dur="1000" fill="hold"/>
                                        <p:tgtEl>
                                          <p:spTgt spid="68"/>
                                        </p:tgtEl>
                                        <p:attrNameLst>
                                          <p:attrName>ppt_w</p:attrName>
                                        </p:attrNameLst>
                                      </p:cBhvr>
                                      <p:tavLst>
                                        <p:tav tm="0">
                                          <p:val>
                                            <p:fltVal val="0"/>
                                          </p:val>
                                        </p:tav>
                                        <p:tav tm="100000">
                                          <p:val>
                                            <p:strVal val="#ppt_w"/>
                                          </p:val>
                                        </p:tav>
                                      </p:tavLst>
                                    </p:anim>
                                    <p:anim calcmode="lin" valueType="num">
                                      <p:cBhvr>
                                        <p:cTn id="57" dur="1000" fill="hold"/>
                                        <p:tgtEl>
                                          <p:spTgt spid="68"/>
                                        </p:tgtEl>
                                        <p:attrNameLst>
                                          <p:attrName>ppt_h</p:attrName>
                                        </p:attrNameLst>
                                      </p:cBhvr>
                                      <p:tavLst>
                                        <p:tav tm="0">
                                          <p:val>
                                            <p:fltVal val="0"/>
                                          </p:val>
                                        </p:tav>
                                        <p:tav tm="100000">
                                          <p:val>
                                            <p:strVal val="#ppt_h"/>
                                          </p:val>
                                        </p:tav>
                                      </p:tavLst>
                                    </p:anim>
                                    <p:anim calcmode="lin" valueType="num">
                                      <p:cBhvr>
                                        <p:cTn id="58" dur="1000" fill="hold"/>
                                        <p:tgtEl>
                                          <p:spTgt spid="68"/>
                                        </p:tgtEl>
                                        <p:attrNameLst>
                                          <p:attrName>style.rotation</p:attrName>
                                        </p:attrNameLst>
                                      </p:cBhvr>
                                      <p:tavLst>
                                        <p:tav tm="0">
                                          <p:val>
                                            <p:fltVal val="90"/>
                                          </p:val>
                                        </p:tav>
                                        <p:tav tm="100000">
                                          <p:val>
                                            <p:fltVal val="0"/>
                                          </p:val>
                                        </p:tav>
                                      </p:tavLst>
                                    </p:anim>
                                    <p:animEffect transition="in" filter="fade">
                                      <p:cBhvr>
                                        <p:cTn id="59" dur="1000"/>
                                        <p:tgtEl>
                                          <p:spTgt spid="6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2"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54"/>
                                        </p:tgtEl>
                                        <p:attrNameLst>
                                          <p:attrName>style.visibility</p:attrName>
                                        </p:attrNameLst>
                                      </p:cBhvr>
                                      <p:to>
                                        <p:strVal val="visible"/>
                                      </p:to>
                                    </p:set>
                                  </p:childTnLst>
                                </p:cTn>
                              </p:par>
                              <p:par>
                                <p:cTn id="72" presetID="1" presetClass="entr" presetSubtype="0" fill="hold" grpId="1" nodeType="withEffect">
                                  <p:stCondLst>
                                    <p:cond delay="0"/>
                                  </p:stCondLst>
                                  <p:childTnLst>
                                    <p:set>
                                      <p:cBhvr>
                                        <p:cTn id="73" dur="1" fill="hold">
                                          <p:stCondLst>
                                            <p:cond delay="0"/>
                                          </p:stCondLst>
                                        </p:cTn>
                                        <p:tgtEl>
                                          <p:spTgt spid="72"/>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2"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additive="base">
                                        <p:cTn id="80" dur="500" fill="hold"/>
                                        <p:tgtEl>
                                          <p:spTgt spid="8"/>
                                        </p:tgtEl>
                                        <p:attrNameLst>
                                          <p:attrName>ppt_x</p:attrName>
                                        </p:attrNameLst>
                                      </p:cBhvr>
                                      <p:tavLst>
                                        <p:tav tm="0">
                                          <p:val>
                                            <p:strVal val="#ppt_x"/>
                                          </p:val>
                                        </p:tav>
                                        <p:tav tm="100000">
                                          <p:val>
                                            <p:strVal val="#ppt_x"/>
                                          </p:val>
                                        </p:tav>
                                      </p:tavLst>
                                    </p:anim>
                                    <p:anim calcmode="lin" valueType="num">
                                      <p:cBhvr additive="base">
                                        <p:cTn id="8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116"/>
                                        </p:tgtEl>
                                        <p:attrNameLst>
                                          <p:attrName>style.visibility</p:attrName>
                                        </p:attrNameLst>
                                      </p:cBhvr>
                                      <p:to>
                                        <p:strVal val="visible"/>
                                      </p:to>
                                    </p:set>
                                    <p:animEffect transition="in" filter="wipe(down)">
                                      <p:cBhvr>
                                        <p:cTn id="86" dur="500"/>
                                        <p:tgtEl>
                                          <p:spTgt spid="116"/>
                                        </p:tgtEl>
                                      </p:cBhvr>
                                    </p:animEffect>
                                  </p:childTnLst>
                                </p:cTn>
                              </p:par>
                              <p:par>
                                <p:cTn id="87" presetID="22" presetClass="entr" presetSubtype="4" fill="hold" grpId="2"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down)">
                                      <p:cBhvr>
                                        <p:cTn id="89" dur="500"/>
                                        <p:tgtEl>
                                          <p:spTgt spid="75"/>
                                        </p:tgtEl>
                                      </p:cBhvr>
                                    </p:animEffect>
                                  </p:childTnLst>
                                </p:cTn>
                              </p:par>
                              <p:par>
                                <p:cTn id="90" presetID="22" presetClass="entr" presetSubtype="4" fill="hold" grpId="2"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down)">
                                      <p:cBhvr>
                                        <p:cTn id="9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animBg="1"/>
      <p:bldP spid="75" grpId="2" animBg="1"/>
      <p:bldP spid="76" grpId="1" animBg="1"/>
      <p:bldP spid="76" grpId="2" animBg="1"/>
      <p:bldP spid="37" grpId="1" animBg="1"/>
      <p:bldP spid="37" grpId="2" animBg="1"/>
      <p:bldP spid="67" grpId="1" animBg="1"/>
      <p:bldP spid="67" grpId="2" animBg="1"/>
      <p:bldP spid="68" grpId="1" animBg="1"/>
      <p:bldP spid="68" grpId="2" animBg="1"/>
      <p:bldP spid="3" grpId="1" animBg="1"/>
      <p:bldP spid="3" grpId="2" animBg="1"/>
      <p:bldP spid="5" grpId="1" animBg="1"/>
      <p:bldP spid="5" grpId="2" animBg="1"/>
      <p:bldP spid="7" grpId="1" animBg="1"/>
      <p:bldP spid="7" grpId="2" animBg="1"/>
      <p:bldP spid="8" grpId="1" animBg="1"/>
      <p:bldP spid="8" grpId="2" animBg="1"/>
      <p:bldP spid="11" grpId="0" bldLvl="0" animBg="1"/>
      <p:bldP spid="11" grpId="1" animBg="1"/>
      <p:bldP spid="54" grpId="1" animBg="1"/>
      <p:bldP spid="54" grpId="2" animBg="1"/>
      <p:bldP spid="48" grpId="0" animBg="1"/>
      <p:bldP spid="48" grpId="1" animBg="1"/>
      <p:bldP spid="72" grpId="0" animBg="1"/>
      <p:bldP spid="7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1" y="152400"/>
            <a:ext cx="7056754" cy="521970"/>
          </a:xfrm>
          <a:prstGeom prst="rect">
            <a:avLst/>
          </a:prstGeom>
          <a:gradFill>
            <a:gsLst>
              <a:gs pos="0">
                <a:srgbClr val="14CD68"/>
              </a:gs>
              <a:gs pos="84000">
                <a:srgbClr val="035C7D"/>
              </a:gs>
            </a:gsLst>
            <a:path path="circle">
              <a:fillToRect l="50000" t="50000" r="50000" b="50000"/>
            </a:path>
            <a:tileRect/>
          </a:gradFill>
        </p:spPr>
        <p:txBody>
          <a:bodyPr wrap="square">
            <a:spAutoFit/>
          </a:bodyPr>
          <a:lstStyle/>
          <a:p>
            <a:pPr lvl="0" indent="457200" algn="just" defTabSz="914400" fontAlgn="base">
              <a:spcBef>
                <a:spcPct val="0"/>
              </a:spcBef>
              <a:spcAft>
                <a:spcPct val="0"/>
              </a:spcAft>
              <a:tabLst>
                <a:tab pos="2700020" algn="l"/>
              </a:tabLst>
            </a:pP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 Hiệu quả của biện pháp</a:t>
            </a:r>
            <a:endParaRPr lang="en-US"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7" name="Picture 6" descr="POINSET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8102146" y="6019800"/>
            <a:ext cx="1047950" cy="83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399" y="838200"/>
            <a:ext cx="8839199" cy="4401205"/>
          </a:xfrm>
          <a:prstGeom prst="rect">
            <a:avLst/>
          </a:prstGeom>
        </p:spPr>
        <p:txBody>
          <a:bodyPr wrap="square">
            <a:spAutoFit/>
          </a:bodyPr>
          <a:lstStyle/>
          <a:p>
            <a:pPr algn="just"/>
            <a:r>
              <a:rPr lang="en-US" sz="2800" smtClean="0">
                <a:latin typeface="Times New Roman" pitchFamily="18" charset="0"/>
                <a:cs typeface="Times New Roman" pitchFamily="18" charset="0"/>
              </a:rPr>
              <a:t>      Bằng </a:t>
            </a:r>
            <a:r>
              <a:rPr lang="en-US" sz="2800">
                <a:latin typeface="Times New Roman" pitchFamily="18" charset="0"/>
                <a:cs typeface="Times New Roman" pitchFamily="18" charset="0"/>
              </a:rPr>
              <a:t>tất cả sự nỗ lực của bản thân, qua gần một năm áp dụng đề tài: </a:t>
            </a:r>
            <a:r>
              <a:rPr lang="pt-BR" sz="2800" b="1" i="1">
                <a:latin typeface="Times New Roman" pitchFamily="18" charset="0"/>
                <a:cs typeface="Times New Roman" pitchFamily="18" charset="0"/>
              </a:rPr>
              <a:t>“Biện pháp nâng cao chất lượng giáo dục phẩm chất cho học sinh tiểu học thông qua công tác chủ nhiệm lớp”</a:t>
            </a:r>
            <a:r>
              <a:rPr lang="pt-BR" sz="2800">
                <a:latin typeface="Times New Roman" pitchFamily="18" charset="0"/>
                <a:cs typeface="Times New Roman" pitchFamily="18" charset="0"/>
              </a:rPr>
              <a:t> </a:t>
            </a:r>
            <a:r>
              <a:rPr lang="en-US" sz="2800">
                <a:latin typeface="Times New Roman" pitchFamily="18" charset="0"/>
                <a:cs typeface="Times New Roman" pitchFamily="18" charset="0"/>
              </a:rPr>
              <a:t> đối với tập thể học sinh lớp 3B trường Tiểu học Hoà An 1, tôi đã đạt được kết quả rất khả quan:</a:t>
            </a:r>
          </a:p>
          <a:p>
            <a:pPr algn="just"/>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Tập thể học sinh biết vâng lời và yêu quý thầy, cô giáo.</a:t>
            </a:r>
          </a:p>
          <a:p>
            <a:pPr algn="just"/>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Biết yêu thương, đoàn kết và giúp đỡ lẫn nhau cùng tiến bộ.</a:t>
            </a:r>
          </a:p>
          <a:p>
            <a:pPr algn="just"/>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Tập thể lớp đã có nề nếp và kỉ luật chặt chẽ.</a:t>
            </a:r>
          </a:p>
          <a:p>
            <a:pPr algn="just"/>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Các em đã có ý thức tự giác học tập, chuyên cần.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46579" y="76200"/>
            <a:ext cx="5743575" cy="521970"/>
          </a:xfrm>
          <a:prstGeom prst="rect">
            <a:avLst/>
          </a:prstGeom>
          <a:gradFill>
            <a:gsLst>
              <a:gs pos="0">
                <a:srgbClr val="14CD68"/>
              </a:gs>
              <a:gs pos="84000">
                <a:srgbClr val="035C7D"/>
              </a:gs>
            </a:gsLst>
            <a:path path="circle">
              <a:fillToRect l="50000" t="50000" r="50000" b="50000"/>
            </a:path>
            <a:tileRect/>
          </a:gradFill>
        </p:spPr>
        <p:txBody>
          <a:bodyPr wrap="square">
            <a:spAutoFit/>
          </a:bodyPr>
          <a:lstStyle/>
          <a:p>
            <a:pPr lvl="0" indent="457200" algn="just" defTabSz="914400" fontAlgn="base">
              <a:spcBef>
                <a:spcPct val="0"/>
              </a:spcBef>
              <a:spcAft>
                <a:spcPct val="0"/>
              </a:spcAft>
              <a:tabLst>
                <a:tab pos="2700020" algn="l"/>
              </a:tabLst>
            </a:pP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 Hiệu quả của biện pháp</a:t>
            </a:r>
            <a:endParaRPr lang="en-US"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451166" y="598170"/>
            <a:ext cx="8534400" cy="400110"/>
          </a:xfrm>
          <a:prstGeom prst="rect">
            <a:avLst/>
          </a:prstGeom>
          <a:solidFill>
            <a:srgbClr val="FFFF00"/>
          </a:solidFill>
          <a:ln w="9525">
            <a:no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700020" algn="l"/>
              </a:tabLst>
            </a:pPr>
            <a:r>
              <a:rPr lang="en-US" sz="2000" b="1">
                <a:latin typeface="Times New Roman" pitchFamily="18" charset="0"/>
                <a:cs typeface="Times New Roman" pitchFamily="18" charset="0"/>
              </a:rPr>
              <a:t>KẾT QUẢ XẾP LOẠI PHẨM CHẤT HỌC SINH LỚP 3B ĐẦU NĂM </a:t>
            </a:r>
            <a:r>
              <a:rPr lang="en-US" sz="2000" b="1" smtClean="0">
                <a:latin typeface="Times New Roman" pitchFamily="18" charset="0"/>
                <a:cs typeface="Times New Roman" pitchFamily="18" charset="0"/>
              </a:rPr>
              <a:t>HỌC</a:t>
            </a:r>
            <a:endParaRPr lang="en-US" sz="2000">
              <a:latin typeface="Times New Roman" pitchFamily="18" charset="0"/>
              <a:cs typeface="Times New Roman" pitchFamily="18" charset="0"/>
            </a:endParaRPr>
          </a:p>
        </p:txBody>
      </p:sp>
      <p:pic>
        <p:nvPicPr>
          <p:cNvPr id="2057" name="Picture 6" descr="POINSET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8102146" y="6019800"/>
            <a:ext cx="1047950" cy="83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304800" y="3714690"/>
            <a:ext cx="8646458" cy="400110"/>
          </a:xfrm>
          <a:prstGeom prst="rect">
            <a:avLst/>
          </a:prstGeom>
          <a:solidFill>
            <a:srgbClr val="FFFF00"/>
          </a:solidFill>
          <a:ln w="9525">
            <a:no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700020" algn="l"/>
              </a:tabLst>
            </a:pPr>
            <a:r>
              <a:rPr lang="en-US" sz="2000" b="1">
                <a:latin typeface="Times New Roman" pitchFamily="18" charset="0"/>
                <a:cs typeface="Times New Roman" pitchFamily="18" charset="0"/>
              </a:rPr>
              <a:t>KẾT QUẢ XẾP LOẠI PHẨM CHẤT HỌC SINH LỚP 3B </a:t>
            </a:r>
            <a:r>
              <a:rPr lang="en-US" sz="2000" b="1" smtClean="0">
                <a:latin typeface="Times New Roman" pitchFamily="18" charset="0"/>
                <a:cs typeface="Times New Roman" pitchFamily="18" charset="0"/>
              </a:rPr>
              <a:t>CUỐI </a:t>
            </a:r>
            <a:r>
              <a:rPr lang="en-US" sz="2000" b="1">
                <a:latin typeface="Times New Roman" pitchFamily="18" charset="0"/>
                <a:cs typeface="Times New Roman" pitchFamily="18" charset="0"/>
              </a:rPr>
              <a:t>NĂM </a:t>
            </a:r>
            <a:r>
              <a:rPr lang="en-US" sz="2000" b="1" smtClean="0">
                <a:latin typeface="Times New Roman" pitchFamily="18" charset="0"/>
                <a:cs typeface="Times New Roman" pitchFamily="18" charset="0"/>
              </a:rPr>
              <a:t>HỌC</a:t>
            </a:r>
            <a:endParaRPr lang="en-US" sz="200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50538054"/>
              </p:ext>
            </p:extLst>
          </p:nvPr>
        </p:nvGraphicFramePr>
        <p:xfrm>
          <a:off x="1509395" y="1066800"/>
          <a:ext cx="6080760" cy="2699004"/>
        </p:xfrm>
        <a:graphic>
          <a:graphicData uri="http://schemas.openxmlformats.org/drawingml/2006/table">
            <a:tbl>
              <a:tblPr firstRow="1" firstCol="1" bandRow="1">
                <a:tableStyleId>{5C22544A-7EE6-4342-B048-85BDC9FD1C3A}</a:tableStyleId>
              </a:tblPr>
              <a:tblGrid>
                <a:gridCol w="473710"/>
                <a:gridCol w="1709420"/>
                <a:gridCol w="685800"/>
                <a:gridCol w="457200"/>
                <a:gridCol w="514350"/>
                <a:gridCol w="514350"/>
                <a:gridCol w="514350"/>
                <a:gridCol w="685800"/>
                <a:gridCol w="525780"/>
              </a:tblGrid>
              <a:tr h="0">
                <a:tc>
                  <a:txBody>
                    <a:bodyPr/>
                    <a:lstStyle/>
                    <a:p>
                      <a:pPr marL="0" marR="0" algn="ctr">
                        <a:lnSpc>
                          <a:spcPct val="115000"/>
                        </a:lnSpc>
                        <a:spcBef>
                          <a:spcPts val="0"/>
                        </a:spcBef>
                        <a:spcAft>
                          <a:spcPts val="0"/>
                        </a:spcAft>
                        <a:tabLst>
                          <a:tab pos="2286000" algn="l"/>
                        </a:tabLst>
                      </a:pPr>
                      <a:r>
                        <a:rPr lang="en-US" sz="1400">
                          <a:effectLst/>
                        </a:rPr>
                        <a:t>STT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Phẩm chất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Sĩ số lớp 3B</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Tốt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Tỉ lệ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Đạt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Tỉ lệ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Cần cố gắng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Tỉ lệ %</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tabLst>
                          <a:tab pos="2286000" algn="l"/>
                        </a:tabLst>
                      </a:pPr>
                      <a:r>
                        <a:rPr lang="en-US" sz="1400">
                          <a:effectLst/>
                        </a:rPr>
                        <a:t>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0" algn="l"/>
                        </a:tabLst>
                      </a:pPr>
                      <a:r>
                        <a:rPr lang="en-US" sz="1400">
                          <a:effectLst/>
                        </a:rPr>
                        <a:t>Chăm học, chăm làm, tích cực tham gia các hoạt động giáo dục</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29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endParaRPr lang="en-US" sz="1400" smtClean="0">
                        <a:effectLst/>
                      </a:endParaRPr>
                    </a:p>
                    <a:p>
                      <a:pPr marL="0" marR="0" algn="ctr">
                        <a:lnSpc>
                          <a:spcPct val="115000"/>
                        </a:lnSpc>
                        <a:spcBef>
                          <a:spcPts val="0"/>
                        </a:spcBef>
                        <a:spcAft>
                          <a:spcPts val="0"/>
                        </a:spcAft>
                        <a:tabLst>
                          <a:tab pos="2286000" algn="l"/>
                        </a:tabLst>
                      </a:pPr>
                      <a:r>
                        <a:rPr lang="en-US" sz="1400" smtClean="0">
                          <a:effectLst/>
                        </a:rPr>
                        <a:t>31</a:t>
                      </a: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15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400" smtClean="0">
                        <a:effectLst/>
                      </a:endParaRPr>
                    </a:p>
                    <a:p>
                      <a:pPr marL="0" marR="0" algn="ctr">
                        <a:lnSpc>
                          <a:spcPct val="115000"/>
                        </a:lnSpc>
                        <a:spcBef>
                          <a:spcPts val="0"/>
                        </a:spcBef>
                        <a:spcAft>
                          <a:spcPts val="0"/>
                        </a:spcAft>
                        <a:tabLst>
                          <a:tab pos="2286000" algn="l"/>
                        </a:tabLst>
                      </a:pPr>
                      <a:r>
                        <a:rPr lang="en-US" sz="1400" smtClean="0">
                          <a:effectLst/>
                          <a:latin typeface="Calibri"/>
                          <a:ea typeface="Calibri"/>
                          <a:cs typeface="Times New Roman"/>
                        </a:rPr>
                        <a:t>51,7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endParaRPr lang="en-US" sz="1400" smtClean="0">
                        <a:effectLst/>
                      </a:endParaRPr>
                    </a:p>
                    <a:p>
                      <a:pPr marL="0" marR="0" algn="ctr">
                        <a:lnSpc>
                          <a:spcPct val="115000"/>
                        </a:lnSpc>
                        <a:spcBef>
                          <a:spcPts val="0"/>
                        </a:spcBef>
                        <a:spcAft>
                          <a:spcPts val="0"/>
                        </a:spcAft>
                        <a:tabLst>
                          <a:tab pos="2286000" algn="l"/>
                        </a:tabLst>
                      </a:pPr>
                      <a:r>
                        <a:rPr lang="en-US" sz="1400" smtClean="0">
                          <a:effectLst/>
                        </a:rPr>
                        <a:t>17,3</a:t>
                      </a:r>
                      <a:r>
                        <a:rPr lang="en-US" sz="1400">
                          <a:effectLst/>
                        </a:rPr>
                        <a:t> </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tabLst>
                          <a:tab pos="2286000" algn="l"/>
                        </a:tabLst>
                      </a:pPr>
                      <a:r>
                        <a:rPr lang="en-US" sz="1400">
                          <a:effectLst/>
                        </a:rPr>
                        <a:t>2</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0" algn="l"/>
                        </a:tabLst>
                      </a:pPr>
                      <a:r>
                        <a:rPr lang="en-US" sz="1400">
                          <a:effectLst/>
                        </a:rPr>
                        <a:t>Tự tin, tự trọng, tự chịu trách nhiệm</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29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10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r>
                        <a:rPr lang="en-US" sz="1400" smtClean="0">
                          <a:effectLst/>
                        </a:rPr>
                        <a:t>34,5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13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smtClean="0">
                          <a:effectLst/>
                        </a:rPr>
                        <a:t>44,8</a:t>
                      </a: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smtClean="0">
                          <a:effectLst/>
                        </a:rPr>
                        <a:t>20,7</a:t>
                      </a:r>
                      <a:r>
                        <a:rPr lang="en-US" sz="1400">
                          <a:effectLst/>
                        </a:rPr>
                        <a:t> </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tabLst>
                          <a:tab pos="2286000" algn="l"/>
                        </a:tabLst>
                      </a:pPr>
                      <a:r>
                        <a:rPr lang="en-US" sz="1400">
                          <a:effectLst/>
                        </a:rPr>
                        <a:t>3</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0" algn="l"/>
                        </a:tabLst>
                      </a:pPr>
                      <a:r>
                        <a:rPr lang="en-US" sz="1400">
                          <a:effectLst/>
                        </a:rPr>
                        <a:t>Trung thực, kỉ luật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29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smtClean="0">
                          <a:effectLst/>
                        </a:rPr>
                        <a:t>27,6</a:t>
                      </a: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17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smtClean="0">
                          <a:effectLst/>
                        </a:rPr>
                        <a:t>58,6</a:t>
                      </a: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smtClean="0">
                          <a:effectLst/>
                        </a:rPr>
                        <a:t>13,8</a:t>
                      </a:r>
                      <a:r>
                        <a:rPr lang="en-US" sz="1400">
                          <a:effectLst/>
                        </a:rPr>
                        <a:t> </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tabLst>
                          <a:tab pos="2286000" algn="l"/>
                        </a:tabLst>
                      </a:pPr>
                      <a:r>
                        <a:rPr lang="en-US" sz="1400">
                          <a:effectLst/>
                        </a:rPr>
                        <a:t>4</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0" algn="l"/>
                        </a:tabLst>
                      </a:pPr>
                      <a:r>
                        <a:rPr lang="en-US" sz="1400">
                          <a:effectLst/>
                        </a:rPr>
                        <a:t>Đoàn kết, yêu thương gia đình, bạn bè và người thân</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29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endParaRPr lang="en-US" sz="1400" smtClean="0">
                        <a:effectLst/>
                      </a:endParaRPr>
                    </a:p>
                    <a:p>
                      <a:pPr marL="0" marR="0" algn="ctr">
                        <a:lnSpc>
                          <a:spcPct val="115000"/>
                        </a:lnSpc>
                        <a:spcBef>
                          <a:spcPts val="0"/>
                        </a:spcBef>
                        <a:spcAft>
                          <a:spcPts val="0"/>
                        </a:spcAft>
                        <a:tabLst>
                          <a:tab pos="2286000" algn="l"/>
                        </a:tabLst>
                      </a:pPr>
                      <a:r>
                        <a:rPr lang="en-US" sz="1400" smtClean="0">
                          <a:effectLst/>
                        </a:rPr>
                        <a:t>31</a:t>
                      </a: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12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400" smtClean="0">
                        <a:effectLst/>
                      </a:endParaRPr>
                    </a:p>
                    <a:p>
                      <a:pPr marL="0" marR="0" algn="ctr">
                        <a:lnSpc>
                          <a:spcPct val="115000"/>
                        </a:lnSpc>
                        <a:spcBef>
                          <a:spcPts val="0"/>
                        </a:spcBef>
                        <a:spcAft>
                          <a:spcPts val="0"/>
                        </a:spcAft>
                        <a:tabLst>
                          <a:tab pos="2286000" algn="l"/>
                        </a:tabLst>
                      </a:pPr>
                      <a:r>
                        <a:rPr lang="en-US" sz="1400" smtClean="0">
                          <a:effectLst/>
                          <a:latin typeface="Calibri"/>
                          <a:ea typeface="Calibri"/>
                          <a:cs typeface="Times New Roman"/>
                        </a:rPr>
                        <a:t>41,4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endParaRPr lang="en-US" sz="1400" smtClean="0">
                        <a:effectLst/>
                      </a:endParaRPr>
                    </a:p>
                    <a:p>
                      <a:pPr marL="0" marR="0" algn="ctr">
                        <a:lnSpc>
                          <a:spcPct val="115000"/>
                        </a:lnSpc>
                        <a:spcBef>
                          <a:spcPts val="0"/>
                        </a:spcBef>
                        <a:spcAft>
                          <a:spcPts val="0"/>
                        </a:spcAft>
                        <a:tabLst>
                          <a:tab pos="2286000" algn="l"/>
                        </a:tabLst>
                      </a:pPr>
                      <a:r>
                        <a:rPr lang="en-US" sz="1400" smtClean="0">
                          <a:effectLst/>
                        </a:rPr>
                        <a:t>27,6</a:t>
                      </a:r>
                      <a:r>
                        <a:rPr lang="en-US" sz="1400">
                          <a:effectLst/>
                        </a:rPr>
                        <a:t> </a:t>
                      </a:r>
                      <a:endParaRPr lang="en-US" sz="1100">
                        <a:effectLst/>
                        <a:latin typeface="Calibri"/>
                        <a:ea typeface="Calibri"/>
                        <a:cs typeface="Times New Roman"/>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12245592"/>
              </p:ext>
            </p:extLst>
          </p:nvPr>
        </p:nvGraphicFramePr>
        <p:xfrm>
          <a:off x="1482501" y="4111624"/>
          <a:ext cx="6080760" cy="2699004"/>
        </p:xfrm>
        <a:graphic>
          <a:graphicData uri="http://schemas.openxmlformats.org/drawingml/2006/table">
            <a:tbl>
              <a:tblPr firstRow="1" firstCol="1" bandRow="1">
                <a:tableStyleId>{5C22544A-7EE6-4342-B048-85BDC9FD1C3A}</a:tableStyleId>
              </a:tblPr>
              <a:tblGrid>
                <a:gridCol w="473710"/>
                <a:gridCol w="1709420"/>
                <a:gridCol w="685800"/>
                <a:gridCol w="457200"/>
                <a:gridCol w="514350"/>
                <a:gridCol w="514350"/>
                <a:gridCol w="514350"/>
                <a:gridCol w="685800"/>
                <a:gridCol w="525780"/>
              </a:tblGrid>
              <a:tr h="171514">
                <a:tc>
                  <a:txBody>
                    <a:bodyPr/>
                    <a:lstStyle/>
                    <a:p>
                      <a:pPr marL="0" marR="0" algn="ctr">
                        <a:lnSpc>
                          <a:spcPct val="115000"/>
                        </a:lnSpc>
                        <a:spcBef>
                          <a:spcPts val="0"/>
                        </a:spcBef>
                        <a:spcAft>
                          <a:spcPts val="0"/>
                        </a:spcAft>
                        <a:tabLst>
                          <a:tab pos="2286000" algn="l"/>
                        </a:tabLst>
                      </a:pPr>
                      <a:r>
                        <a:rPr lang="en-US" sz="1400">
                          <a:effectLst/>
                        </a:rPr>
                        <a:t>STT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Phẩm chất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Sĩ số lớp 3B</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Tốt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Tỉ lệ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Đạt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Tỉ lệ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Cần cố gắng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Tỉ lệ %</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tabLst>
                          <a:tab pos="2286000" algn="l"/>
                        </a:tabLst>
                      </a:pPr>
                      <a:r>
                        <a:rPr lang="en-US" sz="1400">
                          <a:effectLst/>
                        </a:rPr>
                        <a:t>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0" algn="l"/>
                        </a:tabLst>
                      </a:pPr>
                      <a:r>
                        <a:rPr lang="en-US" sz="1400">
                          <a:effectLst/>
                        </a:rPr>
                        <a:t>Chăm học, chăm làm, tích cực tham gia các hoạt động giáo dục</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29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17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400" smtClean="0">
                        <a:effectLst/>
                      </a:endParaRPr>
                    </a:p>
                    <a:p>
                      <a:pPr marL="0" marR="0" algn="ctr">
                        <a:lnSpc>
                          <a:spcPct val="115000"/>
                        </a:lnSpc>
                        <a:spcBef>
                          <a:spcPts val="0"/>
                        </a:spcBef>
                        <a:spcAft>
                          <a:spcPts val="0"/>
                        </a:spcAft>
                        <a:tabLst>
                          <a:tab pos="2286000" algn="l"/>
                        </a:tabLst>
                      </a:pPr>
                      <a:r>
                        <a:rPr lang="en-US" sz="1400" smtClean="0">
                          <a:effectLst/>
                          <a:latin typeface="Calibri"/>
                          <a:ea typeface="Calibri"/>
                          <a:cs typeface="Times New Roman"/>
                        </a:rPr>
                        <a:t>58,6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12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400" smtClean="0">
                        <a:effectLst/>
                      </a:endParaRPr>
                    </a:p>
                    <a:p>
                      <a:pPr marL="0" marR="0" algn="ctr">
                        <a:lnSpc>
                          <a:spcPct val="115000"/>
                        </a:lnSpc>
                        <a:spcBef>
                          <a:spcPts val="0"/>
                        </a:spcBef>
                        <a:spcAft>
                          <a:spcPts val="0"/>
                        </a:spcAft>
                        <a:tabLst>
                          <a:tab pos="2286000" algn="l"/>
                        </a:tabLst>
                      </a:pPr>
                      <a:r>
                        <a:rPr lang="en-US" sz="1400" smtClean="0">
                          <a:effectLst/>
                          <a:latin typeface="Calibri"/>
                          <a:ea typeface="Calibri"/>
                          <a:cs typeface="Times New Roman"/>
                        </a:rPr>
                        <a:t>41,4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tabLst>
                          <a:tab pos="2286000" algn="l"/>
                        </a:tabLst>
                      </a:pPr>
                      <a:r>
                        <a:rPr lang="en-US" sz="1400">
                          <a:effectLst/>
                        </a:rPr>
                        <a:t>2</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0" algn="l"/>
                        </a:tabLst>
                      </a:pPr>
                      <a:r>
                        <a:rPr lang="en-US" sz="1400">
                          <a:effectLst/>
                        </a:rPr>
                        <a:t>Tự tin, tự trọng, tự chịu trách nhiệm</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29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15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r>
                        <a:rPr lang="en-US" sz="1400" smtClean="0">
                          <a:effectLst/>
                        </a:rPr>
                        <a:t>51,7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14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r>
                        <a:rPr lang="en-US" sz="1400" smtClean="0">
                          <a:effectLst/>
                        </a:rPr>
                        <a:t>48,3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tabLst>
                          <a:tab pos="2286000" algn="l"/>
                        </a:tabLst>
                      </a:pPr>
                      <a:r>
                        <a:rPr lang="en-US" sz="1400">
                          <a:effectLst/>
                        </a:rPr>
                        <a:t>3</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0" algn="l"/>
                        </a:tabLst>
                      </a:pPr>
                      <a:r>
                        <a:rPr lang="en-US" sz="1400">
                          <a:effectLst/>
                        </a:rPr>
                        <a:t>Trung thực, kỉ luật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29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12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r>
                        <a:rPr lang="en-US" sz="1400" smtClean="0">
                          <a:effectLst/>
                        </a:rPr>
                        <a:t>41,4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17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r>
                        <a:rPr lang="en-US" sz="1400" smtClean="0">
                          <a:effectLst/>
                        </a:rPr>
                        <a:t>58,6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latin typeface="Calibri"/>
                        <a:ea typeface="Calibri"/>
                        <a:cs typeface="Times New Roman"/>
                      </a:endParaRPr>
                    </a:p>
                  </a:txBody>
                  <a:tcPr marL="68580" marR="68580" marT="0" marB="0"/>
                </a:tc>
              </a:tr>
              <a:tr h="35878">
                <a:tc>
                  <a:txBody>
                    <a:bodyPr/>
                    <a:lstStyle/>
                    <a:p>
                      <a:pPr marL="0" marR="0" algn="ctr">
                        <a:lnSpc>
                          <a:spcPct val="115000"/>
                        </a:lnSpc>
                        <a:spcBef>
                          <a:spcPts val="0"/>
                        </a:spcBef>
                        <a:spcAft>
                          <a:spcPts val="0"/>
                        </a:spcAft>
                        <a:tabLst>
                          <a:tab pos="2286000" algn="l"/>
                        </a:tabLst>
                      </a:pPr>
                      <a:r>
                        <a:rPr lang="en-US" sz="1400">
                          <a:effectLst/>
                        </a:rPr>
                        <a:t>4</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0" algn="l"/>
                        </a:tabLst>
                      </a:pPr>
                      <a:r>
                        <a:rPr lang="en-US" sz="1400">
                          <a:effectLst/>
                        </a:rPr>
                        <a:t>Đoàn kết, yêu thương gia đình, bạn bè và người thân</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29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20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400" smtClean="0">
                        <a:effectLst/>
                      </a:endParaRPr>
                    </a:p>
                    <a:p>
                      <a:pPr marL="0" marR="0" algn="ctr">
                        <a:lnSpc>
                          <a:spcPct val="115000"/>
                        </a:lnSpc>
                        <a:spcBef>
                          <a:spcPts val="0"/>
                        </a:spcBef>
                        <a:spcAft>
                          <a:spcPts val="0"/>
                        </a:spcAft>
                        <a:tabLst>
                          <a:tab pos="2286000" algn="l"/>
                        </a:tabLst>
                      </a:pPr>
                      <a:r>
                        <a:rPr lang="en-US" sz="1400" smtClean="0">
                          <a:effectLst/>
                          <a:latin typeface="Calibri"/>
                          <a:ea typeface="Calibri"/>
                          <a:cs typeface="Times New Roman"/>
                        </a:rPr>
                        <a:t>69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endParaRPr lang="en-US" sz="1400" smtClean="0">
                        <a:effectLst/>
                      </a:endParaRPr>
                    </a:p>
                    <a:p>
                      <a:pPr marL="0" marR="0" algn="ctr">
                        <a:lnSpc>
                          <a:spcPct val="115000"/>
                        </a:lnSpc>
                        <a:spcBef>
                          <a:spcPts val="0"/>
                        </a:spcBef>
                        <a:spcAft>
                          <a:spcPts val="0"/>
                        </a:spcAft>
                        <a:tabLst>
                          <a:tab pos="2286000" algn="l"/>
                        </a:tabLst>
                      </a:pPr>
                      <a:r>
                        <a:rPr lang="en-US" sz="1400" smtClean="0">
                          <a:effectLst/>
                        </a:rPr>
                        <a:t>31</a:t>
                      </a: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endParaRPr>
                    </a:p>
                    <a:p>
                      <a:pPr marL="0" marR="0" algn="ctr">
                        <a:lnSpc>
                          <a:spcPct val="115000"/>
                        </a:lnSpc>
                        <a:spcBef>
                          <a:spcPts val="0"/>
                        </a:spcBef>
                        <a:spcAft>
                          <a:spcPts val="0"/>
                        </a:spcAft>
                        <a:tabLst>
                          <a:tab pos="2286000" algn="l"/>
                        </a:tabLst>
                      </a:pPr>
                      <a:r>
                        <a:rPr lang="en-US" sz="14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0" algn="l"/>
                        </a:tabLst>
                      </a:pPr>
                      <a:r>
                        <a:rPr lang="en-US" sz="1400">
                          <a:effectLst/>
                        </a:rPr>
                        <a:t> </a:t>
                      </a:r>
                      <a:endParaRPr lang="en-US" sz="110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732460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8"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152400"/>
            <a:ext cx="5631815" cy="521970"/>
          </a:xfrm>
          <a:prstGeom prst="rect">
            <a:avLst/>
          </a:prstGeom>
          <a:gradFill>
            <a:gsLst>
              <a:gs pos="0">
                <a:srgbClr val="14CD68"/>
              </a:gs>
              <a:gs pos="91000">
                <a:srgbClr val="035C7D"/>
              </a:gs>
            </a:gsLst>
            <a:path path="circle">
              <a:fillToRect l="50000" t="50000" r="50000" b="50000"/>
            </a:path>
            <a:tileRect/>
          </a:gradFill>
          <a:ln w="12700" cmpd="sng">
            <a:solidFill>
              <a:schemeClr val="bg1"/>
            </a:solidFill>
            <a:prstDash val="solid"/>
          </a:ln>
        </p:spPr>
        <p:txBody>
          <a:bodyPr wrap="square">
            <a:spAutoFit/>
          </a:bodyPr>
          <a:lstStyle/>
          <a:p>
            <a:pPr lvl="0" indent="457200" algn="just" defTabSz="914400" fontAlgn="base">
              <a:spcBef>
                <a:spcPct val="0"/>
              </a:spcBef>
              <a:spcAft>
                <a:spcPct val="0"/>
              </a:spcAft>
              <a:tabLst>
                <a:tab pos="2700020" algn="l"/>
              </a:tabLst>
            </a:pP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KẾT LUẬN VÀ KIẾN NGHỊ</a:t>
            </a:r>
          </a:p>
        </p:txBody>
      </p:sp>
      <p:pic>
        <p:nvPicPr>
          <p:cNvPr id="2057" name="Picture 6" descr="POINSET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950825"/>
            <a:ext cx="1179576" cy="94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 descr="POINSET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59743" y="178793"/>
            <a:ext cx="2438400" cy="211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3352800" y="793056"/>
            <a:ext cx="5486400" cy="1950144"/>
          </a:xfrm>
          <a:prstGeom prst="roundRect">
            <a:avLst/>
          </a:prstGeom>
          <a:solidFill>
            <a:srgbClr val="00B0F0"/>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just"/>
            <a:endParaRPr lang="en-US" smtClean="0"/>
          </a:p>
          <a:p>
            <a:pPr algn="just"/>
            <a:r>
              <a:rPr lang="en-US" sz="2000" smtClean="0"/>
              <a:t>Trong </a:t>
            </a:r>
            <a:r>
              <a:rPr lang="en-US" sz="2000"/>
              <a:t>quá trình giảng dạy việc g</a:t>
            </a:r>
            <a:r>
              <a:rPr lang="vi-VN" sz="2000"/>
              <a:t>iáo dục phẩm chất cho học sinh là việc hết sức quan trọng</a:t>
            </a:r>
            <a:r>
              <a:rPr lang="en-US" sz="2000"/>
              <a:t>, đòi hỏi người giáo viên cần phải kiên trì, bình tĩnh trong thời gian không phải ngày một ngày hai, nó đòi hỏi phải trải qua một quá trình lâu dài và được thử nghiệm nhiều lần. </a:t>
            </a:r>
          </a:p>
          <a:p>
            <a:pPr algn="l"/>
            <a:endParaRPr lang="vi-VN" sz="2400" b="1" dirty="0" smtClean="0">
              <a:solidFill>
                <a:schemeClr val="bg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352800" y="2819400"/>
            <a:ext cx="5486400" cy="1904999"/>
          </a:xfrm>
          <a:prstGeom prst="roundRect">
            <a:avLst/>
          </a:prstGeom>
          <a:solidFill>
            <a:schemeClr val="tx2">
              <a:lumMod val="60000"/>
              <a:lumOff val="40000"/>
            </a:schemeClr>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just"/>
            <a:r>
              <a:rPr lang="en-US" sz="2000"/>
              <a:t>Thường xuyên nghiên cứu tài liệu để nâng cao vốn hiểu biết cho bản thân. Không ngừng học hỏi, trao đổi với đồng nghiệp để nghiên cứu đổi mới phương pháp dạy và học nhằm rèn cho học sinh kĩ năng tự phục vụ bản thân, kĩ năng giao tiếp.</a:t>
            </a:r>
          </a:p>
        </p:txBody>
      </p:sp>
      <p:cxnSp>
        <p:nvCxnSpPr>
          <p:cNvPr id="19" name="Straight Arrow Connector 18"/>
          <p:cNvCxnSpPr>
            <a:endCxn id="8" idx="1"/>
          </p:cNvCxnSpPr>
          <p:nvPr/>
        </p:nvCxnSpPr>
        <p:spPr bwMode="auto">
          <a:xfrm flipV="1">
            <a:off x="2791025" y="1768128"/>
            <a:ext cx="561775" cy="1139350"/>
          </a:xfrm>
          <a:prstGeom prst="straightConnector1">
            <a:avLst/>
          </a:prstGeom>
          <a:ln>
            <a:solidFill>
              <a:srgbClr val="FFFF00"/>
            </a:solidFill>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a:endCxn id="11" idx="1"/>
          </p:cNvCxnSpPr>
          <p:nvPr/>
        </p:nvCxnSpPr>
        <p:spPr bwMode="auto">
          <a:xfrm>
            <a:off x="2762449" y="3000037"/>
            <a:ext cx="590351" cy="771863"/>
          </a:xfrm>
          <a:prstGeom prst="straightConnector1">
            <a:avLst/>
          </a:prstGeom>
          <a:ln>
            <a:solidFill>
              <a:srgbClr val="FFFF00"/>
            </a:solidFill>
            <a:tailEnd type="arrow"/>
          </a:ln>
        </p:spPr>
        <p:style>
          <a:lnRef idx="3">
            <a:schemeClr val="accent4"/>
          </a:lnRef>
          <a:fillRef idx="0">
            <a:schemeClr val="accent4"/>
          </a:fillRef>
          <a:effectRef idx="2">
            <a:schemeClr val="accent4"/>
          </a:effectRef>
          <a:fontRef idx="minor">
            <a:schemeClr val="tx1"/>
          </a:fontRef>
        </p:style>
      </p:cxnSp>
      <p:sp>
        <p:nvSpPr>
          <p:cNvPr id="26" name="Rounded Rectangle 25"/>
          <p:cNvSpPr/>
          <p:nvPr/>
        </p:nvSpPr>
        <p:spPr>
          <a:xfrm>
            <a:off x="468312" y="2574925"/>
            <a:ext cx="2315209" cy="709930"/>
          </a:xfrm>
          <a:prstGeom prst="roundRect">
            <a:avLst/>
          </a:prstGeom>
          <a:gradFill>
            <a:gsLst>
              <a:gs pos="0">
                <a:srgbClr val="14CD68"/>
              </a:gs>
              <a:gs pos="81000">
                <a:srgbClr val="035C7D"/>
              </a:gs>
            </a:gsLst>
            <a:path path="circle">
              <a:fillToRect l="50000" t="50000" r="50000" b="50000"/>
            </a:path>
            <a:tileRect/>
          </a:gra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sz="2800" b="1" dirty="0" smtClean="0">
                <a:solidFill>
                  <a:srgbClr val="FFFF00"/>
                </a:solidFill>
                <a:latin typeface="Times New Roman" panose="02020603050405020304" pitchFamily="18" charset="0"/>
                <a:cs typeface="Times New Roman" panose="02020603050405020304" pitchFamily="18" charset="0"/>
              </a:rPr>
              <a:t>1. Kết luận</a:t>
            </a:r>
          </a:p>
        </p:txBody>
      </p:sp>
      <p:cxnSp>
        <p:nvCxnSpPr>
          <p:cNvPr id="22" name="Straight Arrow Connector 21"/>
          <p:cNvCxnSpPr/>
          <p:nvPr/>
        </p:nvCxnSpPr>
        <p:spPr bwMode="auto">
          <a:xfrm>
            <a:off x="2791025" y="3160059"/>
            <a:ext cx="611423" cy="2590800"/>
          </a:xfrm>
          <a:prstGeom prst="straightConnector1">
            <a:avLst/>
          </a:prstGeom>
          <a:ln>
            <a:solidFill>
              <a:srgbClr val="FFFF00"/>
            </a:solidFill>
            <a:tailEnd type="arrow"/>
          </a:ln>
        </p:spPr>
        <p:style>
          <a:lnRef idx="3">
            <a:schemeClr val="accent4"/>
          </a:lnRef>
          <a:fillRef idx="0">
            <a:schemeClr val="accent4"/>
          </a:fillRef>
          <a:effectRef idx="2">
            <a:schemeClr val="accent4"/>
          </a:effectRef>
          <a:fontRef idx="minor">
            <a:schemeClr val="tx1"/>
          </a:fontRef>
        </p:style>
      </p:cxnSp>
      <p:sp>
        <p:nvSpPr>
          <p:cNvPr id="28" name="Rounded Rectangle 27"/>
          <p:cNvSpPr/>
          <p:nvPr/>
        </p:nvSpPr>
        <p:spPr>
          <a:xfrm>
            <a:off x="3366589" y="4876801"/>
            <a:ext cx="5486400" cy="1447800"/>
          </a:xfrm>
          <a:prstGeom prst="roundRect">
            <a:avLst/>
          </a:prstGeom>
          <a:solidFill>
            <a:schemeClr val="tx2">
              <a:lumMod val="60000"/>
              <a:lumOff val="40000"/>
            </a:schemeClr>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just"/>
            <a:endParaRPr lang="en-US" sz="2000" smtClean="0"/>
          </a:p>
          <a:p>
            <a:pPr algn="just"/>
            <a:r>
              <a:rPr lang="en-US" sz="2000" smtClean="0"/>
              <a:t>Tăng </a:t>
            </a:r>
            <a:r>
              <a:rPr lang="en-US" sz="2000"/>
              <a:t>cường đổi mới phương pháp, tích cực dạy học lồng ghép các môn học nhằm phát huy tính tự giải quyết vấn đề, phẩm chất chăm học, chăm làm cho học sinh.</a:t>
            </a:r>
          </a:p>
          <a:p>
            <a:pPr algn="just"/>
            <a:endParaRPr lang="en-US" sz="2000"/>
          </a:p>
        </p:txBody>
      </p:sp>
    </p:spTree>
    <p:extLst>
      <p:ext uri="{BB962C8B-B14F-4D97-AF65-F5344CB8AC3E}">
        <p14:creationId xmlns:p14="http://schemas.microsoft.com/office/powerpoint/2010/main" val="907491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 calcmode="lin" valueType="num">
                                      <p:cBhvr>
                                        <p:cTn id="20" dur="1000" fill="hold"/>
                                        <p:tgtEl>
                                          <p:spTgt spid="19"/>
                                        </p:tgtEl>
                                        <p:attrNameLst>
                                          <p:attrName>style.rotation</p:attrName>
                                        </p:attrNameLst>
                                      </p:cBhvr>
                                      <p:tavLst>
                                        <p:tav tm="0">
                                          <p:val>
                                            <p:fltVal val="90"/>
                                          </p:val>
                                        </p:tav>
                                        <p:tav tm="100000">
                                          <p:val>
                                            <p:fltVal val="0"/>
                                          </p:val>
                                        </p:tav>
                                      </p:tavLst>
                                    </p:anim>
                                    <p:animEffect transition="in" filter="fade">
                                      <p:cBhvr>
                                        <p:cTn id="21" dur="1000"/>
                                        <p:tgtEl>
                                          <p:spTgt spid="19"/>
                                        </p:tgtEl>
                                      </p:cBhvr>
                                    </p:animEffect>
                                  </p:childTnLst>
                                </p:cTn>
                              </p:par>
                              <p:par>
                                <p:cTn id="22" presetID="31" presetClass="entr"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par>
                                <p:cTn id="36" presetID="31" presetClass="entr" presetSubtype="0" fill="hold" grpId="1"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1000" fill="hold"/>
                                        <p:tgtEl>
                                          <p:spTgt spid="22"/>
                                        </p:tgtEl>
                                        <p:attrNameLst>
                                          <p:attrName>ppt_w</p:attrName>
                                        </p:attrNameLst>
                                      </p:cBhvr>
                                      <p:tavLst>
                                        <p:tav tm="0">
                                          <p:val>
                                            <p:fltVal val="0"/>
                                          </p:val>
                                        </p:tav>
                                        <p:tav tm="100000">
                                          <p:val>
                                            <p:strVal val="#ppt_w"/>
                                          </p:val>
                                        </p:tav>
                                      </p:tavLst>
                                    </p:anim>
                                    <p:anim calcmode="lin" valueType="num">
                                      <p:cBhvr>
                                        <p:cTn id="47" dur="1000" fill="hold"/>
                                        <p:tgtEl>
                                          <p:spTgt spid="22"/>
                                        </p:tgtEl>
                                        <p:attrNameLst>
                                          <p:attrName>ppt_h</p:attrName>
                                        </p:attrNameLst>
                                      </p:cBhvr>
                                      <p:tavLst>
                                        <p:tav tm="0">
                                          <p:val>
                                            <p:fltVal val="0"/>
                                          </p:val>
                                        </p:tav>
                                        <p:tav tm="100000">
                                          <p:val>
                                            <p:strVal val="#ppt_h"/>
                                          </p:val>
                                        </p:tav>
                                      </p:tavLst>
                                    </p:anim>
                                    <p:anim calcmode="lin" valueType="num">
                                      <p:cBhvr>
                                        <p:cTn id="48" dur="1000" fill="hold"/>
                                        <p:tgtEl>
                                          <p:spTgt spid="22"/>
                                        </p:tgtEl>
                                        <p:attrNameLst>
                                          <p:attrName>style.rotation</p:attrName>
                                        </p:attrNameLst>
                                      </p:cBhvr>
                                      <p:tavLst>
                                        <p:tav tm="0">
                                          <p:val>
                                            <p:fltVal val="90"/>
                                          </p:val>
                                        </p:tav>
                                        <p:tav tm="100000">
                                          <p:val>
                                            <p:fltVal val="0"/>
                                          </p:val>
                                        </p:tav>
                                      </p:tavLst>
                                    </p:anim>
                                    <p:animEffect transition="in" filter="fade">
                                      <p:cBhvr>
                                        <p:cTn id="49" dur="1000"/>
                                        <p:tgtEl>
                                          <p:spTgt spid="22"/>
                                        </p:tgtEl>
                                      </p:cBhvr>
                                    </p:animEffect>
                                  </p:childTnLst>
                                </p:cTn>
                              </p:par>
                              <p:par>
                                <p:cTn id="50" presetID="31" presetClass="entr" presetSubtype="0" fill="hold" grpId="1"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26" grpId="0" animBg="1"/>
      <p:bldP spid="26" grpId="1" animBg="1"/>
      <p:bldP spid="28" grpId="0" animBg="1"/>
      <p:bldP spid="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7400" y="152400"/>
            <a:ext cx="5631815" cy="521970"/>
          </a:xfrm>
          <a:prstGeom prst="rect">
            <a:avLst/>
          </a:prstGeom>
          <a:gradFill>
            <a:gsLst>
              <a:gs pos="0">
                <a:srgbClr val="14CD68"/>
              </a:gs>
              <a:gs pos="91000">
                <a:srgbClr val="035C7D"/>
              </a:gs>
            </a:gsLst>
            <a:path path="circle">
              <a:fillToRect l="50000" t="50000" r="50000" b="50000"/>
            </a:path>
            <a:tileRect/>
          </a:gradFill>
          <a:ln w="12700" cmpd="sng">
            <a:solidFill>
              <a:schemeClr val="bg1"/>
            </a:solidFill>
            <a:prstDash val="solid"/>
          </a:ln>
        </p:spPr>
        <p:txBody>
          <a:bodyPr wrap="square">
            <a:spAutoFit/>
          </a:bodyPr>
          <a:lstStyle/>
          <a:p>
            <a:pPr lvl="0" indent="457200" algn="just" defTabSz="914400" fontAlgn="base">
              <a:spcBef>
                <a:spcPct val="0"/>
              </a:spcBef>
              <a:spcAft>
                <a:spcPct val="0"/>
              </a:spcAft>
              <a:tabLst>
                <a:tab pos="2700020" algn="l"/>
              </a:tabLst>
            </a:pP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KẾT LUẬN VÀ KIẾN NGHỊ</a:t>
            </a:r>
          </a:p>
        </p:txBody>
      </p:sp>
      <p:pic>
        <p:nvPicPr>
          <p:cNvPr id="2057" name="Picture 6" descr="POINSET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9051" y="5190255"/>
            <a:ext cx="1888172" cy="15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 descr="POINSET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59743" y="178793"/>
            <a:ext cx="2438400" cy="211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3056056" y="3429000"/>
            <a:ext cx="5935543" cy="1523999"/>
          </a:xfrm>
          <a:prstGeom prst="roundRect">
            <a:avLst/>
          </a:prstGeom>
          <a:solidFill>
            <a:schemeClr val="accent1">
              <a:lumMod val="75000"/>
            </a:schemeClr>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just"/>
            <a:r>
              <a:rPr lang="en-US" sz="2000"/>
              <a:t>Thường xuyên nghiên cứu tài liệu để nâng cao vốn hiểu biết cho bản thân. Không ngừng học hỏi, trao đổi với đồng nghiệp để nghiên cứu đổi mới phương pháp dạy và học.</a:t>
            </a:r>
          </a:p>
          <a:p>
            <a:pPr algn="l"/>
            <a:endParaRPr lang="vi-VN" sz="2400" b="1" dirty="0" smtClean="0">
              <a:solidFill>
                <a:schemeClr val="bg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086067" y="5181600"/>
            <a:ext cx="5905532" cy="1371600"/>
          </a:xfrm>
          <a:prstGeom prst="roundRect">
            <a:avLst/>
          </a:prstGeom>
          <a:solidFill>
            <a:srgbClr val="002060"/>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just"/>
            <a:r>
              <a:rPr lang="en-US" sz="2000"/>
              <a:t>Cần quan tâm đến con mình nhiều hơn, thường xuyên nhắc nhở, động viên con để con hình thành những phẩm chất tốt đẹp.</a:t>
            </a:r>
          </a:p>
          <a:p>
            <a:pPr algn="l"/>
            <a:endParaRPr lang="vi-VN" sz="2400" b="1" dirty="0" smtClean="0">
              <a:solidFill>
                <a:schemeClr val="bg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056057" y="838200"/>
            <a:ext cx="5935543" cy="2362200"/>
          </a:xfrm>
          <a:prstGeom prst="roundRect">
            <a:avLst/>
          </a:prstGeom>
          <a:solidFill>
            <a:schemeClr val="accent5">
              <a:lumMod val="75000"/>
            </a:schemeClr>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endParaRPr lang="pt-BR" smtClean="0"/>
          </a:p>
          <a:p>
            <a:pPr algn="just"/>
            <a:r>
              <a:rPr lang="pt-BR" sz="2000" smtClean="0"/>
              <a:t>- </a:t>
            </a:r>
            <a:r>
              <a:rPr lang="pt-BR" sz="2000"/>
              <a:t>Ban chuyên môn của các trường tổ chức các buổi trình bày tham luận về công tác chủ nhiệm như một chuyên đề định kỳ để giáo viên có cơ hội chia sẻ, học hỏi kinh nghiệm lẫn nhau.</a:t>
            </a:r>
            <a:endParaRPr lang="en-US" sz="2000"/>
          </a:p>
          <a:p>
            <a:pPr algn="just"/>
            <a:r>
              <a:rPr lang="pt-BR" sz="2000"/>
              <a:t>- Có hình thức khen thưởng, tuyên dương các giáo viên làm tốt công tác chủ nhiệm nhằm động viên, khuyến khích tinh thần thực hiện.</a:t>
            </a:r>
            <a:endParaRPr lang="en-US" sz="2000"/>
          </a:p>
          <a:p>
            <a:pPr algn="l"/>
            <a:endParaRPr lang="vi-VN" sz="2400" b="1" dirty="0" smtClean="0">
              <a:solidFill>
                <a:schemeClr val="bg1"/>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bwMode="auto">
          <a:xfrm flipV="1">
            <a:off x="2489894" y="2544193"/>
            <a:ext cx="569279" cy="656207"/>
          </a:xfrm>
          <a:prstGeom prst="straightConnector1">
            <a:avLst/>
          </a:prstGeom>
          <a:ln>
            <a:solidFill>
              <a:srgbClr val="FFFF00"/>
            </a:solidFill>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bwMode="auto">
          <a:xfrm>
            <a:off x="2519905" y="3581400"/>
            <a:ext cx="566162" cy="304800"/>
          </a:xfrm>
          <a:prstGeom prst="straightConnector1">
            <a:avLst/>
          </a:prstGeom>
          <a:ln>
            <a:solidFill>
              <a:srgbClr val="FFFF00"/>
            </a:solidFill>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bwMode="auto">
          <a:xfrm>
            <a:off x="2489894" y="3895204"/>
            <a:ext cx="536334" cy="1819796"/>
          </a:xfrm>
          <a:prstGeom prst="straightConnector1">
            <a:avLst/>
          </a:prstGeom>
          <a:ln>
            <a:solidFill>
              <a:srgbClr val="FFFF00"/>
            </a:solidFill>
            <a:tailEnd type="arrow"/>
          </a:ln>
        </p:spPr>
        <p:style>
          <a:lnRef idx="3">
            <a:schemeClr val="accent4"/>
          </a:lnRef>
          <a:fillRef idx="0">
            <a:schemeClr val="accent4"/>
          </a:fillRef>
          <a:effectRef idx="2">
            <a:schemeClr val="accent4"/>
          </a:effectRef>
          <a:fontRef idx="minor">
            <a:schemeClr val="tx1"/>
          </a:fontRef>
        </p:style>
      </p:cxnSp>
      <p:sp>
        <p:nvSpPr>
          <p:cNvPr id="27" name="Rounded Rectangle 26"/>
          <p:cNvSpPr/>
          <p:nvPr/>
        </p:nvSpPr>
        <p:spPr>
          <a:xfrm>
            <a:off x="152400" y="3200400"/>
            <a:ext cx="2315209" cy="709930"/>
          </a:xfrm>
          <a:prstGeom prst="roundRect">
            <a:avLst/>
          </a:prstGeom>
          <a:gradFill>
            <a:gsLst>
              <a:gs pos="0">
                <a:srgbClr val="14CD68"/>
              </a:gs>
              <a:gs pos="81000">
                <a:srgbClr val="035C7D"/>
              </a:gs>
            </a:gsLst>
            <a:path path="circle">
              <a:fillToRect l="50000" t="50000" r="50000" b="50000"/>
            </a:path>
            <a:tileRect/>
          </a:gra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sz="2800" b="1" dirty="0" smtClean="0">
                <a:solidFill>
                  <a:srgbClr val="FFFF00"/>
                </a:solidFill>
                <a:latin typeface="Times New Roman" panose="02020603050405020304" pitchFamily="18" charset="0"/>
                <a:cs typeface="Times New Roman" panose="02020603050405020304" pitchFamily="18" charset="0"/>
              </a:rPr>
              <a:t>2. Kiến nghị</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par>
                                <p:cTn id="15" presetID="21" presetClass="entr" presetSubtype="1"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par>
                                <p:cTn id="23" presetID="21" presetClass="entr" presetSubtype="1"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par>
                                <p:cTn id="31" presetID="21" presetClass="entr" presetSubtype="1" fill="hold" grpId="1"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13" grpId="0" animBg="1"/>
      <p:bldP spid="13" grpId="1" animBg="1"/>
      <p:bldP spid="14" grpId="0" animBg="1"/>
      <p:bldP spid="14" grpId="1" animBg="1"/>
      <p:bldP spid="15" grpId="0" animBg="1"/>
      <p:bldP spid="15" grpId="1" animBg="1"/>
      <p:bldP spid="27" grpId="1" animBg="1"/>
      <p:bldP spid="27"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819400" y="5029200"/>
            <a:ext cx="3916499" cy="1844040"/>
            <a:chOff x="1197026" y="4232126"/>
            <a:chExt cx="3751815" cy="2630711"/>
          </a:xfrm>
        </p:grpSpPr>
        <p:pic>
          <p:nvPicPr>
            <p:cNvPr id="30" name="Picture 29"/>
            <p:cNvPicPr>
              <a:picLocks noChangeAspect="1"/>
            </p:cNvPicPr>
            <p:nvPr/>
          </p:nvPicPr>
          <p:blipFill>
            <a:blip r:embed="rId3"/>
            <a:stretch>
              <a:fillRect/>
            </a:stretch>
          </p:blipFill>
          <p:spPr>
            <a:xfrm>
              <a:off x="2901180" y="4246637"/>
              <a:ext cx="2047661" cy="2616200"/>
            </a:xfrm>
            <a:prstGeom prst="rect">
              <a:avLst/>
            </a:prstGeom>
          </p:spPr>
        </p:pic>
        <p:pic>
          <p:nvPicPr>
            <p:cNvPr id="31" name="Picture 30"/>
            <p:cNvPicPr>
              <a:picLocks noChangeAspect="1"/>
            </p:cNvPicPr>
            <p:nvPr/>
          </p:nvPicPr>
          <p:blipFill>
            <a:blip r:embed="rId4"/>
            <a:stretch>
              <a:fillRect/>
            </a:stretch>
          </p:blipFill>
          <p:spPr>
            <a:xfrm>
              <a:off x="1197026" y="4232126"/>
              <a:ext cx="1811038" cy="2616200"/>
            </a:xfrm>
            <a:prstGeom prst="rect">
              <a:avLst/>
            </a:prstGeom>
          </p:spPr>
        </p:pic>
      </p:grpSp>
      <p:sp>
        <p:nvSpPr>
          <p:cNvPr id="3" name="Horizontal Scroll 2"/>
          <p:cNvSpPr/>
          <p:nvPr/>
        </p:nvSpPr>
        <p:spPr>
          <a:xfrm>
            <a:off x="152400" y="33528"/>
            <a:ext cx="8763000" cy="552907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nl-NL" smtClean="0">
                <a:solidFill>
                  <a:schemeClr val="tx1"/>
                </a:solidFill>
              </a:rPr>
              <a:t>       </a:t>
            </a:r>
            <a:r>
              <a:rPr lang="nl-NL" sz="2400" smtClean="0">
                <a:solidFill>
                  <a:schemeClr val="tx1"/>
                </a:solidFill>
                <a:latin typeface="Times New Roman" pitchFamily="18" charset="0"/>
                <a:cs typeface="Times New Roman" pitchFamily="18" charset="0"/>
              </a:rPr>
              <a:t>Trên </a:t>
            </a:r>
            <a:r>
              <a:rPr lang="nl-NL" sz="2400">
                <a:solidFill>
                  <a:schemeClr val="tx1"/>
                </a:solidFill>
                <a:latin typeface="Times New Roman" pitchFamily="18" charset="0"/>
                <a:cs typeface="Times New Roman" pitchFamily="18" charset="0"/>
              </a:rPr>
              <a:t>đây là biện pháp tôi đã thực hiện </a:t>
            </a:r>
            <a:r>
              <a:rPr lang="en-US" sz="2400">
                <a:solidFill>
                  <a:schemeClr val="tx1"/>
                </a:solidFill>
                <a:latin typeface="Times New Roman" pitchFamily="18" charset="0"/>
                <a:cs typeface="Times New Roman" pitchFamily="18" charset="0"/>
              </a:rPr>
              <a:t>trong quá trình giảng dạy và chủ nhiệm của lớp tôi năm vừa qua. Đạt hiệu quả cao trong công tác chủ nhiệm lớp, có thể áp dụng các biện pháp này cho toàn trường Tiểu học Hòa An1 nói riêng và có thể áp dụng cho toàn Huyện Phú Hòa nói chung. </a:t>
            </a:r>
            <a:r>
              <a:rPr lang="nl-NL" sz="2400">
                <a:solidFill>
                  <a:schemeClr val="tx1"/>
                </a:solidFill>
                <a:latin typeface="Times New Roman" pitchFamily="18" charset="0"/>
                <a:cs typeface="Times New Roman" pitchFamily="18" charset="0"/>
              </a:rPr>
              <a:t>Kính mong quý thầy cô cùng trao đổi, chia sẻ để giúp tôi hoàn thiện hơn về công tác chủ nhiệm lớp của mình.</a:t>
            </a:r>
            <a:endParaRPr lang="en-US" sz="2400">
              <a:solidFill>
                <a:schemeClr val="tx1"/>
              </a:solidFill>
              <a:latin typeface="Times New Roman" pitchFamily="18" charset="0"/>
              <a:cs typeface="Times New Roman" pitchFamily="18" charset="0"/>
            </a:endParaRPr>
          </a:p>
          <a:p>
            <a:pPr algn="just"/>
            <a:r>
              <a:rPr lang="en-US" sz="2400" smtClean="0">
                <a:solidFill>
                  <a:schemeClr val="tx1"/>
                </a:solidFill>
                <a:latin typeface="Times New Roman" pitchFamily="18" charset="0"/>
                <a:cs typeface="Times New Roman" pitchFamily="18" charset="0"/>
              </a:rPr>
              <a:t>      Một </a:t>
            </a:r>
            <a:r>
              <a:rPr lang="en-US" sz="2400">
                <a:solidFill>
                  <a:schemeClr val="tx1"/>
                </a:solidFill>
                <a:latin typeface="Times New Roman" pitchFamily="18" charset="0"/>
                <a:cs typeface="Times New Roman" pitchFamily="18" charset="0"/>
              </a:rPr>
              <a:t>lần nữa xin gửi đến ban giám khảo, quý thầy cô đồng nghiệp lời chúc sức khoẻ, hạnh phúc và thành đạt trong cuộc sống. Tôi xin chân thành cảm ơn!</a:t>
            </a:r>
          </a:p>
          <a:p>
            <a:pPr algn="ctr"/>
            <a:endParaRPr lang="en-US"/>
          </a:p>
        </p:txBody>
      </p:sp>
      <p:pic>
        <p:nvPicPr>
          <p:cNvPr id="9"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52400" y="33528"/>
            <a:ext cx="1566672" cy="156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1775" y="4572001"/>
            <a:ext cx="25622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ppt_w</p:attrName>
                                        </p:attrNameLst>
                                      </p:cBhvr>
                                      <p:tavLst>
                                        <p:tav tm="0" fmla="#ppt_w*sin(2.5*pi*$)">
                                          <p:val>
                                            <p:fltVal val="0"/>
                                          </p:val>
                                        </p:tav>
                                        <p:tav tm="100000">
                                          <p:val>
                                            <p:fltVal val="1"/>
                                          </p:val>
                                        </p:tav>
                                      </p:tavLst>
                                    </p:anim>
                                    <p:anim calcmode="lin" valueType="num">
                                      <p:cBhvr>
                                        <p:cTn id="9"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1099820"/>
            <a:ext cx="8828405" cy="56057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just"/>
            <a:r>
              <a:rPr lang="pt-BR" sz="2400" smtClean="0">
                <a:solidFill>
                  <a:schemeClr val="tx1"/>
                </a:solidFill>
              </a:rPr>
              <a:t>      </a:t>
            </a:r>
            <a:r>
              <a:rPr lang="pt-BR" sz="2400">
                <a:solidFill>
                  <a:schemeClr val="tx1"/>
                </a:solidFill>
              </a:rPr>
              <a:t>Như Bác Hồ đã dạy “Có tài mà không có đức là người vô dụng, có đức mà không có tài thì làm việc gì cũng khó”</a:t>
            </a:r>
            <a:r>
              <a:rPr lang="en-US" sz="2400">
                <a:solidFill>
                  <a:schemeClr val="tx1"/>
                </a:solidFill>
              </a:rPr>
              <a:t>.</a:t>
            </a:r>
          </a:p>
          <a:p>
            <a:pPr algn="just"/>
            <a:r>
              <a:rPr lang="pt-BR" sz="2400" smtClean="0">
                <a:solidFill>
                  <a:schemeClr val="tx1"/>
                </a:solidFill>
              </a:rPr>
              <a:t>     Mục </a:t>
            </a:r>
            <a:r>
              <a:rPr lang="pt-BR" sz="2400">
                <a:solidFill>
                  <a:schemeClr val="tx1"/>
                </a:solidFill>
              </a:rPr>
              <a:t>tiêu trước mắt của học sinh khi đến trường là phải học tập và việc giáo dục phẩm chất cho học sinh là rất cần thiết, có vai trò đặc biệt quan trọng để đào tạo các em trở thành những mầm </a:t>
            </a:r>
            <a:r>
              <a:rPr lang="vi-VN" sz="2400">
                <a:solidFill>
                  <a:schemeClr val="tx1"/>
                </a:solidFill>
              </a:rPr>
              <a:t>non tương lai của đất nước.</a:t>
            </a:r>
            <a:endParaRPr lang="en-US" sz="2400">
              <a:solidFill>
                <a:schemeClr val="tx1"/>
              </a:solidFill>
            </a:endParaRPr>
          </a:p>
          <a:p>
            <a:pPr algn="just"/>
            <a:r>
              <a:rPr lang="en-US" sz="2400" smtClean="0">
                <a:solidFill>
                  <a:schemeClr val="tx1"/>
                </a:solidFill>
              </a:rPr>
              <a:t>      Qua </a:t>
            </a:r>
            <a:r>
              <a:rPr lang="en-US" sz="2400">
                <a:solidFill>
                  <a:schemeClr val="tx1"/>
                </a:solidFill>
              </a:rPr>
              <a:t>nghiên cứu, tìm hiểu một số tài liệu về tâm sinh lí học, giáo dục học và qua nhiều năm đứng lớp làm công tác chủ nhiệm, tôi nhận ra rằng: Trẻ em ảnh hưởng rất nhiều từ các hoạt động bên ngoài, từ nhà trường, gia đình và xã hội, từ môi trường tự nhiên và đặc biệt là từ phía các thầy cô giáo.</a:t>
            </a:r>
          </a:p>
          <a:p>
            <a:pPr algn="just"/>
            <a:r>
              <a:rPr lang="en-US" sz="2400" smtClean="0">
                <a:solidFill>
                  <a:schemeClr val="tx1"/>
                </a:solidFill>
              </a:rPr>
              <a:t>      Theo </a:t>
            </a:r>
            <a:r>
              <a:rPr lang="en-US" sz="2400">
                <a:solidFill>
                  <a:schemeClr val="tx1"/>
                </a:solidFill>
              </a:rPr>
              <a:t>khái niệm về nhân cách con người được trích trong tài liệu giáo dục học đại cương "Con người khi mới sinh ra chưa có nhân cách, nhân cách chỉ được hình thành và phát triển trong hoạt </a:t>
            </a:r>
            <a:r>
              <a:rPr lang="en-US" sz="2400" smtClean="0">
                <a:solidFill>
                  <a:schemeClr val="tx1"/>
                </a:solidFill>
              </a:rPr>
              <a:t>động </a:t>
            </a:r>
            <a:r>
              <a:rPr lang="en-US" sz="2400">
                <a:solidFill>
                  <a:schemeClr val="tx1"/>
                </a:solidFill>
              </a:rPr>
              <a:t>giao lưu, học tập, vui chơi, giải trí...".</a:t>
            </a:r>
          </a:p>
        </p:txBody>
      </p:sp>
      <p:sp>
        <p:nvSpPr>
          <p:cNvPr id="4" name="Rounded Rectangle 3"/>
          <p:cNvSpPr/>
          <p:nvPr/>
        </p:nvSpPr>
        <p:spPr>
          <a:xfrm>
            <a:off x="2819400" y="260985"/>
            <a:ext cx="4128770" cy="729615"/>
          </a:xfrm>
          <a:prstGeom prst="roundRect">
            <a:avLst/>
          </a:prstGeom>
          <a:gradFill>
            <a:gsLst>
              <a:gs pos="0">
                <a:srgbClr val="14CD68"/>
              </a:gs>
              <a:gs pos="100000">
                <a:srgbClr val="035C7D"/>
              </a:gs>
            </a:gsLst>
            <a:path path="circle">
              <a:fillToRect l="50000" t="50000" r="50000" b="50000"/>
            </a:path>
            <a:tileRect/>
          </a:gra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Times New Roman" panose="02020603050405020304" pitchFamily="18" charset="0"/>
                <a:cs typeface="Times New Roman" panose="02020603050405020304" pitchFamily="18" charset="0"/>
              </a:rPr>
              <a:t>I. ĐẶT VẤN ĐỀ</a:t>
            </a:r>
          </a:p>
        </p:txBody>
      </p:sp>
      <p:pic>
        <p:nvPicPr>
          <p:cNvPr id="2058" name="Picture 5" descr="POINSET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711" y="2076"/>
            <a:ext cx="1376706" cy="137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POINSET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7768370" y="5638800"/>
            <a:ext cx="133117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bldLvl="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092835"/>
            <a:ext cx="8534400" cy="447992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just"/>
            <a:r>
              <a:rPr lang="en-US" sz="2400">
                <a:solidFill>
                  <a:schemeClr val="tx1"/>
                </a:solidFill>
              </a:rPr>
              <a:t> </a:t>
            </a:r>
            <a:r>
              <a:rPr lang="en-US" sz="2400" smtClean="0">
                <a:solidFill>
                  <a:schemeClr val="tx1"/>
                </a:solidFill>
              </a:rPr>
              <a:t>      Vì </a:t>
            </a:r>
            <a:r>
              <a:rPr lang="en-US" sz="2400">
                <a:solidFill>
                  <a:schemeClr val="tx1"/>
                </a:solidFill>
              </a:rPr>
              <a:t>vậy, muốn rèn phẩm chất cho học sinh thì người giáo viên phải hiểu được hoàn cảnh tâm lí của từng học sinh, phải nắm bắt được tình hình thực tiễn và đặc biệt là phải xác định đúng vai trò, trách nhiệm và cái "Tâm" của người thầy trong xã hội hiện nay.</a:t>
            </a:r>
          </a:p>
          <a:p>
            <a:pPr algn="just"/>
            <a:r>
              <a:rPr lang="pt-BR" sz="2400" smtClean="0">
                <a:solidFill>
                  <a:schemeClr val="tx1"/>
                </a:solidFill>
              </a:rPr>
              <a:t>       Phẩm </a:t>
            </a:r>
            <a:r>
              <a:rPr lang="pt-BR" sz="2400">
                <a:solidFill>
                  <a:schemeClr val="tx1"/>
                </a:solidFill>
              </a:rPr>
              <a:t>chất xét cho đến cùng là biểu hiện đạo đức của con người. Những hành vi này được thực hiện phù hợp với các chuẩn mực đạo đức đã được xã hội quy định, phải được thực hiện ở mọi lúc mọi nơi một cách tự giác với động cơ đúng </a:t>
            </a:r>
            <a:r>
              <a:rPr lang="vi-VN" sz="2400">
                <a:solidFill>
                  <a:schemeClr val="tx1"/>
                </a:solidFill>
              </a:rPr>
              <a:t>đắn.</a:t>
            </a:r>
            <a:r>
              <a:rPr lang="en-US" sz="2400">
                <a:solidFill>
                  <a:schemeClr val="tx1"/>
                </a:solidFill>
              </a:rPr>
              <a:t> </a:t>
            </a:r>
          </a:p>
        </p:txBody>
      </p:sp>
      <p:sp>
        <p:nvSpPr>
          <p:cNvPr id="5" name="Rectangle 4"/>
          <p:cNvSpPr/>
          <p:nvPr/>
        </p:nvSpPr>
        <p:spPr>
          <a:xfrm>
            <a:off x="1143000" y="5715000"/>
            <a:ext cx="674116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l"/>
            <a:r>
              <a:rPr lang="pt-BR" sz="2200" b="1" i="1" dirty="0" smtClean="0">
                <a:solidFill>
                  <a:schemeClr val="tx1">
                    <a:lumMod val="85000"/>
                    <a:lumOff val="15000"/>
                  </a:schemeClr>
                </a:solidFill>
                <a:latin typeface="Times New Roman" panose="02020603050405020304" pitchFamily="18" charset="0"/>
                <a:cs typeface="Times New Roman" panose="02020603050405020304" pitchFamily="18" charset="0"/>
              </a:rPr>
              <a:t>“</a:t>
            </a:r>
            <a:r>
              <a:rPr lang="pt-BR" sz="2200" b="1" i="1" dirty="0">
                <a:solidFill>
                  <a:schemeClr val="tx1">
                    <a:lumMod val="85000"/>
                    <a:lumOff val="15000"/>
                  </a:schemeClr>
                </a:solidFill>
                <a:latin typeface="Times New Roman" panose="02020603050405020304" pitchFamily="18" charset="0"/>
                <a:cs typeface="Times New Roman" panose="02020603050405020304" pitchFamily="18" charset="0"/>
              </a:rPr>
              <a:t>Biện pháp nâng </a:t>
            </a:r>
            <a:r>
              <a:rPr lang="pt-BR" sz="2200" b="1" i="1" dirty="0" smtClean="0">
                <a:solidFill>
                  <a:schemeClr val="tx1">
                    <a:lumMod val="85000"/>
                    <a:lumOff val="15000"/>
                  </a:schemeClr>
                </a:solidFill>
                <a:latin typeface="Times New Roman" panose="02020603050405020304" pitchFamily="18" charset="0"/>
                <a:cs typeface="Times New Roman" panose="02020603050405020304" pitchFamily="18" charset="0"/>
              </a:rPr>
              <a:t>cao chất lượng </a:t>
            </a:r>
            <a:r>
              <a:rPr lang="pt-BR" sz="2200" b="1" i="1" dirty="0">
                <a:solidFill>
                  <a:schemeClr val="tx1">
                    <a:lumMod val="85000"/>
                    <a:lumOff val="15000"/>
                  </a:schemeClr>
                </a:solidFill>
                <a:latin typeface="Times New Roman" panose="02020603050405020304" pitchFamily="18" charset="0"/>
                <a:cs typeface="Times New Roman" panose="02020603050405020304" pitchFamily="18" charset="0"/>
              </a:rPr>
              <a:t>giáo dục phẩm chất cho học sinh tiểu học thông qua công tác chủ </a:t>
            </a:r>
            <a:r>
              <a:rPr lang="pt-BR" sz="2200" b="1" i="1" dirty="0" smtClean="0">
                <a:solidFill>
                  <a:schemeClr val="tx1">
                    <a:lumMod val="85000"/>
                    <a:lumOff val="15000"/>
                  </a:schemeClr>
                </a:solidFill>
                <a:latin typeface="Times New Roman" panose="02020603050405020304" pitchFamily="18" charset="0"/>
                <a:cs typeface="Times New Roman" panose="02020603050405020304" pitchFamily="18" charset="0"/>
              </a:rPr>
              <a:t>nhiệm lớp”</a:t>
            </a:r>
            <a:r>
              <a:rPr lang="pt-BR" sz="2200" dirty="0" smtClean="0">
                <a:solidFill>
                  <a:schemeClr val="tx1">
                    <a:lumMod val="85000"/>
                    <a:lumOff val="15000"/>
                  </a:schemeClr>
                </a:solidFill>
                <a:latin typeface="Times New Roman" panose="02020603050405020304" pitchFamily="18" charset="0"/>
                <a:cs typeface="Times New Roman" panose="02020603050405020304" pitchFamily="18" charset="0"/>
              </a:rPr>
              <a:t> </a:t>
            </a:r>
            <a:endParaRPr lang="en-US" sz="2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Striped Right Arrow 5"/>
          <p:cNvSpPr/>
          <p:nvPr/>
        </p:nvSpPr>
        <p:spPr>
          <a:xfrm>
            <a:off x="57785" y="5791200"/>
            <a:ext cx="983615" cy="993140"/>
          </a:xfrm>
          <a:prstGeom prst="stripedRightArrow">
            <a:avLst>
              <a:gd name="adj1" fmla="val 50000"/>
              <a:gd name="adj2" fmla="val 466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en-US">
              <a:solidFill>
                <a:srgbClr val="FF0000"/>
              </a:solidFill>
            </a:endParaRPr>
          </a:p>
        </p:txBody>
      </p:sp>
      <p:sp>
        <p:nvSpPr>
          <p:cNvPr id="4" name="Rounded Rectangle 3"/>
          <p:cNvSpPr/>
          <p:nvPr/>
        </p:nvSpPr>
        <p:spPr>
          <a:xfrm>
            <a:off x="2819400" y="260985"/>
            <a:ext cx="4128770" cy="729615"/>
          </a:xfrm>
          <a:prstGeom prst="roundRect">
            <a:avLst/>
          </a:prstGeom>
          <a:gradFill>
            <a:gsLst>
              <a:gs pos="0">
                <a:srgbClr val="14CD68"/>
              </a:gs>
              <a:gs pos="100000">
                <a:srgbClr val="035C7D"/>
              </a:gs>
            </a:gsLst>
            <a:path path="circle">
              <a:fillToRect l="50000" t="50000" r="50000" b="50000"/>
            </a:path>
            <a:tileRect/>
          </a:gra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Times New Roman" panose="02020603050405020304" pitchFamily="18" charset="0"/>
                <a:cs typeface="Times New Roman" panose="02020603050405020304" pitchFamily="18" charset="0"/>
              </a:rPr>
              <a:t>I. ĐẶT VẤN ĐỀ</a:t>
            </a:r>
          </a:p>
        </p:txBody>
      </p:sp>
      <p:pic>
        <p:nvPicPr>
          <p:cNvPr id="2058" name="Picture 5" descr="POINSET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711" y="2076"/>
            <a:ext cx="1376706" cy="137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POINSET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153960"/>
            <a:ext cx="1860550" cy="170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7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5" grpId="1" animBg="1"/>
      <p:bldP spid="6" grpId="0" animBg="1"/>
      <p:bldP spid="6" grpId="1"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62200" y="4724400"/>
            <a:ext cx="6349752" cy="914400"/>
          </a:xfrm>
          <a:prstGeom prst="roundRect">
            <a:avLst/>
          </a:prstGeom>
          <a:solidFill>
            <a:srgbClr val="7030A0"/>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altLang="vi-VN" sz="2400" b="1" dirty="0" smtClean="0">
                <a:solidFill>
                  <a:schemeClr val="bg1"/>
                </a:solidFill>
                <a:latin typeface="Times New Roman" panose="02020603050405020304" pitchFamily="18" charset="0"/>
                <a:cs typeface="Times New Roman" panose="02020603050405020304" pitchFamily="18" charset="0"/>
              </a:rPr>
              <a:t>Chương trình giáo dục phổ thông mới rất phù hợp.</a:t>
            </a:r>
            <a:endParaRPr lang="vi-VN" sz="2400" b="1" dirty="0" smtClean="0">
              <a:solidFill>
                <a:schemeClr val="bg1"/>
              </a:solidFill>
              <a:latin typeface="Times New Roman" panose="02020603050405020304" pitchFamily="18" charset="0"/>
              <a:cs typeface="Times New Roman" panose="02020603050405020304" pitchFamily="18" charset="0"/>
            </a:endParaRPr>
          </a:p>
        </p:txBody>
      </p:sp>
      <p:pic>
        <p:nvPicPr>
          <p:cNvPr id="2057" name="Picture 6"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8683" y="5181600"/>
            <a:ext cx="224531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
          <p:cNvSpPr>
            <a:spLocks noChangeArrowheads="1"/>
          </p:cNvSpPr>
          <p:nvPr/>
        </p:nvSpPr>
        <p:spPr bwMode="auto">
          <a:xfrm>
            <a:off x="1566932" y="300255"/>
            <a:ext cx="6154420" cy="582295"/>
          </a:xfrm>
          <a:prstGeom prst="rect">
            <a:avLst/>
          </a:prstGeom>
          <a:gradFill>
            <a:gsLst>
              <a:gs pos="0">
                <a:srgbClr val="14CD68"/>
              </a:gs>
              <a:gs pos="100000">
                <a:srgbClr val="035C7D"/>
              </a:gs>
            </a:gsLst>
            <a:path path="circle">
              <a:fillToRect l="50000" t="50000" r="50000" b="50000"/>
            </a:path>
            <a:tileRect/>
          </a:gradFill>
          <a:ln w="3175">
            <a:solidFill>
              <a:schemeClr val="bg1"/>
            </a:solidFill>
          </a:ln>
        </p:spPr>
        <p:txBody>
          <a:bodyPr wrap="square" lIns="91414" tIns="45707" rIns="91414" bIns="45707">
            <a:spAutoFit/>
          </a:bodyPr>
          <a:lstStyle/>
          <a:p>
            <a:pPr defTabSz="816610" fontAlgn="base">
              <a:spcBef>
                <a:spcPct val="0"/>
              </a:spcBef>
              <a:spcAft>
                <a:spcPct val="0"/>
              </a:spcAft>
            </a:pPr>
            <a:r>
              <a:rPr lang="vi-VN" sz="3200" b="1" dirty="0" smtClean="0">
                <a:solidFill>
                  <a:schemeClr val="bg1"/>
                </a:solidFill>
                <a:latin typeface="Times New Roman" panose="02020603050405020304" pitchFamily="18" charset="0"/>
                <a:cs typeface="Times New Roman" panose="02020603050405020304" pitchFamily="18" charset="0"/>
              </a:rPr>
              <a:t>II. THỰC TRẠNG CỦA VẤN ĐỀ</a:t>
            </a:r>
          </a:p>
        </p:txBody>
      </p:sp>
      <p:sp>
        <p:nvSpPr>
          <p:cNvPr id="4100" name="AutoShape 4" descr="Chương trình giáo dục phổ thông mới khác chương trình cũ ở điểm nào?"/>
          <p:cNvSpPr>
            <a:spLocks noChangeAspect="1" noChangeArrowheads="1"/>
          </p:cNvSpPr>
          <p:nvPr/>
        </p:nvSpPr>
        <p:spPr bwMode="auto">
          <a:xfrm>
            <a:off x="102249" y="725714"/>
            <a:ext cx="172207" cy="17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lstStyle/>
          <a:p>
            <a:pPr defTabSz="816610" fontAlgn="base">
              <a:spcBef>
                <a:spcPct val="0"/>
              </a:spcBef>
              <a:spcAft>
                <a:spcPct val="0"/>
              </a:spcAft>
            </a:pPr>
            <a:endParaRPr lang="en-US" sz="1600" dirty="0">
              <a:solidFill>
                <a:prstClr val="black"/>
              </a:solidFill>
              <a:latin typeface="Garamond" panose="02020404030301010803" pitchFamily="18" charset="0"/>
              <a:cs typeface="Arial" panose="020B0604020202020204" pitchFamily="34" charset="0"/>
            </a:endParaRPr>
          </a:p>
        </p:txBody>
      </p:sp>
      <p:sp>
        <p:nvSpPr>
          <p:cNvPr id="4101" name="AutoShape 6" descr="Chương trình giáo dục phổ thông mới khác chương trình cũ ở điểm nào?"/>
          <p:cNvSpPr>
            <a:spLocks noChangeAspect="1" noChangeArrowheads="1"/>
          </p:cNvSpPr>
          <p:nvPr/>
        </p:nvSpPr>
        <p:spPr bwMode="auto">
          <a:xfrm>
            <a:off x="188353" y="811818"/>
            <a:ext cx="172207" cy="17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lstStyle/>
          <a:p>
            <a:pPr defTabSz="816610" fontAlgn="base">
              <a:spcBef>
                <a:spcPct val="0"/>
              </a:spcBef>
              <a:spcAft>
                <a:spcPct val="0"/>
              </a:spcAft>
            </a:pPr>
            <a:endParaRPr lang="en-US" sz="1600" dirty="0">
              <a:solidFill>
                <a:prstClr val="black"/>
              </a:solidFill>
              <a:latin typeface="Garamond" panose="02020404030301010803" pitchFamily="18" charset="0"/>
              <a:cs typeface="Arial" panose="020B0604020202020204" pitchFamily="34" charset="0"/>
            </a:endParaRPr>
          </a:p>
        </p:txBody>
      </p:sp>
      <p:pic>
        <p:nvPicPr>
          <p:cNvPr id="2058"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07645" y="-208280"/>
            <a:ext cx="1507490" cy="19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2362200" y="2314157"/>
            <a:ext cx="6349752" cy="949212"/>
          </a:xfrm>
          <a:prstGeom prst="roundRect">
            <a:avLst/>
          </a:prstGeom>
          <a:solidFill>
            <a:srgbClr val="00B0F0"/>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sz="2400" b="1" dirty="0">
                <a:solidFill>
                  <a:schemeClr val="bg1"/>
                </a:solidFill>
                <a:latin typeface="Times New Roman" panose="02020603050405020304" pitchFamily="18" charset="0"/>
                <a:cs typeface="Times New Roman" panose="02020603050405020304" pitchFamily="18" charset="0"/>
              </a:rPr>
              <a:t>Đ</a:t>
            </a:r>
            <a:r>
              <a:rPr lang="vi-VN" sz="2400" b="1" dirty="0" smtClean="0">
                <a:solidFill>
                  <a:schemeClr val="bg1"/>
                </a:solidFill>
                <a:latin typeface="Times New Roman" panose="02020603050405020304" pitchFamily="18" charset="0"/>
                <a:cs typeface="Times New Roman" panose="02020603050405020304" pitchFamily="18" charset="0"/>
              </a:rPr>
              <a:t>ược các cấp các ngành, chi bộ và địa phương quan tâm</a:t>
            </a:r>
          </a:p>
        </p:txBody>
      </p:sp>
      <p:sp>
        <p:nvSpPr>
          <p:cNvPr id="15" name="Rounded Rectangle 14"/>
          <p:cNvSpPr/>
          <p:nvPr/>
        </p:nvSpPr>
        <p:spPr>
          <a:xfrm>
            <a:off x="2362200" y="3568169"/>
            <a:ext cx="6349752" cy="851431"/>
          </a:xfrm>
          <a:prstGeom prst="roundRect">
            <a:avLst>
              <a:gd name="adj" fmla="val 19165"/>
            </a:avLst>
          </a:prstGeom>
          <a:solidFill>
            <a:srgbClr val="0070C0"/>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altLang="vi-VN" sz="2400" b="1" dirty="0" smtClean="0">
                <a:solidFill>
                  <a:schemeClr val="bg1"/>
                </a:solidFill>
                <a:latin typeface="Times New Roman" panose="02020603050405020304" pitchFamily="18" charset="0"/>
                <a:cs typeface="Times New Roman" panose="02020603050405020304" pitchFamily="18" charset="0"/>
              </a:rPr>
              <a:t>Được sự hỗ trợ của hội cha mẹ học sinh của các đoàn thể trong và ngoài nhà trường.</a:t>
            </a:r>
            <a:endParaRPr lang="vi-VN" sz="2400" b="1" dirty="0" smtClean="0">
              <a:solidFill>
                <a:schemeClr val="bg1"/>
              </a:solidFill>
              <a:latin typeface="Times New Roman" panose="02020603050405020304" pitchFamily="18" charset="0"/>
              <a:cs typeface="Times New Roman" panose="02020603050405020304" pitchFamily="18" charset="0"/>
            </a:endParaRPr>
          </a:p>
        </p:txBody>
      </p:sp>
      <p:sp>
        <p:nvSpPr>
          <p:cNvPr id="55" name="Rounded Rectangle 54"/>
          <p:cNvSpPr/>
          <p:nvPr/>
        </p:nvSpPr>
        <p:spPr>
          <a:xfrm>
            <a:off x="1551692" y="1026904"/>
            <a:ext cx="2562473" cy="960538"/>
          </a:xfrm>
          <a:prstGeom prst="roundRect">
            <a:avLst/>
          </a:prstGeom>
          <a:gradFill>
            <a:gsLst>
              <a:gs pos="0">
                <a:srgbClr val="14CD68"/>
              </a:gs>
              <a:gs pos="81000">
                <a:srgbClr val="035C7D"/>
              </a:gs>
            </a:gsLst>
            <a:path path="circle">
              <a:fillToRect l="50000" t="50000" r="50000" b="50000"/>
            </a:path>
            <a:tileRect/>
          </a:gra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altLang="vi-VN" sz="2800" b="1" dirty="0">
                <a:solidFill>
                  <a:srgbClr val="FFFF00"/>
                </a:solidFill>
                <a:latin typeface="Times New Roman" panose="02020603050405020304" pitchFamily="18" charset="0"/>
                <a:cs typeface="Times New Roman" panose="02020603050405020304" pitchFamily="18" charset="0"/>
              </a:rPr>
              <a:t>1</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vi-VN" sz="2800" b="1" dirty="0" smtClean="0">
                <a:solidFill>
                  <a:srgbClr val="FFFF00"/>
                </a:solidFill>
                <a:latin typeface="Times New Roman" panose="02020603050405020304" pitchFamily="18" charset="0"/>
                <a:cs typeface="Times New Roman" panose="02020603050405020304" pitchFamily="18" charset="0"/>
              </a:rPr>
              <a:t>Thuận lợi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strVal val="#ppt_w*0.70"/>
                                          </p:val>
                                        </p:tav>
                                        <p:tav tm="100000">
                                          <p:val>
                                            <p:strVal val="#ppt_w"/>
                                          </p:val>
                                        </p:tav>
                                      </p:tavLst>
                                    </p:anim>
                                    <p:anim calcmode="lin" valueType="num">
                                      <p:cBhvr>
                                        <p:cTn id="8" dur="1000" fill="hold"/>
                                        <p:tgtEl>
                                          <p:spTgt spid="4099"/>
                                        </p:tgtEl>
                                        <p:attrNameLst>
                                          <p:attrName>ppt_h</p:attrName>
                                        </p:attrNameLst>
                                      </p:cBhvr>
                                      <p:tavLst>
                                        <p:tav tm="0">
                                          <p:val>
                                            <p:strVal val="#ppt_h"/>
                                          </p:val>
                                        </p:tav>
                                        <p:tav tm="100000">
                                          <p:val>
                                            <p:strVal val="#ppt_h"/>
                                          </p:val>
                                        </p:tav>
                                      </p:tavLst>
                                    </p:anim>
                                    <p:animEffect transition="in" filter="fade">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2"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circle(in)">
                                      <p:cBhvr>
                                        <p:cTn id="14" dur="20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amond(in)">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099" grpId="0" bldLvl="0" animBg="1"/>
      <p:bldP spid="4099" grpId="1" animBg="1"/>
      <p:bldP spid="12" grpId="0" animBg="1"/>
      <p:bldP spid="12" grpId="1" animBg="1"/>
      <p:bldP spid="15" grpId="0" animBg="1"/>
      <p:bldP spid="15" grpId="1" animBg="1"/>
      <p:bldP spid="55" grpId="1" animBg="1"/>
      <p:bldP spid="55"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566932" y="5183639"/>
            <a:ext cx="6891268" cy="713198"/>
          </a:xfrm>
          <a:prstGeom prst="roundRect">
            <a:avLst/>
          </a:prstGeom>
        </p:spPr>
        <p:style>
          <a:lnRef idx="0">
            <a:schemeClr val="accent3"/>
          </a:lnRef>
          <a:fillRef idx="3">
            <a:schemeClr val="accent3"/>
          </a:fillRef>
          <a:effectRef idx="3">
            <a:schemeClr val="accent3"/>
          </a:effectRef>
          <a:fontRef idx="minor">
            <a:schemeClr val="lt1"/>
          </a:fontRef>
        </p:style>
        <p:txBody>
          <a:bodyPr lIns="91414" tIns="45707" rIns="91414" bIns="45707" anchor="ctr"/>
          <a:lstStyle/>
          <a:p>
            <a:pPr algn="l"/>
            <a:r>
              <a:rPr lang="vi-VN" altLang="vi-VN" sz="2400" b="1" dirty="0" smtClean="0">
                <a:solidFill>
                  <a:srgbClr val="002060"/>
                </a:solidFill>
                <a:latin typeface="Times New Roman" panose="02020603050405020304" pitchFamily="18" charset="0"/>
                <a:cs typeface="Times New Roman" panose="02020603050405020304" pitchFamily="18" charset="0"/>
              </a:rPr>
              <a:t>Các em còn mải chơi chưa quan tâm đến việc học</a:t>
            </a:r>
            <a:endParaRPr lang="vi-VN" sz="2400" b="1" dirty="0" smtClean="0">
              <a:solidFill>
                <a:srgbClr val="002060"/>
              </a:solidFill>
              <a:latin typeface="Times New Roman" panose="02020603050405020304" pitchFamily="18" charset="0"/>
              <a:cs typeface="Times New Roman" panose="02020603050405020304" pitchFamily="18" charset="0"/>
            </a:endParaRPr>
          </a:p>
        </p:txBody>
      </p:sp>
      <p:pic>
        <p:nvPicPr>
          <p:cNvPr id="2057" name="Picture 6"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7967" y="5540722"/>
            <a:ext cx="1764321" cy="131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
          <p:cNvSpPr>
            <a:spLocks noChangeArrowheads="1"/>
          </p:cNvSpPr>
          <p:nvPr/>
        </p:nvSpPr>
        <p:spPr bwMode="auto">
          <a:xfrm>
            <a:off x="1566932" y="300255"/>
            <a:ext cx="6154420" cy="582295"/>
          </a:xfrm>
          <a:prstGeom prst="rect">
            <a:avLst/>
          </a:prstGeom>
          <a:gradFill>
            <a:gsLst>
              <a:gs pos="0">
                <a:srgbClr val="14CD68"/>
              </a:gs>
              <a:gs pos="100000">
                <a:srgbClr val="035C7D"/>
              </a:gs>
            </a:gsLst>
            <a:path path="circle">
              <a:fillToRect l="50000" t="50000" r="50000" b="50000"/>
            </a:path>
            <a:tileRect/>
          </a:gradFill>
          <a:ln w="3175">
            <a:solidFill>
              <a:schemeClr val="bg1"/>
            </a:solidFill>
          </a:ln>
        </p:spPr>
        <p:txBody>
          <a:bodyPr wrap="square" lIns="91414" tIns="45707" rIns="91414" bIns="45707">
            <a:spAutoFit/>
          </a:bodyPr>
          <a:lstStyle/>
          <a:p>
            <a:pPr defTabSz="816610" fontAlgn="base">
              <a:spcBef>
                <a:spcPct val="0"/>
              </a:spcBef>
              <a:spcAft>
                <a:spcPct val="0"/>
              </a:spcAft>
            </a:pPr>
            <a:r>
              <a:rPr lang="vi-VN" sz="3200" b="1" dirty="0" smtClean="0">
                <a:solidFill>
                  <a:schemeClr val="bg1"/>
                </a:solidFill>
                <a:latin typeface="Times New Roman" panose="02020603050405020304" pitchFamily="18" charset="0"/>
                <a:cs typeface="Times New Roman" panose="02020603050405020304" pitchFamily="18" charset="0"/>
              </a:rPr>
              <a:t>II. THỰC TRẠNG CỦA VẤN ĐỀ</a:t>
            </a:r>
          </a:p>
        </p:txBody>
      </p:sp>
      <p:sp>
        <p:nvSpPr>
          <p:cNvPr id="4100" name="AutoShape 4" descr="Chương trình giáo dục phổ thông mới khác chương trình cũ ở điểm nào?"/>
          <p:cNvSpPr>
            <a:spLocks noChangeAspect="1" noChangeArrowheads="1"/>
          </p:cNvSpPr>
          <p:nvPr/>
        </p:nvSpPr>
        <p:spPr bwMode="auto">
          <a:xfrm>
            <a:off x="102249" y="725714"/>
            <a:ext cx="172207" cy="17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lstStyle/>
          <a:p>
            <a:pPr defTabSz="816610" fontAlgn="base">
              <a:spcBef>
                <a:spcPct val="0"/>
              </a:spcBef>
              <a:spcAft>
                <a:spcPct val="0"/>
              </a:spcAft>
            </a:pPr>
            <a:endParaRPr lang="en-US" sz="1600" dirty="0">
              <a:solidFill>
                <a:prstClr val="black"/>
              </a:solidFill>
              <a:latin typeface="Garamond" panose="02020404030301010803" pitchFamily="18" charset="0"/>
              <a:cs typeface="Arial" panose="020B0604020202020204" pitchFamily="34" charset="0"/>
            </a:endParaRPr>
          </a:p>
        </p:txBody>
      </p:sp>
      <p:sp>
        <p:nvSpPr>
          <p:cNvPr id="4101" name="AutoShape 6" descr="Chương trình giáo dục phổ thông mới khác chương trình cũ ở điểm nào?"/>
          <p:cNvSpPr>
            <a:spLocks noChangeAspect="1" noChangeArrowheads="1"/>
          </p:cNvSpPr>
          <p:nvPr/>
        </p:nvSpPr>
        <p:spPr bwMode="auto">
          <a:xfrm>
            <a:off x="188353" y="811818"/>
            <a:ext cx="172207" cy="17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lstStyle/>
          <a:p>
            <a:pPr defTabSz="816610" fontAlgn="base">
              <a:spcBef>
                <a:spcPct val="0"/>
              </a:spcBef>
              <a:spcAft>
                <a:spcPct val="0"/>
              </a:spcAft>
            </a:pPr>
            <a:endParaRPr lang="en-US" sz="1600" dirty="0">
              <a:solidFill>
                <a:prstClr val="black"/>
              </a:solidFill>
              <a:latin typeface="Garamond" panose="02020404030301010803" pitchFamily="18" charset="0"/>
              <a:cs typeface="Arial" panose="020B0604020202020204" pitchFamily="34" charset="0"/>
            </a:endParaRPr>
          </a:p>
        </p:txBody>
      </p:sp>
      <p:pic>
        <p:nvPicPr>
          <p:cNvPr id="2058"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07645" y="-208280"/>
            <a:ext cx="1507490" cy="19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1599952" y="2468749"/>
            <a:ext cx="6933940" cy="786312"/>
          </a:xfrm>
          <a:prstGeom prst="roundRect">
            <a:avLst/>
          </a:prstGeom>
        </p:spPr>
        <p:style>
          <a:lnRef idx="2">
            <a:schemeClr val="accent1"/>
          </a:lnRef>
          <a:fillRef idx="1">
            <a:schemeClr val="lt1"/>
          </a:fillRef>
          <a:effectRef idx="0">
            <a:schemeClr val="accent1"/>
          </a:effectRef>
          <a:fontRef idx="minor">
            <a:schemeClr val="dk1"/>
          </a:fontRef>
        </p:style>
        <p:txBody>
          <a:bodyPr lIns="91414" tIns="45707" rIns="91414" bIns="45707" anchor="ctr"/>
          <a:lstStyle/>
          <a:p>
            <a:pPr algn="l"/>
            <a:r>
              <a:rPr lang="vi-VN" altLang="vi-VN" sz="2400" b="1" dirty="0" smtClean="0">
                <a:solidFill>
                  <a:srgbClr val="002060"/>
                </a:solidFill>
                <a:latin typeface="Times New Roman" panose="02020603050405020304" pitchFamily="18" charset="0"/>
                <a:cs typeface="Times New Roman" panose="02020603050405020304" pitchFamily="18" charset="0"/>
              </a:rPr>
              <a:t> Ý thức tổ chức kỉ luật chưa tốt</a:t>
            </a:r>
            <a:endParaRPr lang="vi-VN" sz="2400" b="1" dirty="0" smtClean="0">
              <a:solidFill>
                <a:srgbClr val="002060"/>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1612144" y="3475808"/>
            <a:ext cx="6933940" cy="661771"/>
          </a:xfrm>
          <a:prstGeom prst="roundRect">
            <a:avLst/>
          </a:prstGeom>
        </p:spPr>
        <p:style>
          <a:lnRef idx="1">
            <a:schemeClr val="accent2"/>
          </a:lnRef>
          <a:fillRef idx="2">
            <a:schemeClr val="accent2"/>
          </a:fillRef>
          <a:effectRef idx="1">
            <a:schemeClr val="accent2"/>
          </a:effectRef>
          <a:fontRef idx="minor">
            <a:schemeClr val="dk1"/>
          </a:fontRef>
        </p:style>
        <p:txBody>
          <a:bodyPr lIns="91414" tIns="45707" rIns="91414" bIns="45707" anchor="ctr"/>
          <a:lstStyle/>
          <a:p>
            <a:pPr algn="l"/>
            <a:r>
              <a:rPr lang="vi-VN" altLang="vi-VN" sz="2400" b="1" dirty="0" smtClean="0">
                <a:solidFill>
                  <a:srgbClr val="002060"/>
                </a:solidFill>
                <a:latin typeface="Times New Roman" panose="02020603050405020304" pitchFamily="18" charset="0"/>
                <a:cs typeface="Times New Roman" panose="02020603050405020304" pitchFamily="18" charset="0"/>
              </a:rPr>
              <a:t>Một số phụ huynh chưa thực sự quan tâm đến con</a:t>
            </a:r>
            <a:endParaRPr lang="vi-VN" sz="2400" b="1" dirty="0" smtClean="0">
              <a:solidFill>
                <a:srgbClr val="002060"/>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1623695" y="4343400"/>
            <a:ext cx="6922135" cy="692785"/>
          </a:xfrm>
          <a:prstGeom prst="roundRect">
            <a:avLst/>
          </a:prstGeom>
        </p:spPr>
        <p:style>
          <a:lnRef idx="1">
            <a:schemeClr val="accent1"/>
          </a:lnRef>
          <a:fillRef idx="2">
            <a:schemeClr val="accent1"/>
          </a:fillRef>
          <a:effectRef idx="1">
            <a:schemeClr val="accent1"/>
          </a:effectRef>
          <a:fontRef idx="minor">
            <a:schemeClr val="dk1"/>
          </a:fontRef>
        </p:style>
        <p:txBody>
          <a:bodyPr lIns="91414" tIns="45707" rIns="91414" bIns="45707" anchor="ctr"/>
          <a:lstStyle/>
          <a:p>
            <a:pPr algn="l"/>
            <a:r>
              <a:rPr lang="vi-VN" altLang="vi-VN" sz="2400" b="1" dirty="0" smtClean="0">
                <a:solidFill>
                  <a:srgbClr val="002060"/>
                </a:solidFill>
                <a:latin typeface="Times New Roman" panose="02020603050405020304" pitchFamily="18" charset="0"/>
                <a:cs typeface="Times New Roman" panose="02020603050405020304" pitchFamily="18" charset="0"/>
              </a:rPr>
              <a:t>Tâm sinh lý ở lứa tuổi này còn chưa ổn định</a:t>
            </a:r>
            <a:endParaRPr lang="vi-VN" sz="2400" b="1" dirty="0" smtClean="0">
              <a:solidFill>
                <a:srgbClr val="002060"/>
              </a:solidFill>
              <a:latin typeface="Times New Roman" panose="02020603050405020304" pitchFamily="18" charset="0"/>
              <a:cs typeface="Times New Roman" panose="02020603050405020304" pitchFamily="18" charset="0"/>
            </a:endParaRPr>
          </a:p>
        </p:txBody>
      </p:sp>
      <p:sp>
        <p:nvSpPr>
          <p:cNvPr id="56" name="Rounded Rectangle 55"/>
          <p:cNvSpPr/>
          <p:nvPr/>
        </p:nvSpPr>
        <p:spPr>
          <a:xfrm>
            <a:off x="1566932" y="1183123"/>
            <a:ext cx="2547868" cy="971543"/>
          </a:xfrm>
          <a:prstGeom prst="roundRect">
            <a:avLst/>
          </a:prstGeom>
          <a:gradFill>
            <a:gsLst>
              <a:gs pos="15000">
                <a:srgbClr val="025FA3">
                  <a:alpha val="100000"/>
                </a:srgbClr>
              </a:gs>
              <a:gs pos="51000">
                <a:srgbClr val="007BD3"/>
              </a:gs>
              <a:gs pos="100000">
                <a:srgbClr val="034373"/>
              </a:gs>
            </a:gsLst>
            <a:path path="rect">
              <a:fillToRect r="100000" b="100000"/>
            </a:path>
            <a:tileRect l="-100000" t="-100000"/>
          </a:gra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2800" b="1" dirty="0">
                <a:solidFill>
                  <a:srgbClr val="FFFF00"/>
                </a:solidFill>
                <a:latin typeface="Times New Roman" panose="02020603050405020304" pitchFamily="18" charset="0"/>
                <a:cs typeface="Times New Roman" panose="02020603050405020304" pitchFamily="18" charset="0"/>
              </a:rPr>
              <a:t>2</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khăn</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0.70"/>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6"/>
                                        </p:tgtEl>
                                        <p:attrNameLst>
                                          <p:attrName>style.visibility</p:attrName>
                                        </p:attrNameLst>
                                      </p:cBhvr>
                                      <p:to>
                                        <p:strVal val="visible"/>
                                      </p:to>
                                    </p:set>
                                    <p:anim calcmode="discrete" valueType="clr">
                                      <p:cBhvr override="childStyle">
                                        <p:cTn id="1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6"/>
                                        </p:tgtEl>
                                        <p:attrNameLst>
                                          <p:attrName>fillcolor</p:attrName>
                                        </p:attrNameLst>
                                      </p:cBhvr>
                                      <p:tavLst>
                                        <p:tav tm="0">
                                          <p:val>
                                            <p:clrVal>
                                              <a:schemeClr val="accent2"/>
                                            </p:clrVal>
                                          </p:val>
                                        </p:tav>
                                        <p:tav tm="50000">
                                          <p:val>
                                            <p:clrVal>
                                              <a:schemeClr val="hlink"/>
                                            </p:clrVal>
                                          </p:val>
                                        </p:tav>
                                      </p:tavLst>
                                    </p:anim>
                                    <p:set>
                                      <p:cBhvr>
                                        <p:cTn id="21" dur="80"/>
                                        <p:tgtEl>
                                          <p:spTgt spid="2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plus(in)">
                                      <p:cBhvr>
                                        <p:cTn id="26" dur="2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style.rotation</p:attrName>
                                        </p:attrNameLst>
                                      </p:cBhvr>
                                      <p:tavLst>
                                        <p:tav tm="0">
                                          <p:val>
                                            <p:fltVal val="90"/>
                                          </p:val>
                                        </p:tav>
                                        <p:tav tm="100000">
                                          <p:val>
                                            <p:fltVal val="0"/>
                                          </p:val>
                                        </p:tav>
                                      </p:tavLst>
                                    </p:anim>
                                    <p:animEffect transition="in" filter="fade">
                                      <p:cBhvr>
                                        <p:cTn id="3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4099" grpId="1" animBg="1"/>
      <p:bldP spid="25" grpId="0" animBg="1"/>
      <p:bldP spid="25" grpId="1" animBg="1"/>
      <p:bldP spid="26" grpId="0" animBg="1"/>
      <p:bldP spid="26" grpId="1" animBg="1"/>
      <p:bldP spid="27" grpId="0" animBg="1"/>
      <p:bldP spid="27" grpId="1" animBg="1"/>
      <p:bldP spid="56" grpId="0" animBg="1"/>
      <p:bldP spid="5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ChangeArrowheads="1"/>
          </p:cNvSpPr>
          <p:nvPr/>
        </p:nvSpPr>
        <p:spPr bwMode="auto">
          <a:xfrm>
            <a:off x="1566932" y="300255"/>
            <a:ext cx="6154420" cy="582295"/>
          </a:xfrm>
          <a:prstGeom prst="rect">
            <a:avLst/>
          </a:prstGeom>
          <a:gradFill>
            <a:gsLst>
              <a:gs pos="0">
                <a:srgbClr val="14CD68"/>
              </a:gs>
              <a:gs pos="100000">
                <a:srgbClr val="035C7D"/>
              </a:gs>
            </a:gsLst>
            <a:path path="circle">
              <a:fillToRect l="50000" t="50000" r="50000" b="50000"/>
            </a:path>
            <a:tileRect/>
          </a:gradFill>
          <a:ln w="3175">
            <a:solidFill>
              <a:schemeClr val="bg1"/>
            </a:solidFill>
          </a:ln>
        </p:spPr>
        <p:txBody>
          <a:bodyPr wrap="square" lIns="91414" tIns="45707" rIns="91414" bIns="45707">
            <a:spAutoFit/>
          </a:bodyPr>
          <a:lstStyle/>
          <a:p>
            <a:pPr defTabSz="816610" fontAlgn="base">
              <a:spcBef>
                <a:spcPct val="0"/>
              </a:spcBef>
              <a:spcAft>
                <a:spcPct val="0"/>
              </a:spcAft>
            </a:pPr>
            <a:r>
              <a:rPr lang="vi-VN" sz="3200" b="1" dirty="0" smtClean="0">
                <a:solidFill>
                  <a:schemeClr val="bg1"/>
                </a:solidFill>
                <a:latin typeface="Times New Roman" panose="02020603050405020304" pitchFamily="18" charset="0"/>
                <a:cs typeface="Times New Roman" panose="02020603050405020304" pitchFamily="18" charset="0"/>
              </a:rPr>
              <a:t>II. THỰC TRẠNG CỦA VẤN ĐỀ</a:t>
            </a:r>
          </a:p>
        </p:txBody>
      </p:sp>
      <p:sp>
        <p:nvSpPr>
          <p:cNvPr id="4100" name="AutoShape 4" descr="Chương trình giáo dục phổ thông mới khác chương trình cũ ở điểm nào?"/>
          <p:cNvSpPr>
            <a:spLocks noChangeAspect="1" noChangeArrowheads="1"/>
          </p:cNvSpPr>
          <p:nvPr/>
        </p:nvSpPr>
        <p:spPr bwMode="auto">
          <a:xfrm>
            <a:off x="102249" y="725714"/>
            <a:ext cx="172207" cy="17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lstStyle/>
          <a:p>
            <a:pPr defTabSz="816610" fontAlgn="base">
              <a:spcBef>
                <a:spcPct val="0"/>
              </a:spcBef>
              <a:spcAft>
                <a:spcPct val="0"/>
              </a:spcAft>
            </a:pPr>
            <a:endParaRPr lang="en-US" sz="1600" dirty="0">
              <a:solidFill>
                <a:prstClr val="black"/>
              </a:solidFill>
              <a:latin typeface="Garamond" panose="02020404030301010803" pitchFamily="18" charset="0"/>
              <a:cs typeface="Arial" panose="020B0604020202020204" pitchFamily="34" charset="0"/>
            </a:endParaRPr>
          </a:p>
        </p:txBody>
      </p:sp>
      <p:sp>
        <p:nvSpPr>
          <p:cNvPr id="4101" name="AutoShape 6" descr="Chương trình giáo dục phổ thông mới khác chương trình cũ ở điểm nào?"/>
          <p:cNvSpPr>
            <a:spLocks noChangeAspect="1" noChangeArrowheads="1"/>
          </p:cNvSpPr>
          <p:nvPr/>
        </p:nvSpPr>
        <p:spPr bwMode="auto">
          <a:xfrm>
            <a:off x="188353" y="811818"/>
            <a:ext cx="172207" cy="17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lstStyle/>
          <a:p>
            <a:pPr defTabSz="816610" fontAlgn="base">
              <a:spcBef>
                <a:spcPct val="0"/>
              </a:spcBef>
              <a:spcAft>
                <a:spcPct val="0"/>
              </a:spcAft>
            </a:pPr>
            <a:endParaRPr lang="en-US" sz="1600" dirty="0">
              <a:solidFill>
                <a:prstClr val="black"/>
              </a:solidFill>
              <a:latin typeface="Garamond" panose="02020404030301010803" pitchFamily="18" charset="0"/>
              <a:cs typeface="Arial" panose="020B0604020202020204" pitchFamily="34" charset="0"/>
            </a:endParaRPr>
          </a:p>
        </p:txBody>
      </p:sp>
      <p:pic>
        <p:nvPicPr>
          <p:cNvPr id="2058"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22166" y="-222801"/>
            <a:ext cx="1612752" cy="205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413" y="5092100"/>
            <a:ext cx="2306587" cy="172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8"/>
          <p:cNvSpPr/>
          <p:nvPr/>
        </p:nvSpPr>
        <p:spPr>
          <a:xfrm>
            <a:off x="1566932" y="1974763"/>
            <a:ext cx="6053068" cy="987757"/>
          </a:xfrm>
          <a:prstGeom prst="roundRect">
            <a:avLst/>
          </a:prstGeom>
          <a:solidFill>
            <a:schemeClr val="tx2">
              <a:lumMod val="60000"/>
              <a:lumOff val="40000"/>
            </a:schemeClr>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sz="2400" b="1" dirty="0" smtClean="0">
                <a:solidFill>
                  <a:schemeClr val="bg1"/>
                </a:solidFill>
                <a:latin typeface="Times New Roman" panose="02020603050405020304" pitchFamily="18" charset="0"/>
                <a:cs typeface="Times New Roman" panose="02020603050405020304" pitchFamily="18" charset="0"/>
              </a:rPr>
              <a:t>Học sinh bậc tiểu học còn nhỏ tuổi nhận thức kinh nghiệm sống còn hạn chế</a:t>
            </a:r>
          </a:p>
        </p:txBody>
      </p:sp>
      <p:sp>
        <p:nvSpPr>
          <p:cNvPr id="30" name="Rounded Rectangle 29"/>
          <p:cNvSpPr/>
          <p:nvPr/>
        </p:nvSpPr>
        <p:spPr>
          <a:xfrm>
            <a:off x="1566932" y="3108270"/>
            <a:ext cx="6053068" cy="870263"/>
          </a:xfrm>
          <a:prstGeom prst="roundRect">
            <a:avLst/>
          </a:prstGeom>
          <a:solidFill>
            <a:srgbClr val="0070C0"/>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sz="2400" b="1" dirty="0" smtClean="0">
                <a:solidFill>
                  <a:schemeClr val="bg1"/>
                </a:solidFill>
                <a:latin typeface="Times New Roman" panose="02020603050405020304" pitchFamily="18" charset="0"/>
                <a:cs typeface="Times New Roman" panose="02020603050405020304" pitchFamily="18" charset="0"/>
              </a:rPr>
              <a:t>Do hoàn cảnh gia đình học sinh là nông thôn, kinh tế còn khó khăn</a:t>
            </a:r>
          </a:p>
        </p:txBody>
      </p:sp>
      <p:sp>
        <p:nvSpPr>
          <p:cNvPr id="31" name="Rounded Rectangle 30"/>
          <p:cNvSpPr/>
          <p:nvPr/>
        </p:nvSpPr>
        <p:spPr>
          <a:xfrm>
            <a:off x="1560836" y="4124283"/>
            <a:ext cx="6053068" cy="822067"/>
          </a:xfrm>
          <a:prstGeom prst="roundRect">
            <a:avLst/>
          </a:prstGeom>
          <a:solidFill>
            <a:schemeClr val="accent3">
              <a:lumMod val="50000"/>
            </a:schemeClr>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sz="2400" b="1" dirty="0" smtClean="0">
                <a:solidFill>
                  <a:schemeClr val="bg1"/>
                </a:solidFill>
                <a:latin typeface="Times New Roman" panose="02020603050405020304" pitchFamily="18" charset="0"/>
                <a:cs typeface="Times New Roman" panose="02020603050405020304" pitchFamily="18" charset="0"/>
              </a:rPr>
              <a:t>Năng lực tự quản của học sinh còn hạn chế</a:t>
            </a:r>
          </a:p>
        </p:txBody>
      </p:sp>
      <p:sp>
        <p:nvSpPr>
          <p:cNvPr id="32" name="Rounded Rectangle 31"/>
          <p:cNvSpPr/>
          <p:nvPr/>
        </p:nvSpPr>
        <p:spPr>
          <a:xfrm>
            <a:off x="1566932" y="5092366"/>
            <a:ext cx="6053068" cy="1143000"/>
          </a:xfrm>
          <a:prstGeom prst="roundRect">
            <a:avLst/>
          </a:prstGeom>
          <a:solidFill>
            <a:schemeClr val="accent5">
              <a:lumMod val="50000"/>
            </a:schemeClr>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sz="2400" b="1" dirty="0" smtClean="0">
                <a:solidFill>
                  <a:schemeClr val="bg1"/>
                </a:solidFill>
                <a:latin typeface="Times New Roman" panose="02020603050405020304" pitchFamily="18" charset="0"/>
                <a:cs typeface="Times New Roman" panose="02020603050405020304" pitchFamily="18" charset="0"/>
              </a:rPr>
              <a:t>Do xã hội ngày càng phát triển mặt trái của mạng xã hội, phim ảnh cũng làm ảnh hưởng đến sự phát triển phẩm chất của học sinh</a:t>
            </a:r>
          </a:p>
        </p:txBody>
      </p:sp>
      <p:sp>
        <p:nvSpPr>
          <p:cNvPr id="57" name="Rounded Rectangle 56"/>
          <p:cNvSpPr/>
          <p:nvPr/>
        </p:nvSpPr>
        <p:spPr>
          <a:xfrm>
            <a:off x="1566932" y="1136563"/>
            <a:ext cx="2696210" cy="6858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t="100000" r="100000"/>
            </a:path>
            <a:tileRect l="-100000" b="-100000"/>
          </a:gra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2800" b="1" dirty="0">
                <a:solidFill>
                  <a:srgbClr val="FFFF00"/>
                </a:solidFill>
                <a:latin typeface="Times New Roman" panose="02020603050405020304" pitchFamily="18" charset="0"/>
                <a:cs typeface="Times New Roman" panose="02020603050405020304" pitchFamily="18" charset="0"/>
              </a:rPr>
              <a:t>3</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Nguyên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nhân</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ircle(in)">
                                      <p:cBhvr>
                                        <p:cTn id="7" dur="2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strVal val="#ppt_w*0.70"/>
                                          </p:val>
                                        </p:tav>
                                        <p:tav tm="100000">
                                          <p:val>
                                            <p:strVal val="#ppt_w"/>
                                          </p:val>
                                        </p:tav>
                                      </p:tavLst>
                                    </p:anim>
                                    <p:anim calcmode="lin" valueType="num">
                                      <p:cBhvr>
                                        <p:cTn id="13" dur="1000" fill="hold"/>
                                        <p:tgtEl>
                                          <p:spTgt spid="29"/>
                                        </p:tgtEl>
                                        <p:attrNameLst>
                                          <p:attrName>ppt_h</p:attrName>
                                        </p:attrNameLst>
                                      </p:cBhvr>
                                      <p:tavLst>
                                        <p:tav tm="0">
                                          <p:val>
                                            <p:strVal val="#ppt_h"/>
                                          </p:val>
                                        </p:tav>
                                        <p:tav tm="100000">
                                          <p:val>
                                            <p:strVal val="#ppt_h"/>
                                          </p:val>
                                        </p:tav>
                                      </p:tavLst>
                                    </p:anim>
                                    <p:animEffect transition="in" filter="fade">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2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amond(in)">
                                      <p:cBhvr>
                                        <p:cTn id="24" dur="2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diamond(in)">
                                      <p:cBhvr>
                                        <p:cTn id="2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1" animBg="1"/>
      <p:bldP spid="29" grpId="0" animBg="1"/>
      <p:bldP spid="29" grpId="1" animBg="1"/>
      <p:bldP spid="30" grpId="0" animBg="1"/>
      <p:bldP spid="30" grpId="1" animBg="1"/>
      <p:bldP spid="31" grpId="0" animBg="1"/>
      <p:bldP spid="31" grpId="1" animBg="1"/>
      <p:bldP spid="32" grpId="0" animBg="1"/>
      <p:bldP spid="32" grpId="1" animBg="1"/>
      <p:bldP spid="57" grpId="0" animBg="1"/>
      <p:bldP spid="5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09600" y="1524000"/>
            <a:ext cx="7543800" cy="990600"/>
          </a:xfrm>
          <a:prstGeom prst="roundRect">
            <a:avLst/>
          </a:prstGeom>
          <a:solidFill>
            <a:srgbClr val="FFFF00"/>
          </a:solidFill>
          <a:ln w="12700" cmpd="sng">
            <a:solidFill>
              <a:srgbClr val="FFFF00">
                <a:alpha val="83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l"/>
            <a:r>
              <a:rPr lang="vi-VN" sz="2400" b="1" dirty="0" smtClean="0">
                <a:solidFill>
                  <a:schemeClr val="tx1"/>
                </a:solidFill>
                <a:latin typeface="Times New Roman" panose="02020603050405020304" pitchFamily="18" charset="0"/>
                <a:cs typeface="Times New Roman" panose="02020603050405020304" pitchFamily="18" charset="0"/>
              </a:rPr>
              <a:t>1. </a:t>
            </a:r>
            <a:r>
              <a:rPr lang="pt-BR" sz="2400" b="1" dirty="0" smtClean="0">
                <a:solidFill>
                  <a:schemeClr val="tx1"/>
                </a:solidFill>
                <a:latin typeface="Times New Roman" panose="02020603050405020304" pitchFamily="18" charset="0"/>
                <a:cs typeface="Times New Roman" panose="02020603050405020304" pitchFamily="18" charset="0"/>
              </a:rPr>
              <a:t>Điều </a:t>
            </a:r>
            <a:r>
              <a:rPr lang="pt-BR" sz="2400" b="1" dirty="0">
                <a:solidFill>
                  <a:schemeClr val="tx1"/>
                </a:solidFill>
                <a:latin typeface="Times New Roman" panose="02020603050405020304" pitchFamily="18" charset="0"/>
                <a:cs typeface="Times New Roman" panose="02020603050405020304" pitchFamily="18" charset="0"/>
              </a:rPr>
              <a:t>tra thông tin cơ bản của học sinh lớp chủ nhiệm</a:t>
            </a:r>
          </a:p>
        </p:txBody>
      </p:sp>
      <p:sp>
        <p:nvSpPr>
          <p:cNvPr id="17" name="Rounded Rectangle 16"/>
          <p:cNvSpPr/>
          <p:nvPr/>
        </p:nvSpPr>
        <p:spPr bwMode="auto">
          <a:xfrm>
            <a:off x="609600" y="2667000"/>
            <a:ext cx="7543800" cy="1066800"/>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en-US" sz="2000" b="1" dirty="0">
              <a:solidFill>
                <a:schemeClr val="accent6">
                  <a:lumMod val="50000"/>
                </a:schemeClr>
              </a:solidFill>
            </a:endParaRPr>
          </a:p>
          <a:p>
            <a:pPr algn="l"/>
            <a:r>
              <a:rPr lang="vi-VN" sz="2400" b="1" dirty="0" smtClean="0">
                <a:solidFill>
                  <a:schemeClr val="tx1"/>
                </a:solidFill>
                <a:latin typeface="Times New Roman" panose="02020603050405020304" pitchFamily="18" charset="0"/>
                <a:cs typeface="Times New Roman" panose="02020603050405020304" pitchFamily="18" charset="0"/>
              </a:rPr>
              <a:t>2. </a:t>
            </a:r>
            <a:r>
              <a:rPr lang="pt-BR" sz="2400" b="1" dirty="0" smtClean="0">
                <a:solidFill>
                  <a:schemeClr val="tx1"/>
                </a:solidFill>
                <a:latin typeface="Times New Roman" panose="02020603050405020304" pitchFamily="18" charset="0"/>
                <a:cs typeface="Times New Roman" panose="02020603050405020304" pitchFamily="18" charset="0"/>
              </a:rPr>
              <a:t>Tìm </a:t>
            </a:r>
            <a:r>
              <a:rPr lang="pt-BR" sz="2400" b="1" dirty="0">
                <a:solidFill>
                  <a:schemeClr val="tx1"/>
                </a:solidFill>
                <a:latin typeface="Times New Roman" panose="02020603050405020304" pitchFamily="18" charset="0"/>
                <a:cs typeface="Times New Roman" panose="02020603050405020304" pitchFamily="18" charset="0"/>
              </a:rPr>
              <a:t>hiểu về hoàn cảnh  gia đình học sinh và trao đổi với phụ huynh về việc giáo dục phẩm chất cho các em</a:t>
            </a:r>
            <a:endParaRPr lang="en-US" sz="2400" dirty="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6"/>
          <p:cNvSpPr/>
          <p:nvPr/>
        </p:nvSpPr>
        <p:spPr bwMode="auto">
          <a:xfrm>
            <a:off x="600634" y="3886200"/>
            <a:ext cx="7552765" cy="1152525"/>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pt-BR" sz="2000" b="1" dirty="0">
              <a:solidFill>
                <a:schemeClr val="accent6">
                  <a:lumMod val="50000"/>
                </a:schemeClr>
              </a:solidFill>
            </a:endParaRPr>
          </a:p>
          <a:p>
            <a:pPr algn="l"/>
            <a:r>
              <a:rPr lang="en-US" sz="2400" b="1" dirty="0">
                <a:solidFill>
                  <a:schemeClr val="tx1"/>
                </a:solidFill>
                <a:latin typeface="Times New Roman" panose="02020603050405020304" pitchFamily="18" charset="0"/>
                <a:cs typeface="Times New Roman" panose="02020603050405020304" pitchFamily="18" charset="0"/>
              </a:rPr>
              <a:t>3</a:t>
            </a:r>
            <a:r>
              <a:rPr lang="vi-VN" sz="2400" b="1" smtClean="0">
                <a:solidFill>
                  <a:schemeClr val="tx1"/>
                </a:solidFill>
                <a:latin typeface="Times New Roman" panose="02020603050405020304" pitchFamily="18" charset="0"/>
                <a:cs typeface="Times New Roman" panose="02020603050405020304" pitchFamily="18" charset="0"/>
              </a:rPr>
              <a:t>. </a:t>
            </a:r>
            <a:r>
              <a:rPr lang="pt-BR" sz="2400" b="1" dirty="0" smtClean="0">
                <a:solidFill>
                  <a:schemeClr val="tx1"/>
                </a:solidFill>
                <a:latin typeface="Times New Roman" panose="02020603050405020304" pitchFamily="18" charset="0"/>
                <a:cs typeface="Times New Roman" panose="02020603050405020304" pitchFamily="18" charset="0"/>
              </a:rPr>
              <a:t>Xây </a:t>
            </a:r>
            <a:r>
              <a:rPr lang="pt-BR" sz="2400" b="1" dirty="0">
                <a:solidFill>
                  <a:schemeClr val="tx1"/>
                </a:solidFill>
                <a:latin typeface="Times New Roman" panose="02020603050405020304" pitchFamily="18" charset="0"/>
                <a:cs typeface="Times New Roman" panose="02020603050405020304" pitchFamily="18" charset="0"/>
              </a:rPr>
              <a:t>dựng </a:t>
            </a:r>
            <a:r>
              <a:rPr lang="pt-BR" sz="2400" b="1" dirty="0" smtClean="0">
                <a:solidFill>
                  <a:schemeClr val="tx1"/>
                </a:solidFill>
                <a:latin typeface="Times New Roman" panose="02020603050405020304" pitchFamily="18" charset="0"/>
                <a:cs typeface="Times New Roman" panose="02020603050405020304" pitchFamily="18" charset="0"/>
              </a:rPr>
              <a:t>“Môi trường học tập </a:t>
            </a:r>
            <a:r>
              <a:rPr lang="pt-BR" sz="2400" b="1" dirty="0">
                <a:solidFill>
                  <a:schemeClr val="tx1"/>
                </a:solidFill>
                <a:latin typeface="Times New Roman" panose="02020603050405020304" pitchFamily="18" charset="0"/>
                <a:cs typeface="Times New Roman" panose="02020603050405020304" pitchFamily="18" charset="0"/>
              </a:rPr>
              <a:t>An toàn – Thân thiện – Bình đẳng”</a:t>
            </a:r>
            <a:endParaRPr lang="en-US" sz="2400" dirty="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Rounded Rectangle 19"/>
          <p:cNvSpPr/>
          <p:nvPr/>
        </p:nvSpPr>
        <p:spPr bwMode="auto">
          <a:xfrm>
            <a:off x="609600" y="304800"/>
            <a:ext cx="7543800" cy="990600"/>
          </a:xfrm>
          <a:prstGeom prst="roundRect">
            <a:avLst/>
          </a:prstGeom>
          <a:gradFill>
            <a:gsLst>
              <a:gs pos="0">
                <a:srgbClr val="14CD68"/>
              </a:gs>
              <a:gs pos="100000">
                <a:srgbClr val="035C7D"/>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r>
              <a:rPr lang="en-US" sz="2800" b="1" dirty="0" smtClean="0">
                <a:solidFill>
                  <a:schemeClr val="bg1"/>
                </a:solidFill>
                <a:latin typeface="Times New Roman" panose="02020603050405020304" pitchFamily="18" charset="0"/>
                <a:cs typeface="Times New Roman" panose="02020603050405020304" pitchFamily="18" charset="0"/>
              </a:rPr>
              <a:t>III. BIỆN PHÁP GIẢI QUYẾT VẤN ĐỀ</a:t>
            </a:r>
          </a:p>
        </p:txBody>
      </p:sp>
      <p:pic>
        <p:nvPicPr>
          <p:cNvPr id="2058" name="Picture 5" descr="POINSET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33350" y="76835"/>
            <a:ext cx="13906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POINSET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953000"/>
            <a:ext cx="1999615" cy="183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15" grpId="0" animBg="1"/>
      <p:bldP spid="15" grpId="1" animBg="1"/>
      <p:bldP spid="20" grpId="0" bldLvl="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10845" t="19278" r="17188" b="2921"/>
          <a:stretch/>
        </p:blipFill>
        <p:spPr>
          <a:xfrm>
            <a:off x="1143000" y="914400"/>
            <a:ext cx="6781800" cy="4521200"/>
          </a:xfrm>
        </p:spPr>
      </p:pic>
      <p:sp>
        <p:nvSpPr>
          <p:cNvPr id="4" name="Rectangle 1"/>
          <p:cNvSpPr>
            <a:spLocks noChangeArrowheads="1"/>
          </p:cNvSpPr>
          <p:nvPr/>
        </p:nvSpPr>
        <p:spPr bwMode="auto">
          <a:xfrm>
            <a:off x="685800" y="304292"/>
            <a:ext cx="8192770" cy="460375"/>
          </a:xfrm>
          <a:prstGeom prst="rect">
            <a:avLst/>
          </a:prstGeom>
          <a:gradFill>
            <a:gsLst>
              <a:gs pos="0">
                <a:srgbClr val="14CD68">
                  <a:lumMod val="97000"/>
                </a:srgbClr>
              </a:gs>
              <a:gs pos="100000">
                <a:srgbClr val="035C7D"/>
              </a:gs>
            </a:gsLst>
            <a:path path="circle">
              <a:fillToRect l="50000" t="50000" r="50000" b="50000"/>
            </a:path>
            <a:tileRect/>
          </a:gradFill>
          <a:ln w="12700" cmpd="sng">
            <a:solidFill>
              <a:schemeClr val="bg1"/>
            </a:solidFill>
            <a:prstDash val="solid"/>
            <a:miter lim="800000"/>
          </a:ln>
          <a:effectLst/>
        </p:spPr>
        <p:txBody>
          <a:bodyPr vert="horz" wrap="square" lIns="91440" tIns="45720" rIns="91440" bIns="45720" numCol="1" anchor="ctr" anchorCtr="0" compatLnSpc="1">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700020" algn="l"/>
              </a:tabLst>
            </a:pP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p>
        </p:txBody>
      </p:sp>
      <p:pic>
        <p:nvPicPr>
          <p:cNvPr id="5"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33350" y="24384"/>
            <a:ext cx="13906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517208" y="5601251"/>
            <a:ext cx="7591425" cy="427650"/>
          </a:xfrm>
          <a:prstGeom prst="rect">
            <a:avLst/>
          </a:prstGeom>
          <a:solidFill>
            <a:srgbClr val="FFFF00"/>
          </a:solidFill>
          <a:ln w="12700" cmpd="sng">
            <a:solidFill>
              <a:schemeClr val="bg1"/>
            </a:solidFill>
            <a:prstDash val="solid"/>
          </a:ln>
        </p:spPr>
        <p:txBody>
          <a:bodyPr wrap="square" lIns="57754" tIns="28877" rIns="57754" bIns="28877">
            <a:spAutoFit/>
          </a:bodyPr>
          <a:lstStyle/>
          <a:p>
            <a:pPr algn="ctr"/>
            <a:r>
              <a:rPr lang="en-US" sz="2400"/>
              <a:t>T</a:t>
            </a:r>
            <a:r>
              <a:rPr lang="en-US" sz="2400" smtClean="0"/>
              <a:t>ự </a:t>
            </a:r>
            <a:r>
              <a:rPr lang="en-US" sz="2400"/>
              <a:t>giới thiệu tên mình trước lớp</a:t>
            </a:r>
            <a:r>
              <a:rPr lang="pt-BR" sz="2400" smtClean="0">
                <a:solidFill>
                  <a:srgbClr val="0033CC"/>
                </a:solidFill>
                <a:latin typeface="Times New Roman" panose="02020603050405020304" pitchFamily="18" charset="0"/>
                <a:cs typeface="Times New Roman" panose="02020603050405020304" pitchFamily="18" charset="0"/>
              </a:rPr>
              <a:t> </a:t>
            </a:r>
            <a:endParaRPr lang="vi-VN" sz="2400" dirty="0" smtClean="0">
              <a:solidFill>
                <a:srgbClr val="0033CC"/>
              </a:solidFill>
              <a:latin typeface="Times New Roman" panose="02020603050405020304" pitchFamily="18" charset="0"/>
              <a:cs typeface="Times New Roman" panose="02020603050405020304" pitchFamily="18" charset="0"/>
            </a:endParaRPr>
          </a:p>
        </p:txBody>
      </p:sp>
      <p:pic>
        <p:nvPicPr>
          <p:cNvPr id="7" name="Picture 6"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2696" y="5162297"/>
            <a:ext cx="2121784" cy="169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39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2" presetClass="entr" presetSubtype="4"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676</TotalTime>
  <Words>2125</Words>
  <Application>Microsoft Office PowerPoint</Application>
  <PresentationFormat>On-screen Show (4:3)</PresentationFormat>
  <Paragraphs>249</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Phan Thuc</dc:creator>
  <cp:lastModifiedBy>Admin</cp:lastModifiedBy>
  <cp:revision>161</cp:revision>
  <dcterms:created xsi:type="dcterms:W3CDTF">2022-10-17T15:41:00Z</dcterms:created>
  <dcterms:modified xsi:type="dcterms:W3CDTF">2024-11-13T04:30:20Z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5ED567AEF58A420398E5B19C7C2B3852</vt:lpwstr>
  </property>
  <property fmtid="{D5CDD505-2E9C-101B-9397-08002B2CF9AE}" pid="3" name="KSOProductBuildVer">
    <vt:lpwstr>1033-11.2.0.11341</vt:lpwstr>
  </property>
</Properties>
</file>