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3" r:id="rId2"/>
    <p:sldId id="256" r:id="rId3"/>
    <p:sldId id="404" r:id="rId4"/>
    <p:sldId id="405" r:id="rId5"/>
    <p:sldId id="410" r:id="rId6"/>
    <p:sldId id="375" r:id="rId7"/>
    <p:sldId id="376" r:id="rId8"/>
    <p:sldId id="406" r:id="rId9"/>
    <p:sldId id="377" r:id="rId10"/>
    <p:sldId id="407" r:id="rId11"/>
    <p:sldId id="412" r:id="rId12"/>
    <p:sldId id="413" r:id="rId13"/>
    <p:sldId id="378" r:id="rId14"/>
    <p:sldId id="409" r:id="rId15"/>
    <p:sldId id="408" r:id="rId16"/>
    <p:sldId id="388" r:id="rId17"/>
    <p:sldId id="379" r:id="rId18"/>
    <p:sldId id="411" r:id="rId19"/>
    <p:sldId id="401"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396" r:id="rId34"/>
    <p:sldId id="397" r:id="rId35"/>
    <p:sldId id="398" r:id="rId36"/>
    <p:sldId id="399" r:id="rId37"/>
    <p:sldId id="400" r:id="rId38"/>
    <p:sldId id="386" r:id="rId39"/>
    <p:sldId id="387" r:id="rId40"/>
    <p:sldId id="380" r:id="rId41"/>
    <p:sldId id="381" r:id="rId42"/>
    <p:sldId id="394" r:id="rId43"/>
    <p:sldId id="395" r:id="rId44"/>
    <p:sldId id="391" r:id="rId45"/>
    <p:sldId id="392" r:id="rId46"/>
    <p:sldId id="382" r:id="rId47"/>
    <p:sldId id="383" r:id="rId48"/>
    <p:sldId id="384" r:id="rId49"/>
    <p:sldId id="402" r:id="rId50"/>
    <p:sldId id="369" r:id="rId51"/>
    <p:sldId id="370" r:id="rId52"/>
    <p:sldId id="37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2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3C2-40D0-4089-8516-9C4259E0E5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412D0-4566-49C1-924F-40F8D97B2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34727B-00AE-48A3-AA13-B853CCDD8ED5}"/>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5" name="Footer Placeholder 4">
            <a:extLst>
              <a:ext uri="{FF2B5EF4-FFF2-40B4-BE49-F238E27FC236}">
                <a16:creationId xmlns:a16="http://schemas.microsoft.com/office/drawing/2014/main" id="{44C8AD7E-07F6-45D1-A553-145DE1EBD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45E46-9F2A-4D0E-B81F-64B34945BAE1}"/>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41811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0780-0232-44D8-8667-F40120E485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8DB0D-56D4-4044-AD2F-DEE1EE7A5E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8EAA9-C2F8-40B8-AE27-0D722FC73209}"/>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5" name="Footer Placeholder 4">
            <a:extLst>
              <a:ext uri="{FF2B5EF4-FFF2-40B4-BE49-F238E27FC236}">
                <a16:creationId xmlns:a16="http://schemas.microsoft.com/office/drawing/2014/main" id="{FA9FAB58-2A17-4F93-B618-6136787F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D385-1FD9-442D-831F-4C4FD4C945A3}"/>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92281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F41FE-AD97-4637-A646-AC37E5E214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F4723-2709-4608-9BAF-AFBC59CF3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B87D4-E61D-4008-9AA2-19B65D478CBD}"/>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5" name="Footer Placeholder 4">
            <a:extLst>
              <a:ext uri="{FF2B5EF4-FFF2-40B4-BE49-F238E27FC236}">
                <a16:creationId xmlns:a16="http://schemas.microsoft.com/office/drawing/2014/main" id="{80BBB3E6-D05E-44CD-8CB3-E57DE766F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7310-2195-4558-A08D-80626EC6C49E}"/>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36505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532B-68C1-4FAE-AD0E-8F93A4D1F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142D5-B059-41A8-AD91-0FFAACB1D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E5D90-0B3C-4BAF-A7A6-B7147442A39B}"/>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5" name="Footer Placeholder 4">
            <a:extLst>
              <a:ext uri="{FF2B5EF4-FFF2-40B4-BE49-F238E27FC236}">
                <a16:creationId xmlns:a16="http://schemas.microsoft.com/office/drawing/2014/main" id="{23DAFDD5-7703-40BD-9FC5-F2CB31B46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F0C3E-0FF4-4381-B14F-3ED2691C4312}"/>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129041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59E-0375-4513-AA1F-E2601311B7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5748D-857A-4480-9945-D9981D215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FA061-315C-4867-964E-8621549D7FA4}"/>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5" name="Footer Placeholder 4">
            <a:extLst>
              <a:ext uri="{FF2B5EF4-FFF2-40B4-BE49-F238E27FC236}">
                <a16:creationId xmlns:a16="http://schemas.microsoft.com/office/drawing/2014/main" id="{922C5E34-D38D-47B0-833A-141B6F2C7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479C6-55A6-41E6-80DA-86722FD0448A}"/>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378318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DD2B-769C-493F-BCC5-046A33992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36E929-9A06-4794-B024-C57B94139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34F72B-55EF-4E44-ADA1-8F1F40CA8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9F346-8C70-4F5C-BE84-3ACDD07498C1}"/>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6" name="Footer Placeholder 5">
            <a:extLst>
              <a:ext uri="{FF2B5EF4-FFF2-40B4-BE49-F238E27FC236}">
                <a16:creationId xmlns:a16="http://schemas.microsoft.com/office/drawing/2014/main" id="{2A33BDE7-4D25-4C6C-85AD-CC196C26B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EECA6-E527-4487-A1FC-608BDB032B02}"/>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47459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86FE-9B42-4AC4-BE72-297BF9442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EEAE2-7B39-4806-BD76-77F4EFBAC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7E578A-7E63-4C71-AC8B-88932BC059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DDCFA-8F0B-4E1E-83FE-E4646B121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F7BF3-8D7F-4931-9389-EF3ABDE7C0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43A1B8-2E6B-49B4-A800-91F81AE68328}"/>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8" name="Footer Placeholder 7">
            <a:extLst>
              <a:ext uri="{FF2B5EF4-FFF2-40B4-BE49-F238E27FC236}">
                <a16:creationId xmlns:a16="http://schemas.microsoft.com/office/drawing/2014/main" id="{5E108E54-4EBE-433F-B848-2CEC74C18B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823EB2-583C-42F2-B1FD-37A84EAC2F2B}"/>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50156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F7D4-BA37-42FE-ACCF-2050A0A522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03E7C-1EFD-4FB9-B4B4-003779F0CBA8}"/>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4" name="Footer Placeholder 3">
            <a:extLst>
              <a:ext uri="{FF2B5EF4-FFF2-40B4-BE49-F238E27FC236}">
                <a16:creationId xmlns:a16="http://schemas.microsoft.com/office/drawing/2014/main" id="{C18E5146-9842-4ACE-9B0E-C6AB644085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DA7B11-8B93-447C-9F12-24C09EE7E99B}"/>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154823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59B9A-16D3-4A7F-BFD8-5FDB240040F5}"/>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3" name="Footer Placeholder 2">
            <a:extLst>
              <a:ext uri="{FF2B5EF4-FFF2-40B4-BE49-F238E27FC236}">
                <a16:creationId xmlns:a16="http://schemas.microsoft.com/office/drawing/2014/main" id="{01CADE6D-E09D-4C2E-84DA-8DE2E3AA51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01D76-AC22-4E4C-85C6-E8EB45CA1C1A}"/>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374768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3CB2-CB21-4688-A5B0-7EA6283AE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9556-1AC2-447D-B854-368B00D69F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36069E-3863-498E-8E0E-8005AA5DA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39637-482C-4A73-AD56-27BAFFE34348}"/>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6" name="Footer Placeholder 5">
            <a:extLst>
              <a:ext uri="{FF2B5EF4-FFF2-40B4-BE49-F238E27FC236}">
                <a16:creationId xmlns:a16="http://schemas.microsoft.com/office/drawing/2014/main" id="{DA90A953-72A1-4117-96A3-7E76A7A1D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22570-0DFC-47AC-8B58-42C13661F8A1}"/>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11287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F7BD-C34A-492B-A7CA-7CECD362A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BF4DE0-60E4-4C08-B939-20C9595485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DE8FC5-9318-4724-9D4D-F65C98E44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F487C-104D-49D0-88FA-1AFA86027A11}"/>
              </a:ext>
            </a:extLst>
          </p:cNvPr>
          <p:cNvSpPr>
            <a:spLocks noGrp="1"/>
          </p:cNvSpPr>
          <p:nvPr>
            <p:ph type="dt" sz="half" idx="10"/>
          </p:nvPr>
        </p:nvSpPr>
        <p:spPr/>
        <p:txBody>
          <a:bodyPr/>
          <a:lstStyle/>
          <a:p>
            <a:fld id="{D013BBD7-4CB6-48FC-8D56-7534EEDCBD40}" type="datetimeFigureOut">
              <a:rPr lang="en-US" smtClean="0"/>
              <a:t>3/24/2025</a:t>
            </a:fld>
            <a:endParaRPr lang="en-US"/>
          </a:p>
        </p:txBody>
      </p:sp>
      <p:sp>
        <p:nvSpPr>
          <p:cNvPr id="6" name="Footer Placeholder 5">
            <a:extLst>
              <a:ext uri="{FF2B5EF4-FFF2-40B4-BE49-F238E27FC236}">
                <a16:creationId xmlns:a16="http://schemas.microsoft.com/office/drawing/2014/main" id="{6F125A01-8521-49EE-8C56-4BA3CD0780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8F770-A576-4692-8260-63A955F0A569}"/>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534085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FAA57-60CB-444D-8D3B-018780FEB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1C7692-6600-4A97-ABBB-A3B081168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224D5-BBC0-4A1D-82F8-22C46FA64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3BBD7-4CB6-48FC-8D56-7534EEDCBD40}" type="datetimeFigureOut">
              <a:rPr lang="en-US" smtClean="0"/>
              <a:t>3/24/2025</a:t>
            </a:fld>
            <a:endParaRPr lang="en-US"/>
          </a:p>
        </p:txBody>
      </p:sp>
      <p:sp>
        <p:nvSpPr>
          <p:cNvPr id="5" name="Footer Placeholder 4">
            <a:extLst>
              <a:ext uri="{FF2B5EF4-FFF2-40B4-BE49-F238E27FC236}">
                <a16:creationId xmlns:a16="http://schemas.microsoft.com/office/drawing/2014/main" id="{61BD93C8-B6B1-48A8-B50B-02837E0CC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73B81C-42AF-4239-95A8-83FB2AD59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62B59-F9B3-44DB-951F-AF2771955BDF}" type="slidenum">
              <a:rPr lang="en-US" smtClean="0"/>
              <a:t>‹#›</a:t>
            </a:fld>
            <a:endParaRPr lang="en-US"/>
          </a:p>
        </p:txBody>
      </p:sp>
    </p:spTree>
    <p:extLst>
      <p:ext uri="{BB962C8B-B14F-4D97-AF65-F5344CB8AC3E}">
        <p14:creationId xmlns:p14="http://schemas.microsoft.com/office/powerpoint/2010/main" val="3056979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z01pTvuMa0"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youtube.com/watch?v=zlYXg0wiynU"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Xv-Aq3p5AYQ"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93405" y="263508"/>
            <a:ext cx="9540815"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a:solidFill>
                  <a:srgbClr val="FF0000"/>
                </a:solidFill>
              </a:rPr>
              <a:t>Bài</a:t>
            </a: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4</a:t>
            </a:r>
            <a:r>
              <a:rPr lang="vi-VN" sz="2800" b="1" dirty="0">
                <a:solidFill>
                  <a:srgbClr val="FF0000"/>
                </a:solidFill>
              </a:rPr>
              <a:t>4: CHUYỂN ĐỘNG NHÌN THẤY CỦA MẶT TR</a:t>
            </a:r>
            <a:r>
              <a:rPr lang="en-US" sz="2800" b="1" dirty="0" err="1">
                <a:solidFill>
                  <a:srgbClr val="FF0000"/>
                </a:solidFill>
                <a:latin typeface="Times New Roman" panose="02020603050405020304" pitchFamily="18" charset="0"/>
                <a:cs typeface="Times New Roman" panose="02020603050405020304" pitchFamily="18" charset="0"/>
              </a:rPr>
              <a:t>ĂNG</a:t>
            </a:r>
            <a:r>
              <a:rPr lang="en-US" sz="2800" b="1" dirty="0">
                <a:solidFill>
                  <a:srgbClr val="FF0000"/>
                </a:solidFill>
              </a:rPr>
              <a:t> </a:t>
            </a:r>
          </a:p>
        </p:txBody>
      </p:sp>
      <p:pic>
        <p:nvPicPr>
          <p:cNvPr id="5" name="Picture 2">
            <a:extLst>
              <a:ext uri="{FF2B5EF4-FFF2-40B4-BE49-F238E27FC236}">
                <a16:creationId xmlns:a16="http://schemas.microsoft.com/office/drawing/2014/main" id="{5F6EEECD-1FEB-4481-9DDF-726B9F7E8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793208"/>
            <a:ext cx="10616184" cy="4121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3000" y="4914737"/>
            <a:ext cx="8421624" cy="941796"/>
          </a:xfrm>
          <a:prstGeom prst="rect">
            <a:avLst/>
          </a:prstGeom>
        </p:spPr>
        <p:txBody>
          <a:bodyPr wrap="square">
            <a:spAutoFit/>
          </a:bodyPr>
          <a:lstStyle/>
          <a:p>
            <a:pPr lvl="0" algn="ctr">
              <a:lnSpc>
                <a:spcPct val="115000"/>
              </a:lnSpc>
              <a:spcAft>
                <a:spcPts val="0"/>
              </a:spcAft>
              <a:tabLst>
                <a:tab pos="540385" algn="l"/>
              </a:tabLst>
            </a:pPr>
            <a:r>
              <a:rPr lang="en-US" sz="2400" b="1" dirty="0" err="1">
                <a:solidFill>
                  <a:srgbClr val="002060"/>
                </a:solidFill>
                <a:latin typeface="Times New Roman" panose="02020603050405020304" pitchFamily="18" charset="0"/>
                <a:ea typeface="Arial" panose="020B0604020202020204" pitchFamily="34" charset="0"/>
              </a:rPr>
              <a:t>Em</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hãy</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liên</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hệ</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thực</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tế</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nêu</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tên</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và</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các</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hình</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dạng</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nhìn</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thấy</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của</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Mặt</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Trăng</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vào</a:t>
            </a:r>
            <a:r>
              <a:rPr lang="en-US" sz="2400" b="1" dirty="0">
                <a:solidFill>
                  <a:srgbClr val="002060"/>
                </a:solidFill>
                <a:latin typeface="Times New Roman" panose="02020603050405020304" pitchFamily="18" charset="0"/>
                <a:ea typeface="Arial" panose="020B0604020202020204" pitchFamily="34" charset="0"/>
              </a:rPr>
              <a:t> ban </a:t>
            </a:r>
            <a:r>
              <a:rPr lang="en-US" sz="2400" b="1" dirty="0" err="1">
                <a:solidFill>
                  <a:srgbClr val="002060"/>
                </a:solidFill>
                <a:latin typeface="Times New Roman" panose="02020603050405020304" pitchFamily="18" charset="0"/>
                <a:ea typeface="Arial" panose="020B0604020202020204" pitchFamily="34" charset="0"/>
              </a:rPr>
              <a:t>đêm</a:t>
            </a:r>
            <a:r>
              <a:rPr lang="en-US" sz="2400" b="1" dirty="0">
                <a:solidFill>
                  <a:srgbClr val="002060"/>
                </a:solidFill>
                <a:latin typeface="Times New Roman" panose="02020603050405020304" pitchFamily="18" charset="0"/>
                <a:ea typeface="Arial" panose="020B0604020202020204" pitchFamily="34" charset="0"/>
              </a:rPr>
              <a:t>? </a:t>
            </a:r>
          </a:p>
        </p:txBody>
      </p:sp>
      <p:sp>
        <p:nvSpPr>
          <p:cNvPr id="6" name="Rectangle 5"/>
          <p:cNvSpPr/>
          <p:nvPr/>
        </p:nvSpPr>
        <p:spPr>
          <a:xfrm>
            <a:off x="1975104" y="5700293"/>
            <a:ext cx="9665208" cy="941796"/>
          </a:xfrm>
          <a:prstGeom prst="rect">
            <a:avLst/>
          </a:prstGeom>
        </p:spPr>
        <p:txBody>
          <a:bodyPr wrap="square">
            <a:spAutoFit/>
          </a:bodyPr>
          <a:lstStyle/>
          <a:p>
            <a:pPr lvl="0" algn="just">
              <a:lnSpc>
                <a:spcPct val="115000"/>
              </a:lnSpc>
              <a:spcAft>
                <a:spcPts val="0"/>
              </a:spcAft>
            </a:pPr>
            <a:r>
              <a:rPr lang="en-US" sz="2400" b="1" dirty="0">
                <a:latin typeface="Times New Roman" panose="02020603050405020304" pitchFamily="18" charset="0"/>
                <a:ea typeface="Times New Roman" panose="02020603050405020304" pitchFamily="18" charset="0"/>
              </a:rPr>
              <a:t>-&gt;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vào</a:t>
            </a:r>
            <a:r>
              <a:rPr lang="en-US" sz="2400" b="1" dirty="0">
                <a:latin typeface="Times New Roman" panose="02020603050405020304" pitchFamily="18" charset="0"/>
                <a:ea typeface="Times New Roman" panose="02020603050405020304" pitchFamily="18" charset="0"/>
              </a:rPr>
              <a:t> ban </a:t>
            </a:r>
            <a:r>
              <a:rPr lang="en-US" sz="2400" b="1" dirty="0" err="1">
                <a:latin typeface="Times New Roman" panose="02020603050405020304" pitchFamily="18" charset="0"/>
                <a:ea typeface="Times New Roman" panose="02020603050405020304" pitchFamily="18" charset="0"/>
              </a:rPr>
              <a:t>đêm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tròn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khuyết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nguyệt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lưỡi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liềm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5443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1471"/>
          </a:xfrm>
        </p:spPr>
        <p:txBody>
          <a:bodyPr>
            <a:normAutofit fontScale="90000"/>
          </a:bodyPr>
          <a:lstStyle/>
          <a:p>
            <a:r>
              <a:rPr lang="en-US" dirty="0">
                <a:solidFill>
                  <a:srgbClr val="002060"/>
                </a:solidFill>
                <a:latin typeface="Times New Roman" panose="02020603050405020304" pitchFamily="18" charset="0"/>
                <a:cs typeface="Times New Roman" panose="02020603050405020304" pitchFamily="18" charset="0"/>
              </a:rPr>
              <a:t>Video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nhìn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thấy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Trăng</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3" name="[KHTN6]-Giải thích các hình dạng nhìn thấy của mặt tr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901461"/>
            <a:ext cx="9753600" cy="5486400"/>
          </a:xfrm>
          <a:prstGeom prst="rect">
            <a:avLst/>
          </a:prstGeom>
        </p:spPr>
      </p:pic>
    </p:spTree>
    <p:extLst>
      <p:ext uri="{BB962C8B-B14F-4D97-AF65-F5344CB8AC3E}">
        <p14:creationId xmlns:p14="http://schemas.microsoft.com/office/powerpoint/2010/main" val="785750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93791" cy="519379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91" y="1937069"/>
            <a:ext cx="6990029" cy="4906321"/>
          </a:xfrm>
          <a:prstGeom prst="rect">
            <a:avLst/>
          </a:prstGeom>
        </p:spPr>
      </p:pic>
    </p:spTree>
    <p:extLst>
      <p:ext uri="{BB962C8B-B14F-4D97-AF65-F5344CB8AC3E}">
        <p14:creationId xmlns:p14="http://schemas.microsoft.com/office/powerpoint/2010/main" val="279367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i1-vnexpress.vnecdn.net/2016/06/23/Anh-1466642992.png?w=0&amp;h=0&amp;q=100&amp;dpr=1&amp;fit=crop&amp;s=Rgv_icPg_b9JpvP4TNRV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29" y="-10403"/>
            <a:ext cx="9144000" cy="687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9766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4F1F8A-9724-4DBD-87D6-BBAC12377BED}"/>
              </a:ext>
            </a:extLst>
          </p:cNvPr>
          <p:cNvSpPr txBox="1"/>
          <p:nvPr/>
        </p:nvSpPr>
        <p:spPr>
          <a:xfrm>
            <a:off x="221674" y="4014217"/>
            <a:ext cx="11970326" cy="523220"/>
          </a:xfrm>
          <a:prstGeom prst="rect">
            <a:avLst/>
          </a:prstGeom>
          <a:noFill/>
        </p:spPr>
        <p:txBody>
          <a:bodyPr wrap="square">
            <a:spAutoFit/>
          </a:bodyPr>
          <a:lstStyle/>
          <a:p>
            <a:pPr algn="just"/>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Em</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hãy</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nêu</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các</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hình</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dạng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nhìn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thấy</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của</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Mặt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Trăng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mà</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em</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biết</a:t>
            </a:r>
            <a:r>
              <a:rPr lang="en-US" sz="2800" b="1" i="0"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648" y="4537437"/>
            <a:ext cx="10936224" cy="2215991"/>
          </a:xfrm>
          <a:prstGeom prst="rect">
            <a:avLst/>
          </a:prstGeom>
        </p:spPr>
        <p:txBody>
          <a:bodyPr wrap="square">
            <a:spAutoFit/>
          </a:bodyPr>
          <a:lstStyle/>
          <a:p>
            <a:pPr lvl="0" algn="just">
              <a:lnSpc>
                <a:spcPct val="115000"/>
              </a:lnSpc>
              <a:spcAft>
                <a:spcPts val="0"/>
              </a:spcAft>
            </a:pPr>
            <a:r>
              <a:rPr lang="en-US" sz="2400" b="1" dirty="0">
                <a:latin typeface="Times New Roman" panose="02020603050405020304" pitchFamily="18" charset="0"/>
                <a:ea typeface="Times New Roman" panose="02020603050405020304" pitchFamily="18" charset="0"/>
              </a:rPr>
              <a:t>-&gt;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nhìn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thấy</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gồm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lưỡi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liềm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nguyệt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khuyết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tròn</a:t>
            </a:r>
            <a:r>
              <a:rPr lang="en-US" sz="2400" b="1" dirty="0">
                <a:latin typeface="Times New Roman" panose="02020603050405020304" pitchFamily="18" charset="0"/>
                <a:ea typeface="Times New Roman" panose="02020603050405020304" pitchFamily="18" charset="0"/>
              </a:rPr>
              <a:t>.</a:t>
            </a:r>
          </a:p>
          <a:p>
            <a:pPr lvl="0" algn="just">
              <a:lnSpc>
                <a:spcPct val="115000"/>
              </a:lnSpc>
              <a:spcAft>
                <a:spcPts val="0"/>
              </a:spcAft>
            </a:pP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ảnh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Mặt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Trăng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chúng</a:t>
            </a:r>
            <a:r>
              <a:rPr lang="en-US" sz="2400" b="1" dirty="0">
                <a:latin typeface="Times New Roman" panose="02020603050405020304" pitchFamily="18" charset="0"/>
                <a:ea typeface="Arial" panose="020B0604020202020204" pitchFamily="34" charset="0"/>
              </a:rPr>
              <a:t> ta </a:t>
            </a:r>
            <a:r>
              <a:rPr lang="en-US" sz="2400" b="1" dirty="0" err="1">
                <a:latin typeface="Times New Roman" panose="02020603050405020304" pitchFamily="18" charset="0"/>
                <a:ea typeface="Arial" panose="020B0604020202020204" pitchFamily="34" charset="0"/>
              </a:rPr>
              <a:t>nhìn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thấy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trong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đêm</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khác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nhau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không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giống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nhau</a:t>
            </a:r>
            <a:r>
              <a:rPr lang="en-US" sz="2400" b="1" dirty="0">
                <a:latin typeface="Times New Roman" panose="02020603050405020304" pitchFamily="18" charset="0"/>
                <a:ea typeface="Arial" panose="020B0604020202020204" pitchFamily="34" charset="0"/>
              </a:rPr>
              <a:t> do </a:t>
            </a:r>
            <a:r>
              <a:rPr lang="en-US" sz="2400" b="1" dirty="0" err="1">
                <a:latin typeface="Times New Roman" panose="02020603050405020304" pitchFamily="18" charset="0"/>
                <a:ea typeface="Arial" panose="020B0604020202020204" pitchFamily="34" charset="0"/>
              </a:rPr>
              <a:t>vị</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trí</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của</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Mặt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Trăng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trong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quỹ</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đạo</a:t>
            </a:r>
            <a:r>
              <a:rPr lang="en-US" sz="2400" b="1" dirty="0">
                <a:latin typeface="Times New Roman" panose="02020603050405020304" pitchFamily="18" charset="0"/>
                <a:ea typeface="Arial" panose="020B0604020202020204" pitchFamily="34" charset="0"/>
              </a:rPr>
              <a:t> quay </a:t>
            </a:r>
            <a:r>
              <a:rPr lang="en-US" sz="2400" b="1" dirty="0" err="1">
                <a:latin typeface="Times New Roman" panose="02020603050405020304" pitchFamily="18" charset="0"/>
                <a:ea typeface="Arial" panose="020B0604020202020204" pitchFamily="34" charset="0"/>
              </a:rPr>
              <a:t>xung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quanh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Trái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Đất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mỗi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ngày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đều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khác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nhau</a:t>
            </a:r>
            <a:endParaRPr lang="en-US" sz="2400" b="1" dirty="0">
              <a:latin typeface="Times New Roman" panose="02020603050405020304" pitchFamily="18" charset="0"/>
              <a:ea typeface="Arial" panose="020B0604020202020204" pitchFamily="34" charset="0"/>
            </a:endParaRPr>
          </a:p>
        </p:txBody>
      </p:sp>
      <p:pic>
        <p:nvPicPr>
          <p:cNvPr id="6" name="Picture 2">
            <a:extLst>
              <a:ext uri="{FF2B5EF4-FFF2-40B4-BE49-F238E27FC236}">
                <a16:creationId xmlns:a16="http://schemas.microsoft.com/office/drawing/2014/main" id="{5F6EEECD-1FEB-4481-9DDF-726B9F7E8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88" y="64171"/>
            <a:ext cx="10616184" cy="395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oa học tự nhiên lớp 6 - 2. Chuyển động nhìn thấy của Mặt Trăng - 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007" y="0"/>
            <a:ext cx="6638418" cy="4283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4F1F8A-9724-4DBD-87D6-BBAC12377BED}"/>
              </a:ext>
            </a:extLst>
          </p:cNvPr>
          <p:cNvSpPr txBox="1"/>
          <p:nvPr/>
        </p:nvSpPr>
        <p:spPr>
          <a:xfrm>
            <a:off x="331402" y="4398265"/>
            <a:ext cx="11784398" cy="954107"/>
          </a:xfrm>
          <a:prstGeom prst="rect">
            <a:avLst/>
          </a:prstGeom>
          <a:noFill/>
        </p:spPr>
        <p:txBody>
          <a:bodyPr wrap="square">
            <a:spAutoFit/>
          </a:bodyPr>
          <a:lstStyle/>
          <a:p>
            <a:pPr algn="just"/>
            <a:r>
              <a:rPr lang="en-US" sz="2800" b="1" i="0" dirty="0" err="1">
                <a:solidFill>
                  <a:srgbClr val="002060"/>
                </a:solidFill>
                <a:effectLst/>
                <a:latin typeface="Times New Roman" panose="02020603050405020304" pitchFamily="18" charset="0"/>
                <a:cs typeface="Times New Roman" panose="02020603050405020304" pitchFamily="18" charset="0"/>
              </a:rPr>
              <a:t>Trong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hình</a:t>
            </a:r>
            <a:r>
              <a:rPr lang="en-US" sz="2800" b="1" i="0" dirty="0">
                <a:solidFill>
                  <a:srgbClr val="002060"/>
                </a:solidFill>
                <a:effectLst/>
                <a:latin typeface="Times New Roman" panose="02020603050405020304" pitchFamily="18" charset="0"/>
                <a:cs typeface="Times New Roman" panose="02020603050405020304" pitchFamily="18" charset="0"/>
              </a:rPr>
              <a:t> 44.4, </a:t>
            </a:r>
            <a:r>
              <a:rPr lang="en-US" sz="2800" b="1" i="0" dirty="0" err="1">
                <a:solidFill>
                  <a:srgbClr val="002060"/>
                </a:solidFill>
                <a:effectLst/>
                <a:latin typeface="Times New Roman" panose="02020603050405020304" pitchFamily="18" charset="0"/>
                <a:cs typeface="Times New Roman" panose="02020603050405020304" pitchFamily="18" charset="0"/>
              </a:rPr>
              <a:t>Em</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hãy</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chỉ</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ra</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phần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bề</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mặt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của</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Mặt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Trăng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được</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Mặt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Trời</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chiếu</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sáng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và</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phần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bề</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mặt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của</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Mặt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Trăng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mà</a:t>
            </a:r>
            <a:r>
              <a:rPr lang="en-US" sz="2800" b="1" i="0" dirty="0">
                <a:solidFill>
                  <a:srgbClr val="002060"/>
                </a:solidFill>
                <a:effectLst/>
                <a:latin typeface="Times New Roman" panose="02020603050405020304" pitchFamily="18" charset="0"/>
                <a:cs typeface="Times New Roman" panose="02020603050405020304" pitchFamily="18" charset="0"/>
              </a:rPr>
              <a:t> ở </a:t>
            </a:r>
            <a:r>
              <a:rPr lang="en-US" sz="2800" b="1" i="0" dirty="0" err="1">
                <a:solidFill>
                  <a:srgbClr val="002060"/>
                </a:solidFill>
                <a:effectLst/>
                <a:latin typeface="Times New Roman" panose="02020603050405020304" pitchFamily="18" charset="0"/>
                <a:cs typeface="Times New Roman" panose="02020603050405020304" pitchFamily="18" charset="0"/>
              </a:rPr>
              <a:t>Trái</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Đất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có</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thể</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nhìn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thấy</a:t>
            </a:r>
            <a:r>
              <a:rPr lang="en-US" sz="2800" b="1" i="0"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9270" y="5347740"/>
            <a:ext cx="11689495" cy="1366528"/>
          </a:xfrm>
          <a:prstGeom prst="rect">
            <a:avLst/>
          </a:prstGeom>
        </p:spPr>
        <p:txBody>
          <a:bodyPr wrap="square">
            <a:spAutoFit/>
          </a:bodyPr>
          <a:lstStyle/>
          <a:p>
            <a:pPr lvl="0" algn="just">
              <a:lnSpc>
                <a:spcPct val="115000"/>
              </a:lnSpc>
              <a:spcAft>
                <a:spcPts val="0"/>
              </a:spcAft>
            </a:pPr>
            <a:r>
              <a:rPr lang="en-US" sz="2400" b="1" dirty="0">
                <a:latin typeface="Times New Roman" panose="02020603050405020304" pitchFamily="18" charset="0"/>
                <a:ea typeface="Times New Roman" panose="02020603050405020304" pitchFamily="18" charset="0"/>
              </a:rPr>
              <a:t>-&gt;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chiếu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hướng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phía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Trời</a:t>
            </a:r>
            <a:r>
              <a:rPr lang="en-US" sz="2400" b="1" dirty="0">
                <a:latin typeface="Times New Roman" panose="02020603050405020304" pitchFamily="18" charset="0"/>
                <a:ea typeface="Times New Roman" panose="02020603050405020304" pitchFamily="18" charset="0"/>
              </a:rPr>
              <a:t>. </a:t>
            </a:r>
          </a:p>
          <a:p>
            <a:pPr lvl="0" algn="just">
              <a:lnSpc>
                <a:spcPct val="115000"/>
              </a:lnSpc>
              <a:spcAft>
                <a:spcPts val="0"/>
              </a:spcAft>
            </a:pPr>
            <a:r>
              <a:rPr lang="en-US" sz="2400" b="1" dirty="0">
                <a:latin typeface="Times New Roman" panose="02020603050405020304" pitchFamily="18" charset="0"/>
                <a:ea typeface="Times New Roman" panose="02020603050405020304" pitchFamily="18" charset="0"/>
              </a:rPr>
              <a:t>-&gt;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mà</a:t>
            </a:r>
            <a:r>
              <a:rPr lang="en-US" sz="2400" b="1" dirty="0">
                <a:latin typeface="Times New Roman" panose="02020603050405020304" pitchFamily="18" charset="0"/>
                <a:ea typeface="Times New Roman" panose="02020603050405020304" pitchFamily="18" charset="0"/>
              </a:rPr>
              <a:t> ở </a:t>
            </a:r>
            <a:r>
              <a:rPr lang="en-US" sz="2400" b="1" dirty="0" err="1">
                <a:latin typeface="Times New Roman" panose="02020603050405020304" pitchFamily="18" charset="0"/>
                <a:ea typeface="Times New Roman" panose="02020603050405020304" pitchFamily="18" charset="0"/>
              </a:rPr>
              <a:t>Trái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Đất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nhìn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thấy</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chiếu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hướng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Đất</a:t>
            </a:r>
            <a:r>
              <a:rPr lang="en-US" sz="2400" b="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3569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93405" y="357823"/>
            <a:ext cx="9540815"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a:solidFill>
                  <a:srgbClr val="FF0000"/>
                </a:solidFill>
              </a:rPr>
              <a:t>Bài</a:t>
            </a: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4</a:t>
            </a:r>
            <a:r>
              <a:rPr lang="vi-VN" sz="2800" b="1" dirty="0">
                <a:solidFill>
                  <a:srgbClr val="FF0000"/>
                </a:solidFill>
              </a:rPr>
              <a:t>4: CHUYỂN ĐỘNG NHÌN THẤY CỦA MẶT TR</a:t>
            </a:r>
            <a:r>
              <a:rPr lang="en-US" sz="2800" b="1" dirty="0" err="1">
                <a:solidFill>
                  <a:srgbClr val="FF0000"/>
                </a:solidFill>
                <a:latin typeface="Times New Roman" panose="02020603050405020304" pitchFamily="18" charset="0"/>
                <a:cs typeface="Times New Roman" panose="02020603050405020304" pitchFamily="18" charset="0"/>
              </a:rPr>
              <a:t>ĂNG</a:t>
            </a:r>
            <a:r>
              <a:rPr lang="en-US" sz="2800" b="1" dirty="0">
                <a:solidFill>
                  <a:srgbClr val="FF0000"/>
                </a:solidFill>
              </a:rPr>
              <a:t> </a:t>
            </a:r>
          </a:p>
        </p:txBody>
      </p:sp>
      <p:sp>
        <p:nvSpPr>
          <p:cNvPr id="5" name="Title 1"/>
          <p:cNvSpPr>
            <a:spLocks noGrp="1"/>
          </p:cNvSpPr>
          <p:nvPr>
            <p:ph type="title"/>
          </p:nvPr>
        </p:nvSpPr>
        <p:spPr>
          <a:xfrm>
            <a:off x="682752" y="1105789"/>
            <a:ext cx="10515600" cy="768731"/>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82752" y="1762239"/>
            <a:ext cx="10515600" cy="768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7" name="Picture 9"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276" y="199993"/>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82752" y="2760821"/>
            <a:ext cx="10515600" cy="768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nhìn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a:p>
            <a:pPr>
              <a:lnSpc>
                <a:spcPts val="3600"/>
              </a:lnSpc>
            </a:pP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71144" y="3290043"/>
            <a:ext cx="10759440" cy="1015663"/>
          </a:xfrm>
          <a:prstGeom prst="rect">
            <a:avLst/>
          </a:prstGeom>
        </p:spPr>
        <p:txBody>
          <a:bodyPr wrap="square">
            <a:spAutoFit/>
          </a:bodyPr>
          <a:lstStyle/>
          <a:p>
            <a:pPr>
              <a:lnSpc>
                <a:spcPts val="36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nhìn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nhìn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Đất</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171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723D8-4F75-493E-B650-6319EE2891BD}"/>
              </a:ext>
            </a:extLst>
          </p:cNvPr>
          <p:cNvSpPr txBox="1"/>
          <p:nvPr/>
        </p:nvSpPr>
        <p:spPr>
          <a:xfrm>
            <a:off x="512063" y="166250"/>
            <a:ext cx="11430001" cy="6186309"/>
          </a:xfrm>
          <a:prstGeom prst="rect">
            <a:avLst/>
          </a:prstGeom>
          <a:noFill/>
        </p:spPr>
        <p:txBody>
          <a:bodyPr wrap="square">
            <a:spAutoFit/>
          </a:bodyPr>
          <a:lstStyle/>
          <a:p>
            <a:pPr algn="just">
              <a:lnSpc>
                <a:spcPct val="150000"/>
              </a:lnSpc>
            </a:pP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4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800" dirty="0">
                <a:solidFill>
                  <a:srgbClr val="002060"/>
                </a:solidFill>
                <a:effectLst/>
                <a:latin typeface="Times New Roman" panose="02020603050405020304" pitchFamily="18" charset="0"/>
                <a:ea typeface="Calibri" panose="020F0502020204030204" pitchFamily="34" charset="0"/>
              </a:rPr>
              <a:t>Ta </a:t>
            </a:r>
            <a:r>
              <a:rPr lang="en-US" sz="4800" dirty="0" err="1">
                <a:solidFill>
                  <a:srgbClr val="002060"/>
                </a:solidFill>
                <a:effectLst/>
                <a:latin typeface="Times New Roman" panose="02020603050405020304" pitchFamily="18" charset="0"/>
                <a:ea typeface="Calibri" panose="020F0502020204030204" pitchFamily="34" charset="0"/>
              </a:rPr>
              <a:t>nhìn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thấy</a:t>
            </a:r>
            <a:r>
              <a:rPr lang="en-US" sz="4800"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Mặt</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Trăng</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với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các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hình</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dạng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khác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nhau</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nhưng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trên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thực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tế</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chỉ</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có</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một</a:t>
            </a:r>
            <a:r>
              <a:rPr lang="en-US" sz="4800"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Mặt</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Trăng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Khi</a:t>
            </a:r>
            <a:r>
              <a:rPr lang="en-US" sz="4800"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Mặt</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Trăng</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chuyển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động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xung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quanh</a:t>
            </a:r>
            <a:r>
              <a:rPr lang="en-US" sz="4800"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Trái</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Đất</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hình</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dạng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nhìn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thấy</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của</a:t>
            </a:r>
            <a:r>
              <a:rPr lang="en-US" sz="4800"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Mặt</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Trăng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thay</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đổi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theo</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ngày</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vì</a:t>
            </a:r>
            <a:r>
              <a:rPr lang="en-US" sz="4800" dirty="0">
                <a:solidFill>
                  <a:srgbClr val="002060"/>
                </a:solidFill>
                <a:effectLst/>
                <a:latin typeface="Times New Roman" panose="02020603050405020304" pitchFamily="18" charset="0"/>
                <a:ea typeface="Calibri" panose="020F0502020204030204" pitchFamily="34" charset="0"/>
              </a:rPr>
              <a:t> ở </a:t>
            </a:r>
            <a:r>
              <a:rPr lang="en-US" sz="4800" dirty="0" err="1">
                <a:solidFill>
                  <a:srgbClr val="002060"/>
                </a:solidFill>
                <a:effectLst/>
                <a:latin typeface="Times New Roman" panose="02020603050405020304" pitchFamily="18" charset="0"/>
                <a:ea typeface="Calibri" panose="020F0502020204030204" pitchFamily="34" charset="0"/>
              </a:rPr>
              <a:t>các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ngày</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khác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nhau</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từ</a:t>
            </a:r>
            <a:r>
              <a:rPr lang="en-US" sz="4800"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Trái</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b="1" dirty="0" err="1">
                <a:solidFill>
                  <a:srgbClr val="002060"/>
                </a:solidFill>
                <a:effectLst/>
                <a:latin typeface="Times New Roman" panose="02020603050405020304" pitchFamily="18" charset="0"/>
                <a:ea typeface="Calibri" panose="020F0502020204030204" pitchFamily="34" charset="0"/>
              </a:rPr>
              <a:t>Đất</a:t>
            </a:r>
            <a:r>
              <a:rPr lang="en-US" sz="4800" b="1"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chúng</a:t>
            </a:r>
            <a:r>
              <a:rPr lang="en-US" sz="4800" dirty="0">
                <a:solidFill>
                  <a:srgbClr val="002060"/>
                </a:solidFill>
                <a:effectLst/>
                <a:latin typeface="Times New Roman" panose="02020603050405020304" pitchFamily="18" charset="0"/>
                <a:ea typeface="Calibri" panose="020F0502020204030204" pitchFamily="34" charset="0"/>
              </a:rPr>
              <a:t> ta </a:t>
            </a:r>
            <a:r>
              <a:rPr lang="en-US" sz="4800" dirty="0" err="1">
                <a:solidFill>
                  <a:srgbClr val="002060"/>
                </a:solidFill>
                <a:effectLst/>
                <a:latin typeface="Times New Roman" panose="02020603050405020304" pitchFamily="18" charset="0"/>
                <a:ea typeface="Calibri" panose="020F0502020204030204" pitchFamily="34" charset="0"/>
              </a:rPr>
              <a:t>nhìn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nó</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với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các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góc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khác</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nhau</a:t>
            </a:r>
            <a:r>
              <a:rPr lang="en-US" sz="4800" dirty="0">
                <a:solidFill>
                  <a:srgbClr val="002060"/>
                </a:solidFill>
                <a:effectLst/>
                <a:latin typeface="Times New Roman" panose="02020603050405020304" pitchFamily="18" charset="0"/>
                <a:ea typeface="Calibri" panose="020F0502020204030204" pitchFamily="34" charset="0"/>
              </a:rPr>
              <a:t>.</a:t>
            </a:r>
            <a:endParaRPr lang="en-US" sz="4800" dirty="0">
              <a:solidFill>
                <a:srgbClr val="002060"/>
              </a:solidFill>
            </a:endParaRPr>
          </a:p>
        </p:txBody>
      </p:sp>
    </p:spTree>
    <p:extLst>
      <p:ext uri="{BB962C8B-B14F-4D97-AF65-F5344CB8AC3E}">
        <p14:creationId xmlns:p14="http://schemas.microsoft.com/office/powerpoint/2010/main" val="42203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A5B3F-FAC7-4139-A7BA-EA9513E723A3}"/>
              </a:ext>
            </a:extLst>
          </p:cNvPr>
          <p:cNvSpPr txBox="1"/>
          <p:nvPr/>
        </p:nvSpPr>
        <p:spPr>
          <a:xfrm>
            <a:off x="41565" y="457203"/>
            <a:ext cx="12095018" cy="5355312"/>
          </a:xfrm>
          <a:prstGeom prst="rect">
            <a:avLst/>
          </a:prstGeom>
          <a:noFill/>
        </p:spPr>
        <p:txBody>
          <a:bodyPr wrap="square">
            <a:spAutoFit/>
          </a:bodyPr>
          <a:lstStyle/>
          <a:p>
            <a:pPr algn="just"/>
            <a:r>
              <a:rPr lang="en-US" sz="5400" b="1" i="0" dirty="0" err="1">
                <a:solidFill>
                  <a:srgbClr val="FF0000"/>
                </a:solidFill>
                <a:effectLst/>
                <a:latin typeface="Times New Roman" panose="02020603050405020304" pitchFamily="18" charset="0"/>
                <a:cs typeface="Times New Roman" panose="02020603050405020304" pitchFamily="18" charset="0"/>
              </a:rPr>
              <a:t>Câu</a:t>
            </a:r>
            <a:r>
              <a:rPr lang="en-US" sz="5400" b="1" i="0" dirty="0">
                <a:solidFill>
                  <a:srgbClr val="FF0000"/>
                </a:solidFill>
                <a:effectLst/>
                <a:latin typeface="Times New Roman" panose="02020603050405020304" pitchFamily="18" charset="0"/>
                <a:cs typeface="Times New Roman" panose="02020603050405020304" pitchFamily="18" charset="0"/>
              </a:rPr>
              <a:t> 1</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Một</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Tuần</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Trăng</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có</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độ</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dài</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khoảng</a:t>
            </a:r>
            <a:endParaRPr lang="en-US"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7200" b="0" i="0" dirty="0">
                <a:solidFill>
                  <a:srgbClr val="333333"/>
                </a:solidFill>
                <a:effectLst/>
                <a:latin typeface="Times New Roman" panose="02020603050405020304" pitchFamily="18" charset="0"/>
                <a:cs typeface="Times New Roman" panose="02020603050405020304" pitchFamily="18" charset="0"/>
              </a:rPr>
              <a:t>a. </a:t>
            </a:r>
            <a:r>
              <a:rPr lang="en-US" sz="7200" b="0" i="0" dirty="0" err="1">
                <a:solidFill>
                  <a:srgbClr val="333333"/>
                </a:solidFill>
                <a:effectLst/>
                <a:latin typeface="Times New Roman" panose="02020603050405020304" pitchFamily="18" charset="0"/>
                <a:cs typeface="Times New Roman" panose="02020603050405020304" pitchFamily="18" charset="0"/>
              </a:rPr>
              <a:t>Một</a:t>
            </a:r>
            <a:r>
              <a:rPr lang="en-US" sz="7200" b="0" i="0" dirty="0">
                <a:solidFill>
                  <a:srgbClr val="333333"/>
                </a:solidFill>
                <a:effectLst/>
                <a:latin typeface="Times New Roman" panose="02020603050405020304" pitchFamily="18" charset="0"/>
                <a:cs typeface="Times New Roman" panose="02020603050405020304" pitchFamily="18" charset="0"/>
              </a:rPr>
              <a:t> </a:t>
            </a:r>
            <a:r>
              <a:rPr lang="en-US" sz="7200" b="0" i="0" dirty="0" err="1">
                <a:solidFill>
                  <a:srgbClr val="333333"/>
                </a:solidFill>
                <a:effectLst/>
                <a:latin typeface="Times New Roman" panose="02020603050405020304" pitchFamily="18" charset="0"/>
                <a:cs typeface="Times New Roman" panose="02020603050405020304" pitchFamily="18" charset="0"/>
              </a:rPr>
              <a:t>năm</a:t>
            </a:r>
            <a:r>
              <a:rPr lang="en-US" sz="7200" b="0" i="0" dirty="0">
                <a:solidFill>
                  <a:srgbClr val="333333"/>
                </a:solidFill>
                <a:effectLst/>
                <a:latin typeface="Times New Roman" panose="02020603050405020304" pitchFamily="18" charset="0"/>
                <a:cs typeface="Times New Roman" panose="02020603050405020304" pitchFamily="18" charset="0"/>
              </a:rPr>
              <a:t>.</a:t>
            </a:r>
          </a:p>
          <a:p>
            <a:pPr algn="just"/>
            <a:r>
              <a:rPr lang="en-US" sz="7200" b="0" i="0" dirty="0">
                <a:solidFill>
                  <a:srgbClr val="333333"/>
                </a:solidFill>
                <a:effectLst/>
                <a:latin typeface="Times New Roman" panose="02020603050405020304" pitchFamily="18" charset="0"/>
                <a:cs typeface="Times New Roman" panose="02020603050405020304" pitchFamily="18" charset="0"/>
              </a:rPr>
              <a:t>b. </a:t>
            </a:r>
            <a:r>
              <a:rPr lang="en-US" sz="7200" b="0" i="0" dirty="0" err="1">
                <a:solidFill>
                  <a:srgbClr val="333333"/>
                </a:solidFill>
                <a:effectLst/>
                <a:latin typeface="Times New Roman" panose="02020603050405020304" pitchFamily="18" charset="0"/>
                <a:cs typeface="Times New Roman" panose="02020603050405020304" pitchFamily="18" charset="0"/>
              </a:rPr>
              <a:t>Một</a:t>
            </a:r>
            <a:r>
              <a:rPr lang="en-US" sz="7200" b="0" i="0" dirty="0">
                <a:solidFill>
                  <a:srgbClr val="333333"/>
                </a:solidFill>
                <a:effectLst/>
                <a:latin typeface="Times New Roman" panose="02020603050405020304" pitchFamily="18" charset="0"/>
                <a:cs typeface="Times New Roman" panose="02020603050405020304" pitchFamily="18" charset="0"/>
              </a:rPr>
              <a:t> </a:t>
            </a:r>
            <a:r>
              <a:rPr lang="en-US" sz="7200" b="0" i="0" dirty="0" err="1">
                <a:solidFill>
                  <a:srgbClr val="333333"/>
                </a:solidFill>
                <a:effectLst/>
                <a:latin typeface="Times New Roman" panose="02020603050405020304" pitchFamily="18" charset="0"/>
                <a:cs typeface="Times New Roman" panose="02020603050405020304" pitchFamily="18" charset="0"/>
              </a:rPr>
              <a:t>tuần</a:t>
            </a:r>
            <a:r>
              <a:rPr lang="en-US" sz="7200" b="0" i="0" dirty="0">
                <a:solidFill>
                  <a:srgbClr val="333333"/>
                </a:solidFill>
                <a:effectLst/>
                <a:latin typeface="Times New Roman" panose="02020603050405020304" pitchFamily="18" charset="0"/>
                <a:cs typeface="Times New Roman" panose="02020603050405020304" pitchFamily="18" charset="0"/>
              </a:rPr>
              <a:t>.</a:t>
            </a:r>
          </a:p>
          <a:p>
            <a:pPr algn="just"/>
            <a:r>
              <a:rPr lang="en-US" sz="7200" b="0" i="0" dirty="0">
                <a:solidFill>
                  <a:srgbClr val="333333"/>
                </a:solidFill>
                <a:effectLst/>
                <a:latin typeface="Times New Roman" panose="02020603050405020304" pitchFamily="18" charset="0"/>
                <a:cs typeface="Times New Roman" panose="02020603050405020304" pitchFamily="18" charset="0"/>
              </a:rPr>
              <a:t>c. </a:t>
            </a:r>
            <a:r>
              <a:rPr lang="en-US" sz="7200" b="0" i="0" dirty="0" err="1">
                <a:solidFill>
                  <a:srgbClr val="333333"/>
                </a:solidFill>
                <a:effectLst/>
                <a:latin typeface="Times New Roman" panose="02020603050405020304" pitchFamily="18" charset="0"/>
                <a:cs typeface="Times New Roman" panose="02020603050405020304" pitchFamily="18" charset="0"/>
              </a:rPr>
              <a:t>Một</a:t>
            </a:r>
            <a:r>
              <a:rPr lang="en-US" sz="7200" b="0" i="0" dirty="0">
                <a:solidFill>
                  <a:srgbClr val="333333"/>
                </a:solidFill>
                <a:effectLst/>
                <a:latin typeface="Times New Roman" panose="02020603050405020304" pitchFamily="18" charset="0"/>
                <a:cs typeface="Times New Roman" panose="02020603050405020304" pitchFamily="18" charset="0"/>
              </a:rPr>
              <a:t> </a:t>
            </a:r>
            <a:r>
              <a:rPr lang="en-US" sz="7200" b="0" i="0" dirty="0" err="1">
                <a:solidFill>
                  <a:srgbClr val="333333"/>
                </a:solidFill>
                <a:effectLst/>
                <a:latin typeface="Times New Roman" panose="02020603050405020304" pitchFamily="18" charset="0"/>
                <a:cs typeface="Times New Roman" panose="02020603050405020304" pitchFamily="18" charset="0"/>
              </a:rPr>
              <a:t>tháng</a:t>
            </a:r>
            <a:r>
              <a:rPr lang="en-US" sz="7200" b="0" i="0" dirty="0">
                <a:solidFill>
                  <a:srgbClr val="333333"/>
                </a:solidFill>
                <a:effectLst/>
                <a:latin typeface="Times New Roman" panose="02020603050405020304" pitchFamily="18" charset="0"/>
                <a:cs typeface="Times New Roman" panose="02020603050405020304" pitchFamily="18" charset="0"/>
              </a:rPr>
              <a:t>.</a:t>
            </a:r>
          </a:p>
          <a:p>
            <a:pPr algn="just"/>
            <a:r>
              <a:rPr lang="en-US" sz="7200" b="0" i="0" dirty="0">
                <a:solidFill>
                  <a:srgbClr val="333333"/>
                </a:solidFill>
                <a:effectLst/>
                <a:latin typeface="Times New Roman" panose="02020603050405020304" pitchFamily="18" charset="0"/>
                <a:cs typeface="Times New Roman" panose="02020603050405020304" pitchFamily="18" charset="0"/>
              </a:rPr>
              <a:t>d. Ba </a:t>
            </a:r>
            <a:r>
              <a:rPr lang="en-US" sz="7200" b="0" i="0" dirty="0" err="1">
                <a:solidFill>
                  <a:srgbClr val="333333"/>
                </a:solidFill>
                <a:effectLst/>
                <a:latin typeface="Times New Roman" panose="02020603050405020304" pitchFamily="18" charset="0"/>
                <a:cs typeface="Times New Roman" panose="02020603050405020304" pitchFamily="18" charset="0"/>
              </a:rPr>
              <a:t>tháng</a:t>
            </a:r>
            <a:r>
              <a:rPr lang="en-US" sz="7200" b="0" i="0" dirty="0">
                <a:solidFill>
                  <a:srgbClr val="333333"/>
                </a:solidFill>
                <a:effectLst/>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8B0FE964-8CBE-4252-A8B4-8C340D18082B}"/>
              </a:ext>
            </a:extLst>
          </p:cNvPr>
          <p:cNvSpPr/>
          <p:nvPr/>
        </p:nvSpPr>
        <p:spPr>
          <a:xfrm>
            <a:off x="0" y="3740728"/>
            <a:ext cx="969818" cy="817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1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51430649"/>
              </p:ext>
            </p:extLst>
          </p:nvPr>
        </p:nvGraphicFramePr>
        <p:xfrm>
          <a:off x="-35111" y="853827"/>
          <a:ext cx="12197452" cy="4851083"/>
        </p:xfrm>
        <a:graphic>
          <a:graphicData uri="http://schemas.openxmlformats.org/drawingml/2006/table">
            <a:tbl>
              <a:tblPr firstRow="1" firstCol="1" bandRow="1">
                <a:tableStyleId>{2D5ABB26-0587-4C30-8999-92F81FD0307C}</a:tableStyleId>
              </a:tblPr>
              <a:tblGrid>
                <a:gridCol w="3049363">
                  <a:extLst>
                    <a:ext uri="{9D8B030D-6E8A-4147-A177-3AD203B41FA5}">
                      <a16:colId xmlns:a16="http://schemas.microsoft.com/office/drawing/2014/main" val="2822453200"/>
                    </a:ext>
                  </a:extLst>
                </a:gridCol>
                <a:gridCol w="2546918">
                  <a:extLst>
                    <a:ext uri="{9D8B030D-6E8A-4147-A177-3AD203B41FA5}">
                      <a16:colId xmlns:a16="http://schemas.microsoft.com/office/drawing/2014/main" val="3129135184"/>
                    </a:ext>
                  </a:extLst>
                </a:gridCol>
                <a:gridCol w="4252419">
                  <a:extLst>
                    <a:ext uri="{9D8B030D-6E8A-4147-A177-3AD203B41FA5}">
                      <a16:colId xmlns:a16="http://schemas.microsoft.com/office/drawing/2014/main" val="722386228"/>
                    </a:ext>
                  </a:extLst>
                </a:gridCol>
                <a:gridCol w="2348752">
                  <a:extLst>
                    <a:ext uri="{9D8B030D-6E8A-4147-A177-3AD203B41FA5}">
                      <a16:colId xmlns:a16="http://schemas.microsoft.com/office/drawing/2014/main" val="369674779"/>
                    </a:ext>
                  </a:extLst>
                </a:gridCol>
              </a:tblGrid>
              <a:tr h="0">
                <a:tc>
                  <a:txBody>
                    <a:bodyPr/>
                    <a:lstStyle/>
                    <a:p>
                      <a:pPr>
                        <a:lnSpc>
                          <a:spcPct val="115000"/>
                        </a:lnSpc>
                        <a:spcAft>
                          <a:spcPts val="750"/>
                        </a:spcAft>
                      </a:pPr>
                      <a:r>
                        <a:rPr lang="vi-VN" sz="4000" dirty="0">
                          <a:effectLst/>
                          <a:latin typeface="Times New Roman" panose="02020603050405020304" pitchFamily="18" charset="0"/>
                          <a:cs typeface="Times New Roman" panose="02020603050405020304" pitchFamily="18" charset="0"/>
                        </a:rPr>
                        <a:t>a. Mặt Trời.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750"/>
                        </a:spcAft>
                      </a:pPr>
                      <a:endParaRPr lang="en-US" sz="4000" dirty="0">
                        <a:effectLst/>
                        <a:latin typeface="Times New Roman" panose="02020603050405020304" pitchFamily="18" charset="0"/>
                        <a:cs typeface="Times New Roman" panose="02020603050405020304" pitchFamily="18" charset="0"/>
                      </a:endParaRPr>
                    </a:p>
                    <a:p>
                      <a:pPr algn="ctr">
                        <a:lnSpc>
                          <a:spcPct val="115000"/>
                        </a:lnSpc>
                        <a:spcAft>
                          <a:spcPts val="750"/>
                        </a:spcAft>
                      </a:pPr>
                      <a:r>
                        <a:rPr lang="vi-VN" sz="4000" dirty="0">
                          <a:effectLst/>
                          <a:latin typeface="Times New Roman" panose="02020603050405020304" pitchFamily="18" charset="0"/>
                          <a:cs typeface="Times New Roman" panose="02020603050405020304" pitchFamily="18" charset="0"/>
                        </a:rPr>
                        <a:t>b. các ngôi</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sao.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vi-VN" sz="4000" dirty="0">
                          <a:effectLst/>
                          <a:latin typeface="Times New Roman" panose="02020603050405020304" pitchFamily="18" charset="0"/>
                          <a:cs typeface="Times New Roman" panose="02020603050405020304" pitchFamily="18" charset="0"/>
                        </a:rPr>
                        <a:t>c. chính Mặt Trăng phát ra.</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vi-VN" sz="4000" dirty="0">
                          <a:effectLst/>
                          <a:latin typeface="Times New Roman" panose="02020603050405020304" pitchFamily="18" charset="0"/>
                          <a:cs typeface="Times New Roman" panose="02020603050405020304" pitchFamily="18" charset="0"/>
                        </a:rPr>
                        <a:t>d.  Trái Đất.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2449080"/>
                  </a:ext>
                </a:extLst>
              </a:tr>
            </a:tbl>
          </a:graphicData>
        </a:graphic>
      </p:graphicFrame>
      <p:sp>
        <p:nvSpPr>
          <p:cNvPr id="8" name="Rectangle 2"/>
          <p:cNvSpPr>
            <a:spLocks noChangeArrowheads="1"/>
          </p:cNvSpPr>
          <p:nvPr/>
        </p:nvSpPr>
        <p:spPr bwMode="auto">
          <a:xfrm>
            <a:off x="-5134" y="44312"/>
            <a:ext cx="1219713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40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vi-VN" altLang="en-US" sz="4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Ánh sáng từ Mặt Trăng mà ta nhìn thấy có được từ</a:t>
            </a:r>
            <a:endParaRPr kumimoji="0" lang="vi-VN"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0BC8468-705E-4121-B43F-238CDB79FCC5}"/>
              </a:ext>
            </a:extLst>
          </p:cNvPr>
          <p:cNvSpPr/>
          <p:nvPr/>
        </p:nvSpPr>
        <p:spPr>
          <a:xfrm>
            <a:off x="0" y="1052944"/>
            <a:ext cx="484909"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6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04" y="274144"/>
            <a:ext cx="12162341" cy="3836948"/>
          </a:xfrm>
          <a:prstGeom prst="rect">
            <a:avLst/>
          </a:prstGeom>
        </p:spPr>
        <p:txBody>
          <a:bodyPr wrap="square">
            <a:spAutoFit/>
          </a:bodyPr>
          <a:lstStyle/>
          <a:p>
            <a:pPr algn="just">
              <a:lnSpc>
                <a:spcPct val="115000"/>
              </a:lnSpc>
              <a:spcAft>
                <a:spcPts val="750"/>
              </a:spcAft>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Chọn từ thích hợp vào chỗ trống để hoàn thành câu sau</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750"/>
              </a:spcAft>
            </a:pP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 thời điểm, phần bề mặt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hướng về  </a:t>
            </a:r>
            <a:endPar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750"/>
              </a:spcAft>
            </a:pP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chiếu sáng có diện tích khác nhau nên ta nhìn thấy hình dạng </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 khác nhau.</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788B7D3-417D-4C42-8356-3C9050571FE0}"/>
              </a:ext>
            </a:extLst>
          </p:cNvPr>
          <p:cNvSpPr txBox="1"/>
          <p:nvPr/>
        </p:nvSpPr>
        <p:spPr>
          <a:xfrm>
            <a:off x="6169714" y="1838675"/>
            <a:ext cx="2951018" cy="707886"/>
          </a:xfrm>
          <a:prstGeom prst="rect">
            <a:avLst/>
          </a:prstGeom>
          <a:noFill/>
        </p:spPr>
        <p:txBody>
          <a:bodyPr wrap="square">
            <a:spAutoFit/>
          </a:bodyPr>
          <a:lstStyle/>
          <a:p>
            <a:pPr algn="ct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 Trăng   </a:t>
            </a:r>
            <a:endParaRPr lang="en-US" sz="4000" b="1" dirty="0">
              <a:ln w="22225">
                <a:solidFill>
                  <a:schemeClr val="accent2"/>
                </a:solidFill>
                <a:prstDash val="solid"/>
              </a:ln>
              <a:solidFill>
                <a:srgbClr val="FF0000"/>
              </a:solidFill>
            </a:endParaRPr>
          </a:p>
        </p:txBody>
      </p:sp>
      <p:sp>
        <p:nvSpPr>
          <p:cNvPr id="11" name="TextBox 10">
            <a:extLst>
              <a:ext uri="{FF2B5EF4-FFF2-40B4-BE49-F238E27FC236}">
                <a16:creationId xmlns:a16="http://schemas.microsoft.com/office/drawing/2014/main" id="{83A7E9FE-06BC-4203-B7C0-8F777964DB76}"/>
              </a:ext>
            </a:extLst>
          </p:cNvPr>
          <p:cNvSpPr txBox="1"/>
          <p:nvPr/>
        </p:nvSpPr>
        <p:spPr>
          <a:xfrm>
            <a:off x="120612" y="2614435"/>
            <a:ext cx="2216726" cy="707886"/>
          </a:xfrm>
          <a:prstGeom prst="rect">
            <a:avLst/>
          </a:prstGeom>
          <a:noFill/>
        </p:spPr>
        <p:txBody>
          <a:bodyPr wrap="square">
            <a:spAutoFit/>
          </a:bodyPr>
          <a:lstStyle/>
          <a:p>
            <a:pPr algn="ctr"/>
            <a:r>
              <a:rPr lang="en-US" sz="4000" b="1"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ln w="22225">
                <a:solidFill>
                  <a:schemeClr val="accent2"/>
                </a:solidFill>
                <a:prstDash val="solid"/>
              </a:ln>
              <a:solidFill>
                <a:srgbClr val="FF0000"/>
              </a:solidFill>
            </a:endParaRPr>
          </a:p>
        </p:txBody>
      </p:sp>
      <p:sp>
        <p:nvSpPr>
          <p:cNvPr id="12" name="TextBox 11">
            <a:extLst>
              <a:ext uri="{FF2B5EF4-FFF2-40B4-BE49-F238E27FC236}">
                <a16:creationId xmlns:a16="http://schemas.microsoft.com/office/drawing/2014/main" id="{C835A4EB-629F-4777-9103-561E1D52C44E}"/>
              </a:ext>
            </a:extLst>
          </p:cNvPr>
          <p:cNvSpPr txBox="1"/>
          <p:nvPr/>
        </p:nvSpPr>
        <p:spPr>
          <a:xfrm>
            <a:off x="3675897" y="2578381"/>
            <a:ext cx="2493817" cy="707886"/>
          </a:xfrm>
          <a:prstGeom prst="rect">
            <a:avLst/>
          </a:prstGeom>
          <a:noFill/>
        </p:spPr>
        <p:txBody>
          <a:bodyPr wrap="square">
            <a:spAutoFit/>
          </a:bodyPr>
          <a:lstStyle/>
          <a:p>
            <a:pPr algn="ct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 </a:t>
            </a:r>
            <a:r>
              <a:rPr lang="en-US" sz="4000" b="1"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ln w="22225">
                <a:solidFill>
                  <a:schemeClr val="accent2"/>
                </a:solidFill>
                <a:prstDash val="solid"/>
              </a:ln>
              <a:solidFill>
                <a:srgbClr val="FF0000"/>
              </a:solidFill>
            </a:endParaRPr>
          </a:p>
        </p:txBody>
      </p:sp>
      <p:sp>
        <p:nvSpPr>
          <p:cNvPr id="13" name="TextBox 12">
            <a:extLst>
              <a:ext uri="{FF2B5EF4-FFF2-40B4-BE49-F238E27FC236}">
                <a16:creationId xmlns:a16="http://schemas.microsoft.com/office/drawing/2014/main" id="{A788B7D3-417D-4C42-8356-3C9050571FE0}"/>
              </a:ext>
            </a:extLst>
          </p:cNvPr>
          <p:cNvSpPr txBox="1"/>
          <p:nvPr/>
        </p:nvSpPr>
        <p:spPr>
          <a:xfrm>
            <a:off x="6504994" y="3322321"/>
            <a:ext cx="2951018" cy="707886"/>
          </a:xfrm>
          <a:prstGeom prst="rect">
            <a:avLst/>
          </a:prstGeom>
          <a:noFill/>
        </p:spPr>
        <p:txBody>
          <a:bodyPr wrap="square">
            <a:spAutoFit/>
          </a:bodyPr>
          <a:lstStyle/>
          <a:p>
            <a:pPr algn="ct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 Trăng   </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460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B14920-4B76-420D-B19F-854DE2FF4E2D}"/>
              </a:ext>
            </a:extLst>
          </p:cNvPr>
          <p:cNvSpPr txBox="1"/>
          <p:nvPr/>
        </p:nvSpPr>
        <p:spPr>
          <a:xfrm>
            <a:off x="69275" y="152405"/>
            <a:ext cx="12053455" cy="6555641"/>
          </a:xfrm>
          <a:prstGeom prst="rect">
            <a:avLst/>
          </a:prstGeom>
          <a:noFill/>
        </p:spPr>
        <p:txBody>
          <a:bodyPr wrap="square">
            <a:spAutoFit/>
          </a:bodyPr>
          <a:lstStyle/>
          <a:p>
            <a:pPr algn="just"/>
            <a:r>
              <a:rPr lang="en-US" sz="6000" b="0" i="0" dirty="0">
                <a:solidFill>
                  <a:srgbClr val="333333"/>
                </a:solidFill>
                <a:effectLst/>
                <a:latin typeface="+mj-lt"/>
              </a:rPr>
              <a:t>	</a:t>
            </a:r>
            <a:r>
              <a:rPr lang="vi-VN" sz="6000" b="0" i="0" dirty="0">
                <a:solidFill>
                  <a:srgbClr val="333333"/>
                </a:solidFill>
                <a:effectLst/>
                <a:latin typeface="+mj-lt"/>
              </a:rPr>
              <a:t>Ta thường thấy một số hình dạng của </a:t>
            </a:r>
            <a:r>
              <a:rPr lang="vi-VN" sz="6000" b="1" i="0" dirty="0">
                <a:solidFill>
                  <a:srgbClr val="333333"/>
                </a:solidFill>
                <a:effectLst/>
                <a:latin typeface="+mj-lt"/>
              </a:rPr>
              <a:t>Mặt Trăng </a:t>
            </a:r>
            <a:r>
              <a:rPr lang="vi-VN" sz="6000" b="0" i="0" dirty="0">
                <a:solidFill>
                  <a:srgbClr val="333333"/>
                </a:solidFill>
                <a:effectLst/>
                <a:latin typeface="+mj-lt"/>
              </a:rPr>
              <a:t>như </a:t>
            </a:r>
            <a:r>
              <a:rPr lang="en-US" sz="6000" b="1" i="0" dirty="0">
                <a:solidFill>
                  <a:srgbClr val="333333"/>
                </a:solidFill>
                <a:effectLst/>
                <a:latin typeface="Times New Roman" panose="02020603050405020304" pitchFamily="18" charset="0"/>
                <a:cs typeface="Times New Roman" panose="02020603050405020304" pitchFamily="18" charset="0"/>
              </a:rPr>
              <a:t>T</a:t>
            </a:r>
            <a:r>
              <a:rPr lang="vi-VN" sz="6000" b="1" i="0" dirty="0">
                <a:solidFill>
                  <a:srgbClr val="333333"/>
                </a:solidFill>
                <a:effectLst/>
                <a:latin typeface="+mj-lt"/>
              </a:rPr>
              <a:t>răng </a:t>
            </a:r>
            <a:r>
              <a:rPr lang="vi-VN" sz="6000" b="0" i="0" dirty="0">
                <a:solidFill>
                  <a:srgbClr val="333333"/>
                </a:solidFill>
                <a:effectLst/>
                <a:latin typeface="+mj-lt"/>
              </a:rPr>
              <a:t>tròn, </a:t>
            </a:r>
            <a:r>
              <a:rPr lang="en-US" sz="6000" b="1" i="0" dirty="0">
                <a:solidFill>
                  <a:srgbClr val="333333"/>
                </a:solidFill>
                <a:effectLst/>
                <a:latin typeface="Times New Roman" panose="02020603050405020304" pitchFamily="18" charset="0"/>
                <a:cs typeface="Times New Roman" panose="02020603050405020304" pitchFamily="18" charset="0"/>
              </a:rPr>
              <a:t>T</a:t>
            </a:r>
            <a:r>
              <a:rPr lang="vi-VN" sz="6000" b="1" i="0" dirty="0">
                <a:solidFill>
                  <a:srgbClr val="333333"/>
                </a:solidFill>
                <a:effectLst/>
                <a:latin typeface="+mj-lt"/>
              </a:rPr>
              <a:t>răng </a:t>
            </a:r>
            <a:r>
              <a:rPr lang="vi-VN" sz="6000" b="0" i="0" dirty="0">
                <a:solidFill>
                  <a:srgbClr val="333333"/>
                </a:solidFill>
                <a:effectLst/>
                <a:latin typeface="+mj-lt"/>
              </a:rPr>
              <a:t>khuyết,...</a:t>
            </a:r>
          </a:p>
          <a:p>
            <a:pPr algn="just"/>
            <a:r>
              <a:rPr lang="en-US" sz="6000" b="0" i="0" dirty="0">
                <a:solidFill>
                  <a:srgbClr val="333333"/>
                </a:solidFill>
                <a:effectLst/>
                <a:latin typeface="+mj-lt"/>
              </a:rPr>
              <a:t>	</a:t>
            </a:r>
            <a:r>
              <a:rPr lang="vi-VN" sz="6000" b="0" i="0" dirty="0">
                <a:solidFill>
                  <a:srgbClr val="333333"/>
                </a:solidFill>
                <a:effectLst/>
                <a:latin typeface="+mj-lt"/>
              </a:rPr>
              <a:t>Có những đêm </a:t>
            </a:r>
            <a:r>
              <a:rPr lang="vi-VN" sz="6000" b="1" i="0" dirty="0">
                <a:solidFill>
                  <a:srgbClr val="333333"/>
                </a:solidFill>
                <a:effectLst/>
                <a:latin typeface="+mj-lt"/>
              </a:rPr>
              <a:t>Mặt Trăng </a:t>
            </a:r>
            <a:r>
              <a:rPr lang="vi-VN" sz="6000" b="0" i="0" dirty="0">
                <a:solidFill>
                  <a:srgbClr val="333333"/>
                </a:solidFill>
                <a:effectLst/>
                <a:latin typeface="+mj-lt"/>
              </a:rPr>
              <a:t>sáng rõ trên bầu trời. Đôi khi, chúng ta cũng nhìn thấy </a:t>
            </a:r>
            <a:r>
              <a:rPr lang="vi-VN" sz="6000" b="1" i="0" dirty="0">
                <a:solidFill>
                  <a:srgbClr val="333333"/>
                </a:solidFill>
                <a:effectLst/>
                <a:latin typeface="+mj-lt"/>
              </a:rPr>
              <a:t>Mặt Trăng </a:t>
            </a:r>
            <a:r>
              <a:rPr lang="vi-VN" sz="6000" b="0" i="0" dirty="0">
                <a:solidFill>
                  <a:srgbClr val="333333"/>
                </a:solidFill>
                <a:effectLst/>
                <a:latin typeface="+mj-lt"/>
              </a:rPr>
              <a:t>trên bầu trời vào ban ngày.</a:t>
            </a:r>
          </a:p>
        </p:txBody>
      </p:sp>
    </p:spTree>
    <p:extLst>
      <p:ext uri="{BB962C8B-B14F-4D97-AF65-F5344CB8AC3E}">
        <p14:creationId xmlns:p14="http://schemas.microsoft.com/office/powerpoint/2010/main" val="82415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6629" y="191069"/>
          <a:ext cx="9579428" cy="6666930"/>
        </p:xfrm>
        <a:graphic>
          <a:graphicData uri="http://schemas.openxmlformats.org/drawingml/2006/table">
            <a:tbl>
              <a:tblPr firstRow="1" firstCol="1" bandRow="1">
                <a:tableStyleId>{BC89EF96-8CEA-46FF-86C4-4CE0E7609802}</a:tableStyleId>
              </a:tblPr>
              <a:tblGrid>
                <a:gridCol w="5012355">
                  <a:extLst>
                    <a:ext uri="{9D8B030D-6E8A-4147-A177-3AD203B41FA5}">
                      <a16:colId xmlns:a16="http://schemas.microsoft.com/office/drawing/2014/main" val="486513680"/>
                    </a:ext>
                  </a:extLst>
                </a:gridCol>
                <a:gridCol w="4567073">
                  <a:extLst>
                    <a:ext uri="{9D8B030D-6E8A-4147-A177-3AD203B41FA5}">
                      <a16:colId xmlns:a16="http://schemas.microsoft.com/office/drawing/2014/main" val="3184006587"/>
                    </a:ext>
                  </a:extLst>
                </a:gridCol>
              </a:tblGrid>
              <a:tr h="489903">
                <a:tc gridSpan="2">
                  <a:txBody>
                    <a:bodyPr/>
                    <a:lstStyle/>
                    <a:p>
                      <a:pPr marL="0" marR="0" algn="ctr">
                        <a:lnSpc>
                          <a:spcPct val="107000"/>
                        </a:lnSpc>
                        <a:spcBef>
                          <a:spcPts val="0"/>
                        </a:spcBef>
                        <a:spcAft>
                          <a:spcPts val="0"/>
                        </a:spcAft>
                        <a:tabLst>
                          <a:tab pos="3200400" algn="l"/>
                          <a:tab pos="4343400" algn="l"/>
                        </a:tabLst>
                      </a:pPr>
                      <a:r>
                        <a:rPr lang="en-US" sz="1800">
                          <a:effectLst/>
                        </a:rPr>
                        <a:t>CÁC</a:t>
                      </a:r>
                      <a:r>
                        <a:rPr lang="en-US" sz="1800" baseline="0">
                          <a:effectLst/>
                        </a:rPr>
                        <a:t> HÌNH DẠNG NHÌN THẤY CỦA MẶT TRĂNG (PHA CỦA MẶT TRĂNG)</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tabLst>
                          <a:tab pos="3200400" algn="l"/>
                          <a:tab pos="4343400" algn="l"/>
                        </a:tabLst>
                      </a:pP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53272544"/>
                  </a:ext>
                </a:extLst>
              </a:tr>
              <a:tr h="453535">
                <a:tc>
                  <a:txBody>
                    <a:bodyPr/>
                    <a:lstStyle/>
                    <a:p>
                      <a:pPr marL="0" marR="0" algn="ctr">
                        <a:lnSpc>
                          <a:spcPct val="107000"/>
                        </a:lnSpc>
                        <a:spcBef>
                          <a:spcPts val="0"/>
                        </a:spcBef>
                        <a:spcAft>
                          <a:spcPts val="0"/>
                        </a:spcAft>
                        <a:tabLst>
                          <a:tab pos="3200400" algn="l"/>
                          <a:tab pos="4343400" algn="l"/>
                        </a:tabLst>
                      </a:pPr>
                      <a:r>
                        <a:rPr lang="en-US" sz="2400">
                          <a:effectLst/>
                        </a:rPr>
                        <a:t>CỘT</a:t>
                      </a:r>
                      <a:r>
                        <a:rPr lang="en-US" sz="2400" baseline="0">
                          <a:effectLst/>
                        </a:rPr>
                        <a:t> A</a:t>
                      </a:r>
                      <a:endParaRPr lang="en-US" sz="2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3200400" algn="l"/>
                          <a:tab pos="4343400" algn="l"/>
                        </a:tabLst>
                      </a:pPr>
                      <a:r>
                        <a:rPr lang="en-US" sz="2400">
                          <a:effectLst/>
                        </a:rPr>
                        <a:t>CỘT</a:t>
                      </a:r>
                      <a:r>
                        <a:rPr lang="en-US" sz="2400" baseline="0">
                          <a:effectLst/>
                        </a:rPr>
                        <a:t> B</a:t>
                      </a:r>
                      <a:endParaRPr lang="en-US" sz="2400" b="1">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67855387"/>
                  </a:ext>
                </a:extLst>
              </a:tr>
              <a:tr h="739032">
                <a:tc>
                  <a:txBody>
                    <a:bodyPr/>
                    <a:lstStyle/>
                    <a:p>
                      <a:pPr marL="0" marR="0" indent="0" algn="l" defTabSz="914400" rtl="0" eaLnBrk="1" fontAlgn="auto" latinLnBrk="0" hangingPunct="1">
                        <a:lnSpc>
                          <a:spcPct val="107000"/>
                        </a:lnSpc>
                        <a:spcBef>
                          <a:spcPts val="0"/>
                        </a:spcBef>
                        <a:spcAft>
                          <a:spcPts val="0"/>
                        </a:spcAft>
                        <a:buClrTx/>
                        <a:buSzTx/>
                        <a:buFontTx/>
                        <a:buNone/>
                        <a:tabLst>
                          <a:tab pos="3200400" algn="l"/>
                          <a:tab pos="4343400" algn="l"/>
                        </a:tabLst>
                        <a:defRPr/>
                      </a:pPr>
                      <a:r>
                        <a:rPr lang="en-US" sz="1800">
                          <a:effectLst/>
                        </a:rPr>
                        <a:t>Không Trăng (ứng với ngày không có Trăng)</a:t>
                      </a:r>
                      <a:endParaRPr lang="en-US" sz="1600">
                        <a:effectLst/>
                      </a:endParaRPr>
                    </a:p>
                    <a:p>
                      <a:pPr marL="0" marR="0">
                        <a:lnSpc>
                          <a:spcPct val="107000"/>
                        </a:lnSpc>
                        <a:spcBef>
                          <a:spcPts val="0"/>
                        </a:spcBef>
                        <a:spcAft>
                          <a:spcPts val="0"/>
                        </a:spcAft>
                        <a:tabLst>
                          <a:tab pos="3200400" algn="l"/>
                          <a:tab pos="4343400" algn="l"/>
                        </a:tabLst>
                      </a:pP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94455774"/>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4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r>
                        <a:rPr lang="en-US" sz="2000">
                          <a:effectLst/>
                        </a:rPr>
                        <a:t> </a:t>
                      </a:r>
                      <a:r>
                        <a:rPr lang="en-US" sz="1800">
                          <a:effectLst/>
                        </a:rPr>
                        <a:t> </a:t>
                      </a:r>
                      <a:r>
                        <a:rPr lang="en-US" sz="2000">
                          <a:effectLst/>
                        </a:rPr>
                        <a:t>                     </a:t>
                      </a:r>
                      <a:endParaRPr lang="en-US" sz="18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95547567"/>
                  </a:ext>
                </a:extLst>
              </a:tr>
              <a:tr h="739032">
                <a:tc>
                  <a:txBody>
                    <a:bodyPr/>
                    <a:lstStyle/>
                    <a:p>
                      <a:pPr marL="0" marR="0">
                        <a:lnSpc>
                          <a:spcPct val="107000"/>
                        </a:lnSpc>
                        <a:spcBef>
                          <a:spcPts val="0"/>
                        </a:spcBef>
                        <a:spcAft>
                          <a:spcPts val="0"/>
                        </a:spcAft>
                        <a:tabLst>
                          <a:tab pos="3200400" algn="l"/>
                          <a:tab pos="4343400" algn="l"/>
                        </a:tabLst>
                      </a:pPr>
                      <a:r>
                        <a:rPr lang="en-US" sz="2000">
                          <a:effectLst/>
                        </a:rPr>
                        <a:t>Bán nguyệt (ứng với 8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r>
                        <a:rPr lang="en-US" sz="2000">
                          <a:effectLst/>
                        </a:rPr>
                        <a:t>                  </a:t>
                      </a:r>
                      <a:endParaRPr lang="en-US" sz="18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13731382"/>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12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2668636"/>
                  </a:ext>
                </a:extLst>
              </a:tr>
              <a:tr h="739032">
                <a:tc>
                  <a:txBody>
                    <a:bodyPr/>
                    <a:lstStyle/>
                    <a:p>
                      <a:pPr marL="0" marR="0">
                        <a:lnSpc>
                          <a:spcPct val="107000"/>
                        </a:lnSpc>
                        <a:spcBef>
                          <a:spcPts val="0"/>
                        </a:spcBef>
                        <a:spcAft>
                          <a:spcPts val="0"/>
                        </a:spcAft>
                        <a:tabLst>
                          <a:tab pos="3200400" algn="l"/>
                          <a:tab pos="4343400" algn="l"/>
                        </a:tabLst>
                      </a:pPr>
                      <a:r>
                        <a:rPr lang="en-US" sz="2000">
                          <a:effectLst/>
                        </a:rPr>
                        <a:t>Trăng tròn (ứng với 16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r>
                        <a:rPr lang="en-US" sz="2000">
                          <a:effectLst/>
                        </a:rPr>
                        <a:t>                   </a:t>
                      </a:r>
                      <a:endParaRPr lang="en-US" sz="18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90755048"/>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19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18888725"/>
                  </a:ext>
                </a:extLst>
              </a:tr>
              <a:tr h="739032">
                <a:tc>
                  <a:txBody>
                    <a:bodyPr/>
                    <a:lstStyle/>
                    <a:p>
                      <a:pPr marL="0" marR="0">
                        <a:lnSpc>
                          <a:spcPct val="107000"/>
                        </a:lnSpc>
                        <a:spcBef>
                          <a:spcPts val="0"/>
                        </a:spcBef>
                        <a:spcAft>
                          <a:spcPts val="0"/>
                        </a:spcAft>
                        <a:tabLst>
                          <a:tab pos="3200400" algn="l"/>
                          <a:tab pos="4343400" algn="l"/>
                        </a:tabLst>
                      </a:pPr>
                      <a:r>
                        <a:rPr lang="en-US" sz="2000">
                          <a:effectLst/>
                        </a:rPr>
                        <a:t>Bán nguyệt (ứng với 23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88020503"/>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27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5024630"/>
                  </a:ext>
                </a:extLst>
              </a:tr>
            </a:tbl>
          </a:graphicData>
        </a:graphic>
      </p:graphicFrame>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8616275" y="1911071"/>
            <a:ext cx="628014" cy="647065"/>
          </a:xfrm>
          <a:prstGeom prst="rect">
            <a:avLst/>
          </a:prstGeom>
        </p:spPr>
      </p:pic>
      <p:pic>
        <p:nvPicPr>
          <p:cNvPr id="14" name="Picture 13"/>
          <p:cNvPicPr/>
          <p:nvPr/>
        </p:nvPicPr>
        <p:blipFill>
          <a:blip r:embed="rId3" cstate="print"/>
          <a:stretch>
            <a:fillRect/>
          </a:stretch>
        </p:blipFill>
        <p:spPr>
          <a:xfrm>
            <a:off x="8550872" y="6153064"/>
            <a:ext cx="683768" cy="673164"/>
          </a:xfrm>
          <a:prstGeom prst="rect">
            <a:avLst/>
          </a:prstGeom>
        </p:spPr>
      </p:pic>
      <p:pic>
        <p:nvPicPr>
          <p:cNvPr id="15" name="Picture 14"/>
          <p:cNvPicPr/>
          <p:nvPr/>
        </p:nvPicPr>
        <p:blipFill>
          <a:blip r:embed="rId4" cstate="print"/>
          <a:stretch>
            <a:fillRect/>
          </a:stretch>
        </p:blipFill>
        <p:spPr>
          <a:xfrm>
            <a:off x="7280951" y="5441793"/>
            <a:ext cx="664591" cy="713232"/>
          </a:xfrm>
          <a:prstGeom prst="rect">
            <a:avLst/>
          </a:prstGeom>
        </p:spPr>
      </p:pic>
      <p:pic>
        <p:nvPicPr>
          <p:cNvPr id="16" name="Picture 15"/>
          <p:cNvPicPr/>
          <p:nvPr/>
        </p:nvPicPr>
        <p:blipFill>
          <a:blip r:embed="rId5" cstate="print"/>
          <a:stretch>
            <a:fillRect/>
          </a:stretch>
        </p:blipFill>
        <p:spPr>
          <a:xfrm>
            <a:off x="8532939" y="4753979"/>
            <a:ext cx="683768" cy="640080"/>
          </a:xfrm>
          <a:prstGeom prst="rect">
            <a:avLst/>
          </a:prstGeom>
        </p:spPr>
      </p:pic>
      <p:pic>
        <p:nvPicPr>
          <p:cNvPr id="17" name="Picture 16"/>
          <p:cNvPicPr/>
          <p:nvPr/>
        </p:nvPicPr>
        <p:blipFill>
          <a:blip r:embed="rId6" cstate="print"/>
          <a:stretch>
            <a:fillRect/>
          </a:stretch>
        </p:blipFill>
        <p:spPr>
          <a:xfrm>
            <a:off x="7263616" y="4024259"/>
            <a:ext cx="664591" cy="680148"/>
          </a:xfrm>
          <a:prstGeom prst="rect">
            <a:avLst/>
          </a:prstGeom>
        </p:spPr>
      </p:pic>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a:xfrm>
            <a:off x="7244438" y="1190193"/>
            <a:ext cx="656590" cy="637540"/>
          </a:xfrm>
          <a:prstGeom prst="rect">
            <a:avLst/>
          </a:prstGeom>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a:xfrm>
            <a:off x="8570050" y="3326409"/>
            <a:ext cx="664591" cy="683080"/>
          </a:xfrm>
          <a:prstGeom prst="rect">
            <a:avLst/>
          </a:prstGeom>
        </p:spPr>
      </p:pic>
      <p:pic>
        <p:nvPicPr>
          <p:cNvPr id="20" name="Picture 19"/>
          <p:cNvPicPr/>
          <p:nvPr/>
        </p:nvPicPr>
        <p:blipFill>
          <a:blip r:embed="rId9" cstate="print"/>
          <a:stretch>
            <a:fillRect/>
          </a:stretch>
        </p:blipFill>
        <p:spPr>
          <a:xfrm>
            <a:off x="7244438" y="2600332"/>
            <a:ext cx="683768" cy="662601"/>
          </a:xfrm>
          <a:prstGeom prst="rect">
            <a:avLst/>
          </a:prstGeom>
        </p:spPr>
      </p:pic>
    </p:spTree>
    <p:extLst>
      <p:ext uri="{BB962C8B-B14F-4D97-AF65-F5344CB8AC3E}">
        <p14:creationId xmlns:p14="http://schemas.microsoft.com/office/powerpoint/2010/main" val="984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5499" y="87084"/>
            <a:ext cx="11547987" cy="1353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Times New Roman" panose="02020603050405020304" pitchFamily="18" charset="0"/>
                <a:cs typeface="Times New Roman" panose="02020603050405020304" pitchFamily="18" charset="0"/>
              </a:rPr>
              <a:t>?4. </a:t>
            </a:r>
            <a:r>
              <a:rPr lang="en-US" sz="3600">
                <a:latin typeface="Times New Roman" panose="02020603050405020304" pitchFamily="18" charset="0"/>
                <a:cs typeface="Times New Roman" panose="02020603050405020304" pitchFamily="18" charset="0"/>
              </a:rPr>
              <a:t>Trong hình 44.4, em hãy chỉ ra phần bề mặt của Mặt Trăng được Mặt Trời chiếu sáng và phần bề mặt của Mặt Trăng mà ở Trái Đất có thể nhìn thấy.</a:t>
            </a:r>
          </a:p>
        </p:txBody>
      </p:sp>
      <p:sp>
        <p:nvSpPr>
          <p:cNvPr id="11" name="Title 1"/>
          <p:cNvSpPr txBox="1">
            <a:spLocks/>
          </p:cNvSpPr>
          <p:nvPr/>
        </p:nvSpPr>
        <p:spPr>
          <a:xfrm>
            <a:off x="6415314" y="1846999"/>
            <a:ext cx="5242813" cy="4190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FF0000"/>
                </a:solidFill>
                <a:latin typeface="Times New Roman" panose="02020603050405020304" pitchFamily="18" charset="0"/>
                <a:cs typeface="Times New Roman" panose="02020603050405020304" pitchFamily="18" charset="0"/>
              </a:rPr>
              <a:t>TL: Phần bề mặt Mặt Trăng hướng về phía Trái Đất mà ở Trái Đất nhìn thấy, được Mặt Trời chiếu sáng có diện tích khác nhau mỗi khi được chiếu sáng.</a:t>
            </a:r>
          </a:p>
        </p:txBody>
      </p:sp>
      <p:pic>
        <p:nvPicPr>
          <p:cNvPr id="5" name="Picture 4" descr="https://img.loigiaihay.com/picture/question_lgh/2021_41/1622108412-ie4j.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15" y="1570718"/>
            <a:ext cx="5894842" cy="5287282"/>
          </a:xfrm>
          <a:prstGeom prst="rect">
            <a:avLst/>
          </a:prstGeom>
          <a:noFill/>
          <a:ln>
            <a:noFill/>
          </a:ln>
        </p:spPr>
      </p:pic>
    </p:spTree>
    <p:extLst>
      <p:ext uri="{BB962C8B-B14F-4D97-AF65-F5344CB8AC3E}">
        <p14:creationId xmlns:p14="http://schemas.microsoft.com/office/powerpoint/2010/main" val="21914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4AE6793-EA05-44F5-86F2-EF3A1EA78258}"/>
              </a:ext>
            </a:extLst>
          </p:cNvPr>
          <p:cNvSpPr txBox="1"/>
          <p:nvPr/>
        </p:nvSpPr>
        <p:spPr>
          <a:xfrm>
            <a:off x="339212" y="260630"/>
            <a:ext cx="85110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Giải thích các hình dạng nhìn thấy của Mặt Trăng</a:t>
            </a:r>
            <a:endParaRPr lang="vi-VN" sz="2800" b="1" dirty="0">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827314" y="1134751"/>
            <a:ext cx="10580915" cy="1956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Times New Roman" panose="02020603050405020304" pitchFamily="18" charset="0"/>
                <a:cs typeface="Times New Roman" panose="02020603050405020304" pitchFamily="18" charset="0"/>
              </a:rPr>
              <a:t>?5. </a:t>
            </a:r>
            <a:r>
              <a:rPr lang="en-US" sz="3600">
                <a:latin typeface="Times New Roman" panose="02020603050405020304" pitchFamily="18" charset="0"/>
                <a:cs typeface="Times New Roman" panose="02020603050405020304" pitchFamily="18" charset="0"/>
              </a:rPr>
              <a:t>Với mỗi vị trí của Mặt Trăng trong hình 44.5, người trên Trái Đất quan sát thấy Mặt Trăng có hình dạng như thế nào? Chỉ ra sự tương ứng giữa mỗi vị trí với các hình dạng nhìn thấy của Mặt Trăng trong hình 44.3.</a:t>
            </a:r>
          </a:p>
        </p:txBody>
      </p:sp>
    </p:spTree>
    <p:extLst>
      <p:ext uri="{BB962C8B-B14F-4D97-AF65-F5344CB8AC3E}">
        <p14:creationId xmlns:p14="http://schemas.microsoft.com/office/powerpoint/2010/main" val="7669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question_lgh/2021_41/1622108412-fnr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8"/>
            <a:ext cx="11959771" cy="6204851"/>
          </a:xfrm>
          <a:prstGeom prst="rect">
            <a:avLst/>
          </a:prstGeom>
          <a:noFill/>
          <a:ln>
            <a:noFill/>
          </a:ln>
        </p:spPr>
      </p:pic>
      <p:sp>
        <p:nvSpPr>
          <p:cNvPr id="5" name="Rectangular Callout 4"/>
          <p:cNvSpPr/>
          <p:nvPr/>
        </p:nvSpPr>
        <p:spPr>
          <a:xfrm>
            <a:off x="5370286" y="203206"/>
            <a:ext cx="3570513"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 Trăng bán nguyệt đầu tháng</a:t>
            </a:r>
          </a:p>
        </p:txBody>
      </p:sp>
      <p:sp>
        <p:nvSpPr>
          <p:cNvPr id="6" name="Rectangular Callout 5"/>
          <p:cNvSpPr/>
          <p:nvPr/>
        </p:nvSpPr>
        <p:spPr>
          <a:xfrm>
            <a:off x="8033657" y="914400"/>
            <a:ext cx="3454400"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2. Trăng lưỡi liềm đầu tháng</a:t>
            </a:r>
          </a:p>
        </p:txBody>
      </p:sp>
      <p:sp>
        <p:nvSpPr>
          <p:cNvPr id="7" name="Rectangular Callout 6"/>
          <p:cNvSpPr/>
          <p:nvPr/>
        </p:nvSpPr>
        <p:spPr>
          <a:xfrm>
            <a:off x="9042401" y="2264230"/>
            <a:ext cx="2438400"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3. Không trăng</a:t>
            </a:r>
          </a:p>
        </p:txBody>
      </p:sp>
      <p:sp>
        <p:nvSpPr>
          <p:cNvPr id="8" name="Rectangular Callout 7"/>
          <p:cNvSpPr/>
          <p:nvPr/>
        </p:nvSpPr>
        <p:spPr>
          <a:xfrm>
            <a:off x="8171543" y="4448630"/>
            <a:ext cx="3454400" cy="420913"/>
          </a:xfrm>
          <a:prstGeom prst="wedgeRectCallout">
            <a:avLst>
              <a:gd name="adj1" fmla="val -56547"/>
              <a:gd name="adj2" fmla="val -8922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4. Trăng lưỡi liềm cuối tháng</a:t>
            </a:r>
          </a:p>
        </p:txBody>
      </p:sp>
      <p:sp>
        <p:nvSpPr>
          <p:cNvPr id="9" name="Rectangular Callout 8"/>
          <p:cNvSpPr/>
          <p:nvPr/>
        </p:nvSpPr>
        <p:spPr>
          <a:xfrm>
            <a:off x="5791202" y="5275941"/>
            <a:ext cx="3860797" cy="420913"/>
          </a:xfrm>
          <a:prstGeom prst="wedgeRectCallout">
            <a:avLst>
              <a:gd name="adj1" fmla="val -64530"/>
              <a:gd name="adj2" fmla="val -13750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5. Trăng bán nguyệt cuối tháng</a:t>
            </a:r>
          </a:p>
        </p:txBody>
      </p:sp>
      <p:sp>
        <p:nvSpPr>
          <p:cNvPr id="10" name="Rectangular Callout 9"/>
          <p:cNvSpPr/>
          <p:nvPr/>
        </p:nvSpPr>
        <p:spPr>
          <a:xfrm>
            <a:off x="326572" y="5297716"/>
            <a:ext cx="3454400" cy="420913"/>
          </a:xfrm>
          <a:prstGeom prst="wedgeRectCallout">
            <a:avLst>
              <a:gd name="adj1" fmla="val 12360"/>
              <a:gd name="adj2" fmla="val -25474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6. Trăng khuyết cuối tháng</a:t>
            </a:r>
          </a:p>
        </p:txBody>
      </p:sp>
      <p:sp>
        <p:nvSpPr>
          <p:cNvPr id="11" name="Rectangular Callout 10"/>
          <p:cNvSpPr/>
          <p:nvPr/>
        </p:nvSpPr>
        <p:spPr>
          <a:xfrm>
            <a:off x="1799774" y="2242459"/>
            <a:ext cx="1741712"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7. Trăng tròn</a:t>
            </a:r>
          </a:p>
        </p:txBody>
      </p:sp>
      <p:sp>
        <p:nvSpPr>
          <p:cNvPr id="12" name="Rectangular Callout 11"/>
          <p:cNvSpPr/>
          <p:nvPr/>
        </p:nvSpPr>
        <p:spPr>
          <a:xfrm>
            <a:off x="297544" y="123371"/>
            <a:ext cx="3454400" cy="420913"/>
          </a:xfrm>
          <a:prstGeom prst="wedgeRectCallout">
            <a:avLst>
              <a:gd name="adj1" fmla="val 11100"/>
              <a:gd name="adj2" fmla="val 27284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8. Trăng khuyết đầu tháng</a:t>
            </a:r>
          </a:p>
        </p:txBody>
      </p:sp>
      <p:sp>
        <p:nvSpPr>
          <p:cNvPr id="15" name="Title 1"/>
          <p:cNvSpPr txBox="1">
            <a:spLocks/>
          </p:cNvSpPr>
          <p:nvPr/>
        </p:nvSpPr>
        <p:spPr>
          <a:xfrm>
            <a:off x="490332" y="6088745"/>
            <a:ext cx="11360583" cy="613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FF0000"/>
                </a:solidFill>
                <a:latin typeface="Times New Roman" panose="02020603050405020304" pitchFamily="18" charset="0"/>
                <a:cs typeface="Times New Roman" panose="02020603050405020304" pitchFamily="18" charset="0"/>
              </a:rPr>
              <a:t>Sự tương ứng: vị trí 1 và 5, 2 và 6, vị trí 3 và 7, vị trí 4 và 8</a:t>
            </a:r>
          </a:p>
        </p:txBody>
      </p:sp>
    </p:spTree>
    <p:extLst>
      <p:ext uri="{BB962C8B-B14F-4D97-AF65-F5344CB8AC3E}">
        <p14:creationId xmlns:p14="http://schemas.microsoft.com/office/powerpoint/2010/main" val="374672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17714" y="133266"/>
            <a:ext cx="10580915" cy="1361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Chỉ ra sự giống nhau và khác nhau giữa Trăng bán nguyệt đầu tháng và Trăng bán nguyệt cuối tháng.</a:t>
            </a:r>
          </a:p>
        </p:txBody>
      </p:sp>
      <p:sp>
        <p:nvSpPr>
          <p:cNvPr id="4" name="Title 1"/>
          <p:cNvSpPr txBox="1">
            <a:spLocks/>
          </p:cNvSpPr>
          <p:nvPr/>
        </p:nvSpPr>
        <p:spPr>
          <a:xfrm>
            <a:off x="406400" y="1393371"/>
            <a:ext cx="11251727" cy="46445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FF0000"/>
                </a:solidFill>
                <a:latin typeface="Times New Roman" panose="02020603050405020304" pitchFamily="18" charset="0"/>
                <a:cs typeface="Times New Roman" panose="02020603050405020304" pitchFamily="18" charset="0"/>
              </a:rPr>
              <a:t>TL: </a:t>
            </a:r>
          </a:p>
          <a:p>
            <a:pPr algn="just"/>
            <a:r>
              <a:rPr lang="en-US" sz="3600">
                <a:solidFill>
                  <a:srgbClr val="FF0000"/>
                </a:solidFill>
                <a:latin typeface="Times New Roman" panose="02020603050405020304" pitchFamily="18" charset="0"/>
                <a:cs typeface="Times New Roman" panose="02020603050405020304" pitchFamily="18" charset="0"/>
              </a:rPr>
              <a:t>- Giống nhau: Hình dạng đều là Trăng bán nguyệt</a:t>
            </a:r>
          </a:p>
          <a:p>
            <a:pPr algn="just"/>
            <a:r>
              <a:rPr lang="en-US" sz="3600">
                <a:solidFill>
                  <a:srgbClr val="FF0000"/>
                </a:solidFill>
                <a:latin typeface="Times New Roman" panose="02020603050405020304" pitchFamily="18" charset="0"/>
                <a:cs typeface="Times New Roman" panose="02020603050405020304" pitchFamily="18" charset="0"/>
              </a:rPr>
              <a:t>- Khác nhau:</a:t>
            </a:r>
          </a:p>
          <a:p>
            <a:pPr algn="just"/>
            <a:r>
              <a:rPr lang="en-US" sz="3600">
                <a:solidFill>
                  <a:srgbClr val="FF0000"/>
                </a:solidFill>
                <a:latin typeface="Times New Roman" panose="02020603050405020304" pitchFamily="18" charset="0"/>
                <a:cs typeface="Times New Roman" panose="02020603050405020304" pitchFamily="18" charset="0"/>
              </a:rPr>
              <a:t>+ Trên hành trình đến trăng tròn, chúng ta sẽ thấy tỷ lệ lớn dần lên từ trăng bán nguyệt đầu tháng ở nửa được chiếu sáng của Mặt Trăng =&gt; Trăng tròn dần.</a:t>
            </a:r>
          </a:p>
          <a:p>
            <a:pPr algn="just"/>
            <a:r>
              <a:rPr lang="en-US" sz="3600">
                <a:solidFill>
                  <a:srgbClr val="FF0000"/>
                </a:solidFill>
                <a:latin typeface="Times New Roman" panose="02020603050405020304" pitchFamily="18" charset="0"/>
                <a:cs typeface="Times New Roman" panose="02020603050405020304" pitchFamily="18" charset="0"/>
              </a:rPr>
              <a:t>+ Khi chuyển từ Trăng tròn đến Trăng bán nguyệt cuối tháng, chúng ta sẽ nhìn thấy tỷ lệ nhỏ dần đi ở nửa được chiếu sáng của Mặt Trăng =&gt; Trăng khuyết dần.</a:t>
            </a:r>
          </a:p>
        </p:txBody>
      </p:sp>
    </p:spTree>
    <p:extLst>
      <p:ext uri="{BB962C8B-B14F-4D97-AF65-F5344CB8AC3E}">
        <p14:creationId xmlns:p14="http://schemas.microsoft.com/office/powerpoint/2010/main" val="273490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4AE6793-EA05-44F5-86F2-EF3A1EA78258}"/>
              </a:ext>
            </a:extLst>
          </p:cNvPr>
          <p:cNvSpPr txBox="1"/>
          <p:nvPr/>
        </p:nvSpPr>
        <p:spPr>
          <a:xfrm>
            <a:off x="339212" y="260630"/>
            <a:ext cx="1106901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Trải nghiệm quan sát các hình dạng nhìn thấy của Mặt Trăng</a:t>
            </a:r>
            <a:endParaRPr lang="vi-VN" sz="2800" b="1" dirty="0">
              <a:latin typeface="Times New Roman" panose="02020603050405020304" pitchFamily="18" charset="0"/>
              <a:cs typeface="Times New Roman" panose="02020603050405020304" pitchFamily="18" charset="0"/>
            </a:endParaRPr>
          </a:p>
        </p:txBody>
      </p:sp>
      <p:sp>
        <p:nvSpPr>
          <p:cNvPr id="2" name="Rectangle 1"/>
          <p:cNvSpPr/>
          <p:nvPr/>
        </p:nvSpPr>
        <p:spPr>
          <a:xfrm>
            <a:off x="566057" y="928915"/>
            <a:ext cx="10392229" cy="1200329"/>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 việc nhóm để chế tạo mô hình quan sát các hình dạng nhìn thấy của Mặt Trăng.</a:t>
            </a:r>
            <a:endParaRPr lang="en-US" sz="3600">
              <a:latin typeface="Times New Roman" panose="02020603050405020304" pitchFamily="18" charset="0"/>
              <a:cs typeface="Times New Roman" panose="02020603050405020304" pitchFamily="18" charset="0"/>
            </a:endParaRPr>
          </a:p>
        </p:txBody>
      </p:sp>
      <p:pic>
        <p:nvPicPr>
          <p:cNvPr id="5" name="Picture 4" descr="https://img.loigiaihay.com/picture/question_lgh/2021_41/1622108606-sp9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11" y="2129244"/>
            <a:ext cx="4261817" cy="4561842"/>
          </a:xfrm>
          <a:prstGeom prst="rect">
            <a:avLst/>
          </a:prstGeom>
          <a:noFill/>
          <a:ln>
            <a:noFill/>
          </a:ln>
        </p:spPr>
      </p:pic>
      <p:sp>
        <p:nvSpPr>
          <p:cNvPr id="7" name="Rectangle 6"/>
          <p:cNvSpPr/>
          <p:nvPr/>
        </p:nvSpPr>
        <p:spPr>
          <a:xfrm>
            <a:off x="4731658" y="2464606"/>
            <a:ext cx="5979886" cy="2862322"/>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Từ mô hình bên (hình 44.6), em hãy phát để có thể quan sát phần quả bóng được chiếu sáng tương ứng với các hình dạng nhìn thấy khác của Mặt Trăng.</a:t>
            </a:r>
          </a:p>
        </p:txBody>
      </p:sp>
      <p:sp>
        <p:nvSpPr>
          <p:cNvPr id="6" name="TextBox 5">
            <a:hlinkClick r:id="rId3"/>
          </p:cNvPr>
          <p:cNvSpPr txBox="1"/>
          <p:nvPr/>
        </p:nvSpPr>
        <p:spPr>
          <a:xfrm>
            <a:off x="10213144" y="5838093"/>
            <a:ext cx="1141659" cy="461665"/>
          </a:xfrm>
          <a:prstGeom prst="rect">
            <a:avLst/>
          </a:prstGeom>
          <a:noFill/>
        </p:spPr>
        <p:txBody>
          <a:bodyPr wrap="none" rtlCol="0">
            <a:spAutoFit/>
          </a:bodyPr>
          <a:lstStyle/>
          <a:p>
            <a:r>
              <a:rPr lang="en-US" sz="2400">
                <a:latin typeface="Arial" pitchFamily="34" charset="0"/>
                <a:cs typeface="Arial" pitchFamily="34" charset="0"/>
              </a:rPr>
              <a:t>VIDEO</a:t>
            </a:r>
            <a:endParaRPr lang="vi-VN" sz="2400">
              <a:latin typeface="Arial" pitchFamily="34" charset="0"/>
              <a:cs typeface="Arial" pitchFamily="34" charset="0"/>
            </a:endParaRPr>
          </a:p>
        </p:txBody>
      </p:sp>
      <p:sp>
        <p:nvSpPr>
          <p:cNvPr id="8" name="TextBox 7">
            <a:hlinkClick r:id="rId4"/>
          </p:cNvPr>
          <p:cNvSpPr txBox="1"/>
          <p:nvPr/>
        </p:nvSpPr>
        <p:spPr>
          <a:xfrm>
            <a:off x="8046720" y="5866227"/>
            <a:ext cx="1226618" cy="461665"/>
          </a:xfrm>
          <a:prstGeom prst="rect">
            <a:avLst/>
          </a:prstGeom>
          <a:noFill/>
        </p:spPr>
        <p:txBody>
          <a:bodyPr wrap="none" rtlCol="0">
            <a:spAutoFit/>
          </a:bodyPr>
          <a:lstStyle/>
          <a:p>
            <a:r>
              <a:rPr lang="en-US" sz="2400">
                <a:latin typeface="Arial" pitchFamily="34" charset="0"/>
                <a:cs typeface="Arial" pitchFamily="34" charset="0"/>
              </a:rPr>
              <a:t>VIDEO </a:t>
            </a:r>
            <a:endParaRPr lang="vi-VN" sz="2400">
              <a:latin typeface="Arial" pitchFamily="34" charset="0"/>
              <a:cs typeface="Arial" pitchFamily="34" charset="0"/>
            </a:endParaRPr>
          </a:p>
        </p:txBody>
      </p:sp>
    </p:spTree>
    <p:extLst>
      <p:ext uri="{BB962C8B-B14F-4D97-AF65-F5344CB8AC3E}">
        <p14:creationId xmlns:p14="http://schemas.microsoft.com/office/powerpoint/2010/main" val="1679950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p:cNvPr>
          <p:cNvSpPr txBox="1"/>
          <p:nvPr/>
        </p:nvSpPr>
        <p:spPr>
          <a:xfrm>
            <a:off x="3812344" y="745588"/>
            <a:ext cx="3164649" cy="523220"/>
          </a:xfrm>
          <a:prstGeom prst="rect">
            <a:avLst/>
          </a:prstGeom>
          <a:solidFill>
            <a:srgbClr val="92D050"/>
          </a:solidFill>
        </p:spPr>
        <p:txBody>
          <a:bodyPr wrap="none" rtlCol="0">
            <a:spAutoFit/>
          </a:bodyPr>
          <a:lstStyle/>
          <a:p>
            <a:r>
              <a:rPr lang="en-US" sz="2800" b="1">
                <a:solidFill>
                  <a:srgbClr val="FFFF00"/>
                </a:solidFill>
                <a:latin typeface="Arial" pitchFamily="34" charset="0"/>
                <a:cs typeface="Arial" pitchFamily="34" charset="0"/>
              </a:rPr>
              <a:t>VIDEO MỞ RỘN</a:t>
            </a:r>
            <a:r>
              <a:rPr lang="en-US" sz="2800" b="1">
                <a:solidFill>
                  <a:srgbClr val="FFFF00"/>
                </a:solidFill>
                <a:latin typeface="Arial" pitchFamily="34" charset="0"/>
                <a:ea typeface="Calibri" panose="020F0502020204030204" pitchFamily="34" charset="0"/>
                <a:cs typeface="Arial" pitchFamily="34" charset="0"/>
              </a:rPr>
              <a:t>G</a:t>
            </a:r>
            <a:endParaRPr lang="vi-VN" sz="2800" b="1">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52576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5" y="972457"/>
            <a:ext cx="11088914" cy="4281714"/>
          </a:xfrm>
        </p:spPr>
        <p:txBody>
          <a:bodyPr>
            <a:normAutofit/>
          </a:bodyPr>
          <a:lstStyle/>
          <a:p>
            <a:r>
              <a:rPr lang="en-US" sz="3600">
                <a:solidFill>
                  <a:srgbClr val="7030A0"/>
                </a:solidFill>
                <a:latin typeface="Times New Roman" panose="02020603050405020304" pitchFamily="18" charset="0"/>
                <a:cs typeface="Times New Roman" panose="02020603050405020304" pitchFamily="18" charset="0"/>
              </a:rPr>
              <a:t>Bài tập 1 (Trang 194).</a:t>
            </a:r>
            <a:r>
              <a:rPr lang="en-US" sz="3600">
                <a:latin typeface="Times New Roman" panose="02020603050405020304" pitchFamily="18" charset="0"/>
                <a:cs typeface="Times New Roman" panose="02020603050405020304" pitchFamily="18" charset="0"/>
              </a:rPr>
              <a:t> Vào đêm không Trăng, chúng ta không nhìn thấy Mặt Trăng vì</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A.</a:t>
            </a:r>
            <a:r>
              <a:rPr lang="en-US" sz="3600">
                <a:latin typeface="Times New Roman" panose="02020603050405020304" pitchFamily="18" charset="0"/>
                <a:cs typeface="Times New Roman" panose="02020603050405020304" pitchFamily="18" charset="0"/>
              </a:rPr>
              <a:t> Mặt Trời không chiếu sáng Mặt Trăng</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Mặt Trăng không phản xạ ánh sáng mặt trời.</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C.</a:t>
            </a:r>
            <a:r>
              <a:rPr lang="en-US" sz="3600">
                <a:latin typeface="Times New Roman" panose="02020603050405020304" pitchFamily="18" charset="0"/>
                <a:cs typeface="Times New Roman" panose="02020603050405020304" pitchFamily="18" charset="0"/>
              </a:rPr>
              <a:t> ánh sáng phản xạ từ Mặt Trăng không chiếu tới Trái Đất</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D.</a:t>
            </a:r>
            <a:r>
              <a:rPr lang="en-US" sz="3600">
                <a:latin typeface="Times New Roman" panose="02020603050405020304" pitchFamily="18" charset="0"/>
                <a:cs typeface="Times New Roman" panose="02020603050405020304" pitchFamily="18" charset="0"/>
              </a:rPr>
              <a:t> Mặt Trăng bị che khuất bởi Mặt Trời.</a:t>
            </a:r>
          </a:p>
        </p:txBody>
      </p:sp>
      <p:sp>
        <p:nvSpPr>
          <p:cNvPr id="4" name="Oval 3"/>
          <p:cNvSpPr/>
          <p:nvPr/>
        </p:nvSpPr>
        <p:spPr>
          <a:xfrm>
            <a:off x="522515" y="3570515"/>
            <a:ext cx="522515" cy="56605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355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5" y="972457"/>
            <a:ext cx="11088914" cy="4281714"/>
          </a:xfrm>
        </p:spPr>
        <p:txBody>
          <a:bodyPr>
            <a:normAutofit/>
          </a:bodyPr>
          <a:lstStyle/>
          <a:p>
            <a:r>
              <a:rPr lang="en-US" sz="3600">
                <a:solidFill>
                  <a:srgbClr val="7030A0"/>
                </a:solidFill>
                <a:latin typeface="Times New Roman" panose="02020603050405020304" pitchFamily="18" charset="0"/>
                <a:cs typeface="Times New Roman" panose="02020603050405020304" pitchFamily="18" charset="0"/>
              </a:rPr>
              <a:t>Bài tập 2 (Trang 194).</a:t>
            </a:r>
            <a:r>
              <a:rPr lang="en-US" sz="3600">
                <a:latin typeface="Times New Roman" panose="02020603050405020304" pitchFamily="18" charset="0"/>
                <a:cs typeface="Times New Roman" panose="02020603050405020304" pitchFamily="18" charset="0"/>
              </a:rPr>
              <a:t> Chúng ta nhìn thấy Trăng tròn khi</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A.</a:t>
            </a:r>
            <a:r>
              <a:rPr lang="en-US" sz="3600">
                <a:latin typeface="Times New Roman" panose="02020603050405020304" pitchFamily="18" charset="0"/>
                <a:cs typeface="Times New Roman" panose="02020603050405020304" pitchFamily="18" charset="0"/>
              </a:rPr>
              <a:t> một nửa phần được chiếu sáng của Mặt Trăng hướng về Trái Đất.</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toàn bộ phần được chiếu sáng của Mặt Trăng hướng về Trái Đất.</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C.</a:t>
            </a:r>
            <a:r>
              <a:rPr lang="en-US" sz="3600">
                <a:latin typeface="Times New Roman" panose="02020603050405020304" pitchFamily="18" charset="0"/>
                <a:cs typeface="Times New Roman" panose="02020603050405020304" pitchFamily="18" charset="0"/>
              </a:rPr>
              <a:t> toàn bộ Mặt Trăng được Mặt Trời chiếu sáng.</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D.</a:t>
            </a:r>
            <a:r>
              <a:rPr lang="en-US" sz="3600">
                <a:latin typeface="Times New Roman" panose="02020603050405020304" pitchFamily="18" charset="0"/>
                <a:cs typeface="Times New Roman" panose="02020603050405020304" pitchFamily="18" charset="0"/>
              </a:rPr>
              <a:t> Mặt Trăng ở khoảng giữa Trái Đất và Mặt Trời.</a:t>
            </a:r>
          </a:p>
        </p:txBody>
      </p:sp>
      <p:sp>
        <p:nvSpPr>
          <p:cNvPr id="4" name="Oval 3"/>
          <p:cNvSpPr/>
          <p:nvPr/>
        </p:nvSpPr>
        <p:spPr>
          <a:xfrm>
            <a:off x="522515" y="2830285"/>
            <a:ext cx="522515" cy="56605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890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1187904"/>
          </a:xfrm>
        </p:spPr>
        <p:txBody>
          <a:bodyPr>
            <a:noAutofit/>
          </a:bodyPr>
          <a:lstStyle/>
          <a:p>
            <a:pPr algn="just"/>
            <a:r>
              <a:rPr lang="en-US" sz="3600">
                <a:solidFill>
                  <a:srgbClr val="7030A0"/>
                </a:solidFill>
                <a:latin typeface="Times New Roman" panose="02020603050405020304" pitchFamily="18" charset="0"/>
                <a:cs typeface="Times New Roman" panose="02020603050405020304" pitchFamily="18" charset="0"/>
              </a:rPr>
              <a:t>Bài tập 3 (Trang 194). </a:t>
            </a:r>
            <a:r>
              <a:rPr lang="en-US" sz="3600">
                <a:latin typeface="Times New Roman" panose="02020603050405020304" pitchFamily="18" charset="0"/>
                <a:cs typeface="Times New Roman" panose="02020603050405020304" pitchFamily="18" charset="0"/>
              </a:rPr>
              <a:t>Chu kì của Tuần Trăng là 29,5 ngày. Khoảng thời gian đó cho biết điều gì?</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224584"/>
            <a:ext cx="10120952" cy="1941015"/>
          </a:xfrm>
        </p:spPr>
        <p:txBody>
          <a:bodyPr>
            <a:noAutofit/>
          </a:bodyPr>
          <a:lstStyle/>
          <a:p>
            <a:pPr marL="0" indent="0" algn="just">
              <a:buNone/>
            </a:pPr>
            <a:r>
              <a:rPr lang="en-US" sz="3600">
                <a:solidFill>
                  <a:srgbClr val="FF0000"/>
                </a:solidFill>
                <a:latin typeface="Times New Roman" panose="02020603050405020304" pitchFamily="18" charset="0"/>
                <a:cs typeface="Times New Roman" panose="02020603050405020304" pitchFamily="18" charset="0"/>
              </a:rPr>
              <a:t>TL. Khoảng thời gian đó cho biết thời gian để Mặt Trăng quay trở lại vị trí nằm giữa Mặt Trời và Trái Đất.</a:t>
            </a:r>
          </a:p>
        </p:txBody>
      </p:sp>
    </p:spTree>
    <p:extLst>
      <p:ext uri="{BB962C8B-B14F-4D97-AF65-F5344CB8AC3E}">
        <p14:creationId xmlns:p14="http://schemas.microsoft.com/office/powerpoint/2010/main" val="251549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36" y="-82931"/>
            <a:ext cx="10515600" cy="768731"/>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KHTN6]-Giải thích các hình dạng nhìn thấy của mặt tr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6008" y="576072"/>
            <a:ext cx="10576560" cy="5769864"/>
          </a:xfrm>
          <a:prstGeom prst="rect">
            <a:avLst/>
          </a:prstGeom>
        </p:spPr>
      </p:pic>
    </p:spTree>
    <p:extLst>
      <p:ext uri="{BB962C8B-B14F-4D97-AF65-F5344CB8AC3E}">
        <p14:creationId xmlns:p14="http://schemas.microsoft.com/office/powerpoint/2010/main" val="3918348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1187904"/>
          </a:xfrm>
        </p:spPr>
        <p:txBody>
          <a:bodyPr>
            <a:noAutofit/>
          </a:bodyPr>
          <a:lstStyle/>
          <a:p>
            <a:pPr algn="just"/>
            <a:r>
              <a:rPr lang="en-US" sz="3600">
                <a:solidFill>
                  <a:srgbClr val="7030A0"/>
                </a:solidFill>
                <a:latin typeface="Times New Roman" panose="02020603050405020304" pitchFamily="18" charset="0"/>
                <a:cs typeface="Times New Roman" panose="02020603050405020304" pitchFamily="18" charset="0"/>
              </a:rPr>
              <a:t>Bài tập 4 (Trang 194). </a:t>
            </a:r>
            <a:r>
              <a:rPr lang="en-US" sz="3600">
                <a:latin typeface="Times New Roman" panose="02020603050405020304" pitchFamily="18" charset="0"/>
                <a:cs typeface="Times New Roman" panose="02020603050405020304" pitchFamily="18" charset="0"/>
              </a:rPr>
              <a:t>Em hãy vẽ hình để giải thích hình ảnh nhìn thấy Trăng bán nguyệt cuối tháng.</a:t>
            </a:r>
            <a:endParaRPr lang="en-US" sz="3600">
              <a:solidFill>
                <a:srgbClr val="7030A0"/>
              </a:solidFill>
              <a:latin typeface="Times New Roman" panose="02020603050405020304" pitchFamily="18" charset="0"/>
              <a:cs typeface="Times New Roman" panose="02020603050405020304" pitchFamily="18" charset="0"/>
            </a:endParaRPr>
          </a:p>
        </p:txBody>
      </p:sp>
      <p:pic>
        <p:nvPicPr>
          <p:cNvPr id="5" name="Picture 4" descr="https://img.loigiaihay.com/picture/2021/0527/28.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486" y="1915432"/>
            <a:ext cx="7039428" cy="4362450"/>
          </a:xfrm>
          <a:prstGeom prst="rect">
            <a:avLst/>
          </a:prstGeom>
          <a:noFill/>
          <a:ln>
            <a:noFill/>
          </a:ln>
        </p:spPr>
      </p:pic>
    </p:spTree>
    <p:extLst>
      <p:ext uri="{BB962C8B-B14F-4D97-AF65-F5344CB8AC3E}">
        <p14:creationId xmlns:p14="http://schemas.microsoft.com/office/powerpoint/2010/main" val="356166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5" y="132901"/>
            <a:ext cx="11103428" cy="1507218"/>
          </a:xfrm>
        </p:spPr>
        <p:txBody>
          <a:bodyPr>
            <a:noAutofit/>
          </a:bodyPr>
          <a:lstStyle/>
          <a:p>
            <a:pPr algn="just"/>
            <a:r>
              <a:rPr lang="en-US" sz="3600">
                <a:solidFill>
                  <a:srgbClr val="7030A0"/>
                </a:solidFill>
                <a:latin typeface="Times New Roman" panose="02020603050405020304" pitchFamily="18" charset="0"/>
                <a:cs typeface="Times New Roman" panose="02020603050405020304" pitchFamily="18" charset="0"/>
              </a:rPr>
              <a:t>Bài tập 5 (Trang 194). </a:t>
            </a:r>
            <a:r>
              <a:rPr lang="en-US" sz="3600">
                <a:latin typeface="Times New Roman" panose="02020603050405020304" pitchFamily="18" charset="0"/>
                <a:cs typeface="Times New Roman" panose="02020603050405020304" pitchFamily="18" charset="0"/>
              </a:rPr>
              <a:t>Em hãy tìm hiểu về hiện tượng nhật thực và nguyệt thực. Hãy vẽ hình để giải thích hiện tượng đó.</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399" y="1640119"/>
            <a:ext cx="10990943" cy="1611081"/>
          </a:xfrm>
        </p:spPr>
        <p:txBody>
          <a:bodyPr>
            <a:noAutofit/>
          </a:bodyPr>
          <a:lstStyle/>
          <a:p>
            <a:pPr marL="0" indent="0" algn="just">
              <a:buNone/>
            </a:pPr>
            <a:r>
              <a:rPr lang="en-US" sz="3600">
                <a:solidFill>
                  <a:srgbClr val="FF0000"/>
                </a:solidFill>
                <a:latin typeface="Times New Roman" panose="02020603050405020304" pitchFamily="18" charset="0"/>
                <a:cs typeface="Times New Roman" panose="02020603050405020304" pitchFamily="18" charset="0"/>
              </a:rPr>
              <a:t>TL. - Nhật thực: Khi Mặt Trời, Mặt Trăng và Trái Đất cùng nằm trên một đường thẳng, mặt trăng ở giữa thì trên Trái Đất xuất hiện bóng tối và bóng nửa tối.</a:t>
            </a:r>
          </a:p>
        </p:txBody>
      </p:sp>
      <p:pic>
        <p:nvPicPr>
          <p:cNvPr id="4" name="Picture 3" descr="https://img.loigiaihay.com/picture/2021/0527/4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972" y="3145069"/>
            <a:ext cx="7794171" cy="3483429"/>
          </a:xfrm>
          <a:prstGeom prst="rect">
            <a:avLst/>
          </a:prstGeom>
          <a:noFill/>
          <a:ln>
            <a:noFill/>
          </a:ln>
        </p:spPr>
      </p:pic>
    </p:spTree>
    <p:extLst>
      <p:ext uri="{BB962C8B-B14F-4D97-AF65-F5344CB8AC3E}">
        <p14:creationId xmlns:p14="http://schemas.microsoft.com/office/powerpoint/2010/main" val="16617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5" y="132901"/>
            <a:ext cx="11103428" cy="1507218"/>
          </a:xfrm>
        </p:spPr>
        <p:txBody>
          <a:bodyPr>
            <a:noAutofit/>
          </a:bodyPr>
          <a:lstStyle/>
          <a:p>
            <a:pPr algn="just"/>
            <a:r>
              <a:rPr lang="en-US" sz="3600">
                <a:solidFill>
                  <a:srgbClr val="7030A0"/>
                </a:solidFill>
                <a:latin typeface="Times New Roman" panose="02020603050405020304" pitchFamily="18" charset="0"/>
                <a:cs typeface="Times New Roman" panose="02020603050405020304" pitchFamily="18" charset="0"/>
              </a:rPr>
              <a:t>Bài tập 5 (Trang 194). </a:t>
            </a:r>
            <a:r>
              <a:rPr lang="en-US" sz="3600">
                <a:latin typeface="Times New Roman" panose="02020603050405020304" pitchFamily="18" charset="0"/>
                <a:cs typeface="Times New Roman" panose="02020603050405020304" pitchFamily="18" charset="0"/>
              </a:rPr>
              <a:t>Em hãy tìm hiểu về hiện tượng nhật thực và nguyệt thực. Hãy vẽ hình để giải thích hiện tượng đó.</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399" y="1640119"/>
            <a:ext cx="10990943" cy="1611081"/>
          </a:xfrm>
        </p:spPr>
        <p:txBody>
          <a:bodyPr>
            <a:noAutofit/>
          </a:bodyPr>
          <a:lstStyle/>
          <a:p>
            <a:pPr algn="just"/>
            <a:r>
              <a:rPr lang="en-US" sz="3600">
                <a:solidFill>
                  <a:srgbClr val="FF0000"/>
                </a:solidFill>
                <a:latin typeface="Times New Roman" panose="02020603050405020304" pitchFamily="18" charset="0"/>
                <a:cs typeface="Times New Roman" panose="02020603050405020304" pitchFamily="18" charset="0"/>
              </a:rPr>
              <a:t>TL. - Nguyệt thực: Khi Mặt Trời, Mặt Trăng và Trái Đất cùng nằm trên một đường thẳng, Trái Đất ở giữa thì trên Mặt Trăng xuất hiện bóng tối và bóng nửa tối.</a:t>
            </a:r>
          </a:p>
        </p:txBody>
      </p:sp>
      <p:pic>
        <p:nvPicPr>
          <p:cNvPr id="5" name="Picture 4" descr="https://img.loigiaihay.com/picture/2021/0527/29.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743" y="3251199"/>
            <a:ext cx="7939314" cy="3483429"/>
          </a:xfrm>
          <a:prstGeom prst="rect">
            <a:avLst/>
          </a:prstGeom>
          <a:noFill/>
          <a:ln>
            <a:noFill/>
          </a:ln>
        </p:spPr>
      </p:pic>
    </p:spTree>
    <p:extLst>
      <p:ext uri="{BB962C8B-B14F-4D97-AF65-F5344CB8AC3E}">
        <p14:creationId xmlns:p14="http://schemas.microsoft.com/office/powerpoint/2010/main" val="29972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52004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1)">
                                      <p:cBhvr>
                                        <p:cTn id="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002106bg7fr7v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704330"/>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heel(1)">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3124201"/>
            <a:ext cx="44577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1"/>
          <p:cNvSpPr txBox="1">
            <a:spLocks noChangeArrowheads="1"/>
          </p:cNvSpPr>
          <p:nvPr/>
        </p:nvSpPr>
        <p:spPr bwMode="auto">
          <a:xfrm>
            <a:off x="38100" y="2602331"/>
            <a:ext cx="7543800"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algn="ctr" eaLnBrk="1" hangingPunct="1">
              <a:spcBef>
                <a:spcPct val="50000"/>
              </a:spcBef>
              <a:defRPr/>
            </a:pP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Sử</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dụng</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hơp</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lí</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thuốc</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bảo</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vệ</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thực</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vật</a:t>
            </a:r>
            <a:r>
              <a:rPr lang="en-US" sz="3200" b="1" i="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p>
        </p:txBody>
      </p:sp>
      <p:pic>
        <p:nvPicPr>
          <p:cNvPr id="35847" name="Picture 7"/>
          <p:cNvPicPr>
            <a:picLocks noChangeAspect="1" noChangeArrowheads="1"/>
          </p:cNvPicPr>
          <p:nvPr/>
        </p:nvPicPr>
        <p:blipFill>
          <a:blip r:embed="rId4">
            <a:extLst>
              <a:ext uri="{28A0092B-C50C-407E-A947-70E740481C1C}">
                <a14:useLocalDpi xmlns:a14="http://schemas.microsoft.com/office/drawing/2010/main" val="0"/>
              </a:ext>
            </a:extLst>
          </a:blip>
          <a:srcRect l="30087" t="17708" r="30089" b="23958"/>
          <a:stretch>
            <a:fillRect/>
          </a:stretch>
        </p:blipFill>
        <p:spPr bwMode="auto">
          <a:xfrm>
            <a:off x="3753853" y="1"/>
            <a:ext cx="3866147"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8"/>
          <p:cNvPicPr>
            <a:picLocks noChangeAspect="1" noChangeArrowheads="1"/>
          </p:cNvPicPr>
          <p:nvPr/>
        </p:nvPicPr>
        <p:blipFill>
          <a:blip r:embed="rId5">
            <a:extLst>
              <a:ext uri="{28A0092B-C50C-407E-A947-70E740481C1C}">
                <a14:useLocalDpi xmlns:a14="http://schemas.microsoft.com/office/drawing/2010/main" val="0"/>
              </a:ext>
            </a:extLst>
          </a:blip>
          <a:srcRect l="40044" t="23958" r="40630" b="30208"/>
          <a:stretch>
            <a:fillRect/>
          </a:stretch>
        </p:blipFill>
        <p:spPr bwMode="auto">
          <a:xfrm>
            <a:off x="1" y="0"/>
            <a:ext cx="375385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Text Box 11"/>
          <p:cNvSpPr txBox="1">
            <a:spLocks noChangeArrowheads="1"/>
          </p:cNvSpPr>
          <p:nvPr/>
        </p:nvSpPr>
        <p:spPr bwMode="auto">
          <a:xfrm>
            <a:off x="7639050" y="5738982"/>
            <a:ext cx="4533900" cy="107721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algn="ctr" eaLnBrk="1" hangingPunct="1">
              <a:spcBef>
                <a:spcPct val="50000"/>
              </a:spcBef>
              <a:defRPr/>
            </a:pPr>
            <a:r>
              <a:rPr lang="en-US" sz="3200" dirty="0" err="1">
                <a:effectLst>
                  <a:outerShdw blurRad="38100" dist="38100" dir="2700000" algn="tl">
                    <a:srgbClr val="C0C0C0"/>
                  </a:outerShdw>
                </a:effectLst>
                <a:cs typeface="Times New Roman" pitchFamily="18" charset="0"/>
              </a:rPr>
              <a:t>Sử</a:t>
            </a:r>
            <a:r>
              <a:rPr lang="en-US" sz="3200" dirty="0">
                <a:effectLst>
                  <a:outerShdw blurRad="38100" dist="38100" dir="2700000" algn="tl">
                    <a:srgbClr val="C0C0C0"/>
                  </a:outerShdw>
                </a:effectLst>
                <a:cs typeface="Times New Roman" pitchFamily="18" charset="0"/>
              </a:rPr>
              <a:t> </a:t>
            </a:r>
            <a:r>
              <a:rPr lang="en-US" sz="3200" dirty="0" err="1">
                <a:effectLst>
                  <a:outerShdw blurRad="38100" dist="38100" dir="2700000" algn="tl">
                    <a:srgbClr val="C0C0C0"/>
                  </a:outerShdw>
                </a:effectLst>
                <a:cs typeface="Times New Roman" pitchFamily="18" charset="0"/>
              </a:rPr>
              <a:t>dụng</a:t>
            </a:r>
            <a:r>
              <a:rPr lang="en-US" sz="3200" dirty="0">
                <a:effectLst>
                  <a:outerShdw blurRad="38100" dist="38100" dir="2700000" algn="tl">
                    <a:srgbClr val="C0C0C0"/>
                  </a:outerShdw>
                </a:effectLst>
                <a:cs typeface="Times New Roman" pitchFamily="18" charset="0"/>
              </a:rPr>
              <a:t> </a:t>
            </a:r>
            <a:r>
              <a:rPr lang="en-US" sz="3200" dirty="0" err="1">
                <a:effectLst>
                  <a:outerShdw blurRad="38100" dist="38100" dir="2700000" algn="tl">
                    <a:srgbClr val="C0C0C0"/>
                  </a:outerShdw>
                </a:effectLst>
                <a:cs typeface="Times New Roman" pitchFamily="18" charset="0"/>
              </a:rPr>
              <a:t>thực</a:t>
            </a:r>
            <a:r>
              <a:rPr lang="en-US" sz="3200" dirty="0">
                <a:effectLst>
                  <a:outerShdw blurRad="38100" dist="38100" dir="2700000" algn="tl">
                    <a:srgbClr val="C0C0C0"/>
                  </a:outerShdw>
                </a:effectLst>
                <a:cs typeface="Times New Roman" pitchFamily="18" charset="0"/>
              </a:rPr>
              <a:t> </a:t>
            </a:r>
            <a:r>
              <a:rPr lang="en-US" sz="3200" dirty="0" err="1">
                <a:effectLst>
                  <a:outerShdw blurRad="38100" dist="38100" dir="2700000" algn="tl">
                    <a:srgbClr val="C0C0C0"/>
                  </a:outerShdw>
                </a:effectLst>
                <a:cs typeface="Times New Roman" pitchFamily="18" charset="0"/>
              </a:rPr>
              <a:t>phẩm</a:t>
            </a:r>
            <a:r>
              <a:rPr lang="en-US" sz="3200" dirty="0">
                <a:effectLst>
                  <a:outerShdw blurRad="38100" dist="38100" dir="2700000" algn="tl">
                    <a:srgbClr val="C0C0C0"/>
                  </a:outerShdw>
                </a:effectLst>
                <a:cs typeface="Times New Roman" pitchFamily="18" charset="0"/>
              </a:rPr>
              <a:t>            an </a:t>
            </a:r>
            <a:r>
              <a:rPr lang="en-US" sz="3200" dirty="0" err="1">
                <a:effectLst>
                  <a:outerShdw blurRad="38100" dist="38100" dir="2700000" algn="tl">
                    <a:srgbClr val="C0C0C0"/>
                  </a:outerShdw>
                </a:effectLst>
                <a:cs typeface="Times New Roman" pitchFamily="18" charset="0"/>
              </a:rPr>
              <a:t>toàn</a:t>
            </a:r>
            <a:r>
              <a:rPr lang="en-US" sz="3200" i="1" dirty="0">
                <a:effectLst>
                  <a:outerShdw blurRad="38100" dist="38100" dir="2700000" algn="tl">
                    <a:srgbClr val="C0C0C0"/>
                  </a:outerShdw>
                </a:effectLst>
                <a:cs typeface="Times New Roman" pitchFamily="18" charset="0"/>
              </a:rPr>
              <a:t> </a:t>
            </a:r>
          </a:p>
        </p:txBody>
      </p:sp>
      <p:pic>
        <p:nvPicPr>
          <p:cNvPr id="35849" name="Picture 9"/>
          <p:cNvPicPr>
            <a:picLocks noChangeAspect="1" noChangeArrowheads="1"/>
          </p:cNvPicPr>
          <p:nvPr/>
        </p:nvPicPr>
        <p:blipFill>
          <a:blip r:embed="rId6">
            <a:extLst>
              <a:ext uri="{28A0092B-C50C-407E-A947-70E740481C1C}">
                <a14:useLocalDpi xmlns:a14="http://schemas.microsoft.com/office/drawing/2010/main" val="0"/>
              </a:ext>
            </a:extLst>
          </a:blip>
          <a:srcRect l="28331" t="21875" r="28917" b="27083"/>
          <a:stretch>
            <a:fillRect/>
          </a:stretch>
        </p:blipFill>
        <p:spPr bwMode="auto">
          <a:xfrm>
            <a:off x="4591050" y="3170071"/>
            <a:ext cx="3048000" cy="338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noChangeArrowheads="1"/>
          </p:cNvSpPr>
          <p:nvPr/>
        </p:nvSpPr>
        <p:spPr bwMode="auto">
          <a:xfrm>
            <a:off x="1" y="6138698"/>
            <a:ext cx="7619999"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Tích</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cực</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tham</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gia</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bảo</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vệ</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môi</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trường</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60530362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7" y="0"/>
            <a:ext cx="12128504" cy="813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3" y="0"/>
            <a:ext cx="12141204" cy="807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7" y="-23459"/>
            <a:ext cx="12842876" cy="812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23" y="-20301"/>
            <a:ext cx="12134854" cy="809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96" y="-1"/>
            <a:ext cx="12255496" cy="808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9" y="-20301"/>
            <a:ext cx="12220572" cy="809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502" y="-20302"/>
            <a:ext cx="12157075" cy="8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528" y="0"/>
            <a:ext cx="12220571" cy="81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419" y="-3158"/>
            <a:ext cx="12290418" cy="80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5249" y="0"/>
            <a:ext cx="12303122" cy="807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3097" y="-20301"/>
            <a:ext cx="12903196" cy="81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226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nodeType="afterGroup">
                            <p:stCondLst>
                              <p:cond delay="4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2000" fill="hold"/>
                                        <p:tgtEl>
                                          <p:spTgt spid="11"/>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6000"/>
                            </p:stCondLst>
                            <p:childTnLst>
                              <p:par>
                                <p:cTn id="19" presetID="6"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par>
                          <p:cTn id="22" fill="hold" nodeType="afterGroup">
                            <p:stCondLst>
                              <p:cond delay="80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2000"/>
                                        <p:tgtEl>
                                          <p:spTgt spid="5"/>
                                        </p:tgtEl>
                                      </p:cBhvr>
                                    </p:animEffect>
                                  </p:childTnLst>
                                </p:cTn>
                              </p:par>
                            </p:childTnLst>
                          </p:cTn>
                        </p:par>
                        <p:par>
                          <p:cTn id="26" fill="hold" nodeType="afterGroup">
                            <p:stCondLst>
                              <p:cond delay="10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ppt_x</p:attrName>
                                        </p:attrNameLst>
                                      </p:cBhvr>
                                      <p:tavLst>
                                        <p:tav tm="0">
                                          <p:val>
                                            <p:strVal val="#ppt_x"/>
                                          </p:val>
                                        </p:tav>
                                        <p:tav tm="100000">
                                          <p:val>
                                            <p:strVal val="#ppt_x"/>
                                          </p:val>
                                        </p:tav>
                                      </p:tavLst>
                                    </p:anim>
                                    <p:anim calcmode="lin" valueType="num">
                                      <p:cBhvr>
                                        <p:cTn id="31" dur="2000" fill="hold"/>
                                        <p:tgtEl>
                                          <p:spTgt spid="12"/>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2000"/>
                            </p:stCondLst>
                            <p:childTnLst>
                              <p:par>
                                <p:cTn id="33" presetID="21"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2000"/>
                                        <p:tgtEl>
                                          <p:spTgt spid="8"/>
                                        </p:tgtEl>
                                      </p:cBhvr>
                                    </p:animEffect>
                                  </p:childTnLst>
                                </p:cTn>
                              </p:par>
                            </p:childTnLst>
                          </p:cTn>
                        </p:par>
                        <p:par>
                          <p:cTn id="36" fill="hold" nodeType="afterGroup">
                            <p:stCondLst>
                              <p:cond delay="1400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ppt_x</p:attrName>
                                        </p:attrNameLst>
                                      </p:cBhvr>
                                      <p:tavLst>
                                        <p:tav tm="0">
                                          <p:val>
                                            <p:strVal val="#ppt_x"/>
                                          </p:val>
                                        </p:tav>
                                        <p:tav tm="100000">
                                          <p:val>
                                            <p:strVal val="#ppt_x"/>
                                          </p:val>
                                        </p:tav>
                                      </p:tavLst>
                                    </p:anim>
                                    <p:anim calcmode="lin" valueType="num">
                                      <p:cBhvr>
                                        <p:cTn id="41" dur="2000" fill="hold"/>
                                        <p:tgtEl>
                                          <p:spTgt spid="7"/>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16000"/>
                            </p:stCondLst>
                            <p:childTnLst>
                              <p:par>
                                <p:cTn id="43" presetID="6" presetClass="entr" presetSubtype="16"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par>
                          <p:cTn id="46" fill="hold" nodeType="afterGroup">
                            <p:stCondLst>
                              <p:cond delay="18000"/>
                            </p:stCondLst>
                            <p:childTnLst>
                              <p:par>
                                <p:cTn id="47" presetID="6" presetClass="entr" presetSubtype="16"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par>
                          <p:cTn id="50" fill="hold" nodeType="afterGroup">
                            <p:stCondLst>
                              <p:cond delay="20000"/>
                            </p:stCondLst>
                            <p:childTnLst>
                              <p:par>
                                <p:cTn id="51" presetID="31"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2000" fill="hold"/>
                                        <p:tgtEl>
                                          <p:spTgt spid="6"/>
                                        </p:tgtEl>
                                        <p:attrNameLst>
                                          <p:attrName>ppt_w</p:attrName>
                                        </p:attrNameLst>
                                      </p:cBhvr>
                                      <p:tavLst>
                                        <p:tav tm="0">
                                          <p:val>
                                            <p:fltVal val="0"/>
                                          </p:val>
                                        </p:tav>
                                        <p:tav tm="100000">
                                          <p:val>
                                            <p:strVal val="#ppt_w"/>
                                          </p:val>
                                        </p:tav>
                                      </p:tavLst>
                                    </p:anim>
                                    <p:anim calcmode="lin" valueType="num">
                                      <p:cBhvr>
                                        <p:cTn id="54" dur="2000" fill="hold"/>
                                        <p:tgtEl>
                                          <p:spTgt spid="6"/>
                                        </p:tgtEl>
                                        <p:attrNameLst>
                                          <p:attrName>ppt_h</p:attrName>
                                        </p:attrNameLst>
                                      </p:cBhvr>
                                      <p:tavLst>
                                        <p:tav tm="0">
                                          <p:val>
                                            <p:fltVal val="0"/>
                                          </p:val>
                                        </p:tav>
                                        <p:tav tm="100000">
                                          <p:val>
                                            <p:strVal val="#ppt_h"/>
                                          </p:val>
                                        </p:tav>
                                      </p:tavLst>
                                    </p:anim>
                                    <p:anim calcmode="lin" valueType="num">
                                      <p:cBhvr>
                                        <p:cTn id="55" dur="2000" fill="hold"/>
                                        <p:tgtEl>
                                          <p:spTgt spid="6"/>
                                        </p:tgtEl>
                                        <p:attrNameLst>
                                          <p:attrName>style.rotation</p:attrName>
                                        </p:attrNameLst>
                                      </p:cBhvr>
                                      <p:tavLst>
                                        <p:tav tm="0">
                                          <p:val>
                                            <p:fltVal val="90"/>
                                          </p:val>
                                        </p:tav>
                                        <p:tav tm="100000">
                                          <p:val>
                                            <p:fltVal val="0"/>
                                          </p:val>
                                        </p:tav>
                                      </p:tavLst>
                                    </p:anim>
                                    <p:animEffect transition="in" filter="fade">
                                      <p:cBhvr>
                                        <p:cTn id="5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bill\Desktop\tải xuố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4153"/>
            <a:ext cx="12192000" cy="5257800"/>
          </a:xfrm>
        </p:spPr>
      </p:pic>
      <p:sp>
        <p:nvSpPr>
          <p:cNvPr id="3" name="Down Arrow 2"/>
          <p:cNvSpPr/>
          <p:nvPr/>
        </p:nvSpPr>
        <p:spPr>
          <a:xfrm>
            <a:off x="1600200" y="0"/>
            <a:ext cx="8991600" cy="20574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Hãy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làm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hàng</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để</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có</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một</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tinh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xanh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tươi</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7" name="WordArt 4"/>
          <p:cNvSpPr>
            <a:spLocks noChangeArrowheads="1" noChangeShapeType="1" noTextEdit="1"/>
          </p:cNvSpPr>
          <p:nvPr/>
        </p:nvSpPr>
        <p:spPr bwMode="auto">
          <a:xfrm>
            <a:off x="1524000" y="2590800"/>
            <a:ext cx="9144000" cy="1047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defRPr/>
            </a:pPr>
            <a:endParaRPr lang="en-US" sz="714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a:cs typeface="Times New Roman"/>
            </a:endParaRPr>
          </a:p>
        </p:txBody>
      </p:sp>
      <p:pic>
        <p:nvPicPr>
          <p:cNvPr id="8" name="Picture 2" descr="Primula_Sin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481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
          <p:cNvSpPr>
            <a:spLocks noChangeArrowheads="1" noChangeShapeType="1" noTextEdit="1"/>
          </p:cNvSpPr>
          <p:nvPr/>
        </p:nvSpPr>
        <p:spPr bwMode="auto">
          <a:xfrm>
            <a:off x="1524000" y="2470484"/>
            <a:ext cx="9131300" cy="1241093"/>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none" fromWordArt="1">
            <a:prstTxWarp prst="textPlain">
              <a:avLst>
                <a:gd name="adj" fmla="val 50000"/>
              </a:avLst>
            </a:prstTxWarp>
          </a:bodyPr>
          <a:lstStyle/>
          <a:p>
            <a:pPr algn="ctr"/>
            <a:r>
              <a:rPr lang="en-US" sz="9600" b="1" kern="1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Bye and see you again</a:t>
            </a:r>
          </a:p>
        </p:txBody>
      </p:sp>
    </p:spTree>
    <p:extLst>
      <p:ext uri="{BB962C8B-B14F-4D97-AF65-F5344CB8AC3E}">
        <p14:creationId xmlns:p14="http://schemas.microsoft.com/office/powerpoint/2010/main" val="2510170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10435" r="10574"/>
          <a:stretch>
            <a:fillRect/>
          </a:stretch>
        </p:blipFill>
        <p:spPr bwMode="auto">
          <a:xfrm>
            <a:off x="0" y="0"/>
            <a:ext cx="12192000" cy="702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608378" y="2092035"/>
            <a:ext cx="7246962" cy="1246017"/>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8000" b="1" dirty="0">
                <a:ln w="6600">
                  <a:solidFill>
                    <a:schemeClr val="accent2"/>
                  </a:solidFill>
                  <a:prstDash val="solid"/>
                </a:ln>
                <a:solidFill>
                  <a:srgbClr val="FFFFFF"/>
                </a:solidFill>
                <a:effectLst>
                  <a:outerShdw dist="38100" dir="2700000" algn="tl" rotWithShape="0">
                    <a:schemeClr val="accent2"/>
                  </a:outerShdw>
                </a:effectLst>
                <a:latin typeface="+mj-lt"/>
              </a:rPr>
              <a:t>TIẾT</a:t>
            </a:r>
            <a:r>
              <a:rPr lang="en-US" altLang="en-US" sz="8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126</a:t>
            </a:r>
          </a:p>
        </p:txBody>
      </p:sp>
      <p:sp>
        <p:nvSpPr>
          <p:cNvPr id="6" name="Rectangle 5"/>
          <p:cNvSpPr/>
          <p:nvPr/>
        </p:nvSpPr>
        <p:spPr>
          <a:xfrm>
            <a:off x="26117" y="3213462"/>
            <a:ext cx="12165883" cy="2308324"/>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lvl="0" algn="ctr"/>
            <a:r>
              <a:rPr lang="en-US" sz="7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34: CÁC DẠNG NHÌN THẤY CỦA MẶT TRĂNG</a:t>
            </a:r>
          </a:p>
        </p:txBody>
      </p:sp>
    </p:spTree>
    <p:extLst>
      <p:ext uri="{BB962C8B-B14F-4D97-AF65-F5344CB8AC3E}">
        <p14:creationId xmlns:p14="http://schemas.microsoft.com/office/powerpoint/2010/main" val="349194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41D17D3-3018-4CCE-93A2-DF7CC07EBFA6}"/>
              </a:ext>
            </a:extLst>
          </p:cNvPr>
          <p:cNvSpPr>
            <a:spLocks noChangeArrowheads="1"/>
          </p:cNvSpPr>
          <p:nvPr/>
        </p:nvSpPr>
        <p:spPr bwMode="auto">
          <a:xfrm>
            <a:off x="50826" y="448094"/>
            <a:ext cx="1207190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kumimoji="0" lang="nl-NL" altLang="en-US" sz="4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 xong tiết này chúng ta :</a:t>
            </a:r>
          </a:p>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lang="nl-NL" alt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	B</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iết được rằng Mặt Trăng không phát sáng m</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phản chiếu ánh sáng mặt trời tới Trái Đất.</a:t>
            </a:r>
            <a:r>
              <a:rPr kumimoji="0" lang="nl-NL" altLang="en-US" sz="4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	Q</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uan sát mô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hiểu và giải th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 được các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dạng khác nhau của Mặt Trăng.</a:t>
            </a:r>
            <a:r>
              <a:rPr kumimoji="0" lang="nl-NL" altLang="en-US" sz="4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 phân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thành các năng lực chung, năng lực tự nhiên và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thành, phát triển phẩm chất trách nhiệm.</a:t>
            </a:r>
            <a:r>
              <a:rPr kumimoji="0" lang="nl-NL" altLang="en-US" sz="4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4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339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679" y="4790822"/>
            <a:ext cx="10515600" cy="612716"/>
          </a:xfrm>
        </p:spPr>
        <p:txBody>
          <a:bodyPr>
            <a:normAutofit fontScale="90000"/>
          </a:bodyPr>
          <a:lstStyle/>
          <a:p>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Trăng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ra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hay </a:t>
            </a:r>
            <a:r>
              <a:rPr lang="en-US" dirty="0" err="1">
                <a:solidFill>
                  <a:srgbClr val="002060"/>
                </a:solidFill>
                <a:latin typeface="Times New Roman" panose="02020603050405020304" pitchFamily="18" charset="0"/>
                <a:cs typeface="Times New Roman" panose="02020603050405020304" pitchFamily="18" charset="0"/>
              </a:rPr>
              <a:t>không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sao</a:t>
            </a:r>
            <a:r>
              <a:rPr lang="en-US" dirty="0">
                <a:solidFill>
                  <a:srgbClr val="002060"/>
                </a:solidFill>
                <a:latin typeface="Times New Roman" panose="02020603050405020304" pitchFamily="18" charset="0"/>
                <a:cs typeface="Times New Roman" panose="02020603050405020304" pitchFamily="18" charset="0"/>
              </a:rPr>
              <a:t>?</a:t>
            </a:r>
          </a:p>
        </p:txBody>
      </p:sp>
      <p:sp>
        <p:nvSpPr>
          <p:cNvPr id="4" name="AutoShape 4" descr="hình ảnh : mặt trăng, Ánh trăng, trăng khuyết, Đối tượng thiên văn, bóng  tối, ánh sáng, không khí, Sự kiện thiên thể, Bầu trời, Hiện tượng khí  quyển, Thiên văn học,"/>
          <p:cNvSpPr>
            <a:spLocks noChangeAspect="1" noChangeArrowheads="1"/>
          </p:cNvSpPr>
          <p:nvPr/>
        </p:nvSpPr>
        <p:spPr bwMode="auto">
          <a:xfrm>
            <a:off x="1472311" y="38418"/>
            <a:ext cx="304800" cy="1475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ình ảnh : mặt trăng, Ánh trăng, trăng khuyết, Đối tượng thiên văn, bóng  tối, ánh sáng, không khí, Sự kiện thiên thể, Bầu trời, Hiện tượng khí  quyển, Thiên văn học,"/>
          <p:cNvSpPr>
            <a:spLocks noChangeAspect="1" noChangeArrowheads="1"/>
          </p:cNvSpPr>
          <p:nvPr/>
        </p:nvSpPr>
        <p:spPr bwMode="auto">
          <a:xfrm>
            <a:off x="1481455" y="-299910"/>
            <a:ext cx="304800" cy="1475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Pha mặt trăng tiết lộ về tương lai và vận mệnh của bạn"/>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19087" y="594360"/>
            <a:ext cx="4434841" cy="37124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ổng hợp 555 hình ảnh mặt trăng đẹp lung linh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33" y="514552"/>
            <a:ext cx="5158867" cy="382466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115567" y="5855140"/>
            <a:ext cx="10265791" cy="612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3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dạng nhìn thấy của mặt trăng">
            <a:extLst>
              <a:ext uri="{FF2B5EF4-FFF2-40B4-BE49-F238E27FC236}">
                <a16:creationId xmlns:a16="http://schemas.microsoft.com/office/drawing/2014/main" id="{67202D0C-EFB0-4A57-8EDE-7BB4F8E22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4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37CB7E-0D09-4584-8586-24E8629E43C9}"/>
              </a:ext>
            </a:extLst>
          </p:cNvPr>
          <p:cNvSpPr txBox="1"/>
          <p:nvPr/>
        </p:nvSpPr>
        <p:spPr>
          <a:xfrm>
            <a:off x="55419" y="27710"/>
            <a:ext cx="12053455" cy="6740307"/>
          </a:xfrm>
          <a:prstGeom prst="rect">
            <a:avLst/>
          </a:prstGeom>
          <a:noFill/>
        </p:spPr>
        <p:txBody>
          <a:bodyPr wrap="square">
            <a:spAutoFit/>
          </a:bodyPr>
          <a:lstStyle/>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Khi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ở cùng phía với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mặt tối của nó quay về phía </a:t>
            </a:r>
            <a:r>
              <a:rPr lang="vi-VN" sz="5400" b="1" i="0" dirty="0">
                <a:solidFill>
                  <a:srgbClr val="FF0000"/>
                </a:solidFill>
                <a:effectLst/>
                <a:latin typeface="Times New Roman" panose="02020603050405020304" pitchFamily="18" charset="0"/>
                <a:cs typeface="Times New Roman" panose="02020603050405020304" pitchFamily="18" charset="0"/>
              </a:rPr>
              <a:t>Trái Đất </a:t>
            </a:r>
            <a:r>
              <a:rPr lang="vi-VN" sz="5400" b="0" i="0" dirty="0">
                <a:solidFill>
                  <a:srgbClr val="333333"/>
                </a:solidFill>
                <a:effectLst/>
                <a:latin typeface="Times New Roman" panose="02020603050405020304" pitchFamily="18" charset="0"/>
                <a:cs typeface="Times New Roman" panose="02020603050405020304" pitchFamily="18" charset="0"/>
              </a:rPr>
              <a:t>cho nên chúng ta không thấy </a:t>
            </a:r>
            <a:r>
              <a:rPr lang="vi-VN" sz="5400" b="1" i="0" dirty="0">
                <a:solidFill>
                  <a:srgbClr val="FF0000"/>
                </a:solidFill>
                <a:effectLst/>
                <a:latin typeface="Times New Roman" panose="02020603050405020304" pitchFamily="18" charset="0"/>
                <a:cs typeface="Times New Roman" panose="02020603050405020304" pitchFamily="18" charset="0"/>
              </a:rPr>
              <a:t>Mặt Trăng</a:t>
            </a:r>
            <a:r>
              <a:rPr lang="vi-VN" sz="5400" b="0" i="0" dirty="0">
                <a:solidFill>
                  <a:srgbClr val="333333"/>
                </a:solidFill>
                <a:effectLst/>
                <a:latin typeface="Times New Roman" panose="02020603050405020304" pitchFamily="18" charset="0"/>
                <a:cs typeface="Times New Roman" panose="02020603050405020304" pitchFamily="18" charset="0"/>
              </a:rPr>
              <a:t>. Đó là ngày không trăng (1).</a:t>
            </a: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Khi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ở phía ngược lại với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nửa được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chiếu sáng của nó quay về phía </a:t>
            </a:r>
            <a:r>
              <a:rPr lang="vi-VN" sz="5400" b="1" i="0" dirty="0">
                <a:solidFill>
                  <a:srgbClr val="FF0000"/>
                </a:solidFill>
                <a:effectLst/>
                <a:latin typeface="Times New Roman" panose="02020603050405020304" pitchFamily="18" charset="0"/>
                <a:cs typeface="Times New Roman" panose="02020603050405020304" pitchFamily="18" charset="0"/>
              </a:rPr>
              <a:t>Trái Đất</a:t>
            </a:r>
            <a:r>
              <a:rPr lang="vi-VN" sz="5400" b="0" i="0" dirty="0">
                <a:solidFill>
                  <a:srgbClr val="333333"/>
                </a:solidFill>
                <a:effectLst/>
                <a:latin typeface="Times New Roman" panose="02020603050405020304" pitchFamily="18" charset="0"/>
                <a:cs typeface="Times New Roman" panose="02020603050405020304" pitchFamily="18" charset="0"/>
              </a:rPr>
              <a:t>. Chúng ta thấy một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tròn (5).</a:t>
            </a:r>
          </a:p>
        </p:txBody>
      </p:sp>
    </p:spTree>
    <p:extLst>
      <p:ext uri="{BB962C8B-B14F-4D97-AF65-F5344CB8AC3E}">
        <p14:creationId xmlns:p14="http://schemas.microsoft.com/office/powerpoint/2010/main" val="282574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578AD-E1DB-4745-BF50-76AAFACCC050}"/>
              </a:ext>
            </a:extLst>
          </p:cNvPr>
          <p:cNvSpPr txBox="1"/>
          <p:nvPr/>
        </p:nvSpPr>
        <p:spPr>
          <a:xfrm>
            <a:off x="69271" y="41560"/>
            <a:ext cx="12067309" cy="6740307"/>
          </a:xfrm>
          <a:prstGeom prst="rect">
            <a:avLst/>
          </a:prstGeom>
          <a:noFill/>
        </p:spPr>
        <p:txBody>
          <a:bodyPr wrap="square">
            <a:spAutoFit/>
          </a:bodyPr>
          <a:lstStyle/>
          <a:p>
            <a:pPr marL="0" marR="0" algn="just">
              <a:spcBef>
                <a:spcPts val="0"/>
              </a:spcBef>
              <a:spcAft>
                <a:spcPts val="0"/>
              </a:spcAft>
            </a:pPr>
            <a:r>
              <a:rPr lang="en-US" altLang="en-US" sz="48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 Giải thích hình dạng nhìn thấy của Mặt trăng bằng mô hình</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altLang="en-US" sz="48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 quả quan sát:</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altLang="en-US" sz="48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Khi nhìn quả bóng qua khe ở phía đối diện với thành bên với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Trời</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không thể nhìn thấy một nửa được chiếu sáng của quả bóng. Ở vị trí này tương đương với ngày ta không nhìn thấy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Trăng</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Đó là ngày không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17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578AD-E1DB-4745-BF50-76AAFACCC050}"/>
              </a:ext>
            </a:extLst>
          </p:cNvPr>
          <p:cNvSpPr txBox="1"/>
          <p:nvPr/>
        </p:nvSpPr>
        <p:spPr>
          <a:xfrm>
            <a:off x="69271" y="277091"/>
            <a:ext cx="12067309" cy="6186309"/>
          </a:xfrm>
          <a:prstGeom prst="rect">
            <a:avLst/>
          </a:prstGeom>
          <a:noFill/>
        </p:spPr>
        <p:txBody>
          <a:bodyPr wrap="square">
            <a:spAutoFit/>
          </a:bodyPr>
          <a:lstStyle/>
          <a:p>
            <a:pPr marL="0" marR="0" algn="just">
              <a:spcBef>
                <a:spcPts val="0"/>
              </a:spcBef>
              <a:spcAft>
                <a:spcPts val="0"/>
              </a:spcAft>
            </a:pPr>
            <a:r>
              <a:rPr lang="en-US" altLang="en-US" sz="66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6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Khi nhìn quả bóng qua khe cùng thành bên với </a:t>
            </a:r>
            <a:r>
              <a:rPr lang="nl-NL" sz="6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Trời</a:t>
            </a:r>
            <a:r>
              <a:rPr lang="nl-NL" sz="6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sẽ nhìn thấy toàn bộ một nửa quả bóng được chiếu sáng. Vị trí này tương đương với ngày chúng ta nhìn thấy một </a:t>
            </a:r>
            <a:r>
              <a:rPr lang="nl-NL" sz="6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Trăng </a:t>
            </a:r>
            <a:r>
              <a:rPr lang="nl-NL" sz="6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tròn.</a:t>
            </a:r>
            <a:endParaRPr lang="en-US" sz="6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0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578AD-E1DB-4745-BF50-76AAFACCC050}"/>
              </a:ext>
            </a:extLst>
          </p:cNvPr>
          <p:cNvSpPr txBox="1"/>
          <p:nvPr/>
        </p:nvSpPr>
        <p:spPr>
          <a:xfrm>
            <a:off x="69271" y="554181"/>
            <a:ext cx="12067309" cy="5632311"/>
          </a:xfrm>
          <a:prstGeom prst="rect">
            <a:avLst/>
          </a:prstGeom>
          <a:noFill/>
        </p:spPr>
        <p:txBody>
          <a:bodyPr wrap="square">
            <a:spAutoFit/>
          </a:bodyPr>
          <a:lstStyle/>
          <a:p>
            <a:pPr algn="just"/>
            <a:r>
              <a:rPr lang="en-US" altLang="en-US" sz="60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6000" dirty="0">
                <a:solidFill>
                  <a:srgbClr val="FF0000"/>
                </a:solidFill>
                <a:effectLst/>
                <a:latin typeface="Times New Roman" panose="02020603050405020304" pitchFamily="18" charset="0"/>
                <a:ea typeface="Calibri" panose="020F0502020204030204" pitchFamily="34" charset="0"/>
              </a:rPr>
              <a:t>- Khi nhìn quả bóng qua hai khe ở thành bên của hộp, ta chỉ nhìn thấy một nửa của một nửa quả bóng được chiếu sáng. Ở vị trí này tương đương với ngày ta nhìn thấy một nửa </a:t>
            </a:r>
            <a:r>
              <a:rPr lang="nl-NL" sz="6000" b="1" dirty="0">
                <a:solidFill>
                  <a:srgbClr val="FF0000"/>
                </a:solidFill>
                <a:effectLst/>
                <a:latin typeface="Times New Roman" panose="02020603050405020304" pitchFamily="18" charset="0"/>
                <a:ea typeface="Calibri" panose="020F0502020204030204" pitchFamily="34" charset="0"/>
              </a:rPr>
              <a:t>Mặt Trăng</a:t>
            </a:r>
            <a:r>
              <a:rPr lang="nl-NL" sz="6000" dirty="0">
                <a:solidFill>
                  <a:srgbClr val="FF0000"/>
                </a:solidFill>
                <a:effectLst/>
                <a:latin typeface="Times New Roman" panose="02020603050405020304" pitchFamily="18" charset="0"/>
                <a:ea typeface="Calibri" panose="020F0502020204030204" pitchFamily="34" charset="0"/>
              </a:rPr>
              <a:t> tròn. </a:t>
            </a:r>
            <a:r>
              <a:rPr lang="en-US" sz="6000" dirty="0" err="1">
                <a:solidFill>
                  <a:srgbClr val="FF0000"/>
                </a:solidFill>
                <a:effectLst/>
                <a:latin typeface="Times New Roman" panose="02020603050405020304" pitchFamily="18" charset="0"/>
                <a:ea typeface="Calibri" panose="020F0502020204030204" pitchFamily="34" charset="0"/>
              </a:rPr>
              <a:t>Đó</a:t>
            </a:r>
            <a:r>
              <a:rPr lang="en-US" sz="6000" dirty="0">
                <a:solidFill>
                  <a:srgbClr val="FF0000"/>
                </a:solidFill>
                <a:effectLst/>
                <a:latin typeface="Times New Roman" panose="02020603050405020304" pitchFamily="18" charset="0"/>
                <a:ea typeface="Calibri" panose="020F0502020204030204" pitchFamily="34" charset="0"/>
              </a:rPr>
              <a:t> </a:t>
            </a:r>
            <a:r>
              <a:rPr lang="en-US" sz="6000" dirty="0" err="1">
                <a:solidFill>
                  <a:srgbClr val="FF0000"/>
                </a:solidFill>
                <a:effectLst/>
                <a:latin typeface="Times New Roman" panose="02020603050405020304" pitchFamily="18" charset="0"/>
                <a:ea typeface="Calibri" panose="020F0502020204030204" pitchFamily="34" charset="0"/>
              </a:rPr>
              <a:t>là</a:t>
            </a:r>
            <a:r>
              <a:rPr lang="en-US" sz="6000" dirty="0">
                <a:solidFill>
                  <a:srgbClr val="FF0000"/>
                </a:solidFill>
                <a:effectLst/>
                <a:latin typeface="Times New Roman" panose="02020603050405020304" pitchFamily="18" charset="0"/>
                <a:ea typeface="Calibri" panose="020F0502020204030204" pitchFamily="34" charset="0"/>
              </a:rPr>
              <a:t> </a:t>
            </a:r>
            <a:r>
              <a:rPr lang="en-US" sz="6000" dirty="0" err="1">
                <a:solidFill>
                  <a:srgbClr val="FF0000"/>
                </a:solidFill>
                <a:effectLst/>
                <a:latin typeface="Times New Roman" panose="02020603050405020304" pitchFamily="18" charset="0"/>
                <a:ea typeface="Calibri" panose="020F0502020204030204" pitchFamily="34" charset="0"/>
              </a:rPr>
              <a:t>ngày</a:t>
            </a:r>
            <a:r>
              <a:rPr lang="en-US" sz="6000" dirty="0">
                <a:solidFill>
                  <a:srgbClr val="FF0000"/>
                </a:solidFill>
                <a:effectLst/>
                <a:latin typeface="Times New Roman" panose="02020603050405020304" pitchFamily="18" charset="0"/>
                <a:ea typeface="Calibri" panose="020F0502020204030204" pitchFamily="34" charset="0"/>
              </a:rPr>
              <a:t> </a:t>
            </a:r>
            <a:r>
              <a:rPr lang="en-US" sz="6000" dirty="0" err="1">
                <a:solidFill>
                  <a:srgbClr val="FF0000"/>
                </a:solidFill>
                <a:effectLst/>
                <a:latin typeface="Times New Roman" panose="02020603050405020304" pitchFamily="18" charset="0"/>
                <a:ea typeface="Calibri" panose="020F0502020204030204" pitchFamily="34" charset="0"/>
              </a:rPr>
              <a:t>nửa</a:t>
            </a:r>
            <a:r>
              <a:rPr lang="en-US" sz="6000" dirty="0">
                <a:solidFill>
                  <a:srgbClr val="FF0000"/>
                </a:solidFill>
                <a:effectLst/>
                <a:latin typeface="Times New Roman" panose="02020603050405020304" pitchFamily="18" charset="0"/>
                <a:ea typeface="Calibri" panose="020F0502020204030204" pitchFamily="34" charset="0"/>
              </a:rPr>
              <a:t> </a:t>
            </a:r>
            <a:r>
              <a:rPr lang="en-US" sz="6000" b="1" dirty="0" err="1">
                <a:solidFill>
                  <a:srgbClr val="FF0000"/>
                </a:solidFill>
                <a:effectLst/>
                <a:latin typeface="Times New Roman" panose="02020603050405020304" pitchFamily="18" charset="0"/>
                <a:ea typeface="Calibri" panose="020F0502020204030204" pitchFamily="34" charset="0"/>
              </a:rPr>
              <a:t>Trăng</a:t>
            </a:r>
            <a:r>
              <a:rPr lang="en-US" sz="6000" dirty="0">
                <a:solidFill>
                  <a:srgbClr val="FF0000"/>
                </a:solidFill>
                <a:effectLst/>
                <a:latin typeface="Times New Roman" panose="02020603050405020304" pitchFamily="18" charset="0"/>
                <a:ea typeface="Calibri" panose="020F0502020204030204" pitchFamily="34" charset="0"/>
              </a:rPr>
              <a:t>.</a:t>
            </a:r>
            <a:endParaRPr lang="en-US" sz="6000" dirty="0">
              <a:solidFill>
                <a:srgbClr val="FF0000"/>
              </a:solidFill>
            </a:endParaRPr>
          </a:p>
        </p:txBody>
      </p:sp>
    </p:spTree>
    <p:extLst>
      <p:ext uri="{BB962C8B-B14F-4D97-AF65-F5344CB8AC3E}">
        <p14:creationId xmlns:p14="http://schemas.microsoft.com/office/powerpoint/2010/main" val="26906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78D5D36-9A72-4482-B071-F34853DDB336}"/>
              </a:ext>
            </a:extLst>
          </p:cNvPr>
          <p:cNvSpPr>
            <a:spLocks noChangeArrowheads="1"/>
          </p:cNvSpPr>
          <p:nvPr/>
        </p:nvSpPr>
        <p:spPr bwMode="auto">
          <a:xfrm>
            <a:off x="126183" y="20914"/>
            <a:ext cx="95878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Bốn h</a:t>
            </a:r>
            <a:r>
              <a:rPr kumimoji="0" lang="nl-NL" altLang="en-US" sz="48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 dạng cơ bản của </a:t>
            </a:r>
            <a:r>
              <a:rPr kumimoji="0" lang="nl-NL" altLang="en-US" sz="4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trăng</a:t>
            </a:r>
            <a:r>
              <a:rPr kumimoji="0" lang="nl-NL" altLang="en-US"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4800" b="0" i="0" u="none" strike="noStrike" cap="none" normalizeH="0" baseline="0" dirty="0">
              <a:ln>
                <a:noFill/>
              </a:ln>
              <a:solidFill>
                <a:srgbClr val="FF0000"/>
              </a:solidFill>
              <a:effectLst/>
            </a:endParaRPr>
          </a:p>
        </p:txBody>
      </p:sp>
      <p:pic>
        <p:nvPicPr>
          <p:cNvPr id="3073" name="Picture 8">
            <a:extLst>
              <a:ext uri="{FF2B5EF4-FFF2-40B4-BE49-F238E27FC236}">
                <a16:creationId xmlns:a16="http://schemas.microsoft.com/office/drawing/2014/main" id="{8BFC246D-3C35-4127-AB68-B95E37668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622"/>
            <a:ext cx="12192000" cy="4050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FE24DA2-B670-432C-982B-19EA49FC94CA}"/>
              </a:ext>
            </a:extLst>
          </p:cNvPr>
          <p:cNvSpPr>
            <a:spLocks noChangeArrowheads="1"/>
          </p:cNvSpPr>
          <p:nvPr/>
        </p:nvSpPr>
        <p:spPr bwMode="auto">
          <a:xfrm>
            <a:off x="83130" y="4902241"/>
            <a:ext cx="1206730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Tuỳ</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4000" b="0" i="0" u="none" strike="noStrike" cap="none" normalizeH="0" baseline="0" dirty="0">
                <a:ln>
                  <a:noFill/>
                </a:ln>
                <a:solidFill>
                  <a:srgbClr val="FF0000"/>
                </a:solidFill>
                <a:effectLst/>
              </a:rPr>
              <a:t> </a:t>
            </a:r>
            <a:endParaRPr kumimoji="0" lang="en-US" altLang="en-US" sz="40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70985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3"/>
                                        </p:tgtEl>
                                        <p:attrNameLst>
                                          <p:attrName>style.visibility</p:attrName>
                                        </p:attrNameLst>
                                      </p:cBhvr>
                                      <p:to>
                                        <p:strVal val="visible"/>
                                      </p:to>
                                    </p:set>
                                    <p:animEffect transition="in" filter="circle(in)">
                                      <p:cBhvr>
                                        <p:cTn id="12" dur="2000"/>
                                        <p:tgtEl>
                                          <p:spTgt spid="307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69FF6-B721-4F44-997A-4CC5EF5A90B4}"/>
              </a:ext>
            </a:extLst>
          </p:cNvPr>
          <p:cNvSpPr txBox="1"/>
          <p:nvPr/>
        </p:nvSpPr>
        <p:spPr>
          <a:xfrm>
            <a:off x="69274" y="374079"/>
            <a:ext cx="12053455" cy="5632311"/>
          </a:xfrm>
          <a:prstGeom prst="rect">
            <a:avLst/>
          </a:prstGeom>
          <a:noFill/>
        </p:spPr>
        <p:txBody>
          <a:bodyPr wrap="square">
            <a:spAutoFit/>
          </a:bodyPr>
          <a:lstStyle/>
          <a:p>
            <a:pPr algn="just"/>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solidFill>
                  <a:srgbClr val="333333"/>
                </a:solidFill>
                <a:latin typeface="Times New Roman" panose="02020603050405020304" pitchFamily="18" charset="0"/>
                <a:cs typeface="Times New Roman" panose="02020603050405020304" pitchFamily="18" charset="0"/>
              </a:rPr>
              <a:t>: </a:t>
            </a:r>
            <a:r>
              <a:rPr lang="vi-VN" sz="6000" b="0" i="0" dirty="0">
                <a:solidFill>
                  <a:srgbClr val="333333"/>
                </a:solidFill>
                <a:effectLst/>
                <a:latin typeface="Times New Roman" panose="02020603050405020304" pitchFamily="18" charset="0"/>
                <a:cs typeface="Times New Roman" panose="02020603050405020304" pitchFamily="18" charset="0"/>
              </a:rPr>
              <a:t>Ánh sáng từ Mặt Trăng mà ta nhìn thấy có được từ</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a. C</a:t>
            </a:r>
            <a:r>
              <a:rPr lang="vi-VN" sz="6000" b="0" i="0" dirty="0">
                <a:solidFill>
                  <a:srgbClr val="333333"/>
                </a:solidFill>
                <a:effectLst/>
                <a:latin typeface="Times New Roman" panose="02020603050405020304" pitchFamily="18" charset="0"/>
                <a:cs typeface="Times New Roman" panose="02020603050405020304" pitchFamily="18" charset="0"/>
              </a:rPr>
              <a:t>ác ngôi sao.</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b. </a:t>
            </a:r>
            <a:r>
              <a:rPr lang="vi-VN" sz="6000" b="0" i="0" dirty="0">
                <a:solidFill>
                  <a:srgbClr val="333333"/>
                </a:solidFill>
                <a:effectLst/>
                <a:latin typeface="Times New Roman" panose="02020603050405020304" pitchFamily="18" charset="0"/>
                <a:cs typeface="Times New Roman" panose="02020603050405020304" pitchFamily="18" charset="0"/>
              </a:rPr>
              <a:t>M</a:t>
            </a:r>
            <a:r>
              <a:rPr lang="vi-VN" sz="6000" b="0" i="0" dirty="0">
                <a:solidFill>
                  <a:srgbClr val="FF0000"/>
                </a:solidFill>
                <a:effectLst/>
                <a:latin typeface="Times New Roman" panose="02020603050405020304" pitchFamily="18" charset="0"/>
                <a:cs typeface="Times New Roman" panose="02020603050405020304" pitchFamily="18" charset="0"/>
              </a:rPr>
              <a:t>ặ</a:t>
            </a:r>
            <a:r>
              <a:rPr lang="vi-VN" sz="6000" b="0" i="0" dirty="0">
                <a:solidFill>
                  <a:srgbClr val="333333"/>
                </a:solidFill>
                <a:effectLst/>
                <a:latin typeface="Times New Roman" panose="02020603050405020304" pitchFamily="18" charset="0"/>
                <a:cs typeface="Times New Roman" panose="02020603050405020304" pitchFamily="18" charset="0"/>
              </a:rPr>
              <a:t>t Trời.</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c. </a:t>
            </a:r>
            <a:r>
              <a:rPr lang="vi-VN" sz="6000" b="0" i="0" dirty="0">
                <a:solidFill>
                  <a:srgbClr val="333333"/>
                </a:solidFill>
                <a:effectLst/>
                <a:latin typeface="Times New Roman" panose="02020603050405020304" pitchFamily="18" charset="0"/>
                <a:cs typeface="Times New Roman" panose="02020603050405020304" pitchFamily="18" charset="0"/>
              </a:rPr>
              <a:t>Trái Đất.</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d. C</a:t>
            </a:r>
            <a:r>
              <a:rPr lang="vi-VN" sz="6000" b="0" i="0" dirty="0">
                <a:solidFill>
                  <a:srgbClr val="333333"/>
                </a:solidFill>
                <a:effectLst/>
                <a:latin typeface="Times New Roman" panose="02020603050405020304" pitchFamily="18" charset="0"/>
                <a:cs typeface="Times New Roman" panose="02020603050405020304" pitchFamily="18" charset="0"/>
              </a:rPr>
              <a:t>hính Mặt Trăng phát ra.</a:t>
            </a:r>
          </a:p>
        </p:txBody>
      </p:sp>
      <p:sp>
        <p:nvSpPr>
          <p:cNvPr id="4" name="Rectangle: Rounded Corners 3">
            <a:extLst>
              <a:ext uri="{FF2B5EF4-FFF2-40B4-BE49-F238E27FC236}">
                <a16:creationId xmlns:a16="http://schemas.microsoft.com/office/drawing/2014/main" id="{D7CCEC6C-FE32-49CC-97F9-1CECED863EF7}"/>
              </a:ext>
            </a:extLst>
          </p:cNvPr>
          <p:cNvSpPr/>
          <p:nvPr/>
        </p:nvSpPr>
        <p:spPr>
          <a:xfrm>
            <a:off x="0" y="3283526"/>
            <a:ext cx="817418" cy="724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7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C4B54-5F46-4AC9-8CB8-9D809301D32A}"/>
              </a:ext>
            </a:extLst>
          </p:cNvPr>
          <p:cNvSpPr txBox="1"/>
          <p:nvPr/>
        </p:nvSpPr>
        <p:spPr>
          <a:xfrm>
            <a:off x="41565" y="30216"/>
            <a:ext cx="12081164" cy="5909310"/>
          </a:xfrm>
          <a:prstGeom prst="rect">
            <a:avLst/>
          </a:prstGeom>
          <a:noFill/>
        </p:spPr>
        <p:txBody>
          <a:bodyPr wrap="square">
            <a:spAutoFit/>
          </a:bodyPr>
          <a:lstStyle/>
          <a:p>
            <a:pPr algn="just"/>
            <a:r>
              <a:rPr lang="en-US" sz="5400" b="1" i="0" dirty="0" err="1">
                <a:solidFill>
                  <a:srgbClr val="FF0000"/>
                </a:solidFill>
                <a:effectLst/>
                <a:latin typeface="Times New Roman" panose="02020603050405020304" pitchFamily="18" charset="0"/>
                <a:cs typeface="Times New Roman" panose="02020603050405020304" pitchFamily="18" charset="0"/>
              </a:rPr>
              <a:t>Câu</a:t>
            </a:r>
            <a:r>
              <a:rPr lang="en-US" sz="5400" b="1" i="0" dirty="0">
                <a:solidFill>
                  <a:srgbClr val="FF0000"/>
                </a:solidFill>
                <a:effectLst/>
                <a:latin typeface="Times New Roman" panose="02020603050405020304" pitchFamily="18" charset="0"/>
                <a:cs typeface="Times New Roman" panose="02020603050405020304" pitchFamily="18" charset="0"/>
              </a:rPr>
              <a:t> 3</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Chọn từ thích hợp</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Mặt</a:t>
            </a:r>
            <a:r>
              <a:rPr lang="en-US" sz="5400" b="1" i="0" dirty="0">
                <a:ln w="22225">
                  <a:solidFill>
                    <a:schemeClr val="accent2"/>
                  </a:solidFill>
                  <a:prstDash val="solid"/>
                </a:ln>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Trăng</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Trái</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Đất</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Mặt</a:t>
            </a:r>
            <a:r>
              <a:rPr lang="en-US" sz="5400" b="1" i="0" dirty="0">
                <a:ln w="22225">
                  <a:solidFill>
                    <a:schemeClr val="accent2"/>
                  </a:solidFill>
                  <a:prstDash val="solid"/>
                </a:ln>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Trời</a:t>
            </a:r>
            <a:r>
              <a:rPr lang="en-US" sz="5400" b="0" i="0" dirty="0">
                <a:solidFill>
                  <a:srgbClr val="333333"/>
                </a:solidFill>
                <a:effectLst/>
                <a:latin typeface="Times New Roman" panose="02020603050405020304" pitchFamily="18" charset="0"/>
                <a:cs typeface="Times New Roman" panose="02020603050405020304" pitchFamily="18" charset="0"/>
              </a:rPr>
              <a:t>,</a:t>
            </a:r>
            <a:r>
              <a:rPr lang="vi-VN" sz="5400" b="0" i="0" dirty="0">
                <a:solidFill>
                  <a:srgbClr val="333333"/>
                </a:solidFill>
                <a:effectLst/>
                <a:latin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cs typeface="Times New Roman" panose="02020603050405020304" pitchFamily="18" charset="0"/>
              </a:rPr>
              <a:t>điền</a:t>
            </a:r>
            <a:r>
              <a:rPr lang="en-US" sz="5400" dirty="0">
                <a:solidFill>
                  <a:srgbClr val="333333"/>
                </a:solidFill>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vào chỗ trống để hoàn thành câu sau.</a:t>
            </a: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Mỗi thời điểm, phần bề mặt</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dirty="0">
                <a:solidFill>
                  <a:srgbClr val="333333"/>
                </a:solidFill>
                <a:latin typeface="Times New Roman" panose="02020603050405020304" pitchFamily="18" charset="0"/>
                <a:cs typeface="Times New Roman" panose="02020603050405020304" pitchFamily="18" charset="0"/>
              </a:rPr>
              <a:t>1</a:t>
            </a:r>
            <a:r>
              <a:rPr lang="en-US" sz="5400" b="0" i="0" dirty="0">
                <a:solidFill>
                  <a:srgbClr val="333333"/>
                </a:solidFill>
                <a:effectLst/>
                <a:latin typeface="Times New Roman" panose="02020603050405020304" pitchFamily="18" charset="0"/>
                <a:cs typeface="Times New Roman" panose="02020603050405020304" pitchFamily="18" charset="0"/>
              </a:rPr>
              <a:t>…</a:t>
            </a:r>
            <a:r>
              <a:rPr lang="vi-VN" sz="5400" b="0" i="0" dirty="0">
                <a:solidFill>
                  <a:srgbClr val="333333"/>
                </a:solidFill>
                <a:effectLst/>
                <a:latin typeface="Times New Roman" panose="02020603050405020304" pitchFamily="18" charset="0"/>
                <a:cs typeface="Times New Roman" panose="02020603050405020304" pitchFamily="18" charset="0"/>
              </a:rPr>
              <a:t>hướng về</a:t>
            </a:r>
            <a:r>
              <a:rPr lang="en-US" sz="5400" b="0" i="0" dirty="0">
                <a:solidFill>
                  <a:srgbClr val="333333"/>
                </a:solidFill>
                <a:effectLst/>
                <a:latin typeface="Times New Roman" panose="02020603050405020304" pitchFamily="18" charset="0"/>
                <a:cs typeface="Times New Roman" panose="02020603050405020304" pitchFamily="18" charset="0"/>
              </a:rPr>
              <a:t>…2…</a:t>
            </a:r>
            <a:r>
              <a:rPr lang="vi-VN" sz="5400" b="0" i="0" dirty="0">
                <a:solidFill>
                  <a:srgbClr val="333333"/>
                </a:solidFill>
                <a:effectLst/>
                <a:latin typeface="Times New Roman" panose="02020603050405020304" pitchFamily="18" charset="0"/>
                <a:cs typeface="Times New Roman" panose="02020603050405020304" pitchFamily="18" charset="0"/>
              </a:rPr>
              <a:t>được</a:t>
            </a:r>
            <a:r>
              <a:rPr lang="en-US" sz="5400" b="0" i="0" dirty="0">
                <a:solidFill>
                  <a:srgbClr val="333333"/>
                </a:solidFill>
                <a:effectLst/>
                <a:latin typeface="Times New Roman" panose="02020603050405020304" pitchFamily="18" charset="0"/>
                <a:cs typeface="Times New Roman" panose="02020603050405020304" pitchFamily="18" charset="0"/>
              </a:rPr>
              <a:t>…3…</a:t>
            </a:r>
            <a:r>
              <a:rPr lang="vi-VN" sz="5400" b="0" i="0" dirty="0">
                <a:solidFill>
                  <a:srgbClr val="333333"/>
                </a:solidFill>
                <a:effectLst/>
                <a:latin typeface="Times New Roman" panose="02020603050405020304" pitchFamily="18" charset="0"/>
                <a:cs typeface="Times New Roman" panose="02020603050405020304" pitchFamily="18" charset="0"/>
              </a:rPr>
              <a:t>chiếu sáng có diện tích khác nhau nên ta nhìn thấy hình dạng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là khác nhau.</a:t>
            </a:r>
          </a:p>
        </p:txBody>
      </p:sp>
      <p:sp>
        <p:nvSpPr>
          <p:cNvPr id="5" name="TextBox 4">
            <a:extLst>
              <a:ext uri="{FF2B5EF4-FFF2-40B4-BE49-F238E27FC236}">
                <a16:creationId xmlns:a16="http://schemas.microsoft.com/office/drawing/2014/main" id="{A0DA0C88-93E4-4807-8D1A-5A717B247D76}"/>
              </a:ext>
            </a:extLst>
          </p:cNvPr>
          <p:cNvSpPr txBox="1"/>
          <p:nvPr/>
        </p:nvSpPr>
        <p:spPr>
          <a:xfrm>
            <a:off x="83130" y="5980611"/>
            <a:ext cx="1198418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1.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Mặt</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Trăng</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2.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Trái</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Đất</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3.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Mặt</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Trời</a:t>
            </a:r>
            <a:endParaRPr lang="en-US" sz="4800" b="1"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396505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ED1AD-B068-4CC8-9238-210470CE32C2}"/>
              </a:ext>
            </a:extLst>
          </p:cNvPr>
          <p:cNvSpPr txBox="1"/>
          <p:nvPr/>
        </p:nvSpPr>
        <p:spPr>
          <a:xfrm>
            <a:off x="96982" y="612140"/>
            <a:ext cx="11998036" cy="5632311"/>
          </a:xfrm>
          <a:prstGeom prst="rect">
            <a:avLst/>
          </a:prstGeom>
          <a:noFill/>
        </p:spPr>
        <p:txBody>
          <a:bodyPr wrap="square">
            <a:spAutoFit/>
          </a:bodyPr>
          <a:lstStyle/>
          <a:p>
            <a:pPr algn="just"/>
            <a:r>
              <a:rPr lang="en-US" sz="6000" b="1" i="0" dirty="0">
                <a:solidFill>
                  <a:srgbClr val="FF0000"/>
                </a:solidFill>
                <a:effectLst/>
                <a:latin typeface="Times New Roman" panose="02020603050405020304" pitchFamily="18" charset="0"/>
                <a:cs typeface="Times New Roman" panose="02020603050405020304" pitchFamily="18" charset="0"/>
              </a:rPr>
              <a:t>1</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Trăng</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phản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chiếu</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ánh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sáng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Trời</a:t>
            </a:r>
            <a:r>
              <a:rPr lang="en-US" sz="6000" b="0" i="0" dirty="0">
                <a:solidFill>
                  <a:srgbClr val="FF5722"/>
                </a:solidFill>
                <a:effectLst/>
                <a:latin typeface="Times New Roman" panose="02020603050405020304" pitchFamily="18" charset="0"/>
                <a:cs typeface="Times New Roman" panose="02020603050405020304" pitchFamily="18" charset="0"/>
              </a:rPr>
              <a:t>.</a:t>
            </a:r>
          </a:p>
          <a:p>
            <a:pPr algn="just"/>
            <a:r>
              <a:rPr lang="en-US" sz="6000" b="1" i="0" dirty="0">
                <a:solidFill>
                  <a:srgbClr val="FF0000"/>
                </a:solidFill>
                <a:effectLst/>
                <a:latin typeface="Times New Roman" panose="02020603050405020304" pitchFamily="18" charset="0"/>
                <a:cs typeface="Times New Roman" panose="02020603050405020304" pitchFamily="18" charset="0"/>
              </a:rPr>
              <a:t>2</a:t>
            </a:r>
            <a:r>
              <a:rPr lang="en-US" sz="6000" b="0" i="0" dirty="0">
                <a:solidFill>
                  <a:srgbClr val="FF5722"/>
                </a:solidFill>
                <a:effectLst/>
                <a:latin typeface="Times New Roman" panose="02020603050405020304" pitchFamily="18" charset="0"/>
                <a:cs typeface="Times New Roman" panose="02020603050405020304" pitchFamily="18" charset="0"/>
              </a:rPr>
              <a:t>. Khi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Trăng</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0" i="0" dirty="0">
                <a:solidFill>
                  <a:srgbClr val="FF5722"/>
                </a:solidFill>
                <a:effectLst/>
                <a:latin typeface="Times New Roman" panose="02020603050405020304" pitchFamily="18" charset="0"/>
                <a:cs typeface="Times New Roman" panose="02020603050405020304" pitchFamily="18" charset="0"/>
              </a:rPr>
              <a:t>di </a:t>
            </a:r>
            <a:r>
              <a:rPr lang="en-US" sz="6000" b="0" i="0" dirty="0" err="1">
                <a:solidFill>
                  <a:srgbClr val="FF5722"/>
                </a:solidFill>
                <a:effectLst/>
                <a:latin typeface="Times New Roman" panose="02020603050405020304" pitchFamily="18" charset="0"/>
                <a:cs typeface="Times New Roman" panose="02020603050405020304" pitchFamily="18" charset="0"/>
              </a:rPr>
              <a:t>chuyển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xung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quanh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Trái</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Đất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hình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dạng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của</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Trăng</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thay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đổi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bởi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nhìn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góc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khác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nhau</a:t>
            </a:r>
            <a:r>
              <a:rPr lang="en-US" sz="6000" b="0" i="0" dirty="0">
                <a:solidFill>
                  <a:srgbClr val="FF572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6774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4AFA1E-5A8C-4868-A9FB-5BC533BF21C4}"/>
              </a:ext>
            </a:extLst>
          </p:cNvPr>
          <p:cNvSpPr txBox="1"/>
          <p:nvPr/>
        </p:nvSpPr>
        <p:spPr>
          <a:xfrm>
            <a:off x="55420" y="415642"/>
            <a:ext cx="12081164" cy="5632311"/>
          </a:xfrm>
          <a:prstGeom prst="rect">
            <a:avLst/>
          </a:prstGeom>
          <a:noFill/>
        </p:spPr>
        <p:txBody>
          <a:bodyPr wrap="square">
            <a:spAutoFit/>
          </a:bodyPr>
          <a:lstStyle/>
          <a:p>
            <a:pPr algn="just"/>
            <a:r>
              <a:rPr lang="en-US" sz="6000" b="1" i="0" dirty="0">
                <a:solidFill>
                  <a:srgbClr val="FF0000"/>
                </a:solidFill>
                <a:effectLst/>
                <a:latin typeface="Times New Roman" panose="02020603050405020304" pitchFamily="18" charset="0"/>
                <a:cs typeface="Times New Roman" panose="02020603050405020304" pitchFamily="18" charset="0"/>
              </a:rPr>
              <a:t>1</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Trăng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phản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chiếu</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ánh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sáng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Trời</a:t>
            </a:r>
            <a:r>
              <a:rPr lang="en-US" sz="6000" b="0" i="0" dirty="0">
                <a:solidFill>
                  <a:srgbClr val="FF5722"/>
                </a:solidFill>
                <a:effectLst/>
                <a:latin typeface="Times New Roman" panose="02020603050405020304" pitchFamily="18" charset="0"/>
                <a:cs typeface="Times New Roman" panose="02020603050405020304" pitchFamily="18" charset="0"/>
              </a:rPr>
              <a:t>.</a:t>
            </a:r>
          </a:p>
          <a:p>
            <a:pPr algn="just"/>
            <a:r>
              <a:rPr lang="en-US" sz="6000" b="1" i="0" dirty="0">
                <a:solidFill>
                  <a:srgbClr val="FF0000"/>
                </a:solidFill>
                <a:effectLst/>
                <a:latin typeface="Times New Roman" panose="02020603050405020304" pitchFamily="18" charset="0"/>
                <a:cs typeface="Times New Roman" panose="02020603050405020304" pitchFamily="18" charset="0"/>
              </a:rPr>
              <a:t>2</a:t>
            </a:r>
            <a:r>
              <a:rPr lang="en-US" sz="6000" b="0" i="0" dirty="0">
                <a:solidFill>
                  <a:srgbClr val="FF5722"/>
                </a:solidFill>
                <a:effectLst/>
                <a:latin typeface="Times New Roman" panose="02020603050405020304" pitchFamily="18" charset="0"/>
                <a:cs typeface="Times New Roman" panose="02020603050405020304" pitchFamily="18" charset="0"/>
              </a:rPr>
              <a:t>. Khi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Trăng</a:t>
            </a:r>
            <a:r>
              <a:rPr lang="en-US" sz="6000" b="0" i="0" dirty="0">
                <a:solidFill>
                  <a:srgbClr val="FF5722"/>
                </a:solidFill>
                <a:effectLst/>
                <a:latin typeface="Times New Roman" panose="02020603050405020304" pitchFamily="18" charset="0"/>
                <a:cs typeface="Times New Roman" panose="02020603050405020304" pitchFamily="18" charset="0"/>
              </a:rPr>
              <a:t> di </a:t>
            </a:r>
            <a:r>
              <a:rPr lang="en-US" sz="6000" b="0" i="0" dirty="0" err="1">
                <a:solidFill>
                  <a:srgbClr val="FF5722"/>
                </a:solidFill>
                <a:effectLst/>
                <a:latin typeface="Times New Roman" panose="02020603050405020304" pitchFamily="18" charset="0"/>
                <a:cs typeface="Times New Roman" panose="02020603050405020304" pitchFamily="18" charset="0"/>
              </a:rPr>
              <a:t>chuyển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xung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quanh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Trái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Đất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hình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dạng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của</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Trăng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thay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đổi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bởi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nhìn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góc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khác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nhau</a:t>
            </a:r>
            <a:r>
              <a:rPr lang="en-US" sz="6000" b="0" i="0" dirty="0">
                <a:solidFill>
                  <a:srgbClr val="FF572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82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oa học tự nhiên lớp 6 - 2. Chuyển động nhìn thấy của Mặt Trăng - 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691" y="164592"/>
            <a:ext cx="7708392"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609343" y="4581042"/>
            <a:ext cx="8138161" cy="118574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imes New Roman" panose="02020603050405020304" pitchFamily="18" charset="0"/>
                <a:cs typeface="Times New Roman" panose="02020603050405020304" pitchFamily="18" charset="0"/>
              </a:rPr>
              <a:t>Tại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trăng</a:t>
            </a:r>
            <a:r>
              <a:rPr lang="en-US" sz="3200" b="1" dirty="0">
                <a:latin typeface="Times New Roman" panose="02020603050405020304" pitchFamily="18" charset="0"/>
                <a:cs typeface="Times New Roman" panose="02020603050405020304" pitchFamily="18" charset="0"/>
              </a:rPr>
              <a:t>?</a:t>
            </a:r>
          </a:p>
        </p:txBody>
      </p:sp>
      <p:sp>
        <p:nvSpPr>
          <p:cNvPr id="6" name="Title 1"/>
          <p:cNvSpPr txBox="1">
            <a:spLocks/>
          </p:cNvSpPr>
          <p:nvPr/>
        </p:nvSpPr>
        <p:spPr>
          <a:xfrm>
            <a:off x="1508759" y="4581042"/>
            <a:ext cx="8906257" cy="126803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-&gt;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p>
        </p:txBody>
      </p:sp>
    </p:spTree>
    <p:extLst>
      <p:ext uri="{BB962C8B-B14F-4D97-AF65-F5344CB8AC3E}">
        <p14:creationId xmlns:p14="http://schemas.microsoft.com/office/powerpoint/2010/main" val="3898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725226"/>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1)">
                                      <p:cBhvr>
                                        <p:cTn id="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002106bg7fr7v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872398"/>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heel(1)">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bill\Desktop\tải xuố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4153"/>
            <a:ext cx="12192000" cy="5257800"/>
          </a:xfrm>
        </p:spPr>
      </p:pic>
      <p:sp>
        <p:nvSpPr>
          <p:cNvPr id="3" name="Down Arrow 2"/>
          <p:cNvSpPr/>
          <p:nvPr/>
        </p:nvSpPr>
        <p:spPr>
          <a:xfrm>
            <a:off x="1600200" y="0"/>
            <a:ext cx="8991600" cy="20574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Hãy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làm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hàng</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để</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có</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một</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tinh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xanh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tươi</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7" name="WordArt 4"/>
          <p:cNvSpPr>
            <a:spLocks noChangeArrowheads="1" noChangeShapeType="1" noTextEdit="1"/>
          </p:cNvSpPr>
          <p:nvPr/>
        </p:nvSpPr>
        <p:spPr bwMode="auto">
          <a:xfrm>
            <a:off x="1524000" y="2590800"/>
            <a:ext cx="9144000" cy="1047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defRPr/>
            </a:pPr>
            <a:endParaRPr lang="en-US" sz="714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a:cs typeface="Times New Roman"/>
            </a:endParaRPr>
          </a:p>
        </p:txBody>
      </p:sp>
      <p:pic>
        <p:nvPicPr>
          <p:cNvPr id="8" name="Picture 2" descr="Primula_Sin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481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
          <p:cNvSpPr>
            <a:spLocks noChangeArrowheads="1" noChangeShapeType="1" noTextEdit="1"/>
          </p:cNvSpPr>
          <p:nvPr/>
        </p:nvSpPr>
        <p:spPr bwMode="auto">
          <a:xfrm>
            <a:off x="1524000" y="2470484"/>
            <a:ext cx="9131300" cy="1241093"/>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none" fromWordArt="1">
            <a:prstTxWarp prst="textPlain">
              <a:avLst>
                <a:gd name="adj" fmla="val 50000"/>
              </a:avLst>
            </a:prstTxWarp>
          </a:bodyPr>
          <a:lstStyle/>
          <a:p>
            <a:pPr algn="ctr"/>
            <a:r>
              <a:rPr lang="en-US" sz="9600" b="1" kern="1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Bye and see you again</a:t>
            </a:r>
          </a:p>
        </p:txBody>
      </p:sp>
    </p:spTree>
    <p:extLst>
      <p:ext uri="{BB962C8B-B14F-4D97-AF65-F5344CB8AC3E}">
        <p14:creationId xmlns:p14="http://schemas.microsoft.com/office/powerpoint/2010/main" val="338795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5BA5F-E71F-4148-BA49-E0B229C24A0E}"/>
              </a:ext>
            </a:extLst>
          </p:cNvPr>
          <p:cNvSpPr txBox="1"/>
          <p:nvPr/>
        </p:nvSpPr>
        <p:spPr>
          <a:xfrm>
            <a:off x="55420" y="443348"/>
            <a:ext cx="12081164" cy="5909310"/>
          </a:xfrm>
          <a:prstGeom prst="rect">
            <a:avLst/>
          </a:prstGeom>
          <a:noFill/>
        </p:spPr>
        <p:txBody>
          <a:bodyPr wrap="square">
            <a:spAutoFit/>
          </a:bodyPr>
          <a:lstStyle/>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Giống như </a:t>
            </a:r>
            <a:r>
              <a:rPr lang="vi-VN" sz="5400" b="1" i="0" dirty="0">
                <a:solidFill>
                  <a:srgbClr val="FF0000"/>
                </a:solidFill>
                <a:effectLst/>
                <a:latin typeface="Times New Roman" panose="02020603050405020304" pitchFamily="18" charset="0"/>
                <a:cs typeface="Times New Roman" panose="02020603050405020304" pitchFamily="18" charset="0"/>
              </a:rPr>
              <a:t>Trái Đất</a:t>
            </a:r>
            <a:r>
              <a:rPr lang="vi-VN" sz="5400" b="0" i="0" dirty="0">
                <a:solidFill>
                  <a:srgbClr val="333333"/>
                </a:solidFill>
                <a:effectLst/>
                <a:latin typeface="Times New Roman" panose="02020603050405020304" pitchFamily="18" charset="0"/>
                <a:cs typeface="Times New Roman" panose="02020603050405020304" pitchFamily="18" charset="0"/>
              </a:rPr>
              <a:t>,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không phát sáng, ta nhìn thấy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do nó phản chiếu ánh sáng từ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a:t>
            </a: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Ánh sáng phản chiếu từ </a:t>
            </a:r>
            <a:r>
              <a:rPr lang="vi-VN" sz="5400" b="1" i="0" dirty="0">
                <a:solidFill>
                  <a:srgbClr val="FF0000"/>
                </a:solidFill>
                <a:effectLst/>
                <a:latin typeface="Times New Roman" panose="02020603050405020304" pitchFamily="18" charset="0"/>
                <a:cs typeface="Times New Roman" panose="02020603050405020304" pitchFamily="18" charset="0"/>
              </a:rPr>
              <a:t>Mặt Trăng</a:t>
            </a:r>
            <a:r>
              <a:rPr lang="vi-VN" sz="5400" b="0" i="0" dirty="0">
                <a:solidFill>
                  <a:srgbClr val="333333"/>
                </a:solidFill>
                <a:effectLst/>
                <a:latin typeface="Times New Roman" panose="02020603050405020304" pitchFamily="18" charset="0"/>
                <a:cs typeface="Times New Roman" panose="02020603050405020304" pitchFamily="18" charset="0"/>
              </a:rPr>
              <a:t> đến </a:t>
            </a:r>
            <a:r>
              <a:rPr lang="vi-VN" sz="5400" b="1" i="0" dirty="0">
                <a:solidFill>
                  <a:srgbClr val="FF0000"/>
                </a:solidFill>
                <a:effectLst/>
                <a:latin typeface="Times New Roman" panose="02020603050405020304" pitchFamily="18" charset="0"/>
                <a:cs typeface="Times New Roman" panose="02020603050405020304" pitchFamily="18" charset="0"/>
              </a:rPr>
              <a:t>Trái Đất </a:t>
            </a:r>
            <a:r>
              <a:rPr lang="vi-VN" sz="5400" b="0" i="0" dirty="0">
                <a:solidFill>
                  <a:srgbClr val="333333"/>
                </a:solidFill>
                <a:effectLst/>
                <a:latin typeface="Times New Roman" panose="02020603050405020304" pitchFamily="18" charset="0"/>
                <a:cs typeface="Times New Roman" panose="02020603050405020304" pitchFamily="18" charset="0"/>
              </a:rPr>
              <a:t>yếu hơn ánh sáng trực tiếp từ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đến </a:t>
            </a:r>
            <a:r>
              <a:rPr lang="vi-VN" sz="5400" b="1" i="0" dirty="0">
                <a:solidFill>
                  <a:srgbClr val="FF0000"/>
                </a:solidFill>
                <a:effectLst/>
                <a:latin typeface="Times New Roman" panose="02020603050405020304" pitchFamily="18" charset="0"/>
                <a:cs typeface="Times New Roman" panose="02020603050405020304" pitchFamily="18" charset="0"/>
              </a:rPr>
              <a:t>Trái Đất</a:t>
            </a:r>
            <a:r>
              <a:rPr lang="vi-VN" sz="5400" b="0" i="0" dirty="0">
                <a:solidFill>
                  <a:srgbClr val="333333"/>
                </a:solidFill>
                <a:effectLst/>
                <a:latin typeface="Times New Roman" panose="02020603050405020304" pitchFamily="18" charset="0"/>
                <a:cs typeface="Times New Roman" panose="02020603050405020304" pitchFamily="18" charset="0"/>
              </a:rPr>
              <a:t>. Do đó, ban đêm ta nhìn thấy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rõ hơn ban ngày.</a:t>
            </a:r>
          </a:p>
        </p:txBody>
      </p:sp>
    </p:spTree>
    <p:extLst>
      <p:ext uri="{BB962C8B-B14F-4D97-AF65-F5344CB8AC3E}">
        <p14:creationId xmlns:p14="http://schemas.microsoft.com/office/powerpoint/2010/main" val="34521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743B4C1-295C-42A6-BDBC-56DE8C84C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93405" y="357823"/>
            <a:ext cx="9540815"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a:solidFill>
                  <a:srgbClr val="FF0000"/>
                </a:solidFill>
              </a:rPr>
              <a:t>Bài</a:t>
            </a: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4</a:t>
            </a:r>
            <a:r>
              <a:rPr lang="vi-VN" sz="2800" b="1" dirty="0">
                <a:solidFill>
                  <a:srgbClr val="FF0000"/>
                </a:solidFill>
              </a:rPr>
              <a:t>4: CHUYỂN ĐỘNG NHÌN THẤY CỦA MẶT TR</a:t>
            </a:r>
            <a:r>
              <a:rPr lang="en-US" sz="2800" b="1" dirty="0" err="1">
                <a:solidFill>
                  <a:srgbClr val="FF0000"/>
                </a:solidFill>
                <a:latin typeface="Times New Roman" panose="02020603050405020304" pitchFamily="18" charset="0"/>
                <a:cs typeface="Times New Roman" panose="02020603050405020304" pitchFamily="18" charset="0"/>
              </a:rPr>
              <a:t>ĂNG</a:t>
            </a:r>
            <a:r>
              <a:rPr lang="en-US" sz="2800" b="1" dirty="0">
                <a:solidFill>
                  <a:srgbClr val="FF0000"/>
                </a:solidFill>
              </a:rPr>
              <a:t> </a:t>
            </a:r>
          </a:p>
        </p:txBody>
      </p:sp>
      <p:sp>
        <p:nvSpPr>
          <p:cNvPr id="5" name="Title 1"/>
          <p:cNvSpPr>
            <a:spLocks noGrp="1"/>
          </p:cNvSpPr>
          <p:nvPr>
            <p:ph type="title"/>
          </p:nvPr>
        </p:nvSpPr>
        <p:spPr>
          <a:xfrm>
            <a:off x="682752" y="1105789"/>
            <a:ext cx="10515600" cy="768731"/>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82752" y="1998853"/>
            <a:ext cx="10515600" cy="768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7" name="Picture 9"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276" y="199993"/>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15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462B1F-C4ED-468E-979D-4CE2AB7E85D3}"/>
              </a:ext>
            </a:extLst>
          </p:cNvPr>
          <p:cNvSpPr txBox="1"/>
          <p:nvPr/>
        </p:nvSpPr>
        <p:spPr>
          <a:xfrm>
            <a:off x="201168" y="310899"/>
            <a:ext cx="11576304" cy="1754326"/>
          </a:xfrm>
          <a:prstGeom prst="rect">
            <a:avLst/>
          </a:prstGeom>
          <a:noFill/>
        </p:spPr>
        <p:txBody>
          <a:bodyPr wrap="square">
            <a:spAutoFit/>
          </a:bodyPr>
          <a:lstStyle/>
          <a:p>
            <a:pPr algn="just"/>
            <a:r>
              <a:rPr lang="en-US" altLang="en-US" sz="5400" b="1" dirty="0">
                <a:solidFill>
                  <a:srgbClr val="FF0000"/>
                </a:solidFill>
                <a:latin typeface="Times New Roman" panose="02020603050405020304" pitchFamily="18" charset="0"/>
                <a:cs typeface="Times New Roman" panose="02020603050405020304" pitchFamily="18" charset="0"/>
                <a:sym typeface="Wingdings" pitchFamily="2" charset="2"/>
              </a:rPr>
              <a:t>2</a:t>
            </a:r>
            <a:r>
              <a:rPr lang="vi-VN" sz="5400" b="1" i="0" dirty="0">
                <a:solidFill>
                  <a:srgbClr val="FF0000"/>
                </a:solidFill>
                <a:effectLst/>
                <a:latin typeface="Times New Roman" panose="02020603050405020304" pitchFamily="18" charset="0"/>
                <a:cs typeface="Times New Roman" panose="02020603050405020304" pitchFamily="18" charset="0"/>
              </a:rPr>
              <a:t>. </a:t>
            </a:r>
            <a:r>
              <a:rPr lang="en-US" sz="5400" b="1" dirty="0">
                <a:solidFill>
                  <a:srgbClr val="FF0000"/>
                </a:solidFill>
                <a:latin typeface="Times New Roman" panose="02020603050405020304" pitchFamily="18" charset="0"/>
                <a:cs typeface="Times New Roman" panose="02020603050405020304" pitchFamily="18" charset="0"/>
              </a:rPr>
              <a:t>H</a:t>
            </a:r>
            <a:r>
              <a:rPr lang="vi-VN" sz="5400" b="1" dirty="0">
                <a:solidFill>
                  <a:srgbClr val="FF0000"/>
                </a:solidFill>
                <a:latin typeface="Times New Roman" panose="02020603050405020304" pitchFamily="18" charset="0"/>
                <a:cs typeface="Times New Roman" panose="02020603050405020304" pitchFamily="18" charset="0"/>
              </a:rPr>
              <a:t>ình dạng nhìn thấy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Mặt </a:t>
            </a:r>
            <a:r>
              <a:rPr lang="vi-VN" sz="5400" b="1" i="0" dirty="0">
                <a:solidFill>
                  <a:srgbClr val="FF0000"/>
                </a:solidFill>
                <a:effectLst/>
                <a:latin typeface="Times New Roman" panose="02020603050405020304" pitchFamily="18" charset="0"/>
                <a:cs typeface="Times New Roman" panose="02020603050405020304" pitchFamily="18" charset="0"/>
              </a:rPr>
              <a:t>Trăng</a:t>
            </a:r>
            <a:endParaRPr lang="en-US" sz="5400" b="1" i="0" dirty="0">
              <a:solidFill>
                <a:srgbClr val="FF0000"/>
              </a:solidFill>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endParaRPr lang="vi-VN" sz="5400" b="0" i="0" dirty="0">
              <a:solidFill>
                <a:srgbClr val="333333"/>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338328" y="1832140"/>
            <a:ext cx="10908792" cy="1384995"/>
          </a:xfrm>
          <a:prstGeom prst="rect">
            <a:avLst/>
          </a:prstGeom>
        </p:spPr>
        <p:txBody>
          <a:bodyPr wrap="square">
            <a:spAutoFit/>
          </a:bodyPr>
          <a:lstStyle/>
          <a:p>
            <a:pPr algn="just"/>
            <a:r>
              <a:rPr lang="vi-VN" sz="2800" b="1" dirty="0">
                <a:solidFill>
                  <a:srgbClr val="333333"/>
                </a:solidFill>
                <a:latin typeface="Times New Roman" panose="02020603050405020304" pitchFamily="18" charset="0"/>
                <a:cs typeface="Times New Roman" panose="02020603050405020304" pitchFamily="18" charset="0"/>
              </a:rPr>
              <a:t>Có những ngày ta thấy </a:t>
            </a:r>
            <a:r>
              <a:rPr lang="vi-VN" sz="2800" b="1" dirty="0">
                <a:solidFill>
                  <a:srgbClr val="FF0000"/>
                </a:solidFill>
                <a:latin typeface="Times New Roman" panose="02020603050405020304" pitchFamily="18" charset="0"/>
                <a:cs typeface="Times New Roman" panose="02020603050405020304" pitchFamily="18" charset="0"/>
              </a:rPr>
              <a:t>Mặt Trăng </a:t>
            </a:r>
            <a:r>
              <a:rPr lang="vi-VN" sz="2800" b="1" dirty="0">
                <a:solidFill>
                  <a:srgbClr val="333333"/>
                </a:solidFill>
                <a:latin typeface="Times New Roman" panose="02020603050405020304" pitchFamily="18" charset="0"/>
                <a:cs typeface="Times New Roman" panose="02020603050405020304" pitchFamily="18" charset="0"/>
              </a:rPr>
              <a:t>tròn, nhưng có những ngày lại dường như không thấy </a:t>
            </a:r>
            <a:r>
              <a:rPr lang="vi-VN" sz="2800" b="1" dirty="0">
                <a:solidFill>
                  <a:srgbClr val="FF0000"/>
                </a:solidFill>
                <a:latin typeface="Times New Roman" panose="02020603050405020304" pitchFamily="18" charset="0"/>
                <a:cs typeface="Times New Roman" panose="02020603050405020304" pitchFamily="18" charset="0"/>
              </a:rPr>
              <a:t>Mặt Trăng</a:t>
            </a:r>
            <a:r>
              <a:rPr lang="vi-VN" sz="2800" b="1" dirty="0">
                <a:solidFill>
                  <a:srgbClr val="333333"/>
                </a:solidFill>
                <a:latin typeface="Times New Roman" panose="02020603050405020304" pitchFamily="18" charset="0"/>
                <a:cs typeface="Times New Roman" panose="02020603050405020304" pitchFamily="18" charset="0"/>
              </a:rPr>
              <a:t>. Từ ngày không trăng tới ngày trăng tròn, rồi ngày không trăng tiếp theo hết khoảng một tháng.</a:t>
            </a:r>
          </a:p>
        </p:txBody>
      </p:sp>
    </p:spTree>
    <p:extLst>
      <p:ext uri="{BB962C8B-B14F-4D97-AF65-F5344CB8AC3E}">
        <p14:creationId xmlns:p14="http://schemas.microsoft.com/office/powerpoint/2010/main" val="234114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2259</Words>
  <Application>Microsoft Office PowerPoint</Application>
  <PresentationFormat>Widescreen</PresentationFormat>
  <Paragraphs>140</Paragraphs>
  <Slides>52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Calibri Light</vt:lpstr>
      <vt:lpstr>Times New Roman</vt:lpstr>
      <vt:lpstr>Office Theme</vt:lpstr>
      <vt:lpstr>PowerPoint Presentation</vt:lpstr>
      <vt:lpstr>PowerPoint Presentation</vt:lpstr>
      <vt:lpstr>1. Ánh sáng của Mặt trăng</vt:lpstr>
      <vt:lpstr>Mặt Trăng có phải tự phát ra ánh sáng hay không? Vì sao?</vt:lpstr>
      <vt:lpstr>PowerPoint Presentation</vt:lpstr>
      <vt:lpstr>PowerPoint Presentation</vt:lpstr>
      <vt:lpstr>PowerPoint Presentation</vt:lpstr>
      <vt:lpstr>1. Ánh sáng của Mặt trăng</vt:lpstr>
      <vt:lpstr>PowerPoint Presentation</vt:lpstr>
      <vt:lpstr>Video hình dạng nhìn thấy của Mặt Trăng</vt:lpstr>
      <vt:lpstr>PowerPoint Presentation</vt:lpstr>
      <vt:lpstr>PowerPoint Presentation</vt:lpstr>
      <vt:lpstr>PowerPoint Presentation</vt:lpstr>
      <vt:lpstr>PowerPoint Presentation</vt:lpstr>
      <vt:lpstr>1. Ánh sáng của Mặt trăng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1 (Trang 194). Vào đêm không Trăng, chúng ta không nhìn thấy Mặt Trăng vì A. Mặt Trời không chiếu sáng Mặt Trăng B. Mặt Trăng không phản xạ ánh sáng mặt trời. C. ánh sáng phản xạ từ Mặt Trăng không chiếu tới Trái Đất D. Mặt Trăng bị che khuất bởi Mặt Trời.</vt:lpstr>
      <vt:lpstr>Bài tập 2 (Trang 194). Chúng ta nhìn thấy Trăng tròn khi A. một nửa phần được chiếu sáng của Mặt Trăng hướng về Trái Đất. B. toàn bộ phần được chiếu sáng của Mặt Trăng hướng về Trái Đất. C. toàn bộ Mặt Trăng được Mặt Trời chiếu sáng. D. Mặt Trăng ở khoảng giữa Trái Đất và Mặt Trời.</vt:lpstr>
      <vt:lpstr>Bài tập 3 (Trang 194). Chu kì của Tuần Trăng là 29,5 ngày. Khoảng thời gian đó cho biết điều gì?</vt:lpstr>
      <vt:lpstr>Bài tập 4 (Trang 194). Em hãy vẽ hình để giải thích hình ảnh nhìn thấy Trăng bán nguyệt cuối tháng.</vt:lpstr>
      <vt:lpstr>Bài tập 5 (Trang 194). Em hãy tìm hiểu về hiện tượng nhật thực và nguyệt thực. Hãy vẽ hình để giải thích hiện tượng đó.</vt:lpstr>
      <vt:lpstr>Bài tập 5 (Trang 194). Em hãy tìm hiểu về hiện tượng nhật thực và nguyệt thực. Hãy vẽ hình để giải thích hiện tượng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PGD</dc:creator>
  <cp:lastModifiedBy>Phan Bỉnh</cp:lastModifiedBy>
  <cp:revision>25</cp:revision>
  <dcterms:created xsi:type="dcterms:W3CDTF">2021-12-27T13:15:52Z</dcterms:created>
  <dcterms:modified xsi:type="dcterms:W3CDTF">2025-03-23T23:48:51Z</dcterms:modified>
</cp:coreProperties>
</file>