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6" r:id="rId2"/>
    <p:sldId id="307" r:id="rId3"/>
    <p:sldId id="357" r:id="rId4"/>
    <p:sldId id="353" r:id="rId5"/>
    <p:sldId id="354" r:id="rId6"/>
    <p:sldId id="340" r:id="rId7"/>
    <p:sldId id="299" r:id="rId8"/>
    <p:sldId id="328" r:id="rId9"/>
    <p:sldId id="329" r:id="rId10"/>
    <p:sldId id="268" r:id="rId11"/>
    <p:sldId id="317" r:id="rId12"/>
    <p:sldId id="359" r:id="rId13"/>
    <p:sldId id="360" r:id="rId14"/>
    <p:sldId id="366" r:id="rId15"/>
    <p:sldId id="361" r:id="rId16"/>
    <p:sldId id="362" r:id="rId17"/>
    <p:sldId id="363" r:id="rId18"/>
    <p:sldId id="364" r:id="rId19"/>
    <p:sldId id="349" r:id="rId20"/>
    <p:sldId id="312" r:id="rId21"/>
    <p:sldId id="358" r:id="rId22"/>
    <p:sldId id="326" r:id="rId23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a-PC" initials="N" lastIdx="2" clrIdx="0">
    <p:extLst>
      <p:ext uri="{19B8F6BF-5375-455C-9EA6-DF929625EA0E}">
        <p15:presenceInfo xmlns:p15="http://schemas.microsoft.com/office/powerpoint/2012/main" userId="Nga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3300"/>
    <a:srgbClr val="FFFFCC"/>
    <a:srgbClr val="FFCCFF"/>
    <a:srgbClr val="CCECFF"/>
    <a:srgbClr val="FF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0" autoAdjust="0"/>
    <p:restoredTop sz="94624" autoAdjust="0"/>
  </p:normalViewPr>
  <p:slideViewPr>
    <p:cSldViewPr>
      <p:cViewPr varScale="1">
        <p:scale>
          <a:sx n="67" d="100"/>
          <a:sy n="67" d="100"/>
        </p:scale>
        <p:origin x="14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 varScale="1">
        <p:scale>
          <a:sx n="59" d="100"/>
          <a:sy n="59" d="100"/>
        </p:scale>
        <p:origin x="-11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C1E7522B-FB4C-4596-B2D4-1692EE0880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8FA8235A-E0B5-45F5-BD00-EF75EEBFBDD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2228" name="Rectangle 4">
            <a:extLst>
              <a:ext uri="{FF2B5EF4-FFF2-40B4-BE49-F238E27FC236}">
                <a16:creationId xmlns="" xmlns:a16="http://schemas.microsoft.com/office/drawing/2014/main" id="{16A1008F-E2D0-4B78-9879-E58B8D6FD3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="" xmlns:a16="http://schemas.microsoft.com/office/drawing/2014/main" id="{2007D7E8-3C38-4974-B829-35C13F1DB0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="" xmlns:a16="http://schemas.microsoft.com/office/drawing/2014/main" id="{A360D64F-D7B5-4FC5-BDE5-B21FFE7563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223" name="Rectangle 7">
            <a:extLst>
              <a:ext uri="{FF2B5EF4-FFF2-40B4-BE49-F238E27FC236}">
                <a16:creationId xmlns="" xmlns:a16="http://schemas.microsoft.com/office/drawing/2014/main" id="{CF35D0FF-B6F6-4C7F-B869-047B06AD4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D89C9EF-5005-46EE-BA70-21B84FE82CF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3964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9C9EF-5005-46EE-BA70-21B84FE82CF1}" type="slidenum">
              <a:rPr lang="en-US" altLang="vi-VN" smtClean="0"/>
              <a:pPr/>
              <a:t>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280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87D520-205A-4B89-9183-00D74731C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2C25AD6-7A5F-409E-99A5-302DE3B5D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27B69A-8B4C-43BC-AFF8-212F00A10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0A9C4-2258-4B6B-9785-B65E4547F2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895384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7D5F534-A1C3-453C-8609-ABFD96EEA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9B36B8-C079-4D1A-91B6-B9EFE39BE8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6BB6154-F505-4E95-873A-084F4CA36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9CCD1-E2D5-4777-9A16-1F6B3AA5D7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80015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62EA56-4070-4DD0-9FAE-DC2AC3EF1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099725A-6FAA-4200-A53F-DFB606C86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0D04A15-D4DC-43F2-9FE8-300C86CDF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9A19-BEB5-428A-8824-87E2F0671F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69123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A9CF822-531B-4990-B3CE-01D1F0993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042DBA0-DDD9-488F-806B-AD509A466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DE40321-8AE3-4D7A-9B40-5DD89CC94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7B612-9F0A-4C08-9C2C-744183EC2F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26783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FE26231-53DC-4F69-884D-53C2A99D6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99F021F-077C-479C-9465-63EE4DC00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99F1635-6B9D-4048-BDC5-A61AC5A1F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E8684-7A56-4B47-9180-879146BF214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03841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E2AF595-F3C1-44E6-8A11-B739ABC9B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C88E775-0693-4AE8-8235-D36D9B41D4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FAD58B-60F1-44DD-BA83-16EFA4587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9F15F-1A3F-4496-8022-510531F7C8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879055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B8663F5-2CBC-4842-B438-2666FE826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DCB68F7-30E8-4E75-BAF1-F7AA1DC6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14BBCBF5-95CE-4515-9FC6-C4F327474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544BE-E295-4B2D-98C6-7D7E0658E9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70769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9623AD1-8A8E-4B34-867E-D3D62D42C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7FB8140-AB7D-428E-8CA9-3067822B8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986B2DF-16AE-4999-B89C-02B27B5739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006B6-5874-46CE-A727-7705745571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30982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106283D-041C-495D-8379-044B9A1AF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1D6B64B-9739-4A35-ADDE-51B639FC8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3B4323B-0027-4D44-9F1C-1C5E99C59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12DF2-EC10-416A-96B2-99A0C42630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5563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48900AD-60C0-48A3-8330-C3C039F9B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7028B1-AD5E-4E0F-B12C-E1BFAA977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5951530-EC96-4092-8E56-D806FD3CB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46660-4F74-4690-844D-C1D05C0E17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84997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909340-7A5D-476E-8144-D97EDD1C9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B52479-8436-43B0-A4C4-217D39038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01EC6B-D386-4815-8EC6-BD588A7E3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B1088-FD98-44B0-8F7D-2E899D023DF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37964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8395E20-D423-4499-80A1-277617238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5D11080-3088-43CC-8F09-6489AA8DC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8DDC09F-AB5D-4306-AC5A-8FECF6B495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33BE263-7D55-4643-95EF-C8D8416FF2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07FE92C-9ADC-4D5D-B081-365BCBCFFD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D1CE33C-5EFB-4876-A1A1-01F65229546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15938" y="6350"/>
            <a:ext cx="7813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THỊ TRẤN PHÚ HÒA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686800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THAM GIA LỚP HỌC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62200" y="2362200"/>
            <a:ext cx="4400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971515"/>
                  </a:solidFill>
                  <a:round/>
                  <a:headEnd/>
                  <a:tailEnd/>
                </a:ln>
                <a:solidFill>
                  <a:srgbClr val="B944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CÔNG NGHỆ 6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3886200"/>
            <a:ext cx="396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057400" y="4495800"/>
            <a:ext cx="6553200" cy="1905000"/>
          </a:xfrm>
          <a:prstGeom prst="horizontalScroll">
            <a:avLst>
              <a:gd name="adj" fmla="val 18912"/>
            </a:avLst>
          </a:prstGeom>
          <a:gradFill rotWithShape="1">
            <a:gsLst>
              <a:gs pos="0">
                <a:srgbClr val="FF33CC"/>
              </a:gs>
              <a:gs pos="100000">
                <a:srgbClr val="CCFF3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MINH NỮ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447800" y="35814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1219200" y="2209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6553200" y="36576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1447800" y="457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4876800" y="3505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609600" y="5791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5715000" y="3124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2362200" y="50292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2438400" y="6019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6553200" y="6400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8001000" y="6096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7696200" y="25146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3886200" y="3429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685800" y="68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8077200" y="4191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5105400" y="44196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762000" y="3048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7086600" y="381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21" name="AutoShape 25"/>
          <p:cNvSpPr>
            <a:spLocks noChangeArrowheads="1"/>
          </p:cNvSpPr>
          <p:nvPr/>
        </p:nvSpPr>
        <p:spPr bwMode="auto">
          <a:xfrm>
            <a:off x="2286000" y="32004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8153400" y="3429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1295400" y="48006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57150" algn="ctr">
            <a:solidFill>
              <a:srgbClr val="F8F2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83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3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3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39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45" dur="3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46" dur="30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51" dur="3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54" dur="3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55" dur="30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57" dur="3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0" dur="3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61" dur="30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3" dur="3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6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hsl" dir="cw">
                                      <p:cBhvr>
                                        <p:cTn id="66" dur="3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F200"/>
                                      </p:to>
                                    </p:animClr>
                                    <p:set>
                                      <p:cBhvr>
                                        <p:cTn id="67" dur="30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5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53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5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53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553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53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53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53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5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55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53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553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55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5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553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53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553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553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  <p:bldP spid="55316" grpId="0" animBg="1"/>
      <p:bldP spid="55317" grpId="0" animBg="1"/>
      <p:bldP spid="55318" grpId="0" animBg="1"/>
      <p:bldP spid="55319" grpId="0" animBg="1"/>
      <p:bldP spid="55320" grpId="0" animBg="1"/>
      <p:bldP spid="55321" grpId="0" animBg="1"/>
      <p:bldP spid="55322" grpId="0" animBg="1"/>
      <p:bldP spid="553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19200"/>
            <a:ext cx="8953500" cy="6268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SimSun"/>
                <a:cs typeface="Times New Roman"/>
              </a:rPr>
              <a:t> 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Một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ngôi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nhà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thông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minh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có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các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đặc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điểm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sau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Tiện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ích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: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có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hệ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thống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điều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khiển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các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đồ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dùng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điện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của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ngôi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nhà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tự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động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hoạt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động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theo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chương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trình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cài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đặt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sẵn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smtClean="0">
                <a:latin typeface="Times New Roman"/>
                <a:ea typeface="SimSun"/>
                <a:cs typeface="Times New Roman"/>
              </a:rPr>
              <a:t>An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ninh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, an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toàn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: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có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thể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gíam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sát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ngôi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nhà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và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điều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khiển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các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đồ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dùng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điện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trong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nhà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từ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xa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bằng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phần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mềm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cài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đặt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trên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điện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thoại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,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máy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tính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bảng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…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Tiết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kiệm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năng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lượng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: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tận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dụng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tối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đa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năng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lượng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từ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gió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tự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nhiên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và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ánh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sáng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mặt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ea typeface="SimSun"/>
                <a:cs typeface="Times New Roman"/>
              </a:rPr>
              <a:t>trời</a:t>
            </a:r>
            <a:r>
              <a:rPr lang="en-US" sz="3200" dirty="0" smtClean="0">
                <a:latin typeface="Times New Roman"/>
                <a:ea typeface="SimSu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SimSun"/>
                <a:cs typeface="Times New Roman"/>
              </a:rPr>
              <a:t> </a:t>
            </a:r>
            <a:endParaRPr lang="en-US" sz="3200" dirty="0">
              <a:effectLst/>
              <a:latin typeface="Calibri"/>
              <a:ea typeface="SimSun"/>
              <a:cs typeface="Times New Roman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76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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" y="90072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3300"/>
                </a:solidFill>
              </a:rPr>
              <a:t>2. </a:t>
            </a:r>
            <a:r>
              <a:rPr lang="en-US" sz="3000" b="1" dirty="0" err="1">
                <a:solidFill>
                  <a:srgbClr val="FF3300"/>
                </a:solidFill>
              </a:rPr>
              <a:t>Đặc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điểm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của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ngôi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nhà</a:t>
            </a:r>
            <a:r>
              <a:rPr lang="en-US" sz="3000" b="1" dirty="0">
                <a:solidFill>
                  <a:srgbClr val="FF3300"/>
                </a:solidFill>
              </a:rPr>
              <a:t> </a:t>
            </a:r>
            <a:r>
              <a:rPr lang="en-US" sz="3000" b="1" dirty="0" err="1">
                <a:solidFill>
                  <a:srgbClr val="FF3300"/>
                </a:solidFill>
              </a:rPr>
              <a:t>thông</a:t>
            </a:r>
            <a:r>
              <a:rPr lang="en-US" sz="3000" b="1" dirty="0">
                <a:solidFill>
                  <a:srgbClr val="FF3300"/>
                </a:solidFill>
              </a:rPr>
              <a:t> minh</a:t>
            </a:r>
            <a:endParaRPr lang="en-US" sz="30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1"/>
          <p:cNvGrpSpPr/>
          <p:nvPr/>
        </p:nvGrpSpPr>
        <p:grpSpPr>
          <a:xfrm rot="16200000">
            <a:off x="2278689" y="-1321732"/>
            <a:ext cx="3970116" cy="6851093"/>
            <a:chOff x="1100490" y="0"/>
            <a:chExt cx="7448764" cy="6858000"/>
          </a:xfrm>
        </p:grpSpPr>
        <p:pic>
          <p:nvPicPr>
            <p:cNvPr id="5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90" y="0"/>
              <a:ext cx="7448764" cy="6858000"/>
            </a:xfrm>
            <a:prstGeom prst="rect">
              <a:avLst/>
            </a:prstGeom>
          </p:spPr>
        </p:pic>
        <p:pic>
          <p:nvPicPr>
            <p:cNvPr id="6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576" y="279401"/>
              <a:ext cx="645078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6504021" y="1332462"/>
            <a:ext cx="1063853" cy="1016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712" y="2392597"/>
            <a:ext cx="2889755" cy="43590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2011" y="1719093"/>
            <a:ext cx="5166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4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LUYỆN TẬP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87" y="-66346"/>
            <a:ext cx="955019" cy="22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82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14745 L -0.07617 -0.0400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2 -0.00741 L -6.25E-7 1.48148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295400" y="1605409"/>
            <a:ext cx="6553200" cy="1676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đi đến, đèn tự động bật lên; khi không có người, đèn tự động tắt.</a:t>
            </a: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5800" y="41338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657600"/>
            <a:ext cx="54102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1295400" y="1485900"/>
            <a:ext cx="6553200" cy="1676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hình ảnh của khách ở cửa ra vào.</a:t>
            </a:r>
          </a:p>
          <a:p>
            <a:pPr algn="ctr"/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5800" y="41338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657600"/>
            <a:ext cx="52578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2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219200" y="1905000"/>
            <a:ext cx="6553200" cy="1676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hệ thống điều khiến từ xa để cửa tự động mở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5800" y="44386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962400"/>
            <a:ext cx="48006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89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1295400" y="1895921"/>
            <a:ext cx="7086600" cy="1676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7 giờ sáng, rèm cửa tự động kéo ra để ánh sáng mặt trời chiếu vào nhà.</a:t>
            </a: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5800" y="44386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962400"/>
            <a:ext cx="54864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00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1295400" y="1605409"/>
            <a:ext cx="6553200" cy="1676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xuất hiện khói hoặc lửa, tín hiệu báo cháy phát ra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5800" y="41338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657600"/>
            <a:ext cx="48006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7494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1295400" y="1895921"/>
            <a:ext cx="7239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tự động mở bằng cảm ứng vân tay.</a:t>
            </a:r>
          </a:p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85800" y="44386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71800" y="3962400"/>
            <a:ext cx="53340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83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Em hãy cho biết các biểu hiện dưới đây thể hiện đặc điểm nào của ngôi nhà thông minh</a:t>
            </a:r>
            <a:r>
              <a:rPr lang="vi-VN" sz="3200" b="1" dirty="0" smtClean="0"/>
              <a:t>.</a:t>
            </a:r>
            <a:endParaRPr lang="vi-VN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1605409"/>
            <a:ext cx="65532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 động mở những chương trình mà chủ nhà yêu thích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85800" y="4133850"/>
            <a:ext cx="1600200" cy="952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3657600"/>
            <a:ext cx="4800600" cy="1905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3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9F3D4157-4DB8-4440-B1CE-1E847C175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2830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841C8F82-B58D-4112-881D-F5DCE6B4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4" y="2700875"/>
            <a:ext cx="5422900" cy="44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B4BB1EB7-5BDC-4193-A2CA-8CD5FE90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00" y="1206787"/>
            <a:ext cx="3979862" cy="15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D34FB36C-B7AC-4982-B791-36636F6C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19" y="96257"/>
            <a:ext cx="3143383" cy="18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D05ECE0F-A360-438D-A490-37C2B038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01" y="1596565"/>
            <a:ext cx="4140899" cy="27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9EF373FE-4CE4-4078-A2FF-7A24812D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28974"/>
            <a:ext cx="5405438" cy="246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03F6ECEE-127B-4BCF-B25C-D424DC0E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12" y="1972531"/>
            <a:ext cx="3276600" cy="251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79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="" xmlns:a16="http://schemas.microsoft.com/office/drawing/2014/main" id="{EB70F15C-5663-4135-BDE7-E43DF1F5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199" y="232737"/>
            <a:ext cx="525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7074DEA9-D054-44B4-93E3-1380DF4D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" y="1257299"/>
            <a:ext cx="8282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minh 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598" y="1976735"/>
            <a:ext cx="79570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=&gt; </a:t>
            </a:r>
            <a:r>
              <a:rPr lang="en-US" sz="3200" dirty="0" err="1" smtClean="0"/>
              <a:t>Ngôi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thông</a:t>
            </a:r>
            <a:r>
              <a:rPr lang="en-US" sz="3200" dirty="0" smtClean="0"/>
              <a:t> minh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ngôi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trang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thống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khiển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hoặc</a:t>
            </a:r>
            <a:r>
              <a:rPr lang="en-US" sz="3200" dirty="0" smtClean="0"/>
              <a:t> </a:t>
            </a:r>
            <a:r>
              <a:rPr lang="en-US" sz="3200" dirty="0" err="1" smtClean="0"/>
              <a:t>bán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, </a:t>
            </a:r>
            <a:r>
              <a:rPr lang="en-US" sz="3200" dirty="0" err="1" smtClean="0"/>
              <a:t>đồ</a:t>
            </a:r>
            <a:r>
              <a:rPr lang="en-US" sz="3200" dirty="0" smtClean="0"/>
              <a:t>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theo</a:t>
            </a:r>
            <a:r>
              <a:rPr lang="en-US" sz="3200" dirty="0" smtClean="0"/>
              <a:t> ý </a:t>
            </a:r>
            <a:r>
              <a:rPr lang="en-US" sz="3200" dirty="0" err="1" smtClean="0"/>
              <a:t>muốn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chủ</a:t>
            </a:r>
            <a:r>
              <a:rPr lang="en-US" sz="3200" dirty="0" smtClean="0"/>
              <a:t> </a:t>
            </a:r>
            <a:r>
              <a:rPr lang="en-US" sz="3200" dirty="0" err="1" smtClean="0"/>
              <a:t>nhà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5498" y="5334000"/>
            <a:ext cx="849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VD: </a:t>
            </a:r>
            <a:r>
              <a:rPr lang="en-US" sz="3200" dirty="0" err="1" smtClean="0"/>
              <a:t>Bóng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, </a:t>
            </a:r>
            <a:r>
              <a:rPr lang="en-US" sz="3200" dirty="0" err="1" smtClean="0"/>
              <a:t>chuông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cháy</a:t>
            </a:r>
            <a:r>
              <a:rPr lang="en-US" sz="3200" dirty="0" smtClean="0"/>
              <a:t>, </a:t>
            </a:r>
            <a:r>
              <a:rPr lang="en-US" sz="3200" dirty="0" err="1" smtClean="0"/>
              <a:t>cửa</a:t>
            </a:r>
            <a:r>
              <a:rPr lang="en-US" sz="3200" dirty="0" smtClean="0"/>
              <a:t>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23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6523FE73-D8A4-4D3C-AB5B-282C1DDA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245" y="5705475"/>
            <a:ext cx="30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prstClr val="white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33400" y="914400"/>
            <a:ext cx="8458200" cy="48768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những đồ dùng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mà em đã từng trông thấy hoặc 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itchFamily="18" charset="0"/>
              </a:rPr>
              <a:t>VẬN 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397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 TỰ HỌC          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vừa học: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66813" y="22336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Học nội dung ghi vở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57200" y="3052763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sắp học: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66813" y="3871913"/>
            <a:ext cx="9167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7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  <p:bldP spid="21508" grpId="0"/>
      <p:bldP spid="24581" grpId="0"/>
      <p:bldP spid="245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 rot="16200000">
            <a:off x="1800507" y="56692"/>
            <a:ext cx="4664692" cy="5160909"/>
            <a:chOff x="1100490" y="0"/>
            <a:chExt cx="7448764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90" y="0"/>
              <a:ext cx="7448764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678" y="320674"/>
              <a:ext cx="6548644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6" name="文本框 15"/>
          <p:cNvSpPr txBox="1"/>
          <p:nvPr/>
        </p:nvSpPr>
        <p:spPr>
          <a:xfrm>
            <a:off x="2315867" y="1834799"/>
            <a:ext cx="3941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Xin </a:t>
            </a:r>
            <a:r>
              <a:rPr lang="en-US" altLang="zh-CN" sz="3200" b="1" dirty="0" err="1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chào</a:t>
            </a:r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và</a:t>
            </a:r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hẹn</a:t>
            </a:r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gặp</a:t>
            </a:r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lại</a:t>
            </a:r>
            <a:r>
              <a:rPr lang="en-US" altLang="zh-CN" sz="3200" b="1" dirty="0">
                <a:solidFill>
                  <a:srgbClr val="FF0000"/>
                </a:solidFill>
                <a:ea typeface="华康海报体W12" panose="040B0C09000000000000" pitchFamily="81" charset="-122"/>
                <a:cs typeface="Times New Roman" pitchFamily="18" charset="0"/>
              </a:rPr>
              <a:t>!</a:t>
            </a:r>
            <a:endParaRPr lang="zh-CN" altLang="en-US" sz="3200" b="1" dirty="0">
              <a:solidFill>
                <a:srgbClr val="FF0000"/>
              </a:solidFill>
              <a:ea typeface="华康海报体W12" panose="040B0C09000000000000" pitchFamily="81" charset="-122"/>
              <a:cs typeface="Times New Roman" pitchFamily="18" charset="0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5893324" y="313302"/>
            <a:ext cx="1063853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788" y="1775835"/>
            <a:ext cx="2889755" cy="4359018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544743" y="886761"/>
            <a:ext cx="2015470" cy="15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6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14745 L -0.07617 -0.04005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68776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676275" algn="l"/>
              </a:tabLst>
            </a:pPr>
            <a:r>
              <a:rPr lang="pt-BR" sz="3200" b="1" dirty="0">
                <a:solidFill>
                  <a:srgbClr val="FF0000"/>
                </a:solidFill>
                <a:ea typeface="Times New Roman" pitchFamily="18" charset="0"/>
                <a:cs typeface="Times New Roman" panose="02020603050405020304" pitchFamily="18" charset="0"/>
              </a:rPr>
              <a:t>Bài 3 NGÔI NHÀ THÔNG MINH</a:t>
            </a:r>
            <a:endParaRPr 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4566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Ngày</a:t>
            </a:r>
            <a:r>
              <a:rPr lang="en-US" dirty="0" smtClean="0"/>
              <a:t> 11/10/2021</a:t>
            </a:r>
            <a:br>
              <a:rPr lang="en-US" dirty="0" smtClean="0"/>
            </a:br>
            <a:r>
              <a:rPr lang="en-US" dirty="0" err="1" smtClean="0"/>
              <a:t>Tiết</a:t>
            </a:r>
            <a:r>
              <a:rPr lang="en-US" dirty="0" smtClean="0"/>
              <a:t>: 5+6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905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Khái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niệm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minh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61367"/>
            <a:ext cx="6141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Đặc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ngôi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minh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0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DE67F1C-5A79-4159-91D6-5CEF4B4BF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66641"/>
              </p:ext>
            </p:extLst>
          </p:nvPr>
        </p:nvGraphicFramePr>
        <p:xfrm>
          <a:off x="228600" y="838200"/>
          <a:ext cx="8700449" cy="4720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="" xmlns:a16="http://schemas.microsoft.com/office/drawing/2014/main" val="355123057"/>
                    </a:ext>
                  </a:extLst>
                </a:gridCol>
                <a:gridCol w="4966649">
                  <a:extLst>
                    <a:ext uri="{9D8B030D-6E8A-4147-A177-3AD203B41FA5}">
                      <a16:colId xmlns="" xmlns:a16="http://schemas.microsoft.com/office/drawing/2014/main" val="3138886699"/>
                    </a:ext>
                  </a:extLst>
                </a:gridCol>
              </a:tblGrid>
              <a:tr h="488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3684385"/>
                  </a:ext>
                </a:extLst>
              </a:tr>
              <a:tr h="41594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dirty="0" smtClean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376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149477"/>
            <a:ext cx="6920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Phiếu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tập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</a:t>
            </a:r>
            <a:r>
              <a:rPr lang="en-US" sz="26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1371600"/>
            <a:ext cx="480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cài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Giám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minh.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pin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accent4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2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DE67F1C-5A79-4159-91D6-5CEF4B4BF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56853"/>
              </p:ext>
            </p:extLst>
          </p:nvPr>
        </p:nvGraphicFramePr>
        <p:xfrm>
          <a:off x="533400" y="914400"/>
          <a:ext cx="8229600" cy="594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355123057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313888669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3684385"/>
                  </a:ext>
                </a:extLst>
              </a:tr>
              <a:tr h="5283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3200" u="sng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solidFill>
                            <a:schemeClr val="accent4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505657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149477"/>
            <a:ext cx="6920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Phiếu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tập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</a:t>
            </a:r>
            <a:r>
              <a:rPr lang="en-US" sz="26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0684" y="1447800"/>
            <a:ext cx="4164678" cy="581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giám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hỏng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nổ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ninh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chemeClr val="accent4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55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DE67F1C-5A79-4159-91D6-5CEF4B4BF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78663"/>
              </p:ext>
            </p:extLst>
          </p:nvPr>
        </p:nvGraphicFramePr>
        <p:xfrm>
          <a:off x="228600" y="914400"/>
          <a:ext cx="8610601" cy="579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="" xmlns:a16="http://schemas.microsoft.com/office/drawing/2014/main" val="355123057"/>
                    </a:ext>
                  </a:extLst>
                </a:gridCol>
                <a:gridCol w="5105401">
                  <a:extLst>
                    <a:ext uri="{9D8B030D-6E8A-4147-A177-3AD203B41FA5}">
                      <a16:colId xmlns="" xmlns:a16="http://schemas.microsoft.com/office/drawing/2014/main" val="3138886699"/>
                    </a:ext>
                  </a:extLst>
                </a:gridCol>
              </a:tblGrid>
              <a:tr h="590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3684385"/>
                  </a:ext>
                </a:extLst>
              </a:tr>
              <a:tr h="5200917">
                <a:tc>
                  <a:txBody>
                    <a:bodyPr/>
                    <a:lstStyle/>
                    <a:p>
                      <a:pPr marL="0" marR="0" algn="just" rtl="0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u="sng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u="sng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40" marR="6754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214177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149477"/>
            <a:ext cx="69201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Phiếu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học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tập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số</a:t>
            </a:r>
            <a:r>
              <a:rPr lang="en-US" sz="26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1371600"/>
            <a:ext cx="4648200" cy="567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 smtClean="0"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sử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dụng</a:t>
            </a:r>
            <a:r>
              <a:rPr lang="en-US" sz="3200" dirty="0">
                <a:cs typeface="Times New Roman" panose="02020603050405020304" pitchFamily="18" charset="0"/>
              </a:rPr>
              <a:t> pin </a:t>
            </a:r>
            <a:r>
              <a:rPr lang="en-US" sz="3200" dirty="0" err="1">
                <a:cs typeface="Times New Roman" panose="02020603050405020304" pitchFamily="18" charset="0"/>
              </a:rPr>
              <a:t>năng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mặt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trời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khiến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ngôi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nhà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thông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mình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ưu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điểm</a:t>
            </a:r>
            <a:r>
              <a:rPr lang="en-US" sz="3200" dirty="0"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cs typeface="Times New Roman" panose="02020603050405020304" pitchFamily="18" charset="0"/>
              </a:rPr>
              <a:t>Tiết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kiệm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năng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cs typeface="Times New Roman" panose="02020603050405020304" pitchFamily="18" charset="0"/>
              </a:rPr>
              <a:t>tận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dụng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tối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đa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năng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từ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gió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tự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nhiên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và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ánh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sáng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mặt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trời</a:t>
            </a:r>
            <a:r>
              <a:rPr lang="en-US" sz="3200" dirty="0"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cs typeface="Times New Roman" panose="02020603050405020304" pitchFamily="18" charset="0"/>
              </a:rPr>
              <a:t>Tính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tiết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kiệm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năng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cho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ngôi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cs typeface="Times New Roman" panose="02020603050405020304" pitchFamily="18" charset="0"/>
              </a:rPr>
              <a:t>nhà</a:t>
            </a:r>
            <a:r>
              <a:rPr lang="en-US" sz="3200" dirty="0">
                <a:cs typeface="Times New Roman" panose="02020603050405020304" pitchFamily="18" charset="0"/>
              </a:rPr>
              <a:t>.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66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975" y="4585676"/>
            <a:ext cx="8734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Cho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tiện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ích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ngôi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nhà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thông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minh ?</a:t>
            </a:r>
            <a:endParaRPr lang="en-US" sz="3000" b="1" dirty="0"/>
          </a:p>
        </p:txBody>
      </p:sp>
      <p:pic>
        <p:nvPicPr>
          <p:cNvPr id="18" name="Picture 2" descr="Sự ổn định của hệ thống nhà thông minh Mobieyes SmartHome như thế nào? |  Tin tức | MobiEyes SmartHome | Thạch Anh ITT">
            <a:extLst>
              <a:ext uri="{FF2B5EF4-FFF2-40B4-BE49-F238E27FC236}">
                <a16:creationId xmlns="" xmlns:a16="http://schemas.microsoft.com/office/drawing/2014/main" id="{8142A98E-C7EE-465F-9724-BD052332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401"/>
          <p:cNvSpPr txBox="1"/>
          <p:nvPr/>
        </p:nvSpPr>
        <p:spPr>
          <a:xfrm>
            <a:off x="1828800" y="4007658"/>
            <a:ext cx="6137821" cy="723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dùng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chemeClr val="accent4"/>
                </a:solidFill>
                <a:ea typeface="Arial"/>
                <a:cs typeface="Times New Roman" panose="02020603050405020304" pitchFamily="18" charset="0"/>
              </a:rPr>
              <a:t> minh</a:t>
            </a:r>
            <a:endParaRPr lang="en-US" sz="2800" i="1" dirty="0">
              <a:solidFill>
                <a:schemeClr val="accent4"/>
              </a:solidFill>
              <a:effectLst/>
              <a:ea typeface="Arial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57175" y="5601339"/>
            <a:ext cx="9401175" cy="124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0" lvl="1" algn="just">
              <a:lnSpc>
                <a:spcPct val="134000"/>
              </a:lnSpc>
              <a:spcAft>
                <a:spcPts val="0"/>
              </a:spcAft>
              <a:tabLst>
                <a:tab pos="530860" algn="l"/>
              </a:tabLst>
            </a:pPr>
            <a:r>
              <a:rPr lang="en-US" sz="2800" b="1" dirty="0" err="1">
                <a:ea typeface="Times New Roman"/>
                <a:cs typeface="Times New Roman" pitchFamily="18" charset="0"/>
              </a:rPr>
              <a:t>Các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đồ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dùng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được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cài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đặt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chương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trình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tắt</a:t>
            </a:r>
            <a:r>
              <a:rPr lang="en-US" sz="2800" b="1" dirty="0">
                <a:ea typeface="Times New Roman"/>
                <a:cs typeface="Times New Roman" pitchFamily="18" charset="0"/>
              </a:rPr>
              <a:t>/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mở</a:t>
            </a:r>
            <a:r>
              <a:rPr lang="en-US" sz="2800" b="1" dirty="0">
                <a:ea typeface="Times New Roman"/>
                <a:cs typeface="Times New Roman" pitchFamily="18" charset="0"/>
              </a:rPr>
              <a:t>/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khoá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tự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động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mà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không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cần</a:t>
            </a:r>
            <a:r>
              <a:rPr lang="en-US" sz="2800" b="1" dirty="0">
                <a:ea typeface="Times New Roman"/>
                <a:cs typeface="Times New Roman" pitchFamily="18" charset="0"/>
              </a:rPr>
              <a:t> con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tác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động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trực</a:t>
            </a:r>
            <a:r>
              <a:rPr lang="en-US" sz="2800" b="1" dirty="0"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ea typeface="Times New Roman"/>
                <a:cs typeface="Times New Roman" pitchFamily="18" charset="0"/>
              </a:rPr>
              <a:t>tiếp</a:t>
            </a:r>
            <a:r>
              <a:rPr lang="en-US" sz="2800" b="1" dirty="0">
                <a:ea typeface="Times New Roman"/>
                <a:cs typeface="Times New Roman" pitchFamily="18" charset="0"/>
              </a:rPr>
              <a:t>.</a:t>
            </a:r>
            <a:endParaRPr lang="en-US" sz="2800" b="1" dirty="0"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41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6" y="1"/>
            <a:ext cx="4556234" cy="42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070" y="5770796"/>
            <a:ext cx="8929196" cy="109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90500" lvl="1">
              <a:lnSpc>
                <a:spcPct val="116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en-US" sz="2800" dirty="0" err="1">
                <a:ea typeface="Times New Roman"/>
                <a:cs typeface="Times New Roman" pitchFamily="18" charset="0"/>
              </a:rPr>
              <a:t>Việc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giám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sát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ngôi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nhà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từ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xa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cũng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giúp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kiểm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soát</a:t>
            </a:r>
            <a:r>
              <a:rPr lang="en-US" sz="2800" dirty="0">
                <a:ea typeface="Times New Roman"/>
                <a:cs typeface="Times New Roman" pitchFamily="18" charset="0"/>
              </a:rPr>
              <a:t> an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ninh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cho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ngôi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nhà</a:t>
            </a:r>
            <a:r>
              <a:rPr lang="en-US" sz="2800" dirty="0">
                <a:ea typeface="Times New Roman"/>
                <a:cs typeface="Times New Roman" pitchFamily="18" charset="0"/>
              </a:rPr>
              <a:t>.</a:t>
            </a:r>
            <a:endParaRPr lang="en-US" sz="2800" dirty="0">
              <a:ea typeface="Calibri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645" y="4816689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kiểm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soát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ninh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?</a:t>
            </a:r>
            <a:endParaRPr lang="en-US" sz="2800" dirty="0"/>
          </a:p>
        </p:txBody>
      </p:sp>
      <p:sp>
        <p:nvSpPr>
          <p:cNvPr id="13" name="Shape 401"/>
          <p:cNvSpPr txBox="1"/>
          <p:nvPr/>
        </p:nvSpPr>
        <p:spPr>
          <a:xfrm>
            <a:off x="140083" y="4274007"/>
            <a:ext cx="4452445" cy="723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r>
              <a:rPr lang="en-US" sz="2600" b="1" dirty="0" err="1" smtClean="0">
                <a:ea typeface="Arial"/>
                <a:cs typeface="Times New Roman" panose="02020603050405020304" pitchFamily="18" charset="0"/>
              </a:rPr>
              <a:t>H</a:t>
            </a:r>
            <a:r>
              <a:rPr lang="en-US" sz="2600" b="1" dirty="0" err="1" smtClean="0">
                <a:effectLst/>
                <a:ea typeface="Arial"/>
                <a:cs typeface="Times New Roman" panose="02020603050405020304" pitchFamily="18" charset="0"/>
              </a:rPr>
              <a:t>ệ</a:t>
            </a:r>
            <a:r>
              <a:rPr lang="en-US" sz="2600" b="1" dirty="0" smtClean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ea typeface="Arial"/>
                <a:cs typeface="Times New Roman" panose="02020603050405020304" pitchFamily="18" charset="0"/>
              </a:rPr>
              <a:t>thống</a:t>
            </a:r>
            <a:r>
              <a:rPr lang="en-US" sz="2600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ea typeface="Arial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ea typeface="Arial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ea typeface="Arial"/>
                <a:cs typeface="Times New Roman" panose="02020603050405020304" pitchFamily="18" charset="0"/>
              </a:rPr>
              <a:t>tự</a:t>
            </a:r>
            <a:r>
              <a:rPr lang="en-US" sz="2600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ea typeface="Arial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effectLst/>
                <a:latin typeface="Arial"/>
                <a:ea typeface="Arial"/>
              </a:rPr>
              <a:t>.</a:t>
            </a:r>
          </a:p>
        </p:txBody>
      </p:sp>
      <p:pic>
        <p:nvPicPr>
          <p:cNvPr id="2056" name="Picture 8" descr="Nhà thông minh BKAV | Công ty giải pháp công nghệ Thái D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334"/>
            <a:ext cx="4617982" cy="422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01"/>
          <p:cNvSpPr txBox="1"/>
          <p:nvPr/>
        </p:nvSpPr>
        <p:spPr>
          <a:xfrm>
            <a:off x="4873842" y="4247292"/>
            <a:ext cx="4204138" cy="723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r>
              <a:rPr lang="vi-VN" b="1" dirty="0">
                <a:effectLst/>
                <a:ea typeface="Arial"/>
                <a:cs typeface="Times New Roman" panose="02020603050405020304" pitchFamily="18" charset="0"/>
              </a:rPr>
              <a:t>Sử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vi-VN" b="1" dirty="0">
                <a:effectLst/>
                <a:ea typeface="Arial"/>
                <a:cs typeface="Times New Roman" panose="02020603050405020304" pitchFamily="18" charset="0"/>
              </a:rPr>
              <a:t>dụng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Arial"/>
                <a:cs typeface="Times New Roman" panose="02020603050405020304" pitchFamily="18" charset="0"/>
              </a:rPr>
              <a:t>điện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Arial"/>
                <a:cs typeface="Times New Roman" panose="02020603050405020304" pitchFamily="18" charset="0"/>
              </a:rPr>
              <a:t>thoại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Arial"/>
                <a:cs typeface="Times New Roman" panose="02020603050405020304" pitchFamily="18" charset="0"/>
              </a:rPr>
              <a:t>để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Arial"/>
                <a:cs typeface="Times New Roman" panose="02020603050405020304" pitchFamily="18" charset="0"/>
              </a:rPr>
              <a:t>giám</a:t>
            </a:r>
            <a:r>
              <a:rPr lang="en-US" b="1" dirty="0">
                <a:effectLst/>
                <a:ea typeface="Arial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ea typeface="Arial"/>
                <a:cs typeface="Times New Roman" panose="02020603050405020304" pitchFamily="18" charset="0"/>
              </a:rPr>
              <a:t>sát</a:t>
            </a:r>
            <a:endParaRPr lang="en-US" b="1" dirty="0">
              <a:effectLst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74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01"/>
          <p:cNvSpPr txBox="1"/>
          <p:nvPr/>
        </p:nvSpPr>
        <p:spPr>
          <a:xfrm>
            <a:off x="469418" y="3162300"/>
            <a:ext cx="4014163" cy="723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r>
              <a:rPr lang="vi-VN" sz="2800" dirty="0" smtClean="0">
                <a:effectLst/>
                <a:ea typeface="Arial"/>
                <a:cs typeface="Times New Roman" pitchFamily="18" charset="0"/>
              </a:rPr>
              <a:t>pin </a:t>
            </a:r>
            <a:r>
              <a:rPr lang="vi-VN" sz="2800" dirty="0">
                <a:effectLst/>
                <a:ea typeface="Arial"/>
                <a:cs typeface="Times New Roman" pitchFamily="18" charset="0"/>
              </a:rPr>
              <a:t>năng lượng mặt trời</a:t>
            </a:r>
            <a:endParaRPr lang="en-US" sz="2800" dirty="0">
              <a:effectLst/>
              <a:ea typeface="Arial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281" y="4538989"/>
            <a:ext cx="8610600" cy="209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190500" lvl="1" indent="58738" algn="just">
              <a:lnSpc>
                <a:spcPct val="116000"/>
              </a:lnSpc>
              <a:spcAft>
                <a:spcPts val="0"/>
              </a:spcAft>
              <a:tabLst>
                <a:tab pos="548640" algn="l"/>
              </a:tabLst>
            </a:pPr>
            <a:r>
              <a:rPr lang="en-US" sz="2800" dirty="0" smtClean="0">
                <a:ea typeface="Times New Roman"/>
                <a:cs typeface="Times New Roman" pitchFamily="18" charset="0"/>
              </a:rPr>
              <a:t>     </a:t>
            </a:r>
            <a:r>
              <a:rPr lang="en-US" sz="2800" dirty="0" err="1" smtClean="0">
                <a:ea typeface="Times New Roman"/>
                <a:cs typeface="Times New Roman" pitchFamily="18" charset="0"/>
              </a:rPr>
              <a:t>Sử</a:t>
            </a:r>
            <a:r>
              <a:rPr lang="en-US" sz="2800" dirty="0" smtClean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dụng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những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đồ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dùng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điện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ea typeface="Times New Roman"/>
                <a:cs typeface="Times New Roman" pitchFamily="18" charset="0"/>
              </a:rPr>
              <a:t> gas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tự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động</a:t>
            </a:r>
            <a:r>
              <a:rPr lang="en-US" sz="2800" dirty="0"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lắp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đặt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những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hệ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thống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cửa</a:t>
            </a:r>
            <a:r>
              <a:rPr lang="en-US" sz="2800" dirty="0"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rèm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để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đón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ánh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sáng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mặt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trời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gió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tự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nhiên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giúp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tiết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kiệm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điện</a:t>
            </a:r>
            <a:r>
              <a:rPr lang="en-US" sz="2800" dirty="0">
                <a:ea typeface="Times New Roman"/>
                <a:cs typeface="Times New Roman" pitchFamily="18" charset="0"/>
              </a:rPr>
              <a:t> (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dùng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cho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đèn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chiếu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sáng</a:t>
            </a:r>
            <a:r>
              <a:rPr lang="en-US" sz="2800" dirty="0"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quạt</a:t>
            </a:r>
            <a:r>
              <a:rPr lang="en-US" sz="2800" dirty="0"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máy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nước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nóng</a:t>
            </a:r>
            <a:r>
              <a:rPr lang="en-US" sz="2800" dirty="0"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máy</a:t>
            </a:r>
            <a:r>
              <a:rPr lang="en-US" sz="2800" dirty="0"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ea typeface="Times New Roman"/>
                <a:cs typeface="Times New Roman" pitchFamily="18" charset="0"/>
              </a:rPr>
              <a:t>sưởi</a:t>
            </a:r>
            <a:r>
              <a:rPr lang="en-US" sz="2800" dirty="0">
                <a:ea typeface="Times New Roman"/>
                <a:cs typeface="Times New Roman" pitchFamily="18" charset="0"/>
              </a:rPr>
              <a:t>,…).</a:t>
            </a:r>
            <a:r>
              <a:rPr lang="en-US" sz="2800" dirty="0"/>
              <a:t> </a:t>
            </a:r>
            <a:endParaRPr lang="en-US" sz="2800" dirty="0"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06" y="3853189"/>
            <a:ext cx="904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kiệm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?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8270"/>
            <a:ext cx="4191000" cy="3022129"/>
          </a:xfrm>
          <a:prstGeom prst="rect">
            <a:avLst/>
          </a:prstGeom>
        </p:spPr>
      </p:pic>
      <p:sp>
        <p:nvSpPr>
          <p:cNvPr id="10" name="Shape 401"/>
          <p:cNvSpPr txBox="1"/>
          <p:nvPr/>
        </p:nvSpPr>
        <p:spPr>
          <a:xfrm>
            <a:off x="4724400" y="3185650"/>
            <a:ext cx="4191000" cy="7239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spcAft>
                <a:spcPts val="0"/>
              </a:spcAft>
            </a:pP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Hệ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thống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cửa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đón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ánh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en-US" sz="2200" dirty="0" err="1">
                <a:effectLst/>
                <a:ea typeface="Arial"/>
                <a:cs typeface="Times New Roman" pitchFamily="18" charset="0"/>
              </a:rPr>
              <a:t>nắng</a:t>
            </a:r>
            <a:r>
              <a:rPr lang="en-US" sz="2200" dirty="0">
                <a:effectLst/>
                <a:ea typeface="Arial"/>
                <a:cs typeface="Times New Roman" pitchFamily="18" charset="0"/>
              </a:rPr>
              <a:t> </a:t>
            </a:r>
            <a:r>
              <a:rPr lang="vi-VN" sz="2200" dirty="0">
                <a:effectLst/>
                <a:ea typeface="Arial"/>
                <a:cs typeface="Times New Roman" pitchFamily="18" charset="0"/>
              </a:rPr>
              <a:t>mặt trời</a:t>
            </a:r>
            <a:endParaRPr lang="en-US" sz="2200" dirty="0">
              <a:effectLst/>
              <a:ea typeface="Arial"/>
              <a:cs typeface="Times New Roman" pitchFamily="18" charset="0"/>
            </a:endParaRPr>
          </a:p>
        </p:txBody>
      </p:sp>
      <p:pic>
        <p:nvPicPr>
          <p:cNvPr id="2050" name="Picture 2" descr="Điện mặt trời Mang Thít - CÔNG TY CỔ PHẦN ĐẦU TƯ NĂNG LƯỢNG SUN E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70"/>
            <a:ext cx="3886200" cy="30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11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4313</TotalTime>
  <Words>1040</Words>
  <Application>Microsoft Office PowerPoint</Application>
  <PresentationFormat>On-screen Show (4:3)</PresentationFormat>
  <Paragraphs>88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微软雅黑</vt:lpstr>
      <vt:lpstr>SimSun</vt:lpstr>
      <vt:lpstr>Arial</vt:lpstr>
      <vt:lpstr>Calibri</vt:lpstr>
      <vt:lpstr>Courier New</vt:lpstr>
      <vt:lpstr>Times New Roman</vt:lpstr>
      <vt:lpstr>Wingdings</vt:lpstr>
      <vt:lpstr>华康海报体W12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TỰ HỌC           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 nhi</cp:lastModifiedBy>
  <cp:revision>668</cp:revision>
  <dcterms:created xsi:type="dcterms:W3CDTF">2003-12-31T17:12:34Z</dcterms:created>
  <dcterms:modified xsi:type="dcterms:W3CDTF">2021-10-11T06:23:03Z</dcterms:modified>
</cp:coreProperties>
</file>