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3" r:id="rId2"/>
    <p:sldId id="287" r:id="rId3"/>
    <p:sldId id="280" r:id="rId4"/>
    <p:sldId id="283" r:id="rId5"/>
    <p:sldId id="284" r:id="rId6"/>
    <p:sldId id="289" r:id="rId7"/>
    <p:sldId id="290" r:id="rId8"/>
    <p:sldId id="256" r:id="rId9"/>
    <p:sldId id="264" r:id="rId10"/>
    <p:sldId id="296" r:id="rId11"/>
    <p:sldId id="266" r:id="rId12"/>
    <p:sldId id="259" r:id="rId13"/>
    <p:sldId id="267" r:id="rId14"/>
    <p:sldId id="269" r:id="rId15"/>
    <p:sldId id="271" r:id="rId16"/>
    <p:sldId id="273" r:id="rId17"/>
    <p:sldId id="298" r:id="rId18"/>
    <p:sldId id="294" r:id="rId19"/>
    <p:sldId id="299" r:id="rId20"/>
    <p:sldId id="293"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B6203"/>
    <a:srgbClr val="FBAD17"/>
    <a:srgbClr val="345C01"/>
    <a:srgbClr val="3B3838"/>
    <a:srgbClr val="939D3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9" d="100"/>
          <a:sy n="59" d="100"/>
        </p:scale>
        <p:origin x="-1140" y="-6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2C3673-3C56-4D4E-A38E-246DB694AB08}" type="datetimeFigureOut">
              <a:rPr lang="en-US" smtClean="0"/>
              <a:pPr/>
              <a:t>11/2/2021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44ED4F-00A8-48CA-B5D3-F85AD4A424E8}" type="slidenum">
              <a:rPr lang="en-US" smtClean="0"/>
              <a:pPr/>
              <a:t>‹#›</a:t>
            </a:fld>
            <a:endParaRPr lang="en-US"/>
          </a:p>
        </p:txBody>
      </p:sp>
    </p:spTree>
    <p:extLst>
      <p:ext uri="{BB962C8B-B14F-4D97-AF65-F5344CB8AC3E}">
        <p14:creationId xmlns="" xmlns:p14="http://schemas.microsoft.com/office/powerpoint/2010/main" val="4265853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6</a:t>
            </a:fld>
            <a:endParaRPr lang="zh-CN" altLang="en-US"/>
          </a:p>
        </p:txBody>
      </p:sp>
    </p:spTree>
    <p:extLst>
      <p:ext uri="{BB962C8B-B14F-4D97-AF65-F5344CB8AC3E}">
        <p14:creationId xmlns="" xmlns:p14="http://schemas.microsoft.com/office/powerpoint/2010/main" val="263525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806D6D-2042-4A3B-B20F-0D8FD06876B0}" type="slidenum">
              <a:rPr lang="zh-CN" altLang="en-US" smtClean="0"/>
              <a:pPr/>
              <a:t>11</a:t>
            </a:fld>
            <a:endParaRPr lang="zh-CN" altLang="en-US"/>
          </a:p>
        </p:txBody>
      </p:sp>
    </p:spTree>
    <p:extLst>
      <p:ext uri="{BB962C8B-B14F-4D97-AF65-F5344CB8AC3E}">
        <p14:creationId xmlns="" xmlns:p14="http://schemas.microsoft.com/office/powerpoint/2010/main" val="155690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21</a:t>
            </a:fld>
            <a:endParaRPr lang="zh-CN" altLang="en-US"/>
          </a:p>
        </p:txBody>
      </p:sp>
    </p:spTree>
    <p:extLst>
      <p:ext uri="{BB962C8B-B14F-4D97-AF65-F5344CB8AC3E}">
        <p14:creationId xmlns="" xmlns:p14="http://schemas.microsoft.com/office/powerpoint/2010/main" val="97638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A286FE-87EA-4522-B62F-DD4B0950C5BF}"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231246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286FE-87EA-4522-B62F-DD4B0950C5BF}"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387234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286FE-87EA-4522-B62F-DD4B0950C5BF}"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1764612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286FE-87EA-4522-B62F-DD4B0950C5BF}"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1448913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A286FE-87EA-4522-B62F-DD4B0950C5BF}"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584952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A286FE-87EA-4522-B62F-DD4B0950C5BF}"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4026590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A286FE-87EA-4522-B62F-DD4B0950C5BF}" type="datetimeFigureOut">
              <a:rPr lang="en-US" smtClean="0"/>
              <a:pPr/>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1120551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A286FE-87EA-4522-B62F-DD4B0950C5BF}" type="datetimeFigureOut">
              <a:rPr lang="en-US" smtClean="0"/>
              <a:pPr/>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6354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286FE-87EA-4522-B62F-DD4B0950C5BF}" type="datetimeFigureOut">
              <a:rPr lang="en-US" smtClean="0"/>
              <a:pPr/>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933182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286FE-87EA-4522-B62F-DD4B0950C5BF}"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12425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286FE-87EA-4522-B62F-DD4B0950C5BF}"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3861811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286FE-87EA-4522-B62F-DD4B0950C5BF}" type="datetimeFigureOut">
              <a:rPr lang="en-US" smtClean="0"/>
              <a:pPr/>
              <a:t>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E20768-8D08-4397-9EEC-2E401D9EEF90}" type="slidenum">
              <a:rPr lang="en-US" smtClean="0"/>
              <a:pPr/>
              <a:t>‹#›</a:t>
            </a:fld>
            <a:endParaRPr lang="en-US"/>
          </a:p>
        </p:txBody>
      </p:sp>
    </p:spTree>
    <p:extLst>
      <p:ext uri="{BB962C8B-B14F-4D97-AF65-F5344CB8AC3E}">
        <p14:creationId xmlns="" xmlns:p14="http://schemas.microsoft.com/office/powerpoint/2010/main" val="3855568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audio" Target="../media/media1.wav"/><Relationship Id="rId6" Type="http://schemas.openxmlformats.org/officeDocument/2006/relationships/image" Target="../media/image39.png"/><Relationship Id="rId5" Type="http://schemas.microsoft.com/office/2007/relationships/media" Target="../media/media1.wav"/><Relationship Id="rId4" Type="http://schemas.openxmlformats.org/officeDocument/2006/relationships/image" Target="../media/image38.wmf"/></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audio" Target="../media/media1.wav"/><Relationship Id="rId6" Type="http://schemas.openxmlformats.org/officeDocument/2006/relationships/image" Target="../media/image39.png"/><Relationship Id="rId5" Type="http://schemas.microsoft.com/office/2007/relationships/media" Target="../media/media1.wav"/><Relationship Id="rId4" Type="http://schemas.openxmlformats.org/officeDocument/2006/relationships/image" Target="../media/image38.wmf"/></Relationships>
</file>

<file path=ppt/slides/_rels/slide1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1.png"/><Relationship Id="rId3" Type="http://schemas.openxmlformats.org/officeDocument/2006/relationships/image" Target="../media/image3.png"/><Relationship Id="rId21"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 Type="http://schemas.openxmlformats.org/officeDocument/2006/relationships/image" Target="../media/image2.jpeg"/><Relationship Id="rId16" Type="http://schemas.openxmlformats.org/officeDocument/2006/relationships/image" Target="../media/image10.png"/><Relationship Id="rId20"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slide" Target="slide8.xm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2.png"/><Relationship Id="rId3" Type="http://schemas.openxmlformats.org/officeDocument/2006/relationships/audio" Target="../media/audio4.wav"/><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slide" Target="slide8.xm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5108" y="703323"/>
            <a:ext cx="10667999" cy="5868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TextBox 5"/>
          <p:cNvSpPr txBox="1">
            <a:spLocks noChangeArrowheads="1"/>
          </p:cNvSpPr>
          <p:nvPr/>
        </p:nvSpPr>
        <p:spPr bwMode="auto">
          <a:xfrm>
            <a:off x="3766391" y="303213"/>
            <a:ext cx="465922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smtClean="0">
                <a:latin typeface="Times New Roman" panose="02020603050405020304" pitchFamily="18" charset="0"/>
                <a:cs typeface="Times New Roman" panose="02020603050405020304" pitchFamily="18" charset="0"/>
              </a:rPr>
              <a:t>PHÒNG GD-ĐT HUYỆN PHÚ HÒA</a:t>
            </a:r>
          </a:p>
          <a:p>
            <a:pPr algn="ctr" eaLnBrk="1" hangingPunct="1"/>
            <a:r>
              <a:rPr lang="en-US" sz="2000" b="1" dirty="0" smtClean="0">
                <a:latin typeface="Times New Roman" panose="02020603050405020304" pitchFamily="18" charset="0"/>
                <a:cs typeface="Times New Roman" panose="02020603050405020304" pitchFamily="18" charset="0"/>
              </a:rPr>
              <a:t>TRƯỜNG THCS THỊ TRẤN PHÚ HÒA</a:t>
            </a:r>
            <a:endParaRPr lang="en-US" sz="2000" b="1" dirty="0">
              <a:latin typeface="Times New Roman" panose="02020603050405020304" pitchFamily="18" charset="0"/>
              <a:cs typeface="Times New Roman" panose="02020603050405020304" pitchFamily="18" charset="0"/>
            </a:endParaRPr>
          </a:p>
        </p:txBody>
      </p:sp>
      <p:sp>
        <p:nvSpPr>
          <p:cNvPr id="15364" name="TextBox 6"/>
          <p:cNvSpPr txBox="1">
            <a:spLocks noChangeArrowheads="1"/>
          </p:cNvSpPr>
          <p:nvPr/>
        </p:nvSpPr>
        <p:spPr bwMode="auto">
          <a:xfrm>
            <a:off x="4419599" y="6172200"/>
            <a:ext cx="518962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dirty="0" smtClean="0">
                <a:solidFill>
                  <a:srgbClr val="C00000"/>
                </a:solidFill>
                <a:latin typeface="Times New Roman" panose="02020603050405020304" pitchFamily="18" charset="0"/>
                <a:cs typeface="Times New Roman" panose="02020603050405020304" pitchFamily="18" charset="0"/>
              </a:rPr>
              <a:t>GIÁO VIÊN : </a:t>
            </a:r>
            <a:r>
              <a:rPr lang="en-US" sz="2000" b="1" i="1" dirty="0" smtClean="0">
                <a:solidFill>
                  <a:srgbClr val="C00000"/>
                </a:solidFill>
                <a:latin typeface="Times New Roman" panose="02020603050405020304" pitchFamily="18" charset="0"/>
                <a:cs typeface="Times New Roman" panose="02020603050405020304" pitchFamily="18" charset="0"/>
              </a:rPr>
              <a:t>LƯƠNG NỮ PHỤNG HÀ. </a:t>
            </a:r>
            <a:endParaRPr lang="en-US" sz="2000" b="1" i="1" dirty="0">
              <a:solidFill>
                <a:srgbClr val="C00000"/>
              </a:solidFill>
              <a:latin typeface="Times New Roman" panose="02020603050405020304" pitchFamily="18" charset="0"/>
              <a:cs typeface="Times New Roman" panose="02020603050405020304" pitchFamily="18" charset="0"/>
            </a:endParaRPr>
          </a:p>
        </p:txBody>
      </p:sp>
      <p:sp>
        <p:nvSpPr>
          <p:cNvPr id="15365" name="TextBox 8"/>
          <p:cNvSpPr txBox="1">
            <a:spLocks noChangeArrowheads="1"/>
          </p:cNvSpPr>
          <p:nvPr/>
        </p:nvSpPr>
        <p:spPr bwMode="auto">
          <a:xfrm>
            <a:off x="4427621" y="1203158"/>
            <a:ext cx="526181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400" b="1" i="1" dirty="0">
                <a:solidFill>
                  <a:srgbClr val="7030A0"/>
                </a:solidFill>
                <a:latin typeface="Times New Roman" panose="02020603050405020304" pitchFamily="18" charset="0"/>
                <a:cs typeface="Times New Roman" panose="02020603050405020304" pitchFamily="18" charset="0"/>
              </a:rPr>
              <a:t>ÂM NHẠC </a:t>
            </a:r>
            <a:r>
              <a:rPr lang="en-US" sz="4400" b="1" i="1" dirty="0" smtClean="0">
                <a:solidFill>
                  <a:srgbClr val="7030A0"/>
                </a:solidFill>
                <a:latin typeface="Times New Roman" panose="02020603050405020304" pitchFamily="18" charset="0"/>
                <a:cs typeface="Times New Roman" panose="02020603050405020304" pitchFamily="18" charset="0"/>
              </a:rPr>
              <a:t>LỚP 6 </a:t>
            </a:r>
            <a:endParaRPr lang="en-US" sz="4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889475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tretch>
            <a:fillRect/>
          </a:stretch>
        </p:blipFill>
        <p:spPr>
          <a:xfrm>
            <a:off x="1652337" y="578235"/>
            <a:ext cx="8081668" cy="6176964"/>
          </a:xfrm>
          <a:prstGeom prst="rect">
            <a:avLst/>
          </a:prstGeom>
        </p:spPr>
      </p:pic>
      <p:sp>
        <p:nvSpPr>
          <p:cNvPr id="3" name="Rectangle 2"/>
          <p:cNvSpPr/>
          <p:nvPr/>
        </p:nvSpPr>
        <p:spPr>
          <a:xfrm>
            <a:off x="560876" y="77684"/>
            <a:ext cx="2898550"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a</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Nghe</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mẫu</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Picture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102974" y="3099537"/>
            <a:ext cx="19050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03 Thầy cô là tất cả beat.wav">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10445874" y="430229"/>
            <a:ext cx="609600" cy="609600"/>
          </a:xfrm>
          <a:prstGeom prst="rect">
            <a:avLst/>
          </a:prstGeom>
        </p:spPr>
      </p:pic>
    </p:spTree>
    <p:extLst>
      <p:ext uri="{BB962C8B-B14F-4D97-AF65-F5344CB8AC3E}">
        <p14:creationId xmlns="" xmlns:p14="http://schemas.microsoft.com/office/powerpoint/2010/main" val="103463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900"/>
                                        <p:tgtEl>
                                          <p:spTgt spid="3"/>
                                        </p:tgtEl>
                                      </p:cBhvr>
                                    </p:animEffect>
                                    <p:anim calcmode="lin" valueType="num">
                                      <p:cBhvr>
                                        <p:cTn id="11" dur="1900" fill="hold"/>
                                        <p:tgtEl>
                                          <p:spTgt spid="3"/>
                                        </p:tgtEl>
                                        <p:attrNameLst>
                                          <p:attrName>ppt_x</p:attrName>
                                        </p:attrNameLst>
                                      </p:cBhvr>
                                      <p:tavLst>
                                        <p:tav tm="0">
                                          <p:val>
                                            <p:strVal val="#ppt_x"/>
                                          </p:val>
                                        </p:tav>
                                        <p:tav tm="100000">
                                          <p:val>
                                            <p:strVal val="#ppt_x"/>
                                          </p:val>
                                        </p:tav>
                                      </p:tavLst>
                                    </p:anim>
                                    <p:anim calcmode="lin" valueType="num">
                                      <p:cBhvr>
                                        <p:cTn id="12" dur="1900" fill="hold"/>
                                        <p:tgtEl>
                                          <p:spTgt spid="3"/>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0124" fill="hold"/>
                                        <p:tgtEl>
                                          <p:spTgt spid="5"/>
                                        </p:tgtEl>
                                      </p:cBhvr>
                                    </p:cmd>
                                  </p:childTnLst>
                                </p:cTn>
                              </p:par>
                            </p:childTnLst>
                          </p:cTn>
                        </p:par>
                      </p:childTnLst>
                    </p:cTn>
                  </p:par>
                </p:childTnLst>
              </p:cTn>
              <p:nextCondLst>
                <p:cond evt="onClick" delay="0">
                  <p:tgtEl>
                    <p:spTgt spid="5"/>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p:nvPr/>
        </p:nvSpPr>
        <p:spPr>
          <a:xfrm>
            <a:off x="3833446" y="3699711"/>
            <a:ext cx="5767754" cy="2014597"/>
          </a:xfrm>
          <a:prstGeom prst="cloudCallout">
            <a:avLst>
              <a:gd name="adj1" fmla="val -37602"/>
              <a:gd name="adj2" fmla="val -66644"/>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anchor="ctr">
            <a:spAutoFit/>
          </a:bodyPr>
          <a:lstStyle/>
          <a:p>
            <a:pPr algn="ctr" fontAlgn="base"/>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chia </a:t>
            </a:r>
            <a:r>
              <a:rPr lang="en-US" sz="2800" b="1" dirty="0" err="1" smtClean="0">
                <a:latin typeface="Times New Roman" panose="02020603050405020304" pitchFamily="18" charset="0"/>
                <a:cs typeface="Times New Roman" panose="02020603050405020304" pitchFamily="18" charset="0"/>
              </a:rPr>
              <a:t>đoạn</a:t>
            </a:r>
            <a:r>
              <a:rPr lang="en-US" sz="2800" b="1" dirty="0" smtClean="0">
                <a:latin typeface="Times New Roman" panose="02020603050405020304" pitchFamily="18" charset="0"/>
                <a:cs typeface="Times New Roman" panose="02020603050405020304" pitchFamily="18" charset="0"/>
              </a:rPr>
              <a:t>, chia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hát</a:t>
            </a:r>
            <a:r>
              <a:rPr lang="en-US" sz="2800" b="1" dirty="0">
                <a:latin typeface="Times New Roman" panose="02020603050405020304" pitchFamily="18" charset="0"/>
                <a:cs typeface="Times New Roman" panose="02020603050405020304" pitchFamily="18" charset="0"/>
              </a:rPr>
              <a:t>.</a:t>
            </a:r>
          </a:p>
          <a:p>
            <a:pPr fontAlgn="base"/>
            <a:r>
              <a:rPr lang="en-US" sz="2400" dirty="0" err="1" smtClean="0">
                <a:solidFill>
                  <a:schemeClr val="bg1"/>
                </a:solidFill>
              </a:rPr>
              <a:t>ti</a:t>
            </a:r>
            <a:endParaRPr lang="en-US" sz="2400" dirty="0">
              <a:solidFill>
                <a:schemeClr val="bg1"/>
              </a:solidFill>
            </a:endParaRPr>
          </a:p>
        </p:txBody>
      </p:sp>
      <p:pic>
        <p:nvPicPr>
          <p:cNvPr id="17" name="Hình ảnh 4">
            <a:extLst>
              <a:ext uri="{FF2B5EF4-FFF2-40B4-BE49-F238E27FC236}">
                <a16:creationId xmlns:a16="http://schemas.microsoft.com/office/drawing/2014/main" xmlns="" id="{884D8418-DD24-4B41-B300-81DB5B71C55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74384" y="3699711"/>
            <a:ext cx="3117616" cy="2468113"/>
          </a:xfrm>
          <a:prstGeom prst="rect">
            <a:avLst/>
          </a:prstGeom>
        </p:spPr>
      </p:pic>
      <p:sp>
        <p:nvSpPr>
          <p:cNvPr id="4" name="Rectangle 3"/>
          <p:cNvSpPr/>
          <p:nvPr/>
        </p:nvSpPr>
        <p:spPr>
          <a:xfrm>
            <a:off x="614538" y="1620999"/>
            <a:ext cx="4649124" cy="1569660"/>
          </a:xfrm>
          <a:prstGeom prst="rect">
            <a:avLst/>
          </a:prstGeom>
        </p:spPr>
        <p:txBody>
          <a:bodyPr wrap="square">
            <a:spAutoFit/>
          </a:bodyPr>
          <a:lstStyle/>
          <a:p>
            <a:pPr marL="342900" indent="-342900">
              <a:buFontTx/>
              <a:buChar char="-"/>
            </a:pPr>
            <a:r>
              <a:rPr lang="en-US" sz="2400" dirty="0" smtClean="0">
                <a:solidFill>
                  <a:srgbClr val="3B6203"/>
                </a:solidFill>
                <a:latin typeface="Times New Roman" panose="02020603050405020304" pitchFamily="18" charset="0"/>
                <a:cs typeface="Times New Roman" panose="02020603050405020304" pitchFamily="18" charset="0"/>
              </a:rPr>
              <a:t>Chia </a:t>
            </a:r>
            <a:r>
              <a:rPr lang="en-US" sz="2400" dirty="0" err="1" smtClean="0">
                <a:solidFill>
                  <a:srgbClr val="3B6203"/>
                </a:solidFill>
                <a:latin typeface="Times New Roman" panose="02020603050405020304" pitchFamily="18" charset="0"/>
                <a:cs typeface="Times New Roman" panose="02020603050405020304" pitchFamily="18" charset="0"/>
              </a:rPr>
              <a:t>làm</a:t>
            </a:r>
            <a:r>
              <a:rPr lang="en-US" sz="2400" dirty="0">
                <a:solidFill>
                  <a:srgbClr val="3B6203"/>
                </a:solidFill>
                <a:latin typeface="Times New Roman" panose="02020603050405020304" pitchFamily="18" charset="0"/>
                <a:cs typeface="Times New Roman" panose="02020603050405020304" pitchFamily="18" charset="0"/>
              </a:rPr>
              <a:t> </a:t>
            </a:r>
            <a:r>
              <a:rPr lang="en-US" sz="2400" dirty="0" smtClean="0">
                <a:solidFill>
                  <a:srgbClr val="3B6203"/>
                </a:solidFill>
                <a:latin typeface="Times New Roman" panose="02020603050405020304" pitchFamily="18" charset="0"/>
                <a:cs typeface="Times New Roman" panose="02020603050405020304" pitchFamily="18" charset="0"/>
              </a:rPr>
              <a:t>2 </a:t>
            </a:r>
            <a:r>
              <a:rPr lang="en-US" sz="2400" dirty="0" err="1" smtClean="0">
                <a:solidFill>
                  <a:srgbClr val="3B6203"/>
                </a:solidFill>
                <a:latin typeface="Times New Roman" panose="02020603050405020304" pitchFamily="18" charset="0"/>
                <a:cs typeface="Times New Roman" panose="02020603050405020304" pitchFamily="18" charset="0"/>
              </a:rPr>
              <a:t>đoạn</a:t>
            </a:r>
            <a:r>
              <a:rPr lang="en-US" sz="2400" dirty="0" smtClean="0">
                <a:solidFill>
                  <a:srgbClr val="3B6203"/>
                </a:solidFill>
                <a:latin typeface="Times New Roman" panose="02020603050405020304" pitchFamily="18" charset="0"/>
                <a:cs typeface="Times New Roman" panose="02020603050405020304" pitchFamily="18" charset="0"/>
              </a:rPr>
              <a:t>:</a:t>
            </a:r>
          </a:p>
          <a:p>
            <a:pPr marL="342900" indent="-342900">
              <a:buFontTx/>
              <a:buChar char="-"/>
            </a:pPr>
            <a:r>
              <a:rPr lang="en-US" sz="2400" dirty="0" err="1" smtClean="0">
                <a:solidFill>
                  <a:srgbClr val="3B6203"/>
                </a:solidFill>
                <a:latin typeface="Times New Roman" panose="02020603050405020304" pitchFamily="18" charset="0"/>
                <a:cs typeface="Times New Roman" panose="02020603050405020304" pitchFamily="18" charset="0"/>
              </a:rPr>
              <a:t>Đoạn</a:t>
            </a:r>
            <a:r>
              <a:rPr lang="en-US" sz="2400" dirty="0" smtClean="0">
                <a:solidFill>
                  <a:srgbClr val="3B6203"/>
                </a:solidFill>
                <a:latin typeface="Times New Roman" panose="02020603050405020304" pitchFamily="18" charset="0"/>
                <a:cs typeface="Times New Roman" panose="02020603050405020304" pitchFamily="18" charset="0"/>
              </a:rPr>
              <a:t> 1: Chia </a:t>
            </a:r>
            <a:r>
              <a:rPr lang="en-US" sz="2400" dirty="0" err="1" smtClean="0">
                <a:solidFill>
                  <a:srgbClr val="3B6203"/>
                </a:solidFill>
                <a:latin typeface="Times New Roman" panose="02020603050405020304" pitchFamily="18" charset="0"/>
                <a:cs typeface="Times New Roman" panose="02020603050405020304" pitchFamily="18" charset="0"/>
              </a:rPr>
              <a:t>làm</a:t>
            </a:r>
            <a:r>
              <a:rPr lang="en-US" sz="2400" dirty="0" smtClean="0">
                <a:solidFill>
                  <a:srgbClr val="3B6203"/>
                </a:solidFill>
                <a:latin typeface="Times New Roman" panose="02020603050405020304" pitchFamily="18" charset="0"/>
                <a:cs typeface="Times New Roman" panose="02020603050405020304" pitchFamily="18" charset="0"/>
              </a:rPr>
              <a:t> 4 </a:t>
            </a:r>
            <a:r>
              <a:rPr lang="en-US" sz="2400" dirty="0" err="1" smtClean="0">
                <a:solidFill>
                  <a:srgbClr val="3B6203"/>
                </a:solidFill>
                <a:latin typeface="Times New Roman" panose="02020603050405020304" pitchFamily="18" charset="0"/>
                <a:cs typeface="Times New Roman" panose="02020603050405020304" pitchFamily="18" charset="0"/>
              </a:rPr>
              <a:t>câu</a:t>
            </a:r>
            <a:endParaRPr lang="en-US" sz="2400" dirty="0" smtClean="0">
              <a:solidFill>
                <a:srgbClr val="3B6203"/>
              </a:solidFill>
              <a:latin typeface="Times New Roman" panose="02020603050405020304" pitchFamily="18" charset="0"/>
              <a:cs typeface="Times New Roman" panose="02020603050405020304" pitchFamily="18" charset="0"/>
            </a:endParaRPr>
          </a:p>
          <a:p>
            <a:pPr marL="342900" indent="-342900">
              <a:buFontTx/>
              <a:buChar char="-"/>
            </a:pPr>
            <a:r>
              <a:rPr lang="en-US" sz="2400" dirty="0" err="1" smtClean="0">
                <a:solidFill>
                  <a:srgbClr val="3B6203"/>
                </a:solidFill>
                <a:latin typeface="Times New Roman" panose="02020603050405020304" pitchFamily="18" charset="0"/>
                <a:cs typeface="Times New Roman" panose="02020603050405020304" pitchFamily="18" charset="0"/>
              </a:rPr>
              <a:t>Đoạn</a:t>
            </a:r>
            <a:r>
              <a:rPr lang="en-US" sz="2400" dirty="0" smtClean="0">
                <a:solidFill>
                  <a:srgbClr val="3B6203"/>
                </a:solidFill>
                <a:latin typeface="Times New Roman" panose="02020603050405020304" pitchFamily="18" charset="0"/>
                <a:cs typeface="Times New Roman" panose="02020603050405020304" pitchFamily="18" charset="0"/>
              </a:rPr>
              <a:t> 2: 8 </a:t>
            </a:r>
            <a:r>
              <a:rPr lang="en-US" sz="2400" dirty="0" err="1" smtClean="0">
                <a:solidFill>
                  <a:srgbClr val="3B6203"/>
                </a:solidFill>
                <a:latin typeface="Times New Roman" panose="02020603050405020304" pitchFamily="18" charset="0"/>
                <a:cs typeface="Times New Roman" panose="02020603050405020304" pitchFamily="18" charset="0"/>
              </a:rPr>
              <a:t>câu</a:t>
            </a:r>
            <a:endParaRPr lang="en-US" sz="2400" dirty="0" smtClean="0">
              <a:solidFill>
                <a:srgbClr val="3B6203"/>
              </a:solidFill>
              <a:latin typeface="Times New Roman" panose="02020603050405020304" pitchFamily="18" charset="0"/>
              <a:cs typeface="Times New Roman" panose="02020603050405020304" pitchFamily="18" charset="0"/>
            </a:endParaRPr>
          </a:p>
          <a:p>
            <a:pPr marL="342900" indent="-342900">
              <a:buFontTx/>
              <a:buChar char="-"/>
            </a:pPr>
            <a:endParaRPr lang="en-US" sz="2400" dirty="0">
              <a:solidFill>
                <a:srgbClr val="3B6203"/>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986830541"/>
      </p:ext>
    </p:extLst>
  </p:cSld>
  <p:clrMapOvr>
    <a:masterClrMapping/>
  </p:clrMapOvr>
  <mc:AlternateContent xmlns:mc="http://schemas.openxmlformats.org/markup-compatibility/2006">
    <mc:Choice xmlns=""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800" fill="hold"/>
                                        <p:tgtEl>
                                          <p:spTgt spid="16"/>
                                        </p:tgtEl>
                                        <p:attrNameLst>
                                          <p:attrName>ppt_w</p:attrName>
                                        </p:attrNameLst>
                                      </p:cBhvr>
                                      <p:tavLst>
                                        <p:tav tm="0">
                                          <p:val>
                                            <p:fltVal val="0"/>
                                          </p:val>
                                        </p:tav>
                                        <p:tav tm="100000">
                                          <p:val>
                                            <p:strVal val="#ppt_w"/>
                                          </p:val>
                                        </p:tav>
                                      </p:tavLst>
                                    </p:anim>
                                    <p:anim calcmode="lin" valueType="num">
                                      <p:cBhvr>
                                        <p:cTn id="8" dur="1800" fill="hold"/>
                                        <p:tgtEl>
                                          <p:spTgt spid="16"/>
                                        </p:tgtEl>
                                        <p:attrNameLst>
                                          <p:attrName>ppt_h</p:attrName>
                                        </p:attrNameLst>
                                      </p:cBhvr>
                                      <p:tavLst>
                                        <p:tav tm="0">
                                          <p:val>
                                            <p:fltVal val="0"/>
                                          </p:val>
                                        </p:tav>
                                        <p:tav tm="100000">
                                          <p:val>
                                            <p:strVal val="#ppt_h"/>
                                          </p:val>
                                        </p:tav>
                                      </p:tavLst>
                                    </p:anim>
                                    <p:animEffect transition="in" filter="fade">
                                      <p:cBhvr>
                                        <p:cTn id="9" dur="1800"/>
                                        <p:tgtEl>
                                          <p:spTgt spid="16"/>
                                        </p:tgtEl>
                                      </p:cBhvr>
                                    </p:animEffect>
                                  </p:childTnLst>
                                </p:cTn>
                              </p:par>
                              <p:par>
                                <p:cTn id="10" presetID="53" presetClass="entr" presetSubtype="16" fill="hold" nodeType="withEffect">
                                  <p:stCondLst>
                                    <p:cond delay="1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600" fill="hold"/>
                                        <p:tgtEl>
                                          <p:spTgt spid="17"/>
                                        </p:tgtEl>
                                        <p:attrNameLst>
                                          <p:attrName>ppt_w</p:attrName>
                                        </p:attrNameLst>
                                      </p:cBhvr>
                                      <p:tavLst>
                                        <p:tav tm="0">
                                          <p:val>
                                            <p:fltVal val="0"/>
                                          </p:val>
                                        </p:tav>
                                        <p:tav tm="100000">
                                          <p:val>
                                            <p:strVal val="#ppt_w"/>
                                          </p:val>
                                        </p:tav>
                                      </p:tavLst>
                                    </p:anim>
                                    <p:anim calcmode="lin" valueType="num">
                                      <p:cBhvr>
                                        <p:cTn id="13" dur="1600" fill="hold"/>
                                        <p:tgtEl>
                                          <p:spTgt spid="17"/>
                                        </p:tgtEl>
                                        <p:attrNameLst>
                                          <p:attrName>ppt_h</p:attrName>
                                        </p:attrNameLst>
                                      </p:cBhvr>
                                      <p:tavLst>
                                        <p:tav tm="0">
                                          <p:val>
                                            <p:fltVal val="0"/>
                                          </p:val>
                                        </p:tav>
                                        <p:tav tm="100000">
                                          <p:val>
                                            <p:strVal val="#ppt_h"/>
                                          </p:val>
                                        </p:tav>
                                      </p:tavLst>
                                    </p:anim>
                                    <p:animEffect transition="in" filter="fade">
                                      <p:cBhvr>
                                        <p:cTn id="14" dur="16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8)">
                                      <p:cBhvr>
                                        <p:cTn id="1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uyenthan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7423" y="2571023"/>
            <a:ext cx="76200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Picture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54848" y="3083494"/>
            <a:ext cx="19050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1237113" y="1986248"/>
            <a:ext cx="3368230" cy="584775"/>
          </a:xfrm>
          <a:prstGeom prst="rect">
            <a:avLst/>
          </a:prstGeom>
        </p:spPr>
        <p:txBody>
          <a:bodyPr wrap="none">
            <a:spAutoFit/>
          </a:bodyPr>
          <a:lstStyle/>
          <a:p>
            <a:r>
              <a:rPr lang="en-US" sz="3200" i="1" dirty="0" smtClean="0">
                <a:solidFill>
                  <a:srgbClr val="345C01"/>
                </a:solidFill>
                <a:latin typeface="Times New Roman" panose="02020603050405020304" pitchFamily="18" charset="0"/>
                <a:cs typeface="Times New Roman" panose="02020603050405020304" pitchFamily="18" charset="0"/>
              </a:rPr>
              <a:t>a. </a:t>
            </a:r>
            <a:r>
              <a:rPr lang="en-US" sz="3200" i="1" dirty="0" err="1" smtClean="0">
                <a:solidFill>
                  <a:srgbClr val="345C01"/>
                </a:solidFill>
                <a:latin typeface="Times New Roman" panose="02020603050405020304" pitchFamily="18" charset="0"/>
                <a:cs typeface="Times New Roman" panose="02020603050405020304" pitchFamily="18" charset="0"/>
              </a:rPr>
              <a:t>Khởi</a:t>
            </a:r>
            <a:r>
              <a:rPr lang="en-US" sz="3200" i="1" dirty="0" smtClean="0">
                <a:solidFill>
                  <a:srgbClr val="345C01"/>
                </a:solidFill>
                <a:latin typeface="Times New Roman" panose="02020603050405020304" pitchFamily="18" charset="0"/>
                <a:cs typeface="Times New Roman" panose="02020603050405020304" pitchFamily="18" charset="0"/>
              </a:rPr>
              <a:t> </a:t>
            </a:r>
            <a:r>
              <a:rPr lang="en-US" sz="3200" i="1" dirty="0" err="1">
                <a:solidFill>
                  <a:srgbClr val="345C01"/>
                </a:solidFill>
                <a:latin typeface="Times New Roman" panose="02020603050405020304" pitchFamily="18" charset="0"/>
                <a:cs typeface="Times New Roman" panose="02020603050405020304" pitchFamily="18" charset="0"/>
              </a:rPr>
              <a:t>động</a:t>
            </a:r>
            <a:r>
              <a:rPr lang="en-US" sz="3200" i="1" dirty="0">
                <a:solidFill>
                  <a:srgbClr val="345C01"/>
                </a:solidFill>
                <a:latin typeface="Times New Roman" panose="02020603050405020304" pitchFamily="18" charset="0"/>
                <a:cs typeface="Times New Roman" panose="02020603050405020304" pitchFamily="18" charset="0"/>
              </a:rPr>
              <a:t> </a:t>
            </a:r>
            <a:r>
              <a:rPr lang="en-US" sz="3200" i="1" dirty="0" err="1">
                <a:solidFill>
                  <a:srgbClr val="345C01"/>
                </a:solidFill>
                <a:latin typeface="Times New Roman" panose="02020603050405020304" pitchFamily="18" charset="0"/>
                <a:cs typeface="Times New Roman" panose="02020603050405020304" pitchFamily="18" charset="0"/>
              </a:rPr>
              <a:t>giọng</a:t>
            </a:r>
            <a:endParaRPr lang="en-US" sz="3200" i="1" dirty="0">
              <a:solidFill>
                <a:srgbClr val="345C0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63173309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897" y="473971"/>
            <a:ext cx="3406702"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b</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Tập</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từng</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câu</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53635" y="1440311"/>
            <a:ext cx="1176925"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1</a:t>
            </a:r>
          </a:p>
          <a:p>
            <a:endParaRPr lang="en-US" sz="3200" i="1" dirty="0" smtClean="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60809" y="3773204"/>
            <a:ext cx="1176925" cy="1077218"/>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2</a:t>
            </a:r>
          </a:p>
          <a:p>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60808" y="1959291"/>
            <a:ext cx="9690579" cy="13160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53636" y="4535655"/>
            <a:ext cx="9797046" cy="1172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295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897" y="473971"/>
            <a:ext cx="3406702"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b</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Tập</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từng</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câu</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53635" y="1440311"/>
            <a:ext cx="1176925"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3</a:t>
            </a:r>
          </a:p>
          <a:p>
            <a:endParaRPr lang="en-US" sz="3200" i="1" dirty="0" smtClean="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60809" y="3773204"/>
            <a:ext cx="1176925" cy="1077218"/>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4</a:t>
            </a:r>
          </a:p>
          <a:p>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27696" y="2160709"/>
            <a:ext cx="10003011" cy="11517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27696" y="4398061"/>
            <a:ext cx="10003011" cy="15103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889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circle(in)">
                                      <p:cBhvr>
                                        <p:cTn id="10" dur="1600"/>
                                        <p:tgtEl>
                                          <p:spTgt spid="40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3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13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897" y="473971"/>
            <a:ext cx="3406702"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b</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Tập</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từng</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câu</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53635" y="1440311"/>
            <a:ext cx="1587294"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5,9 </a:t>
            </a:r>
          </a:p>
          <a:p>
            <a:endParaRPr lang="en-US" sz="3200" i="1" dirty="0" smtClean="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60809" y="3773204"/>
            <a:ext cx="1792478"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6, 10</a:t>
            </a:r>
          </a:p>
          <a:p>
            <a:r>
              <a:rPr lang="en-US" sz="3200" i="1" dirty="0" smtClean="0">
                <a:solidFill>
                  <a:srgbClr val="FF0000"/>
                </a:solidFill>
                <a:latin typeface="Times New Roman" panose="02020603050405020304" pitchFamily="18" charset="0"/>
                <a:cs typeface="Times New Roman" panose="02020603050405020304" pitchFamily="18" charset="0"/>
              </a:rPr>
              <a:t> </a:t>
            </a:r>
          </a:p>
          <a:p>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30897" y="2042310"/>
            <a:ext cx="10439072" cy="16382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7221" y="4642162"/>
            <a:ext cx="10946423" cy="1573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889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18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barn(inVertical)">
                                      <p:cBhvr>
                                        <p:cTn id="18"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897" y="473971"/>
            <a:ext cx="3406702"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b</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Tập</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từng</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câu</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53635" y="1440311"/>
            <a:ext cx="1762021"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7,11 </a:t>
            </a:r>
          </a:p>
          <a:p>
            <a:endParaRPr lang="en-US" sz="3200" i="1" dirty="0" smtClean="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60809" y="3773204"/>
            <a:ext cx="1689886"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8,12</a:t>
            </a:r>
          </a:p>
          <a:p>
            <a:r>
              <a:rPr lang="en-US" sz="3200" i="1" dirty="0" smtClean="0">
                <a:solidFill>
                  <a:srgbClr val="FF0000"/>
                </a:solidFill>
                <a:latin typeface="Times New Roman" panose="02020603050405020304" pitchFamily="18" charset="0"/>
                <a:cs typeface="Times New Roman" panose="02020603050405020304" pitchFamily="18" charset="0"/>
              </a:rPr>
              <a:t> </a:t>
            </a:r>
          </a:p>
          <a:p>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614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2738" y="2085474"/>
            <a:ext cx="10539662" cy="15746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2738" y="4651035"/>
            <a:ext cx="10539662" cy="138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352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randombar(horizontal)">
                                      <p:cBhvr>
                                        <p:cTn id="10" dur="1500"/>
                                        <p:tgtEl>
                                          <p:spTgt spid="614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7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barn(inVertical)">
                                      <p:cBhvr>
                                        <p:cTn id="18" dur="14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tretch>
            <a:fillRect/>
          </a:stretch>
        </p:blipFill>
        <p:spPr>
          <a:xfrm>
            <a:off x="1652337" y="578235"/>
            <a:ext cx="8081668" cy="6176964"/>
          </a:xfrm>
          <a:prstGeom prst="rect">
            <a:avLst/>
          </a:prstGeom>
        </p:spPr>
      </p:pic>
      <p:sp>
        <p:nvSpPr>
          <p:cNvPr id="3" name="Rectangle 2"/>
          <p:cNvSpPr/>
          <p:nvPr/>
        </p:nvSpPr>
        <p:spPr>
          <a:xfrm>
            <a:off x="560876" y="77684"/>
            <a:ext cx="3661580"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c</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Hoàn</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thiện</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bài</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Picture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102974" y="3099537"/>
            <a:ext cx="19050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03 Thầy cô là tất cả beat.wav">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10445874" y="430229"/>
            <a:ext cx="609600" cy="609600"/>
          </a:xfrm>
          <a:prstGeom prst="rect">
            <a:avLst/>
          </a:prstGeom>
        </p:spPr>
      </p:pic>
    </p:spTree>
    <p:extLst>
      <p:ext uri="{BB962C8B-B14F-4D97-AF65-F5344CB8AC3E}">
        <p14:creationId xmlns="" xmlns:p14="http://schemas.microsoft.com/office/powerpoint/2010/main" val="46875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900"/>
                                        <p:tgtEl>
                                          <p:spTgt spid="3"/>
                                        </p:tgtEl>
                                      </p:cBhvr>
                                    </p:animEffect>
                                    <p:anim calcmode="lin" valueType="num">
                                      <p:cBhvr>
                                        <p:cTn id="11" dur="1900" fill="hold"/>
                                        <p:tgtEl>
                                          <p:spTgt spid="3"/>
                                        </p:tgtEl>
                                        <p:attrNameLst>
                                          <p:attrName>ppt_x</p:attrName>
                                        </p:attrNameLst>
                                      </p:cBhvr>
                                      <p:tavLst>
                                        <p:tav tm="0">
                                          <p:val>
                                            <p:strVal val="#ppt_x"/>
                                          </p:val>
                                        </p:tav>
                                        <p:tav tm="100000">
                                          <p:val>
                                            <p:strVal val="#ppt_x"/>
                                          </p:val>
                                        </p:tav>
                                      </p:tavLst>
                                    </p:anim>
                                    <p:anim calcmode="lin" valueType="num">
                                      <p:cBhvr>
                                        <p:cTn id="12" dur="1900" fill="hold"/>
                                        <p:tgtEl>
                                          <p:spTgt spid="3"/>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0124" fill="hold"/>
                                        <p:tgtEl>
                                          <p:spTgt spid="5"/>
                                        </p:tgtEl>
                                      </p:cBhvr>
                                    </p:cmd>
                                  </p:childTnLst>
                                </p:cTn>
                              </p:par>
                            </p:childTnLst>
                          </p:cTn>
                        </p:par>
                      </p:childTnLst>
                    </p:cTn>
                  </p:par>
                </p:childTnLst>
              </p:cTn>
              <p:nextCondLst>
                <p:cond evt="onClick" delay="0">
                  <p:tgtEl>
                    <p:spTgt spid="5"/>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53195" y="1183713"/>
            <a:ext cx="4507346" cy="9236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d. </a:t>
            </a:r>
            <a:r>
              <a:rPr lang="en-US" sz="2800" b="1" dirty="0" err="1" smtClean="0">
                <a:solidFill>
                  <a:schemeClr val="tx1"/>
                </a:solidFill>
                <a:latin typeface="Arial" panose="020B0604020202020204" pitchFamily="34" charset="0"/>
                <a:cs typeface="Arial" panose="020B0604020202020204" pitchFamily="34" charset="0"/>
              </a:rPr>
              <a:t>Luyện</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tập</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củng</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cố</a:t>
            </a:r>
            <a:r>
              <a:rPr lang="en-US" sz="2800" b="1" dirty="0" smtClean="0">
                <a:solidFill>
                  <a:schemeClr val="tx1"/>
                </a:solidFill>
                <a:latin typeface="Arial" panose="020B0604020202020204" pitchFamily="34" charset="0"/>
                <a:cs typeface="Arial" panose="020B0604020202020204" pitchFamily="34" charset="0"/>
              </a:rPr>
              <a:t> </a:t>
            </a:r>
            <a:endParaRPr lang="en-US" sz="2800" b="1" dirty="0">
              <a:solidFill>
                <a:schemeClr val="tx1"/>
              </a:solidFill>
              <a:latin typeface="Arial" panose="020B0604020202020204" pitchFamily="34" charset="0"/>
              <a:cs typeface="Arial" panose="020B0604020202020204" pitchFamily="34" charset="0"/>
            </a:endParaRPr>
          </a:p>
        </p:txBody>
      </p:sp>
      <p:sp>
        <p:nvSpPr>
          <p:cNvPr id="5" name="Oval 4"/>
          <p:cNvSpPr/>
          <p:nvPr/>
        </p:nvSpPr>
        <p:spPr>
          <a:xfrm>
            <a:off x="1114828" y="3151058"/>
            <a:ext cx="2142836" cy="98829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Arial" panose="020B0604020202020204" pitchFamily="34" charset="0"/>
                <a:cs typeface="Arial" panose="020B0604020202020204" pitchFamily="34" charset="0"/>
              </a:rPr>
              <a:t>Nội</a:t>
            </a:r>
            <a:r>
              <a:rPr lang="en-US" b="1" dirty="0" smtClean="0">
                <a:solidFill>
                  <a:schemeClr val="tx1"/>
                </a:solidFill>
                <a:latin typeface="Arial" panose="020B0604020202020204" pitchFamily="34" charset="0"/>
                <a:cs typeface="Arial" panose="020B0604020202020204" pitchFamily="34" charset="0"/>
              </a:rPr>
              <a:t> dung </a:t>
            </a:r>
            <a:r>
              <a:rPr lang="en-US" b="1" dirty="0" err="1" smtClean="0">
                <a:solidFill>
                  <a:schemeClr val="tx1"/>
                </a:solidFill>
                <a:latin typeface="Arial" panose="020B0604020202020204" pitchFamily="34" charset="0"/>
                <a:cs typeface="Arial" panose="020B0604020202020204" pitchFamily="34" charset="0"/>
              </a:rPr>
              <a:t>của</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bài</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hát</a:t>
            </a:r>
            <a:endParaRPr lang="en-US" b="1" dirty="0">
              <a:solidFill>
                <a:schemeClr val="tx1"/>
              </a:solidFill>
              <a:latin typeface="Arial" panose="020B0604020202020204" pitchFamily="34" charset="0"/>
              <a:cs typeface="Arial" panose="020B0604020202020204" pitchFamily="34" charset="0"/>
            </a:endParaRPr>
          </a:p>
        </p:txBody>
      </p:sp>
      <p:sp>
        <p:nvSpPr>
          <p:cNvPr id="9" name="Flowchart: Off-page Connector 8"/>
          <p:cNvSpPr/>
          <p:nvPr/>
        </p:nvSpPr>
        <p:spPr>
          <a:xfrm>
            <a:off x="2186246" y="4139351"/>
            <a:ext cx="3133899" cy="2281382"/>
          </a:xfrm>
          <a:prstGeom prst="flowChartOffpageConnector">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smtClean="0">
                <a:solidFill>
                  <a:schemeClr val="tx1"/>
                </a:solidFill>
                <a:latin typeface="Arial" panose="020B0604020202020204" pitchFamily="34" charset="0"/>
                <a:cs typeface="Arial" panose="020B0604020202020204" pitchFamily="34" charset="0"/>
              </a:rPr>
              <a:t>Nói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lên</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tình</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cảm</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và</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tấm</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lòng</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biết</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ơn</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của</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các</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bạn</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nhỏ</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đối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với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các</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thầy</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cô</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giáo</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của</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mình</a:t>
            </a:r>
            <a:r>
              <a:rPr lang="en-US" sz="2000" dirty="0" smtClean="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0" name="Oval 9"/>
          <p:cNvSpPr/>
          <p:nvPr/>
        </p:nvSpPr>
        <p:spPr>
          <a:xfrm>
            <a:off x="7024498" y="3151057"/>
            <a:ext cx="2142836" cy="98829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Arial" panose="020B0604020202020204" pitchFamily="34" charset="0"/>
                <a:cs typeface="Arial" panose="020B0604020202020204" pitchFamily="34" charset="0"/>
              </a:rPr>
              <a:t>Tính</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chất</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giai</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điệu</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của</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bài</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hát</a:t>
            </a:r>
            <a:endParaRPr lang="en-US" b="1" dirty="0">
              <a:solidFill>
                <a:schemeClr val="tx1"/>
              </a:solidFill>
              <a:latin typeface="Arial" panose="020B0604020202020204" pitchFamily="34" charset="0"/>
              <a:cs typeface="Arial" panose="020B0604020202020204" pitchFamily="34" charset="0"/>
            </a:endParaRPr>
          </a:p>
        </p:txBody>
      </p:sp>
      <p:sp>
        <p:nvSpPr>
          <p:cNvPr id="11" name="Flowchart: Off-page Connector 10"/>
          <p:cNvSpPr/>
          <p:nvPr/>
        </p:nvSpPr>
        <p:spPr>
          <a:xfrm>
            <a:off x="7916545" y="4190397"/>
            <a:ext cx="3406372" cy="2262908"/>
          </a:xfrm>
          <a:prstGeom prst="flowChartOffpageConnector">
            <a:avLst/>
          </a:prstGeom>
          <a:solidFill>
            <a:srgbClr val="49CD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Bài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hát</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có</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giai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điệu</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nhẹ</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nhàng</a:t>
            </a:r>
            <a:r>
              <a:rPr lang="en-US" sz="2000" dirty="0" smtClean="0">
                <a:solidFill>
                  <a:schemeClr val="tx1"/>
                </a:solidFill>
                <a:latin typeface="Arial" panose="020B0604020202020204" pitchFamily="34" charset="0"/>
                <a:cs typeface="Arial" panose="020B0604020202020204" pitchFamily="34" charset="0"/>
              </a:rPr>
              <a:t> , </a:t>
            </a:r>
            <a:r>
              <a:rPr lang="en-US" sz="2000" dirty="0" err="1" smtClean="0">
                <a:solidFill>
                  <a:schemeClr val="tx1"/>
                </a:solidFill>
                <a:latin typeface="Arial" panose="020B0604020202020204" pitchFamily="34" charset="0"/>
                <a:cs typeface="Arial" panose="020B0604020202020204" pitchFamily="34" charset="0"/>
              </a:rPr>
              <a:t>tha</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thiết</a:t>
            </a:r>
            <a:endParaRPr lang="en-US" sz="2000" dirty="0">
              <a:solidFill>
                <a:schemeClr val="tx1"/>
              </a:solidFill>
              <a:latin typeface="Arial" panose="020B0604020202020204" pitchFamily="34" charset="0"/>
              <a:cs typeface="Arial" panose="020B0604020202020204" pitchFamily="34" charset="0"/>
            </a:endParaRPr>
          </a:p>
        </p:txBody>
      </p:sp>
      <p:pic>
        <p:nvPicPr>
          <p:cNvPr id="7" name="图片 1"/>
          <p:cNvPicPr>
            <a:picLocks noChangeAspect="1"/>
          </p:cNvPicPr>
          <p:nvPr/>
        </p:nvPicPr>
        <p:blipFill rotWithShape="1">
          <a:blip r:embed="rId2" cstate="print">
            <a:extLst>
              <a:ext uri="{28A0092B-C50C-407E-A947-70E740481C1C}">
                <a14:useLocalDpi xmlns="" xmlns:a14="http://schemas.microsoft.com/office/drawing/2010/main" val="0"/>
              </a:ext>
            </a:extLst>
          </a:blip>
          <a:srcRect t="39127" b="16381"/>
          <a:stretch/>
        </p:blipFill>
        <p:spPr>
          <a:xfrm>
            <a:off x="236499" y="140889"/>
            <a:ext cx="2215754" cy="1752165"/>
          </a:xfrm>
          <a:prstGeom prst="rect">
            <a:avLst/>
          </a:prstGeom>
        </p:spPr>
      </p:pic>
      <p:pic>
        <p:nvPicPr>
          <p:cNvPr id="8" name="Picture 7" descr="Picture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593202" y="237227"/>
            <a:ext cx="1459431" cy="2393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8337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1"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B6203"/>
                </a:solidFill>
              </a:rPr>
              <a:t>II. NGHE NHẠC: BÀI HÁT NHỚ ƠN THẦY CÔ</a:t>
            </a:r>
            <a:endParaRPr lang="en-US" dirty="0">
              <a:solidFill>
                <a:srgbClr val="3B6203"/>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2644461" y="584201"/>
            <a:ext cx="7515539" cy="1107996"/>
          </a:xfrm>
          <a:prstGeom prst="rect">
            <a:avLst/>
          </a:prstGeom>
          <a:noFill/>
        </p:spPr>
        <p:txBody>
          <a:bodyPr wrap="square" lIns="121917" tIns="60958" rIns="121917" bIns="60958" rtlCol="0">
            <a:spAutoFit/>
          </a:bodyPr>
          <a:lstStyle/>
          <a:p>
            <a:pPr algn="ctr"/>
            <a:r>
              <a:rPr lang="en-US" sz="3200" b="1" dirty="0" smtClean="0">
                <a:solidFill>
                  <a:schemeClr val="bg1"/>
                </a:solidFill>
                <a:latin typeface="Arial" panose="020B0604020202020204" pitchFamily="34" charset="0"/>
                <a:cs typeface="Arial" panose="020B0604020202020204" pitchFamily="34" charset="0"/>
              </a:rPr>
              <a:t>TRÒ CHƠI :HỎI - ĐÁP </a:t>
            </a:r>
            <a:endParaRPr lang="en-US" sz="3200" b="1" dirty="0">
              <a:solidFill>
                <a:schemeClr val="bg1"/>
              </a:solidFill>
              <a:latin typeface="Arial" panose="020B0604020202020204" pitchFamily="34" charset="0"/>
              <a:cs typeface="Arial" panose="020B0604020202020204" pitchFamily="34" charset="0"/>
            </a:endParaRPr>
          </a:p>
          <a:p>
            <a:pPr algn="ctr"/>
            <a:r>
              <a:rPr lang="en-US" sz="3200" b="1" dirty="0">
                <a:solidFill>
                  <a:schemeClr val="bg1"/>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9152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30429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63401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13" name="12"/>
          <p:cNvPicPr>
            <a:picLocks noChangeAspect="1"/>
          </p:cNvPicPr>
          <p:nvPr/>
        </p:nvPicPr>
        <p:blipFill rotWithShape="1">
          <a:blip r:embed="rId4" cstate="print">
            <a:extLst>
              <a:ext uri="{28A0092B-C50C-407E-A947-70E740481C1C}">
                <a14:useLocalDpi xmlns="" xmlns:a14="http://schemas.microsoft.com/office/drawing/2010/main" val="0"/>
              </a:ext>
            </a:extLst>
          </a:blip>
          <a:srcRect l="71379" t="20025" r="2299" b="24802"/>
          <a:stretch/>
        </p:blipFill>
        <p:spPr>
          <a:xfrm rot="20520875">
            <a:off x="1304477" y="673422"/>
            <a:ext cx="2439219" cy="2875935"/>
          </a:xfrm>
          <a:prstGeom prst="rect">
            <a:avLst/>
          </a:prstGeom>
        </p:spPr>
      </p:pic>
      <p:pic>
        <p:nvPicPr>
          <p:cNvPr id="7" name="6"/>
          <p:cNvPicPr>
            <a:picLocks noChangeAspect="1"/>
          </p:cNvPicPr>
          <p:nvPr/>
        </p:nvPicPr>
        <p:blipFill rotWithShape="1">
          <a:blip r:embed="rId5" cstate="print">
            <a:extLst>
              <a:ext uri="{28A0092B-C50C-407E-A947-70E740481C1C}">
                <a14:useLocalDpi xmlns="" xmlns:a14="http://schemas.microsoft.com/office/drawing/2010/main" val="0"/>
              </a:ext>
            </a:extLst>
          </a:blip>
          <a:srcRect l="29425" t="10830" r="28047" b="42989"/>
          <a:stretch/>
        </p:blipFill>
        <p:spPr>
          <a:xfrm rot="21395099">
            <a:off x="2126168" y="1925409"/>
            <a:ext cx="6528960" cy="3987959"/>
          </a:xfrm>
          <a:prstGeom prst="rect">
            <a:avLst/>
          </a:prstGeom>
        </p:spPr>
      </p:pic>
      <p:pic>
        <p:nvPicPr>
          <p:cNvPr id="4" name="3"/>
          <p:cNvPicPr>
            <a:picLocks noChangeAspect="1"/>
          </p:cNvPicPr>
          <p:nvPr/>
        </p:nvPicPr>
        <p:blipFill rotWithShape="1">
          <a:blip r:embed="rId6" cstate="print">
            <a:extLst>
              <a:ext uri="{28A0092B-C50C-407E-A947-70E740481C1C}">
                <a14:useLocalDpi xmlns="" xmlns:a14="http://schemas.microsoft.com/office/drawing/2010/main" val="0"/>
              </a:ext>
            </a:extLst>
          </a:blip>
          <a:srcRect r="25600" b="32444"/>
          <a:stretch/>
        </p:blipFill>
        <p:spPr>
          <a:xfrm rot="21079812">
            <a:off x="525706" y="2910832"/>
            <a:ext cx="11401209" cy="5833713"/>
          </a:xfrm>
          <a:prstGeom prst="rect">
            <a:avLst/>
          </a:prstGeom>
        </p:spPr>
      </p:pic>
      <p:pic>
        <p:nvPicPr>
          <p:cNvPr id="15" name="14"/>
          <p:cNvPicPr>
            <a:picLocks noChangeAspect="1"/>
          </p:cNvPicPr>
          <p:nvPr/>
        </p:nvPicPr>
        <p:blipFill rotWithShape="1">
          <a:blip r:embed="rId7" cstate="print">
            <a:extLst>
              <a:ext uri="{28A0092B-C50C-407E-A947-70E740481C1C}">
                <a14:useLocalDpi xmlns="" xmlns:a14="http://schemas.microsoft.com/office/drawing/2010/main" val="0"/>
              </a:ext>
            </a:extLst>
          </a:blip>
          <a:srcRect t="44955"/>
          <a:stretch/>
        </p:blipFill>
        <p:spPr>
          <a:xfrm>
            <a:off x="0" y="3083035"/>
            <a:ext cx="12192000" cy="3774965"/>
          </a:xfrm>
          <a:prstGeom prst="rect">
            <a:avLst/>
          </a:prstGeom>
        </p:spPr>
      </p:pic>
      <p:pic>
        <p:nvPicPr>
          <p:cNvPr id="10" name="9"/>
          <p:cNvPicPr>
            <a:picLocks noChangeAspect="1"/>
          </p:cNvPicPr>
          <p:nvPr/>
        </p:nvPicPr>
        <p:blipFill rotWithShape="1">
          <a:blip r:embed="rId8" cstate="print">
            <a:extLst>
              <a:ext uri="{28A0092B-C50C-407E-A947-70E740481C1C}">
                <a14:useLocalDpi xmlns="" xmlns:a14="http://schemas.microsoft.com/office/drawing/2010/main" val="0"/>
              </a:ext>
            </a:extLst>
          </a:blip>
          <a:srcRect l="15403" t="6948" r="17586" b="9272"/>
          <a:stretch/>
        </p:blipFill>
        <p:spPr>
          <a:xfrm>
            <a:off x="1877849" y="476470"/>
            <a:ext cx="8170041" cy="5745655"/>
          </a:xfrm>
          <a:prstGeom prst="rect">
            <a:avLst/>
          </a:prstGeom>
        </p:spPr>
      </p:pic>
      <p:pic>
        <p:nvPicPr>
          <p:cNvPr id="12" name="11"/>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3757079" y="3320164"/>
            <a:ext cx="4411579" cy="1969766"/>
          </a:xfrm>
          <a:prstGeom prst="rect">
            <a:avLst/>
          </a:prstGeom>
          <a:noFill/>
        </p:spPr>
        <p:txBody>
          <a:bodyPr wrap="square" lIns="121917" tIns="60958" rIns="121917" bIns="60958" rtlCol="0">
            <a:spAutoFit/>
          </a:bodyPr>
          <a:lstStyle/>
          <a:p>
            <a:pPr algn="ct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Chúc</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các</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em</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chăm</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ngoan</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học</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giỏi</a:t>
            </a:r>
            <a:endPar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endParaRPr>
          </a:p>
          <a:p>
            <a:pPr algn="just"/>
            <a:endParaRPr lang="zh-CN" altLang="en-US" sz="4000" b="1" spc="-400" dirty="0">
              <a:ln w="19050">
                <a:solidFill>
                  <a:schemeClr val="tx2">
                    <a:tint val="1000"/>
                  </a:schemeClr>
                </a:solidFill>
                <a:prstDash val="solid"/>
              </a:ln>
              <a:solidFill>
                <a:srgbClr val="FF0000"/>
              </a:solidFill>
              <a:latin typeface="Segoe UI Black" panose="020B0A02040204020203" pitchFamily="34" charset="0"/>
              <a:ea typeface="方正粗圆_GBK" panose="03000509000000000000" pitchFamily="65" charset="-122"/>
              <a:cs typeface="Segoe UI Black" panose="020B0A02040204020203" pitchFamily="34" charset="0"/>
            </a:endParaRPr>
          </a:p>
        </p:txBody>
      </p:sp>
    </p:spTree>
    <p:extLst>
      <p:ext uri="{BB962C8B-B14F-4D97-AF65-F5344CB8AC3E}">
        <p14:creationId xmlns="" xmlns:p14="http://schemas.microsoft.com/office/powerpoint/2010/main" val="3226499157"/>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3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Trịnh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Công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Sơn</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Hoàng</a:t>
            </a:r>
            <a:r>
              <a:rPr lang="en-US" sz="2800" dirty="0" smtClean="0">
                <a:solidFill>
                  <a:srgbClr val="002060"/>
                </a:solidFill>
                <a:latin typeface="Times New Roman" pitchFamily="18" charset="0"/>
                <a:cs typeface="Times New Roman" pitchFamily="18" charset="0"/>
              </a:rPr>
              <a:t> Long- </a:t>
            </a:r>
            <a:r>
              <a:rPr lang="en-US" sz="2800" dirty="0" err="1" smtClean="0">
                <a:solidFill>
                  <a:srgbClr val="002060"/>
                </a:solidFill>
                <a:latin typeface="Times New Roman" pitchFamily="18" charset="0"/>
                <a:cs typeface="Times New Roman" pitchFamily="18" charset="0"/>
              </a:rPr>
              <a:t>Hoàng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Lân</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Vũ</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Trọng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Tường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Nguyễn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Văn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Hiên</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01"/>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01"/>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133601" y="914401"/>
            <a:ext cx="8678778" cy="1200329"/>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chúng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 do </a:t>
            </a:r>
            <a:r>
              <a:rPr lang="en-US" sz="3600" dirty="0" err="1" smtClean="0">
                <a:latin typeface="Times New Roman" pitchFamily="18" charset="0"/>
                <a:cs typeface="Times New Roman" pitchFamily="18" charset="0"/>
              </a:rPr>
              <a:t>Nhạc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sĩ</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tác</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pic>
        <p:nvPicPr>
          <p:cNvPr id="30" name="Picture 29" descr="3.png"/>
          <p:cNvPicPr>
            <a:picLocks noChangeAspect="1"/>
          </p:cNvPicPr>
          <p:nvPr/>
        </p:nvPicPr>
        <p:blipFill>
          <a:blip r:embed="rId9" cstate="print"/>
          <a:stretch>
            <a:fillRect/>
          </a:stretch>
        </p:blipFill>
        <p:spPr>
          <a:xfrm>
            <a:off x="0" y="3064703"/>
            <a:ext cx="812800" cy="743224"/>
          </a:xfrm>
          <a:prstGeom prst="rect">
            <a:avLst/>
          </a:prstGeom>
        </p:spPr>
      </p:pic>
      <p:pic>
        <p:nvPicPr>
          <p:cNvPr id="31" name="Picture 30" descr="3.png"/>
          <p:cNvPicPr>
            <a:picLocks noChangeAspect="1"/>
          </p:cNvPicPr>
          <p:nvPr/>
        </p:nvPicPr>
        <p:blipFill>
          <a:blip r:embed="rId10" cstate="print"/>
          <a:stretch>
            <a:fillRect/>
          </a:stretch>
        </p:blipFill>
        <p:spPr>
          <a:xfrm>
            <a:off x="0" y="3886201"/>
            <a:ext cx="914400" cy="836127"/>
          </a:xfrm>
          <a:prstGeom prst="rect">
            <a:avLst/>
          </a:prstGeom>
        </p:spPr>
      </p:pic>
      <p:pic>
        <p:nvPicPr>
          <p:cNvPr id="32" name="Picture 31" descr="3.png"/>
          <p:cNvPicPr>
            <a:picLocks noChangeAspect="1"/>
          </p:cNvPicPr>
          <p:nvPr/>
        </p:nvPicPr>
        <p:blipFill>
          <a:blip r:embed="rId10" cstate="print"/>
          <a:stretch>
            <a:fillRect/>
          </a:stretch>
        </p:blipFill>
        <p:spPr>
          <a:xfrm>
            <a:off x="0" y="4876801"/>
            <a:ext cx="914400" cy="836127"/>
          </a:xfrm>
          <a:prstGeom prst="rect">
            <a:avLst/>
          </a:prstGeom>
        </p:spPr>
      </p:pic>
      <p:pic>
        <p:nvPicPr>
          <p:cNvPr id="33" name="Picture 32" descr="3.png"/>
          <p:cNvPicPr>
            <a:picLocks noChangeAspect="1"/>
          </p:cNvPicPr>
          <p:nvPr/>
        </p:nvPicPr>
        <p:blipFill>
          <a:blip r:embed="rId10" cstate="print"/>
          <a:stretch>
            <a:fillRect/>
          </a:stretch>
        </p:blipFill>
        <p:spPr>
          <a:xfrm>
            <a:off x="0" y="5791201"/>
            <a:ext cx="914400" cy="836127"/>
          </a:xfrm>
          <a:prstGeom prst="rect">
            <a:avLst/>
          </a:prstGeom>
        </p:spPr>
      </p:pic>
      <p:pic>
        <p:nvPicPr>
          <p:cNvPr id="34" name="Picture 33" descr="3.png">
            <a:hlinkClick r:id="rId11" action="ppaction://hlinksldjump"/>
          </p:cNvPr>
          <p:cNvPicPr>
            <a:picLocks noChangeAspect="1"/>
          </p:cNvPicPr>
          <p:nvPr/>
        </p:nvPicPr>
        <p:blipFill>
          <a:blip r:embed="rId12" cstate="print"/>
          <a:stretch>
            <a:fillRect/>
          </a:stretch>
        </p:blipFill>
        <p:spPr>
          <a:xfrm>
            <a:off x="10363200" y="5185746"/>
            <a:ext cx="1828800" cy="1672254"/>
          </a:xfrm>
          <a:prstGeom prst="rect">
            <a:avLst/>
          </a:prstGeom>
        </p:spPr>
      </p:pic>
      <p:pic>
        <p:nvPicPr>
          <p:cNvPr id="35" name="Picture 34" descr="tich.png"/>
          <p:cNvPicPr>
            <a:picLocks noChangeAspect="1"/>
          </p:cNvPicPr>
          <p:nvPr/>
        </p:nvPicPr>
        <p:blipFill>
          <a:blip r:embed="rId13"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4"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4"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4" cstate="print"/>
          <a:stretch>
            <a:fillRect/>
          </a:stretch>
        </p:blipFill>
        <p:spPr>
          <a:xfrm>
            <a:off x="6807200" y="6019800"/>
            <a:ext cx="711200" cy="533400"/>
          </a:xfrm>
          <a:prstGeom prst="rect">
            <a:avLst/>
          </a:prstGeom>
        </p:spPr>
      </p:pic>
    </p:spTree>
    <p:extLst>
      <p:ext uri="{BB962C8B-B14F-4D97-AF65-F5344CB8AC3E}">
        <p14:creationId xmlns="" xmlns:p14="http://schemas.microsoft.com/office/powerpoint/2010/main" val="17502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4000" fill="hold"/>
                                        <p:tgtEl>
                                          <p:spTgt spid="25"/>
                                        </p:tgtEl>
                                        <p:attrNameLst>
                                          <p:attrName>r</p:attrName>
                                        </p:attrNameLst>
                                      </p:cBhvr>
                                    </p:animRot>
                                  </p:childTnLst>
                                </p:cTn>
                              </p:par>
                              <p:par>
                                <p:cTn id="27" presetID="1" presetClass="entr" presetSubtype="0" fill="hold" grpId="0" nodeType="withEffect">
                                  <p:stCondLst>
                                    <p:cond delay="100"/>
                                  </p:stCondLst>
                                  <p:childTnLst>
                                    <p:set>
                                      <p:cBhvr>
                                        <p:cTn id="2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omb.wav"/>
                                        </p:tgtEl>
                                      </p:cMediaNode>
                                    </p:audio>
                                  </p:sub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6" presetClass="entr" presetSubtype="26"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Horizont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arn(inVertical)">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7"/>
                                        </p:tgtEl>
                                        <p:attrNameLst>
                                          <p:attrName>fillcolor</p:attrName>
                                        </p:attrNameLst>
                                      </p:cBhvr>
                                      <p:to>
                                        <a:srgbClr val="3399FF"/>
                                      </p:to>
                                    </p:animClr>
                                    <p:set>
                                      <p:cBhvr>
                                        <p:cTn id="59" dur="2000" fill="hold"/>
                                        <p:tgtEl>
                                          <p:spTgt spid="7"/>
                                        </p:tgtEl>
                                        <p:attrNameLst>
                                          <p:attrName>fill.type</p:attrName>
                                        </p:attrNameLst>
                                      </p:cBhvr>
                                      <p:to>
                                        <p:strVal val="solid"/>
                                      </p:to>
                                    </p:set>
                                    <p:set>
                                      <p:cBhvr>
                                        <p:cTn id="60" dur="2000" fill="hold"/>
                                        <p:tgtEl>
                                          <p:spTgt spid="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7"/>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2"/>
                                        </p:tgtEl>
                                        <p:attrNameLst>
                                          <p:attrName>fillcolor</p:attrName>
                                        </p:attrNameLst>
                                      </p:cBhvr>
                                      <p:to>
                                        <a:schemeClr val="accent2"/>
                                      </p:to>
                                    </p:animClr>
                                    <p:set>
                                      <p:cBhvr>
                                        <p:cTn id="66" dur="2000" fill="hold"/>
                                        <p:tgtEl>
                                          <p:spTgt spid="12"/>
                                        </p:tgtEl>
                                        <p:attrNameLst>
                                          <p:attrName>fill.type</p:attrName>
                                        </p:attrNameLst>
                                      </p:cBhvr>
                                      <p:to>
                                        <p:strVal val="solid"/>
                                      </p:to>
                                    </p:set>
                                    <p:set>
                                      <p:cBhvr>
                                        <p:cTn id="67" dur="2000" fill="hold"/>
                                        <p:tgtEl>
                                          <p:spTgt spid="1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11"/>
                                        </p:tgtEl>
                                        <p:attrNameLst>
                                          <p:attrName>fillcolor</p:attrName>
                                        </p:attrNameLst>
                                      </p:cBhvr>
                                      <p:to>
                                        <a:schemeClr val="accent2"/>
                                      </p:to>
                                    </p:animClr>
                                    <p:set>
                                      <p:cBhvr>
                                        <p:cTn id="73" dur="2000" fill="hold"/>
                                        <p:tgtEl>
                                          <p:spTgt spid="11"/>
                                        </p:tgtEl>
                                        <p:attrNameLst>
                                          <p:attrName>fill.type</p:attrName>
                                        </p:attrNameLst>
                                      </p:cBhvr>
                                      <p:to>
                                        <p:strVal val="solid"/>
                                      </p:to>
                                    </p:set>
                                    <p:set>
                                      <p:cBhvr>
                                        <p:cTn id="74" dur="2000" fill="hold"/>
                                        <p:tgtEl>
                                          <p:spTgt spid="11"/>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000" fill="hold"/>
                                        <p:tgtEl>
                                          <p:spTgt spid="13"/>
                                        </p:tgtEl>
                                        <p:attrNameLst>
                                          <p:attrName>fillcolor</p:attrName>
                                        </p:attrNameLst>
                                      </p:cBhvr>
                                      <p:to>
                                        <a:schemeClr val="accent2"/>
                                      </p:to>
                                    </p:animClr>
                                    <p:set>
                                      <p:cBhvr>
                                        <p:cTn id="80" dur="2000" fill="hold"/>
                                        <p:tgtEl>
                                          <p:spTgt spid="13"/>
                                        </p:tgtEl>
                                        <p:attrNameLst>
                                          <p:attrName>fill.type</p:attrName>
                                        </p:attrNameLst>
                                      </p:cBhvr>
                                      <p:to>
                                        <p:strVal val="solid"/>
                                      </p:to>
                                    </p:set>
                                    <p:set>
                                      <p:cBhvr>
                                        <p:cTn id="81" dur="200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0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133600" y="3352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C</a:t>
            </a: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D</a:t>
            </a: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F</a:t>
            </a: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A</a:t>
            </a: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0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9" name="Picture 28" descr="5a151c87f1f159262a412ad550c34737.png"/>
          <p:cNvPicPr>
            <a:picLocks noChangeAspect="1"/>
          </p:cNvPicPr>
          <p:nvPr/>
        </p:nvPicPr>
        <p:blipFill>
          <a:blip r:embed="rId8" cstate="print"/>
          <a:stretch>
            <a:fillRect/>
          </a:stretch>
        </p:blipFill>
        <p:spPr>
          <a:xfrm>
            <a:off x="-304800" y="2514600"/>
            <a:ext cx="1219200" cy="1557337"/>
          </a:xfrm>
          <a:prstGeom prst="rect">
            <a:avLst/>
          </a:prstGeom>
        </p:spPr>
      </p:pic>
      <p:pic>
        <p:nvPicPr>
          <p:cNvPr id="30" name="Picture 29" descr="5a151c87f1f159262a412ad550c34737.png"/>
          <p:cNvPicPr>
            <a:picLocks noChangeAspect="1"/>
          </p:cNvPicPr>
          <p:nvPr/>
        </p:nvPicPr>
        <p:blipFill>
          <a:blip r:embed="rId9" cstate="print"/>
          <a:stretch>
            <a:fillRect/>
          </a:stretch>
        </p:blipFill>
        <p:spPr>
          <a:xfrm>
            <a:off x="-203200" y="3505200"/>
            <a:ext cx="1016000" cy="1297781"/>
          </a:xfrm>
          <a:prstGeom prst="rect">
            <a:avLst/>
          </a:prstGeom>
        </p:spPr>
      </p:pic>
      <p:pic>
        <p:nvPicPr>
          <p:cNvPr id="31" name="Picture 30" descr="5a151c87f1f159262a412ad550c34737.png"/>
          <p:cNvPicPr>
            <a:picLocks noChangeAspect="1"/>
          </p:cNvPicPr>
          <p:nvPr/>
        </p:nvPicPr>
        <p:blipFill>
          <a:blip r:embed="rId8" cstate="print"/>
          <a:stretch>
            <a:fillRect/>
          </a:stretch>
        </p:blipFill>
        <p:spPr>
          <a:xfrm>
            <a:off x="-304800" y="4343401"/>
            <a:ext cx="1219200" cy="1557337"/>
          </a:xfrm>
          <a:prstGeom prst="rect">
            <a:avLst/>
          </a:prstGeom>
        </p:spPr>
      </p:pic>
      <p:pic>
        <p:nvPicPr>
          <p:cNvPr id="32" name="Picture 31" descr="5a151c87f1f159262a412ad550c34737.png"/>
          <p:cNvPicPr>
            <a:picLocks noChangeAspect="1"/>
          </p:cNvPicPr>
          <p:nvPr/>
        </p:nvPicPr>
        <p:blipFill>
          <a:blip r:embed="rId8" cstate="print"/>
          <a:stretch>
            <a:fillRect/>
          </a:stretch>
        </p:blipFill>
        <p:spPr>
          <a:xfrm>
            <a:off x="-304800" y="5486401"/>
            <a:ext cx="1219200" cy="1557337"/>
          </a:xfrm>
          <a:prstGeom prst="rect">
            <a:avLst/>
          </a:prstGeom>
        </p:spPr>
      </p:pic>
      <p:pic>
        <p:nvPicPr>
          <p:cNvPr id="33" name="Picture 32" descr="5a151c87f1f159262a412ad550c34737.png">
            <a:hlinkClick r:id="rId10" action="ppaction://hlinksldjump"/>
          </p:cNvPr>
          <p:cNvPicPr>
            <a:picLocks noChangeAspect="1"/>
          </p:cNvPicPr>
          <p:nvPr/>
        </p:nvPicPr>
        <p:blipFill>
          <a:blip r:embed="rId11" cstate="print"/>
          <a:stretch>
            <a:fillRect/>
          </a:stretch>
        </p:blipFill>
        <p:spPr>
          <a:xfrm>
            <a:off x="10160000" y="4495800"/>
            <a:ext cx="2032000" cy="2595562"/>
          </a:xfrm>
          <a:prstGeom prst="rect">
            <a:avLst/>
          </a:prstGeom>
        </p:spPr>
      </p:pic>
      <p:pic>
        <p:nvPicPr>
          <p:cNvPr id="34" name="Picture 33" descr="tich.png"/>
          <p:cNvPicPr>
            <a:picLocks noChangeAspect="1"/>
          </p:cNvPicPr>
          <p:nvPr/>
        </p:nvPicPr>
        <p:blipFill>
          <a:blip r:embed="rId12"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13"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13"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3"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4" cstate="print"/>
          <a:stretch>
            <a:fillRect/>
          </a:stretch>
        </p:blipFill>
        <p:spPr>
          <a:xfrm>
            <a:off x="-304800" y="-304800"/>
            <a:ext cx="12192000" cy="3352800"/>
          </a:xfrm>
          <a:prstGeom prst="rect">
            <a:avLst/>
          </a:prstGeom>
        </p:spPr>
      </p:pic>
      <p:sp>
        <p:nvSpPr>
          <p:cNvPr id="39" name="TextBox 38"/>
          <p:cNvSpPr txBox="1"/>
          <p:nvPr/>
        </p:nvSpPr>
        <p:spPr>
          <a:xfrm>
            <a:off x="2641600" y="918412"/>
            <a:ext cx="7518400" cy="1200329"/>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hệ</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chữ</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cái</a:t>
            </a:r>
            <a:r>
              <a:rPr lang="en-US" sz="3600" dirty="0" smtClean="0">
                <a:latin typeface="Times New Roman" pitchFamily="18" charset="0"/>
                <a:cs typeface="Times New Roman" pitchFamily="18" charset="0"/>
              </a:rPr>
              <a:t> La </a:t>
            </a:r>
            <a:r>
              <a:rPr lang="en-US" sz="3600" dirty="0" err="1" smtClean="0">
                <a:latin typeface="Times New Roman" pitchFamily="18" charset="0"/>
                <a:cs typeface="Times New Roman" pitchFamily="18" charset="0"/>
              </a:rPr>
              <a:t>tinh</a:t>
            </a:r>
            <a:r>
              <a:rPr lang="en-US" sz="3600" dirty="0" smtClean="0">
                <a:latin typeface="Times New Roman" pitchFamily="18" charset="0"/>
                <a:cs typeface="Times New Roman" pitchFamily="18" charset="0"/>
              </a:rPr>
              <a:t>?</a:t>
            </a:r>
          </a:p>
          <a:p>
            <a:r>
              <a:rPr lang="en-US" sz="3600" dirty="0" err="1" smtClean="0">
                <a:latin typeface="Times New Roman" pitchFamily="18" charset="0"/>
                <a:cs typeface="Times New Roman" pitchFamily="18" charset="0"/>
              </a:rPr>
              <a:t>Nốt</a:t>
            </a:r>
            <a:r>
              <a:rPr lang="en-US" sz="3600" dirty="0" smtClean="0">
                <a:latin typeface="Times New Roman" pitchFamily="18" charset="0"/>
                <a:cs typeface="Times New Roman" pitchFamily="18" charset="0"/>
              </a:rPr>
              <a:t> La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ký</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endParaRPr lang="en-US" sz="3600" dirty="0">
              <a:latin typeface="Times New Roman" pitchFamily="18" charset="0"/>
              <a:cs typeface="Times New Roman" pitchFamily="18" charset="0"/>
            </a:endParaRPr>
          </a:p>
        </p:txBody>
      </p:sp>
    </p:spTree>
    <p:extLst>
      <p:ext uri="{BB962C8B-B14F-4D97-AF65-F5344CB8AC3E}">
        <p14:creationId xmlns="" xmlns:p14="http://schemas.microsoft.com/office/powerpoint/2010/main" val="9032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barn(inVertical)">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inVertical)">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7"/>
                                        </p:tgtEl>
                                        <p:attrNameLst>
                                          <p:attrName>fillcolor</p:attrName>
                                        </p:attrNameLst>
                                      </p:cBhvr>
                                      <p:to>
                                        <a:srgbClr val="3399FF"/>
                                      </p:to>
                                    </p:animClr>
                                    <p:set>
                                      <p:cBhvr>
                                        <p:cTn id="60" dur="2000" fill="hold"/>
                                        <p:tgtEl>
                                          <p:spTgt spid="7"/>
                                        </p:tgtEl>
                                        <p:attrNameLst>
                                          <p:attrName>fill.type</p:attrName>
                                        </p:attrNameLst>
                                      </p:cBhvr>
                                      <p:to>
                                        <p:strVal val="solid"/>
                                      </p:to>
                                    </p:set>
                                    <p:set>
                                      <p:cBhvr>
                                        <p:cTn id="61" dur="200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chemeClr val="accent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1"/>
                                        </p:tgtEl>
                                        <p:attrNameLst>
                                          <p:attrName>fillcolor</p:attrName>
                                        </p:attrNameLst>
                                      </p:cBhvr>
                                      <p:to>
                                        <a:schemeClr val="accent2"/>
                                      </p:to>
                                    </p:animClr>
                                    <p:set>
                                      <p:cBhvr>
                                        <p:cTn id="74" dur="2000" fill="hold"/>
                                        <p:tgtEl>
                                          <p:spTgt spid="11"/>
                                        </p:tgtEl>
                                        <p:attrNameLst>
                                          <p:attrName>fill.type</p:attrName>
                                        </p:attrNameLst>
                                      </p:cBhvr>
                                      <p:to>
                                        <p:strVal val="solid"/>
                                      </p:to>
                                    </p:set>
                                    <p:set>
                                      <p:cBhvr>
                                        <p:cTn id="75" dur="2000" fill="hold"/>
                                        <p:tgtEl>
                                          <p:spTgt spid="11"/>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3"/>
                                        </p:tgtEl>
                                        <p:attrNameLst>
                                          <p:attrName>fillcolor</p:attrName>
                                        </p:attrNameLst>
                                      </p:cBhvr>
                                      <p:to>
                                        <a:schemeClr val="accent2"/>
                                      </p:to>
                                    </p:animClr>
                                    <p:set>
                                      <p:cBhvr>
                                        <p:cTn id="81" dur="2000" fill="hold"/>
                                        <p:tgtEl>
                                          <p:spTgt spid="13"/>
                                        </p:tgtEl>
                                        <p:attrNameLst>
                                          <p:attrName>fill.type</p:attrName>
                                        </p:attrNameLst>
                                      </p:cBhvr>
                                      <p:to>
                                        <p:strVal val="solid"/>
                                      </p:to>
                                    </p:set>
                                    <p:set>
                                      <p:cBhvr>
                                        <p:cTn id="82" dur="2000" fill="hold"/>
                                        <p:tgtEl>
                                          <p:spTgt spid="1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4</a:t>
            </a: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3</a:t>
            </a: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2</a:t>
            </a: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1</a:t>
            </a: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01"/>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01"/>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133600" y="914401"/>
            <a:ext cx="7924800" cy="646331"/>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mấy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thuôc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tính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cơ</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âm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thanh</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pic>
        <p:nvPicPr>
          <p:cNvPr id="30" name="Picture 29" descr="3.png"/>
          <p:cNvPicPr>
            <a:picLocks noChangeAspect="1"/>
          </p:cNvPicPr>
          <p:nvPr/>
        </p:nvPicPr>
        <p:blipFill>
          <a:blip r:embed="rId9" cstate="print"/>
          <a:stretch>
            <a:fillRect/>
          </a:stretch>
        </p:blipFill>
        <p:spPr>
          <a:xfrm>
            <a:off x="0" y="3064703"/>
            <a:ext cx="812800" cy="743224"/>
          </a:xfrm>
          <a:prstGeom prst="rect">
            <a:avLst/>
          </a:prstGeom>
        </p:spPr>
      </p:pic>
      <p:pic>
        <p:nvPicPr>
          <p:cNvPr id="31" name="Picture 30" descr="3.png"/>
          <p:cNvPicPr>
            <a:picLocks noChangeAspect="1"/>
          </p:cNvPicPr>
          <p:nvPr/>
        </p:nvPicPr>
        <p:blipFill>
          <a:blip r:embed="rId10" cstate="print"/>
          <a:stretch>
            <a:fillRect/>
          </a:stretch>
        </p:blipFill>
        <p:spPr>
          <a:xfrm>
            <a:off x="0" y="3886201"/>
            <a:ext cx="914400" cy="836127"/>
          </a:xfrm>
          <a:prstGeom prst="rect">
            <a:avLst/>
          </a:prstGeom>
        </p:spPr>
      </p:pic>
      <p:pic>
        <p:nvPicPr>
          <p:cNvPr id="32" name="Picture 31" descr="3.png"/>
          <p:cNvPicPr>
            <a:picLocks noChangeAspect="1"/>
          </p:cNvPicPr>
          <p:nvPr/>
        </p:nvPicPr>
        <p:blipFill>
          <a:blip r:embed="rId10" cstate="print"/>
          <a:stretch>
            <a:fillRect/>
          </a:stretch>
        </p:blipFill>
        <p:spPr>
          <a:xfrm>
            <a:off x="0" y="4876801"/>
            <a:ext cx="914400" cy="836127"/>
          </a:xfrm>
          <a:prstGeom prst="rect">
            <a:avLst/>
          </a:prstGeom>
        </p:spPr>
      </p:pic>
      <p:pic>
        <p:nvPicPr>
          <p:cNvPr id="33" name="Picture 32" descr="3.png"/>
          <p:cNvPicPr>
            <a:picLocks noChangeAspect="1"/>
          </p:cNvPicPr>
          <p:nvPr/>
        </p:nvPicPr>
        <p:blipFill>
          <a:blip r:embed="rId10" cstate="print"/>
          <a:stretch>
            <a:fillRect/>
          </a:stretch>
        </p:blipFill>
        <p:spPr>
          <a:xfrm>
            <a:off x="0" y="5791201"/>
            <a:ext cx="914400" cy="836127"/>
          </a:xfrm>
          <a:prstGeom prst="rect">
            <a:avLst/>
          </a:prstGeom>
        </p:spPr>
      </p:pic>
      <p:pic>
        <p:nvPicPr>
          <p:cNvPr id="34" name="Picture 33" descr="3.png">
            <a:hlinkClick r:id="rId11" action="ppaction://hlinksldjump"/>
          </p:cNvPr>
          <p:cNvPicPr>
            <a:picLocks noChangeAspect="1"/>
          </p:cNvPicPr>
          <p:nvPr/>
        </p:nvPicPr>
        <p:blipFill>
          <a:blip r:embed="rId12" cstate="print"/>
          <a:stretch>
            <a:fillRect/>
          </a:stretch>
        </p:blipFill>
        <p:spPr>
          <a:xfrm>
            <a:off x="10363200" y="5185746"/>
            <a:ext cx="1828800" cy="1672254"/>
          </a:xfrm>
          <a:prstGeom prst="rect">
            <a:avLst/>
          </a:prstGeom>
        </p:spPr>
      </p:pic>
      <p:pic>
        <p:nvPicPr>
          <p:cNvPr id="35" name="Picture 34" descr="tich.png"/>
          <p:cNvPicPr>
            <a:picLocks noChangeAspect="1"/>
          </p:cNvPicPr>
          <p:nvPr/>
        </p:nvPicPr>
        <p:blipFill>
          <a:blip r:embed="rId13"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4"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4"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4" cstate="print"/>
          <a:stretch>
            <a:fillRect/>
          </a:stretch>
        </p:blipFill>
        <p:spPr>
          <a:xfrm>
            <a:off x="6807200" y="6019800"/>
            <a:ext cx="711200" cy="533400"/>
          </a:xfrm>
          <a:prstGeom prst="rect">
            <a:avLst/>
          </a:prstGeom>
        </p:spPr>
      </p:pic>
    </p:spTree>
    <p:extLst>
      <p:ext uri="{BB962C8B-B14F-4D97-AF65-F5344CB8AC3E}">
        <p14:creationId xmlns="" xmlns:p14="http://schemas.microsoft.com/office/powerpoint/2010/main" val="130833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7"/>
                                        </p:tgtEl>
                                        <p:attrNameLst>
                                          <p:attrName>fillcolor</p:attrName>
                                        </p:attrNameLst>
                                      </p:cBhvr>
                                      <p:to>
                                        <a:srgbClr val="3399FF"/>
                                      </p:to>
                                    </p:animClr>
                                    <p:set>
                                      <p:cBhvr>
                                        <p:cTn id="60" dur="2000" fill="hold"/>
                                        <p:tgtEl>
                                          <p:spTgt spid="7"/>
                                        </p:tgtEl>
                                        <p:attrNameLst>
                                          <p:attrName>fill.type</p:attrName>
                                        </p:attrNameLst>
                                      </p:cBhvr>
                                      <p:to>
                                        <p:strVal val="solid"/>
                                      </p:to>
                                    </p:set>
                                    <p:set>
                                      <p:cBhvr>
                                        <p:cTn id="61" dur="200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chemeClr val="accent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1"/>
                                        </p:tgtEl>
                                        <p:attrNameLst>
                                          <p:attrName>fillcolor</p:attrName>
                                        </p:attrNameLst>
                                      </p:cBhvr>
                                      <p:to>
                                        <a:schemeClr val="accent2"/>
                                      </p:to>
                                    </p:animClr>
                                    <p:set>
                                      <p:cBhvr>
                                        <p:cTn id="74" dur="2000" fill="hold"/>
                                        <p:tgtEl>
                                          <p:spTgt spid="11"/>
                                        </p:tgtEl>
                                        <p:attrNameLst>
                                          <p:attrName>fill.type</p:attrName>
                                        </p:attrNameLst>
                                      </p:cBhvr>
                                      <p:to>
                                        <p:strVal val="solid"/>
                                      </p:to>
                                    </p:set>
                                    <p:set>
                                      <p:cBhvr>
                                        <p:cTn id="75" dur="2000" fill="hold"/>
                                        <p:tgtEl>
                                          <p:spTgt spid="11"/>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3"/>
                                        </p:tgtEl>
                                        <p:attrNameLst>
                                          <p:attrName>fillcolor</p:attrName>
                                        </p:attrNameLst>
                                      </p:cBhvr>
                                      <p:to>
                                        <a:schemeClr val="accent2"/>
                                      </p:to>
                                    </p:animClr>
                                    <p:set>
                                      <p:cBhvr>
                                        <p:cTn id="81" dur="2000" fill="hold"/>
                                        <p:tgtEl>
                                          <p:spTgt spid="13"/>
                                        </p:tgtEl>
                                        <p:attrNameLst>
                                          <p:attrName>fill.type</p:attrName>
                                        </p:attrNameLst>
                                      </p:cBhvr>
                                      <p:to>
                                        <p:strVal val="solid"/>
                                      </p:to>
                                    </p:set>
                                    <p:set>
                                      <p:cBhvr>
                                        <p:cTn id="82" dur="2000" fill="hold"/>
                                        <p:tgtEl>
                                          <p:spTgt spid="1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rotWithShape="1">
          <a:blip r:embed="rId3" cstate="print">
            <a:extLst>
              <a:ext uri="{28A0092B-C50C-407E-A947-70E740481C1C}">
                <a14:useLocalDpi xmlns="" xmlns:a14="http://schemas.microsoft.com/office/drawing/2010/main" val="0"/>
              </a:ext>
            </a:extLst>
          </a:blip>
          <a:srcRect r="25600" b="32444"/>
          <a:stretch/>
        </p:blipFill>
        <p:spPr>
          <a:xfrm>
            <a:off x="0" y="0"/>
            <a:ext cx="9070848" cy="4632960"/>
          </a:xfrm>
          <a:prstGeom prst="rect">
            <a:avLst/>
          </a:prstGeom>
        </p:spPr>
      </p:pic>
      <p:pic>
        <p:nvPicPr>
          <p:cNvPr id="5" name="4"/>
          <p:cNvPicPr>
            <a:picLocks noChangeAspect="1"/>
          </p:cNvPicPr>
          <p:nvPr/>
        </p:nvPicPr>
        <p:blipFill rotWithShape="1">
          <a:blip r:embed="rId4" cstate="print">
            <a:extLst>
              <a:ext uri="{28A0092B-C50C-407E-A947-70E740481C1C}">
                <a14:useLocalDpi xmlns="" xmlns:a14="http://schemas.microsoft.com/office/drawing/2010/main" val="0"/>
              </a:ext>
            </a:extLst>
          </a:blip>
          <a:srcRect l="37200" t="4741"/>
          <a:stretch/>
        </p:blipFill>
        <p:spPr>
          <a:xfrm>
            <a:off x="4080368" y="325120"/>
            <a:ext cx="7656576" cy="6532880"/>
          </a:xfrm>
          <a:prstGeom prst="rect">
            <a:avLst/>
          </a:prstGeom>
        </p:spPr>
      </p:pic>
      <p:pic>
        <p:nvPicPr>
          <p:cNvPr id="4" name="3"/>
          <p:cNvPicPr>
            <a:picLocks noChangeAspect="1"/>
          </p:cNvPicPr>
          <p:nvPr/>
        </p:nvPicPr>
        <p:blipFill rotWithShape="1">
          <a:blip r:embed="rId5" cstate="print">
            <a:extLst>
              <a:ext uri="{28A0092B-C50C-407E-A947-70E740481C1C}">
                <a14:useLocalDpi xmlns="" xmlns:a14="http://schemas.microsoft.com/office/drawing/2010/main" val="0"/>
              </a:ext>
            </a:extLst>
          </a:blip>
          <a:srcRect l="4267" t="5452" r="53867" b="6845"/>
          <a:stretch/>
        </p:blipFill>
        <p:spPr>
          <a:xfrm>
            <a:off x="335360" y="935065"/>
            <a:ext cx="5760640" cy="6014720"/>
          </a:xfrm>
          <a:prstGeom prst="rect">
            <a:avLst/>
          </a:prstGeom>
        </p:spPr>
      </p:pic>
      <p:pic>
        <p:nvPicPr>
          <p:cNvPr id="6" name="5"/>
          <p:cNvPicPr>
            <a:picLocks noChangeAspect="1"/>
          </p:cNvPicPr>
          <p:nvPr/>
        </p:nvPicPr>
        <p:blipFill rotWithShape="1">
          <a:blip r:embed="rId6" cstate="print">
            <a:extLst>
              <a:ext uri="{28A0092B-C50C-407E-A947-70E740481C1C}">
                <a14:useLocalDpi xmlns="" xmlns:a14="http://schemas.microsoft.com/office/drawing/2010/main" val="0"/>
              </a:ext>
            </a:extLst>
          </a:blip>
          <a:srcRect l="60800" t="2371" b="22251"/>
          <a:stretch/>
        </p:blipFill>
        <p:spPr>
          <a:xfrm>
            <a:off x="7432480" y="-123395"/>
            <a:ext cx="4779264" cy="5169408"/>
          </a:xfrm>
          <a:prstGeom prst="rect">
            <a:avLst/>
          </a:prstGeom>
        </p:spPr>
      </p:pic>
      <p:sp>
        <p:nvSpPr>
          <p:cNvPr id="8" name="TextBox 7"/>
          <p:cNvSpPr txBox="1"/>
          <p:nvPr/>
        </p:nvSpPr>
        <p:spPr>
          <a:xfrm>
            <a:off x="1790890" y="2461309"/>
            <a:ext cx="2598604" cy="697627"/>
          </a:xfrm>
          <a:prstGeom prst="rect">
            <a:avLst/>
          </a:prstGeom>
          <a:noFill/>
        </p:spPr>
        <p:txBody>
          <a:bodyPr wrap="square" lIns="121917" tIns="60958" rIns="121917" bIns="60958" rtlCol="0">
            <a:spAutoFit/>
          </a:bodyPr>
          <a:lstStyle/>
          <a:p>
            <a:pPr algn="dist"/>
            <a:r>
              <a:rPr lang="en-US" altLang="zh-CN" sz="3700" b="1" dirty="0" err="1">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Chủ</a:t>
            </a:r>
            <a:r>
              <a:rPr lang="en-US" altLang="zh-CN" sz="3700" b="1" dirty="0">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00" b="1" dirty="0" err="1" smtClean="0">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đề</a:t>
            </a:r>
            <a:r>
              <a:rPr lang="en-US" altLang="zh-CN" sz="3700" b="1" dirty="0" smtClean="0">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3</a:t>
            </a:r>
            <a:endParaRPr lang="zh-CN" altLang="en-US" sz="3700" b="1" dirty="0">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方正粗圆_GBK" pitchFamily="65" charset="-122"/>
              <a:cs typeface="Segoe UI Black" panose="020B0A02040204020203" pitchFamily="34" charset="0"/>
            </a:endParaRPr>
          </a:p>
        </p:txBody>
      </p:sp>
      <p:sp>
        <p:nvSpPr>
          <p:cNvPr id="9" name="Title 3"/>
          <p:cNvSpPr txBox="1">
            <a:spLocks/>
          </p:cNvSpPr>
          <p:nvPr/>
        </p:nvSpPr>
        <p:spPr>
          <a:xfrm>
            <a:off x="0" y="3212995"/>
            <a:ext cx="6962274" cy="757130"/>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smtClean="0">
                <a:solidFill>
                  <a:srgbClr val="00B0F0"/>
                </a:solidFill>
                <a:latin typeface="Times New Roman" panose="02020603050405020304" pitchFamily="18" charset="0"/>
              </a:rPr>
              <a:t>NHỚ ƠN THẦY CÔ</a:t>
            </a:r>
            <a:endParaRPr lang="en-US" sz="4800" dirty="0">
              <a:solidFill>
                <a:srgbClr val="00B0F0"/>
              </a:solidFill>
            </a:endParaRPr>
          </a:p>
        </p:txBody>
      </p:sp>
    </p:spTree>
    <p:extLst>
      <p:ext uri="{BB962C8B-B14F-4D97-AF65-F5344CB8AC3E}">
        <p14:creationId xmlns="" xmlns:p14="http://schemas.microsoft.com/office/powerpoint/2010/main" val="3962605606"/>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图片 7"/>
          <p:cNvPicPr>
            <a:picLocks noChangeAspect="1"/>
          </p:cNvPicPr>
          <p:nvPr/>
        </p:nvPicPr>
        <p:blipFill rotWithShape="1">
          <a:blip r:embed="rId2" cstate="print">
            <a:extLst>
              <a:ext uri="{28A0092B-C50C-407E-A947-70E740481C1C}">
                <a14:useLocalDpi xmlns="" xmlns:a14="http://schemas.microsoft.com/office/drawing/2010/main" val="0"/>
              </a:ext>
            </a:extLst>
          </a:blip>
          <a:srcRect t="12168" b="52987"/>
          <a:stretch/>
        </p:blipFill>
        <p:spPr>
          <a:xfrm>
            <a:off x="1756" y="0"/>
            <a:ext cx="9142244" cy="6597352"/>
          </a:xfrm>
          <a:prstGeom prst="rect">
            <a:avLst/>
          </a:prstGeom>
        </p:spPr>
      </p:pic>
      <p:pic>
        <p:nvPicPr>
          <p:cNvPr id="6" name="图片 2"/>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 xmlns:a14="http://schemas.microsoft.com/office/drawing/2010/main" val="0"/>
              </a:ext>
            </a:extLst>
          </a:blip>
          <a:srcRect b="62030"/>
          <a:stretch/>
        </p:blipFill>
        <p:spPr>
          <a:xfrm>
            <a:off x="40985" y="0"/>
            <a:ext cx="12078825" cy="7024775"/>
          </a:xfrm>
          <a:prstGeom prst="rect">
            <a:avLst/>
          </a:prstGeom>
        </p:spPr>
      </p:pic>
      <p:pic>
        <p:nvPicPr>
          <p:cNvPr id="7" name="图片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16668" y="179696"/>
            <a:ext cx="2134903" cy="2376858"/>
          </a:xfrm>
          <a:prstGeom prst="rect">
            <a:avLst/>
          </a:prstGeom>
        </p:spPr>
      </p:pic>
      <p:pic>
        <p:nvPicPr>
          <p:cNvPr id="8" name="图片 8"/>
          <p:cNvPicPr>
            <a:picLocks noChangeAspect="1"/>
          </p:cNvPicPr>
          <p:nvPr/>
        </p:nvPicPr>
        <p:blipFill rotWithShape="1">
          <a:blip r:embed="rId5" cstate="print">
            <a:extLst>
              <a:ext uri="{28A0092B-C50C-407E-A947-70E740481C1C}">
                <a14:useLocalDpi xmlns="" xmlns:a14="http://schemas.microsoft.com/office/drawing/2010/main" val="0"/>
              </a:ext>
            </a:extLst>
          </a:blip>
          <a:srcRect t="32129"/>
          <a:stretch/>
        </p:blipFill>
        <p:spPr>
          <a:xfrm>
            <a:off x="6786421" y="179696"/>
            <a:ext cx="5116821" cy="3118980"/>
          </a:xfrm>
          <a:prstGeom prst="rect">
            <a:avLst/>
          </a:prstGeom>
        </p:spPr>
      </p:pic>
      <p:pic>
        <p:nvPicPr>
          <p:cNvPr id="9" name="图片 1"/>
          <p:cNvPicPr>
            <a:picLocks noChangeAspect="1"/>
          </p:cNvPicPr>
          <p:nvPr/>
        </p:nvPicPr>
        <p:blipFill rotWithShape="1">
          <a:blip r:embed="rId6" cstate="print">
            <a:extLst>
              <a:ext uri="{28A0092B-C50C-407E-A947-70E740481C1C}">
                <a14:useLocalDpi xmlns="" xmlns:a14="http://schemas.microsoft.com/office/drawing/2010/main" val="0"/>
              </a:ext>
            </a:extLst>
          </a:blip>
          <a:srcRect t="39127" b="16381"/>
          <a:stretch/>
        </p:blipFill>
        <p:spPr>
          <a:xfrm>
            <a:off x="8571106" y="4083484"/>
            <a:ext cx="3508598" cy="2774515"/>
          </a:xfrm>
          <a:prstGeom prst="rect">
            <a:avLst/>
          </a:prstGeom>
        </p:spPr>
      </p:pic>
      <p:sp>
        <p:nvSpPr>
          <p:cNvPr id="10" name="Cloud 9"/>
          <p:cNvSpPr/>
          <p:nvPr/>
        </p:nvSpPr>
        <p:spPr>
          <a:xfrm>
            <a:off x="0" y="2021305"/>
            <a:ext cx="11502189" cy="4588042"/>
          </a:xfrm>
          <a:prstGeom prst="cloud">
            <a:avLst/>
          </a:prstGeom>
          <a:no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TextBox 10"/>
          <p:cNvSpPr txBox="1"/>
          <p:nvPr/>
        </p:nvSpPr>
        <p:spPr>
          <a:xfrm>
            <a:off x="1026695" y="3234972"/>
            <a:ext cx="9641305" cy="2308324"/>
          </a:xfrm>
          <a:prstGeom prst="rect">
            <a:avLst/>
          </a:prstGeom>
          <a:noFill/>
        </p:spPr>
        <p:txBody>
          <a:bodyPr wrap="square" rtlCol="0">
            <a:spAutoFit/>
          </a:bodyPr>
          <a:lstStyle/>
          <a:p>
            <a:pPr defTabSz="457200"/>
            <a:r>
              <a:rPr lang="en-US" sz="2800" b="1" dirty="0" smtClean="0">
                <a:solidFill>
                  <a:srgbClr val="002060"/>
                </a:solidFill>
              </a:rPr>
              <a:t>HÁT:  BÀI HÁT </a:t>
            </a:r>
            <a:r>
              <a:rPr lang="en-US" sz="4400" b="1" dirty="0" smtClean="0">
                <a:solidFill>
                  <a:srgbClr val="FF0000"/>
                </a:solidFill>
              </a:rPr>
              <a:t>THẦY CÔ LÀ TẤT CẢ</a:t>
            </a:r>
          </a:p>
          <a:p>
            <a:pPr defTabSz="457200"/>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Nhạc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Bùi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Anh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Tú</a:t>
            </a:r>
            <a:r>
              <a:rPr lang="en-US" sz="2800" b="1" i="1" dirty="0">
                <a:solidFill>
                  <a:srgbClr val="002060"/>
                </a:solidFill>
                <a:latin typeface="Times New Roman" panose="02020603050405020304" pitchFamily="18" charset="0"/>
                <a:cs typeface="Times New Roman" panose="02020603050405020304" pitchFamily="18" charset="0"/>
              </a:rPr>
              <a:t> </a:t>
            </a:r>
            <a:endParaRPr lang="en-US" sz="2800" b="1" i="1" dirty="0" smtClean="0">
              <a:solidFill>
                <a:srgbClr val="002060"/>
              </a:solidFill>
              <a:latin typeface="Times New Roman" panose="02020603050405020304" pitchFamily="18" charset="0"/>
              <a:cs typeface="Times New Roman" panose="02020603050405020304" pitchFamily="18" charset="0"/>
            </a:endParaRPr>
          </a:p>
          <a:p>
            <a:pPr defTabSz="457200"/>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Lời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thơ</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Nguyễn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Trọng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Sửu</a:t>
            </a:r>
            <a:endParaRPr lang="en-US" sz="2800" b="1" i="1" dirty="0" smtClean="0">
              <a:solidFill>
                <a:srgbClr val="002060"/>
              </a:solidFill>
              <a:latin typeface="Times New Roman" panose="02020603050405020304" pitchFamily="18" charset="0"/>
              <a:cs typeface="Times New Roman" panose="02020603050405020304" pitchFamily="18" charset="0"/>
            </a:endParaRPr>
          </a:p>
          <a:p>
            <a:pPr defTabSz="457200"/>
            <a:r>
              <a:rPr lang="en-US" sz="2800" b="1" i="1" dirty="0" smtClean="0">
                <a:solidFill>
                  <a:srgbClr val="002060"/>
                </a:solidFill>
                <a:latin typeface="Times New Roman" panose="02020603050405020304" pitchFamily="18" charset="0"/>
                <a:cs typeface="Times New Roman" panose="02020603050405020304" pitchFamily="18" charset="0"/>
              </a:rPr>
              <a:t>NGHE NHẠC : </a:t>
            </a:r>
            <a:r>
              <a:rPr lang="en-US" sz="2800" b="1" i="1" dirty="0" smtClean="0">
                <a:solidFill>
                  <a:srgbClr val="FF0000"/>
                </a:solidFill>
                <a:latin typeface="Times New Roman" panose="02020603050405020304" pitchFamily="18" charset="0"/>
                <a:cs typeface="Times New Roman" panose="02020603050405020304" pitchFamily="18" charset="0"/>
              </a:rPr>
              <a:t>NGHE BÀI HÁT NHỚ ƠN THẦY CÔ</a:t>
            </a:r>
          </a:p>
        </p:txBody>
      </p:sp>
    </p:spTree>
    <p:extLst>
      <p:ext uri="{BB962C8B-B14F-4D97-AF65-F5344CB8AC3E}">
        <p14:creationId xmlns="" xmlns:p14="http://schemas.microsoft.com/office/powerpoint/2010/main" val="367839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2541" y="998052"/>
            <a:ext cx="3803477" cy="461665"/>
          </a:xfrm>
          <a:prstGeom prst="rect">
            <a:avLst/>
          </a:prstGeom>
        </p:spPr>
        <p:txBody>
          <a:bodyPr wrap="none">
            <a:spAutoFit/>
          </a:bodyPr>
          <a:lstStyle/>
          <a:p>
            <a:r>
              <a:rPr lang="en-US" sz="2400" b="1" dirty="0" smtClean="0">
                <a:solidFill>
                  <a:srgbClr val="002060"/>
                </a:solidFill>
                <a:latin typeface="Times New Roman" panose="02020603050405020304" pitchFamily="18" charset="0"/>
              </a:rPr>
              <a:t>I. </a:t>
            </a:r>
            <a:r>
              <a:rPr lang="en-US" sz="2400" b="1" dirty="0" err="1" smtClean="0">
                <a:solidFill>
                  <a:srgbClr val="002060"/>
                </a:solidFill>
                <a:latin typeface="Times New Roman" panose="02020603050405020304" pitchFamily="18" charset="0"/>
              </a:rPr>
              <a:t>Tìm</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hiểu</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tác</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giả</a:t>
            </a:r>
            <a:r>
              <a:rPr lang="en-US" sz="2400" b="1" dirty="0">
                <a:solidFill>
                  <a:srgbClr val="002060"/>
                </a:solidFill>
                <a:latin typeface="Times New Roman" panose="02020603050405020304" pitchFamily="18" charset="0"/>
              </a:rPr>
              <a:t> </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bài</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hát</a:t>
            </a:r>
            <a:r>
              <a:rPr lang="en-US" sz="2400" b="1" dirty="0" smtClean="0">
                <a:solidFill>
                  <a:srgbClr val="002060"/>
                </a:solidFill>
                <a:latin typeface="Times New Roman" panose="02020603050405020304" pitchFamily="18" charset="0"/>
              </a:rPr>
              <a:t> </a:t>
            </a:r>
            <a:endParaRPr lang="en-US" sz="2400" dirty="0">
              <a:solidFill>
                <a:srgbClr val="002060"/>
              </a:solidFill>
            </a:endParaRPr>
          </a:p>
        </p:txBody>
      </p:sp>
      <p:sp>
        <p:nvSpPr>
          <p:cNvPr id="14" name="Rectangle 13"/>
          <p:cNvSpPr/>
          <p:nvPr/>
        </p:nvSpPr>
        <p:spPr>
          <a:xfrm>
            <a:off x="222541" y="1612653"/>
            <a:ext cx="8736170" cy="3170099"/>
          </a:xfrm>
          <a:prstGeom prst="rect">
            <a:avLst/>
          </a:prstGeom>
        </p:spPr>
        <p:txBody>
          <a:bodyPr wrap="square">
            <a:spAutoFit/>
          </a:bodyPr>
          <a:lstStyle/>
          <a:p>
            <a:pPr algn="just"/>
            <a:r>
              <a:rPr lang="en-US" sz="2000" b="1" dirty="0" smtClean="0">
                <a:solidFill>
                  <a:srgbClr val="002060"/>
                </a:solidFill>
                <a:latin typeface="Times New Roman" panose="02020603050405020304" pitchFamily="18" charset="0"/>
                <a:cs typeface="Times New Roman" panose="02020603050405020304" pitchFamily="18" charset="0"/>
              </a:rPr>
              <a:t>1</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giả</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Bùi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Anh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Tú</a:t>
            </a:r>
            <a:endParaRPr lang="en-US" sz="2000" b="1" dirty="0">
              <a:solidFill>
                <a:srgbClr val="002060"/>
              </a:solidFill>
              <a:latin typeface="Times New Roman" panose="02020603050405020304" pitchFamily="18" charset="0"/>
              <a:cs typeface="Times New Roman" panose="02020603050405020304" pitchFamily="18" charset="0"/>
            </a:endParaRPr>
          </a:p>
          <a:p>
            <a:pPr algn="just"/>
            <a:r>
              <a:rPr lang="en-US" sz="1400" dirty="0" smtClean="0">
                <a:latin typeface="+mj-lt"/>
              </a:rPr>
              <a:t>	</a:t>
            </a:r>
            <a:r>
              <a:rPr lang="vi-VN" dirty="0" smtClean="0">
                <a:latin typeface="+mj-lt"/>
              </a:rPr>
              <a:t>Nhạc </a:t>
            </a:r>
            <a:r>
              <a:rPr lang="vi-VN" dirty="0">
                <a:latin typeface="+mj-lt"/>
              </a:rPr>
              <a:t>sĩ Bùi Anh Tú sinh ngày 17- 6-1959 tại Sơn Tây, quê quán ở thị xã Thái Bình. Hội viên Hội Nhạc sĩ Việt Nam, Hội viên Hội Âm nhạc Hà </a:t>
            </a:r>
            <a:r>
              <a:rPr lang="vi-VN" dirty="0" smtClean="0">
                <a:latin typeface="+mj-lt"/>
              </a:rPr>
              <a:t>Nội</a:t>
            </a:r>
            <a:r>
              <a:rPr lang="en-US" dirty="0" smtClean="0">
                <a:latin typeface="+mj-lt"/>
              </a:rPr>
              <a:t>. Ô</a:t>
            </a:r>
            <a:r>
              <a:rPr lang="vi-VN" dirty="0" smtClean="0">
                <a:latin typeface="+mj-lt"/>
              </a:rPr>
              <a:t>n</a:t>
            </a:r>
            <a:r>
              <a:rPr lang="en-US" dirty="0" smtClean="0">
                <a:latin typeface="+mj-lt"/>
              </a:rPr>
              <a:t>g</a:t>
            </a:r>
            <a:r>
              <a:rPr lang="vi-VN" dirty="0" smtClean="0">
                <a:latin typeface="+mj-lt"/>
              </a:rPr>
              <a:t> </a:t>
            </a:r>
            <a:r>
              <a:rPr lang="vi-VN" dirty="0">
                <a:latin typeface="+mj-lt"/>
              </a:rPr>
              <a:t>đang sống và làm việc tại Hà Nội, là chuyên viên âm nhạc - Bộ Giáo dục và Đào tạo</a:t>
            </a:r>
            <a:r>
              <a:rPr lang="vi-VN" dirty="0" smtClean="0">
                <a:latin typeface="+mj-lt"/>
              </a:rPr>
              <a:t>.</a:t>
            </a:r>
            <a:endParaRPr lang="en-US" dirty="0" smtClean="0">
              <a:latin typeface="+mj-lt"/>
            </a:endParaRPr>
          </a:p>
          <a:p>
            <a:pPr algn="just"/>
            <a:r>
              <a:rPr lang="vi-VN" dirty="0">
                <a:latin typeface="+mj-lt"/>
              </a:rPr>
              <a:t>Những tác phẩm của Bùi Anh Tú thiên về trữ tình, mềm mại và sâu lắng. </a:t>
            </a:r>
            <a:r>
              <a:rPr lang="en-US" dirty="0" smtClean="0">
                <a:latin typeface="+mj-lt"/>
              </a:rPr>
              <a:t>Ô</a:t>
            </a:r>
            <a:r>
              <a:rPr lang="vi-VN" dirty="0" smtClean="0">
                <a:latin typeface="+mj-lt"/>
              </a:rPr>
              <a:t>n</a:t>
            </a:r>
            <a:r>
              <a:rPr lang="en-US" dirty="0" smtClean="0">
                <a:latin typeface="+mj-lt"/>
              </a:rPr>
              <a:t>g</a:t>
            </a:r>
            <a:r>
              <a:rPr lang="vi-VN" dirty="0" smtClean="0">
                <a:latin typeface="+mj-lt"/>
              </a:rPr>
              <a:t> </a:t>
            </a:r>
            <a:r>
              <a:rPr lang="vi-VN" dirty="0">
                <a:latin typeface="+mj-lt"/>
              </a:rPr>
              <a:t>viết về tình yêu, về quê hương, đất nước, về thầy cô và mái trường. . </a:t>
            </a:r>
            <a:r>
              <a:rPr lang="en-US" dirty="0" err="1" smtClean="0">
                <a:latin typeface="+mj-lt"/>
              </a:rPr>
              <a:t>Một</a:t>
            </a:r>
            <a:r>
              <a:rPr lang="en-US" dirty="0" smtClean="0">
                <a:latin typeface="+mj-lt"/>
              </a:rPr>
              <a:t> </a:t>
            </a:r>
            <a:r>
              <a:rPr lang="en-US" dirty="0" err="1" smtClean="0">
                <a:latin typeface="+mj-lt"/>
              </a:rPr>
              <a:t>số</a:t>
            </a:r>
            <a:r>
              <a:rPr lang="en-US" dirty="0" smtClean="0">
                <a:latin typeface="+mj-lt"/>
              </a:rPr>
              <a:t> </a:t>
            </a:r>
            <a:r>
              <a:rPr lang="en-US" dirty="0" err="1" smtClean="0">
                <a:latin typeface="+mj-lt"/>
              </a:rPr>
              <a:t>tác</a:t>
            </a:r>
            <a:r>
              <a:rPr lang="en-US" dirty="0" smtClean="0">
                <a:latin typeface="+mj-lt"/>
              </a:rPr>
              <a:t> </a:t>
            </a:r>
            <a:r>
              <a:rPr lang="en-US" dirty="0" err="1" smtClean="0">
                <a:latin typeface="+mj-lt"/>
              </a:rPr>
              <a:t>phẩm</a:t>
            </a:r>
            <a:r>
              <a:rPr lang="en-US" dirty="0" smtClean="0">
                <a:latin typeface="+mj-lt"/>
              </a:rPr>
              <a:t> </a:t>
            </a:r>
            <a:r>
              <a:rPr lang="en-US" dirty="0" err="1" smtClean="0">
                <a:latin typeface="+mj-lt"/>
              </a:rPr>
              <a:t>viết</a:t>
            </a:r>
            <a:r>
              <a:rPr lang="en-US" dirty="0" smtClean="0">
                <a:latin typeface="+mj-lt"/>
              </a:rPr>
              <a:t> </a:t>
            </a:r>
            <a:r>
              <a:rPr lang="en-US" dirty="0" err="1" smtClean="0">
                <a:latin typeface="+mj-lt"/>
              </a:rPr>
              <a:t>về</a:t>
            </a:r>
            <a:r>
              <a:rPr lang="en-US" dirty="0" smtClean="0">
                <a:latin typeface="+mj-lt"/>
              </a:rPr>
              <a:t> </a:t>
            </a:r>
            <a:r>
              <a:rPr lang="en-US" dirty="0" err="1" smtClean="0">
                <a:latin typeface="+mj-lt"/>
              </a:rPr>
              <a:t>thầy</a:t>
            </a:r>
            <a:r>
              <a:rPr lang="en-US" dirty="0" smtClean="0">
                <a:latin typeface="+mj-lt"/>
              </a:rPr>
              <a:t> </a:t>
            </a:r>
            <a:r>
              <a:rPr lang="en-US" dirty="0" err="1" smtClean="0">
                <a:latin typeface="+mj-lt"/>
              </a:rPr>
              <a:t>cô</a:t>
            </a:r>
            <a:r>
              <a:rPr lang="en-US" dirty="0" smtClean="0">
                <a:latin typeface="+mj-lt"/>
              </a:rPr>
              <a:t> </a:t>
            </a:r>
            <a:r>
              <a:rPr lang="en-US" dirty="0" err="1" smtClean="0">
                <a:latin typeface="+mj-lt"/>
              </a:rPr>
              <a:t>mái</a:t>
            </a:r>
            <a:r>
              <a:rPr lang="en-US" dirty="0" smtClean="0">
                <a:latin typeface="+mj-lt"/>
              </a:rPr>
              <a:t> </a:t>
            </a:r>
            <a:r>
              <a:rPr lang="en-US" dirty="0" err="1" smtClean="0">
                <a:latin typeface="+mj-lt"/>
              </a:rPr>
              <a:t>trường</a:t>
            </a:r>
            <a:r>
              <a:rPr lang="en-US" dirty="0" smtClean="0">
                <a:latin typeface="+mj-lt"/>
              </a:rPr>
              <a:t> </a:t>
            </a:r>
            <a:r>
              <a:rPr lang="en-US" dirty="0" err="1" smtClean="0">
                <a:latin typeface="+mj-lt"/>
              </a:rPr>
              <a:t>như</a:t>
            </a:r>
            <a:r>
              <a:rPr lang="en-US" dirty="0" smtClean="0">
                <a:latin typeface="+mj-lt"/>
              </a:rPr>
              <a:t>: </a:t>
            </a:r>
            <a:r>
              <a:rPr lang="en-US" dirty="0" err="1" smtClean="0">
                <a:latin typeface="+mj-lt"/>
              </a:rPr>
              <a:t>Khúc</a:t>
            </a:r>
            <a:r>
              <a:rPr lang="en-US" dirty="0" smtClean="0">
                <a:latin typeface="+mj-lt"/>
              </a:rPr>
              <a:t> ca </a:t>
            </a:r>
            <a:r>
              <a:rPr lang="en-US" dirty="0" err="1" smtClean="0">
                <a:latin typeface="+mj-lt"/>
              </a:rPr>
              <a:t>người</a:t>
            </a:r>
            <a:r>
              <a:rPr lang="en-US" dirty="0" smtClean="0">
                <a:latin typeface="+mj-lt"/>
              </a:rPr>
              <a:t> </a:t>
            </a:r>
            <a:r>
              <a:rPr lang="en-US" dirty="0" err="1" smtClean="0">
                <a:latin typeface="+mj-lt"/>
              </a:rPr>
              <a:t>giáo</a:t>
            </a:r>
            <a:r>
              <a:rPr lang="en-US" dirty="0" smtClean="0">
                <a:latin typeface="+mj-lt"/>
              </a:rPr>
              <a:t> </a:t>
            </a:r>
            <a:r>
              <a:rPr lang="en-US" dirty="0" err="1" smtClean="0">
                <a:latin typeface="+mj-lt"/>
              </a:rPr>
              <a:t>viên,Nghề</a:t>
            </a:r>
            <a:r>
              <a:rPr lang="en-US" dirty="0" smtClean="0">
                <a:latin typeface="+mj-lt"/>
              </a:rPr>
              <a:t> </a:t>
            </a:r>
            <a:r>
              <a:rPr lang="en-US" dirty="0" err="1" smtClean="0">
                <a:latin typeface="+mj-lt"/>
              </a:rPr>
              <a:t>giáo</a:t>
            </a:r>
            <a:r>
              <a:rPr lang="en-US" dirty="0" smtClean="0">
                <a:latin typeface="+mj-lt"/>
              </a:rPr>
              <a:t> </a:t>
            </a:r>
            <a:r>
              <a:rPr lang="en-US" dirty="0" err="1" smtClean="0">
                <a:latin typeface="+mj-lt"/>
              </a:rPr>
              <a:t>tôi</a:t>
            </a:r>
            <a:r>
              <a:rPr lang="en-US" dirty="0" smtClean="0">
                <a:latin typeface="+mj-lt"/>
              </a:rPr>
              <a:t> </a:t>
            </a:r>
            <a:r>
              <a:rPr lang="en-US" dirty="0" err="1" smtClean="0">
                <a:latin typeface="+mj-lt"/>
              </a:rPr>
              <a:t>yêu</a:t>
            </a:r>
            <a:r>
              <a:rPr lang="en-US" dirty="0" smtClean="0">
                <a:latin typeface="+mj-lt"/>
              </a:rPr>
              <a:t>( </a:t>
            </a:r>
            <a:r>
              <a:rPr lang="en-US" dirty="0" err="1" smtClean="0">
                <a:latin typeface="+mj-lt"/>
              </a:rPr>
              <a:t>Thơ</a:t>
            </a:r>
            <a:r>
              <a:rPr lang="en-US" dirty="0" smtClean="0">
                <a:latin typeface="+mj-lt"/>
              </a:rPr>
              <a:t> </a:t>
            </a:r>
            <a:r>
              <a:rPr lang="en-US" dirty="0" err="1" smtClean="0">
                <a:latin typeface="+mj-lt"/>
              </a:rPr>
              <a:t>Đinh</a:t>
            </a:r>
            <a:r>
              <a:rPr lang="en-US" dirty="0" smtClean="0">
                <a:latin typeface="+mj-lt"/>
              </a:rPr>
              <a:t> </a:t>
            </a:r>
            <a:r>
              <a:rPr lang="en-US" dirty="0" err="1" smtClean="0">
                <a:latin typeface="+mj-lt"/>
              </a:rPr>
              <a:t>Văn</a:t>
            </a:r>
            <a:r>
              <a:rPr lang="en-US" dirty="0" smtClean="0">
                <a:latin typeface="+mj-lt"/>
              </a:rPr>
              <a:t> </a:t>
            </a:r>
            <a:r>
              <a:rPr lang="en-US" dirty="0" err="1" smtClean="0">
                <a:latin typeface="+mj-lt"/>
              </a:rPr>
              <a:t>Nhã</a:t>
            </a:r>
            <a:r>
              <a:rPr lang="en-US" dirty="0" smtClean="0">
                <a:latin typeface="+mj-lt"/>
              </a:rPr>
              <a:t>) </a:t>
            </a:r>
            <a:r>
              <a:rPr lang="vi-VN" dirty="0" smtClean="0">
                <a:latin typeface="+mj-lt"/>
              </a:rPr>
              <a:t>trong </a:t>
            </a:r>
            <a:r>
              <a:rPr lang="vi-VN" dirty="0">
                <a:latin typeface="+mj-lt"/>
              </a:rPr>
              <a:t>lĩnh vực sáng tác ca khúc cho thiếu nhi qua những tác phẩm như: Chim cúc cu (Thơ Nghiêm Thị Hằng), Mưa ơi đừng rơi (Thơ Viên Phương), Đêm bé nằm mơ (Thơ Nguyễn Khắc Hào), Dòng sông tuổi thơ (Thơ trễ Thị Hương Nhu), </a:t>
            </a:r>
            <a:r>
              <a:rPr lang="en-US" dirty="0" err="1" smtClean="0">
                <a:latin typeface="+mj-lt"/>
              </a:rPr>
              <a:t>Thầy</a:t>
            </a:r>
            <a:r>
              <a:rPr lang="en-US" dirty="0" smtClean="0">
                <a:latin typeface="+mj-lt"/>
              </a:rPr>
              <a:t> </a:t>
            </a:r>
            <a:r>
              <a:rPr lang="en-US" dirty="0" err="1" smtClean="0">
                <a:latin typeface="+mj-lt"/>
              </a:rPr>
              <a:t>cô</a:t>
            </a:r>
            <a:r>
              <a:rPr lang="en-US" dirty="0" smtClean="0">
                <a:latin typeface="+mj-lt"/>
              </a:rPr>
              <a:t> </a:t>
            </a:r>
            <a:r>
              <a:rPr lang="en-US" dirty="0" err="1" smtClean="0">
                <a:latin typeface="+mj-lt"/>
              </a:rPr>
              <a:t>là</a:t>
            </a:r>
            <a:r>
              <a:rPr lang="en-US" dirty="0" smtClean="0">
                <a:latin typeface="+mj-lt"/>
              </a:rPr>
              <a:t> </a:t>
            </a:r>
            <a:r>
              <a:rPr lang="en-US" dirty="0" err="1" smtClean="0">
                <a:latin typeface="+mj-lt"/>
              </a:rPr>
              <a:t>tất</a:t>
            </a:r>
            <a:r>
              <a:rPr lang="en-US" dirty="0" smtClean="0">
                <a:latin typeface="+mj-lt"/>
              </a:rPr>
              <a:t> </a:t>
            </a:r>
            <a:r>
              <a:rPr lang="en-US" dirty="0" err="1" smtClean="0">
                <a:latin typeface="+mj-lt"/>
              </a:rPr>
              <a:t>cả</a:t>
            </a:r>
            <a:r>
              <a:rPr lang="en-US" dirty="0" smtClean="0">
                <a:latin typeface="+mj-lt"/>
              </a:rPr>
              <a:t>( </a:t>
            </a:r>
            <a:r>
              <a:rPr lang="en-US" dirty="0" err="1" smtClean="0">
                <a:latin typeface="+mj-lt"/>
              </a:rPr>
              <a:t>Thơ</a:t>
            </a:r>
            <a:r>
              <a:rPr lang="en-US" dirty="0" smtClean="0">
                <a:latin typeface="+mj-lt"/>
              </a:rPr>
              <a:t> </a:t>
            </a:r>
            <a:r>
              <a:rPr lang="en-US" dirty="0" err="1" smtClean="0">
                <a:latin typeface="+mj-lt"/>
              </a:rPr>
              <a:t>Nguyễn</a:t>
            </a:r>
            <a:r>
              <a:rPr lang="en-US" dirty="0" smtClean="0">
                <a:latin typeface="+mj-lt"/>
              </a:rPr>
              <a:t> </a:t>
            </a:r>
            <a:r>
              <a:rPr lang="en-US" dirty="0" err="1" smtClean="0">
                <a:latin typeface="+mj-lt"/>
              </a:rPr>
              <a:t>Trọng</a:t>
            </a:r>
            <a:r>
              <a:rPr lang="en-US" dirty="0" smtClean="0">
                <a:latin typeface="+mj-lt"/>
              </a:rPr>
              <a:t> </a:t>
            </a:r>
            <a:r>
              <a:rPr lang="en-US" dirty="0" err="1" smtClean="0">
                <a:latin typeface="+mj-lt"/>
              </a:rPr>
              <a:t>Sửu</a:t>
            </a:r>
            <a:r>
              <a:rPr lang="en-US" dirty="0" smtClean="0">
                <a:latin typeface="+mj-lt"/>
              </a:rPr>
              <a:t>)…</a:t>
            </a:r>
            <a:endParaRPr lang="en-US" dirty="0">
              <a:solidFill>
                <a:schemeClr val="bg2">
                  <a:lumMod val="25000"/>
                </a:schemeClr>
              </a:solidFill>
              <a:latin typeface="+mj-lt"/>
              <a:cs typeface="Times New Roman" panose="02020603050405020304" pitchFamily="18" charset="0"/>
            </a:endParaRPr>
          </a:p>
        </p:txBody>
      </p:sp>
      <p:sp>
        <p:nvSpPr>
          <p:cNvPr id="15" name="Rectangle 14"/>
          <p:cNvSpPr/>
          <p:nvPr/>
        </p:nvSpPr>
        <p:spPr>
          <a:xfrm>
            <a:off x="350878" y="4604084"/>
            <a:ext cx="1231427" cy="400110"/>
          </a:xfrm>
          <a:prstGeom prst="rect">
            <a:avLst/>
          </a:prstGeom>
        </p:spPr>
        <p:txBody>
          <a:bodyPr wrap="square">
            <a:spAutoFit/>
          </a:bodyPr>
          <a:lstStyle/>
          <a:p>
            <a:pPr>
              <a:defRPr/>
            </a:pPr>
            <a:r>
              <a:rPr lang="en-US" sz="2000" b="1" dirty="0" smtClean="0">
                <a:solidFill>
                  <a:srgbClr val="002060"/>
                </a:solidFill>
                <a:latin typeface="Times New Roman" pitchFamily="18" charset="0"/>
                <a:cs typeface="Times New Roman" pitchFamily="18" charset="0"/>
              </a:rPr>
              <a:t>2. </a:t>
            </a:r>
            <a:r>
              <a:rPr lang="en-US" sz="2000" b="1" dirty="0" err="1" smtClean="0">
                <a:solidFill>
                  <a:srgbClr val="002060"/>
                </a:solidFill>
                <a:latin typeface="Times New Roman" pitchFamily="18" charset="0"/>
                <a:cs typeface="Times New Roman" pitchFamily="18" charset="0"/>
              </a:rPr>
              <a:t>Bài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hát</a:t>
            </a:r>
            <a:endParaRPr lang="en-US" sz="2000" b="1"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289969" y="1744408"/>
            <a:ext cx="2455985" cy="2455985"/>
          </a:xfrm>
          <a:prstGeom prst="rect">
            <a:avLst/>
          </a:prstGeom>
        </p:spPr>
      </p:pic>
      <p:sp>
        <p:nvSpPr>
          <p:cNvPr id="12" name="Rectangle 11"/>
          <p:cNvSpPr/>
          <p:nvPr/>
        </p:nvSpPr>
        <p:spPr>
          <a:xfrm>
            <a:off x="9437131" y="4289452"/>
            <a:ext cx="2391454" cy="615553"/>
          </a:xfrm>
          <a:prstGeom prst="rect">
            <a:avLst/>
          </a:prstGeom>
        </p:spPr>
        <p:txBody>
          <a:bodyPr wrap="square">
            <a:spAutoFit/>
          </a:bodyPr>
          <a:lstStyle/>
          <a:p>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Nhạc</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sĩ</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Bùi</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Anh</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Tú</a:t>
            </a:r>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13" name="Rectangle 12"/>
          <p:cNvSpPr/>
          <p:nvPr/>
        </p:nvSpPr>
        <p:spPr>
          <a:xfrm>
            <a:off x="350878" y="5309936"/>
            <a:ext cx="7981672" cy="646331"/>
          </a:xfrm>
          <a:prstGeom prst="rect">
            <a:avLst/>
          </a:prstGeom>
        </p:spPr>
        <p:txBody>
          <a:bodyPr wrap="square">
            <a:spAutoFit/>
          </a:bodyPr>
          <a:lstStyle/>
          <a:p>
            <a:pPr>
              <a:defRPr/>
            </a:pP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g</a:t>
            </a:r>
            <a:r>
              <a:rPr lang="en-US" dirty="0" err="1" smtClean="0">
                <a:latin typeface="Times New Roman" pitchFamily="18" charset="0"/>
                <a:cs typeface="Times New Roman" pitchFamily="18" charset="0"/>
              </a:rPr>
              <a:t>iai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điệu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nhẹ</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nhàng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lòng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thầy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giáo</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 xmlns:p14="http://schemas.microsoft.com/office/powerpoint/2010/main" val="15823251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47689" y="2413603"/>
            <a:ext cx="3821725"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r">
              <a:spcBef>
                <a:spcPct val="20000"/>
              </a:spcBef>
              <a:buClr>
                <a:schemeClr val="folHlink"/>
              </a:buClr>
              <a:buSzPct val="60000"/>
            </a:pPr>
            <a:r>
              <a:rPr lang="en-US" sz="14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p>
        </p:txBody>
      </p:sp>
      <p:pic>
        <p:nvPicPr>
          <p:cNvPr id="7" name="Picture 6"/>
          <p:cNvPicPr/>
          <p:nvPr/>
        </p:nvPicPr>
        <p:blipFill>
          <a:blip r:embed="rId2" cstate="print"/>
          <a:stretch>
            <a:fillRect/>
          </a:stretch>
        </p:blipFill>
        <p:spPr>
          <a:xfrm>
            <a:off x="5788267" y="645866"/>
            <a:ext cx="5923085" cy="6176964"/>
          </a:xfrm>
          <a:prstGeom prst="rect">
            <a:avLst/>
          </a:prstGeom>
        </p:spPr>
      </p:pic>
      <p:sp>
        <p:nvSpPr>
          <p:cNvPr id="8" name="Oval 9"/>
          <p:cNvSpPr>
            <a:spLocks noChangeArrowheads="1"/>
          </p:cNvSpPr>
          <p:nvPr/>
        </p:nvSpPr>
        <p:spPr bwMode="auto">
          <a:xfrm flipH="1">
            <a:off x="6282742" y="1371600"/>
            <a:ext cx="329894" cy="498798"/>
          </a:xfrm>
          <a:prstGeom prst="ellipse">
            <a:avLst/>
          </a:prstGeom>
          <a:noFill/>
          <a:ln w="25400" algn="ctr">
            <a:solidFill>
              <a:srgbClr val="3B3838"/>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9" name="Oval 9"/>
          <p:cNvSpPr>
            <a:spLocks noChangeArrowheads="1"/>
          </p:cNvSpPr>
          <p:nvPr/>
        </p:nvSpPr>
        <p:spPr bwMode="auto">
          <a:xfrm>
            <a:off x="10530927" y="6049107"/>
            <a:ext cx="284162" cy="475352"/>
          </a:xfrm>
          <a:prstGeom prst="ellipse">
            <a:avLst/>
          </a:prstGeom>
          <a:noFill/>
          <a:ln w="2540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10" name="Rectangle 9"/>
          <p:cNvSpPr/>
          <p:nvPr/>
        </p:nvSpPr>
        <p:spPr>
          <a:xfrm>
            <a:off x="492368" y="1140767"/>
            <a:ext cx="3244261" cy="461665"/>
          </a:xfrm>
          <a:prstGeom prst="rect">
            <a:avLst/>
          </a:prstGeom>
        </p:spPr>
        <p:txBody>
          <a:bodyPr wrap="square">
            <a:spAutoFit/>
          </a:bodyPr>
          <a:lstStyle/>
          <a:p>
            <a:r>
              <a:rPr lang="en-US" sz="2400" b="1" dirty="0" smtClean="0">
                <a:solidFill>
                  <a:srgbClr val="345C01"/>
                </a:solidFill>
                <a:latin typeface="Times New Roman" panose="02020603050405020304" pitchFamily="18" charset="0"/>
              </a:rPr>
              <a:t>II. </a:t>
            </a:r>
            <a:r>
              <a:rPr lang="en-US" sz="2400" b="1" dirty="0" err="1" smtClean="0">
                <a:solidFill>
                  <a:srgbClr val="345C01"/>
                </a:solidFill>
                <a:latin typeface="Times New Roman" panose="02020603050405020304" pitchFamily="18" charset="0"/>
              </a:rPr>
              <a:t>Tìm</a:t>
            </a:r>
            <a:r>
              <a:rPr lang="en-US" sz="2400" b="1" dirty="0" smtClean="0">
                <a:solidFill>
                  <a:srgbClr val="345C01"/>
                </a:solidFill>
                <a:latin typeface="Times New Roman" panose="02020603050405020304" pitchFamily="18" charset="0"/>
              </a:rPr>
              <a:t> </a:t>
            </a:r>
            <a:r>
              <a:rPr lang="en-US" sz="2400" b="1" dirty="0" err="1" smtClean="0">
                <a:solidFill>
                  <a:srgbClr val="345C01"/>
                </a:solidFill>
                <a:latin typeface="Times New Roman" panose="02020603050405020304" pitchFamily="18" charset="0"/>
              </a:rPr>
              <a:t>hiểu</a:t>
            </a:r>
            <a:r>
              <a:rPr lang="en-US" sz="2400" b="1" dirty="0" smtClean="0">
                <a:solidFill>
                  <a:srgbClr val="345C01"/>
                </a:solidFill>
                <a:latin typeface="Times New Roman" panose="02020603050405020304" pitchFamily="18" charset="0"/>
              </a:rPr>
              <a:t> </a:t>
            </a:r>
            <a:r>
              <a:rPr lang="en-US" sz="2400" b="1" dirty="0" err="1" smtClean="0">
                <a:solidFill>
                  <a:srgbClr val="345C01"/>
                </a:solidFill>
                <a:latin typeface="Times New Roman" panose="02020603050405020304" pitchFamily="18" charset="0"/>
              </a:rPr>
              <a:t>bài</a:t>
            </a:r>
            <a:r>
              <a:rPr lang="en-US" sz="2400" b="1" dirty="0" smtClean="0">
                <a:solidFill>
                  <a:srgbClr val="345C01"/>
                </a:solidFill>
                <a:latin typeface="Times New Roman" panose="02020603050405020304" pitchFamily="18" charset="0"/>
              </a:rPr>
              <a:t> </a:t>
            </a:r>
            <a:r>
              <a:rPr lang="en-US" sz="2400" b="1" dirty="0" err="1" smtClean="0">
                <a:solidFill>
                  <a:srgbClr val="345C01"/>
                </a:solidFill>
                <a:latin typeface="Times New Roman" panose="02020603050405020304" pitchFamily="18" charset="0"/>
              </a:rPr>
              <a:t>hát</a:t>
            </a:r>
            <a:r>
              <a:rPr lang="en-US" sz="2400" b="1" dirty="0" smtClean="0">
                <a:solidFill>
                  <a:srgbClr val="345C01"/>
                </a:solidFill>
                <a:latin typeface="Times New Roman" panose="02020603050405020304" pitchFamily="18" charset="0"/>
              </a:rPr>
              <a:t>:</a:t>
            </a:r>
            <a:endParaRPr lang="en-US" sz="2400" dirty="0">
              <a:solidFill>
                <a:srgbClr val="345C01"/>
              </a:solidFill>
            </a:endParaRPr>
          </a:p>
        </p:txBody>
      </p:sp>
      <p:sp>
        <p:nvSpPr>
          <p:cNvPr id="11" name="Rectangle 10"/>
          <p:cNvSpPr/>
          <p:nvPr/>
        </p:nvSpPr>
        <p:spPr>
          <a:xfrm>
            <a:off x="614538" y="2325856"/>
            <a:ext cx="2999920" cy="1569660"/>
          </a:xfrm>
          <a:prstGeom prst="rect">
            <a:avLst/>
          </a:prstGeom>
        </p:spPr>
        <p:txBody>
          <a:bodyPr wrap="square">
            <a:spAutoFit/>
          </a:bodyPr>
          <a:lstStyle/>
          <a:p>
            <a:r>
              <a:rPr lang="en-US" sz="2400" dirty="0" smtClean="0">
                <a:solidFill>
                  <a:srgbClr val="3B6203"/>
                </a:solidFill>
                <a:latin typeface="Times New Roman" panose="02020603050405020304" pitchFamily="18" charset="0"/>
                <a:cs typeface="Times New Roman" panose="02020603050405020304" pitchFamily="18" charset="0"/>
              </a:rPr>
              <a:t>- </a:t>
            </a:r>
            <a:r>
              <a:rPr lang="en-US" sz="2400" dirty="0" err="1" smtClean="0">
                <a:solidFill>
                  <a:srgbClr val="3B6203"/>
                </a:solidFill>
                <a:latin typeface="Times New Roman" panose="02020603050405020304" pitchFamily="18" charset="0"/>
                <a:cs typeface="Times New Roman" panose="02020603050405020304" pitchFamily="18" charset="0"/>
              </a:rPr>
              <a:t>Nhịp</a:t>
            </a:r>
            <a:r>
              <a:rPr lang="en-US" sz="2400" dirty="0" smtClean="0">
                <a:solidFill>
                  <a:srgbClr val="3B6203"/>
                </a:solidFill>
                <a:latin typeface="Times New Roman" panose="02020603050405020304" pitchFamily="18" charset="0"/>
                <a:cs typeface="Times New Roman" panose="02020603050405020304" pitchFamily="18" charset="0"/>
              </a:rPr>
              <a:t>? </a:t>
            </a:r>
            <a:endParaRPr lang="en-US" sz="2400" dirty="0">
              <a:solidFill>
                <a:srgbClr val="3B6203"/>
              </a:solidFill>
              <a:latin typeface="Times New Roman" panose="02020603050405020304" pitchFamily="18" charset="0"/>
              <a:cs typeface="Times New Roman" panose="02020603050405020304" pitchFamily="18" charset="0"/>
            </a:endParaRPr>
          </a:p>
          <a:p>
            <a:endParaRPr lang="en-US" sz="2400" dirty="0" smtClean="0">
              <a:solidFill>
                <a:srgbClr val="3B6203"/>
              </a:solidFill>
              <a:latin typeface="Times New Roman" panose="02020603050405020304" pitchFamily="18" charset="0"/>
              <a:cs typeface="Times New Roman" panose="02020603050405020304" pitchFamily="18" charset="0"/>
            </a:endParaRPr>
          </a:p>
          <a:p>
            <a:endParaRPr lang="en-US" sz="2400" dirty="0">
              <a:solidFill>
                <a:srgbClr val="3B6203"/>
              </a:solidFill>
              <a:latin typeface="Times New Roman" panose="02020603050405020304" pitchFamily="18" charset="0"/>
              <a:cs typeface="Times New Roman" panose="02020603050405020304" pitchFamily="18" charset="0"/>
            </a:endParaRPr>
          </a:p>
          <a:p>
            <a:r>
              <a:rPr lang="en-US" sz="2400" dirty="0" smtClean="0">
                <a:solidFill>
                  <a:srgbClr val="3B6203"/>
                </a:solidFill>
                <a:latin typeface="Times New Roman" panose="02020603050405020304" pitchFamily="18" charset="0"/>
                <a:cs typeface="Times New Roman" panose="02020603050405020304" pitchFamily="18" charset="0"/>
              </a:rPr>
              <a:t>- </a:t>
            </a:r>
            <a:r>
              <a:rPr lang="en-US" sz="2400" dirty="0" err="1" smtClean="0">
                <a:solidFill>
                  <a:srgbClr val="3B6203"/>
                </a:solidFill>
                <a:latin typeface="Times New Roman" panose="02020603050405020304" pitchFamily="18" charset="0"/>
                <a:cs typeface="Times New Roman" panose="02020603050405020304" pitchFamily="18" charset="0"/>
              </a:rPr>
              <a:t>Trường</a:t>
            </a:r>
            <a:r>
              <a:rPr lang="en-US" sz="2400" dirty="0" smtClean="0">
                <a:solidFill>
                  <a:srgbClr val="3B6203"/>
                </a:solidFill>
                <a:latin typeface="Times New Roman" panose="02020603050405020304" pitchFamily="18" charset="0"/>
                <a:cs typeface="Times New Roman" panose="02020603050405020304" pitchFamily="18" charset="0"/>
              </a:rPr>
              <a:t> </a:t>
            </a:r>
            <a:r>
              <a:rPr lang="en-US" sz="2400" dirty="0" err="1">
                <a:solidFill>
                  <a:srgbClr val="3B6203"/>
                </a:solidFill>
                <a:latin typeface="Times New Roman" panose="02020603050405020304" pitchFamily="18" charset="0"/>
                <a:cs typeface="Times New Roman" panose="02020603050405020304" pitchFamily="18" charset="0"/>
              </a:rPr>
              <a:t>độ</a:t>
            </a:r>
            <a:r>
              <a:rPr lang="en-US" sz="2400" dirty="0" smtClean="0">
                <a:solidFill>
                  <a:srgbClr val="3B6203"/>
                </a:solidFill>
                <a:latin typeface="Times New Roman" panose="02020603050405020304" pitchFamily="18" charset="0"/>
                <a:cs typeface="Times New Roman" panose="02020603050405020304" pitchFamily="18" charset="0"/>
              </a:rPr>
              <a:t>?</a:t>
            </a:r>
            <a:endParaRPr lang="en-US" sz="2400" dirty="0">
              <a:solidFill>
                <a:srgbClr val="3B620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479823" y="2413603"/>
            <a:ext cx="1504215" cy="830997"/>
          </a:xfrm>
          <a:prstGeom prst="rect">
            <a:avLst/>
          </a:prstGeom>
        </p:spPr>
        <p:txBody>
          <a:bodyPr wrap="square">
            <a:spAutoFit/>
          </a:bodyPr>
          <a:lstStyle/>
          <a:p>
            <a:r>
              <a:rPr lang="en-US" sz="2400" dirty="0" smtClean="0">
                <a:solidFill>
                  <a:srgbClr val="3B6203"/>
                </a:solidFill>
                <a:latin typeface="Times New Roman" panose="02020603050405020304" pitchFamily="18" charset="0"/>
                <a:cs typeface="Times New Roman" panose="02020603050405020304" pitchFamily="18" charset="0"/>
              </a:rPr>
              <a:t>* </a:t>
            </a:r>
            <a:r>
              <a:rPr lang="en-US" sz="2400" dirty="0" err="1" smtClean="0">
                <a:solidFill>
                  <a:srgbClr val="3B6203"/>
                </a:solidFill>
                <a:latin typeface="Times New Roman" panose="02020603050405020304" pitchFamily="18" charset="0"/>
                <a:cs typeface="Times New Roman" panose="02020603050405020304" pitchFamily="18" charset="0"/>
              </a:rPr>
              <a:t>Nhịp</a:t>
            </a:r>
            <a:r>
              <a:rPr lang="en-US" sz="2400" dirty="0" smtClean="0">
                <a:solidFill>
                  <a:srgbClr val="3B6203"/>
                </a:solidFill>
                <a:latin typeface="Times New Roman" panose="02020603050405020304" pitchFamily="18" charset="0"/>
                <a:cs typeface="Times New Roman" panose="02020603050405020304" pitchFamily="18" charset="0"/>
              </a:rPr>
              <a:t>: 4</a:t>
            </a:r>
          </a:p>
          <a:p>
            <a:r>
              <a:rPr lang="en-US" sz="2400" dirty="0" smtClean="0">
                <a:solidFill>
                  <a:srgbClr val="3B6203"/>
                </a:solidFill>
                <a:latin typeface="Times New Roman" panose="02020603050405020304" pitchFamily="18" charset="0"/>
                <a:cs typeface="Times New Roman" panose="02020603050405020304" pitchFamily="18" charset="0"/>
              </a:rPr>
              <a:t>	 4</a:t>
            </a:r>
            <a:endParaRPr lang="en-US" sz="2400" dirty="0">
              <a:solidFill>
                <a:srgbClr val="3B6203"/>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355549" y="4100725"/>
            <a:ext cx="3126346" cy="1200329"/>
          </a:xfrm>
          <a:prstGeom prst="rect">
            <a:avLst/>
          </a:prstGeom>
        </p:spPr>
        <p:txBody>
          <a:bodyPr wrap="square">
            <a:spAutoFit/>
          </a:bodyPr>
          <a:lstStyle/>
          <a:p>
            <a:pPr algn="just"/>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Nốt</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đen</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móc</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đơn</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trắng</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móc</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kép</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lặng</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đen</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nốt</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tròn</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a:t>
            </a:r>
            <a:endParaRPr lang="en-US"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xmlns="" id="{884D8418-DD24-4B41-B300-81DB5B71C55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98058" y="930027"/>
            <a:ext cx="1790209" cy="1417249"/>
          </a:xfrm>
          <a:prstGeom prst="rect">
            <a:avLst/>
          </a:prstGeom>
        </p:spPr>
      </p:pic>
      <p:sp>
        <p:nvSpPr>
          <p:cNvPr id="18" name="Rectangle 4"/>
          <p:cNvSpPr/>
          <p:nvPr/>
        </p:nvSpPr>
        <p:spPr>
          <a:xfrm>
            <a:off x="2778839" y="1433680"/>
            <a:ext cx="1570785" cy="913596"/>
          </a:xfrm>
          <a:prstGeom prst="cloudCallout">
            <a:avLst>
              <a:gd name="adj1" fmla="val 54111"/>
              <a:gd name="adj2" fmla="val 62944"/>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anchor="ctr">
            <a:spAutoFit/>
          </a:bodyPr>
          <a:lstStyle/>
          <a:p>
            <a:pPr algn="ctr" fontAlgn="base"/>
            <a:r>
              <a:rPr lang="en-US" sz="1100" b="1" dirty="0" err="1" smtClean="0">
                <a:latin typeface="Times New Roman" panose="02020603050405020304" pitchFamily="18" charset="0"/>
                <a:cs typeface="Times New Roman" panose="02020603050405020304" pitchFamily="18" charset="0"/>
              </a:rPr>
              <a:t>Em</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hãy</a:t>
            </a:r>
            <a:r>
              <a:rPr lang="en-US" sz="1100" b="1" dirty="0" smtClean="0">
                <a:latin typeface="Times New Roman" panose="02020603050405020304" pitchFamily="18" charset="0"/>
                <a:cs typeface="Times New Roman" panose="02020603050405020304" pitchFamily="18" charset="0"/>
              </a:rPr>
              <a:t> </a:t>
            </a:r>
          </a:p>
          <a:p>
            <a:pPr algn="ctr" fontAlgn="base"/>
            <a:r>
              <a:rPr lang="en-US" sz="1100" b="1" dirty="0" err="1" smtClean="0">
                <a:latin typeface="Times New Roman" panose="02020603050405020304" pitchFamily="18" charset="0"/>
                <a:cs typeface="Times New Roman" panose="02020603050405020304" pitchFamily="18" charset="0"/>
              </a:rPr>
              <a:t>cho</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biết</a:t>
            </a:r>
            <a:endParaRPr lang="en-US" sz="1100" b="1" dirty="0">
              <a:latin typeface="Times New Roman" panose="02020603050405020304" pitchFamily="18" charset="0"/>
              <a:cs typeface="Times New Roman" panose="02020603050405020304" pitchFamily="18" charset="0"/>
            </a:endParaRPr>
          </a:p>
          <a:p>
            <a:pPr fontAlgn="base"/>
            <a:r>
              <a:rPr lang="en-US" sz="1100" dirty="0" err="1" smtClean="0">
                <a:solidFill>
                  <a:schemeClr val="bg1"/>
                </a:solidFill>
              </a:rPr>
              <a:t>ti</a:t>
            </a:r>
            <a:endParaRPr lang="en-US" sz="1100" dirty="0">
              <a:solidFill>
                <a:schemeClr val="bg1"/>
              </a:solidFill>
            </a:endParaRPr>
          </a:p>
        </p:txBody>
      </p:sp>
      <p:sp>
        <p:nvSpPr>
          <p:cNvPr id="19" name="Oval 10"/>
          <p:cNvSpPr>
            <a:spLocks noChangeArrowheads="1"/>
          </p:cNvSpPr>
          <p:nvPr/>
        </p:nvSpPr>
        <p:spPr bwMode="auto">
          <a:xfrm>
            <a:off x="7790022" y="1373190"/>
            <a:ext cx="310624" cy="582079"/>
          </a:xfrm>
          <a:prstGeom prst="ellipse">
            <a:avLst/>
          </a:prstGeom>
          <a:noFill/>
          <a:ln w="25400" algn="ctr">
            <a:solidFill>
              <a:schemeClr val="accent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0" name="Oval 10"/>
          <p:cNvSpPr>
            <a:spLocks noChangeArrowheads="1"/>
          </p:cNvSpPr>
          <p:nvPr/>
        </p:nvSpPr>
        <p:spPr bwMode="auto">
          <a:xfrm>
            <a:off x="9571930" y="1373190"/>
            <a:ext cx="310624" cy="582079"/>
          </a:xfrm>
          <a:prstGeom prst="ellipse">
            <a:avLst/>
          </a:prstGeom>
          <a:noFill/>
          <a:ln w="25400" algn="ctr">
            <a:solidFill>
              <a:schemeClr val="accent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1" name="Oval 10"/>
          <p:cNvSpPr>
            <a:spLocks noChangeArrowheads="1"/>
          </p:cNvSpPr>
          <p:nvPr/>
        </p:nvSpPr>
        <p:spPr bwMode="auto">
          <a:xfrm>
            <a:off x="7004576" y="5930209"/>
            <a:ext cx="439578" cy="582079"/>
          </a:xfrm>
          <a:prstGeom prst="ellipse">
            <a:avLst/>
          </a:prstGeom>
          <a:noFill/>
          <a:ln w="25400" algn="ctr">
            <a:solidFill>
              <a:schemeClr val="accent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2" name="Oval 10"/>
          <p:cNvSpPr>
            <a:spLocks noChangeArrowheads="1"/>
          </p:cNvSpPr>
          <p:nvPr/>
        </p:nvSpPr>
        <p:spPr bwMode="auto">
          <a:xfrm>
            <a:off x="6717322" y="3335331"/>
            <a:ext cx="287253" cy="486392"/>
          </a:xfrm>
          <a:prstGeom prst="ellipse">
            <a:avLst/>
          </a:prstGeom>
          <a:noFill/>
          <a:ln w="25400" algn="ctr">
            <a:solidFill>
              <a:schemeClr val="accent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4" name="Oval 9"/>
          <p:cNvSpPr>
            <a:spLocks noChangeArrowheads="1"/>
          </p:cNvSpPr>
          <p:nvPr/>
        </p:nvSpPr>
        <p:spPr bwMode="auto">
          <a:xfrm>
            <a:off x="10683327" y="3350759"/>
            <a:ext cx="284162" cy="475352"/>
          </a:xfrm>
          <a:prstGeom prst="ellipse">
            <a:avLst/>
          </a:prstGeom>
          <a:noFill/>
          <a:ln w="2540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5" name="Oval 9"/>
          <p:cNvSpPr>
            <a:spLocks noChangeArrowheads="1"/>
          </p:cNvSpPr>
          <p:nvPr/>
        </p:nvSpPr>
        <p:spPr bwMode="auto">
          <a:xfrm>
            <a:off x="10399165" y="2437537"/>
            <a:ext cx="284162" cy="475352"/>
          </a:xfrm>
          <a:prstGeom prst="ellipse">
            <a:avLst/>
          </a:prstGeom>
          <a:noFill/>
          <a:ln w="2540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Tree>
    <p:extLst>
      <p:ext uri="{BB962C8B-B14F-4D97-AF65-F5344CB8AC3E}">
        <p14:creationId xmlns="" xmlns:p14="http://schemas.microsoft.com/office/powerpoint/2010/main" val="17160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par>
                                <p:cTn id="15" presetID="26"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290">
                                          <p:stCondLst>
                                            <p:cond delay="0"/>
                                          </p:stCondLst>
                                        </p:cTn>
                                        <p:tgtEl>
                                          <p:spTgt spid="17"/>
                                        </p:tgtEl>
                                      </p:cBhvr>
                                    </p:animEffect>
                                    <p:anim calcmode="lin" valueType="num">
                                      <p:cBhvr>
                                        <p:cTn id="18"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23" dur="13">
                                          <p:stCondLst>
                                            <p:cond delay="325"/>
                                          </p:stCondLst>
                                        </p:cTn>
                                        <p:tgtEl>
                                          <p:spTgt spid="17"/>
                                        </p:tgtEl>
                                      </p:cBhvr>
                                      <p:to x="100000" y="60000"/>
                                    </p:animScale>
                                    <p:animScale>
                                      <p:cBhvr>
                                        <p:cTn id="24" dur="83" decel="50000">
                                          <p:stCondLst>
                                            <p:cond delay="338"/>
                                          </p:stCondLst>
                                        </p:cTn>
                                        <p:tgtEl>
                                          <p:spTgt spid="17"/>
                                        </p:tgtEl>
                                      </p:cBhvr>
                                      <p:to x="100000" y="100000"/>
                                    </p:animScale>
                                    <p:animScale>
                                      <p:cBhvr>
                                        <p:cTn id="25" dur="13">
                                          <p:stCondLst>
                                            <p:cond delay="656"/>
                                          </p:stCondLst>
                                        </p:cTn>
                                        <p:tgtEl>
                                          <p:spTgt spid="17"/>
                                        </p:tgtEl>
                                      </p:cBhvr>
                                      <p:to x="100000" y="80000"/>
                                    </p:animScale>
                                    <p:animScale>
                                      <p:cBhvr>
                                        <p:cTn id="26" dur="83" decel="50000">
                                          <p:stCondLst>
                                            <p:cond delay="669"/>
                                          </p:stCondLst>
                                        </p:cTn>
                                        <p:tgtEl>
                                          <p:spTgt spid="17"/>
                                        </p:tgtEl>
                                      </p:cBhvr>
                                      <p:to x="100000" y="100000"/>
                                    </p:animScale>
                                    <p:animScale>
                                      <p:cBhvr>
                                        <p:cTn id="27" dur="13">
                                          <p:stCondLst>
                                            <p:cond delay="821"/>
                                          </p:stCondLst>
                                        </p:cTn>
                                        <p:tgtEl>
                                          <p:spTgt spid="17"/>
                                        </p:tgtEl>
                                      </p:cBhvr>
                                      <p:to x="100000" y="90000"/>
                                    </p:animScale>
                                    <p:animScale>
                                      <p:cBhvr>
                                        <p:cTn id="28" dur="83" decel="50000">
                                          <p:stCondLst>
                                            <p:cond delay="834"/>
                                          </p:stCondLst>
                                        </p:cTn>
                                        <p:tgtEl>
                                          <p:spTgt spid="17"/>
                                        </p:tgtEl>
                                      </p:cBhvr>
                                      <p:to x="100000" y="100000"/>
                                    </p:animScale>
                                    <p:animScale>
                                      <p:cBhvr>
                                        <p:cTn id="29" dur="13">
                                          <p:stCondLst>
                                            <p:cond delay="904"/>
                                          </p:stCondLst>
                                        </p:cTn>
                                        <p:tgtEl>
                                          <p:spTgt spid="17"/>
                                        </p:tgtEl>
                                      </p:cBhvr>
                                      <p:to x="100000" y="95000"/>
                                    </p:animScale>
                                    <p:animScale>
                                      <p:cBhvr>
                                        <p:cTn id="30" dur="83" decel="50000">
                                          <p:stCondLst>
                                            <p:cond delay="917"/>
                                          </p:stCondLst>
                                        </p:cTn>
                                        <p:tgtEl>
                                          <p:spTgt spid="1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1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1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000"/>
                                        <p:tgtEl>
                                          <p:spTgt spid="22"/>
                                        </p:tgtEl>
                                      </p:cBhvr>
                                    </p:animEffect>
                                    <p:anim calcmode="lin" valueType="num">
                                      <p:cBhvr>
                                        <p:cTn id="80" dur="1000" fill="hold"/>
                                        <p:tgtEl>
                                          <p:spTgt spid="22"/>
                                        </p:tgtEl>
                                        <p:attrNameLst>
                                          <p:attrName>ppt_x</p:attrName>
                                        </p:attrNameLst>
                                      </p:cBhvr>
                                      <p:tavLst>
                                        <p:tav tm="0">
                                          <p:val>
                                            <p:strVal val="#ppt_x"/>
                                          </p:val>
                                        </p:tav>
                                        <p:tav tm="100000">
                                          <p:val>
                                            <p:strVal val="#ppt_x"/>
                                          </p:val>
                                        </p:tav>
                                      </p:tavLst>
                                    </p:anim>
                                    <p:anim calcmode="lin" valueType="num">
                                      <p:cBhvr>
                                        <p:cTn id="8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1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P spid="14" grpId="0"/>
      <p:bldP spid="18" grpId="0" animBg="1"/>
      <p:bldP spid="19" grpId="0" animBg="1"/>
      <p:bldP spid="20" grpId="0" animBg="1"/>
      <p:bldP spid="21" grpId="0" animBg="1"/>
      <p:bldP spid="22" grpId="0" animBg="1"/>
      <p:bldP spid="24"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TotalTime>
  <Words>417</Words>
  <Application>Microsoft Office PowerPoint</Application>
  <PresentationFormat>Custom</PresentationFormat>
  <Paragraphs>95</Paragraphs>
  <Slides>21</Slides>
  <Notes>3</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II. NGHE NHẠC: BÀI HÁT NHỚ ƠN THẦY CÔ</vt:lpstr>
      <vt:lpstr>Slide 20</vt:lpstr>
      <vt:lpstr>Slide 21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iTCARE</cp:lastModifiedBy>
  <cp:revision>81</cp:revision>
  <dcterms:created xsi:type="dcterms:W3CDTF">2021-10-03T09:38:17Z</dcterms:created>
  <dcterms:modified xsi:type="dcterms:W3CDTF">2021-11-02T01:51:39Z</dcterms:modified>
</cp:coreProperties>
</file>