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9" r:id="rId2"/>
    <p:sldId id="300" r:id="rId3"/>
    <p:sldId id="301" r:id="rId4"/>
    <p:sldId id="303" r:id="rId5"/>
    <p:sldId id="308" r:id="rId6"/>
    <p:sldId id="305" r:id="rId7"/>
    <p:sldId id="261" r:id="rId8"/>
    <p:sldId id="264" r:id="rId9"/>
    <p:sldId id="306" r:id="rId10"/>
    <p:sldId id="307" r:id="rId11"/>
  </p:sldIdLst>
  <p:sldSz cx="16778288" cy="9475788"/>
  <p:notesSz cx="6858000" cy="9144000"/>
  <p:custDataLst>
    <p:tags r:id="rId13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FF"/>
    <a:srgbClr val="3399FF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7" autoAdjust="0"/>
    <p:restoredTop sz="96136" autoAdjust="0"/>
  </p:normalViewPr>
  <p:slideViewPr>
    <p:cSldViewPr>
      <p:cViewPr varScale="1">
        <p:scale>
          <a:sx n="59" d="100"/>
          <a:sy n="59" d="100"/>
        </p:scale>
        <p:origin x="-246" y="-102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685800"/>
            <a:ext cx="60706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99C4B2-F672-4F61-8DF9-230D52EF117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355743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6C5324B-3C23-4AB3-872D-427A19E570A8}" type="slidenum">
              <a:rPr lang="en-US" altLang="zh-CN" sz="1200" smtClean="0"/>
              <a:pPr/>
              <a:t>1</a:t>
            </a:fld>
            <a:endParaRPr lang="en-US" altLang="zh-CN" sz="1200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smtClean="0">
                <a:latin typeface="Arial" pitchFamily="34" charset="0"/>
              </a:rPr>
              <a:t>更多精彩模板请关注</a:t>
            </a:r>
            <a:r>
              <a:rPr lang="en-US" altLang="zh-CN" smtClean="0">
                <a:latin typeface="Arial" pitchFamily="34" charset="0"/>
              </a:rPr>
              <a:t>【</a:t>
            </a:r>
            <a:r>
              <a:rPr lang="zh-CN" altLang="en-US" smtClean="0">
                <a:latin typeface="Arial" pitchFamily="34" charset="0"/>
              </a:rPr>
              <a:t>沐沐槿</a:t>
            </a:r>
            <a:r>
              <a:rPr lang="en-US" altLang="zh-CN" smtClean="0">
                <a:latin typeface="Arial" pitchFamily="34" charset="0"/>
              </a:rPr>
              <a:t>PPT】https://mumjin.taobao.com/</a:t>
            </a:r>
            <a:endParaRPr lang="zh-CN" altLang="zh-C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19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4F367240-CCB6-425A-BB2C-0EB04358103D}" type="slidenum">
              <a:rPr lang="en-US" altLang="zh-CN" sz="1200" smtClean="0"/>
              <a:pPr/>
              <a:t>2</a:t>
            </a:fld>
            <a:endParaRPr lang="en-US" altLang="zh-CN" sz="1200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92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1BB3F208-8CCC-4D1F-B368-C3FF2297597A}" type="slidenum">
              <a:rPr lang="en-US" altLang="zh-CN" sz="1200" smtClean="0"/>
              <a:pPr/>
              <a:t>3</a:t>
            </a:fld>
            <a:endParaRPr lang="en-US" altLang="zh-CN" sz="1200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646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C4B8DD0F-EE12-49FE-B9D4-1F6A0D162E24}" type="slidenum">
              <a:rPr lang="en-US" altLang="zh-CN" sz="1200" smtClean="0"/>
              <a:pPr/>
              <a:t>5</a:t>
            </a:fld>
            <a:endParaRPr lang="en-US" altLang="zh-CN" sz="120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424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0FAC6A9D-7A00-4BBA-BDF3-4714BAC4825F}" type="slidenum">
              <a:rPr lang="en-US" altLang="zh-CN" sz="1200" smtClean="0"/>
              <a:pPr/>
              <a:t>7</a:t>
            </a:fld>
            <a:endParaRPr lang="en-US" altLang="zh-CN" sz="120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9114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DBA00F5C-097F-40DE-802D-75F0494A5CC0}" type="slidenum">
              <a:rPr lang="en-US" altLang="zh-CN" sz="1200" smtClean="0"/>
              <a:pPr/>
              <a:t>8</a:t>
            </a:fld>
            <a:endParaRPr lang="en-US" altLang="zh-CN" sz="120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2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9E5A6E80-DAD8-412C-A25E-06799EAE5652}" type="slidenum">
              <a:rPr lang="en-US" altLang="zh-CN" sz="1200" smtClean="0"/>
              <a:pPr/>
              <a:t>9</a:t>
            </a:fld>
            <a:endParaRPr lang="en-US" altLang="zh-CN" sz="120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139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15CAD1FD-C010-448D-8716-DD943F4F8623}" type="slidenum">
              <a:rPr lang="en-US" altLang="zh-CN" sz="1200" smtClean="0"/>
              <a:pPr/>
              <a:t>10</a:t>
            </a:fld>
            <a:endParaRPr lang="en-US" altLang="zh-CN" sz="120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smtClean="0">
                <a:latin typeface="Arial" pitchFamily="34" charset="0"/>
              </a:rPr>
              <a:t>更多精彩模板请关注</a:t>
            </a:r>
            <a:r>
              <a:rPr lang="en-US" altLang="zh-CN" smtClean="0">
                <a:latin typeface="Arial" pitchFamily="34" charset="0"/>
              </a:rPr>
              <a:t>【</a:t>
            </a:r>
            <a:r>
              <a:rPr lang="zh-CN" altLang="en-US" smtClean="0">
                <a:latin typeface="Arial" pitchFamily="34" charset="0"/>
              </a:rPr>
              <a:t>沐沐槿</a:t>
            </a:r>
            <a:r>
              <a:rPr lang="en-US" altLang="zh-CN" smtClean="0">
                <a:latin typeface="Arial" pitchFamily="34" charset="0"/>
              </a:rPr>
              <a:t>PPT】https://mumjin.taobao.com/</a:t>
            </a:r>
            <a:endParaRPr lang="zh-CN" altLang="zh-C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72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58888" y="2943225"/>
            <a:ext cx="14260512" cy="2032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16188" y="5368925"/>
            <a:ext cx="11745912" cy="242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9108243"/>
      </p:ext>
    </p:extLst>
  </p:cSld>
  <p:clrMapOvr>
    <a:masterClrMapping/>
  </p:clrMapOvr>
  <p:transition spd="slow" advTm="1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2211388"/>
            <a:ext cx="15101888" cy="62531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63456045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165013" y="379413"/>
            <a:ext cx="3775075" cy="80851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79413"/>
            <a:ext cx="11174413" cy="8085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71313957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211388"/>
            <a:ext cx="7473950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64550" y="2211388"/>
            <a:ext cx="7475538" cy="3049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64550" y="5413375"/>
            <a:ext cx="7475538" cy="305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92969689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211388"/>
            <a:ext cx="15101888" cy="6253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43935212"/>
      </p:ext>
    </p:extLst>
  </p:cSld>
  <p:clrMapOvr>
    <a:masterClrMapping/>
  </p:clrMapOvr>
  <p:transition spd="slow" advTm="1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25563" y="6089650"/>
            <a:ext cx="14262100" cy="188118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25563" y="4016375"/>
            <a:ext cx="14262100" cy="20732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148305170"/>
      </p:ext>
    </p:extLst>
  </p:cSld>
  <p:clrMapOvr>
    <a:masterClrMapping/>
  </p:clrMapOvr>
  <p:transition spd="slow" advTm="1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2211388"/>
            <a:ext cx="7473950" cy="62531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64550" y="2211388"/>
            <a:ext cx="7475538" cy="62531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87100687"/>
      </p:ext>
    </p:extLst>
  </p:cSld>
  <p:clrMapOvr>
    <a:masterClrMapping/>
  </p:clrMapOvr>
  <p:transition spd="slow" advTm="1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2120900"/>
            <a:ext cx="7413625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3005138"/>
            <a:ext cx="7413625" cy="54594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523288" y="2120900"/>
            <a:ext cx="7416800" cy="884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523288" y="3005138"/>
            <a:ext cx="7416800" cy="545941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39447414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3741013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38518942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77825"/>
            <a:ext cx="5521325" cy="1604963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59550" y="377825"/>
            <a:ext cx="9380538" cy="80867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1982788"/>
            <a:ext cx="5521325" cy="6481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186317325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9300" y="6632575"/>
            <a:ext cx="10066338" cy="7842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289300" y="846138"/>
            <a:ext cx="10066338" cy="568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9300" y="7416800"/>
            <a:ext cx="10066338" cy="111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1405610087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78288" cy="947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79413"/>
            <a:ext cx="15101888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Tm="1000">
    <p:split orient="vert"/>
  </p:transition>
  <p:txStyles>
    <p:titleStyle>
      <a:lvl1pPr algn="ctr" defTabSz="1500188" rtl="0" eaLnBrk="0" fontAlgn="base" hangingPunct="0">
        <a:spcBef>
          <a:spcPct val="0"/>
        </a:spcBef>
        <a:spcAft>
          <a:spcPct val="0"/>
        </a:spcAft>
        <a:defRPr sz="72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defTabSz="1500188" rtl="0" eaLnBrk="0" fontAlgn="base" hangingPunct="0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500188" rtl="0" eaLnBrk="0" fontAlgn="base" hangingPunct="0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500188" rtl="0" eaLnBrk="0" fontAlgn="base" hangingPunct="0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500188" rtl="0" eaLnBrk="0" fontAlgn="base" hangingPunct="0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defTabSz="1500188" rtl="0" fontAlgn="base">
        <a:spcBef>
          <a:spcPct val="0"/>
        </a:spcBef>
        <a:spcAft>
          <a:spcPct val="0"/>
        </a:spcAft>
        <a:defRPr sz="72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561975" indent="-561975" algn="l" defTabSz="1500188" rtl="0" eaLnBrk="0" fontAlgn="base" hangingPunct="0">
        <a:spcBef>
          <a:spcPct val="20000"/>
        </a:spcBef>
        <a:spcAft>
          <a:spcPct val="0"/>
        </a:spcAft>
        <a:buChar char="•"/>
        <a:defRPr sz="5200">
          <a:solidFill>
            <a:schemeClr val="tx1"/>
          </a:solidFill>
          <a:latin typeface="+mn-lt"/>
          <a:ea typeface="+mn-ea"/>
          <a:cs typeface="+mn-cs"/>
        </a:defRPr>
      </a:lvl1pPr>
      <a:lvl2pPr marL="1219200" indent="-469900" algn="l" defTabSz="1500188" rtl="0" eaLnBrk="0" fontAlgn="base" hangingPunct="0">
        <a:spcBef>
          <a:spcPct val="20000"/>
        </a:spcBef>
        <a:spcAft>
          <a:spcPct val="0"/>
        </a:spcAft>
        <a:buChar char="–"/>
        <a:defRPr sz="4600">
          <a:solidFill>
            <a:schemeClr val="tx1"/>
          </a:solidFill>
          <a:latin typeface="+mn-lt"/>
          <a:ea typeface="+mn-ea"/>
        </a:defRPr>
      </a:lvl2pPr>
      <a:lvl3pPr marL="1874838" indent="-374650" algn="l" defTabSz="1500188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</a:defRPr>
      </a:lvl3pPr>
      <a:lvl4pPr marL="2625725" indent="-376238" algn="l" defTabSz="1500188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  <a:ea typeface="+mn-ea"/>
        </a:defRPr>
      </a:lvl4pPr>
      <a:lvl5pPr marL="3375025" indent="-374650" algn="l" defTabSz="1500188" rtl="0" eaLnBrk="0" fontAlgn="base" hangingPunct="0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5pPr>
      <a:lvl6pPr marL="3832225" indent="-374650" algn="l" defTabSz="1500188" rtl="0" fontAlgn="base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6pPr>
      <a:lvl7pPr marL="4289425" indent="-374650" algn="l" defTabSz="1500188" rtl="0" fontAlgn="base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7pPr>
      <a:lvl8pPr marL="4746625" indent="-374650" algn="l" defTabSz="1500188" rtl="0" fontAlgn="base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8pPr>
      <a:lvl9pPr marL="5203825" indent="-374650" algn="l" defTabSz="1500188" rtl="0" fontAlgn="base">
        <a:spcBef>
          <a:spcPct val="20000"/>
        </a:spcBef>
        <a:spcAft>
          <a:spcPct val="0"/>
        </a:spcAft>
        <a:buChar char="»"/>
        <a:defRPr sz="3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3" Type="http://schemas.openxmlformats.org/officeDocument/2006/relationships/audio" Target="../media/media3.mp3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openxmlformats.org/officeDocument/2006/relationships/audio" Target="../media/media1.wav"/><Relationship Id="rId6" Type="http://schemas.openxmlformats.org/officeDocument/2006/relationships/image" Target="../media/image13.gif"/><Relationship Id="rId11" Type="http://schemas.microsoft.com/office/2007/relationships/media" Target="../media/media3.mp3"/><Relationship Id="rId5" Type="http://schemas.openxmlformats.org/officeDocument/2006/relationships/image" Target="../media/image12.gif"/><Relationship Id="rId10" Type="http://schemas.microsoft.com/office/2007/relationships/media" Target="../media/media2.mp3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3" Type="http://schemas.openxmlformats.org/officeDocument/2006/relationships/audio" Target="../media/media3.mp3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openxmlformats.org/officeDocument/2006/relationships/audio" Target="../media/media1.wav"/><Relationship Id="rId6" Type="http://schemas.openxmlformats.org/officeDocument/2006/relationships/image" Target="../media/image13.gif"/><Relationship Id="rId11" Type="http://schemas.microsoft.com/office/2007/relationships/media" Target="../media/media3.mp3"/><Relationship Id="rId5" Type="http://schemas.openxmlformats.org/officeDocument/2006/relationships/image" Target="../media/image12.gif"/><Relationship Id="rId10" Type="http://schemas.microsoft.com/office/2007/relationships/media" Target="../media/media2.mp3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54150"/>
            <a:ext cx="16775113" cy="802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7588" y="633413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6963" y="561975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1738" y="993775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306;p35"/>
          <p:cNvSpPr>
            <a:spLocks noGrp="1"/>
          </p:cNvSpPr>
          <p:nvPr>
            <p:ph type="ctrTitle"/>
          </p:nvPr>
        </p:nvSpPr>
        <p:spPr>
          <a:xfrm>
            <a:off x="4356100" y="5602288"/>
            <a:ext cx="8497888" cy="2232025"/>
          </a:xfrm>
        </p:spPr>
        <p:txBody>
          <a:bodyPr lIns="91423" tIns="91423" rIns="91423" bIns="91423"/>
          <a:lstStyle/>
          <a:p>
            <a:r>
              <a:rPr lang="en-US" sz="6600" smtClean="0">
                <a:solidFill>
                  <a:srgbClr val="FF0000"/>
                </a:solidFill>
                <a:latin typeface="Cronospro-Semibold" pitchFamily="2" charset="0"/>
                <a:ea typeface="华文新魏"/>
                <a:cs typeface="华文新魏"/>
              </a:rPr>
              <a:t>CHỦ ĐỀ 2:</a:t>
            </a:r>
            <a:br>
              <a:rPr lang="en-US" sz="6600" smtClean="0">
                <a:solidFill>
                  <a:srgbClr val="FF0000"/>
                </a:solidFill>
                <a:latin typeface="Cronospro-Semibold" pitchFamily="2" charset="0"/>
                <a:ea typeface="华文新魏"/>
                <a:cs typeface="华文新魏"/>
              </a:rPr>
            </a:br>
            <a:r>
              <a:rPr lang="en-US" sz="6600" smtClean="0">
                <a:solidFill>
                  <a:srgbClr val="FF0000"/>
                </a:solidFill>
                <a:latin typeface="Cronospro-Semibold" pitchFamily="2" charset="0"/>
                <a:ea typeface="华文新魏"/>
                <a:cs typeface="华文新魏"/>
              </a:rPr>
              <a:t>CUỘC SỐNG TƯƠI ĐẸP</a:t>
            </a: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5619750" y="8337550"/>
            <a:ext cx="55356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Phụng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THCS TT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54150"/>
            <a:ext cx="16775113" cy="802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4719638" y="5889625"/>
            <a:ext cx="799306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 biệt các em!</a:t>
            </a:r>
          </a:p>
          <a:p>
            <a:pPr algn="ctr" eaLnBrk="1" hangingPunct="1"/>
            <a:r>
              <a:rPr lang="en-US" altLang="zh-CN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em học tốt!</a:t>
            </a:r>
            <a:endParaRPr lang="zh-CN" altLang="en-US" sz="7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7588" y="633413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6963" y="561975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21738" y="993775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5797550" y="8521700"/>
            <a:ext cx="5534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Phụng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THCS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TT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100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100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00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14978063" cy="902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38238"/>
            <a:ext cx="1465263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9688" y="4718050"/>
            <a:ext cx="774065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7380288" y="1712913"/>
            <a:ext cx="27368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在此输入文字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2628900" y="3513138"/>
            <a:ext cx="136842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sz="7200" b="1">
              <a:solidFill>
                <a:srgbClr val="3399FF"/>
              </a:solidFill>
              <a:latin typeface="SimHei" pitchFamily="49" charset="-122"/>
              <a:ea typeface="SimHei" pitchFamily="49" charset="-122"/>
            </a:endParaRPr>
          </a:p>
          <a:p>
            <a:pPr eaLnBrk="1" hangingPunct="1">
              <a:spcBef>
                <a:spcPct val="50000"/>
              </a:spcBef>
            </a:pPr>
            <a:endParaRPr lang="zh-CN" altLang="en-US" sz="7200" b="1">
              <a:solidFill>
                <a:srgbClr val="3399FF"/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308850" y="3441700"/>
            <a:ext cx="2736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在此输入文字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7380288" y="5241925"/>
            <a:ext cx="2736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在此输入文字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7380288" y="6970713"/>
            <a:ext cx="27368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>
                <a:solidFill>
                  <a:schemeClr val="bg1"/>
                </a:solidFill>
                <a:latin typeface="SimHei" pitchFamily="49" charset="-122"/>
                <a:ea typeface="SimHei" pitchFamily="49" charset="-122"/>
              </a:rPr>
              <a:t>在此输入文字</a:t>
            </a:r>
          </a:p>
        </p:txBody>
      </p:sp>
      <p:sp>
        <p:nvSpPr>
          <p:cNvPr id="16" name="Google Shape;2306;p35"/>
          <p:cNvSpPr txBox="1">
            <a:spLocks/>
          </p:cNvSpPr>
          <p:nvPr/>
        </p:nvSpPr>
        <p:spPr bwMode="auto">
          <a:xfrm>
            <a:off x="2628900" y="3009900"/>
            <a:ext cx="126015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/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4400">
                <a:solidFill>
                  <a:srgbClr val="FF0000"/>
                </a:solidFill>
                <a:latin typeface="Cronospro-Semibold" pitchFamily="2" charset="0"/>
                <a:ea typeface="华文新魏"/>
                <a:cs typeface="华文新魏"/>
              </a:rPr>
              <a:t>Tiết 8:</a:t>
            </a:r>
          </a:p>
          <a:p>
            <a:pPr algn="ctr"/>
            <a:r>
              <a:rPr lang="en-US" sz="4400">
                <a:solidFill>
                  <a:srgbClr val="FF0000"/>
                </a:solidFill>
                <a:latin typeface="Cronospro-Semibold" pitchFamily="2" charset="0"/>
                <a:ea typeface="华文新魏"/>
                <a:cs typeface="华文新魏"/>
              </a:rPr>
              <a:t>Luyện tập- Vận dụng- Sáng tạo</a:t>
            </a:r>
          </a:p>
          <a:p>
            <a:pPr algn="ctr"/>
            <a:r>
              <a:rPr lang="en-US" sz="4400">
                <a:solidFill>
                  <a:srgbClr val="FF0000"/>
                </a:solidFill>
                <a:latin typeface="Cronospro-Semibold" pitchFamily="2" charset="0"/>
                <a:ea typeface="华文新魏"/>
                <a:cs typeface="华文新魏"/>
              </a:rPr>
              <a:t>(Kết hợp kiểm tra giữa kì)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  <p:bldP spid="3084" grpId="0"/>
      <p:bldP spid="3085" grpId="0"/>
      <p:bldP spid="3086" grpId="0"/>
      <p:bldP spid="3087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-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5710238"/>
            <a:ext cx="16775113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1-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46375"/>
            <a:ext cx="15695613" cy="67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1-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131763"/>
            <a:ext cx="4394201" cy="950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-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7588" y="633413"/>
            <a:ext cx="19510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1-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85938"/>
            <a:ext cx="19510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1-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01463" y="5056188"/>
            <a:ext cx="4724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-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94375"/>
            <a:ext cx="4370388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2306;p35"/>
          <p:cNvSpPr txBox="1">
            <a:spLocks/>
          </p:cNvSpPr>
          <p:nvPr/>
        </p:nvSpPr>
        <p:spPr bwMode="auto">
          <a:xfrm>
            <a:off x="2160588" y="4449763"/>
            <a:ext cx="126015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/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4400">
                <a:solidFill>
                  <a:srgbClr val="FF0000"/>
                </a:solidFill>
                <a:latin typeface="Cronospro-Semibold" pitchFamily="2" charset="0"/>
                <a:ea typeface="华文新魏"/>
                <a:cs typeface="华文新魏"/>
              </a:rPr>
              <a:t>Nội dung 1:</a:t>
            </a:r>
          </a:p>
          <a:p>
            <a:pPr algn="ctr"/>
            <a:r>
              <a:rPr lang="en-US" sz="4400">
                <a:solidFill>
                  <a:srgbClr val="FF0000"/>
                </a:solidFill>
                <a:latin typeface="Cronospro-Semibold" pitchFamily="2" charset="0"/>
                <a:ea typeface="华文新魏"/>
                <a:cs typeface="华文新魏"/>
              </a:rPr>
              <a:t>Luyện tập- Vận dụng-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8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411913"/>
            <a:ext cx="16778288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9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-61913" y="3095625"/>
            <a:ext cx="167782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0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727575"/>
            <a:ext cx="167782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1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570538"/>
            <a:ext cx="167782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2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3886200"/>
            <a:ext cx="167782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34"/>
          <p:cNvSpPr txBox="1">
            <a:spLocks noChangeArrowheads="1"/>
          </p:cNvSpPr>
          <p:nvPr/>
        </p:nvSpPr>
        <p:spPr bwMode="auto">
          <a:xfrm>
            <a:off x="4381500" y="3178175"/>
            <a:ext cx="8901113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8021" tIns="84011" rIns="168021" bIns="84011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>
                <a:solidFill>
                  <a:srgbClr val="FF3300"/>
                </a:solidFill>
                <a:latin typeface="Times New Roman" pitchFamily="18" charset="0"/>
              </a:rPr>
              <a:t>Đời sống không già vì có chúng em  </a:t>
            </a:r>
          </a:p>
        </p:txBody>
      </p:sp>
      <p:sp>
        <p:nvSpPr>
          <p:cNvPr id="5130" name="Text Box 35"/>
          <p:cNvSpPr txBox="1">
            <a:spLocks noChangeArrowheads="1"/>
          </p:cNvSpPr>
          <p:nvPr/>
        </p:nvSpPr>
        <p:spPr bwMode="auto">
          <a:xfrm>
            <a:off x="3910013" y="3944938"/>
            <a:ext cx="7913687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8021" tIns="84011" rIns="168021" bIns="84011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>
                <a:solidFill>
                  <a:srgbClr val="FF3300"/>
                </a:solidFill>
                <a:latin typeface="Times New Roman" pitchFamily="18" charset="0"/>
              </a:rPr>
              <a:t> Con đường học trò</a:t>
            </a:r>
          </a:p>
        </p:txBody>
      </p:sp>
      <p:sp>
        <p:nvSpPr>
          <p:cNvPr id="5131" name="Text Box 36"/>
          <p:cNvSpPr txBox="1">
            <a:spLocks noChangeArrowheads="1"/>
          </p:cNvSpPr>
          <p:nvPr/>
        </p:nvSpPr>
        <p:spPr bwMode="auto">
          <a:xfrm>
            <a:off x="5624513" y="4833938"/>
            <a:ext cx="4614862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8021" tIns="84011" rIns="168021" bIns="84011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>
                <a:solidFill>
                  <a:srgbClr val="FF3300"/>
                </a:solidFill>
                <a:latin typeface="Times New Roman" pitchFamily="18" charset="0"/>
              </a:rPr>
              <a:t>Bài đọc nhạc số 1</a:t>
            </a:r>
          </a:p>
        </p:txBody>
      </p:sp>
      <p:sp>
        <p:nvSpPr>
          <p:cNvPr id="20495" name="WordArt 39"/>
          <p:cNvSpPr>
            <a:spLocks noChangeArrowheads="1" noChangeShapeType="1" noTextEdit="1"/>
          </p:cNvSpPr>
          <p:nvPr/>
        </p:nvSpPr>
        <p:spPr bwMode="auto">
          <a:xfrm>
            <a:off x="2693988" y="920750"/>
            <a:ext cx="11045825" cy="1843088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4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6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“Nghe giai điệu đoán bài hát"</a:t>
            </a:r>
            <a:endParaRPr lang="en-US" sz="6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2" name="AutoShape 40"/>
          <p:cNvSpPr>
            <a:spLocks noChangeArrowheads="1"/>
          </p:cNvSpPr>
          <p:nvPr/>
        </p:nvSpPr>
        <p:spPr bwMode="auto">
          <a:xfrm>
            <a:off x="15519400" y="8948738"/>
            <a:ext cx="1258888" cy="527050"/>
          </a:xfrm>
          <a:prstGeom prst="rightArrow">
            <a:avLst>
              <a:gd name="adj1" fmla="val 50000"/>
              <a:gd name="adj2" fmla="val 44962"/>
            </a:avLst>
          </a:prstGeom>
          <a:gradFill rotWithShape="1">
            <a:gsLst>
              <a:gs pos="0">
                <a:srgbClr val="C0C0C0">
                  <a:alpha val="84000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8021" tIns="84011" rIns="168021" bIns="84011" anchor="ctr"/>
          <a:lstStyle/>
          <a:p>
            <a:pPr eaLnBrk="1" hangingPunct="1"/>
            <a:endParaRPr lang="vi-VN" altLang="vi-VN" sz="4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2" name="Oval 125"/>
          <p:cNvSpPr>
            <a:spLocks noChangeArrowheads="1"/>
          </p:cNvSpPr>
          <p:nvPr/>
        </p:nvSpPr>
        <p:spPr bwMode="auto">
          <a:xfrm>
            <a:off x="14662150" y="3262313"/>
            <a:ext cx="838200" cy="6318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8021" tIns="84011" rIns="168021" bIns="84011" anchor="ctr"/>
          <a:lstStyle/>
          <a:p>
            <a:pPr eaLnBrk="1" hangingPunct="1"/>
            <a:endParaRPr lang="vi-VN" altLang="vi-VN" sz="4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3" name="Oval 130"/>
          <p:cNvSpPr>
            <a:spLocks noChangeArrowheads="1"/>
          </p:cNvSpPr>
          <p:nvPr/>
        </p:nvSpPr>
        <p:spPr bwMode="auto">
          <a:xfrm>
            <a:off x="14662150" y="4105275"/>
            <a:ext cx="838200" cy="6318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8021" tIns="84011" rIns="168021" bIns="84011" anchor="ctr"/>
          <a:lstStyle/>
          <a:p>
            <a:pPr eaLnBrk="1" hangingPunct="1"/>
            <a:endParaRPr lang="vi-VN" altLang="vi-VN" sz="4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34" name="Oval 135"/>
          <p:cNvSpPr>
            <a:spLocks noChangeArrowheads="1"/>
          </p:cNvSpPr>
          <p:nvPr/>
        </p:nvSpPr>
        <p:spPr bwMode="auto">
          <a:xfrm>
            <a:off x="14662150" y="4946650"/>
            <a:ext cx="838200" cy="6318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8021" tIns="84011" rIns="168021" bIns="84011" anchor="ctr"/>
          <a:lstStyle/>
          <a:p>
            <a:pPr eaLnBrk="1" hangingPunct="1"/>
            <a:endParaRPr lang="vi-VN" altLang="vi-VN" sz="4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135" name="Picture 29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4586288" y="4649788"/>
            <a:ext cx="9323387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9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048332" y="4666456"/>
            <a:ext cx="9323388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29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-61913" y="9312275"/>
            <a:ext cx="167782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29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-26988" y="-33338"/>
            <a:ext cx="167782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910013" y="273050"/>
            <a:ext cx="77835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8021" tIns="84011" rIns="168021" bIns="84011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sz="5100" b="1">
                <a:latin typeface="Times New Roman" pitchFamily="18" charset="0"/>
                <a:cs typeface="Times New Roman" pitchFamily="18" charset="0"/>
              </a:rPr>
              <a:t>TRÒ CHƠI KHỞI ĐỘNG</a:t>
            </a:r>
          </a:p>
        </p:txBody>
      </p:sp>
      <p:pic>
        <p:nvPicPr>
          <p:cNvPr id="64" name="Picture 63" descr="solclef6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63" y="2341563"/>
            <a:ext cx="3373437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7072313"/>
            <a:ext cx="4897438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988" y="7013575"/>
            <a:ext cx="489585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69663" y="7113588"/>
            <a:ext cx="489585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DOI SONG KHONG GIA HAT MAU DUOI UAW(1)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890750" y="3328076"/>
            <a:ext cx="609600" cy="609600"/>
          </a:xfrm>
          <a:prstGeom prst="rect">
            <a:avLst/>
          </a:prstGeom>
        </p:spPr>
      </p:pic>
      <p:pic>
        <p:nvPicPr>
          <p:cNvPr id="10" name="BEAT - CON ĐƯỜNG HỌC TR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916555" y="4142582"/>
            <a:ext cx="609600" cy="609600"/>
          </a:xfrm>
          <a:prstGeom prst="rect">
            <a:avLst/>
          </a:prstGeom>
        </p:spPr>
      </p:pic>
      <p:pic>
        <p:nvPicPr>
          <p:cNvPr id="11" name="TĐN số 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916555" y="49882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91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25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32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129" grpId="0"/>
      <p:bldP spid="5130" grpId="0"/>
      <p:bldP spid="5131" grpId="0"/>
      <p:bldP spid="2049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7" descr="1-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92215" y="5529982"/>
            <a:ext cx="4481905" cy="394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1-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70588"/>
            <a:ext cx="51450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1-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5808814" y="633438"/>
            <a:ext cx="5688013" cy="76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KHỞI ĐỘNG GIỌNG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63078" y="227440"/>
            <a:ext cx="2828219" cy="28282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7994" y="6707525"/>
            <a:ext cx="59951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https://www.youtube.com/watch?v=6zIk3YXxZBw&amp;t=7s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560" y="1869926"/>
            <a:ext cx="99822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03771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8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424488"/>
            <a:ext cx="16778288" cy="22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9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76200" y="2108200"/>
            <a:ext cx="16530638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0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3740150"/>
            <a:ext cx="167782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1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583113"/>
            <a:ext cx="167782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2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2898775"/>
            <a:ext cx="16778288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34"/>
          <p:cNvSpPr txBox="1">
            <a:spLocks noChangeArrowheads="1"/>
          </p:cNvSpPr>
          <p:nvPr/>
        </p:nvSpPr>
        <p:spPr bwMode="auto">
          <a:xfrm>
            <a:off x="4381500" y="2190750"/>
            <a:ext cx="8901113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8021" tIns="84011" rIns="168021" bIns="84011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>
                <a:solidFill>
                  <a:srgbClr val="FF3300"/>
                </a:solidFill>
                <a:latin typeface="Times New Roman" pitchFamily="18" charset="0"/>
              </a:rPr>
              <a:t>Đời sống không già vì có chúng em  </a:t>
            </a:r>
          </a:p>
        </p:txBody>
      </p:sp>
      <p:sp>
        <p:nvSpPr>
          <p:cNvPr id="5130" name="Text Box 35"/>
          <p:cNvSpPr txBox="1">
            <a:spLocks noChangeArrowheads="1"/>
          </p:cNvSpPr>
          <p:nvPr/>
        </p:nvSpPr>
        <p:spPr bwMode="auto">
          <a:xfrm>
            <a:off x="3910013" y="2957513"/>
            <a:ext cx="7913687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8021" tIns="84011" rIns="168021" bIns="84011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>
                <a:solidFill>
                  <a:srgbClr val="FF3300"/>
                </a:solidFill>
                <a:latin typeface="Times New Roman" pitchFamily="18" charset="0"/>
              </a:rPr>
              <a:t> Con đường học trò</a:t>
            </a:r>
          </a:p>
        </p:txBody>
      </p:sp>
      <p:sp>
        <p:nvSpPr>
          <p:cNvPr id="5131" name="Text Box 36"/>
          <p:cNvSpPr txBox="1">
            <a:spLocks noChangeArrowheads="1"/>
          </p:cNvSpPr>
          <p:nvPr/>
        </p:nvSpPr>
        <p:spPr bwMode="auto">
          <a:xfrm>
            <a:off x="5624513" y="3846513"/>
            <a:ext cx="4614862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8021" tIns="84011" rIns="168021" bIns="84011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b="1">
                <a:solidFill>
                  <a:srgbClr val="FF3300"/>
                </a:solidFill>
                <a:latin typeface="Times New Roman" pitchFamily="18" charset="0"/>
              </a:rPr>
              <a:t>Bài đọc nhạc số 1</a:t>
            </a:r>
          </a:p>
        </p:txBody>
      </p:sp>
      <p:sp>
        <p:nvSpPr>
          <p:cNvPr id="7178" name="AutoShape 40"/>
          <p:cNvSpPr>
            <a:spLocks noChangeArrowheads="1"/>
          </p:cNvSpPr>
          <p:nvPr/>
        </p:nvSpPr>
        <p:spPr bwMode="auto">
          <a:xfrm>
            <a:off x="15519400" y="8948738"/>
            <a:ext cx="1258888" cy="527050"/>
          </a:xfrm>
          <a:prstGeom prst="rightArrow">
            <a:avLst>
              <a:gd name="adj1" fmla="val 50000"/>
              <a:gd name="adj2" fmla="val 44962"/>
            </a:avLst>
          </a:prstGeom>
          <a:gradFill rotWithShape="1">
            <a:gsLst>
              <a:gs pos="0">
                <a:srgbClr val="C0C0C0">
                  <a:alpha val="84000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8021" tIns="84011" rIns="168021" bIns="84011" anchor="ctr"/>
          <a:lstStyle/>
          <a:p>
            <a:pPr eaLnBrk="1" hangingPunct="1"/>
            <a:endParaRPr lang="vi-VN" altLang="vi-VN" sz="4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9" name="Oval 125"/>
          <p:cNvSpPr>
            <a:spLocks noChangeArrowheads="1"/>
          </p:cNvSpPr>
          <p:nvPr/>
        </p:nvSpPr>
        <p:spPr bwMode="auto">
          <a:xfrm>
            <a:off x="14662150" y="2274888"/>
            <a:ext cx="838200" cy="6318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8021" tIns="84011" rIns="168021" bIns="84011" anchor="ctr"/>
          <a:lstStyle/>
          <a:p>
            <a:pPr eaLnBrk="1" hangingPunct="1"/>
            <a:endParaRPr lang="vi-VN" altLang="vi-VN" sz="4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80" name="Oval 130"/>
          <p:cNvSpPr>
            <a:spLocks noChangeArrowheads="1"/>
          </p:cNvSpPr>
          <p:nvPr/>
        </p:nvSpPr>
        <p:spPr bwMode="auto">
          <a:xfrm>
            <a:off x="14662150" y="3117850"/>
            <a:ext cx="838200" cy="6318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8021" tIns="84011" rIns="168021" bIns="84011" anchor="ctr"/>
          <a:lstStyle/>
          <a:p>
            <a:pPr eaLnBrk="1" hangingPunct="1"/>
            <a:endParaRPr lang="vi-VN" altLang="vi-VN" sz="4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81" name="Oval 135"/>
          <p:cNvSpPr>
            <a:spLocks noChangeArrowheads="1"/>
          </p:cNvSpPr>
          <p:nvPr/>
        </p:nvSpPr>
        <p:spPr bwMode="auto">
          <a:xfrm>
            <a:off x="14662150" y="3959225"/>
            <a:ext cx="838200" cy="63182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8021" tIns="84011" rIns="168021" bIns="84011" anchor="ctr"/>
          <a:lstStyle/>
          <a:p>
            <a:pPr eaLnBrk="1" hangingPunct="1"/>
            <a:endParaRPr lang="vi-VN" altLang="vi-VN" sz="4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182" name="Picture 29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4586288" y="4649788"/>
            <a:ext cx="9323387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9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048332" y="4666456"/>
            <a:ext cx="9323388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9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-61913" y="9312275"/>
            <a:ext cx="167782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29" descr="animelekline1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-26988" y="-33338"/>
            <a:ext cx="167782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solclef6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63" y="1354138"/>
            <a:ext cx="3373437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676525" y="417513"/>
            <a:ext cx="11303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ÔN TẬP 2 BÀI HÁT + BÀI ĐỌC NHẠC SỐ 1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221038" y="5818188"/>
            <a:ext cx="13017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- Các cá nhân/nhóm trình bày ý tưởng sáng tạo, trình diễn bài hát/ bài đọc nhạc bằng các hình thức khác nhau </a:t>
            </a:r>
          </a:p>
        </p:txBody>
      </p:sp>
      <p:pic>
        <p:nvPicPr>
          <p:cNvPr id="30" name="Picture 6" descr="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5" y="7072313"/>
            <a:ext cx="48958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25" y="7013575"/>
            <a:ext cx="4897438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 descr="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7113588"/>
            <a:ext cx="4897438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OI SONG KHONG GIA HAT MAU DUOI UAW(1)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776450" y="2274888"/>
            <a:ext cx="609600" cy="609600"/>
          </a:xfrm>
          <a:prstGeom prst="rect">
            <a:avLst/>
          </a:prstGeom>
        </p:spPr>
      </p:pic>
      <p:pic>
        <p:nvPicPr>
          <p:cNvPr id="7" name="BEAT - CON ĐƯỜNG HỌC TR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892760" y="3195537"/>
            <a:ext cx="609600" cy="609600"/>
          </a:xfrm>
          <a:prstGeom prst="rect">
            <a:avLst/>
          </a:prstGeom>
        </p:spPr>
      </p:pic>
      <p:pic>
        <p:nvPicPr>
          <p:cNvPr id="8" name="TĐN số 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873305" y="398653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9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25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32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129" grpId="0"/>
      <p:bldP spid="5130" grpId="0"/>
      <p:bldP spid="5131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89888"/>
            <a:ext cx="167782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17513"/>
            <a:ext cx="8748713" cy="869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6775" y="2146300"/>
            <a:ext cx="6288088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2413000" y="2289175"/>
            <a:ext cx="5976938" cy="4248150"/>
          </a:xfrm>
          <a:prstGeom prst="rect">
            <a:avLst/>
          </a:prstGeom>
          <a:noFill/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9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>
              <a:defRPr/>
            </a:pPr>
            <a:r>
              <a:rPr lang="en-US" sz="44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 các chữ cái trong tên của mình gắn với tên nốt nhạc theo kí hiệu Latin</a:t>
            </a:r>
          </a:p>
          <a:p>
            <a:pPr algn="l">
              <a:buFont typeface="Arial" charset="0"/>
              <a:buNone/>
              <a:defRPr/>
            </a:pPr>
            <a:r>
              <a:rPr lang="en-US" sz="4400" smtClean="0">
                <a:solidFill>
                  <a:schemeClr val="bg2">
                    <a:lumMod val="10000"/>
                  </a:schemeClr>
                </a:solidFill>
              </a:rPr>
              <a:t>   VD: </a:t>
            </a:r>
            <a:r>
              <a:rPr lang="en-US" sz="4400" u="sng" smtClean="0">
                <a:solidFill>
                  <a:srgbClr val="FF0000"/>
                </a:solidFill>
              </a:rPr>
              <a:t>S</a:t>
            </a:r>
            <a:r>
              <a:rPr lang="en-US" sz="4400" smtClean="0">
                <a:solidFill>
                  <a:schemeClr val="bg2">
                    <a:lumMod val="10000"/>
                  </a:schemeClr>
                </a:solidFill>
              </a:rPr>
              <a:t>inh - nốt </a:t>
            </a:r>
            <a:r>
              <a:rPr lang="en-US" sz="4400" smtClean="0">
                <a:solidFill>
                  <a:srgbClr val="FF0000"/>
                </a:solidFill>
              </a:rPr>
              <a:t>S</a:t>
            </a:r>
            <a:r>
              <a:rPr lang="en-US" sz="4400" smtClean="0">
                <a:solidFill>
                  <a:schemeClr val="bg2">
                    <a:lumMod val="10000"/>
                  </a:schemeClr>
                </a:solidFill>
              </a:rPr>
              <a:t>on</a:t>
            </a:r>
          </a:p>
          <a:p>
            <a:pPr algn="l">
              <a:buFont typeface="Arial" charset="0"/>
              <a:buNone/>
              <a:defRPr/>
            </a:pPr>
            <a:r>
              <a:rPr lang="en-US" sz="4400" smtClean="0">
                <a:solidFill>
                  <a:schemeClr val="bg2">
                    <a:lumMod val="10000"/>
                  </a:schemeClr>
                </a:solidFill>
              </a:rPr>
              <a:t>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80513" y="417513"/>
            <a:ext cx="5942012" cy="708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TRÒ CHƠI ÂM NHẠC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89888"/>
            <a:ext cx="167782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-4763"/>
            <a:ext cx="14654213" cy="948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0" y="2513013"/>
            <a:ext cx="9917113" cy="712787"/>
          </a:xfrm>
        </p:spPr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vi-VN" sz="6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KIỂM TRA GIỮA KÌ</a:t>
            </a:r>
            <a:endParaRPr lang="en-US" sz="66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89888"/>
            <a:ext cx="167782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78288" cy="979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98450" y="3665538"/>
            <a:ext cx="313372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3924300" y="1857375"/>
            <a:ext cx="610397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500188" eaLnBrk="1" hangingPunct="1">
              <a:defRPr/>
            </a:pPr>
            <a:r>
              <a:rPr lang="en-US" altLang="zh-CN" sz="4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HƯỚNG DẪN TỰ HỌC</a:t>
            </a:r>
            <a:endParaRPr lang="zh-CN" altLang="en-US" sz="4400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10246" name="TextBox 7"/>
          <p:cNvSpPr txBox="1">
            <a:spLocks noChangeArrowheads="1"/>
          </p:cNvSpPr>
          <p:nvPr/>
        </p:nvSpPr>
        <p:spPr bwMode="auto">
          <a:xfrm>
            <a:off x="46038" y="8521700"/>
            <a:ext cx="5534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Phụng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THCS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TT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08175" y="2627313"/>
            <a:ext cx="8229600" cy="60706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>
              <a:defRPr/>
            </a:pPr>
            <a:r>
              <a:rPr lang="vi-VN" sz="280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GV cho HS nêu cảm nhận về chủ đề và chốt lại các nội dung chính của chủ đề.</a:t>
            </a:r>
            <a:endParaRPr lang="en-US" sz="280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80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HS đọc và tìm hiểu các nội dung ở chủ đề 3 </a:t>
            </a:r>
            <a:r>
              <a:rPr lang="vi-VN" sz="2800" i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 ơn thầy cô</a:t>
            </a:r>
            <a:endParaRPr lang="en-US" sz="280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80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Dùng mã code do GV cung cấp để khai thác học liệu điện tử, nghe và tập hát trước bài hát </a:t>
            </a:r>
            <a:r>
              <a:rPr lang="vi-VN" sz="2800" i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Thầy cô là tất cả</a:t>
            </a:r>
            <a:r>
              <a:rPr lang="vi-VN" sz="280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và nghe bài </a:t>
            </a:r>
            <a:r>
              <a:rPr lang="vi-VN" sz="2800" i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Nhớ ơn thầy cô</a:t>
            </a:r>
            <a:r>
              <a:rPr lang="vi-VN" sz="280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kết hợp tập vận động nhẹ nhàng theo bài hát.</a:t>
            </a:r>
            <a:endParaRPr lang="en-US" sz="280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800" i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280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 hiểu ý nghĩa và nội dung lời ca của bài hát: </a:t>
            </a:r>
            <a:r>
              <a:rPr lang="vi-VN" sz="2800" i="1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Thầy cô là tất cả </a:t>
            </a:r>
            <a:r>
              <a:rPr lang="vi-VN" sz="280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(Nhạc: Bùi Anh Tú- Thơ: Nguyễn Trọng Sửu)</a:t>
            </a:r>
            <a:endParaRPr lang="en-US" sz="280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80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Viết lời giới thiệu ngắn khoảng (3,4 câu) về tiêu đề và nội dung của bài hát.</a:t>
            </a:r>
            <a:endParaRPr lang="en-US" sz="2800">
              <a:solidFill>
                <a:schemeClr val="tx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ISPRING_PRESENTATION_TITLE" val="幻灯片 1"/>
  <p:tag name="MMPROD_NEXTUNIQUEID" val="10010"/>
  <p:tag name="MMPROD_UIDATA" val="&lt;database version=&quot;10.0&quot;&gt;&lt;object type=&quot;1&quot; unique_id=&quot;10001&quot;&gt;&lt;object type=&quot;2&quot; unique_id=&quot;18570&quot;&gt;&lt;object type=&quot;3&quot; unique_id=&quot;18589&quot;&gt;&lt;property id=&quot;20148&quot; value=&quot;5&quot;/&gt;&lt;property id=&quot;20300&quot; value=&quot;Slide 7&quot;/&gt;&lt;property id=&quot;20307&quot; value=&quot;261&quot;/&gt;&lt;/object&gt;&lt;object type=&quot;3&quot; unique_id=&quot;18592&quot;&gt;&lt;property id=&quot;20148&quot; value=&quot;5&quot;/&gt;&lt;property id=&quot;20300&quot; value=&quot;Slide 8 - &amp;quot;KIỂM TRA GIỮA KÌ&amp;quot;&quot;/&gt;&lt;property id=&quot;20307&quot; value=&quot;264&quot;/&gt;&lt;/object&gt;&lt;object type=&quot;3&quot; unique_id=&quot;19728&quot;&gt;&lt;property id=&quot;20148&quot; value=&quot;5&quot;/&gt;&lt;property id=&quot;20300&quot; value=&quot;Slide 1 - &amp;quot;CHỦ ĐỀ 2: CUỘC SỐNG TƯƠI ĐẸP&amp;quot;&quot;/&gt;&lt;property id=&quot;20307&quot; value=&quot;299&quot;/&gt;&lt;/object&gt;&lt;object type=&quot;3&quot; unique_id=&quot;19729&quot;&gt;&lt;property id=&quot;20148&quot; value=&quot;5&quot;/&gt;&lt;property id=&quot;20300&quot; value=&quot;Slide 2&quot;/&gt;&lt;property id=&quot;20307&quot; value=&quot;300&quot;/&gt;&lt;/object&gt;&lt;object type=&quot;3&quot; unique_id=&quot;19730&quot;&gt;&lt;property id=&quot;20148&quot; value=&quot;5&quot;/&gt;&lt;property id=&quot;20300&quot; value=&quot;Slide 3&quot;/&gt;&lt;property id=&quot;20307&quot; value=&quot;301&quot;/&gt;&lt;/object&gt;&lt;object type=&quot;3&quot; unique_id=&quot;19731&quot;&gt;&lt;property id=&quot;20148&quot; value=&quot;5&quot;/&gt;&lt;property id=&quot;20300&quot; value=&quot;Slide 4&quot;/&gt;&lt;property id=&quot;20307&quot; value=&quot;303&quot;/&gt;&lt;/object&gt;&lt;object type=&quot;3&quot; unique_id=&quot;19733&quot;&gt;&lt;property id=&quot;20148&quot; value=&quot;5&quot;/&gt;&lt;property id=&quot;20300&quot; value=&quot;Slide 6&quot;/&gt;&lt;property id=&quot;20307&quot; value=&quot;305&quot;/&gt;&lt;/object&gt;&lt;object type=&quot;3&quot; unique_id=&quot;19734&quot;&gt;&lt;property id=&quot;20148&quot; value=&quot;5&quot;/&gt;&lt;property id=&quot;20300&quot; value=&quot;Slide 9&quot;/&gt;&lt;property id=&quot;20307&quot; value=&quot;306&quot;/&gt;&lt;/object&gt;&lt;object type=&quot;3&quot; unique_id=&quot;19735&quot;&gt;&lt;property id=&quot;20148&quot; value=&quot;5&quot;/&gt;&lt;property id=&quot;20300&quot; value=&quot;Slide 10&quot;/&gt;&lt;property id=&quot;20307&quot; value=&quot;307&quot;/&gt;&lt;/object&gt;&lt;object type=&quot;3&quot; unique_id=&quot;20743&quot;&gt;&lt;property id=&quot;20148&quot; value=&quot;5&quot;/&gt;&lt;property id=&quot;20300&quot; value=&quot;Slide 5&quot;/&gt;&lt;property id=&quot;20307&quot; value=&quot;308&quot;/&gt;&lt;/object&gt;&lt;/object&gt;&lt;object type=&quot;8&quot; unique_id=&quot;1862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410</Words>
  <Application>Microsoft Office PowerPoint</Application>
  <PresentationFormat>Custom</PresentationFormat>
  <Paragraphs>51</Paragraphs>
  <Slides>10</Slides>
  <Notes>8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默认设计模板</vt:lpstr>
      <vt:lpstr>CHỦ ĐỀ 2: CUỘC SỐNG TƯƠI ĐẸP</vt:lpstr>
      <vt:lpstr>Slide 2</vt:lpstr>
      <vt:lpstr>Slide 3</vt:lpstr>
      <vt:lpstr>Slide 4</vt:lpstr>
      <vt:lpstr>Slide 5</vt:lpstr>
      <vt:lpstr>Slide 6</vt:lpstr>
      <vt:lpstr>Slide 7</vt:lpstr>
      <vt:lpstr>KIỂM TRA GIỮA KÌ</vt:lpstr>
      <vt:lpstr>Slide 9</vt:lpstr>
      <vt:lpstr>Slide 10</vt:lpstr>
    </vt:vector>
  </TitlesOfParts>
  <Company>MC SYSTEM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iTCARE</cp:lastModifiedBy>
  <cp:revision>39</cp:revision>
  <dcterms:created xsi:type="dcterms:W3CDTF">2015-09-14T06:10:05Z</dcterms:created>
  <dcterms:modified xsi:type="dcterms:W3CDTF">2021-10-28T06:34:08Z</dcterms:modified>
</cp:coreProperties>
</file>