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6" r:id="rId3"/>
    <p:sldId id="257" r:id="rId4"/>
    <p:sldId id="259" r:id="rId5"/>
    <p:sldId id="277" r:id="rId6"/>
    <p:sldId id="271" r:id="rId7"/>
    <p:sldId id="262" r:id="rId8"/>
    <p:sldId id="263" r:id="rId9"/>
    <p:sldId id="264" r:id="rId10"/>
    <p:sldId id="273" r:id="rId11"/>
    <p:sldId id="260" r:id="rId12"/>
    <p:sldId id="261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5286F-FFEC-4B91-8EFA-CA5B0FFC08D9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27F46-6971-4249-8742-B1450A238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2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41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 cstate="print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0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7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0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8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9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83B64-206B-4D7C-881B-18256C8DB1E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F919E-AB5A-4113-8E44-12E987C45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0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3032126" y="950913"/>
            <a:ext cx="3978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altLang="en-US">
              <a:latin typeface="vntime"/>
            </a:endParaRPr>
          </a:p>
        </p:txBody>
      </p:sp>
      <p:grpSp>
        <p:nvGrpSpPr>
          <p:cNvPr id="188421" name="Group 5"/>
          <p:cNvGrpSpPr>
            <a:grpSpLocks/>
          </p:cNvGrpSpPr>
          <p:nvPr/>
        </p:nvGrpSpPr>
        <p:grpSpPr bwMode="auto">
          <a:xfrm>
            <a:off x="170383" y="5867400"/>
            <a:ext cx="11980778" cy="990600"/>
            <a:chOff x="0" y="3804"/>
            <a:chExt cx="5856" cy="516"/>
          </a:xfrm>
        </p:grpSpPr>
        <p:sp>
          <p:nvSpPr>
            <p:cNvPr id="18842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664" y="4176"/>
              <a:ext cx="96" cy="14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 panose="020B0806030902050204" pitchFamily="34" charset="0"/>
                </a:rPr>
                <a:t>2</a:t>
              </a:r>
            </a:p>
          </p:txBody>
        </p:sp>
        <p:pic>
          <p:nvPicPr>
            <p:cNvPr id="188423" name="Picture 7" descr="2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04"/>
              <a:ext cx="1200" cy="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424" name="Picture 8" descr="2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804"/>
              <a:ext cx="1200" cy="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425" name="Picture 9" descr="2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3804"/>
              <a:ext cx="1200" cy="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426" name="Picture 10" descr="2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804"/>
              <a:ext cx="1200" cy="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427" name="Picture 11" descr="2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3804"/>
              <a:ext cx="1200" cy="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8431" name="Picture 15" descr="DSTARS-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82000" y="1447800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32" name="Picture 16" descr="DSTARS-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372600" y="1371600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55" name="AutoShape 39"/>
          <p:cNvSpPr>
            <a:spLocks noChangeArrowheads="1"/>
          </p:cNvSpPr>
          <p:nvPr/>
        </p:nvSpPr>
        <p:spPr bwMode="auto">
          <a:xfrm>
            <a:off x="8438920" y="5432946"/>
            <a:ext cx="3371161" cy="6858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585858"/>
              </a:gs>
              <a:gs pos="50000">
                <a:srgbClr val="5353FF"/>
              </a:gs>
              <a:gs pos="100000">
                <a:srgbClr val="585858"/>
              </a:gs>
            </a:gsLst>
            <a:lin ang="5400000" scaled="1"/>
          </a:gra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Giáo viên: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Phụng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Hà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8456" name="Picture 40" descr="Misc-02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02274" y="3324568"/>
            <a:ext cx="6781800" cy="1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57" name="Picture 41" descr="Misc-02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8505" y="3298908"/>
            <a:ext cx="6781800" cy="1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59" name="Picture 43" descr="Misc-02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" y="-11547"/>
            <a:ext cx="11926449" cy="19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60" name="Picture 44" descr="XMASCA~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0" y="4578820"/>
            <a:ext cx="1143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62" name="Picture 46" descr="Awreath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0" y="4264496"/>
            <a:ext cx="1905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63" name="Text Box 47"/>
          <p:cNvSpPr txBox="1">
            <a:spLocks noChangeArrowheads="1"/>
          </p:cNvSpPr>
          <p:nvPr/>
        </p:nvSpPr>
        <p:spPr bwMode="auto">
          <a:xfrm>
            <a:off x="175549" y="173915"/>
            <a:ext cx="11805220" cy="914400"/>
          </a:xfrm>
          <a:prstGeom prst="rect">
            <a:avLst/>
          </a:prstGeom>
          <a:gradFill rotWithShape="0">
            <a:gsLst>
              <a:gs pos="0">
                <a:srgbClr val="35F964"/>
              </a:gs>
              <a:gs pos="50000">
                <a:srgbClr val="FFFFB7"/>
              </a:gs>
              <a:gs pos="100000">
                <a:srgbClr val="35F96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5400"/>
          </a:p>
        </p:txBody>
      </p:sp>
      <p:sp>
        <p:nvSpPr>
          <p:cNvPr id="188464" name="WordArt 48"/>
          <p:cNvSpPr>
            <a:spLocks noChangeArrowheads="1" noChangeShapeType="1" noTextEdit="1"/>
          </p:cNvSpPr>
          <p:nvPr/>
        </p:nvSpPr>
        <p:spPr bwMode="auto">
          <a:xfrm>
            <a:off x="3488215" y="254871"/>
            <a:ext cx="5644767" cy="812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</a:t>
            </a:r>
            <a:r>
              <a:rPr lang="vi-VN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HUYỆN PHÚ HÒA</a:t>
            </a:r>
            <a:endParaRPr lang="vi-VN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vi-VN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 TRẤN PHÚ HÒA</a:t>
            </a:r>
            <a:endParaRPr lang="en-US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3" descr="Misc-02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5" y="6670677"/>
            <a:ext cx="11926449" cy="19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9" descr="MUSIC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25" y="5503109"/>
            <a:ext cx="3733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5" descr="solclef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6994">
            <a:off x="4481921" y="5406870"/>
            <a:ext cx="46831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51" y="1065076"/>
            <a:ext cx="4152645" cy="4367870"/>
          </a:xfrm>
          <a:prstGeom prst="rect">
            <a:avLst/>
          </a:prstGeom>
        </p:spPr>
      </p:pic>
      <p:pic>
        <p:nvPicPr>
          <p:cNvPr id="27" name="Picture 5" descr="AN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67" y="2597849"/>
            <a:ext cx="1219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7"/>
          <p:cNvSpPr>
            <a:spLocks noChangeArrowheads="1" noChangeShapeType="1" noTextEdit="1"/>
          </p:cNvSpPr>
          <p:nvPr/>
        </p:nvSpPr>
        <p:spPr bwMode="auto">
          <a:xfrm>
            <a:off x="2184907" y="3845656"/>
            <a:ext cx="7996321" cy="65687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gradFill rotWithShape="1">
                  <a:gsLst>
                    <a:gs pos="0">
                      <a:srgbClr val="DA0000"/>
                    </a:gs>
                    <a:gs pos="50000">
                      <a:srgbClr val="0000FF"/>
                    </a:gs>
                    <a:gs pos="100000">
                      <a:srgbClr val="DA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EM CHĂM NGOAN HỌC GIỎI!</a:t>
            </a:r>
            <a:endParaRPr lang="en-US" sz="3600" b="1" kern="10" dirty="0">
              <a:gradFill rotWithShape="1">
                <a:gsLst>
                  <a:gs pos="0">
                    <a:srgbClr val="DA0000"/>
                  </a:gs>
                  <a:gs pos="50000">
                    <a:srgbClr val="0000FF"/>
                  </a:gs>
                  <a:gs pos="100000">
                    <a:srgbClr val="DA00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5251" y="1711795"/>
            <a:ext cx="10084313" cy="57340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Chúc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các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tốt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giờ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trực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tuyến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72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Con đường học trò - Lớp 6 - Nguyễn Văn Hiên - Kết nối tri thức với cuộc sống - Giaoviennha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963" y="0"/>
            <a:ext cx="12002407" cy="6862785"/>
          </a:xfrm>
        </p:spPr>
      </p:pic>
      <p:sp>
        <p:nvSpPr>
          <p:cNvPr id="5" name="TextBox 4"/>
          <p:cNvSpPr txBox="1"/>
          <p:nvPr/>
        </p:nvSpPr>
        <p:spPr>
          <a:xfrm>
            <a:off x="1920240" y="0"/>
            <a:ext cx="175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6415" y="1955618"/>
            <a:ext cx="8756196" cy="3191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6415" y="629990"/>
            <a:ext cx="9880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Trò chơi âm nhạc: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điệu đến trường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1026" y="264226"/>
            <a:ext cx="9580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Giới thiệu tranh vẽ theo chủ đề: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học trò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8257" y="849001"/>
            <a:ext cx="8520680" cy="46823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470" y="5694021"/>
            <a:ext cx="9580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Tổng kết: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cùng HS chốt lại nội dung đã học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99277" y="1217819"/>
            <a:ext cx="4459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026" y="2119156"/>
            <a:ext cx="10468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HS đọc và tìm hiểu các nội dung bài tiếp theo và trả lời câu hỏi:</a:t>
            </a:r>
          </a:p>
          <a:p>
            <a:pPr marL="457200" indent="-457200">
              <a:buFontTx/>
              <a:buChar char="-"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tiếp theo có những nội dung nào?</a:t>
            </a:r>
          </a:p>
          <a:p>
            <a:pPr marL="457200" indent="-457200">
              <a:buFontTx/>
              <a:buChar char="-"/>
            </a:pP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nội dung bài hát: Đời sống không già vì có chúng em và nhạc sĩ Trịnh Công Sơn.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8914" y="0"/>
            <a:ext cx="6183085" cy="68505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18011"/>
            <a:ext cx="6008914" cy="23251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b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học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26" y="3161210"/>
            <a:ext cx="6011527" cy="18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4896" y="669179"/>
            <a:ext cx="74474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3639" y="1740665"/>
            <a:ext cx="4680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6706" y="2655581"/>
            <a:ext cx="5933803" cy="3260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69455" y="1255923"/>
            <a:ext cx="2060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68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4274" y="84908"/>
            <a:ext cx="590550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579" y="1912312"/>
            <a:ext cx="9893209" cy="1836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3095" y="4219303"/>
            <a:ext cx="8941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Đô, rê, mi, pha, son, la, si, đô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móc đơn, nốt đen, nốt đen chấm dôi, dấu lặng đen.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 độ: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 mạnh, nhẹ hoặc to, nhỏ của thanh phách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sắc: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sắc thái khác nhau của âm thanh (tiếng đàn, giọng nữ…)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3095" y="1021876"/>
            <a:ext cx="7215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tính của âm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tính nhạc:</a:t>
            </a:r>
          </a:p>
        </p:txBody>
      </p:sp>
    </p:spTree>
    <p:extLst>
      <p:ext uri="{BB962C8B-B14F-4D97-AF65-F5344CB8AC3E}">
        <p14:creationId xmlns:p14="http://schemas.microsoft.com/office/powerpoint/2010/main" val="14702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452" y="26126"/>
            <a:ext cx="10946675" cy="6805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2832" y="-39189"/>
            <a:ext cx="3375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Biểu diễn bài hát: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LUYỆN THANH - CHỦ ĐỀ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48000" y="2220686"/>
            <a:ext cx="8545286" cy="43270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3101" y="958334"/>
            <a:ext cx="3927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giọng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Con đường học trò - Lớp 6 - Nguyễn Văn Hiên - Kết nối tri thức với cuộc sống - Giaoviennha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963" y="0"/>
            <a:ext cx="12002407" cy="6862785"/>
          </a:xfrm>
        </p:spPr>
      </p:pic>
      <p:sp>
        <p:nvSpPr>
          <p:cNvPr id="5" name="TextBox 4"/>
          <p:cNvSpPr txBox="1"/>
          <p:nvPr/>
        </p:nvSpPr>
        <p:spPr>
          <a:xfrm>
            <a:off x="1920240" y="0"/>
            <a:ext cx="175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091443" cy="676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đường học trò-Vận động cơ thể theo nhịp điệu-Kết nối tri thức với cuộc sống-Âm nhạc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653" y="0"/>
            <a:ext cx="9493780" cy="493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389" y="483324"/>
            <a:ext cx="10946675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249</Words>
  <Application>Microsoft Office PowerPoint</Application>
  <PresentationFormat>Custom</PresentationFormat>
  <Paragraphs>28</Paragraphs>
  <Slides>14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Tiết học kết thúc      Chúc các em chăm ngoan     học giỏi!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18</cp:revision>
  <dcterms:created xsi:type="dcterms:W3CDTF">2021-09-27T03:06:24Z</dcterms:created>
  <dcterms:modified xsi:type="dcterms:W3CDTF">2022-09-26T08:50:33Z</dcterms:modified>
</cp:coreProperties>
</file>