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96" r:id="rId3"/>
    <p:sldId id="277" r:id="rId4"/>
    <p:sldId id="278" r:id="rId5"/>
    <p:sldId id="281" r:id="rId6"/>
    <p:sldId id="279" r:id="rId7"/>
    <p:sldId id="280" r:id="rId8"/>
    <p:sldId id="301" r:id="rId9"/>
    <p:sldId id="284" r:id="rId10"/>
    <p:sldId id="299" r:id="rId11"/>
    <p:sldId id="293" r:id="rId12"/>
    <p:sldId id="287" r:id="rId13"/>
    <p:sldId id="298" r:id="rId14"/>
    <p:sldId id="302" r:id="rId15"/>
    <p:sldId id="268" r:id="rId16"/>
    <p:sldId id="270" r:id="rId17"/>
    <p:sldId id="274" r:id="rId18"/>
    <p:sldId id="300" r:id="rId19"/>
    <p:sldId id="286" r:id="rId20"/>
    <p:sldId id="273" r:id="rId21"/>
    <p:sldId id="275" r:id="rId22"/>
    <p:sldId id="259" r:id="rId23"/>
    <p:sldId id="276" r:id="rId24"/>
    <p:sldId id="294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3061-021E-4B6F-A018-8A6D7388B8A2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1A8A-0C26-45C6-92E0-B37981BDB3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237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3061-021E-4B6F-A018-8A6D7388B8A2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1A8A-0C26-45C6-92E0-B37981BDB3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332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3061-021E-4B6F-A018-8A6D7388B8A2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1A8A-0C26-45C6-92E0-B37981BDB3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084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E179-5810-4E7B-A416-A8425D7E55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52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3061-021E-4B6F-A018-8A6D7388B8A2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1A8A-0C26-45C6-92E0-B37981BDB3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6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3061-021E-4B6F-A018-8A6D7388B8A2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1A8A-0C26-45C6-92E0-B37981BDB3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010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3061-021E-4B6F-A018-8A6D7388B8A2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1A8A-0C26-45C6-92E0-B37981BDB3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43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3061-021E-4B6F-A018-8A6D7388B8A2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1A8A-0C26-45C6-92E0-B37981BDB3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43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3061-021E-4B6F-A018-8A6D7388B8A2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1A8A-0C26-45C6-92E0-B37981BDB3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610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3061-021E-4B6F-A018-8A6D7388B8A2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1A8A-0C26-45C6-92E0-B37981BDB3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90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3061-021E-4B6F-A018-8A6D7388B8A2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1A8A-0C26-45C6-92E0-B37981BDB3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97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3061-021E-4B6F-A018-8A6D7388B8A2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1A8A-0C26-45C6-92E0-B37981BDB3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454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93061-021E-4B6F-A018-8A6D7388B8A2}" type="datetimeFigureOut">
              <a:rPr lang="vi-VN" smtClean="0"/>
              <a:t>25/09/2024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1A8A-0C26-45C6-92E0-B37981BDB3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261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0.jpeg"/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12" Type="http://schemas.openxmlformats.org/officeDocument/2006/relationships/image" Target="../media/image69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jpeg"/><Relationship Id="rId11" Type="http://schemas.openxmlformats.org/officeDocument/2006/relationships/image" Target="../media/image68.jpeg"/><Relationship Id="rId5" Type="http://schemas.openxmlformats.org/officeDocument/2006/relationships/image" Target="../media/image1.jpeg"/><Relationship Id="rId10" Type="http://schemas.openxmlformats.org/officeDocument/2006/relationships/image" Target="../media/image2.jpeg"/><Relationship Id="rId4" Type="http://schemas.openxmlformats.org/officeDocument/2006/relationships/image" Target="../media/image63.jpeg"/><Relationship Id="rId9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moitruong.vn/public/media/media/picture/canh-bao-xau-ve-bien-doi-khi-hau-viet-nam-12_tinmoitruong.pn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ANd9GcTJMOrsySpuwgdnZ3XRcL4effcsE3XF6-4gdisYnEm7DDF6H8L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629270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2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4" name="AutoShape 13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5" name="AutoShape 14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6" name="Picture 17" descr="ANd9GcTQW8R349kps4iO6kMpbSYEZo7sX3r1ISjQhYmSpgdaiuwJ9Jb5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5867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AutoShape 18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8" name="AutoShape 20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9" name="Picture 2" descr="D:\My Documents\thực hành địa\gà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6172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" descr="D:\My Documents\thực hành địa\lợ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586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10"/>
          <p:cNvSpPr txBox="1">
            <a:spLocks noChangeArrowheads="1"/>
          </p:cNvSpPr>
          <p:nvPr/>
        </p:nvSpPr>
        <p:spPr bwMode="auto">
          <a:xfrm>
            <a:off x="1524001" y="914401"/>
            <a:ext cx="3524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132" name="TextBox 11"/>
          <p:cNvSpPr txBox="1">
            <a:spLocks noChangeArrowheads="1"/>
          </p:cNvSpPr>
          <p:nvPr/>
        </p:nvSpPr>
        <p:spPr bwMode="auto">
          <a:xfrm>
            <a:off x="6324601" y="4114801"/>
            <a:ext cx="3524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5133" name="TextBox 12"/>
          <p:cNvSpPr txBox="1">
            <a:spLocks noChangeArrowheads="1"/>
          </p:cNvSpPr>
          <p:nvPr/>
        </p:nvSpPr>
        <p:spPr bwMode="auto">
          <a:xfrm>
            <a:off x="1524001" y="4038601"/>
            <a:ext cx="3524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5134" name="TextBox 13"/>
          <p:cNvSpPr txBox="1">
            <a:spLocks noChangeArrowheads="1"/>
          </p:cNvSpPr>
          <p:nvPr/>
        </p:nvSpPr>
        <p:spPr bwMode="auto">
          <a:xfrm>
            <a:off x="6400801" y="990601"/>
            <a:ext cx="3524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135" name="TextBox 14"/>
          <p:cNvSpPr txBox="1">
            <a:spLocks noChangeArrowheads="1"/>
          </p:cNvSpPr>
          <p:nvPr/>
        </p:nvSpPr>
        <p:spPr bwMode="auto">
          <a:xfrm>
            <a:off x="74428" y="0"/>
            <a:ext cx="120413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36" name="TextBox 15"/>
          <p:cNvSpPr txBox="1">
            <a:spLocks noChangeArrowheads="1"/>
          </p:cNvSpPr>
          <p:nvPr/>
        </p:nvSpPr>
        <p:spPr bwMode="auto">
          <a:xfrm>
            <a:off x="1524001" y="914401"/>
            <a:ext cx="3524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57838" y="2814636"/>
            <a:ext cx="1533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ahoma" panose="020B0604030504040204" pitchFamily="34" charset="0"/>
                <a:cs typeface="Tahoma" panose="020B0604030504040204" pitchFamily="34" charset="0"/>
              </a:rPr>
              <a:t>Trồng</a:t>
            </a:r>
            <a:r>
              <a:rPr lang="en-US" altLang="vi-VN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latin typeface="Tahoma" panose="020B0604030504040204" pitchFamily="34" charset="0"/>
                <a:cs typeface="Tahoma" panose="020B0604030504040204" pitchFamily="34" charset="0"/>
              </a:rPr>
              <a:t>trọt</a:t>
            </a:r>
            <a:endParaRPr lang="en-US" altLang="vi-VN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29200" y="6396038"/>
            <a:ext cx="155098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>
                <a:latin typeface="Tahoma" panose="020B0604030504040204" pitchFamily="34" charset="0"/>
                <a:cs typeface="Tahoma" panose="020B0604030504040204" pitchFamily="34" charset="0"/>
              </a:rPr>
              <a:t>Chăn nuôi</a:t>
            </a:r>
          </a:p>
        </p:txBody>
      </p:sp>
    </p:spTree>
    <p:extLst>
      <p:ext uri="{BB962C8B-B14F-4D97-AF65-F5344CB8AC3E}">
        <p14:creationId xmlns:p14="http://schemas.microsoft.com/office/powerpoint/2010/main" val="13548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0"/>
            <a:ext cx="10115550" cy="6629400"/>
          </a:xfrm>
          <a:prstGeom prst="rect">
            <a:avLst/>
          </a:prstGeom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" y="0"/>
            <a:ext cx="1562986" cy="3508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vật</a:t>
            </a:r>
            <a:endParaRPr lang="en-US" altLang="en-US" sz="2000" b="1" dirty="0">
              <a:solidFill>
                <a:srgbClr val="FF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4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514600" y="3124201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200400" y="5486401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sym typeface="Wingdings" panose="05000000000000000000" pitchFamily="2" charset="2"/>
              </a:rPr>
              <a:t>                 </a:t>
            </a:r>
            <a:endParaRPr lang="en-US" altLang="en-US" sz="24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200400" y="63246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3797" name="Picture 6" descr="http://image.phunuonline.com.vn/news/2012/20120801/fckimage/chienluoc-2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487863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" descr="Thanh long là một trong những mặt hàng nông sản của Việt Nam được ưa chuộng tại thị trường Hoa Kỳ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"/>
            <a:ext cx="45720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 descr="http://scholarshipplanet.info/vi/wp-content/uploads/2012/03/1555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http://images.danviet.vn/CMSImage/Resources/Uploaded/baogiay2/127_13_g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05200"/>
            <a:ext cx="4487863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4001" y="2951818"/>
            <a:ext cx="461406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* </a:t>
            </a:r>
            <a:r>
              <a:rPr lang="en-US" dirty="0" err="1" smtClean="0">
                <a:solidFill>
                  <a:srgbClr val="000066"/>
                </a:solidFill>
              </a:rPr>
              <a:t>Dân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cư</a:t>
            </a:r>
            <a:r>
              <a:rPr lang="en-US" dirty="0" smtClean="0">
                <a:solidFill>
                  <a:srgbClr val="000066"/>
                </a:solidFill>
              </a:rPr>
              <a:t>, </a:t>
            </a:r>
            <a:r>
              <a:rPr lang="en-US" dirty="0" err="1" smtClean="0">
                <a:solidFill>
                  <a:srgbClr val="000066"/>
                </a:solidFill>
              </a:rPr>
              <a:t>lao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động</a:t>
            </a:r>
            <a:r>
              <a:rPr lang="en-US" dirty="0" smtClean="0">
                <a:solidFill>
                  <a:srgbClr val="000066"/>
                </a:solidFill>
              </a:rPr>
              <a:t>, </a:t>
            </a:r>
            <a:r>
              <a:rPr lang="en-US" dirty="0" err="1">
                <a:solidFill>
                  <a:srgbClr val="000066"/>
                </a:solidFill>
              </a:rPr>
              <a:t>t</a:t>
            </a:r>
            <a:r>
              <a:rPr lang="en-US" dirty="0" err="1" smtClean="0">
                <a:solidFill>
                  <a:srgbClr val="000066"/>
                </a:solidFill>
              </a:rPr>
              <a:t>hị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trường</a:t>
            </a:r>
            <a:r>
              <a:rPr lang="en-US" dirty="0" smtClean="0">
                <a:solidFill>
                  <a:srgbClr val="000066"/>
                </a:solidFill>
              </a:rPr>
              <a:t>. 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14600" y="3124201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200400" y="5486401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sym typeface="Wingdings" panose="05000000000000000000" pitchFamily="2" charset="2"/>
              </a:rPr>
              <a:t>                 </a:t>
            </a:r>
            <a:endParaRPr lang="en-US" altLang="en-US" sz="24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200400" y="63246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1749" name="Picture 6" descr="http://du-lich.chudu24.com/f/d/090528/den-trang-trai-trung-thanh-nam-binh-thuan-thu-gian-cung-thien-nh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4287"/>
            <a:ext cx="4487862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http://huyendakto.kontum.gov.vn/ImageWeb/Ong%20A%20Ding%20o%20Kon%20Dao%20(11)%20(600%20x%2045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4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http://www.dairyvietnam.com/data/news/medium_hwk13462914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087" y="14287"/>
            <a:ext cx="3109913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2083981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rgbClr val="000066"/>
                </a:solidFill>
              </a:rPr>
              <a:t>- </a:t>
            </a:r>
            <a:r>
              <a:rPr lang="en-US" sz="3000" dirty="0" err="1" smtClean="0">
                <a:solidFill>
                  <a:srgbClr val="000066"/>
                </a:solidFill>
              </a:rPr>
              <a:t>Chính</a:t>
            </a:r>
            <a:r>
              <a:rPr lang="en-US" sz="3000" dirty="0" smtClean="0">
                <a:solidFill>
                  <a:srgbClr val="000066"/>
                </a:solidFill>
              </a:rPr>
              <a:t> </a:t>
            </a:r>
            <a:r>
              <a:rPr lang="en-US" sz="3000" dirty="0" err="1" smtClean="0">
                <a:solidFill>
                  <a:srgbClr val="000066"/>
                </a:solidFill>
              </a:rPr>
              <a:t>sách</a:t>
            </a:r>
            <a:endParaRPr lang="en-US" sz="3000" dirty="0"/>
          </a:p>
        </p:txBody>
      </p:sp>
      <p:pic>
        <p:nvPicPr>
          <p:cNvPr id="10" name="Picture 8" descr="nuoil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" y="3422649"/>
            <a:ext cx="45767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huồng nuôi bò sữ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5" y="3429000"/>
            <a:ext cx="4470402" cy="342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z300-con-tom-502-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47" y="3449635"/>
            <a:ext cx="3181058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4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14600" y="3124201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00400" y="5486401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sym typeface="Wingdings" panose="05000000000000000000" pitchFamily="2" charset="2"/>
              </a:rPr>
              <a:t>                 </a:t>
            </a:r>
            <a:endParaRPr lang="en-US" altLang="en-US" sz="24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200400" y="63246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89093" name="Picture 5" descr="He%20thong%20thuy%20loi%20do%20Nha%20nuoc%20dau%20tu%20phuc%20vu%20san%20xuat%20cho%20nong%20dan%20lang%20Cham%20Bau%20Truc,%20thi%20tran%20Phuoc%20D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1586"/>
            <a:ext cx="441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9" name="Picture 11" descr="11414_thuyl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307557"/>
            <a:ext cx="441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7924800" y="3415869"/>
            <a:ext cx="4114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HỆ THỐNG THỦY LỢI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525000" y="6049566"/>
            <a:ext cx="18288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MƯƠNG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591675" y="2830514"/>
            <a:ext cx="157251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KÊNH</a:t>
            </a:r>
          </a:p>
        </p:txBody>
      </p:sp>
      <p:pic>
        <p:nvPicPr>
          <p:cNvPr id="14" name="Picture 31" descr="1017231_258175300992176_1098564416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60" y="20440"/>
            <a:ext cx="402974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3485707" y="2785666"/>
            <a:ext cx="426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THUỐC BẢO VỆ THỰC VẬT</a:t>
            </a:r>
          </a:p>
        </p:txBody>
      </p:sp>
      <p:pic>
        <p:nvPicPr>
          <p:cNvPr id="16" name="Picture 23" descr="pha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60" y="3275014"/>
            <a:ext cx="417239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202865" y="5909866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PHÂN BÓN</a:t>
            </a:r>
          </a:p>
        </p:txBody>
      </p:sp>
      <p:pic>
        <p:nvPicPr>
          <p:cNvPr id="18" name="Picture 8" descr="luaheth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40"/>
            <a:ext cx="3570767" cy="322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http://giacaphe.com/wp-content/uploads/2009/09/vuon-uom-cao-s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65" y="3262314"/>
            <a:ext cx="36496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0" y="6234114"/>
            <a:ext cx="202723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GIỐNG CÂY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762000" y="2863524"/>
            <a:ext cx="1752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MÁY MÓC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617220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rgbClr val="000066"/>
                </a:solidFill>
              </a:rPr>
              <a:t>- </a:t>
            </a:r>
            <a:r>
              <a:rPr lang="en-US" sz="3000" dirty="0" smtClean="0">
                <a:solidFill>
                  <a:srgbClr val="000066"/>
                </a:solidFill>
              </a:rPr>
              <a:t>KHCN </a:t>
            </a:r>
            <a:r>
              <a:rPr lang="en-US" sz="3000" dirty="0" err="1" smtClean="0">
                <a:solidFill>
                  <a:srgbClr val="000066"/>
                </a:solidFill>
              </a:rPr>
              <a:t>và</a:t>
            </a:r>
            <a:r>
              <a:rPr lang="en-US" sz="3000" dirty="0" smtClean="0">
                <a:solidFill>
                  <a:srgbClr val="000066"/>
                </a:solidFill>
              </a:rPr>
              <a:t> </a:t>
            </a:r>
            <a:r>
              <a:rPr lang="en-US" sz="3000" dirty="0" err="1" smtClean="0">
                <a:solidFill>
                  <a:srgbClr val="000066"/>
                </a:solidFill>
              </a:rPr>
              <a:t>cơ</a:t>
            </a:r>
            <a:r>
              <a:rPr lang="en-US" sz="3000" dirty="0" smtClean="0">
                <a:solidFill>
                  <a:srgbClr val="000066"/>
                </a:solidFill>
              </a:rPr>
              <a:t> </a:t>
            </a:r>
            <a:r>
              <a:rPr lang="en-US" sz="3000" dirty="0" err="1" smtClean="0">
                <a:solidFill>
                  <a:srgbClr val="000066"/>
                </a:solidFill>
              </a:rPr>
              <a:t>sở</a:t>
            </a:r>
            <a:r>
              <a:rPr lang="en-US" sz="3000" dirty="0" smtClean="0">
                <a:solidFill>
                  <a:srgbClr val="000066"/>
                </a:solidFill>
              </a:rPr>
              <a:t> </a:t>
            </a:r>
            <a:r>
              <a:rPr lang="en-US" sz="3000" dirty="0" err="1" smtClean="0">
                <a:solidFill>
                  <a:srgbClr val="000066"/>
                </a:solidFill>
              </a:rPr>
              <a:t>vật</a:t>
            </a:r>
            <a:r>
              <a:rPr lang="en-US" sz="3000" dirty="0" smtClean="0">
                <a:solidFill>
                  <a:srgbClr val="000066"/>
                </a:solidFill>
              </a:rPr>
              <a:t> </a:t>
            </a:r>
            <a:r>
              <a:rPr lang="en-US" sz="3000" dirty="0" err="1" smtClean="0">
                <a:solidFill>
                  <a:srgbClr val="000066"/>
                </a:solidFill>
              </a:rPr>
              <a:t>chất</a:t>
            </a:r>
            <a:r>
              <a:rPr lang="en-US" sz="3000" dirty="0" smtClean="0">
                <a:solidFill>
                  <a:srgbClr val="000066"/>
                </a:solidFill>
              </a:rPr>
              <a:t> </a:t>
            </a:r>
            <a:r>
              <a:rPr lang="en-US" sz="3000" dirty="0" err="1" smtClean="0">
                <a:solidFill>
                  <a:srgbClr val="000066"/>
                </a:solidFill>
              </a:rPr>
              <a:t>kỹ</a:t>
            </a:r>
            <a:r>
              <a:rPr lang="en-US" sz="3000" dirty="0" smtClean="0">
                <a:solidFill>
                  <a:srgbClr val="000066"/>
                </a:solidFill>
              </a:rPr>
              <a:t> </a:t>
            </a:r>
            <a:r>
              <a:rPr lang="en-US" sz="3000" dirty="0" err="1" smtClean="0">
                <a:solidFill>
                  <a:srgbClr val="000066"/>
                </a:solidFill>
              </a:rPr>
              <a:t>thuật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338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1929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vi-VN" sz="2400" b="1" dirty="0" smtClean="0">
                <a:solidFill>
                  <a:srgbClr val="000000"/>
                </a:solidFill>
                <a:latin typeface="+mj-lt"/>
              </a:rPr>
              <a:t>- Khó khăn: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cơ sở vật chất nông nghiệp còn hạn chế ở một số nơi; sự biến động và yếu tố cạnh tranh của thị trường đã tạo ra nhiều thách thức cho sản xuất nông nghiệp.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1026" name="Picture 2" descr="Máy Nông Nghiệp: Máy nông nghiệp cần trong nền nông nghiệp trong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" y="997725"/>
            <a:ext cx="3572540" cy="304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ông nghiệp lạc hậu, có nên đập đi xây lại và dựa vào các ông lớn đầu tàu?  | Báo Dân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44" y="997724"/>
            <a:ext cx="3916695" cy="29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iều chỉnh sản xuất nông nghiệp thích ứng với tìn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118" y="997724"/>
            <a:ext cx="4150612" cy="29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ưa hấu nằm lăn lóc vỉa hè Hà Nội chờ giải cứ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" y="4040371"/>
            <a:ext cx="3664319" cy="272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iải cứu nông sản vùng dịch: Cần chính sách căn c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43" y="4040370"/>
            <a:ext cx="3916695" cy="272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quochoi.vn/content/tintuc/PublishingImages/giai%20cu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116" y="4040371"/>
            <a:ext cx="4331368" cy="272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8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ài 36. Đặc điểm đất Việt Nam (Địa lý 8) – ÔN THI ĐỊA L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39" y="-19050"/>
            <a:ext cx="4191000" cy="634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3" descr="3857176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71624"/>
            <a:ext cx="2514600" cy="12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7" descr="ANd9GcSND_zs6lVP4TBygCwGvO_G3KQng7jcozNzB6V3Sp8dzERiilH7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299"/>
            <a:ext cx="2438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9" descr="ANd9GcTJMOrsySpuwgdnZ3XRcL4effcsE3XF6-4gdisYnEm7DDF6H8L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02" y="5115228"/>
            <a:ext cx="2133600" cy="120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1" descr="ANd9GcRLWqIqDMEtBFOm8AbR_fT3yKu8jLK0LuirGz-SctRIVULzclacF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02" y="4002939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3" descr="ANd9GcT-TbBTtYutso87qkb8nngDDIhgg8KfVKsJsJZZQKVVJFRO_ED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32" y="2803736"/>
            <a:ext cx="217077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2" descr="doitra_95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2"/>
            <a:ext cx="18288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4" descr="ANd9GcSotkV6O46HiQBVWBYMQHYfi81UuAHj6bHvd_AdEygu6gze4nbs6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8" y="3195637"/>
            <a:ext cx="1828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36" descr="ANd9GcTQW8R349kps4iO6kMpbSYEZo7sX3r1ISjQhYmSpgdaiuwJ9Jb5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1" y="1933575"/>
            <a:ext cx="18288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40" descr="images272059_cao-s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93" y="4765674"/>
            <a:ext cx="18383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44" descr="070611san_63443553218457600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6" y="1200149"/>
            <a:ext cx="1828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 Box 8"/>
          <p:cNvSpPr txBox="1">
            <a:spLocks noChangeArrowheads="1"/>
          </p:cNvSpPr>
          <p:nvPr/>
        </p:nvSpPr>
        <p:spPr bwMode="auto">
          <a:xfrm>
            <a:off x="163551" y="6356543"/>
            <a:ext cx="6618249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Lược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đồ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phân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loại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đất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chính</a:t>
            </a:r>
            <a:r>
              <a:rPr lang="en-US" altLang="en-US" sz="2400" dirty="0"/>
              <a:t> ở </a:t>
            </a:r>
            <a:r>
              <a:rPr lang="en-US" altLang="en-US" sz="2400" dirty="0" err="1"/>
              <a:t>nước</a:t>
            </a:r>
            <a:r>
              <a:rPr lang="en-US" altLang="en-US" sz="2400" dirty="0"/>
              <a:t> ta</a:t>
            </a:r>
            <a:endParaRPr lang="vi-VN" altLang="en-US" sz="2400" dirty="0">
              <a:latin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600200" y="516730"/>
            <a:ext cx="762000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563959" y="1015204"/>
            <a:ext cx="762000" cy="533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356732" y="4002939"/>
            <a:ext cx="2743200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3388113" y="900904"/>
            <a:ext cx="8382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522141" y="4874941"/>
            <a:ext cx="2590800" cy="838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485900" y="2552700"/>
            <a:ext cx="2483934" cy="8068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3363951" y="1286009"/>
            <a:ext cx="7620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3176239" y="5408341"/>
            <a:ext cx="16002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364772" y="4380522"/>
            <a:ext cx="4572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4331319" y="3527636"/>
            <a:ext cx="3810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24367"/>
            <a:ext cx="5181600" cy="626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9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s://player.slideplayer.com/91/15064652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4" t="11458" r="3825" b="6250"/>
          <a:stretch>
            <a:fillRect/>
          </a:stretch>
        </p:blipFill>
        <p:spPr bwMode="auto">
          <a:xfrm>
            <a:off x="0" y="0"/>
            <a:ext cx="506109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15"/>
          <p:cNvSpPr txBox="1">
            <a:spLocks noChangeArrowheads="1"/>
          </p:cNvSpPr>
          <p:nvPr/>
        </p:nvSpPr>
        <p:spPr bwMode="auto">
          <a:xfrm>
            <a:off x="216195" y="6308651"/>
            <a:ext cx="4648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ngòi</a:t>
            </a:r>
            <a:r>
              <a:rPr lang="en-US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Nam</a:t>
            </a:r>
            <a:endParaRPr lang="vi-VN" altLang="en-US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6158" y="0"/>
            <a:ext cx="7045842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feralit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B-N,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>
              <a:defRPr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38099"/>
            <a:ext cx="4876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b.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nhân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tố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kinh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tế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xã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hội</a:t>
            </a:r>
            <a:endParaRPr lang="en-US" sz="2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29" y="1411471"/>
            <a:ext cx="2453906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Dân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cư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lao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động</a:t>
            </a:r>
            <a:endParaRPr lang="en-US" sz="2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1744" y="1479697"/>
            <a:ext cx="2705855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KHCN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ơ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sở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thuật</a:t>
            </a:r>
            <a:endParaRPr lang="en-US" sz="2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7545" y="1479697"/>
            <a:ext cx="289449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Chính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sách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triển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nông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nghiệp</a:t>
            </a:r>
            <a:endParaRPr lang="en-US" sz="2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000500" y="-455429"/>
            <a:ext cx="457200" cy="3276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494365" y="-550236"/>
            <a:ext cx="533400" cy="3581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822752" y="971992"/>
            <a:ext cx="1069975" cy="4953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6273727" y="592764"/>
            <a:ext cx="533400" cy="1295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629403" y="1458432"/>
            <a:ext cx="2453906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trường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tiêu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thụ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nông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sản</a:t>
            </a:r>
            <a:endParaRPr lang="en-US" sz="2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241697"/>
            <a:ext cx="2487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solidFill>
                  <a:srgbClr val="FF0000"/>
                </a:solidFill>
                <a:latin typeface="Open Sans"/>
              </a:rPr>
              <a:t>Số </a:t>
            </a:r>
            <a:r>
              <a:rPr lang="vi-VN" sz="2400" dirty="0">
                <a:solidFill>
                  <a:srgbClr val="FF0000"/>
                </a:solidFill>
                <a:latin typeface="Open Sans"/>
              </a:rPr>
              <a:t>dân </a:t>
            </a:r>
            <a:r>
              <a:rPr lang="vi-VN" sz="2400" dirty="0" smtClean="0">
                <a:solidFill>
                  <a:srgbClr val="FF0000"/>
                </a:solidFill>
                <a:latin typeface="Open Sans"/>
              </a:rPr>
              <a:t>đông lực </a:t>
            </a:r>
            <a:r>
              <a:rPr lang="vi-VN" sz="2400" dirty="0">
                <a:solidFill>
                  <a:srgbClr val="FF0000"/>
                </a:solidFill>
                <a:latin typeface="Open Sans"/>
              </a:rPr>
              <a:t>lượng lao động trong </a:t>
            </a:r>
            <a:r>
              <a:rPr lang="vi-VN" sz="2400" dirty="0" smtClean="0">
                <a:solidFill>
                  <a:srgbClr val="FF0000"/>
                </a:solidFill>
                <a:latin typeface="Open Sans"/>
              </a:rPr>
              <a:t>dồi </a:t>
            </a:r>
            <a:r>
              <a:rPr lang="vi-VN" sz="2400" dirty="0">
                <a:solidFill>
                  <a:srgbClr val="FF0000"/>
                </a:solidFill>
                <a:latin typeface="Open Sans"/>
              </a:rPr>
              <a:t>dào, thị trường tiêu </a:t>
            </a:r>
            <a:r>
              <a:rPr lang="vi-VN" sz="2400" dirty="0" smtClean="0">
                <a:solidFill>
                  <a:srgbClr val="FF0000"/>
                </a:solidFill>
                <a:latin typeface="Open Sans"/>
              </a:rPr>
              <a:t>thụ lớn....</a:t>
            </a:r>
            <a:endParaRPr lang="vi-VN" sz="2400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7545" y="2223091"/>
            <a:ext cx="28944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Open Sans"/>
              </a:rPr>
              <a:t>N</a:t>
            </a:r>
            <a:r>
              <a:rPr lang="vi-VN" sz="2400" dirty="0" smtClean="0">
                <a:solidFill>
                  <a:srgbClr val="FF0000"/>
                </a:solidFill>
                <a:latin typeface="Open Sans"/>
              </a:rPr>
              <a:t>ông </a:t>
            </a:r>
            <a:r>
              <a:rPr lang="vi-VN" sz="2400" dirty="0">
                <a:solidFill>
                  <a:srgbClr val="FF0000"/>
                </a:solidFill>
                <a:latin typeface="Open Sans"/>
              </a:rPr>
              <a:t>nghiệp hữu cơ; </a:t>
            </a:r>
            <a:r>
              <a:rPr lang="vi-VN" sz="2400" dirty="0" smtClean="0">
                <a:solidFill>
                  <a:srgbClr val="FF0000"/>
                </a:solidFill>
                <a:latin typeface="Open Sans"/>
              </a:rPr>
              <a:t>tín </a:t>
            </a:r>
            <a:r>
              <a:rPr lang="vi-VN" sz="2400" dirty="0">
                <a:solidFill>
                  <a:srgbClr val="FF0000"/>
                </a:solidFill>
                <a:latin typeface="Open Sans"/>
              </a:rPr>
              <a:t>dụng, cho vay vốn ưu đãi, bảo hiểm nông nghiệp</a:t>
            </a:r>
            <a:r>
              <a:rPr lang="vi-VN" sz="2400" dirty="0" smtClean="0">
                <a:solidFill>
                  <a:srgbClr val="FF0000"/>
                </a:solidFill>
                <a:latin typeface="Open Sans"/>
              </a:rPr>
              <a:t>,…</a:t>
            </a:r>
            <a:endParaRPr lang="vi-VN" sz="2400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0775" y="2241697"/>
            <a:ext cx="27249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solidFill>
                  <a:srgbClr val="FF0000"/>
                </a:solidFill>
                <a:latin typeface="Open Sans"/>
              </a:rPr>
              <a:t>- Khoa </a:t>
            </a:r>
            <a:r>
              <a:rPr lang="vi-VN" sz="2400" dirty="0">
                <a:solidFill>
                  <a:srgbClr val="FF0000"/>
                </a:solidFill>
                <a:latin typeface="Open Sans"/>
              </a:rPr>
              <a:t>học công nghệ phát </a:t>
            </a:r>
            <a:r>
              <a:rPr lang="vi-VN" sz="2400" dirty="0" smtClean="0">
                <a:solidFill>
                  <a:srgbClr val="FF0000"/>
                </a:solidFill>
                <a:latin typeface="Open Sans"/>
              </a:rPr>
              <a:t>triển</a:t>
            </a:r>
          </a:p>
          <a:p>
            <a:pPr algn="just"/>
            <a:r>
              <a:rPr lang="vi-VN" sz="2400" dirty="0" smtClean="0">
                <a:solidFill>
                  <a:srgbClr val="FF0000"/>
                </a:solidFill>
                <a:latin typeface="Open Sans"/>
              </a:rPr>
              <a:t>- Cơ </a:t>
            </a:r>
            <a:r>
              <a:rPr lang="vi-VN" sz="2400" dirty="0">
                <a:solidFill>
                  <a:srgbClr val="FF0000"/>
                </a:solidFill>
                <a:latin typeface="Open Sans"/>
              </a:rPr>
              <a:t>sở vật chất kĩ thuật ngày càng được hoàn </a:t>
            </a:r>
            <a:r>
              <a:rPr lang="vi-VN" sz="2400" dirty="0" smtClean="0">
                <a:solidFill>
                  <a:srgbClr val="FF0000"/>
                </a:solidFill>
                <a:latin typeface="Open Sans"/>
              </a:rPr>
              <a:t>thiện..</a:t>
            </a:r>
            <a:endParaRPr lang="vi-VN" sz="2400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51765" y="2340291"/>
            <a:ext cx="251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solidFill>
                  <a:srgbClr val="FF0000"/>
                </a:solidFill>
                <a:latin typeface="Open Sans"/>
              </a:rPr>
              <a:t>Được </a:t>
            </a:r>
            <a:r>
              <a:rPr lang="vi-VN" sz="2400" dirty="0">
                <a:solidFill>
                  <a:srgbClr val="FF0000"/>
                </a:solidFill>
                <a:latin typeface="Open Sans"/>
              </a:rPr>
              <a:t>mở </a:t>
            </a:r>
            <a:r>
              <a:rPr lang="vi-VN" sz="2400" dirty="0" smtClean="0">
                <a:solidFill>
                  <a:srgbClr val="FF0000"/>
                </a:solidFill>
                <a:latin typeface="Open Sans"/>
              </a:rPr>
              <a:t>rộng trong và ngoài nước</a:t>
            </a:r>
            <a:endParaRPr lang="vi-VN" sz="2400" dirty="0">
              <a:solidFill>
                <a:srgbClr val="FF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114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514600" y="3124201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200400" y="5486401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sym typeface="Wingdings" panose="05000000000000000000" pitchFamily="2" charset="2"/>
              </a:rPr>
              <a:t>                 </a:t>
            </a:r>
            <a:endParaRPr lang="en-US" altLang="en-US" sz="24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200400" y="63246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1828800" y="4114801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41990" name="AutoShape 11" descr="https://encrypted-tbn3.gstatic.com/images?q=tbn:ANd9GcSJVZLPJQq697WmPrD0gR6C-M-7yQbXmv9qHu1alqyWFfDd8NNqwg"/>
          <p:cNvSpPr>
            <a:spLocks noChangeAspect="1" noChangeArrowheads="1"/>
          </p:cNvSpPr>
          <p:nvPr/>
        </p:nvSpPr>
        <p:spPr bwMode="auto">
          <a:xfrm>
            <a:off x="1704975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41991" name="AutoShape 13" descr="https://encrypted-tbn3.gstatic.com/images?q=tbn:ANd9GcSJVZLPJQq697WmPrD0gR6C-M-7yQbXmv9qHu1alqyWFfDd8NNqwg"/>
          <p:cNvSpPr>
            <a:spLocks noChangeAspect="1" noChangeArrowheads="1"/>
          </p:cNvSpPr>
          <p:nvPr/>
        </p:nvSpPr>
        <p:spPr bwMode="auto">
          <a:xfrm>
            <a:off x="1857375" y="-6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Times New Roman" panose="02020603050405020304" pitchFamily="18" charset="0"/>
            </a:endParaRPr>
          </a:p>
        </p:txBody>
      </p:sp>
      <p:pic>
        <p:nvPicPr>
          <p:cNvPr id="52235" name="Picture 21" descr="http://agribank.com.vn/Uploads/171/210911_xuat%20khau%20thuy%20san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1" y="0"/>
            <a:ext cx="4492625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6" name="Picture 2" descr="http://kinhtenongthon.com.vn/data/data/thanduong/2014/Thang12/Ngay%2010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3490914"/>
            <a:ext cx="45275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 descr="http://media.fica.vn/images/2014/12/25/fica-82714194778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0"/>
            <a:ext cx="452755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0" descr="http://tuyengiao.vn/Uploads/2014/9/29/ttxvn_nongs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490914"/>
            <a:ext cx="4491038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562101" y="2713039"/>
            <a:ext cx="9105899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i="1" dirty="0" smtClean="0">
                <a:solidFill>
                  <a:srgbClr val="660033"/>
                </a:solidFill>
              </a:rPr>
              <a:t>H: </a:t>
            </a:r>
            <a:r>
              <a:rPr lang="en-US" b="1" i="1" dirty="0" err="1" smtClean="0">
                <a:solidFill>
                  <a:srgbClr val="660033"/>
                </a:solidFill>
              </a:rPr>
              <a:t>Phát</a:t>
            </a:r>
            <a:r>
              <a:rPr lang="en-US" b="1" i="1" dirty="0" smtClean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triển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và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phân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bố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công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nghiệp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chế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biến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có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ảnh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hưởng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như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thế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nào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đến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phát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triển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và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phân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bố</a:t>
            </a:r>
            <a:r>
              <a:rPr lang="en-US" b="1" i="1" dirty="0">
                <a:solidFill>
                  <a:srgbClr val="660033"/>
                </a:solidFill>
              </a:rPr>
              <a:t> </a:t>
            </a:r>
            <a:r>
              <a:rPr lang="en-US" b="1" i="1" dirty="0" err="1">
                <a:solidFill>
                  <a:srgbClr val="660033"/>
                </a:solidFill>
              </a:rPr>
              <a:t>nông</a:t>
            </a:r>
            <a:r>
              <a:rPr lang="en-US" b="1" i="1" dirty="0">
                <a:solidFill>
                  <a:srgbClr val="660033"/>
                </a:solidFill>
              </a:rPr>
              <a:t>  </a:t>
            </a:r>
            <a:r>
              <a:rPr lang="en-US" b="1" i="1" dirty="0" err="1">
                <a:solidFill>
                  <a:srgbClr val="660033"/>
                </a:solidFill>
              </a:rPr>
              <a:t>nghiệp</a:t>
            </a:r>
            <a:r>
              <a:rPr lang="en-US" b="1" i="1" dirty="0">
                <a:solidFill>
                  <a:srgbClr val="660033"/>
                </a:solidFill>
              </a:rPr>
              <a:t>?</a:t>
            </a:r>
            <a:r>
              <a:rPr lang="en-US" b="1" dirty="0"/>
              <a:t>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62101" y="2507456"/>
            <a:ext cx="9067800" cy="22463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hưởng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đẩy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ổn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Nâng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3072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2341"/>
            <a:ext cx="5562600" cy="373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122342"/>
            <a:ext cx="6547884" cy="37356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1119587"/>
            <a:ext cx="11954107" cy="224676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rõ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                                                                      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phèn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                                                         </a:t>
            </a:r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                                                   </a:t>
            </a:r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-120502" y="0"/>
            <a:ext cx="122309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thuỷ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ta?</a:t>
            </a:r>
          </a:p>
        </p:txBody>
      </p:sp>
    </p:spTree>
    <p:extLst>
      <p:ext uri="{BB962C8B-B14F-4D97-AF65-F5344CB8AC3E}">
        <p14:creationId xmlns:p14="http://schemas.microsoft.com/office/powerpoint/2010/main" val="168010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855" y="174403"/>
            <a:ext cx="11440631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ĐỊA LÍ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NGÀNH KINH TẾ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-Bài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NÔNG NGHIỆP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:…..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:….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:…..</a:t>
            </a:r>
          </a:p>
          <a:p>
            <a:pPr>
              <a:defRPr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0" y="31898"/>
            <a:ext cx="5781676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ta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pic>
        <p:nvPicPr>
          <p:cNvPr id="12291" name="Picture 2" descr="Atlat Địa lí Việt Nam trang 19: Nông nghiệp - 7scv: Học các môn từ lớp 1  đến lớp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6" y="0"/>
            <a:ext cx="58007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Mận Tam Hoa Bắc Hà - Vị Ngọt Ngào Của Núi Rừng Tây Bắc | Cây ăn quả, Cây,  Sức khỏ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8588"/>
            <a:ext cx="3352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Top 16 Những Món Ngon Ở Sapa Nhất Định Phải Th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2188"/>
            <a:ext cx="3352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AutoShape 8" descr="Thích thú vườn lê tai nung trĩu quả sắp thu hoạch ở Lào Cai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2295" name="AutoShape 10" descr="Thích thú vườn lê tai nung trĩu quả sắp thu hoạch ở Lào Cai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2296" name="AutoShape 12" descr="Hướng dẫn hái Lê Sapa tận vườn giữa mùa tháng 6, tháng 7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2297" name="AutoShape 14" descr="Hướng dẫn hái Lê Sapa tận vườn giữa mùa tháng 6, tháng 7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53264" name="Picture 16" descr="Đặc sản Sapa: nên mua gì về làm quà khi du lịch sapa? - VeXeRe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08588"/>
            <a:ext cx="3352800" cy="21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03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99213" y="204787"/>
            <a:ext cx="997156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9211" y="2695355"/>
            <a:ext cx="9769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9212" y="1267047"/>
            <a:ext cx="95568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8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0605" y="340242"/>
            <a:ext cx="11015330" cy="38150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9560" marR="6350" indent="-118745" algn="just">
              <a:lnSpc>
                <a:spcPct val="112000"/>
              </a:lnSpc>
              <a:spcAft>
                <a:spcPts val="0"/>
              </a:spcAft>
            </a:pP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6485" indent="-6350" algn="just">
              <a:lnSpc>
                <a:spcPct val="112000"/>
              </a:lnSpc>
              <a:spcAft>
                <a:spcPts val="0"/>
              </a:spcAft>
            </a:pP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endParaRPr lang="vi-VN" sz="2400" dirty="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6485" indent="-6350" algn="just">
              <a:lnSpc>
                <a:spcPct val="112000"/>
              </a:lnSpc>
              <a:spcAft>
                <a:spcPts val="0"/>
              </a:spcAft>
            </a:pP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Hễ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400" dirty="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8445" indent="-6350">
              <a:lnSpc>
                <a:spcPct val="112000"/>
              </a:lnSpc>
              <a:tabLst>
                <a:tab pos="1892935" algn="ctr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 	***</a:t>
            </a:r>
            <a:endParaRPr lang="vi-VN" sz="2400" dirty="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6485" indent="-6350" algn="just">
              <a:lnSpc>
                <a:spcPct val="112000"/>
              </a:lnSpc>
              <a:spcAft>
                <a:spcPts val="0"/>
              </a:spcAft>
            </a:pP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vi-VN" sz="2400" dirty="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6485" indent="-6350" algn="just">
              <a:lnSpc>
                <a:spcPct val="112000"/>
              </a:lnSpc>
              <a:spcAft>
                <a:spcPts val="0"/>
              </a:spcAft>
            </a:pP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400" dirty="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8445" indent="-6350">
              <a:lnSpc>
                <a:spcPct val="112000"/>
              </a:lnSpc>
              <a:tabLst>
                <a:tab pos="1892935" algn="ctr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 	***</a:t>
            </a:r>
            <a:endParaRPr lang="vi-VN" sz="2400" dirty="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6485" indent="-6350" algn="just">
              <a:lnSpc>
                <a:spcPct val="112000"/>
              </a:lnSpc>
              <a:spcAft>
                <a:spcPts val="0"/>
              </a:spcAft>
            </a:pP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endParaRPr lang="vi-VN" sz="2400" dirty="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815" marR="2105660" indent="899795" algn="just">
              <a:lnSpc>
                <a:spcPct val="112000"/>
              </a:lnSpc>
              <a:spcAft>
                <a:spcPts val="0"/>
              </a:spcAft>
            </a:pP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,...” </a:t>
            </a:r>
            <a:endParaRPr lang="vi-VN" sz="2400" dirty="0">
              <a:solidFill>
                <a:srgbClr val="18171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40243" y="622005"/>
            <a:ext cx="1185175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KT-XH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KT-XH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22689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3"/>
          <p:cNvSpPr txBox="1">
            <a:spLocks noChangeArrowheads="1"/>
          </p:cNvSpPr>
          <p:nvPr/>
        </p:nvSpPr>
        <p:spPr bwMode="auto">
          <a:xfrm>
            <a:off x="1771650" y="2459039"/>
            <a:ext cx="2209800" cy="9239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Các nhân tố ảnh hưởng đến sự phát triển và phân bố NN </a:t>
            </a:r>
          </a:p>
        </p:txBody>
      </p:sp>
      <p:cxnSp>
        <p:nvCxnSpPr>
          <p:cNvPr id="3" name="Straight Arrow Connector 2"/>
          <p:cNvCxnSpPr>
            <a:stCxn id="46082" idx="3"/>
          </p:cNvCxnSpPr>
          <p:nvPr/>
        </p:nvCxnSpPr>
        <p:spPr>
          <a:xfrm flipV="1">
            <a:off x="3981451" y="2011364"/>
            <a:ext cx="733425" cy="909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81451" y="2987676"/>
            <a:ext cx="581025" cy="12033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5" name="Text Box 33"/>
          <p:cNvSpPr txBox="1">
            <a:spLocks noChangeArrowheads="1"/>
          </p:cNvSpPr>
          <p:nvPr/>
        </p:nvSpPr>
        <p:spPr bwMode="auto">
          <a:xfrm>
            <a:off x="4562476" y="1365251"/>
            <a:ext cx="1381125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Các nhân tố tự nhiên </a:t>
            </a:r>
          </a:p>
        </p:txBody>
      </p:sp>
      <p:sp>
        <p:nvSpPr>
          <p:cNvPr id="46086" name="Text Box 33"/>
          <p:cNvSpPr txBox="1">
            <a:spLocks noChangeArrowheads="1"/>
          </p:cNvSpPr>
          <p:nvPr/>
        </p:nvSpPr>
        <p:spPr bwMode="auto">
          <a:xfrm>
            <a:off x="4543426" y="4191001"/>
            <a:ext cx="1533525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Các nhân tố kinh tế-xã hội</a:t>
            </a:r>
          </a:p>
        </p:txBody>
      </p:sp>
      <p:cxnSp>
        <p:nvCxnSpPr>
          <p:cNvPr id="17" name="Straight Arrow Connector 16"/>
          <p:cNvCxnSpPr>
            <a:stCxn id="46085" idx="3"/>
            <a:endCxn id="46091" idx="1"/>
          </p:cNvCxnSpPr>
          <p:nvPr/>
        </p:nvCxnSpPr>
        <p:spPr>
          <a:xfrm flipV="1">
            <a:off x="5943601" y="596901"/>
            <a:ext cx="938213" cy="10906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6085" idx="3"/>
            <a:endCxn id="46092" idx="1"/>
          </p:cNvCxnSpPr>
          <p:nvPr/>
        </p:nvCxnSpPr>
        <p:spPr>
          <a:xfrm flipV="1">
            <a:off x="5943600" y="1365251"/>
            <a:ext cx="952500" cy="3222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6085" idx="3"/>
          </p:cNvCxnSpPr>
          <p:nvPr/>
        </p:nvCxnSpPr>
        <p:spPr>
          <a:xfrm>
            <a:off x="5943600" y="1687514"/>
            <a:ext cx="952500" cy="593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6085" idx="3"/>
          </p:cNvCxnSpPr>
          <p:nvPr/>
        </p:nvCxnSpPr>
        <p:spPr>
          <a:xfrm>
            <a:off x="5943600" y="1687513"/>
            <a:ext cx="952500" cy="1212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1" name="TextBox 25"/>
          <p:cNvSpPr txBox="1">
            <a:spLocks noChangeArrowheads="1"/>
          </p:cNvSpPr>
          <p:nvPr/>
        </p:nvSpPr>
        <p:spPr bwMode="auto">
          <a:xfrm>
            <a:off x="6881814" y="334964"/>
            <a:ext cx="1895475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Tài nguyên đất</a:t>
            </a:r>
          </a:p>
        </p:txBody>
      </p:sp>
      <p:sp>
        <p:nvSpPr>
          <p:cNvPr id="46092" name="TextBox 29"/>
          <p:cNvSpPr txBox="1">
            <a:spLocks noChangeArrowheads="1"/>
          </p:cNvSpPr>
          <p:nvPr/>
        </p:nvSpPr>
        <p:spPr bwMode="auto">
          <a:xfrm>
            <a:off x="6896101" y="965200"/>
            <a:ext cx="2105025" cy="800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Tài nguyên khí hậu</a:t>
            </a:r>
          </a:p>
        </p:txBody>
      </p:sp>
      <p:sp>
        <p:nvSpPr>
          <p:cNvPr id="46093" name="TextBox 30"/>
          <p:cNvSpPr txBox="1">
            <a:spLocks noChangeArrowheads="1"/>
          </p:cNvSpPr>
          <p:nvPr/>
        </p:nvSpPr>
        <p:spPr bwMode="auto">
          <a:xfrm>
            <a:off x="6911975" y="1881189"/>
            <a:ext cx="2089150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Tài nguyên nước</a:t>
            </a:r>
          </a:p>
        </p:txBody>
      </p:sp>
      <p:sp>
        <p:nvSpPr>
          <p:cNvPr id="46094" name="TextBox 31"/>
          <p:cNvSpPr txBox="1">
            <a:spLocks noChangeArrowheads="1"/>
          </p:cNvSpPr>
          <p:nvPr/>
        </p:nvSpPr>
        <p:spPr bwMode="auto">
          <a:xfrm>
            <a:off x="6938964" y="2549526"/>
            <a:ext cx="2105025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Tài nguyên sinh vật</a:t>
            </a:r>
          </a:p>
        </p:txBody>
      </p:sp>
      <p:sp>
        <p:nvSpPr>
          <p:cNvPr id="179204" name="Right Brace 179203"/>
          <p:cNvSpPr/>
          <p:nvPr/>
        </p:nvSpPr>
        <p:spPr>
          <a:xfrm>
            <a:off x="8945564" y="533401"/>
            <a:ext cx="447675" cy="2849563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96" name="TextBox 179204"/>
          <p:cNvSpPr txBox="1">
            <a:spLocks noChangeArrowheads="1"/>
          </p:cNvSpPr>
          <p:nvPr/>
        </p:nvSpPr>
        <p:spPr bwMode="auto">
          <a:xfrm>
            <a:off x="9328151" y="173039"/>
            <a:ext cx="1274763" cy="29860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Là các nhân tố tiền đề cơ bản ảnh hưởng đến sự phát triển và phân bố NN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46097" name="Text Box 33"/>
          <p:cNvSpPr txBox="1">
            <a:spLocks noChangeArrowheads="1"/>
          </p:cNvSpPr>
          <p:nvPr/>
        </p:nvSpPr>
        <p:spPr bwMode="auto">
          <a:xfrm>
            <a:off x="6896100" y="3382963"/>
            <a:ext cx="1866900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Dân cư và lao động nông thôn</a:t>
            </a:r>
          </a:p>
        </p:txBody>
      </p:sp>
      <p:cxnSp>
        <p:nvCxnSpPr>
          <p:cNvPr id="50" name="Straight Arrow Connector 49"/>
          <p:cNvCxnSpPr>
            <a:stCxn id="46086" idx="3"/>
          </p:cNvCxnSpPr>
          <p:nvPr/>
        </p:nvCxnSpPr>
        <p:spPr>
          <a:xfrm flipV="1">
            <a:off x="6076950" y="3933825"/>
            <a:ext cx="819150" cy="579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9" name="Text Box 33"/>
          <p:cNvSpPr txBox="1">
            <a:spLocks noChangeArrowheads="1"/>
          </p:cNvSpPr>
          <p:nvPr/>
        </p:nvSpPr>
        <p:spPr bwMode="auto">
          <a:xfrm>
            <a:off x="6829425" y="4303713"/>
            <a:ext cx="1866900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Cơ sở vật chất-kĩ thuật</a:t>
            </a:r>
          </a:p>
        </p:txBody>
      </p:sp>
      <p:cxnSp>
        <p:nvCxnSpPr>
          <p:cNvPr id="56" name="Straight Arrow Connector 55"/>
          <p:cNvCxnSpPr>
            <a:stCxn id="46086" idx="3"/>
            <a:endCxn id="46099" idx="1"/>
          </p:cNvCxnSpPr>
          <p:nvPr/>
        </p:nvCxnSpPr>
        <p:spPr>
          <a:xfrm>
            <a:off x="6076951" y="4513263"/>
            <a:ext cx="752475" cy="112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1" name="Text Box 33"/>
          <p:cNvSpPr txBox="1">
            <a:spLocks noChangeArrowheads="1"/>
          </p:cNvSpPr>
          <p:nvPr/>
        </p:nvSpPr>
        <p:spPr bwMode="auto">
          <a:xfrm>
            <a:off x="6881813" y="5081588"/>
            <a:ext cx="2119312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Chính sách phát triển nông nghiệp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6096001" y="4513263"/>
            <a:ext cx="785813" cy="6969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6086" idx="3"/>
          </p:cNvCxnSpPr>
          <p:nvPr/>
        </p:nvCxnSpPr>
        <p:spPr>
          <a:xfrm>
            <a:off x="6076951" y="4513263"/>
            <a:ext cx="728663" cy="13954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4" name="Text Box 33"/>
          <p:cNvSpPr txBox="1">
            <a:spLocks noChangeArrowheads="1"/>
          </p:cNvSpPr>
          <p:nvPr/>
        </p:nvSpPr>
        <p:spPr bwMode="auto">
          <a:xfrm>
            <a:off x="6805613" y="5876926"/>
            <a:ext cx="2119312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Thị trường trong và ngoài nước</a:t>
            </a:r>
          </a:p>
        </p:txBody>
      </p:sp>
      <p:sp>
        <p:nvSpPr>
          <p:cNvPr id="73" name="Right Brace 72"/>
          <p:cNvSpPr/>
          <p:nvPr/>
        </p:nvSpPr>
        <p:spPr>
          <a:xfrm>
            <a:off x="8948739" y="3705226"/>
            <a:ext cx="447675" cy="2849563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106" name="TextBox 74"/>
          <p:cNvSpPr txBox="1">
            <a:spLocks noChangeArrowheads="1"/>
          </p:cNvSpPr>
          <p:nvPr/>
        </p:nvSpPr>
        <p:spPr bwMode="auto">
          <a:xfrm>
            <a:off x="9393238" y="3405188"/>
            <a:ext cx="1046162" cy="2984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Là các nhân tố quyết định đến sự phát triển  và phân  bố NN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3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14600" y="3124201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00400" y="5486401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sym typeface="Wingdings" panose="05000000000000000000" pitchFamily="2" charset="2"/>
              </a:rPr>
              <a:t>                 </a:t>
            </a:r>
            <a:endParaRPr lang="en-US" altLang="en-US" sz="24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00400" y="63246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7176" name="Picture 14" descr="Agroforestry%20opportunities%20in%20north-west%20Vietnam%204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4648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4" descr="http://www.kinhtenongthon.com.vn/Uploaded/thanduong/Nam%202010/Thang%2010/Ngay%2005/09.jpg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41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6" descr="http://www.chephamvuonsinhthai.com/pictures/che-pham-vuon-sinh-thai/cao_su_trong_dua_leo.jpg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1954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2" descr="1208vanthuong-bai-huyen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441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276600" y="1371601"/>
            <a:ext cx="1524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CAO SU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7315200" y="1371601"/>
            <a:ext cx="1752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HỒ TIÊU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391400" y="3810001"/>
            <a:ext cx="1066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CHÈ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590800" y="3810001"/>
            <a:ext cx="2743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TRỒNG RỪNG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524000" y="3429000"/>
            <a:ext cx="9144000" cy="954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</a:rPr>
              <a:t>- ¾ diện tích là đồi núi chủ yếu là đất feralít trên 16 triệu ha =&gt; trồng cây công nghiệp, cây ăn quả, chăn nuôi gia súc.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01208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Thuận</a:t>
            </a:r>
            <a:r>
              <a:rPr lang="en-US" sz="2400" dirty="0" smtClean="0"/>
              <a:t> </a:t>
            </a:r>
            <a:r>
              <a:rPr lang="en-US" sz="2400" dirty="0" err="1" smtClean="0"/>
              <a:t>lợi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6696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14600" y="3124201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00400" y="5486401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sym typeface="Wingdings" panose="05000000000000000000" pitchFamily="2" charset="2"/>
              </a:rPr>
              <a:t>                 </a:t>
            </a:r>
            <a:endParaRPr lang="en-US" altLang="en-US" sz="24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00400" y="63246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152" name="Picture 7" descr="11DOOL110811ThangTT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7" descr="u125_rauanto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KT%20Sin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94c89d111465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676400" y="3048000"/>
            <a:ext cx="8763000" cy="954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</a:rPr>
              <a:t>-1/4 diện tích đồng bằng với đất phù sa 3 triệu ha =&gt; phát triển các vùng chuyên canh cây lương thực, thực phẩm…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657600" y="15240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LÚA GẠO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620000" y="1524001"/>
            <a:ext cx="990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NGÔ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467600" y="5181601"/>
            <a:ext cx="1447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KHOAI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733800" y="5029201"/>
            <a:ext cx="990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RAU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201208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Thuận</a:t>
            </a:r>
            <a:r>
              <a:rPr lang="en-US" sz="2400" dirty="0" smtClean="0"/>
              <a:t> </a:t>
            </a:r>
            <a:r>
              <a:rPr lang="en-US" sz="2400" dirty="0" err="1" smtClean="0"/>
              <a:t>lợi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9013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200400" y="63246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52226" name="Picture 2" descr="http://media.tinmoi.vn/2012/09/12/36_7_1347426037_37_89Chan_b80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http://congly.com.vn/resize.550x-/data/news/2014/5/31/43/dejpg14015215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6" y="0"/>
            <a:ext cx="4486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 descr="http://sinhhocvietnam.vn/wp-content/uploads/2014/08/trieu-phu-nuoi-trau-giua-pho-ha-noi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543300"/>
            <a:ext cx="4572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0" descr="http://khcnthainguyen.vn/Portals/0/ThongtinKHCN/8_10_2014/Anh/TRAUBOLUONQUAYDAUVEMOTHUO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581400"/>
            <a:ext cx="45910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371850" y="501651"/>
            <a:ext cx="1200150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CỪU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8424864" y="577851"/>
            <a:ext cx="87153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DÊ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7756525" y="5965825"/>
            <a:ext cx="1422400" cy="522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TRÂU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162301" y="6062664"/>
            <a:ext cx="809625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BÒ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818064" y="3167064"/>
            <a:ext cx="2174875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VẬT NUÔI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01208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Thuận</a:t>
            </a:r>
            <a:r>
              <a:rPr lang="en-US" sz="2400" dirty="0" smtClean="0"/>
              <a:t> </a:t>
            </a:r>
            <a:r>
              <a:rPr lang="en-US" sz="2400" dirty="0" err="1" smtClean="0"/>
              <a:t>lợi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329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14600" y="3124201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200400" y="5486401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sym typeface="Wingdings" panose="05000000000000000000" pitchFamily="2" charset="2"/>
              </a:rPr>
              <a:t>                 </a:t>
            </a:r>
            <a:endParaRPr lang="en-US" altLang="en-US" sz="24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00400" y="63246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8197" name="Picture 5" descr="thanh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48050"/>
            <a:ext cx="4495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2" descr="canh-bao-xau-ve-bien-doi-khi-hau-viet-nam-12_tinmoitruo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"/>
            <a:ext cx="4495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9" descr="http://images.danviet.vn/CMSImage/Resources/Uploaded/baogiay2/139_11_han-h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90914"/>
            <a:ext cx="4495800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attach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581400" y="3124201"/>
            <a:ext cx="4953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DIỆN TÍCH ĐẤT XẤU TĂNG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01208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Khó</a:t>
            </a:r>
            <a:r>
              <a:rPr lang="en-US" sz="2400" dirty="0" smtClean="0"/>
              <a:t> </a:t>
            </a:r>
            <a:r>
              <a:rPr lang="en-US" sz="2400" dirty="0" err="1" smtClean="0"/>
              <a:t>khăn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5955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200400" y="63246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80899" name="Picture 12" descr="http://baogialai.com.vn/dataimages/201308/original/images871415_1_trang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6" descr="http://images.danviet.vn/Images/Uploaded/Share/2013/07/29/che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 descr="ky-thuat-trong-bap-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9" descr="http://images.baoninhthuan.com.vn/CMSImage/Resources/Uploaded/phuongphuong/anh1cachu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"/>
            <a:ext cx="4572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62100" y="2841625"/>
            <a:ext cx="89916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đới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ẩm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đa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đa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519968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Thuận</a:t>
            </a:r>
            <a:r>
              <a:rPr lang="en-US" sz="2400" dirty="0" smtClean="0"/>
              <a:t> </a:t>
            </a:r>
            <a:r>
              <a:rPr lang="en-US" sz="2400" dirty="0" err="1" smtClean="0"/>
              <a:t>lợi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0172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Cảnh báo tình trạng xói mòn tại A Lưới - ThienNhien.Net | Con người và  Thiên nhiên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1269" name="AutoShape 6" descr="Cảnh báo tình trạng xói mòn tại A Lưới - ThienNhien.Net | Con người và  Thiên nhiên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11271" name="Picture 10" descr="Giải pháp cho việc rửa trôi lớp đất mặt... - Phân trùn quế - Phân chuồng  cao cấp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479" y="1998310"/>
            <a:ext cx="405100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AutoShape 12" descr="Hà Nội có thể xuất hiện mưa đá đêm nay - Xã hội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1273" name="AutoShape 14" descr="Hà Nội có thể xuất hiện mưa đá đêm nay - Xã hội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1274" name="AutoShape 16" descr="VGP News :. | Mưa đá, dông lốc làm 1 người mất tích, 3 người bị thương |  BÁO ĐIỆN TỬ CHÍNH PHỦ NƯỚC CHXHCN VIỆT NAM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1275" name="AutoShape 18" descr="VGP News :. | Mưa đá, dông lốc làm 1 người mất tích, 3 người bị thương |  BÁO ĐIỆN TỬ CHÍNH PHỦ NƯỚC CHXHCN VIỆT NAM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1276" name="AutoShape 20" descr="VGP News :. | Mưa đá, dông lốc làm 1 người mất tích, 3 người bị thương |  BÁO ĐIỆN TỬ CHÍNH PHỦ NƯỚC CHXHCN VIỆT NAM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11277" name="Picture 22" descr="VGP News :. | Mưa đá, dông lốc làm 1 người mất tích, 3 người bị thương |  BÁO ĐIỆN TỬ CHÍNH PHỦ NƯỚC CHXHCN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1" y="7937"/>
            <a:ext cx="443997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AutoShape 24" descr="Yên Bái: Chủ động ứng phó với rét đâm, rét hại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11279" name="Picture 26" descr="Dự báo thời tiết ngày 5/12: Vùng núi cao đề phòng băng giá và sương muối|  Vùng núi cao đề phòng thời tiết băng giá và sương muối|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04" y="15874"/>
            <a:ext cx="3725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28" descr="NHỮNG CÁCH PHÒNG TRỪ SÂU BỆNH KHI TRỒNG RAU SẠCH TẠI NHÀ – ĐIỀN KIM TR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77" y="4592486"/>
            <a:ext cx="3763927" cy="23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30" descr="Bình Thuận: Mưa lớn gây ngập úng nhiều cánh đồng | VTV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78" y="1972190"/>
            <a:ext cx="3559913" cy="25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9.jpg" descr="https://cdn.tuoitre.vn/471584752817336320/2024/4/24/mua-da-van-ho-8-1713956324545819532141.jpg"/>
          <p:cNvPicPr/>
          <p:nvPr/>
        </p:nvPicPr>
        <p:blipFill rotWithShape="1">
          <a:blip r:embed="rId7"/>
          <a:srcRect l="49152"/>
          <a:stretch/>
        </p:blipFill>
        <p:spPr>
          <a:xfrm>
            <a:off x="8272130" y="2897"/>
            <a:ext cx="3919870" cy="1915079"/>
          </a:xfrm>
          <a:prstGeom prst="rect">
            <a:avLst/>
          </a:prstGeom>
          <a:ln/>
        </p:spPr>
      </p:pic>
      <p:pic>
        <p:nvPicPr>
          <p:cNvPr id="22" name="Picture 13" descr="http://vietsciences.free.fr/vietnam/donggopxaydung/images/lut-V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2937"/>
            <a:ext cx="4306186" cy="257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 descr="http://www.khanhhoa.gov.vn/Resources/Images/bandocquantam/Nam2015/Thang7/khohan-567d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598283"/>
            <a:ext cx="4051595" cy="23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609834" y="3620679"/>
            <a:ext cx="91440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8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28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28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tai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thiệt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hán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lũ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lụt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,…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514600" y="3124201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00400" y="5486401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sym typeface="Wingdings" panose="05000000000000000000" pitchFamily="2" charset="2"/>
              </a:rPr>
              <a:t>                 </a:t>
            </a:r>
            <a:endParaRPr lang="en-US" altLang="en-US" sz="24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00400" y="63246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71685" name="Picture 7" descr="Red River in Han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44196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9" descr="http://inlook.vn/sites/inlook.jufist.org/files/remote/a617a9f68fb1b85e000c7aa60116e2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90913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ạch – Wiktionary tiếng Việ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93" y="-12581"/>
            <a:ext cx="3561907" cy="35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ẻ Đẹp Nên Thơ Vạn Người Mê Của Hồ Dầu Tiếng Tây N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0493" cy="351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ước ngầm là gì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2946"/>
            <a:ext cx="7581014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0" y="-12581"/>
            <a:ext cx="1201479" cy="4269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Nước</a:t>
            </a:r>
            <a:endParaRPr lang="en-US" altLang="en-US" sz="2000" b="1" dirty="0">
              <a:solidFill>
                <a:srgbClr val="FF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1071</Words>
  <Application>Microsoft Office PowerPoint</Application>
  <PresentationFormat>Widescreen</PresentationFormat>
  <Paragraphs>138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51</cp:revision>
  <dcterms:created xsi:type="dcterms:W3CDTF">2024-08-01T13:32:23Z</dcterms:created>
  <dcterms:modified xsi:type="dcterms:W3CDTF">2024-09-25T01:38:19Z</dcterms:modified>
</cp:coreProperties>
</file>