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Lst>
  <p:notesMasterIdLst>
    <p:notesMasterId r:id="rId80"/>
  </p:notesMasterIdLst>
  <p:sldIdLst>
    <p:sldId id="1542" r:id="rId3"/>
    <p:sldId id="1543" r:id="rId4"/>
    <p:sldId id="669" r:id="rId5"/>
    <p:sldId id="670" r:id="rId6"/>
    <p:sldId id="1016" r:id="rId7"/>
    <p:sldId id="1020" r:id="rId8"/>
    <p:sldId id="1548" r:id="rId9"/>
    <p:sldId id="1021" r:id="rId10"/>
    <p:sldId id="1400" r:id="rId11"/>
    <p:sldId id="1571" r:id="rId12"/>
    <p:sldId id="1577" r:id="rId13"/>
    <p:sldId id="1022" r:id="rId14"/>
    <p:sldId id="1544" r:id="rId15"/>
    <p:sldId id="1017" r:id="rId16"/>
    <p:sldId id="1550" r:id="rId17"/>
    <p:sldId id="1018" r:id="rId18"/>
    <p:sldId id="1553" r:id="rId19"/>
    <p:sldId id="1545" r:id="rId20"/>
    <p:sldId id="1555" r:id="rId21"/>
    <p:sldId id="1033" r:id="rId22"/>
    <p:sldId id="1552" r:id="rId23"/>
    <p:sldId id="1556" r:id="rId24"/>
    <p:sldId id="1557" r:id="rId25"/>
    <p:sldId id="1037" r:id="rId26"/>
    <p:sldId id="1554" r:id="rId27"/>
    <p:sldId id="387" r:id="rId28"/>
    <p:sldId id="338" r:id="rId29"/>
    <p:sldId id="339" r:id="rId30"/>
    <p:sldId id="340" r:id="rId31"/>
    <p:sldId id="341" r:id="rId32"/>
    <p:sldId id="342" r:id="rId33"/>
    <p:sldId id="1569" r:id="rId34"/>
    <p:sldId id="1546" r:id="rId35"/>
    <p:sldId id="1578" r:id="rId36"/>
    <p:sldId id="1560" r:id="rId37"/>
    <p:sldId id="1579" r:id="rId38"/>
    <p:sldId id="1561" r:id="rId39"/>
    <p:sldId id="1558" r:id="rId40"/>
    <p:sldId id="1581" r:id="rId41"/>
    <p:sldId id="1559" r:id="rId42"/>
    <p:sldId id="1547" r:id="rId43"/>
    <p:sldId id="1564" r:id="rId44"/>
    <p:sldId id="1412" r:id="rId45"/>
    <p:sldId id="1588" r:id="rId46"/>
    <p:sldId id="1590" r:id="rId47"/>
    <p:sldId id="1591" r:id="rId48"/>
    <p:sldId id="1592" r:id="rId49"/>
    <p:sldId id="1565" r:id="rId50"/>
    <p:sldId id="1601" r:id="rId51"/>
    <p:sldId id="1603" r:id="rId52"/>
    <p:sldId id="1605" r:id="rId53"/>
    <p:sldId id="1607" r:id="rId54"/>
    <p:sldId id="1551" r:id="rId55"/>
    <p:sldId id="1609" r:id="rId56"/>
    <p:sldId id="1549" r:id="rId57"/>
    <p:sldId id="586" r:id="rId58"/>
    <p:sldId id="1611" r:id="rId59"/>
    <p:sldId id="1613" r:id="rId60"/>
    <p:sldId id="1615" r:id="rId61"/>
    <p:sldId id="1617" r:id="rId62"/>
    <p:sldId id="1619" r:id="rId63"/>
    <p:sldId id="1622" r:id="rId64"/>
    <p:sldId id="333" r:id="rId65"/>
    <p:sldId id="268" r:id="rId66"/>
    <p:sldId id="279" r:id="rId67"/>
    <p:sldId id="1595" r:id="rId68"/>
    <p:sldId id="1593" r:id="rId69"/>
    <p:sldId id="1596" r:id="rId70"/>
    <p:sldId id="1597" r:id="rId71"/>
    <p:sldId id="1598" r:id="rId72"/>
    <p:sldId id="1599" r:id="rId73"/>
    <p:sldId id="1471" r:id="rId74"/>
    <p:sldId id="1521" r:id="rId75"/>
    <p:sldId id="1567" r:id="rId76"/>
    <p:sldId id="1568" r:id="rId77"/>
    <p:sldId id="1472" r:id="rId78"/>
    <p:sldId id="625" r:id="rId79"/>
  </p:sldIdLst>
  <p:sldSz cx="12192000" cy="6858000"/>
  <p:notesSz cx="6858000" cy="91440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4FA"/>
    <a:srgbClr val="FCFEB0"/>
    <a:srgbClr val="FF0000"/>
    <a:srgbClr val="FF0066"/>
    <a:srgbClr val="1503BD"/>
    <a:srgbClr val="FBFE90"/>
    <a:srgbClr val="F7FA76"/>
    <a:srgbClr val="3333CC"/>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45" d="100"/>
          <a:sy n="45" d="100"/>
        </p:scale>
        <p:origin x="47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54380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8148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22019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6886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364799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26</a:t>
            </a:fld>
            <a:endParaRPr lang="en-US"/>
          </a:p>
        </p:txBody>
      </p:sp>
    </p:spTree>
    <p:extLst>
      <p:ext uri="{BB962C8B-B14F-4D97-AF65-F5344CB8AC3E}">
        <p14:creationId xmlns:p14="http://schemas.microsoft.com/office/powerpoint/2010/main" val="27024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90898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821066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413004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1952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96127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B04FA"/>
                </a:solidFill>
                <a:latin typeface="Arial" panose="020B0604020202020204" pitchFamily="34" charset="0"/>
                <a:cs typeface="Arial" panose="020B0604020202020204" pitchFamily="34" charset="0"/>
              </a:rPr>
              <a:t>+ </a:t>
            </a:r>
            <a:r>
              <a:rPr lang="vi-VN" sz="1200">
                <a:solidFill>
                  <a:srgbClr val="1B04FA"/>
                </a:solidFill>
                <a:latin typeface="+mn-lt"/>
                <a:cs typeface="Arial" panose="020B0604020202020204" pitchFamily="34" charset="0"/>
              </a:rPr>
              <a:t>phía bắc (rừng lá kim) - trung tâm (đồng cỏ) - phía nam (rừng lá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Phân hóa theo chiều tây - đông: Tây Nam Hoa Kỳ (vùn ven biển) có rừng lá cứng, cây bụi - nội địa có các hoang mạc và bán hoang mạc.</a:t>
            </a:r>
            <a:endParaRPr lang="en-US" sz="1200">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2091621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Đới ôn hòa: Chiếm diện tích rộng và phân hóa đa dạng. Phía nam ca-na-da và phần lớn lãnh thổ Hoa Kì</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1480977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C52CD-A8C5-484B-B00E-2101948BB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11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C52CD-A8C5-484B-B00E-2101948BB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38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C52CD-A8C5-484B-B00E-2101948BB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902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C52CD-A8C5-484B-B00E-2101948BB1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39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67</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68</a:t>
            </a:fld>
            <a:endParaRPr lang="en-US"/>
          </a:p>
        </p:txBody>
      </p:sp>
    </p:spTree>
    <p:extLst>
      <p:ext uri="{BB962C8B-B14F-4D97-AF65-F5344CB8AC3E}">
        <p14:creationId xmlns:p14="http://schemas.microsoft.com/office/powerpoint/2010/main" val="3348022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69</a:t>
            </a:fld>
            <a:endParaRPr lang="en-US"/>
          </a:p>
        </p:txBody>
      </p:sp>
    </p:spTree>
    <p:extLst>
      <p:ext uri="{BB962C8B-B14F-4D97-AF65-F5344CB8AC3E}">
        <p14:creationId xmlns:p14="http://schemas.microsoft.com/office/powerpoint/2010/main" val="415339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41159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70</a:t>
            </a:fld>
            <a:endParaRPr lang="en-US"/>
          </a:p>
        </p:txBody>
      </p:sp>
    </p:spTree>
    <p:extLst>
      <p:ext uri="{BB962C8B-B14F-4D97-AF65-F5344CB8AC3E}">
        <p14:creationId xmlns:p14="http://schemas.microsoft.com/office/powerpoint/2010/main" val="513118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71</a:t>
            </a:fld>
            <a:endParaRPr lang="en-US"/>
          </a:p>
        </p:txBody>
      </p:sp>
    </p:spTree>
    <p:extLst>
      <p:ext uri="{BB962C8B-B14F-4D97-AF65-F5344CB8AC3E}">
        <p14:creationId xmlns:p14="http://schemas.microsoft.com/office/powerpoint/2010/main" val="3534489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pPr/>
              <a:t>76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216030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378978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347145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90252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42191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12732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90920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5332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687095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91787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8555146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3718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872318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994371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94067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950721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33002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6477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847370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190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51656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18356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51134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193796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44174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7144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107194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1171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1567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1752519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62218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38479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277897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100500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24569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9233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929220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4736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49399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290291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4194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6104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3/4/2025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3/4/2025</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35387441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7.xml"/><Relationship Id="rId5" Type="http://schemas.openxmlformats.org/officeDocument/2006/relationships/image" Target="../media/image7.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5.gif"/><Relationship Id="rId3" Type="http://schemas.openxmlformats.org/officeDocument/2006/relationships/slideLayout" Target="../slideLayouts/slideLayout3.xml"/><Relationship Id="rId7" Type="http://schemas.openxmlformats.org/officeDocument/2006/relationships/slide" Target="slide27.xml"/><Relationship Id="rId12" Type="http://schemas.openxmlformats.org/officeDocument/2006/relationships/image" Target="../media/image34.gif"/><Relationship Id="rId17" Type="http://schemas.openxmlformats.org/officeDocument/2006/relationships/slide" Target="slide32.xml"/><Relationship Id="rId2" Type="http://schemas.openxmlformats.org/officeDocument/2006/relationships/audio" Target="../media/media3.wav"/><Relationship Id="rId16" Type="http://schemas.openxmlformats.org/officeDocument/2006/relationships/slide" Target="slide29.xml"/><Relationship Id="rId1" Type="http://schemas.microsoft.com/office/2007/relationships/media" Target="../media/media3.wav"/><Relationship Id="rId6" Type="http://schemas.openxmlformats.org/officeDocument/2006/relationships/image" Target="../media/image32.png"/><Relationship Id="rId11" Type="http://schemas.openxmlformats.org/officeDocument/2006/relationships/image" Target="../media/image33.gif"/><Relationship Id="rId5" Type="http://schemas.openxmlformats.org/officeDocument/2006/relationships/image" Target="../media/image31.png"/><Relationship Id="rId15" Type="http://schemas.openxmlformats.org/officeDocument/2006/relationships/slide" Target="slide35.xml"/><Relationship Id="rId10" Type="http://schemas.openxmlformats.org/officeDocument/2006/relationships/slide" Target="slide31.xml"/><Relationship Id="rId4" Type="http://schemas.openxmlformats.org/officeDocument/2006/relationships/notesSlide" Target="../notesSlides/notesSlide15.xml"/><Relationship Id="rId9" Type="http://schemas.openxmlformats.org/officeDocument/2006/relationships/slide" Target="slide30.xml"/><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7.xml"/><Relationship Id="rId7" Type="http://schemas.openxmlformats.org/officeDocument/2006/relationships/image" Target="../media/image43.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23.jpg"/><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s://vi.wikipedia.org/wiki/S%C3%B4ng_Missouri#cite_note-RiversWorld-13" TargetMode="External"/><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hyperlink" Target="https://vi.wikipedia.org/wiki/Danh_s%C3%A1ch_s%C3%B4ng_d%C3%A0i_nh%E1%BA%A5t_th%E1%BA%BF_gi%E1%BB%9Bi" TargetMode="External"/><Relationship Id="rId5" Type="http://schemas.openxmlformats.org/officeDocument/2006/relationships/hyperlink" Target="https://vi.wikipedia.org/wiki/Montana" TargetMode="External"/><Relationship Id="rId4" Type="http://schemas.openxmlformats.org/officeDocument/2006/relationships/hyperlink" Target="https://vi.wikipedia.org/wiki/D%C3%A3y_n%C3%BAi_Rock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45.png"/><Relationship Id="rId12" Type="http://schemas.microsoft.com/office/2007/relationships/hdphoto" Target="../media/hdphoto6.wdp"/><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44.png"/><Relationship Id="rId10"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3.jpg"/><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23.jpg"/><Relationship Id="rId5" Type="http://schemas.openxmlformats.org/officeDocument/2006/relationships/image" Target="../media/image59.jpg"/><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0.pn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xml"/><Relationship Id="rId7" Type="http://schemas.microsoft.com/office/2007/relationships/hdphoto" Target="../media/hdphoto3.wdp"/><Relationship Id="rId12" Type="http://schemas.openxmlformats.org/officeDocument/2006/relationships/image" Target="../media/image7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11"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12.png"/><Relationship Id="rId4" Type="http://schemas.openxmlformats.org/officeDocument/2006/relationships/image" Target="../media/image71.jpeg"/><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5.wav"/><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5.png"/><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7.png"/><Relationship Id="rId1" Type="http://schemas.openxmlformats.org/officeDocument/2006/relationships/slideLayout" Target="../slideLayouts/slideLayout27.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45.png"/><Relationship Id="rId12" Type="http://schemas.microsoft.com/office/2007/relationships/hdphoto" Target="../media/hdphoto6.wdp"/><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44.png"/><Relationship Id="rId10"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6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45.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1.xml"/><Relationship Id="rId5" Type="http://schemas.openxmlformats.org/officeDocument/2006/relationships/image" Target="../media/image84.jpeg"/><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7.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8.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9.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0.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1.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
        <p:nvSpPr>
          <p:cNvPr id="3" name="TextBox 2">
            <a:extLst>
              <a:ext uri="{FF2B5EF4-FFF2-40B4-BE49-F238E27FC236}">
                <a16:creationId xmlns:a16="http://schemas.microsoft.com/office/drawing/2014/main" id="{F53B2C23-A8FF-42CB-ADC0-C9761D56CE83}"/>
              </a:ext>
            </a:extLst>
          </p:cNvPr>
          <p:cNvSpPr txBox="1"/>
          <p:nvPr/>
        </p:nvSpPr>
        <p:spPr>
          <a:xfrm>
            <a:off x="3564609" y="1384504"/>
            <a:ext cx="3177153"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2D58FAB-BEE3-467E-923F-7BABCDCC53CB}"/>
              </a:ext>
            </a:extLst>
          </p:cNvPr>
          <p:cNvGrpSpPr/>
          <p:nvPr/>
        </p:nvGrpSpPr>
        <p:grpSpPr>
          <a:xfrm>
            <a:off x="6698822" y="787001"/>
            <a:ext cx="5455511" cy="63620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grpSp>
        <p:nvGrpSpPr>
          <p:cNvPr id="21" name="Group 20">
            <a:extLst>
              <a:ext uri="{FF2B5EF4-FFF2-40B4-BE49-F238E27FC236}">
                <a16:creationId xmlns:a16="http://schemas.microsoft.com/office/drawing/2014/main" id="{704D2EF0-B823-477F-B93B-175EEAC57C1C}"/>
              </a:ext>
            </a:extLst>
          </p:cNvPr>
          <p:cNvGrpSpPr/>
          <p:nvPr/>
        </p:nvGrpSpPr>
        <p:grpSpPr>
          <a:xfrm>
            <a:off x="169872" y="2260497"/>
            <a:ext cx="5455511" cy="3104485"/>
            <a:chOff x="133229" y="2137136"/>
            <a:chExt cx="5455511" cy="3104485"/>
          </a:xfrm>
        </p:grpSpPr>
        <p:sp>
          <p:nvSpPr>
            <p:cNvPr id="20" name="Speech Bubble: Rectangle with Corners Rounded 19">
              <a:extLst>
                <a:ext uri="{FF2B5EF4-FFF2-40B4-BE49-F238E27FC236}">
                  <a16:creationId xmlns:a16="http://schemas.microsoft.com/office/drawing/2014/main" id="{6280408F-9FE7-4370-A051-43B35E436D74}"/>
                </a:ext>
              </a:extLst>
            </p:cNvPr>
            <p:cNvSpPr/>
            <p:nvPr/>
          </p:nvSpPr>
          <p:spPr>
            <a:xfrm>
              <a:off x="133229" y="2137136"/>
              <a:ext cx="5455511" cy="2921329"/>
            </a:xfrm>
            <a:prstGeom prst="wedgeRoundRectCallout">
              <a:avLst>
                <a:gd name="adj1" fmla="val 70768"/>
                <a:gd name="adj2" fmla="val -24967"/>
                <a:gd name="adj3" fmla="val 16667"/>
              </a:avLst>
            </a:prstGeom>
            <a:solidFill>
              <a:schemeClr val="accent4">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AC697E-D974-498A-AE52-575C1B91CF4E}"/>
                </a:ext>
              </a:extLst>
            </p:cNvPr>
            <p:cNvSpPr/>
            <p:nvPr/>
          </p:nvSpPr>
          <p:spPr>
            <a:xfrm>
              <a:off x="369144" y="2379299"/>
              <a:ext cx="4983679" cy="2862322"/>
            </a:xfrm>
            <a:prstGeom prst="rect">
              <a:avLst/>
            </a:prstGeom>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14.1</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Kể tên các cao nguyên, bồn địa, dãy núi và đồng bằng Bắc Mỹ</a:t>
              </a:r>
              <a:r>
                <a:rPr lang="vi-VN" sz="3600">
                  <a:solidFill>
                    <a:srgbClr val="FF0066"/>
                  </a:solidFill>
                  <a:latin typeface="Arial" panose="020B0604020202020204" pitchFamily="34" charset="0"/>
                  <a:cs typeface="Arial" panose="020B0604020202020204" pitchFamily="34" charset="0"/>
                </a:rPr>
                <a:t>?</a:t>
              </a:r>
              <a:br>
                <a:rPr lang="en-US" sz="3600">
                  <a:solidFill>
                    <a:srgbClr val="FF0066"/>
                  </a:solidFill>
                  <a:latin typeface="Arial" panose="020B0604020202020204" pitchFamily="34" charset="0"/>
                  <a:cs typeface="Arial" panose="020B0604020202020204" pitchFamily="34" charset="0"/>
                </a:rPr>
              </a:br>
              <a:endParaRPr lang="en-US" sz="3600">
                <a:solidFill>
                  <a:srgbClr val="FF0066"/>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8347A530-364B-4FEC-BD44-EBF07094C2B4}"/>
              </a:ext>
            </a:extLst>
          </p:cNvPr>
          <p:cNvGrpSpPr/>
          <p:nvPr/>
        </p:nvGrpSpPr>
        <p:grpSpPr>
          <a:xfrm>
            <a:off x="136303" y="834766"/>
            <a:ext cx="4041069" cy="875873"/>
            <a:chOff x="133229" y="98535"/>
            <a:chExt cx="4041069" cy="875873"/>
          </a:xfrm>
        </p:grpSpPr>
        <p:grpSp>
          <p:nvGrpSpPr>
            <p:cNvPr id="19" name="Group 18">
              <a:extLst>
                <a:ext uri="{FF2B5EF4-FFF2-40B4-BE49-F238E27FC236}">
                  <a16:creationId xmlns:a16="http://schemas.microsoft.com/office/drawing/2014/main" id="{8D927A33-F2F9-4C9E-AF01-DEAA0A8E4213}"/>
                </a:ext>
              </a:extLst>
            </p:cNvPr>
            <p:cNvGrpSpPr/>
            <p:nvPr/>
          </p:nvGrpSpPr>
          <p:grpSpPr>
            <a:xfrm>
              <a:off x="180215" y="101459"/>
              <a:ext cx="3994083" cy="872949"/>
              <a:chOff x="3196548" y="1633376"/>
              <a:chExt cx="3994083" cy="872949"/>
            </a:xfrm>
          </p:grpSpPr>
          <p:grpSp>
            <p:nvGrpSpPr>
              <p:cNvPr id="24" name="Group 23">
                <a:extLst>
                  <a:ext uri="{FF2B5EF4-FFF2-40B4-BE49-F238E27FC236}">
                    <a16:creationId xmlns:a16="http://schemas.microsoft.com/office/drawing/2014/main" id="{F0E9A276-C395-4D1A-AACE-82D27DA8BCBF}"/>
                  </a:ext>
                </a:extLst>
              </p:cNvPr>
              <p:cNvGrpSpPr/>
              <p:nvPr/>
            </p:nvGrpSpPr>
            <p:grpSpPr>
              <a:xfrm>
                <a:off x="3196548" y="1633376"/>
                <a:ext cx="3994083" cy="872949"/>
                <a:chOff x="1133367" y="2220084"/>
                <a:chExt cx="2305413" cy="914400"/>
              </a:xfrm>
              <a:solidFill>
                <a:srgbClr val="FCFEB0"/>
              </a:solidFill>
            </p:grpSpPr>
            <p:sp>
              <p:nvSpPr>
                <p:cNvPr id="27" name="Arrow: Pentagon 26">
                  <a:extLst>
                    <a:ext uri="{FF2B5EF4-FFF2-40B4-BE49-F238E27FC236}">
                      <a16:creationId xmlns:a16="http://schemas.microsoft.com/office/drawing/2014/main" id="{F1734AB1-4EDC-47B9-8645-29C780A5B1F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8" name="TextBox 27">
                  <a:extLst>
                    <a:ext uri="{FF2B5EF4-FFF2-40B4-BE49-F238E27FC236}">
                      <a16:creationId xmlns:a16="http://schemas.microsoft.com/office/drawing/2014/main" id="{A6369504-9497-47E4-B8AA-267A5AEBD9C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4127C591-2BC2-45D6-8F55-FDC49CF644E8}"/>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3" name="Arrow: Pentagon 22">
              <a:extLst>
                <a:ext uri="{FF2B5EF4-FFF2-40B4-BE49-F238E27FC236}">
                  <a16:creationId xmlns:a16="http://schemas.microsoft.com/office/drawing/2014/main" id="{AA3A2C0F-24EB-4572-A04E-01FCF38C49A3}"/>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15" name="TextBox 14">
            <a:extLst>
              <a:ext uri="{FF2B5EF4-FFF2-40B4-BE49-F238E27FC236}">
                <a16:creationId xmlns:a16="http://schemas.microsoft.com/office/drawing/2014/main" id="{206D2308-8B04-4900-A82F-E0B79F24AEFC}"/>
              </a:ext>
            </a:extLst>
          </p:cNvPr>
          <p:cNvSpPr txBox="1"/>
          <p:nvPr/>
        </p:nvSpPr>
        <p:spPr>
          <a:xfrm>
            <a:off x="763025" y="25187"/>
            <a:ext cx="866355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ĐẶC ĐIỂM CHUNG CỦA THIÊN NHIÊN BẮC MỸ</a:t>
            </a:r>
          </a:p>
        </p:txBody>
      </p:sp>
    </p:spTree>
    <p:extLst>
      <p:ext uri="{BB962C8B-B14F-4D97-AF65-F5344CB8AC3E}">
        <p14:creationId xmlns:p14="http://schemas.microsoft.com/office/powerpoint/2010/main" val="5342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23" name="Rectangle 22">
            <a:extLst>
              <a:ext uri="{FF2B5EF4-FFF2-40B4-BE49-F238E27FC236}">
                <a16:creationId xmlns:a16="http://schemas.microsoft.com/office/drawing/2014/main" id="{C59C4C3A-2A5D-4F13-B9EC-C3F4941FB1F8}"/>
              </a:ext>
            </a:extLst>
          </p:cNvPr>
          <p:cNvSpPr/>
          <p:nvPr/>
        </p:nvSpPr>
        <p:spPr>
          <a:xfrm>
            <a:off x="243452" y="1321074"/>
            <a:ext cx="6513793" cy="1077218"/>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Cao nguyên: CN. La-bra-đô, CN. Cô-lô-ra-đô,...</a:t>
            </a:r>
          </a:p>
        </p:txBody>
      </p:sp>
      <p:sp>
        <p:nvSpPr>
          <p:cNvPr id="17" name="Rectangle 16">
            <a:extLst>
              <a:ext uri="{FF2B5EF4-FFF2-40B4-BE49-F238E27FC236}">
                <a16:creationId xmlns:a16="http://schemas.microsoft.com/office/drawing/2014/main" id="{031DDEF6-03F3-45C1-A23E-A1E0E03A1235}"/>
              </a:ext>
            </a:extLst>
          </p:cNvPr>
          <p:cNvSpPr/>
          <p:nvPr/>
        </p:nvSpPr>
        <p:spPr>
          <a:xfrm>
            <a:off x="243452" y="2483752"/>
            <a:ext cx="6513793" cy="584775"/>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Bồn địa Lớn.</a:t>
            </a:r>
          </a:p>
        </p:txBody>
      </p:sp>
      <p:sp>
        <p:nvSpPr>
          <p:cNvPr id="2" name="Oval 1">
            <a:extLst>
              <a:ext uri="{FF2B5EF4-FFF2-40B4-BE49-F238E27FC236}">
                <a16:creationId xmlns:a16="http://schemas.microsoft.com/office/drawing/2014/main" id="{6A8FB1E7-5D74-4C0F-A645-FFC3851D7107}"/>
              </a:ext>
            </a:extLst>
          </p:cNvPr>
          <p:cNvSpPr/>
          <p:nvPr/>
        </p:nvSpPr>
        <p:spPr>
          <a:xfrm>
            <a:off x="10818421" y="2980706"/>
            <a:ext cx="795647" cy="712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BB0E2-5138-4802-9E35-30AD4C66D2A4}"/>
              </a:ext>
            </a:extLst>
          </p:cNvPr>
          <p:cNvSpPr/>
          <p:nvPr/>
        </p:nvSpPr>
        <p:spPr>
          <a:xfrm>
            <a:off x="8737571" y="4518992"/>
            <a:ext cx="843751" cy="596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EAAC93-3B50-40AC-8B8A-0C80FF4E1571}"/>
              </a:ext>
            </a:extLst>
          </p:cNvPr>
          <p:cNvSpPr/>
          <p:nvPr/>
        </p:nvSpPr>
        <p:spPr>
          <a:xfrm>
            <a:off x="243452" y="3165564"/>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Dãy núi: D. A-la-xca, D. Mác-ken-di, D. Bruc-xơ, D. A-pa-lat, D. Nê-va-đa,...</a:t>
            </a:r>
          </a:p>
        </p:txBody>
      </p:sp>
      <p:sp>
        <p:nvSpPr>
          <p:cNvPr id="25" name="Rectangle 24">
            <a:extLst>
              <a:ext uri="{FF2B5EF4-FFF2-40B4-BE49-F238E27FC236}">
                <a16:creationId xmlns:a16="http://schemas.microsoft.com/office/drawing/2014/main" id="{E1AFD277-FE01-4636-BAFC-5C2CD40AFD39}"/>
              </a:ext>
            </a:extLst>
          </p:cNvPr>
          <p:cNvSpPr/>
          <p:nvPr/>
        </p:nvSpPr>
        <p:spPr>
          <a:xfrm>
            <a:off x="243452" y="4919008"/>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Đồng bằng: ĐB. Trung Tâm, ĐB. Duyên hải vịnh Mê-hi-cô, ĐB. Duyên hải Đại Tây Dương,...</a:t>
            </a:r>
            <a:endParaRPr lang="en-US"/>
          </a:p>
        </p:txBody>
      </p:sp>
      <p:sp>
        <p:nvSpPr>
          <p:cNvPr id="26" name="Oval 25">
            <a:extLst>
              <a:ext uri="{FF2B5EF4-FFF2-40B4-BE49-F238E27FC236}">
                <a16:creationId xmlns:a16="http://schemas.microsoft.com/office/drawing/2014/main" id="{BA088A50-5A24-47EB-B8FE-5AFA559FDBD0}"/>
              </a:ext>
            </a:extLst>
          </p:cNvPr>
          <p:cNvSpPr/>
          <p:nvPr/>
        </p:nvSpPr>
        <p:spPr>
          <a:xfrm>
            <a:off x="8370898" y="3750419"/>
            <a:ext cx="843751" cy="596348"/>
          </a:xfrm>
          <a:prstGeom prst="ellipse">
            <a:avLst/>
          </a:prstGeom>
          <a:noFill/>
          <a:ln w="2857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44B9C36A-4054-4C81-8C24-BDFAB8520BBE}"/>
              </a:ext>
            </a:extLst>
          </p:cNvPr>
          <p:cNvSpPr/>
          <p:nvPr/>
        </p:nvSpPr>
        <p:spPr>
          <a:xfrm>
            <a:off x="8229600" y="2185051"/>
            <a:ext cx="424070" cy="346114"/>
          </a:xfrm>
          <a:custGeom>
            <a:avLst/>
            <a:gdLst>
              <a:gd name="connsiteX0" fmla="*/ 0 w 424070"/>
              <a:gd name="connsiteY0" fmla="*/ 107575 h 346114"/>
              <a:gd name="connsiteX1" fmla="*/ 225287 w 424070"/>
              <a:gd name="connsiteY1" fmla="*/ 54566 h 346114"/>
              <a:gd name="connsiteX2" fmla="*/ 238539 w 424070"/>
              <a:gd name="connsiteY2" fmla="*/ 160584 h 346114"/>
              <a:gd name="connsiteX3" fmla="*/ 291548 w 424070"/>
              <a:gd name="connsiteY3" fmla="*/ 213592 h 346114"/>
              <a:gd name="connsiteX4" fmla="*/ 331304 w 424070"/>
              <a:gd name="connsiteY4" fmla="*/ 240097 h 346114"/>
              <a:gd name="connsiteX5" fmla="*/ 410817 w 424070"/>
              <a:gd name="connsiteY5" fmla="*/ 293106 h 346114"/>
              <a:gd name="connsiteX6" fmla="*/ 424070 w 424070"/>
              <a:gd name="connsiteY6" fmla="*/ 346114 h 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70" h="346114">
                <a:moveTo>
                  <a:pt x="0" y="107575"/>
                </a:moveTo>
                <a:cubicBezTo>
                  <a:pt x="38262" y="11919"/>
                  <a:pt x="38795" y="-50336"/>
                  <a:pt x="225287" y="54566"/>
                </a:cubicBezTo>
                <a:cubicBezTo>
                  <a:pt x="256328" y="72026"/>
                  <a:pt x="224841" y="127709"/>
                  <a:pt x="238539" y="160584"/>
                </a:cubicBezTo>
                <a:cubicBezTo>
                  <a:pt x="248150" y="183650"/>
                  <a:pt x="272575" y="197330"/>
                  <a:pt x="291548" y="213592"/>
                </a:cubicBezTo>
                <a:cubicBezTo>
                  <a:pt x="303641" y="223957"/>
                  <a:pt x="319068" y="229901"/>
                  <a:pt x="331304" y="240097"/>
                </a:cubicBezTo>
                <a:cubicBezTo>
                  <a:pt x="397482" y="295245"/>
                  <a:pt x="340951" y="269816"/>
                  <a:pt x="410817" y="293106"/>
                </a:cubicBezTo>
                <a:lnTo>
                  <a:pt x="424070" y="346114"/>
                </a:lnTo>
              </a:path>
            </a:pathLst>
          </a:custGeom>
          <a:noFill/>
          <a:ln w="349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51E84C-743F-43FB-8DB3-355F34DFEC48}"/>
              </a:ext>
            </a:extLst>
          </p:cNvPr>
          <p:cNvSpPr/>
          <p:nvPr/>
        </p:nvSpPr>
        <p:spPr>
          <a:xfrm>
            <a:off x="8882743" y="2470068"/>
            <a:ext cx="190172" cy="380010"/>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5697A0E-1C22-49FD-84BB-BBA80DEF2A3C}"/>
              </a:ext>
            </a:extLst>
          </p:cNvPr>
          <p:cNvSpPr/>
          <p:nvPr/>
        </p:nvSpPr>
        <p:spPr>
          <a:xfrm>
            <a:off x="8505104" y="4302216"/>
            <a:ext cx="55134" cy="433008"/>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CE86A9-905A-473E-ACA7-19636E495ADD}"/>
              </a:ext>
            </a:extLst>
          </p:cNvPr>
          <p:cNvSpPr/>
          <p:nvPr/>
        </p:nvSpPr>
        <p:spPr>
          <a:xfrm>
            <a:off x="10141527" y="4302216"/>
            <a:ext cx="740513" cy="59634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E92B9BB-B6DC-4E4D-8025-69053F60D9A5}"/>
              </a:ext>
            </a:extLst>
          </p:cNvPr>
          <p:cNvSpPr/>
          <p:nvPr/>
        </p:nvSpPr>
        <p:spPr>
          <a:xfrm rot="20303162">
            <a:off x="10290546" y="4831984"/>
            <a:ext cx="963059" cy="36933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785E693-878A-4888-A219-729337D1CC09}"/>
              </a:ext>
            </a:extLst>
          </p:cNvPr>
          <p:cNvSpPr/>
          <p:nvPr/>
        </p:nvSpPr>
        <p:spPr>
          <a:xfrm rot="20303162">
            <a:off x="9605081" y="5140230"/>
            <a:ext cx="715188" cy="35808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9EEDBD5-CFD7-4885-98E4-5DE02E466FBA}"/>
              </a:ext>
            </a:extLst>
          </p:cNvPr>
          <p:cNvGrpSpPr/>
          <p:nvPr/>
        </p:nvGrpSpPr>
        <p:grpSpPr>
          <a:xfrm>
            <a:off x="133229" y="98535"/>
            <a:ext cx="4041069" cy="875873"/>
            <a:chOff x="133229" y="98535"/>
            <a:chExt cx="4041069" cy="875873"/>
          </a:xfrm>
        </p:grpSpPr>
        <p:grpSp>
          <p:nvGrpSpPr>
            <p:cNvPr id="28" name="Group 27">
              <a:extLst>
                <a:ext uri="{FF2B5EF4-FFF2-40B4-BE49-F238E27FC236}">
                  <a16:creationId xmlns:a16="http://schemas.microsoft.com/office/drawing/2014/main" id="{0B43AD16-AF15-43B4-B5D0-034BF536C430}"/>
                </a:ext>
              </a:extLst>
            </p:cNvPr>
            <p:cNvGrpSpPr/>
            <p:nvPr/>
          </p:nvGrpSpPr>
          <p:grpSpPr>
            <a:xfrm>
              <a:off x="180215" y="101459"/>
              <a:ext cx="3994083" cy="872949"/>
              <a:chOff x="3196548" y="1633376"/>
              <a:chExt cx="3994083" cy="872949"/>
            </a:xfrm>
          </p:grpSpPr>
          <p:grpSp>
            <p:nvGrpSpPr>
              <p:cNvPr id="34" name="Group 33">
                <a:extLst>
                  <a:ext uri="{FF2B5EF4-FFF2-40B4-BE49-F238E27FC236}">
                    <a16:creationId xmlns:a16="http://schemas.microsoft.com/office/drawing/2014/main" id="{25BDE2F0-0684-4C07-926D-CDE502753ADB}"/>
                  </a:ext>
                </a:extLst>
              </p:cNvPr>
              <p:cNvGrpSpPr/>
              <p:nvPr/>
            </p:nvGrpSpPr>
            <p:grpSpPr>
              <a:xfrm>
                <a:off x="3196548" y="1633376"/>
                <a:ext cx="3994083" cy="872949"/>
                <a:chOff x="1133367" y="2220084"/>
                <a:chExt cx="2305413" cy="914400"/>
              </a:xfrm>
              <a:solidFill>
                <a:srgbClr val="FCFEB0"/>
              </a:solidFill>
            </p:grpSpPr>
            <p:sp>
              <p:nvSpPr>
                <p:cNvPr id="36" name="Arrow: Pentagon 35">
                  <a:extLst>
                    <a:ext uri="{FF2B5EF4-FFF2-40B4-BE49-F238E27FC236}">
                      <a16:creationId xmlns:a16="http://schemas.microsoft.com/office/drawing/2014/main" id="{5D2D39E4-A91F-4207-A7D9-084ACEF76A04}"/>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1F5A19FD-2D1B-4CB3-8FDB-39D28BC50341}"/>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id="{61598CBF-61FE-415D-BDC1-15D17775DFEA}"/>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9" name="Arrow: Pentagon 28">
              <a:extLst>
                <a:ext uri="{FF2B5EF4-FFF2-40B4-BE49-F238E27FC236}">
                  <a16:creationId xmlns:a16="http://schemas.microsoft.com/office/drawing/2014/main" id="{EA5A7F9C-9F69-4D46-B19A-0FD2F4842899}"/>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17674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P spid="2" grpId="0" animBg="1"/>
      <p:bldP spid="19" grpId="0" animBg="1"/>
      <p:bldP spid="24" grpId="0"/>
      <p:bldP spid="25" grpId="0"/>
      <p:bldP spid="26" grpId="0" animBg="1"/>
      <p:bldP spid="3" grpId="0" animBg="1"/>
      <p:bldP spid="13" grpId="0" animBg="1"/>
      <p:bldP spid="30" grpId="0" animBg="1"/>
      <p:bldP spid="14"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A4DE65-C9A1-4FE6-87CB-924A30B9B929}"/>
              </a:ext>
            </a:extLst>
          </p:cNvPr>
          <p:cNvPicPr>
            <a:picLocks noChangeAspect="1"/>
          </p:cNvPicPr>
          <p:nvPr/>
        </p:nvPicPr>
        <p:blipFill rotWithShape="1">
          <a:blip r:embed="rId2"/>
          <a:srcRect l="28917" t="52148" r="30000" b="26963"/>
          <a:stretch/>
        </p:blipFill>
        <p:spPr>
          <a:xfrm>
            <a:off x="88718" y="3870252"/>
            <a:ext cx="6139948" cy="2696792"/>
          </a:xfrm>
          <a:prstGeom prst="rect">
            <a:avLst/>
          </a:prstGeom>
        </p:spPr>
      </p:pic>
      <p:sp>
        <p:nvSpPr>
          <p:cNvPr id="10" name="Rectangle 9">
            <a:extLst>
              <a:ext uri="{FF2B5EF4-FFF2-40B4-BE49-F238E27FC236}">
                <a16:creationId xmlns:a16="http://schemas.microsoft.com/office/drawing/2014/main" id="{3C897822-2AE2-478B-8DB0-01204DFEEA7C}"/>
              </a:ext>
            </a:extLst>
          </p:cNvPr>
          <p:cNvSpPr/>
          <p:nvPr/>
        </p:nvSpPr>
        <p:spPr>
          <a:xfrm>
            <a:off x="294213" y="1605903"/>
            <a:ext cx="6447550" cy="2416687"/>
          </a:xfrm>
          <a:prstGeom prst="rect">
            <a:avLst/>
          </a:prstGeom>
          <a:ln w="12700">
            <a:solidFill>
              <a:schemeClr val="accent1"/>
            </a:solidFill>
            <a:prstDash val="dash"/>
          </a:ln>
        </p:spPr>
        <p:txBody>
          <a:bodyPr wrap="square">
            <a:spAutoFit/>
          </a:bodyPr>
          <a:lstStyle/>
          <a:p>
            <a:pPr indent="180340" algn="just">
              <a:lnSpc>
                <a:spcPct val="120000"/>
              </a:lnSpc>
              <a:spcAft>
                <a:spcPts val="600"/>
              </a:spcAft>
            </a:pPr>
            <a:r>
              <a:rPr lang="vi-VN" sz="3200">
                <a:solidFill>
                  <a:srgbClr val="FF0066"/>
                </a:solidFill>
                <a:latin typeface="Arial "/>
                <a:ea typeface="Calibri" panose="020F0502020204030204" pitchFamily="34" charset="0"/>
              </a:rPr>
              <a:t>Quan sát lát cắt + </a:t>
            </a:r>
            <a:r>
              <a:rPr lang="en-US" sz="3200">
                <a:solidFill>
                  <a:srgbClr val="FF0066"/>
                </a:solidFill>
                <a:latin typeface="Arial "/>
                <a:ea typeface="Calibri" panose="020F0502020204030204" pitchFamily="34" charset="0"/>
              </a:rPr>
              <a:t>l</a:t>
            </a:r>
            <a:r>
              <a:rPr lang="vi-VN" sz="3200">
                <a:solidFill>
                  <a:srgbClr val="FF0066"/>
                </a:solidFill>
                <a:latin typeface="Arial "/>
                <a:ea typeface="Calibri" panose="020F0502020204030204" pitchFamily="34" charset="0"/>
              </a:rPr>
              <a:t>ược đồ tự nhiên Bắc Mĩ.</a:t>
            </a:r>
            <a:r>
              <a:rPr lang="en-US" sz="3200">
                <a:solidFill>
                  <a:srgbClr val="FF0066"/>
                </a:solidFill>
                <a:latin typeface="Arial "/>
              </a:rPr>
              <a:t>Cho biết địa hình Bắc Mỹ được phân chia thành những khu vực nào?</a:t>
            </a:r>
            <a:endParaRPr lang="en-US" sz="3200">
              <a:solidFill>
                <a:srgbClr val="FF0066"/>
              </a:solidFill>
              <a:effectLst/>
              <a:latin typeface="Arial "/>
              <a:ea typeface="Calibri" panose="020F0502020204030204" pitchFamily="34" charset="0"/>
            </a:endParaRPr>
          </a:p>
        </p:txBody>
      </p:sp>
      <p:grpSp>
        <p:nvGrpSpPr>
          <p:cNvPr id="2" name="Group 1">
            <a:extLst>
              <a:ext uri="{FF2B5EF4-FFF2-40B4-BE49-F238E27FC236}">
                <a16:creationId xmlns:a16="http://schemas.microsoft.com/office/drawing/2014/main" id="{7D4C24ED-0625-40BC-9FE4-2C5AFD5B4DCA}"/>
              </a:ext>
            </a:extLst>
          </p:cNvPr>
          <p:cNvGrpSpPr/>
          <p:nvPr/>
        </p:nvGrpSpPr>
        <p:grpSpPr>
          <a:xfrm>
            <a:off x="133229" y="98535"/>
            <a:ext cx="4041069" cy="875873"/>
            <a:chOff x="133229" y="98535"/>
            <a:chExt cx="4041069" cy="875873"/>
          </a:xfrm>
        </p:grpSpPr>
        <p:grpSp>
          <p:nvGrpSpPr>
            <p:cNvPr id="12" name="Group 11">
              <a:extLst>
                <a:ext uri="{FF2B5EF4-FFF2-40B4-BE49-F238E27FC236}">
                  <a16:creationId xmlns:a16="http://schemas.microsoft.com/office/drawing/2014/main" id="{AF4C55C5-E3EF-4393-A3F7-473A871545EB}"/>
                </a:ext>
              </a:extLst>
            </p:cNvPr>
            <p:cNvGrpSpPr/>
            <p:nvPr/>
          </p:nvGrpSpPr>
          <p:grpSpPr>
            <a:xfrm>
              <a:off x="180215" y="101459"/>
              <a:ext cx="3994083" cy="872949"/>
              <a:chOff x="3196548" y="1633376"/>
              <a:chExt cx="3994083" cy="872949"/>
            </a:xfrm>
          </p:grpSpPr>
          <p:grpSp>
            <p:nvGrpSpPr>
              <p:cNvPr id="13" name="Group 12">
                <a:extLst>
                  <a:ext uri="{FF2B5EF4-FFF2-40B4-BE49-F238E27FC236}">
                    <a16:creationId xmlns:a16="http://schemas.microsoft.com/office/drawing/2014/main" id="{A24B0D1D-2B43-4289-8404-F97773DA69EA}"/>
                  </a:ext>
                </a:extLst>
              </p:cNvPr>
              <p:cNvGrpSpPr/>
              <p:nvPr/>
            </p:nvGrpSpPr>
            <p:grpSpPr>
              <a:xfrm>
                <a:off x="3196548" y="1633376"/>
                <a:ext cx="3994083" cy="872949"/>
                <a:chOff x="1133367" y="2220084"/>
                <a:chExt cx="2305413" cy="914400"/>
              </a:xfrm>
              <a:solidFill>
                <a:srgbClr val="FCFEB0"/>
              </a:solidFill>
            </p:grpSpPr>
            <p:sp>
              <p:nvSpPr>
                <p:cNvPr id="16" name="Arrow: Pentagon 15">
                  <a:extLst>
                    <a:ext uri="{FF2B5EF4-FFF2-40B4-BE49-F238E27FC236}">
                      <a16:creationId xmlns:a16="http://schemas.microsoft.com/office/drawing/2014/main" id="{475A3593-AA32-4846-A2B0-E073640B55E0}"/>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DE171CD6-0908-4833-9E5F-7A436B8F8797}"/>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DC09222A-6462-4909-BFA6-1D3F730A08DD}"/>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8" name="Arrow: Pentagon 17">
              <a:extLst>
                <a:ext uri="{FF2B5EF4-FFF2-40B4-BE49-F238E27FC236}">
                  <a16:creationId xmlns:a16="http://schemas.microsoft.com/office/drawing/2014/main" id="{8181C154-E571-4D60-A857-47F45DD7EA72}"/>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grpSp>
        <p:nvGrpSpPr>
          <p:cNvPr id="19" name="Group 18">
            <a:extLst>
              <a:ext uri="{FF2B5EF4-FFF2-40B4-BE49-F238E27FC236}">
                <a16:creationId xmlns:a16="http://schemas.microsoft.com/office/drawing/2014/main" id="{C110BA38-EE67-4EFA-93A0-2188695123B5}"/>
              </a:ext>
            </a:extLst>
          </p:cNvPr>
          <p:cNvGrpSpPr/>
          <p:nvPr/>
        </p:nvGrpSpPr>
        <p:grpSpPr>
          <a:xfrm>
            <a:off x="7208322" y="898846"/>
            <a:ext cx="4946012" cy="5959154"/>
            <a:chOff x="7208322" y="898846"/>
            <a:chExt cx="4946012" cy="5959154"/>
          </a:xfrm>
        </p:grpSpPr>
        <p:pic>
          <p:nvPicPr>
            <p:cNvPr id="20" name="Picture 2">
              <a:extLst>
                <a:ext uri="{FF2B5EF4-FFF2-40B4-BE49-F238E27FC236}">
                  <a16:creationId xmlns:a16="http://schemas.microsoft.com/office/drawing/2014/main" id="{24A5629D-6115-4DE2-92C0-5FB7BD108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AB24400-6887-45F0-B3CD-CB194B0A4AE8}"/>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Tree>
    <p:extLst>
      <p:ext uri="{BB962C8B-B14F-4D97-AF65-F5344CB8AC3E}">
        <p14:creationId xmlns:p14="http://schemas.microsoft.com/office/powerpoint/2010/main" val="42887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FE13ED-6485-4842-8E31-8237F29BADD6}"/>
              </a:ext>
            </a:extLst>
          </p:cNvPr>
          <p:cNvGrpSpPr/>
          <p:nvPr/>
        </p:nvGrpSpPr>
        <p:grpSpPr>
          <a:xfrm>
            <a:off x="180215" y="101459"/>
            <a:ext cx="3994083" cy="872949"/>
            <a:chOff x="3196548" y="1633376"/>
            <a:chExt cx="3994083" cy="872949"/>
          </a:xfrm>
        </p:grpSpPr>
        <p:grpSp>
          <p:nvGrpSpPr>
            <p:cNvPr id="8" name="Group 7">
              <a:extLst>
                <a:ext uri="{FF2B5EF4-FFF2-40B4-BE49-F238E27FC236}">
                  <a16:creationId xmlns:a16="http://schemas.microsoft.com/office/drawing/2014/main" id="{37C74593-72E1-4A38-B85F-E174F1E2CE33}"/>
                </a:ext>
              </a:extLst>
            </p:cNvPr>
            <p:cNvGrpSpPr/>
            <p:nvPr/>
          </p:nvGrpSpPr>
          <p:grpSpPr>
            <a:xfrm>
              <a:off x="3196548" y="1633376"/>
              <a:ext cx="3994083" cy="872949"/>
              <a:chOff x="1133367" y="2220084"/>
              <a:chExt cx="2305413" cy="914400"/>
            </a:xfrm>
            <a:solidFill>
              <a:srgbClr val="FCFEB0"/>
            </a:solidFill>
          </p:grpSpPr>
          <p:sp>
            <p:nvSpPr>
              <p:cNvPr id="10" name="Arrow: Pentagon 9">
                <a:extLst>
                  <a:ext uri="{FF2B5EF4-FFF2-40B4-BE49-F238E27FC236}">
                    <a16:creationId xmlns:a16="http://schemas.microsoft.com/office/drawing/2014/main" id="{7DD015C3-0242-42FF-BEDB-C3C007C67B29}"/>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B7075E4E-3218-46FD-9A1F-A9EF3E9640F2}"/>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9DF0D8BE-51EA-426C-B64A-F4767BEBB486}"/>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2" name="Arrow: Pentagon 11">
            <a:extLst>
              <a:ext uri="{FF2B5EF4-FFF2-40B4-BE49-F238E27FC236}">
                <a16:creationId xmlns:a16="http://schemas.microsoft.com/office/drawing/2014/main" id="{BA3D3C3E-197D-468F-BCE7-9532BD720D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pic>
        <p:nvPicPr>
          <p:cNvPr id="13" name="Picture 12">
            <a:extLst>
              <a:ext uri="{FF2B5EF4-FFF2-40B4-BE49-F238E27FC236}">
                <a16:creationId xmlns:a16="http://schemas.microsoft.com/office/drawing/2014/main" id="{D972A4D2-8DEA-4897-BE5E-A845DA2B9ED9}"/>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DB519F6F-8624-4B33-907C-B3E08168F50B}"/>
              </a:ext>
            </a:extLst>
          </p:cNvPr>
          <p:cNvGrpSpPr/>
          <p:nvPr/>
        </p:nvGrpSpPr>
        <p:grpSpPr>
          <a:xfrm>
            <a:off x="7504878" y="13252"/>
            <a:ext cx="468712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C23FFC6B-A510-4356-9586-14D52B90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ED783CF0-9705-482A-A23F-87D085F0A6C2}"/>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Rectangle 16">
            <a:extLst>
              <a:ext uri="{FF2B5EF4-FFF2-40B4-BE49-F238E27FC236}">
                <a16:creationId xmlns:a16="http://schemas.microsoft.com/office/drawing/2014/main" id="{BDD72742-34C7-49FA-BF2C-0A1B2E29CB6B}"/>
              </a:ext>
            </a:extLst>
          </p:cNvPr>
          <p:cNvSpPr/>
          <p:nvPr/>
        </p:nvSpPr>
        <p:spPr>
          <a:xfrm>
            <a:off x="180215" y="2470726"/>
            <a:ext cx="6779374" cy="3785652"/>
          </a:xfrm>
          <a:prstGeom prst="rect">
            <a:avLst/>
          </a:prstGeom>
          <a:ln>
            <a:solidFill>
              <a:srgbClr val="00B050"/>
            </a:solidFill>
            <a:prstDash val="sysDash"/>
          </a:ln>
        </p:spPr>
        <p:txBody>
          <a:bodyPr wrap="square">
            <a:spAutoFit/>
          </a:bodyPr>
          <a:lstStyle/>
          <a:p>
            <a:pPr algn="just"/>
            <a:r>
              <a:rPr lang="en-US" sz="4000">
                <a:solidFill>
                  <a:srgbClr val="FF0066"/>
                </a:solidFill>
                <a:latin typeface="Arial" panose="020B0604020202020204" pitchFamily="34" charset="0"/>
                <a:cs typeface="Arial" panose="020B0604020202020204" pitchFamily="34" charset="0"/>
              </a:rPr>
              <a:t>Mỗi nhóm có 3 phút đọc thông tin trong mục 1 và quan sát hình 1 (trang 140), </a:t>
            </a:r>
            <a:r>
              <a:rPr lang="vi-VN" altLang="en-US" sz="4000">
                <a:solidFill>
                  <a:srgbClr val="FF0066"/>
                </a:solidFill>
                <a:ea typeface="Cambria" panose="02040503050406030204" pitchFamily="18" charset="0"/>
                <a:cs typeface="Times New Roman" panose="02020603050405020304" pitchFamily="18" charset="0"/>
              </a:rPr>
              <a:t>hết thời gian gấp hết SGK lại và hoàn thành </a:t>
            </a:r>
            <a:r>
              <a:rPr lang="en-US" altLang="en-US" sz="4000">
                <a:solidFill>
                  <a:srgbClr val="FF0066"/>
                </a:solidFill>
                <a:ea typeface="Cambria" panose="02040503050406030204" pitchFamily="18" charset="0"/>
                <a:cs typeface="Times New Roman" panose="02020603050405020304" pitchFamily="18" charset="0"/>
              </a:rPr>
              <a:t>phiếu học tập </a:t>
            </a:r>
            <a:r>
              <a:rPr lang="vi-VN" altLang="en-US" sz="4000">
                <a:solidFill>
                  <a:srgbClr val="FF0066"/>
                </a:solidFill>
                <a:ea typeface="Cambria" panose="02040503050406030204" pitchFamily="18" charset="0"/>
                <a:cs typeface="Times New Roman" panose="02020603050405020304" pitchFamily="18" charset="0"/>
              </a:rPr>
              <a:t> sau đây</a:t>
            </a:r>
            <a:r>
              <a:rPr lang="en-US" altLang="en-US" sz="4000">
                <a:solidFill>
                  <a:srgbClr val="FF0066"/>
                </a:solidFill>
                <a:ea typeface="Cambria" panose="02040503050406030204" pitchFamily="18" charset="0"/>
                <a:cs typeface="Times New Roman" panose="02020603050405020304" pitchFamily="18" charset="0"/>
              </a:rPr>
              <a:t>:</a:t>
            </a:r>
            <a:endParaRPr lang="en-US" sz="4000">
              <a:solidFill>
                <a:srgbClr val="FF006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913A684-361E-4C02-AD82-4AF5F2D29FE3}"/>
              </a:ext>
            </a:extLst>
          </p:cNvPr>
          <p:cNvSpPr/>
          <p:nvPr/>
        </p:nvSpPr>
        <p:spPr>
          <a:xfrm>
            <a:off x="915684" y="1418415"/>
            <a:ext cx="5710218" cy="846322"/>
          </a:xfrm>
          <a:prstGeom prst="rect">
            <a:avLst/>
          </a:prstGeom>
          <a:blipFill>
            <a:blip r:embed="rId5"/>
            <a:tile tx="0" ty="0" sx="100000" sy="100000" flip="none" algn="tl"/>
          </a:blipFill>
          <a:ln>
            <a:solidFill>
              <a:srgbClr val="00B050"/>
            </a:solidFill>
          </a:ln>
        </p:spPr>
        <p:txBody>
          <a:bodyPr wrap="none">
            <a:spAutoFit/>
          </a:bodyPr>
          <a:lstStyle/>
          <a:p>
            <a:pPr algn="ctr">
              <a:lnSpc>
                <a:spcPct val="120000"/>
              </a:lnSpc>
              <a:spcBef>
                <a:spcPct val="0"/>
              </a:spcBef>
              <a:buFontTx/>
              <a:buNone/>
            </a:pPr>
            <a:r>
              <a:rPr lang="vi-VN" altLang="en-US" sz="4400" b="1">
                <a:solidFill>
                  <a:srgbClr val="1B04FA"/>
                </a:solidFill>
                <a:ea typeface="Cambria" panose="02040503050406030204" pitchFamily="18" charset="0"/>
                <a:cs typeface="Cambria" panose="02040503050406030204" pitchFamily="18" charset="0"/>
              </a:rPr>
              <a:t>“ </a:t>
            </a:r>
            <a:r>
              <a:rPr lang="en-US" altLang="en-US" sz="4400" b="1">
                <a:solidFill>
                  <a:srgbClr val="1B04FA"/>
                </a:solidFill>
                <a:ea typeface="Cambria" panose="02040503050406030204" pitchFamily="18" charset="0"/>
                <a:cs typeface="Cambria" panose="02040503050406030204" pitchFamily="18" charset="0"/>
              </a:rPr>
              <a:t>TRÍ NHỚ SIÊU PHÀM</a:t>
            </a:r>
            <a:r>
              <a:rPr lang="vi-VN" altLang="en-US" sz="4400" b="1">
                <a:solidFill>
                  <a:srgbClr val="1B04FA"/>
                </a:solidFill>
                <a:ea typeface="Cambria" panose="02040503050406030204" pitchFamily="18" charset="0"/>
                <a:cs typeface="Cambria" panose="02040503050406030204" pitchFamily="18" charset="0"/>
              </a:rPr>
              <a:t>”</a:t>
            </a:r>
            <a:endParaRPr lang="en-US" altLang="en-US" sz="4400">
              <a:solidFill>
                <a:srgbClr val="1B04FA"/>
              </a:solidFill>
              <a:cs typeface="Times New Roman" panose="02020603050405020304" pitchFamily="18" charset="0"/>
            </a:endParaRPr>
          </a:p>
        </p:txBody>
      </p:sp>
    </p:spTree>
    <p:extLst>
      <p:ext uri="{BB962C8B-B14F-4D97-AF65-F5344CB8AC3E}">
        <p14:creationId xmlns:p14="http://schemas.microsoft.com/office/powerpoint/2010/main" val="15258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7D5AB1-558E-409A-9BC9-5FDEB00FF603}"/>
              </a:ext>
            </a:extLst>
          </p:cNvPr>
          <p:cNvGraphicFramePr>
            <a:graphicFrameLocks noGrp="1"/>
          </p:cNvGraphicFramePr>
          <p:nvPr>
            <p:extLst>
              <p:ext uri="{D42A27DB-BD31-4B8C-83A1-F6EECF244321}">
                <p14:modId xmlns:p14="http://schemas.microsoft.com/office/powerpoint/2010/main" val="3034986729"/>
              </p:ext>
            </p:extLst>
          </p:nvPr>
        </p:nvGraphicFramePr>
        <p:xfrm>
          <a:off x="0" y="3351998"/>
          <a:ext cx="12089219" cy="3626331"/>
        </p:xfrm>
        <a:graphic>
          <a:graphicData uri="http://schemas.openxmlformats.org/drawingml/2006/table">
            <a:tbl>
              <a:tblPr bandRow="1">
                <a:tableStyleId>{5C22544A-7EE6-4342-B048-85BDC9FD1C3A}</a:tableStyleId>
              </a:tblPr>
              <a:tblGrid>
                <a:gridCol w="1919818">
                  <a:extLst>
                    <a:ext uri="{9D8B030D-6E8A-4147-A177-3AD203B41FA5}">
                      <a16:colId xmlns:a16="http://schemas.microsoft.com/office/drawing/2014/main" val="3623017467"/>
                    </a:ext>
                  </a:extLst>
                </a:gridCol>
                <a:gridCol w="3703930">
                  <a:extLst>
                    <a:ext uri="{9D8B030D-6E8A-4147-A177-3AD203B41FA5}">
                      <a16:colId xmlns:a16="http://schemas.microsoft.com/office/drawing/2014/main" val="1286005114"/>
                    </a:ext>
                  </a:extLst>
                </a:gridCol>
                <a:gridCol w="2892447">
                  <a:extLst>
                    <a:ext uri="{9D8B030D-6E8A-4147-A177-3AD203B41FA5}">
                      <a16:colId xmlns:a16="http://schemas.microsoft.com/office/drawing/2014/main" val="2124546993"/>
                    </a:ext>
                  </a:extLst>
                </a:gridCol>
                <a:gridCol w="3573024">
                  <a:extLst>
                    <a:ext uri="{9D8B030D-6E8A-4147-A177-3AD203B41FA5}">
                      <a16:colId xmlns:a16="http://schemas.microsoft.com/office/drawing/2014/main" val="2513949542"/>
                    </a:ext>
                  </a:extLst>
                </a:gridCol>
              </a:tblGrid>
              <a:tr h="975150">
                <a:tc>
                  <a:txBody>
                    <a:bodyPr/>
                    <a:lstStyle/>
                    <a:p>
                      <a:pPr indent="180340" algn="l">
                        <a:lnSpc>
                          <a:spcPct val="120000"/>
                        </a:lnSpc>
                        <a:spcAft>
                          <a:spcPts val="600"/>
                        </a:spcAft>
                      </a:pPr>
                      <a:r>
                        <a:rPr lang="vi-VN" sz="2800">
                          <a:solidFill>
                            <a:schemeClr val="bg1"/>
                          </a:solidFill>
                          <a:effectLst/>
                          <a:latin typeface="Arial" panose="020B0604020202020204" pitchFamily="34" charset="0"/>
                          <a:cs typeface="Arial" panose="020B0604020202020204" pitchFamily="34" charset="0"/>
                        </a:rPr>
                        <a:t> </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A. </a:t>
                      </a:r>
                      <a:r>
                        <a:rPr lang="vi-VN" sz="2800" b="1">
                          <a:solidFill>
                            <a:schemeClr val="bg1"/>
                          </a:solidFill>
                          <a:effectLst/>
                          <a:latin typeface="Arial" panose="020B0604020202020204" pitchFamily="34" charset="0"/>
                          <a:cs typeface="Arial" panose="020B0604020202020204" pitchFamily="34" charset="0"/>
                        </a:rPr>
                        <a:t>Hệ thống Coócđie</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B. </a:t>
                      </a:r>
                      <a:r>
                        <a:rPr lang="vi-VN" sz="2800" b="1">
                          <a:solidFill>
                            <a:schemeClr val="bg1"/>
                          </a:solidFill>
                          <a:effectLst/>
                          <a:latin typeface="Arial" panose="020B0604020202020204" pitchFamily="34" charset="0"/>
                          <a:cs typeface="Arial" panose="020B0604020202020204" pitchFamily="34" charset="0"/>
                        </a:rPr>
                        <a:t>Đồng bằng  </a:t>
                      </a:r>
                      <a:endParaRPr lang="en-US" sz="28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C. Dãy núi </a:t>
                      </a:r>
                      <a:r>
                        <a:rPr lang="vi-VN" sz="2800" b="1">
                          <a:solidFill>
                            <a:schemeClr val="bg1"/>
                          </a:solidFill>
                          <a:effectLst/>
                          <a:latin typeface="Arial" panose="020B0604020202020204" pitchFamily="34" charset="0"/>
                          <a:cs typeface="Arial" panose="020B0604020202020204" pitchFamily="34" charset="0"/>
                        </a:rPr>
                        <a:t>Apalát.</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179457429"/>
                  </a:ext>
                </a:extLst>
              </a:tr>
              <a:tr h="975150">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val="3921237639"/>
                  </a:ext>
                </a:extLst>
              </a:tr>
              <a:tr h="1519781">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210187381"/>
                  </a:ext>
                </a:extLst>
              </a:tr>
            </a:tbl>
          </a:graphicData>
        </a:graphic>
      </p:graphicFrame>
      <p:sp>
        <p:nvSpPr>
          <p:cNvPr id="4" name="TextBox 3">
            <a:extLst>
              <a:ext uri="{FF2B5EF4-FFF2-40B4-BE49-F238E27FC236}">
                <a16:creationId xmlns:a16="http://schemas.microsoft.com/office/drawing/2014/main" id="{49A172C8-626E-42D3-8CBC-BF4BD1F93FF3}"/>
              </a:ext>
            </a:extLst>
          </p:cNvPr>
          <p:cNvSpPr txBox="1"/>
          <p:nvPr/>
        </p:nvSpPr>
        <p:spPr>
          <a:xfrm>
            <a:off x="541069" y="706275"/>
            <a:ext cx="9755049" cy="830997"/>
          </a:xfrm>
          <a:prstGeom prst="rect">
            <a:avLst/>
          </a:prstGeom>
          <a:noFill/>
          <a:ln w="12700">
            <a:solidFill>
              <a:srgbClr val="00B050"/>
            </a:solidFill>
            <a:prstDash val="dash"/>
          </a:ln>
        </p:spPr>
        <p:txBody>
          <a:bodyPr wrap="square" rtlCol="0">
            <a:spAutoFit/>
          </a:bodyPr>
          <a:lstStyle/>
          <a:p>
            <a:pPr algn="ctr"/>
            <a:r>
              <a:rPr lang="en-US" sz="2400">
                <a:solidFill>
                  <a:srgbClr val="FF0000"/>
                </a:solidFill>
                <a:latin typeface="Arial" panose="020B0604020202020204" pitchFamily="34" charset="0"/>
                <a:cs typeface="Arial" panose="020B0604020202020204" pitchFamily="34" charset="0"/>
              </a:rPr>
              <a:t>Dựa vào thông tin đã  đã đọc SGK. Hãy c</a:t>
            </a:r>
            <a:r>
              <a:rPr lang="vi-VN" sz="2400">
                <a:solidFill>
                  <a:srgbClr val="FF0000"/>
                </a:solidFill>
                <a:latin typeface="Arial" panose="020B0604020202020204" pitchFamily="34" charset="0"/>
                <a:cs typeface="Arial" panose="020B0604020202020204" pitchFamily="34" charset="0"/>
              </a:rPr>
              <a:t>họn ý đúng cho mỗi khu vực địa hình</a:t>
            </a:r>
            <a:r>
              <a:rPr lang="en-US" sz="2400">
                <a:solidFill>
                  <a:srgbClr val="FF0000"/>
                </a:solidFill>
                <a:latin typeface="Arial" panose="020B0604020202020204" pitchFamily="34" charset="0"/>
                <a:cs typeface="Arial" panose="020B0604020202020204" pitchFamily="34" charset="0"/>
              </a:rPr>
              <a:t>. Trình bày sự phân hóa địa hình ở Bắc Mĩ.</a:t>
            </a:r>
            <a:endParaRPr lang="en-US" sz="24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6714" y="502236"/>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A4AF267-9C9B-4F6A-8A5C-19BE4838C377}"/>
              </a:ext>
            </a:extLst>
          </p:cNvPr>
          <p:cNvSpPr/>
          <p:nvPr/>
        </p:nvSpPr>
        <p:spPr>
          <a:xfrm>
            <a:off x="2435176" y="2831683"/>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3508DE-87BF-4F23-A509-6B646BEB1DD4}"/>
              </a:ext>
            </a:extLst>
          </p:cNvPr>
          <p:cNvSpPr/>
          <p:nvPr/>
        </p:nvSpPr>
        <p:spPr>
          <a:xfrm>
            <a:off x="3747605" y="2280127"/>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D715C-5566-458A-8013-067D1057BFBB}"/>
              </a:ext>
            </a:extLst>
          </p:cNvPr>
          <p:cNvSpPr/>
          <p:nvPr/>
        </p:nvSpPr>
        <p:spPr>
          <a:xfrm>
            <a:off x="5172674" y="2289527"/>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88ADCC-ADC8-4C31-A8F2-CFA1F3344618}"/>
              </a:ext>
            </a:extLst>
          </p:cNvPr>
          <p:cNvSpPr/>
          <p:nvPr/>
        </p:nvSpPr>
        <p:spPr>
          <a:xfrm>
            <a:off x="4309623" y="2845276"/>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812DB5-6A2A-4401-ABAF-B67AF495376D}"/>
              </a:ext>
            </a:extLst>
          </p:cNvPr>
          <p:cNvSpPr/>
          <p:nvPr/>
        </p:nvSpPr>
        <p:spPr>
          <a:xfrm>
            <a:off x="7431765" y="2289527"/>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CDC4295-8E05-4C7E-BF2B-4B93A46D936A}"/>
              </a:ext>
            </a:extLst>
          </p:cNvPr>
          <p:cNvSpPr/>
          <p:nvPr/>
        </p:nvSpPr>
        <p:spPr>
          <a:xfrm>
            <a:off x="6327317" y="2848062"/>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EF915C-937C-4C50-8A1B-467F6F014A69}"/>
              </a:ext>
            </a:extLst>
          </p:cNvPr>
          <p:cNvSpPr/>
          <p:nvPr/>
        </p:nvSpPr>
        <p:spPr>
          <a:xfrm>
            <a:off x="7657613" y="1734819"/>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B4EC4E-DDE9-404B-B5D9-6CAD3D504100}"/>
              </a:ext>
            </a:extLst>
          </p:cNvPr>
          <p:cNvSpPr/>
          <p:nvPr/>
        </p:nvSpPr>
        <p:spPr>
          <a:xfrm>
            <a:off x="3935896" y="0"/>
            <a:ext cx="4479234" cy="640688"/>
          </a:xfrm>
          <a:prstGeom prst="rect">
            <a:avLst/>
          </a:prstGeom>
          <a:blipFill>
            <a:blip r:embed="rId5"/>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sp>
        <p:nvSpPr>
          <p:cNvPr id="24" name="Rectangle 23">
            <a:extLst>
              <a:ext uri="{FF2B5EF4-FFF2-40B4-BE49-F238E27FC236}">
                <a16:creationId xmlns:a16="http://schemas.microsoft.com/office/drawing/2014/main" id="{80356B39-5B47-4AE0-92D7-3143E9993B8C}"/>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1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5"/>
                </p:tgtEl>
              </p:cMediaNode>
            </p:video>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A172C8-626E-42D3-8CBC-BF4BD1F93FF3}"/>
              </a:ext>
            </a:extLst>
          </p:cNvPr>
          <p:cNvSpPr txBox="1"/>
          <p:nvPr/>
        </p:nvSpPr>
        <p:spPr>
          <a:xfrm>
            <a:off x="1526541" y="636035"/>
            <a:ext cx="8537595" cy="1077218"/>
          </a:xfrm>
          <a:prstGeom prst="rect">
            <a:avLst/>
          </a:prstGeom>
          <a:noFill/>
          <a:ln w="12700">
            <a:solidFill>
              <a:srgbClr val="00B05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Mỗi đội có 2 phút trình bày sự phân hóa địa hình ở Bắc Mĩ.</a:t>
            </a:r>
            <a:endParaRPr lang="en-US" sz="32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08123" y="618564"/>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A4AF267-9C9B-4F6A-8A5C-19BE4838C377}"/>
              </a:ext>
            </a:extLst>
          </p:cNvPr>
          <p:cNvSpPr/>
          <p:nvPr/>
        </p:nvSpPr>
        <p:spPr>
          <a:xfrm>
            <a:off x="2435176" y="2831683"/>
            <a:ext cx="170751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3508DE-87BF-4F23-A509-6B646BEB1DD4}"/>
              </a:ext>
            </a:extLst>
          </p:cNvPr>
          <p:cNvSpPr/>
          <p:nvPr/>
        </p:nvSpPr>
        <p:spPr>
          <a:xfrm>
            <a:off x="3802137" y="2255286"/>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D715C-5566-458A-8013-067D1057BFBB}"/>
              </a:ext>
            </a:extLst>
          </p:cNvPr>
          <p:cNvSpPr/>
          <p:nvPr/>
        </p:nvSpPr>
        <p:spPr>
          <a:xfrm>
            <a:off x="5326347" y="2286453"/>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88ADCC-ADC8-4C31-A8F2-CFA1F3344618}"/>
              </a:ext>
            </a:extLst>
          </p:cNvPr>
          <p:cNvSpPr/>
          <p:nvPr/>
        </p:nvSpPr>
        <p:spPr>
          <a:xfrm>
            <a:off x="4336333" y="2820344"/>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812DB5-6A2A-4401-ABAF-B67AF495376D}"/>
              </a:ext>
            </a:extLst>
          </p:cNvPr>
          <p:cNvSpPr/>
          <p:nvPr/>
        </p:nvSpPr>
        <p:spPr>
          <a:xfrm>
            <a:off x="7496332" y="2326221"/>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CDC4295-8E05-4C7E-BF2B-4B93A46D936A}"/>
              </a:ext>
            </a:extLst>
          </p:cNvPr>
          <p:cNvSpPr/>
          <p:nvPr/>
        </p:nvSpPr>
        <p:spPr>
          <a:xfrm>
            <a:off x="6408699" y="2851155"/>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EF915C-937C-4C50-8A1B-467F6F014A69}"/>
              </a:ext>
            </a:extLst>
          </p:cNvPr>
          <p:cNvSpPr/>
          <p:nvPr/>
        </p:nvSpPr>
        <p:spPr>
          <a:xfrm>
            <a:off x="7721173" y="1749026"/>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B4EC4E-DDE9-404B-B5D9-6CAD3D504100}"/>
              </a:ext>
            </a:extLst>
          </p:cNvPr>
          <p:cNvSpPr/>
          <p:nvPr/>
        </p:nvSpPr>
        <p:spPr>
          <a:xfrm>
            <a:off x="3935896" y="0"/>
            <a:ext cx="4479234" cy="640688"/>
          </a:xfrm>
          <a:prstGeom prst="rect">
            <a:avLst/>
          </a:prstGeom>
          <a:blipFill>
            <a:blip r:embed="rId6"/>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graphicFrame>
        <p:nvGraphicFramePr>
          <p:cNvPr id="3" name="Table 5">
            <a:extLst>
              <a:ext uri="{FF2B5EF4-FFF2-40B4-BE49-F238E27FC236}">
                <a16:creationId xmlns:a16="http://schemas.microsoft.com/office/drawing/2014/main" id="{A77C7F07-042F-47CD-89D0-9CE13EF8E8F9}"/>
              </a:ext>
            </a:extLst>
          </p:cNvPr>
          <p:cNvGraphicFramePr>
            <a:graphicFrameLocks noGrp="1"/>
          </p:cNvGraphicFramePr>
          <p:nvPr>
            <p:extLst>
              <p:ext uri="{D42A27DB-BD31-4B8C-83A1-F6EECF244321}">
                <p14:modId xmlns:p14="http://schemas.microsoft.com/office/powerpoint/2010/main" val="2037182360"/>
              </p:ext>
            </p:extLst>
          </p:nvPr>
        </p:nvGraphicFramePr>
        <p:xfrm>
          <a:off x="132522" y="3363994"/>
          <a:ext cx="11941660" cy="349400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295570565"/>
                    </a:ext>
                  </a:extLst>
                </a:gridCol>
                <a:gridCol w="3837230">
                  <a:extLst>
                    <a:ext uri="{9D8B030D-6E8A-4147-A177-3AD203B41FA5}">
                      <a16:colId xmlns:a16="http://schemas.microsoft.com/office/drawing/2014/main" val="1006257579"/>
                    </a:ext>
                  </a:extLst>
                </a:gridCol>
                <a:gridCol w="2985415">
                  <a:extLst>
                    <a:ext uri="{9D8B030D-6E8A-4147-A177-3AD203B41FA5}">
                      <a16:colId xmlns:a16="http://schemas.microsoft.com/office/drawing/2014/main" val="1986916889"/>
                    </a:ext>
                  </a:extLst>
                </a:gridCol>
                <a:gridCol w="2985415">
                  <a:extLst>
                    <a:ext uri="{9D8B030D-6E8A-4147-A177-3AD203B41FA5}">
                      <a16:colId xmlns:a16="http://schemas.microsoft.com/office/drawing/2014/main" val="3747592838"/>
                    </a:ext>
                  </a:extLst>
                </a:gridCol>
              </a:tblGrid>
              <a:tr h="976469">
                <a:tc>
                  <a:txBody>
                    <a:bodyPr/>
                    <a:lstStyle/>
                    <a:p>
                      <a:endParaRPr lang="en-US"/>
                    </a:p>
                  </a:txBody>
                  <a:tcPr>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A. </a:t>
                      </a:r>
                      <a:r>
                        <a:rPr lang="vi-VN" sz="2400" b="1">
                          <a:solidFill>
                            <a:schemeClr val="bg1"/>
                          </a:solidFill>
                          <a:effectLst/>
                          <a:latin typeface="Arial" panose="020B0604020202020204" pitchFamily="34" charset="0"/>
                          <a:cs typeface="Arial" panose="020B0604020202020204" pitchFamily="34" charset="0"/>
                        </a:rPr>
                        <a:t>Hệ thống Coócđie</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B. </a:t>
                      </a:r>
                      <a:r>
                        <a:rPr lang="vi-VN" sz="2400" b="1">
                          <a:solidFill>
                            <a:schemeClr val="bg1"/>
                          </a:solidFill>
                          <a:effectLst/>
                          <a:latin typeface="Arial" panose="020B0604020202020204" pitchFamily="34" charset="0"/>
                          <a:cs typeface="Arial" panose="020B0604020202020204" pitchFamily="34" charset="0"/>
                        </a:rPr>
                        <a:t>Đồng bằng  </a:t>
                      </a:r>
                      <a:endParaRPr lang="en-US" sz="24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C. Dãy núi </a:t>
                      </a:r>
                      <a:r>
                        <a:rPr lang="vi-VN" sz="2400" b="1">
                          <a:solidFill>
                            <a:schemeClr val="bg1"/>
                          </a:solidFill>
                          <a:effectLst/>
                          <a:latin typeface="Arial" panose="020B0604020202020204" pitchFamily="34" charset="0"/>
                          <a:cs typeface="Arial" panose="020B0604020202020204" pitchFamily="34" charset="0"/>
                        </a:rPr>
                        <a:t>Apalát.</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765028303"/>
                  </a:ext>
                </a:extLst>
              </a:tr>
              <a:tr h="793158">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val="626377029"/>
                  </a:ext>
                </a:extLst>
              </a:tr>
              <a:tr h="1724378">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864011753"/>
                  </a:ext>
                </a:extLst>
              </a:tr>
            </a:tbl>
          </a:graphicData>
        </a:graphic>
      </p:graphicFrame>
      <p:sp>
        <p:nvSpPr>
          <p:cNvPr id="27" name="TextBox 26">
            <a:extLst>
              <a:ext uri="{FF2B5EF4-FFF2-40B4-BE49-F238E27FC236}">
                <a16:creationId xmlns:a16="http://schemas.microsoft.com/office/drawing/2014/main" id="{35D4FF66-6444-4CC7-9ECE-4C0804E951EA}"/>
              </a:ext>
            </a:extLst>
          </p:cNvPr>
          <p:cNvSpPr txBox="1"/>
          <p:nvPr/>
        </p:nvSpPr>
        <p:spPr>
          <a:xfrm>
            <a:off x="2841261" y="4446651"/>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4B18C47-C178-4391-83C3-F4FA85E69813}"/>
              </a:ext>
            </a:extLst>
          </p:cNvPr>
          <p:cNvSpPr/>
          <p:nvPr/>
        </p:nvSpPr>
        <p:spPr>
          <a:xfrm>
            <a:off x="2376815" y="5142211"/>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B8ACF0D-D124-4344-B007-1D305358F612}"/>
              </a:ext>
            </a:extLst>
          </p:cNvPr>
          <p:cNvSpPr/>
          <p:nvPr/>
        </p:nvSpPr>
        <p:spPr>
          <a:xfrm>
            <a:off x="2398192" y="5597960"/>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94F86D7-FB3D-4BAD-94A5-FD8D55E2063E}"/>
              </a:ext>
            </a:extLst>
          </p:cNvPr>
          <p:cNvSpPr/>
          <p:nvPr/>
        </p:nvSpPr>
        <p:spPr>
          <a:xfrm>
            <a:off x="2398192" y="6049597"/>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21AC6B3-56C7-43D8-84FA-10A9421ED0C4}"/>
              </a:ext>
            </a:extLst>
          </p:cNvPr>
          <p:cNvSpPr/>
          <p:nvPr/>
        </p:nvSpPr>
        <p:spPr>
          <a:xfrm>
            <a:off x="2336336" y="6497073"/>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7FD1D43-134C-43BC-A01B-4CF54A0F4CC3}"/>
              </a:ext>
            </a:extLst>
          </p:cNvPr>
          <p:cNvSpPr/>
          <p:nvPr/>
        </p:nvSpPr>
        <p:spPr>
          <a:xfrm>
            <a:off x="6953274" y="4538290"/>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A4D08A4-A3EE-48A5-A785-F31368DCAAAA}"/>
              </a:ext>
            </a:extLst>
          </p:cNvPr>
          <p:cNvSpPr/>
          <p:nvPr/>
        </p:nvSpPr>
        <p:spPr>
          <a:xfrm>
            <a:off x="6329186" y="5197850"/>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EFFAA65-828F-4B07-8DAB-C75CFC2F5644}"/>
              </a:ext>
            </a:extLst>
          </p:cNvPr>
          <p:cNvSpPr/>
          <p:nvPr/>
        </p:nvSpPr>
        <p:spPr>
          <a:xfrm>
            <a:off x="6157309" y="5616434"/>
            <a:ext cx="2905110" cy="797078"/>
          </a:xfrm>
          <a:prstGeom prst="rect">
            <a:avLst/>
          </a:prstGeom>
          <a:ln>
            <a:solidFill>
              <a:schemeClr val="accent1"/>
            </a:solidFill>
          </a:ln>
        </p:spPr>
        <p:txBody>
          <a:bodyPr wrap="squar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589F03F-DBC5-44BA-A00E-3ABE56F5D9C6}"/>
              </a:ext>
            </a:extLst>
          </p:cNvPr>
          <p:cNvSpPr/>
          <p:nvPr/>
        </p:nvSpPr>
        <p:spPr>
          <a:xfrm>
            <a:off x="6408699" y="6432173"/>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1AD7467-1BB0-4388-A9C8-5EE047FD70CB}"/>
              </a:ext>
            </a:extLst>
          </p:cNvPr>
          <p:cNvSpPr/>
          <p:nvPr/>
        </p:nvSpPr>
        <p:spPr>
          <a:xfrm>
            <a:off x="9669711" y="448768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ED9AEF36-8465-48A8-B2ED-A96D33100744}"/>
              </a:ext>
            </a:extLst>
          </p:cNvPr>
          <p:cNvSpPr/>
          <p:nvPr/>
        </p:nvSpPr>
        <p:spPr>
          <a:xfrm>
            <a:off x="9627427" y="5235877"/>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3D2B613-96DB-4492-B99A-F6A580673535}"/>
              </a:ext>
            </a:extLst>
          </p:cNvPr>
          <p:cNvSpPr/>
          <p:nvPr/>
        </p:nvSpPr>
        <p:spPr>
          <a:xfrm>
            <a:off x="9363537" y="5846883"/>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0E1A322-89F2-4A01-80D7-136D1A38DC2D}"/>
              </a:ext>
            </a:extLst>
          </p:cNvPr>
          <p:cNvSpPr/>
          <p:nvPr/>
        </p:nvSpPr>
        <p:spPr>
          <a:xfrm>
            <a:off x="9622365" y="6395018"/>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3EA8A50-CCE3-4375-928C-CC648E973190}"/>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5"/>
                </p:tgtEl>
              </p:cMediaNode>
            </p:video>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8.jpg" descr="Image result for rocky mountains&quot;">
            <a:extLst>
              <a:ext uri="{FF2B5EF4-FFF2-40B4-BE49-F238E27FC236}">
                <a16:creationId xmlns:a16="http://schemas.microsoft.com/office/drawing/2014/main" id="{068E112A-7002-417E-89A7-7DAD88B64703}"/>
              </a:ext>
            </a:extLst>
          </p:cNvPr>
          <p:cNvPicPr/>
          <p:nvPr/>
        </p:nvPicPr>
        <p:blipFill rotWithShape="1">
          <a:blip r:embed="rId2"/>
          <a:srcRect r="-2" b="18242"/>
          <a:stretch/>
        </p:blipFill>
        <p:spPr>
          <a:xfrm>
            <a:off x="198739" y="171717"/>
            <a:ext cx="5804105" cy="3167426"/>
          </a:xfrm>
          <a:prstGeom prst="rect">
            <a:avLst/>
          </a:prstGeom>
        </p:spPr>
      </p:pic>
      <p:pic>
        <p:nvPicPr>
          <p:cNvPr id="5" name="image177.jpg" descr="Image result for appalachian mountains&quot;">
            <a:extLst>
              <a:ext uri="{FF2B5EF4-FFF2-40B4-BE49-F238E27FC236}">
                <a16:creationId xmlns:a16="http://schemas.microsoft.com/office/drawing/2014/main" id="{B65DA435-0EE6-4FCB-B848-5141C82010D4}"/>
              </a:ext>
            </a:extLst>
          </p:cNvPr>
          <p:cNvPicPr/>
          <p:nvPr/>
        </p:nvPicPr>
        <p:blipFill rotWithShape="1">
          <a:blip r:embed="rId3"/>
          <a:srcRect t="17848" r="2" b="2"/>
          <a:stretch/>
        </p:blipFill>
        <p:spPr>
          <a:xfrm>
            <a:off x="6195373" y="171717"/>
            <a:ext cx="5797883" cy="3167426"/>
          </a:xfrm>
          <a:prstGeom prst="rect">
            <a:avLst/>
          </a:prstGeom>
        </p:spPr>
      </p:pic>
      <p:pic>
        <p:nvPicPr>
          <p:cNvPr id="4" name="image105.jpg" descr="Image result for appalachian mountains&quot;">
            <a:extLst>
              <a:ext uri="{FF2B5EF4-FFF2-40B4-BE49-F238E27FC236}">
                <a16:creationId xmlns:a16="http://schemas.microsoft.com/office/drawing/2014/main" id="{41FBF0A7-C7B3-4110-BDE1-167112B377F4}"/>
              </a:ext>
            </a:extLst>
          </p:cNvPr>
          <p:cNvPicPr/>
          <p:nvPr/>
        </p:nvPicPr>
        <p:blipFill rotWithShape="1">
          <a:blip r:embed="rId4"/>
          <a:srcRect t="9813" r="-2" b="18173"/>
          <a:stretch/>
        </p:blipFill>
        <p:spPr>
          <a:xfrm>
            <a:off x="198739" y="3510858"/>
            <a:ext cx="5804105" cy="2789948"/>
          </a:xfrm>
          <a:prstGeom prst="rect">
            <a:avLst/>
          </a:prstGeom>
        </p:spPr>
      </p:pic>
      <p:pic>
        <p:nvPicPr>
          <p:cNvPr id="2" name="image117.jpg" descr="Image result for rocky mountains&quot;">
            <a:extLst>
              <a:ext uri="{FF2B5EF4-FFF2-40B4-BE49-F238E27FC236}">
                <a16:creationId xmlns:a16="http://schemas.microsoft.com/office/drawing/2014/main" id="{7F11CBDE-D2C4-4515-BAC2-07781A74CBA6}"/>
              </a:ext>
            </a:extLst>
          </p:cNvPr>
          <p:cNvPicPr/>
          <p:nvPr/>
        </p:nvPicPr>
        <p:blipFill rotWithShape="1">
          <a:blip r:embed="rId5"/>
          <a:srcRect t="7824" r="2" b="20357"/>
          <a:stretch/>
        </p:blipFill>
        <p:spPr>
          <a:xfrm>
            <a:off x="6195372" y="3510858"/>
            <a:ext cx="5797883" cy="2789948"/>
          </a:xfrm>
          <a:prstGeom prst="rect">
            <a:avLst/>
          </a:prstGeom>
        </p:spPr>
      </p:pic>
    </p:spTree>
    <p:extLst>
      <p:ext uri="{BB962C8B-B14F-4D97-AF65-F5344CB8AC3E}">
        <p14:creationId xmlns:p14="http://schemas.microsoft.com/office/powerpoint/2010/main" val="29980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nvGrpSpPr>
          <p:cNvPr id="5" name="Group 4">
            <a:extLst>
              <a:ext uri="{FF2B5EF4-FFF2-40B4-BE49-F238E27FC236}">
                <a16:creationId xmlns:a16="http://schemas.microsoft.com/office/drawing/2014/main" id="{119F2D24-8AA7-4902-A5FA-BC474A59B55E}"/>
              </a:ext>
            </a:extLst>
          </p:cNvPr>
          <p:cNvGrpSpPr/>
          <p:nvPr/>
        </p:nvGrpSpPr>
        <p:grpSpPr>
          <a:xfrm>
            <a:off x="295417" y="1382967"/>
            <a:ext cx="7720416" cy="4092065"/>
            <a:chOff x="231873" y="1036526"/>
            <a:chExt cx="7720416" cy="4092065"/>
          </a:xfrm>
        </p:grpSpPr>
        <p:sp>
          <p:nvSpPr>
            <p:cNvPr id="12" name="Rectangle: Rounded Corners 11">
              <a:extLst>
                <a:ext uri="{FF2B5EF4-FFF2-40B4-BE49-F238E27FC236}">
                  <a16:creationId xmlns:a16="http://schemas.microsoft.com/office/drawing/2014/main" id="{F11AEF12-B30E-4979-81DD-FF94ABE75BED}"/>
                </a:ext>
              </a:extLst>
            </p:cNvPr>
            <p:cNvSpPr/>
            <p:nvPr/>
          </p:nvSpPr>
          <p:spPr>
            <a:xfrm>
              <a:off x="231873" y="1385069"/>
              <a:ext cx="7720416" cy="374352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A56835-6340-445B-B95C-D3EA68F25C8F}"/>
                </a:ext>
              </a:extLst>
            </p:cNvPr>
            <p:cNvSpPr txBox="1"/>
            <p:nvPr/>
          </p:nvSpPr>
          <p:spPr>
            <a:xfrm>
              <a:off x="448264" y="1851844"/>
              <a:ext cx="7287633" cy="255454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Bề mặt các cao nguyên của miền núi Cooc-đi-e bị chia cắt mạnh bởi các thung lũng sông tạo nên các hẻm vực (ca-ny-on). Tiêu biểu nhất là Gran Ca-ny-on dài 446km, rộng từ 6-29km và sâu 1 600m.</a:t>
              </a:r>
            </a:p>
          </p:txBody>
        </p:sp>
        <p:sp>
          <p:nvSpPr>
            <p:cNvPr id="14" name="Rectangle: Rounded Corners 13">
              <a:extLst>
                <a:ext uri="{FF2B5EF4-FFF2-40B4-BE49-F238E27FC236}">
                  <a16:creationId xmlns:a16="http://schemas.microsoft.com/office/drawing/2014/main" id="{1C991248-0F57-4B1B-ADF7-727CE50E27DE}"/>
                </a:ext>
              </a:extLst>
            </p:cNvPr>
            <p:cNvSpPr/>
            <p:nvPr/>
          </p:nvSpPr>
          <p:spPr>
            <a:xfrm>
              <a:off x="1068191" y="1036526"/>
              <a:ext cx="231696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6" name="Group 5">
            <a:extLst>
              <a:ext uri="{FF2B5EF4-FFF2-40B4-BE49-F238E27FC236}">
                <a16:creationId xmlns:a16="http://schemas.microsoft.com/office/drawing/2014/main" id="{C49854ED-074D-4057-96B0-A86213F1298B}"/>
              </a:ext>
            </a:extLst>
          </p:cNvPr>
          <p:cNvGrpSpPr/>
          <p:nvPr/>
        </p:nvGrpSpPr>
        <p:grpSpPr>
          <a:xfrm>
            <a:off x="8232224" y="944835"/>
            <a:ext cx="3760502" cy="5760512"/>
            <a:chOff x="8232224" y="944835"/>
            <a:chExt cx="3760502" cy="5760512"/>
          </a:xfrm>
        </p:grpSpPr>
        <p:pic>
          <p:nvPicPr>
            <p:cNvPr id="22" name="Picture 21">
              <a:extLst>
                <a:ext uri="{FF2B5EF4-FFF2-40B4-BE49-F238E27FC236}">
                  <a16:creationId xmlns:a16="http://schemas.microsoft.com/office/drawing/2014/main" id="{408D12AC-2603-4A8D-B740-43B06E5668CC}"/>
                </a:ext>
              </a:extLst>
            </p:cNvPr>
            <p:cNvPicPr>
              <a:picLocks noChangeAspect="1"/>
            </p:cNvPicPr>
            <p:nvPr/>
          </p:nvPicPr>
          <p:blipFill rotWithShape="1">
            <a:blip r:embed="rId2"/>
            <a:srcRect r="6113"/>
            <a:stretch/>
          </p:blipFill>
          <p:spPr>
            <a:xfrm>
              <a:off x="8232224" y="944835"/>
              <a:ext cx="3664359" cy="5760512"/>
            </a:xfrm>
            <a:prstGeom prst="rect">
              <a:avLst/>
            </a:prstGeom>
          </p:spPr>
        </p:pic>
        <p:sp>
          <p:nvSpPr>
            <p:cNvPr id="23" name="TextBox 22">
              <a:extLst>
                <a:ext uri="{FF2B5EF4-FFF2-40B4-BE49-F238E27FC236}">
                  <a16:creationId xmlns:a16="http://schemas.microsoft.com/office/drawing/2014/main" id="{30C75564-499C-41E2-B451-545FFAF0A418}"/>
                </a:ext>
              </a:extLst>
            </p:cNvPr>
            <p:cNvSpPr txBox="1"/>
            <p:nvPr/>
          </p:nvSpPr>
          <p:spPr>
            <a:xfrm>
              <a:off x="8328367" y="6336015"/>
              <a:ext cx="366435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 Gran Ca-ny-on, Hoa Kỳ</a:t>
              </a:r>
            </a:p>
          </p:txBody>
        </p:sp>
      </p:grpSp>
    </p:spTree>
    <p:extLst>
      <p:ext uri="{BB962C8B-B14F-4D97-AF65-F5344CB8AC3E}">
        <p14:creationId xmlns:p14="http://schemas.microsoft.com/office/powerpoint/2010/main" val="20112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Rectangle 22">
            <a:extLst>
              <a:ext uri="{FF2B5EF4-FFF2-40B4-BE49-F238E27FC236}">
                <a16:creationId xmlns:a16="http://schemas.microsoft.com/office/drawing/2014/main" id="{E31A86A8-79ED-43E2-A4E0-C90187A8F9F4}"/>
              </a:ext>
            </a:extLst>
          </p:cNvPr>
          <p:cNvSpPr/>
          <p:nvPr/>
        </p:nvSpPr>
        <p:spPr>
          <a:xfrm>
            <a:off x="188076" y="971482"/>
            <a:ext cx="11235298" cy="6001643"/>
          </a:xfrm>
          <a:prstGeom prst="rect">
            <a:avLst/>
          </a:prstGeom>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 Phía Tây là hệ thống Coócđie.</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Cao, đồ sộ, hiểm trở, dài 9000km, cao trung bình 3000 - 4000m . Các dãy núi chạy song song theo hướng Bắc – Nam, xen các cao nguyên, sơn nguyên.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b</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Miền đồng bằng ở giữa</a:t>
            </a:r>
          </a:p>
          <a:p>
            <a:pPr indent="180340">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G</a:t>
            </a:r>
            <a:r>
              <a:rPr lang="en-US" sz="2800">
                <a:solidFill>
                  <a:srgbClr val="1B04FA"/>
                </a:solidFill>
                <a:latin typeface="Arial" panose="020B0604020202020204" pitchFamily="34" charset="0"/>
                <a:cs typeface="Arial" panose="020B0604020202020204" pitchFamily="34" charset="0"/>
              </a:rPr>
              <a:t>ồm đồng bằng Ca-na-đa, đồng bằng Lớn,  đồng bằng Trung Tâm và đồng bằng Duyên Hải, độ cao từ 200 - 500 m, thấp dần từ bắc xuống nam.</a:t>
            </a:r>
            <a:br>
              <a:rPr lang="en-US" sz="2800">
                <a:solidFill>
                  <a:srgbClr val="1B04FA"/>
                </a:solidFill>
                <a:latin typeface="Arial" panose="020B0604020202020204" pitchFamily="34" charset="0"/>
                <a:cs typeface="Arial" panose="020B0604020202020204" pitchFamily="34" charset="0"/>
              </a:rPr>
            </a:b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c. Phía đông</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dãy núi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Apalát</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Dãy Apalát chạy theo hưóng Đông Bắc - Tây Nam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Bắc Apalát thấp 400-500m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Nam Apalát cao 1000-1500m.</a:t>
            </a:r>
            <a:endParaRPr lang="en-US" sz="2800">
              <a:solidFill>
                <a:srgbClr val="1B04FA"/>
              </a:solidFill>
              <a:latin typeface="Arial" panose="020B0604020202020204" pitchFamily="34" charset="0"/>
              <a:cs typeface="Arial" panose="020B0604020202020204" pitchFamily="34" charset="0"/>
            </a:endParaRPr>
          </a:p>
        </p:txBody>
      </p:sp>
      <p:pic>
        <p:nvPicPr>
          <p:cNvPr id="24" name="Picture 23" descr="book9">
            <a:extLst>
              <a:ext uri="{FF2B5EF4-FFF2-40B4-BE49-F238E27FC236}">
                <a16:creationId xmlns:a16="http://schemas.microsoft.com/office/drawing/2014/main" id="{6DBDBF02-603B-45E7-BD42-00C2457B8D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id="{8E980C5A-7DDA-43B3-9854-146FE5598771}"/>
              </a:ext>
            </a:extLst>
          </p:cNvPr>
          <p:cNvGrpSpPr/>
          <p:nvPr/>
        </p:nvGrpSpPr>
        <p:grpSpPr>
          <a:xfrm>
            <a:off x="63165" y="1759514"/>
            <a:ext cx="4247801" cy="2942896"/>
            <a:chOff x="70423" y="1759514"/>
            <a:chExt cx="5026520" cy="2942896"/>
          </a:xfrm>
        </p:grpSpPr>
        <p:sp>
          <p:nvSpPr>
            <p:cNvPr id="16" name="Speech Bubble: Rectangle with Corners Rounded 15">
              <a:extLst>
                <a:ext uri="{FF2B5EF4-FFF2-40B4-BE49-F238E27FC236}">
                  <a16:creationId xmlns:a16="http://schemas.microsoft.com/office/drawing/2014/main" id="{F443EE4C-9A80-4EDB-8E81-4783D16CE138}"/>
                </a:ext>
              </a:extLst>
            </p:cNvPr>
            <p:cNvSpPr/>
            <p:nvPr/>
          </p:nvSpPr>
          <p:spPr>
            <a:xfrm>
              <a:off x="70423" y="1759514"/>
              <a:ext cx="5026520" cy="2942896"/>
            </a:xfrm>
            <a:prstGeom prst="wedgeRoundRectCallout">
              <a:avLst>
                <a:gd name="adj1" fmla="val 61654"/>
                <a:gd name="adj2" fmla="val -253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B3C7F4-7093-4AAA-B456-07C88C1C16E7}"/>
                </a:ext>
              </a:extLst>
            </p:cNvPr>
            <p:cNvSpPr/>
            <p:nvPr/>
          </p:nvSpPr>
          <p:spPr>
            <a:xfrm>
              <a:off x="251164" y="1968876"/>
              <a:ext cx="4665037" cy="2123338"/>
            </a:xfrm>
            <a:prstGeom prst="rect">
              <a:avLst/>
            </a:prstGeom>
          </p:spPr>
          <p:txBody>
            <a:bodyPr wrap="square">
              <a:spAutoFit/>
            </a:bodyPr>
            <a:lstStyle/>
            <a:p>
              <a:pPr indent="180340" algn="just">
                <a:lnSpc>
                  <a:spcPct val="120000"/>
                </a:lnSpc>
                <a:spcAft>
                  <a:spcPts val="600"/>
                </a:spcAft>
              </a:pPr>
              <a:r>
                <a:rPr lang="vi-VN" sz="2800">
                  <a:solidFill>
                    <a:srgbClr val="1C11AF"/>
                  </a:solidFill>
                  <a:ea typeface="Calibri" panose="020F0502020204030204" pitchFamily="34" charset="0"/>
                </a:rPr>
                <a:t>Dựa vào lược đồ cho biết ở Bắc Mĩ có những kiểu khí hậu nào ? Kiểu khí hậu nào chiếm diện tích lớn nhất ?</a:t>
              </a:r>
              <a:endParaRPr lang="en-US" sz="2800">
                <a:solidFill>
                  <a:srgbClr val="1C11AF"/>
                </a:solidFill>
                <a:effectLst/>
                <a:ea typeface="Calibri" panose="020F0502020204030204" pitchFamily="34" charset="0"/>
              </a:endParaRPr>
            </a:p>
          </p:txBody>
        </p:sp>
      </p:grpSp>
    </p:spTree>
    <p:extLst>
      <p:ext uri="{BB962C8B-B14F-4D97-AF65-F5344CB8AC3E}">
        <p14:creationId xmlns:p14="http://schemas.microsoft.com/office/powerpoint/2010/main" val="17196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1FCAB-6E1D-465D-9A38-91CAF49D6209}"/>
              </a:ext>
            </a:extLst>
          </p:cNvPr>
          <p:cNvSpPr/>
          <p:nvPr/>
        </p:nvSpPr>
        <p:spPr>
          <a:xfrm>
            <a:off x="66040" y="2215718"/>
            <a:ext cx="12125960" cy="1089209"/>
          </a:xfrm>
          <a:prstGeom prst="rect">
            <a:avLst/>
          </a:prstGeom>
          <a:ln>
            <a:solidFill>
              <a:srgbClr val="00B0F0"/>
            </a:solidFill>
            <a:prstDash val="sysDash"/>
          </a:ln>
        </p:spPr>
        <p:txBody>
          <a:bodyPr wrap="square">
            <a:spAutoFit/>
          </a:bodyPr>
          <a:lstStyle/>
          <a:p>
            <a:pPr indent="180340">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1, 3:</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trình bày sự phân hoá khí hậu của Bắc Mĩ theo chiều từ bắc xuống nam? Giải thích sự phân hóa đó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92929CF-B98F-4054-AF49-ABB9F2711542}"/>
              </a:ext>
            </a:extLst>
          </p:cNvPr>
          <p:cNvSpPr/>
          <p:nvPr/>
        </p:nvSpPr>
        <p:spPr>
          <a:xfrm>
            <a:off x="66040" y="4914832"/>
            <a:ext cx="12072620" cy="1606274"/>
          </a:xfrm>
          <a:prstGeom prst="rect">
            <a:avLst/>
          </a:prstGeom>
          <a:ln>
            <a:solidFill>
              <a:srgbClr val="00B0F0"/>
            </a:solidFill>
            <a:prstDash val="sysDash"/>
          </a:ln>
        </p:spPr>
        <p:txBody>
          <a:bodyPr wrap="square">
            <a:spAutoFit/>
          </a:bodyPr>
          <a:lstStyle/>
          <a:p>
            <a:pPr indent="180340" algn="just">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 </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2, 4 </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trình bày sự phân hoá khí hậu Bắc Mĩ theo chiều từ tây sang đông ? Giải thích tại sao có sự khác biệt về khí hậu giữa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o</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 ?</a:t>
            </a:r>
            <a:endParaRPr lang="en-US" sz="28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6EE2F4A-3B86-47E1-8B25-20EC6E8F9287}"/>
              </a:ext>
            </a:extLst>
          </p:cNvPr>
          <p:cNvSpPr/>
          <p:nvPr/>
        </p:nvSpPr>
        <p:spPr>
          <a:xfrm>
            <a:off x="3857591" y="1140031"/>
            <a:ext cx="3655675" cy="8055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C030D0-1562-4768-8FEA-248929EF2C22}"/>
              </a:ext>
            </a:extLst>
          </p:cNvPr>
          <p:cNvSpPr/>
          <p:nvPr/>
        </p:nvSpPr>
        <p:spPr>
          <a:xfrm>
            <a:off x="3978324" y="1288708"/>
            <a:ext cx="3534942" cy="584775"/>
          </a:xfrm>
          <a:prstGeom prst="rect">
            <a:avLst/>
          </a:prstGeom>
        </p:spPr>
        <p:txBody>
          <a:bodyPr wrap="none">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7" name="4 Minute Timer (Nho)">
            <a:hlinkClick r:id="" action="ppaction://media"/>
            <a:extLst>
              <a:ext uri="{FF2B5EF4-FFF2-40B4-BE49-F238E27FC236}">
                <a16:creationId xmlns:a16="http://schemas.microsoft.com/office/drawing/2014/main" id="{BA5A1B88-5411-484F-B17B-173FEEAE6D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43898" y="461606"/>
            <a:ext cx="1427186" cy="919772"/>
          </a:xfrm>
          <a:prstGeom prst="rect">
            <a:avLst/>
          </a:prstGeom>
        </p:spPr>
      </p:pic>
      <p:sp>
        <p:nvSpPr>
          <p:cNvPr id="8" name="Rectangle 7">
            <a:extLst>
              <a:ext uri="{FF2B5EF4-FFF2-40B4-BE49-F238E27FC236}">
                <a16:creationId xmlns:a16="http://schemas.microsoft.com/office/drawing/2014/main" id="{6BFBCFE2-907D-4F43-B134-50E9833D56DF}"/>
              </a:ext>
            </a:extLst>
          </p:cNvPr>
          <p:cNvSpPr/>
          <p:nvPr/>
        </p:nvSpPr>
        <p:spPr>
          <a:xfrm>
            <a:off x="1565197" y="147404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9678E235-34A1-457B-B5B7-038D866965B0}"/>
              </a:ext>
            </a:extLst>
          </p:cNvPr>
          <p:cNvSpPr/>
          <p:nvPr/>
        </p:nvSpPr>
        <p:spPr>
          <a:xfrm>
            <a:off x="7513266" y="147404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1A552A62-755D-4DDA-BA3A-79EC5BE4DA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75931" y="610822"/>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D6C8AE-4CC8-45A8-9769-8F57669E29E2}"/>
              </a:ext>
            </a:extLst>
          </p:cNvPr>
          <p:cNvPicPr>
            <a:picLocks noChangeAspect="1"/>
          </p:cNvPicPr>
          <p:nvPr/>
        </p:nvPicPr>
        <p:blipFill rotWithShape="1">
          <a:blip r:embed="rId7"/>
          <a:srcRect l="3751" t="-1" r="74856" b="82326"/>
          <a:stretch/>
        </p:blipFill>
        <p:spPr>
          <a:xfrm>
            <a:off x="2375429" y="3483388"/>
            <a:ext cx="2343763" cy="1089208"/>
          </a:xfrm>
          <a:prstGeom prst="rect">
            <a:avLst/>
          </a:prstGeom>
        </p:spPr>
      </p:pic>
      <p:pic>
        <p:nvPicPr>
          <p:cNvPr id="12" name="Picture 11">
            <a:extLst>
              <a:ext uri="{FF2B5EF4-FFF2-40B4-BE49-F238E27FC236}">
                <a16:creationId xmlns:a16="http://schemas.microsoft.com/office/drawing/2014/main" id="{46FFBE57-E7F0-4A91-9AC8-49714D3EE21D}"/>
              </a:ext>
            </a:extLst>
          </p:cNvPr>
          <p:cNvPicPr>
            <a:picLocks noChangeAspect="1"/>
          </p:cNvPicPr>
          <p:nvPr/>
        </p:nvPicPr>
        <p:blipFill rotWithShape="1">
          <a:blip r:embed="rId8"/>
          <a:srcRect l="39749" t="43556" r="43417" b="27111"/>
          <a:stretch/>
        </p:blipFill>
        <p:spPr>
          <a:xfrm>
            <a:off x="6063486" y="3337283"/>
            <a:ext cx="1409324" cy="1381417"/>
          </a:xfrm>
          <a:prstGeom prst="rect">
            <a:avLst/>
          </a:prstGeom>
        </p:spPr>
      </p:pic>
    </p:spTree>
    <p:extLst>
      <p:ext uri="{BB962C8B-B14F-4D97-AF65-F5344CB8AC3E}">
        <p14:creationId xmlns:p14="http://schemas.microsoft.com/office/powerpoint/2010/main" val="464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childTnLst>
        </p:cTn>
      </p:par>
    </p:tnLst>
    <p:bldLst>
      <p:bldP spid="2" grpId="0" animBg="1"/>
      <p:bldP spid="3" grpId="0" animBg="1"/>
      <p:bldP spid="4"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13D9613C-525B-4448-BBDD-4FDA8D055D42}"/>
              </a:ext>
            </a:extLst>
          </p:cNvPr>
          <p:cNvSpPr/>
          <p:nvPr/>
        </p:nvSpPr>
        <p:spPr>
          <a:xfrm>
            <a:off x="120018" y="2560953"/>
            <a:ext cx="4667340" cy="2401748"/>
          </a:xfrm>
          <a:prstGeom prst="rect">
            <a:avLst/>
          </a:prstGeom>
          <a:ln>
            <a:solidFill>
              <a:srgbClr val="1B04FA"/>
            </a:solidFill>
            <a:prstDash val="sysDash"/>
          </a:ln>
        </p:spPr>
        <p:txBody>
          <a:bodyPr wrap="square">
            <a:spAutoFit/>
          </a:bodyPr>
          <a:lstStyle/>
          <a:p>
            <a:pPr indent="180340" algn="just">
              <a:lnSpc>
                <a:spcPct val="120000"/>
              </a:lnSpc>
              <a:spcAft>
                <a:spcPts val="600"/>
              </a:spcAft>
            </a:pP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Tr</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ả</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i dài từ vùng cực Bắc đến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2</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5</a:t>
            </a:r>
            <a:r>
              <a:rPr lang="vi-VN" sz="32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B: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Đới KH </a:t>
            </a:r>
            <a:r>
              <a:rPr lang="en-US" sz="3200">
                <a:solidFill>
                  <a:srgbClr val="1B04FA"/>
                </a:solidFill>
                <a:latin typeface="Arial" panose="020B0604020202020204" pitchFamily="34" charset="0"/>
                <a:cs typeface="Arial" panose="020B0604020202020204" pitchFamily="34" charset="0"/>
              </a:rPr>
              <a:t>cực và cận cực, ôn đới, cận nhiệt và nhiệt đới.</a:t>
            </a:r>
            <a:endParaRPr lang="en-US" sz="32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44E0170-480F-4717-89E2-7CF7E5905A87}"/>
              </a:ext>
            </a:extLst>
          </p:cNvPr>
          <p:cNvSpPr/>
          <p:nvPr/>
        </p:nvSpPr>
        <p:spPr>
          <a:xfrm>
            <a:off x="136304" y="1105117"/>
            <a:ext cx="4263242" cy="503599"/>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1C11AF"/>
                </a:solidFill>
                <a:ea typeface="Calibri" panose="020F0502020204030204" pitchFamily="34" charset="0"/>
              </a:rPr>
              <a:t>a. Phân hoá theo chiều </a:t>
            </a:r>
            <a:r>
              <a:rPr lang="en-US" sz="2400" b="1">
                <a:solidFill>
                  <a:srgbClr val="1C11AF"/>
                </a:solidFill>
                <a:ea typeface="Calibri" panose="020F0502020204030204" pitchFamily="34" charset="0"/>
              </a:rPr>
              <a:t>B-N</a:t>
            </a:r>
            <a:endParaRPr lang="en-US" sz="2400">
              <a:solidFill>
                <a:srgbClr val="1C11AF"/>
              </a:solidFill>
              <a:effectLst/>
              <a:ea typeface="Calibri" panose="020F0502020204030204" pitchFamily="34" charset="0"/>
            </a:endParaRPr>
          </a:p>
        </p:txBody>
      </p:sp>
    </p:spTree>
    <p:extLst>
      <p:ext uri="{BB962C8B-B14F-4D97-AF65-F5344CB8AC3E}">
        <p14:creationId xmlns:p14="http://schemas.microsoft.com/office/powerpoint/2010/main" val="17301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84967CBB-B743-4671-A955-55D6BA359D70}"/>
              </a:ext>
            </a:extLst>
          </p:cNvPr>
          <p:cNvSpPr/>
          <p:nvPr/>
        </p:nvSpPr>
        <p:spPr>
          <a:xfrm>
            <a:off x="39442" y="1117218"/>
            <a:ext cx="4651311" cy="1089209"/>
          </a:xfrm>
          <a:prstGeom prst="rect">
            <a:avLst/>
          </a:prstGeom>
          <a:solidFill>
            <a:schemeClr val="accent4">
              <a:lumMod val="20000"/>
              <a:lumOff val="80000"/>
            </a:schemeClr>
          </a:solidFill>
          <a:ln>
            <a:solidFill>
              <a:srgbClr val="0070C0"/>
            </a:solidFill>
          </a:ln>
        </p:spPr>
        <p:txBody>
          <a:bodyPr wrap="square">
            <a:spAutoFit/>
          </a:bodyPr>
          <a:lstStyle/>
          <a:p>
            <a:pPr indent="180340" algn="just">
              <a:lnSpc>
                <a:spcPct val="120000"/>
              </a:lnSpc>
              <a:spcAft>
                <a:spcPts val="600"/>
              </a:spcAft>
            </a:pPr>
            <a:r>
              <a:rPr lang="vi-VN" sz="2800" b="1">
                <a:solidFill>
                  <a:srgbClr val="1C11AF"/>
                </a:solidFill>
                <a:ea typeface="Calibri" panose="020F0502020204030204" pitchFamily="34" charset="0"/>
              </a:rPr>
              <a:t>b. Phân hoá theo chiều Đông sang Tây.</a:t>
            </a:r>
            <a:endParaRPr lang="en-US" sz="2800">
              <a:solidFill>
                <a:srgbClr val="1C11AF"/>
              </a:solidFill>
              <a:ea typeface="Calibri" panose="020F0502020204030204" pitchFamily="34" charset="0"/>
            </a:endParaRPr>
          </a:p>
        </p:txBody>
      </p:sp>
      <p:cxnSp>
        <p:nvCxnSpPr>
          <p:cNvPr id="18" name="Straight Connector 17">
            <a:extLst>
              <a:ext uri="{FF2B5EF4-FFF2-40B4-BE49-F238E27FC236}">
                <a16:creationId xmlns:a16="http://schemas.microsoft.com/office/drawing/2014/main" id="{E45E3082-FE9D-4109-B8E8-AC834A6D6F67}"/>
              </a:ext>
            </a:extLst>
          </p:cNvPr>
          <p:cNvCxnSpPr/>
          <p:nvPr/>
        </p:nvCxnSpPr>
        <p:spPr>
          <a:xfrm>
            <a:off x="8728364" y="912866"/>
            <a:ext cx="0" cy="51910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BDECCE0-3FBE-472E-A222-0463BA387E88}"/>
              </a:ext>
            </a:extLst>
          </p:cNvPr>
          <p:cNvSpPr/>
          <p:nvPr/>
        </p:nvSpPr>
        <p:spPr>
          <a:xfrm>
            <a:off x="120018" y="2528992"/>
            <a:ext cx="4440107" cy="3108543"/>
          </a:xfrm>
          <a:prstGeom prst="rect">
            <a:avLst/>
          </a:prstGeom>
        </p:spPr>
        <p:txBody>
          <a:bodyPr wrap="square">
            <a:spAutoFit/>
          </a:bodyPr>
          <a:lstStyle/>
          <a:p>
            <a:pPr>
              <a:spcBef>
                <a:spcPct val="0"/>
              </a:spcBef>
            </a:pPr>
            <a:r>
              <a:rPr lang="en-US" altLang="en-US" sz="2800">
                <a:solidFill>
                  <a:srgbClr val="1B04FA"/>
                </a:solidFill>
                <a:latin typeface="Arial" panose="020B0604020202020204" pitchFamily="34" charset="0"/>
              </a:rPr>
              <a:t>Do hệ thống Coóc – đi – e chạy song song nên ngăn cản các khối không khí từ Thái Bình Dương vào. Vì vậy, các vùng cao nguyên và bồn địa phía đông rất ít mưa; sườn tây mưa nhiều.</a:t>
            </a:r>
          </a:p>
        </p:txBody>
      </p:sp>
      <p:sp>
        <p:nvSpPr>
          <p:cNvPr id="20" name="Rectangle 19">
            <a:extLst>
              <a:ext uri="{FF2B5EF4-FFF2-40B4-BE49-F238E27FC236}">
                <a16:creationId xmlns:a16="http://schemas.microsoft.com/office/drawing/2014/main" id="{4DF29583-FF10-4678-A261-A58FD6A47DC5}"/>
              </a:ext>
            </a:extLst>
          </p:cNvPr>
          <p:cNvSpPr/>
          <p:nvPr/>
        </p:nvSpPr>
        <p:spPr>
          <a:xfrm>
            <a:off x="0" y="2179679"/>
            <a:ext cx="4864206" cy="4335226"/>
          </a:xfrm>
          <a:prstGeom prst="rect">
            <a:avLst/>
          </a:prstGeom>
          <a:noFill/>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Đặc biệt là phần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Đông chịu ảnh hưởng nhiều của biển, mưa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nhiều</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Tây ít chịu ảnh hưởng của biển, mưa rất ít.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35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BD8970FE-BDB2-4EBE-888A-348993490DD3}"/>
              </a:ext>
            </a:extLst>
          </p:cNvPr>
          <p:cNvSpPr/>
          <p:nvPr/>
        </p:nvSpPr>
        <p:spPr>
          <a:xfrm>
            <a:off x="59105" y="1454250"/>
            <a:ext cx="4661405" cy="2062103"/>
          </a:xfrm>
          <a:prstGeom prst="rect">
            <a:avLst/>
          </a:prstGeom>
        </p:spPr>
        <p:txBody>
          <a:bodyPr wrap="square">
            <a:spAutoFit/>
          </a:bodyPr>
          <a:lstStyle/>
          <a:p>
            <a:r>
              <a:rPr lang="vi-VN">
                <a:solidFill>
                  <a:srgbClr val="FF0000"/>
                </a:solidFill>
              </a:rPr>
              <a:t>  </a:t>
            </a:r>
            <a:r>
              <a:rPr lang="vi-VN" sz="3200">
                <a:solidFill>
                  <a:srgbClr val="FF0000"/>
                </a:solidFill>
              </a:rPr>
              <a:t>Ngoài sự phân hóa trên còn có sự phân hóa nào khác? Thể hiện rõ nét ở đâu?</a:t>
            </a:r>
            <a:endParaRPr lang="en-US" sz="3200">
              <a:solidFill>
                <a:srgbClr val="FF0000"/>
              </a:solidFill>
            </a:endParaRPr>
          </a:p>
        </p:txBody>
      </p:sp>
      <p:sp>
        <p:nvSpPr>
          <p:cNvPr id="16" name="Rectangle 15">
            <a:extLst>
              <a:ext uri="{FF2B5EF4-FFF2-40B4-BE49-F238E27FC236}">
                <a16:creationId xmlns:a16="http://schemas.microsoft.com/office/drawing/2014/main" id="{99A9B9CE-380C-47C5-B07F-5E2031A7E96F}"/>
              </a:ext>
            </a:extLst>
          </p:cNvPr>
          <p:cNvSpPr/>
          <p:nvPr/>
        </p:nvSpPr>
        <p:spPr>
          <a:xfrm>
            <a:off x="191328" y="1154063"/>
            <a:ext cx="4261919" cy="946798"/>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0070C0"/>
                </a:solidFill>
                <a:ea typeface="Calibri" panose="020F0502020204030204" pitchFamily="34" charset="0"/>
              </a:rPr>
              <a:t>c. Phân hóa theo chiều từ thấp lên cao.</a:t>
            </a:r>
            <a:endParaRPr lang="en-US" sz="2400" b="1">
              <a:solidFill>
                <a:srgbClr val="0070C0"/>
              </a:solidFill>
              <a:ea typeface="Calibri" panose="020F0502020204030204" pitchFamily="34" charset="0"/>
            </a:endParaRPr>
          </a:p>
        </p:txBody>
      </p:sp>
      <p:sp>
        <p:nvSpPr>
          <p:cNvPr id="18" name="Rectangle 17">
            <a:extLst>
              <a:ext uri="{FF2B5EF4-FFF2-40B4-BE49-F238E27FC236}">
                <a16:creationId xmlns:a16="http://schemas.microsoft.com/office/drawing/2014/main" id="{9A2838E2-984E-4657-B0E4-F5FD8A94EB38}"/>
              </a:ext>
            </a:extLst>
          </p:cNvPr>
          <p:cNvSpPr/>
          <p:nvPr/>
        </p:nvSpPr>
        <p:spPr>
          <a:xfrm>
            <a:off x="0" y="2528413"/>
            <a:ext cx="4787357" cy="4124206"/>
          </a:xfrm>
          <a:prstGeom prst="rect">
            <a:avLst/>
          </a:prstGeom>
          <a:solidFill>
            <a:schemeClr val="bg1"/>
          </a:solidFill>
        </p:spPr>
        <p:txBody>
          <a:bodyPr wrap="square">
            <a:spAutoFit/>
          </a:bodyPr>
          <a:lstStyle/>
          <a:p>
            <a:pPr indent="180340" algn="just">
              <a:lnSpc>
                <a:spcPct val="120000"/>
              </a:lnSpc>
              <a:spcAft>
                <a:spcPts val="600"/>
              </a:spcAft>
            </a:pPr>
            <a:r>
              <a:rPr lang="vi-VN" sz="2800">
                <a:solidFill>
                  <a:srgbClr val="0070C0"/>
                </a:solidFill>
                <a:ea typeface="Calibri" panose="020F0502020204030204" pitchFamily="34" charset="0"/>
              </a:rPr>
              <a:t>- Thể hiện ở vùng núi Coóc</a:t>
            </a:r>
            <a:r>
              <a:rPr lang="en-US" sz="2800">
                <a:solidFill>
                  <a:srgbClr val="0070C0"/>
                </a:solidFill>
                <a:ea typeface="Calibri" panose="020F0502020204030204" pitchFamily="34" charset="0"/>
              </a:rPr>
              <a:t>-</a:t>
            </a:r>
            <a:r>
              <a:rPr lang="vi-VN" sz="2800">
                <a:solidFill>
                  <a:srgbClr val="0070C0"/>
                </a:solidFill>
                <a:ea typeface="Calibri" panose="020F0502020204030204" pitchFamily="34" charset="0"/>
              </a:rPr>
              <a:t>đie.</a:t>
            </a:r>
            <a:endParaRPr lang="en-US" sz="2800">
              <a:solidFill>
                <a:srgbClr val="0070C0"/>
              </a:solidFill>
              <a:ea typeface="Calibri" panose="020F0502020204030204" pitchFamily="34" charset="0"/>
            </a:endParaRPr>
          </a:p>
          <a:p>
            <a:pPr indent="180340" algn="just">
              <a:lnSpc>
                <a:spcPct val="120000"/>
              </a:lnSpc>
              <a:spcAft>
                <a:spcPts val="600"/>
              </a:spcAft>
            </a:pPr>
            <a:r>
              <a:rPr lang="vi-VN" sz="2800">
                <a:solidFill>
                  <a:srgbClr val="0070C0"/>
                </a:solidFill>
                <a:ea typeface="Calibri" panose="020F0502020204030204" pitchFamily="34" charset="0"/>
              </a:rPr>
              <a:t>+ Chân núi có khí hậu cận nhiệt hay ôn đới tùy thuộc vị trí.</a:t>
            </a:r>
            <a:endParaRPr lang="en-US" sz="2800">
              <a:solidFill>
                <a:srgbClr val="0070C0"/>
              </a:solidFill>
              <a:ea typeface="Calibri" panose="020F0502020204030204" pitchFamily="34" charset="0"/>
            </a:endParaRPr>
          </a:p>
          <a:p>
            <a:r>
              <a:rPr lang="vi-VN" sz="2800">
                <a:solidFill>
                  <a:srgbClr val="0070C0"/>
                </a:solidFill>
                <a:ea typeface="Calibri" panose="020F0502020204030204" pitchFamily="34" charset="0"/>
              </a:rPr>
              <a:t>+ Trên cao thời tiết lạnh dần. Nhiều đỉnh cao có băng tuyết vĩnh viễn.</a:t>
            </a:r>
            <a:endParaRPr lang="en-US" sz="2800">
              <a:solidFill>
                <a:srgbClr val="0070C0"/>
              </a:solidFill>
            </a:endParaRPr>
          </a:p>
        </p:txBody>
      </p:sp>
    </p:spTree>
    <p:extLst>
      <p:ext uri="{BB962C8B-B14F-4D97-AF65-F5344CB8AC3E}">
        <p14:creationId xmlns:p14="http://schemas.microsoft.com/office/powerpoint/2010/main" val="6030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build="allAtOnce"/>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1">
            <a:extLst>
              <a:ext uri="{FF2B5EF4-FFF2-40B4-BE49-F238E27FC236}">
                <a16:creationId xmlns:a16="http://schemas.microsoft.com/office/drawing/2014/main" id="{8E191962-AD1D-4DA2-9393-9BAFA024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78" r="-2" b="1112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ose11">
            <a:extLst>
              <a:ext uri="{FF2B5EF4-FFF2-40B4-BE49-F238E27FC236}">
                <a16:creationId xmlns:a16="http://schemas.microsoft.com/office/drawing/2014/main" id="{DBD05027-2EB6-472E-85C3-AE66D54E5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1" r="-2" b="2451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ellow4">
            <a:extLst>
              <a:ext uri="{FF2B5EF4-FFF2-40B4-BE49-F238E27FC236}">
                <a16:creationId xmlns:a16="http://schemas.microsoft.com/office/drawing/2014/main" id="{14D88AF9-2BD3-4981-B639-08136BFC8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7" r="11395"/>
          <a:stretch/>
        </p:blipFill>
        <p:spPr bwMode="auto">
          <a:xfrm>
            <a:off x="6141436" y="321732"/>
            <a:ext cx="5674897"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49B57DEB-2BA9-43F1-A189-CB7E7058FFE3}"/>
              </a:ext>
            </a:extLst>
          </p:cNvPr>
          <p:cNvSpPr txBox="1">
            <a:spLocks noChangeArrowheads="1"/>
          </p:cNvSpPr>
          <p:nvPr/>
        </p:nvSpPr>
        <p:spPr bwMode="auto">
          <a:xfrm>
            <a:off x="6765925" y="6373181"/>
            <a:ext cx="3229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Miền Alaska – hàn đới</a:t>
            </a:r>
          </a:p>
        </p:txBody>
      </p:sp>
      <p:sp>
        <p:nvSpPr>
          <p:cNvPr id="10" name="Text Box 5">
            <a:extLst>
              <a:ext uri="{FF2B5EF4-FFF2-40B4-BE49-F238E27FC236}">
                <a16:creationId xmlns:a16="http://schemas.microsoft.com/office/drawing/2014/main" id="{F653981E-9B21-403A-87D8-6D29286D3215}"/>
              </a:ext>
            </a:extLst>
          </p:cNvPr>
          <p:cNvSpPr txBox="1">
            <a:spLocks noChangeArrowheads="1"/>
          </p:cNvSpPr>
          <p:nvPr/>
        </p:nvSpPr>
        <p:spPr bwMode="auto">
          <a:xfrm>
            <a:off x="1377918" y="6300807"/>
            <a:ext cx="3103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Ôn đới Bắc Mỹ ( Mỹ) </a:t>
            </a:r>
          </a:p>
        </p:txBody>
      </p:sp>
    </p:spTree>
    <p:extLst>
      <p:ext uri="{BB962C8B-B14F-4D97-AF65-F5344CB8AC3E}">
        <p14:creationId xmlns:p14="http://schemas.microsoft.com/office/powerpoint/2010/main" val="2551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11" name="Rectangle 10">
            <a:extLst>
              <a:ext uri="{FF2B5EF4-FFF2-40B4-BE49-F238E27FC236}">
                <a16:creationId xmlns:a16="http://schemas.microsoft.com/office/drawing/2014/main" id="{06E86BFC-58DD-4D08-B9D0-72E2352BA1B2}"/>
              </a:ext>
            </a:extLst>
          </p:cNvPr>
          <p:cNvSpPr/>
          <p:nvPr/>
        </p:nvSpPr>
        <p:spPr>
          <a:xfrm>
            <a:off x="120019" y="1305342"/>
            <a:ext cx="11684054" cy="5847755"/>
          </a:xfrm>
          <a:prstGeom prst="rect">
            <a:avLst/>
          </a:prstGeom>
        </p:spPr>
        <p:txBody>
          <a:bodyPr wrap="square">
            <a:spAutoFit/>
          </a:bodyPr>
          <a:lstStyle/>
          <a:p>
            <a:pPr algn="just"/>
            <a:r>
              <a:rPr lang="vi-VN" sz="3200">
                <a:solidFill>
                  <a:srgbClr val="1503BD"/>
                </a:solidFill>
              </a:rPr>
              <a:t>- Lãnh thổ của bắc Mỹ trải dài từ vòng cực Bắc đến khoảng vĩ tuyến 25°B, nên khí hậu có sự phân hóa đa dạng theo chiều bắc - nam.</a:t>
            </a:r>
          </a:p>
          <a:p>
            <a:pPr algn="just"/>
            <a:r>
              <a:rPr lang="vi-VN" sz="3200">
                <a:solidFill>
                  <a:srgbClr val="1503BD"/>
                </a:solidFill>
              </a:rPr>
              <a:t>=&gt; Có nhiều đới khí hậu: cực và cận cực, ôn đới, cận nhiệt và nhiệt đới.</a:t>
            </a:r>
          </a:p>
          <a:p>
            <a:pPr algn="just"/>
            <a:r>
              <a:rPr lang="vi-VN" sz="3200">
                <a:solidFill>
                  <a:srgbClr val="1503BD"/>
                </a:solidFill>
              </a:rPr>
              <a:t>- Do ảnh hưởng của địa hình, khí hậu phân hóa theo chiều đông - tây và theo độ cao.</a:t>
            </a:r>
          </a:p>
          <a:p>
            <a:pPr algn="just"/>
            <a:r>
              <a:rPr lang="vi-VN" sz="3200">
                <a:solidFill>
                  <a:srgbClr val="1503BD"/>
                </a:solidFill>
              </a:rPr>
              <a:t>=&gt; Các khu vực ven biển có khí hậu điều hòa, mưa nhiều. Càng vào sâu trong lục địa biên độ nhiệt năm lớn, mưa ít hơn và khí hậu khô hạn hơn.</a:t>
            </a:r>
          </a:p>
          <a:p>
            <a:br>
              <a:rPr lang="vi-VN">
                <a:solidFill>
                  <a:srgbClr val="000000"/>
                </a:solidFill>
                <a:latin typeface="OpenSans"/>
              </a:rPr>
            </a:br>
            <a:br>
              <a:rPr lang="vi-VN">
                <a:solidFill>
                  <a:srgbClr val="000000"/>
                </a:solidFill>
                <a:latin typeface="OpenSans"/>
              </a:rPr>
            </a:br>
            <a:endParaRPr lang="en-US"/>
          </a:p>
        </p:txBody>
      </p:sp>
      <p:pic>
        <p:nvPicPr>
          <p:cNvPr id="12" name="Picture 11" descr="book9">
            <a:extLst>
              <a:ext uri="{FF2B5EF4-FFF2-40B4-BE49-F238E27FC236}">
                <a16:creationId xmlns:a16="http://schemas.microsoft.com/office/drawing/2014/main" id="{264F6858-721F-441F-8113-94EBF119975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7" action="ppaction://hlinksldjump"/>
            <a:extLst>
              <a:ext uri="{FF2B5EF4-FFF2-40B4-BE49-F238E27FC236}">
                <a16:creationId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06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B50130-187D-47AC-B961-C434EE512FAF}"/>
              </a:ext>
            </a:extLst>
          </p:cNvPr>
          <p:cNvSpPr/>
          <p:nvPr/>
        </p:nvSpPr>
        <p:spPr>
          <a:xfrm>
            <a:off x="1741488" y="1905000"/>
            <a:ext cx="8534400" cy="2514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D0D0D"/>
                </a:solidFill>
                <a:latin typeface="Times New Roman" pitchFamily="18" charset="0"/>
                <a:cs typeface="Times New Roman" pitchFamily="18" charset="0"/>
              </a:rPr>
              <a:t>1/ </a:t>
            </a:r>
            <a:r>
              <a:rPr lang="en-US" sz="3200" b="1" dirty="0" err="1">
                <a:solidFill>
                  <a:srgbClr val="0D0D0D"/>
                </a:solidFill>
                <a:latin typeface="Times New Roman" pitchFamily="18" charset="0"/>
                <a:cs typeface="Times New Roman" pitchFamily="18" charset="0"/>
              </a:rPr>
              <a:t>Phía</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tây</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khu</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vực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Bắc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Mĩ</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là</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hệ</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thống</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nào</a:t>
            </a:r>
            <a:r>
              <a:rPr lang="en-US" sz="32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A0F18FED-FB9E-4E03-811F-62B9584B0FA3}"/>
              </a:ext>
            </a:extLst>
          </p:cNvPr>
          <p:cNvSpPr/>
          <p:nvPr/>
        </p:nvSpPr>
        <p:spPr>
          <a:xfrm>
            <a:off x="1741488" y="4876800"/>
            <a:ext cx="8534400" cy="1371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chemeClr val="tx1"/>
                </a:solidFill>
                <a:latin typeface="Times New Roman" pitchFamily="18" charset="0"/>
                <a:cs typeface="Times New Roman" pitchFamily="18" charset="0"/>
              </a:rPr>
              <a:t>Đáp</a:t>
            </a:r>
            <a:r>
              <a:rPr lang="en-US" sz="3600" b="1" u="sng" dirty="0">
                <a:solidFill>
                  <a:schemeClr val="tx1"/>
                </a:solidFill>
                <a:latin typeface="Times New Roman" pitchFamily="18" charset="0"/>
                <a:cs typeface="Times New Roman" pitchFamily="18" charset="0"/>
              </a:rPr>
              <a:t> </a:t>
            </a:r>
            <a:r>
              <a:rPr lang="en-US" sz="3600" b="1" u="sng" dirty="0" err="1">
                <a:solidFill>
                  <a:schemeClr val="tx1"/>
                </a:solidFill>
                <a:latin typeface="Times New Roman" pitchFamily="18" charset="0"/>
                <a:cs typeface="Times New Roman" pitchFamily="18" charset="0"/>
              </a:rPr>
              <a:t>án</a:t>
            </a:r>
            <a:r>
              <a:rPr lang="en-US" sz="3600" b="1" dirty="0">
                <a:solidFill>
                  <a:schemeClr val="tx1"/>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Cooc</a:t>
            </a:r>
            <a:r>
              <a:rPr lang="en-US" sz="4400" b="1" dirty="0">
                <a:solidFill>
                  <a:srgbClr val="FF0066"/>
                </a:solidFill>
                <a:latin typeface="Times New Roman" pitchFamily="18" charset="0"/>
                <a:cs typeface="Times New Roman" pitchFamily="18" charset="0"/>
              </a:rPr>
              <a:t>-</a:t>
            </a:r>
            <a:r>
              <a:rPr lang="en-US" sz="4400" b="1" dirty="0" err="1">
                <a:solidFill>
                  <a:srgbClr val="FF0066"/>
                </a:solidFill>
                <a:latin typeface="Times New Roman" pitchFamily="18" charset="0"/>
                <a:cs typeface="Times New Roman" pitchFamily="18" charset="0"/>
              </a:rPr>
              <a:t>đi</a:t>
            </a:r>
            <a:r>
              <a:rPr lang="en-US" sz="4400" b="1" dirty="0">
                <a:solidFill>
                  <a:srgbClr val="FF0066"/>
                </a:solidFill>
                <a:latin typeface="Times New Roman" pitchFamily="18" charset="0"/>
                <a:cs typeface="Times New Roman" pitchFamily="18" charset="0"/>
              </a:rPr>
              <a:t>-e</a:t>
            </a:r>
          </a:p>
        </p:txBody>
      </p:sp>
      <p:pic>
        <p:nvPicPr>
          <p:cNvPr id="5" name="Picture 7">
            <a:hlinkClick r:id="rId3" action="ppaction://hlinksldjump"/>
            <a:extLst>
              <a:ext uri="{FF2B5EF4-FFF2-40B4-BE49-F238E27FC236}">
                <a16:creationId xmlns:a16="http://schemas.microsoft.com/office/drawing/2014/main" id="{5CEEF843-4300-478B-BA40-4A3DAF249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09539"/>
            <a:ext cx="18478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56CC15-2541-4CC0-96D5-66DC042BC9C3}"/>
              </a:ext>
            </a:extLst>
          </p:cNvPr>
          <p:cNvSpPr/>
          <p:nvPr/>
        </p:nvSpPr>
        <p:spPr>
          <a:xfrm>
            <a:off x="1752600" y="1733550"/>
            <a:ext cx="8534400" cy="2533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    2/ </a:t>
            </a:r>
            <a:r>
              <a:rPr lang="en-US" sz="4000" b="1" dirty="0" err="1">
                <a:solidFill>
                  <a:srgbClr val="0D0D0D"/>
                </a:solidFill>
                <a:latin typeface="Times New Roman" pitchFamily="18" charset="0"/>
                <a:cs typeface="Times New Roman" pitchFamily="18" charset="0"/>
              </a:rPr>
              <a:t>Hệ</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thống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Cooc</a:t>
            </a:r>
            <a:r>
              <a:rPr lang="en-US" sz="4000" b="1" dirty="0">
                <a:solidFill>
                  <a:srgbClr val="0D0D0D"/>
                </a:solidFill>
                <a:latin typeface="Times New Roman" pitchFamily="18" charset="0"/>
                <a:cs typeface="Times New Roman" pitchFamily="18" charset="0"/>
              </a:rPr>
              <a:t>-</a:t>
            </a:r>
            <a:r>
              <a:rPr lang="en-US" sz="4000" b="1" dirty="0" err="1">
                <a:solidFill>
                  <a:srgbClr val="0D0D0D"/>
                </a:solidFill>
                <a:latin typeface="Times New Roman" pitchFamily="18" charset="0"/>
                <a:cs typeface="Times New Roman" pitchFamily="18" charset="0"/>
              </a:rPr>
              <a:t>đi</a:t>
            </a:r>
            <a:r>
              <a:rPr lang="en-US" sz="4000" b="1" dirty="0">
                <a:solidFill>
                  <a:srgbClr val="0D0D0D"/>
                </a:solidFill>
                <a:latin typeface="Times New Roman" pitchFamily="18" charset="0"/>
                <a:cs typeface="Times New Roman" pitchFamily="18" charset="0"/>
              </a:rPr>
              <a:t>-e </a:t>
            </a:r>
            <a:r>
              <a:rPr lang="en-US" sz="4000" b="1" dirty="0" err="1">
                <a:solidFill>
                  <a:srgbClr val="0D0D0D"/>
                </a:solidFill>
                <a:latin typeface="Times New Roman" pitchFamily="18" charset="0"/>
                <a:cs typeface="Times New Roman" pitchFamily="18" charset="0"/>
              </a:rPr>
              <a:t>kéo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dài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trung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bình</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nhiêu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D20B0C5E-DBEC-44A0-9390-CAA68B294311}"/>
              </a:ext>
            </a:extLst>
          </p:cNvPr>
          <p:cNvSpPr/>
          <p:nvPr/>
        </p:nvSpPr>
        <p:spPr>
          <a:xfrm>
            <a:off x="1905000" y="4419600"/>
            <a:ext cx="8153400" cy="2286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3600" b="1">
                <a:solidFill>
                  <a:srgbClr val="FF0000"/>
                </a:solidFill>
                <a:latin typeface="Arial" charset="0"/>
                <a:cs typeface="Arial" charset="0"/>
              </a:rPr>
              <a:t>9000km/3000-4000m</a:t>
            </a:r>
            <a:endParaRPr lang="en-US" sz="4000" b="1">
              <a:solidFill>
                <a:srgbClr val="FF0000"/>
              </a:solidFill>
              <a:latin typeface="Arial" charset="0"/>
              <a:cs typeface="Arial" charset="0"/>
            </a:endParaRPr>
          </a:p>
        </p:txBody>
      </p:sp>
      <p:pic>
        <p:nvPicPr>
          <p:cNvPr id="5" name="Picture 11">
            <a:hlinkClick r:id="rId3" action="ppaction://hlinksldjump"/>
            <a:extLst>
              <a:ext uri="{FF2B5EF4-FFF2-40B4-BE49-F238E27FC236}">
                <a16:creationId xmlns:a16="http://schemas.microsoft.com/office/drawing/2014/main" id="{27D9D5B8-684A-447C-BFFE-3E75AA6A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7000"/>
            <a:ext cx="1589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4272934-B611-4E6B-9416-029E4B0D26EC}"/>
              </a:ext>
            </a:extLst>
          </p:cNvPr>
          <p:cNvSpPr/>
          <p:nvPr/>
        </p:nvSpPr>
        <p:spPr>
          <a:xfrm>
            <a:off x="1752600" y="2173288"/>
            <a:ext cx="8534400" cy="18272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3/ </a:t>
            </a:r>
            <a:r>
              <a:rPr lang="en-US" sz="4000" b="1" dirty="0" err="1">
                <a:solidFill>
                  <a:srgbClr val="0D0D0D"/>
                </a:solidFill>
                <a:latin typeface="Times New Roman" pitchFamily="18" charset="0"/>
                <a:cs typeface="Times New Roman" pitchFamily="18" charset="0"/>
              </a:rPr>
              <a:t>Dãy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Apalat</a:t>
            </a:r>
            <a:r>
              <a:rPr lang="en-US" sz="4000" b="1" dirty="0">
                <a:solidFill>
                  <a:srgbClr val="0D0D0D"/>
                </a:solidFill>
                <a:latin typeface="Times New Roman" pitchFamily="18" charset="0"/>
                <a:cs typeface="Times New Roman" pitchFamily="18" charset="0"/>
              </a:rPr>
              <a:t> ở </a:t>
            </a:r>
            <a:r>
              <a:rPr lang="en-US" sz="4000" b="1" dirty="0" err="1">
                <a:solidFill>
                  <a:srgbClr val="0D0D0D"/>
                </a:solidFill>
                <a:latin typeface="Times New Roman" pitchFamily="18" charset="0"/>
                <a:cs typeface="Times New Roman" pitchFamily="18" charset="0"/>
              </a:rPr>
              <a:t>phía</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tây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chạy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theo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hướng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nào</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6C183C21-2B5A-4F7E-B79A-75DFBC7046B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4400" b="1">
                <a:solidFill>
                  <a:srgbClr val="FF0000"/>
                </a:solidFill>
                <a:latin typeface="Arial" charset="0"/>
                <a:cs typeface="Arial" charset="0"/>
              </a:rPr>
              <a:t>Đông Bắc – Tây Nam.</a:t>
            </a:r>
            <a:endParaRPr lang="en-US" sz="4400" b="1">
              <a:solidFill>
                <a:srgbClr val="1F497D"/>
              </a:solidFill>
              <a:latin typeface="Arial" charset="0"/>
              <a:cs typeface="Arial" charset="0"/>
            </a:endParaRPr>
          </a:p>
        </p:txBody>
      </p:sp>
      <p:pic>
        <p:nvPicPr>
          <p:cNvPr id="5" name="Picture 10">
            <a:hlinkClick r:id="rId3" action="ppaction://hlinksldjump"/>
            <a:extLst>
              <a:ext uri="{FF2B5EF4-FFF2-40B4-BE49-F238E27FC236}">
                <a16:creationId xmlns:a16="http://schemas.microsoft.com/office/drawing/2014/main" id="{76AF544E-709F-49CE-8564-209968FF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8601"/>
            <a:ext cx="1676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8.jpg" descr="Image result for rocky mountains&quot;">
            <a:extLst>
              <a:ext uri="{FF2B5EF4-FFF2-40B4-BE49-F238E27FC236}">
                <a16:creationId xmlns:a16="http://schemas.microsoft.com/office/drawing/2014/main" id="{B6FC4755-E43B-4D9E-A033-44107659641F}"/>
              </a:ext>
            </a:extLst>
          </p:cNvPr>
          <p:cNvPicPr/>
          <p:nvPr/>
        </p:nvPicPr>
        <p:blipFill rotWithShape="1">
          <a:blip r:embed="rId3"/>
          <a:srcRect l="24685" r="16015" b="-3"/>
          <a:stretch/>
        </p:blipFill>
        <p:spPr>
          <a:xfrm>
            <a:off x="20" y="10"/>
            <a:ext cx="3728839" cy="4197358"/>
          </a:xfrm>
          <a:prstGeom prst="rect">
            <a:avLst/>
          </a:prstGeom>
        </p:spPr>
      </p:pic>
      <p:pic>
        <p:nvPicPr>
          <p:cNvPr id="8" name="image177.jpg" descr="Image result for appalachian mountains&quot;">
            <a:extLst>
              <a:ext uri="{FF2B5EF4-FFF2-40B4-BE49-F238E27FC236}">
                <a16:creationId xmlns:a16="http://schemas.microsoft.com/office/drawing/2014/main" id="{93616E1E-CE30-4399-B643-A4391FC9B348}"/>
              </a:ext>
            </a:extLst>
          </p:cNvPr>
          <p:cNvPicPr/>
          <p:nvPr/>
        </p:nvPicPr>
        <p:blipFill rotWithShape="1">
          <a:blip r:embed="rId4"/>
          <a:srcRect l="18668" r="22921"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image117.jpg" descr="Image result for rocky mountains&quot;">
            <a:extLst>
              <a:ext uri="{FF2B5EF4-FFF2-40B4-BE49-F238E27FC236}">
                <a16:creationId xmlns:a16="http://schemas.microsoft.com/office/drawing/2014/main" id="{0A2E7BA7-B87B-49A7-8616-ED7F768ED2F5}"/>
              </a:ext>
            </a:extLst>
          </p:cNvPr>
          <p:cNvPicPr/>
          <p:nvPr/>
        </p:nvPicPr>
        <p:blipFill rotWithShape="1">
          <a:blip r:embed="rId5"/>
          <a:srcRect l="9582" r="11990"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105.jpg" descr="Image result for appalachian mountains&quot;">
            <a:extLst>
              <a:ext uri="{FF2B5EF4-FFF2-40B4-BE49-F238E27FC236}">
                <a16:creationId xmlns:a16="http://schemas.microsoft.com/office/drawing/2014/main" id="{C68A9A58-D6C6-4241-9CF5-26F691F63F63}"/>
              </a:ext>
            </a:extLst>
          </p:cNvPr>
          <p:cNvPicPr/>
          <p:nvPr/>
        </p:nvPicPr>
        <p:blipFill rotWithShape="1">
          <a:blip r:embed="rId6"/>
          <a:srcRect t="17767" b="2612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9" name="TextBox 8">
            <a:extLst>
              <a:ext uri="{FF2B5EF4-FFF2-40B4-BE49-F238E27FC236}">
                <a16:creationId xmlns:a16="http://schemas.microsoft.com/office/drawing/2014/main" id="{8F1A6652-07E9-43CB-AA29-72328D6C09D0}"/>
              </a:ext>
            </a:extLst>
          </p:cNvPr>
          <p:cNvSpPr txBox="1"/>
          <p:nvPr/>
        </p:nvSpPr>
        <p:spPr>
          <a:xfrm>
            <a:off x="5159691" y="4197368"/>
            <a:ext cx="6606904" cy="19380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solidFill>
                  <a:srgbClr val="00B050"/>
                </a:solidFill>
                <a:latin typeface="Arial" panose="020B0604020202020204" pitchFamily="34" charset="0"/>
                <a:ea typeface="+mj-ea"/>
                <a:cs typeface="Arial" panose="020B0604020202020204" pitchFamily="34" charset="0"/>
              </a:rPr>
              <a:t>BÀI 14.</a:t>
            </a:r>
          </a:p>
          <a:p>
            <a:pPr algn="ctr">
              <a:lnSpc>
                <a:spcPct val="90000"/>
              </a:lnSpc>
              <a:spcBef>
                <a:spcPct val="0"/>
              </a:spcBef>
              <a:spcAft>
                <a:spcPts val="600"/>
              </a:spcAft>
            </a:pPr>
            <a:r>
              <a:rPr lang="en-US" sz="4000" b="1" dirty="0">
                <a:solidFill>
                  <a:srgbClr val="00B050"/>
                </a:solidFill>
                <a:latin typeface="Arial" panose="020B0604020202020204" pitchFamily="34" charset="0"/>
                <a:ea typeface="+mj-ea"/>
                <a:cs typeface="Arial" panose="020B0604020202020204" pitchFamily="34" charset="0"/>
              </a:rPr>
              <a:t>THIÊN</a:t>
            </a:r>
            <a:r>
              <a:rPr lang="en-US" sz="4000" b="1" kern="1200" dirty="0">
                <a:solidFill>
                  <a:srgbClr val="00B050"/>
                </a:solidFill>
                <a:latin typeface="Arial" panose="020B0604020202020204" pitchFamily="34" charset="0"/>
                <a:ea typeface="+mj-ea"/>
                <a:cs typeface="Arial" panose="020B0604020202020204" pitchFamily="34" charset="0"/>
              </a:rPr>
              <a:t> NHIÊN VÀ DÂN CƯ, XÃ HỘI BẮC MĨ</a:t>
            </a:r>
          </a:p>
        </p:txBody>
      </p:sp>
    </p:spTree>
    <p:extLst>
      <p:ext uri="{BB962C8B-B14F-4D97-AF65-F5344CB8AC3E}">
        <p14:creationId xmlns:p14="http://schemas.microsoft.com/office/powerpoint/2010/main" val="11434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372274-C18B-4492-96B8-92C66A88A07E}"/>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0D0D0D"/>
                </a:solidFill>
                <a:latin typeface="Times New Roman" pitchFamily="18" charset="0"/>
                <a:cs typeface="Times New Roman" pitchFamily="18" charset="0"/>
              </a:rPr>
              <a:t>    </a:t>
            </a:r>
          </a:p>
          <a:p>
            <a:pPr algn="ctr">
              <a:defRPr/>
            </a:pPr>
            <a:r>
              <a:rPr lang="en-US" sz="4000" b="1" dirty="0">
                <a:solidFill>
                  <a:srgbClr val="0D0D0D"/>
                </a:solidFill>
                <a:latin typeface="Times New Roman" pitchFamily="18" charset="0"/>
                <a:cs typeface="Times New Roman" pitchFamily="18" charset="0"/>
              </a:rPr>
              <a:t>4/ </a:t>
            </a:r>
            <a:r>
              <a:rPr lang="en-US" sz="4000" b="1" dirty="0" err="1">
                <a:solidFill>
                  <a:srgbClr val="0D0D0D"/>
                </a:solidFill>
                <a:latin typeface="Times New Roman" pitchFamily="18" charset="0"/>
                <a:cs typeface="Times New Roman" pitchFamily="18" charset="0"/>
              </a:rPr>
              <a:t>Vì</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sao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Bắc</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Mĩ</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có</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nhiều</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đới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khí</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hậu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E5B6D4C7-96B0-4F38-861F-F5FB202209A6}"/>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Times New Roman" pitchFamily="18" charset="0"/>
                <a:cs typeface="Times New Roman" pitchFamily="18" charset="0"/>
              </a:rPr>
              <a:t>Đáp án</a:t>
            </a:r>
            <a:r>
              <a:rPr lang="en-US" sz="3600" b="1">
                <a:solidFill>
                  <a:srgbClr val="1F497D"/>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lãnh thổ trải dài trên nhiều vĩ độ.</a:t>
            </a:r>
          </a:p>
        </p:txBody>
      </p:sp>
      <p:pic>
        <p:nvPicPr>
          <p:cNvPr id="6" name="Picture 13">
            <a:hlinkClick r:id="rId3" action="ppaction://hlinksldjump"/>
            <a:extLst>
              <a:ext uri="{FF2B5EF4-FFF2-40B4-BE49-F238E27FC236}">
                <a16:creationId xmlns:a16="http://schemas.microsoft.com/office/drawing/2014/main" id="{00CF2327-18CE-479A-B793-6785DEC3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72497">
            <a:off x="4758532" y="-27781"/>
            <a:ext cx="16875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53AF8F0-B5EA-4906-B8B0-AED4FF362CB6}"/>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a:solidFill>
                  <a:srgbClr val="0D0D0D"/>
                </a:solidFill>
                <a:latin typeface="Times New Roman" pitchFamily="18" charset="0"/>
                <a:cs typeface="Times New Roman" pitchFamily="18" charset="0"/>
              </a:rPr>
              <a:t>    </a:t>
            </a:r>
          </a:p>
          <a:p>
            <a:pPr algn="ctr">
              <a:defRPr/>
            </a:pPr>
            <a:r>
              <a:rPr lang="en-US" sz="4000" b="1">
                <a:solidFill>
                  <a:srgbClr val="0D0D0D"/>
                </a:solidFill>
                <a:latin typeface="Times New Roman" pitchFamily="18" charset="0"/>
                <a:cs typeface="Times New Roman" pitchFamily="18" charset="0"/>
              </a:rPr>
              <a:t>5/ Tên hệ thống sông lớn ở Bắc Mĩ</a:t>
            </a:r>
          </a:p>
          <a:p>
            <a:pPr algn="ctr">
              <a:defRPr/>
            </a:pPr>
            <a:endParaRPr lang="en-US" sz="4000" b="1">
              <a:solidFill>
                <a:srgbClr val="0D0D0D"/>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06CFFD11-6D18-4C24-902D-391E7FAB506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rgbClr val="1F497D"/>
                </a:solidFill>
                <a:latin typeface="Times New Roman" pitchFamily="18" charset="0"/>
                <a:cs typeface="Times New Roman" pitchFamily="18" charset="0"/>
              </a:rPr>
              <a:t>Đáp</a:t>
            </a:r>
            <a:r>
              <a:rPr lang="en-US" sz="3600" b="1" u="sng" dirty="0">
                <a:solidFill>
                  <a:srgbClr val="1F497D"/>
                </a:solidFill>
                <a:latin typeface="Times New Roman" pitchFamily="18" charset="0"/>
                <a:cs typeface="Times New Roman" pitchFamily="18" charset="0"/>
              </a:rPr>
              <a:t> </a:t>
            </a:r>
            <a:r>
              <a:rPr lang="en-US" sz="3600" b="1" u="sng" dirty="0" err="1">
                <a:solidFill>
                  <a:srgbClr val="1F497D"/>
                </a:solidFill>
                <a:latin typeface="Times New Roman" pitchFamily="18" charset="0"/>
                <a:cs typeface="Times New Roman" pitchFamily="18" charset="0"/>
              </a:rPr>
              <a:t>án</a:t>
            </a:r>
            <a:r>
              <a:rPr lang="en-US" sz="3600" b="1" dirty="0">
                <a:solidFill>
                  <a:srgbClr val="1F497D"/>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Mit</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xu</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ri</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Mi</a:t>
            </a:r>
            <a:r>
              <a:rPr lang="en-US" sz="4000" b="1" dirty="0">
                <a:solidFill>
                  <a:srgbClr val="FF0000"/>
                </a:solidFill>
                <a:latin typeface="Times New Roman" pitchFamily="18" charset="0"/>
                <a:cs typeface="Times New Roman" pitchFamily="18" charset="0"/>
              </a:rPr>
              <a:t>-xi-xi-pi.</a:t>
            </a:r>
          </a:p>
        </p:txBody>
      </p:sp>
      <p:pic>
        <p:nvPicPr>
          <p:cNvPr id="5" name="Picture 2">
            <a:hlinkClick r:id="rId3" action="ppaction://hlinksldjump"/>
            <a:extLst>
              <a:ext uri="{FF2B5EF4-FFF2-40B4-BE49-F238E27FC236}">
                <a16:creationId xmlns:a16="http://schemas.microsoft.com/office/drawing/2014/main" id="{B1E83F70-92F0-4309-BD89-E00AAFA1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6918">
            <a:off x="4905539" y="-42246"/>
            <a:ext cx="12557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D697E-93AE-4265-8DBA-7C3DB724FE75}"/>
              </a:ext>
            </a:extLst>
          </p:cNvPr>
          <p:cNvSpPr txBox="1"/>
          <p:nvPr/>
        </p:nvSpPr>
        <p:spPr>
          <a:xfrm>
            <a:off x="1442851" y="2624446"/>
            <a:ext cx="10137569" cy="1015663"/>
          </a:xfrm>
          <a:prstGeom prst="rect">
            <a:avLst/>
          </a:prstGeom>
          <a:noFill/>
        </p:spPr>
        <p:txBody>
          <a:bodyPr wrap="square" rtlCol="0">
            <a:spAutoFit/>
          </a:bodyPr>
          <a:lstStyle/>
          <a:p>
            <a:r>
              <a:rPr lang="en-US" sz="6000">
                <a:solidFill>
                  <a:srgbClr val="FF0066"/>
                </a:solidFill>
                <a:latin typeface="#9Slide03 AllRoundGothic" panose="020B0703020202020104" pitchFamily="34" charset="0"/>
              </a:rPr>
              <a:t>Chúc bạn may mắn lần sau</a:t>
            </a:r>
          </a:p>
        </p:txBody>
      </p:sp>
      <p:pic>
        <p:nvPicPr>
          <p:cNvPr id="3" name="Picture 8">
            <a:hlinkClick r:id="rId2" action="ppaction://hlinksldjump"/>
            <a:extLst>
              <a:ext uri="{FF2B5EF4-FFF2-40B4-BE49-F238E27FC236}">
                <a16:creationId xmlns:a16="http://schemas.microsoft.com/office/drawing/2014/main" id="{6641FF3D-0221-42E5-9CFA-4E047FBEB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0825">
            <a:off x="5190852" y="453299"/>
            <a:ext cx="139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5875621" y="420784"/>
            <a:ext cx="6279070" cy="6315445"/>
            <a:chOff x="4787358" y="0"/>
            <a:chExt cx="7381068" cy="68917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24" name="Rectangle 23">
            <a:extLst>
              <a:ext uri="{FF2B5EF4-FFF2-40B4-BE49-F238E27FC236}">
                <a16:creationId xmlns:a16="http://schemas.microsoft.com/office/drawing/2014/main" id="{D2714273-13AB-4DDF-A36C-CF2E3AD3E752}"/>
              </a:ext>
            </a:extLst>
          </p:cNvPr>
          <p:cNvSpPr/>
          <p:nvPr/>
        </p:nvSpPr>
        <p:spPr>
          <a:xfrm>
            <a:off x="37666" y="2050463"/>
            <a:ext cx="5837955" cy="2677656"/>
          </a:xfrm>
          <a:prstGeom prst="rect">
            <a:avLst/>
          </a:prstGeom>
          <a:ln>
            <a:solidFill>
              <a:srgbClr val="0070C0"/>
            </a:solidFill>
            <a:prstDash val="sysDash"/>
          </a:ln>
        </p:spPr>
        <p:txBody>
          <a:bodyPr wrap="square">
            <a:spAutoFit/>
          </a:bodyPr>
          <a:lstStyle/>
          <a:p>
            <a:pPr algn="just"/>
            <a:r>
              <a:rPr lang="vi-VN" sz="2800">
                <a:solidFill>
                  <a:srgbClr val="FF0066"/>
                </a:solidFill>
              </a:rPr>
              <a:t>Dựa vào hình 14.1 và thông tin trong bài, em hãy:</a:t>
            </a:r>
          </a:p>
          <a:p>
            <a:pPr algn="just"/>
            <a:r>
              <a:rPr lang="vi-VN" sz="2800">
                <a:solidFill>
                  <a:srgbClr val="FF0066"/>
                </a:solidFill>
              </a:rPr>
              <a:t>- Kể tên các sông và hồ chính ở Bắc Mỹ.</a:t>
            </a:r>
          </a:p>
          <a:p>
            <a:pPr algn="just"/>
            <a:r>
              <a:rPr lang="vi-VN" sz="2800">
                <a:solidFill>
                  <a:srgbClr val="FF0066"/>
                </a:solidFill>
              </a:rPr>
              <a:t>- Nhận xét đặc điểm phân bố mạng lưới sông ngòi của Bắc Mỹ.</a:t>
            </a:r>
            <a:endParaRPr lang="en-US" sz="2800"/>
          </a:p>
        </p:txBody>
      </p:sp>
      <p:grpSp>
        <p:nvGrpSpPr>
          <p:cNvPr id="25" name="Group 24">
            <a:extLst>
              <a:ext uri="{FF2B5EF4-FFF2-40B4-BE49-F238E27FC236}">
                <a16:creationId xmlns:a16="http://schemas.microsoft.com/office/drawing/2014/main" id="{17B166CD-9EF3-4639-AFA0-1C087974FCDD}"/>
              </a:ext>
            </a:extLst>
          </p:cNvPr>
          <p:cNvGrpSpPr/>
          <p:nvPr/>
        </p:nvGrpSpPr>
        <p:grpSpPr>
          <a:xfrm>
            <a:off x="1673747" y="1055569"/>
            <a:ext cx="3810866" cy="827835"/>
            <a:chOff x="3199789" y="1093088"/>
            <a:chExt cx="3514971" cy="682233"/>
          </a:xfrm>
        </p:grpSpPr>
        <p:sp>
          <p:nvSpPr>
            <p:cNvPr id="26" name="Rectangle: Rounded Corners 25">
              <a:extLst>
                <a:ext uri="{FF2B5EF4-FFF2-40B4-BE49-F238E27FC236}">
                  <a16:creationId xmlns:a16="http://schemas.microsoft.com/office/drawing/2014/main" id="{FA6F9F13-68C7-4E4E-988C-0B355EBA79F8}"/>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7" name="TextBox 26">
              <a:extLst>
                <a:ext uri="{FF2B5EF4-FFF2-40B4-BE49-F238E27FC236}">
                  <a16:creationId xmlns:a16="http://schemas.microsoft.com/office/drawing/2014/main" id="{8C960BE2-A8A1-47D5-B827-40DB99EDE83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8" name="Hình ảnh 4">
            <a:extLst>
              <a:ext uri="{FF2B5EF4-FFF2-40B4-BE49-F238E27FC236}">
                <a16:creationId xmlns:a16="http://schemas.microsoft.com/office/drawing/2014/main" id="{16814A61-6359-42A2-B2EB-6BF07CE0F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6779" y="810901"/>
            <a:ext cx="819062" cy="1308147"/>
          </a:xfrm>
          <a:prstGeom prst="rect">
            <a:avLst/>
          </a:prstGeom>
        </p:spPr>
      </p:pic>
      <p:pic>
        <p:nvPicPr>
          <p:cNvPr id="29" name="3 Minute Timer (Nho)">
            <a:hlinkClick r:id="" action="ppaction://media"/>
            <a:extLst>
              <a:ext uri="{FF2B5EF4-FFF2-40B4-BE49-F238E27FC236}">
                <a16:creationId xmlns:a16="http://schemas.microsoft.com/office/drawing/2014/main" id="{BD59C4B8-797E-4374-99A3-7645B9237B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28020" y="5678427"/>
            <a:ext cx="1867584" cy="1049696"/>
          </a:xfrm>
          <a:prstGeom prst="rect">
            <a:avLst/>
          </a:prstGeom>
        </p:spPr>
      </p:pic>
      <p:sp>
        <p:nvSpPr>
          <p:cNvPr id="30" name="Rectangle 29">
            <a:extLst>
              <a:ext uri="{FF2B5EF4-FFF2-40B4-BE49-F238E27FC236}">
                <a16:creationId xmlns:a16="http://schemas.microsoft.com/office/drawing/2014/main" id="{413B34D0-798D-49C5-84E2-EA7678551BA6}"/>
              </a:ext>
            </a:extLst>
          </p:cNvPr>
          <p:cNvSpPr/>
          <p:nvPr/>
        </p:nvSpPr>
        <p:spPr>
          <a:xfrm>
            <a:off x="1580251" y="552401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id="{57BBBD1F-3F49-4919-A38D-C3A800F463B7}"/>
              </a:ext>
            </a:extLst>
          </p:cNvPr>
          <p:cNvSpPr/>
          <p:nvPr/>
        </p:nvSpPr>
        <p:spPr>
          <a:xfrm>
            <a:off x="362846" y="62565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id="{7B015BF4-1D12-4F92-8769-D821097601DA}"/>
              </a:ext>
            </a:extLst>
          </p:cNvPr>
          <p:cNvGrpSpPr/>
          <p:nvPr/>
        </p:nvGrpSpPr>
        <p:grpSpPr>
          <a:xfrm>
            <a:off x="333716" y="5198677"/>
            <a:ext cx="1094053" cy="848554"/>
            <a:chOff x="3634055" y="3302115"/>
            <a:chExt cx="848449" cy="796469"/>
          </a:xfrm>
        </p:grpSpPr>
        <p:pic>
          <p:nvPicPr>
            <p:cNvPr id="33" name="Picture 32">
              <a:extLst>
                <a:ext uri="{FF2B5EF4-FFF2-40B4-BE49-F238E27FC236}">
                  <a16:creationId xmlns:a16="http://schemas.microsoft.com/office/drawing/2014/main" id="{FAE26078-3125-4715-8F75-5FEAC24F3CD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4" name="Picture 33">
              <a:extLst>
                <a:ext uri="{FF2B5EF4-FFF2-40B4-BE49-F238E27FC236}">
                  <a16:creationId xmlns:a16="http://schemas.microsoft.com/office/drawing/2014/main" id="{19F56556-E768-422C-A24D-DB8C9FEEBC3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27894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22" presetClass="entr" presetSubtype="2"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9"/>
                </p:tgtEl>
              </p:cMediaNode>
            </p:video>
          </p:childTnLst>
        </p:cTn>
      </p:par>
    </p:tnLst>
    <p:bldLst>
      <p:bldP spid="24" grpId="0" animBg="1"/>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2" name="Rectangle 11">
            <a:extLst>
              <a:ext uri="{FF2B5EF4-FFF2-40B4-BE49-F238E27FC236}">
                <a16:creationId xmlns:a16="http://schemas.microsoft.com/office/drawing/2014/main" id="{9394D5D2-212A-4026-AB4D-961F5BAA60C1}"/>
              </a:ext>
            </a:extLst>
          </p:cNvPr>
          <p:cNvSpPr/>
          <p:nvPr/>
        </p:nvSpPr>
        <p:spPr>
          <a:xfrm>
            <a:off x="49834" y="1792620"/>
            <a:ext cx="4750050" cy="2185214"/>
          </a:xfrm>
          <a:prstGeom prst="rect">
            <a:avLst/>
          </a:prstGeom>
        </p:spPr>
        <p:txBody>
          <a:bodyPr wrap="square">
            <a:spAutoFit/>
          </a:bodyPr>
          <a:lstStyle/>
          <a:p>
            <a:pPr algn="just"/>
            <a:r>
              <a:rPr lang="vi-VN" sz="3400">
                <a:solidFill>
                  <a:srgbClr val="1B04FA"/>
                </a:solidFill>
              </a:rPr>
              <a:t>Sông Missouri là con sông dài nhất ở</a:t>
            </a:r>
            <a:r>
              <a:rPr lang="en-US" sz="3400">
                <a:solidFill>
                  <a:srgbClr val="1B04FA"/>
                </a:solidFill>
              </a:rPr>
              <a:t> Bắc Mĩ</a:t>
            </a:r>
            <a:r>
              <a:rPr lang="vi-VN" sz="3400">
                <a:solidFill>
                  <a:srgbClr val="1B04FA"/>
                </a:solidFill>
              </a:rPr>
              <a:t> với </a:t>
            </a:r>
            <a:r>
              <a:rPr lang="en-US" sz="3400">
                <a:solidFill>
                  <a:srgbClr val="1B04FA"/>
                </a:solidFill>
              </a:rPr>
              <a:t>chiều dài </a:t>
            </a:r>
            <a:r>
              <a:rPr lang="vi-VN" sz="3400">
                <a:solidFill>
                  <a:srgbClr val="1B04FA"/>
                </a:solidFill>
              </a:rPr>
              <a:t> 2.341</a:t>
            </a:r>
            <a:r>
              <a:rPr lang="en-US" sz="3400">
                <a:solidFill>
                  <a:srgbClr val="1B04FA"/>
                </a:solidFill>
              </a:rPr>
              <a:t> </a:t>
            </a:r>
            <a:r>
              <a:rPr lang="vi-VN" sz="3400">
                <a:solidFill>
                  <a:srgbClr val="1B04FA"/>
                </a:solidFill>
              </a:rPr>
              <a:t>dặm (3.767 km)</a:t>
            </a:r>
            <a:endParaRPr lang="en-US" sz="3400">
              <a:solidFill>
                <a:srgbClr val="1B04FA"/>
              </a:solidFill>
            </a:endParaRPr>
          </a:p>
        </p:txBody>
      </p:sp>
      <p:sp>
        <p:nvSpPr>
          <p:cNvPr id="13" name="Freeform: Shape 12">
            <a:extLst>
              <a:ext uri="{FF2B5EF4-FFF2-40B4-BE49-F238E27FC236}">
                <a16:creationId xmlns:a16="http://schemas.microsoft.com/office/drawing/2014/main"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F0F19-6496-4875-BF00-268C6A68DB83}"/>
              </a:ext>
            </a:extLst>
          </p:cNvPr>
          <p:cNvPicPr>
            <a:picLocks noChangeAspect="1"/>
          </p:cNvPicPr>
          <p:nvPr/>
        </p:nvPicPr>
        <p:blipFill>
          <a:blip r:embed="rId2"/>
          <a:stretch>
            <a:fillRect/>
          </a:stretch>
        </p:blipFill>
        <p:spPr>
          <a:xfrm>
            <a:off x="145047" y="407354"/>
            <a:ext cx="7076536" cy="3886350"/>
          </a:xfrm>
          <a:prstGeom prst="rect">
            <a:avLst/>
          </a:prstGeom>
        </p:spPr>
      </p:pic>
      <p:pic>
        <p:nvPicPr>
          <p:cNvPr id="1026" name="Picture 2" descr="Hính Ảnh Thiên Nhiên và Nghệ Thuật † ::.">
            <a:extLst>
              <a:ext uri="{FF2B5EF4-FFF2-40B4-BE49-F238E27FC236}">
                <a16:creationId xmlns:a16="http://schemas.microsoft.com/office/drawing/2014/main" id="{527FDE45-5111-4B2E-B141-56AA5ED5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093" y="436052"/>
            <a:ext cx="4684860" cy="3857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50F01D-1EC1-4DE1-AFFA-FA64268D48F0}"/>
              </a:ext>
            </a:extLst>
          </p:cNvPr>
          <p:cNvSpPr/>
          <p:nvPr/>
        </p:nvSpPr>
        <p:spPr>
          <a:xfrm>
            <a:off x="147878" y="4566837"/>
            <a:ext cx="11899075" cy="1384995"/>
          </a:xfrm>
          <a:prstGeom prst="rect">
            <a:avLst/>
          </a:prstGeom>
        </p:spPr>
        <p:txBody>
          <a:bodyPr wrap="square">
            <a:spAutoFit/>
          </a:bodyPr>
          <a:lstStyle/>
          <a:p>
            <a:r>
              <a:rPr lang="vi-VN" sz="2800" b="1">
                <a:solidFill>
                  <a:srgbClr val="1B04FA"/>
                </a:solidFill>
              </a:rPr>
              <a:t>Sông Missouri</a:t>
            </a:r>
            <a:r>
              <a:rPr lang="en-US" sz="2800" b="1">
                <a:solidFill>
                  <a:srgbClr val="1B04FA"/>
                </a:solidFill>
              </a:rPr>
              <a:t> x</a:t>
            </a:r>
            <a:r>
              <a:rPr lang="vi-VN" sz="2800">
                <a:solidFill>
                  <a:srgbClr val="1B04FA"/>
                </a:solidFill>
              </a:rPr>
              <a:t>uất phát tại </a:t>
            </a:r>
            <a:r>
              <a:rPr lang="vi-VN" sz="2800">
                <a:solidFill>
                  <a:srgbClr val="1B04FA"/>
                </a:solidFill>
                <a:hlinkClick r:id="rId4" tooltip="Dãy núi Rocky">
                  <a:extLst>
                    <a:ext uri="{A12FA001-AC4F-418D-AE19-62706E023703}">
                      <ahyp:hlinkClr xmlns:ahyp="http://schemas.microsoft.com/office/drawing/2018/hyperlinkcolor" val="tx"/>
                    </a:ext>
                  </a:extLst>
                </a:hlinkClick>
              </a:rPr>
              <a:t>dãy núi Rocky</a:t>
            </a:r>
            <a:r>
              <a:rPr lang="vi-VN" sz="2800">
                <a:solidFill>
                  <a:srgbClr val="1B04FA"/>
                </a:solidFill>
              </a:rPr>
              <a:t> thuộc miền tây </a:t>
            </a:r>
            <a:r>
              <a:rPr lang="vi-VN" sz="2800">
                <a:solidFill>
                  <a:srgbClr val="1B04FA"/>
                </a:solidFill>
                <a:hlinkClick r:id="rId5" tooltip="Montana">
                  <a:extLst>
                    <a:ext uri="{A12FA001-AC4F-418D-AE19-62706E023703}">
                      <ahyp:hlinkClr xmlns:ahyp="http://schemas.microsoft.com/office/drawing/2018/hyperlinkcolor" val="tx"/>
                    </a:ext>
                  </a:extLst>
                </a:hlinkClick>
              </a:rPr>
              <a:t>Montana</a:t>
            </a:r>
            <a:r>
              <a:rPr lang="en-US" sz="2800">
                <a:solidFill>
                  <a:srgbClr val="1B04FA"/>
                </a:solidFill>
              </a:rPr>
              <a:t>. </a:t>
            </a:r>
            <a:r>
              <a:rPr lang="vi-VN" sz="2800">
                <a:solidFill>
                  <a:srgbClr val="1B04FA"/>
                </a:solidFill>
              </a:rPr>
              <a:t>Nó chảy qua 10 bang của Hoa Kỳ và 2 tỉnh của Canada. Khi kết hợp với sông Mississippi, nó tạo nên </a:t>
            </a:r>
            <a:r>
              <a:rPr lang="vi-VN" sz="2800">
                <a:solidFill>
                  <a:srgbClr val="1B04FA"/>
                </a:solidFill>
                <a:hlinkClick r:id="rId6" tooltip="Danh sách sông dài nhất thế giới">
                  <a:extLst>
                    <a:ext uri="{A12FA001-AC4F-418D-AE19-62706E023703}">
                      <ahyp:hlinkClr xmlns:ahyp="http://schemas.microsoft.com/office/drawing/2018/hyperlinkcolor" val="tx"/>
                    </a:ext>
                  </a:extLst>
                </a:hlinkClick>
              </a:rPr>
              <a:t>hệ thống sông dài thứ tư trên thế giới</a:t>
            </a:r>
            <a:r>
              <a:rPr lang="vi-VN" sz="2800">
                <a:solidFill>
                  <a:srgbClr val="1B04FA"/>
                </a:solidFill>
              </a:rPr>
              <a:t>.</a:t>
            </a:r>
            <a:r>
              <a:rPr lang="vi-VN" sz="2800" baseline="30000">
                <a:solidFill>
                  <a:srgbClr val="1B04FA"/>
                </a:solidFill>
                <a:hlinkClick r:id="rId7">
                  <a:extLst>
                    <a:ext uri="{A12FA001-AC4F-418D-AE19-62706E023703}">
                      <ahyp:hlinkClr xmlns:ahyp="http://schemas.microsoft.com/office/drawing/2018/hyperlinkcolor" val="tx"/>
                    </a:ext>
                  </a:extLst>
                </a:hlinkClick>
              </a:rPr>
              <a:t>[</a:t>
            </a:r>
            <a:endParaRPr lang="en-US" sz="2800">
              <a:solidFill>
                <a:srgbClr val="1B04FA"/>
              </a:solidFill>
            </a:endParaRPr>
          </a:p>
        </p:txBody>
      </p:sp>
    </p:spTree>
    <p:extLst>
      <p:ext uri="{BB962C8B-B14F-4D97-AF65-F5344CB8AC3E}">
        <p14:creationId xmlns:p14="http://schemas.microsoft.com/office/powerpoint/2010/main" val="15066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3" name="Freeform: Shape 12">
            <a:extLst>
              <a:ext uri="{FF2B5EF4-FFF2-40B4-BE49-F238E27FC236}">
                <a16:creationId xmlns:a16="http://schemas.microsoft.com/office/drawing/2014/main"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7B58AF-811F-4A64-AF3E-8EB8777FA4BF}"/>
              </a:ext>
            </a:extLst>
          </p:cNvPr>
          <p:cNvSpPr/>
          <p:nvPr/>
        </p:nvSpPr>
        <p:spPr>
          <a:xfrm>
            <a:off x="150826" y="2652100"/>
            <a:ext cx="4405393" cy="3323987"/>
          </a:xfrm>
          <a:prstGeom prst="rect">
            <a:avLst/>
          </a:prstGeom>
        </p:spPr>
        <p:txBody>
          <a:bodyPr wrap="square">
            <a:spAutoFit/>
          </a:bodyPr>
          <a:lstStyle/>
          <a:p>
            <a:pPr algn="just"/>
            <a:r>
              <a:rPr lang="vi-VN" sz="3000">
                <a:solidFill>
                  <a:srgbClr val="1B04FA"/>
                </a:solidFill>
                <a:latin typeface="Arial" panose="020B0604020202020204" pitchFamily="34" charset="0"/>
                <a:cs typeface="Arial" panose="020B0604020202020204" pitchFamily="34" charset="0"/>
              </a:rPr>
              <a:t>- </a:t>
            </a:r>
            <a:r>
              <a:rPr lang="en-US" sz="3000">
                <a:solidFill>
                  <a:srgbClr val="1B04FA"/>
                </a:solidFill>
                <a:latin typeface="Arial" panose="020B0604020202020204" pitchFamily="34" charset="0"/>
                <a:cs typeface="Arial" panose="020B0604020202020204" pitchFamily="34" charset="0"/>
              </a:rPr>
              <a:t>Hệ thống sông Mít-xu-ri - Mi-xi-xi-pi lớn nhất ở Bắc Mĩ (6400km) và dài thứ ba trên thế giới, có vai trò quan trọng đối với khu vực phía nam và đông nam Hoa Kì.</a:t>
            </a:r>
            <a:endParaRPr lang="en-US" sz="3000">
              <a:solidFill>
                <a:srgbClr val="1B04FA"/>
              </a:solidFill>
            </a:endParaRPr>
          </a:p>
        </p:txBody>
      </p:sp>
      <p:sp>
        <p:nvSpPr>
          <p:cNvPr id="7" name="Rectangle 6">
            <a:extLst>
              <a:ext uri="{FF2B5EF4-FFF2-40B4-BE49-F238E27FC236}">
                <a16:creationId xmlns:a16="http://schemas.microsoft.com/office/drawing/2014/main" id="{1405C25A-CA15-4D2B-924F-53F68B7E23FB}"/>
              </a:ext>
            </a:extLst>
          </p:cNvPr>
          <p:cNvSpPr/>
          <p:nvPr/>
        </p:nvSpPr>
        <p:spPr>
          <a:xfrm>
            <a:off x="94101" y="1561671"/>
            <a:ext cx="4405393" cy="1015663"/>
          </a:xfrm>
          <a:prstGeom prst="rect">
            <a:avLst/>
          </a:prstGeom>
        </p:spPr>
        <p:txBody>
          <a:bodyPr wrap="square">
            <a:spAutoFit/>
          </a:bodyPr>
          <a:lstStyle/>
          <a:p>
            <a:r>
              <a:rPr lang="en-US" sz="3000">
                <a:solidFill>
                  <a:srgbClr val="1B04FA"/>
                </a:solidFill>
                <a:latin typeface="Arial" panose="020B0604020202020204" pitchFamily="34" charset="0"/>
              </a:rPr>
              <a:t>- Sông</a:t>
            </a:r>
            <a:r>
              <a:rPr lang="en-US" sz="3000">
                <a:solidFill>
                  <a:srgbClr val="1B04FA"/>
                </a:solidFill>
                <a:latin typeface="Arial" panose="020B0604020202020204" pitchFamily="34" charset="0"/>
                <a:cs typeface="Arial" panose="020B0604020202020204" pitchFamily="34" charset="0"/>
              </a:rPr>
              <a:t> Mi-xi-xi-pi</a:t>
            </a:r>
            <a:r>
              <a:rPr lang="en-US" sz="3000">
                <a:solidFill>
                  <a:srgbClr val="1B04FA"/>
                </a:solidFill>
                <a:latin typeface="Arial" panose="020B0604020202020204" pitchFamily="34" charset="0"/>
              </a:rPr>
              <a:t> có chiều dài là 3.733km .</a:t>
            </a:r>
            <a:endParaRPr lang="en-US" sz="3000">
              <a:solidFill>
                <a:srgbClr val="1B04FA"/>
              </a:solidFill>
            </a:endParaRPr>
          </a:p>
        </p:txBody>
      </p:sp>
      <p:pic>
        <p:nvPicPr>
          <p:cNvPr id="17" name="Picture 16">
            <a:extLst>
              <a:ext uri="{FF2B5EF4-FFF2-40B4-BE49-F238E27FC236}">
                <a16:creationId xmlns:a16="http://schemas.microsoft.com/office/drawing/2014/main" id="{1783BA05-BD2B-4D2E-9676-15DADD759394}"/>
              </a:ext>
            </a:extLst>
          </p:cNvPr>
          <p:cNvPicPr>
            <a:picLocks noChangeAspect="1"/>
          </p:cNvPicPr>
          <p:nvPr/>
        </p:nvPicPr>
        <p:blipFill>
          <a:blip r:embed="rId5"/>
          <a:stretch>
            <a:fillRect/>
          </a:stretch>
        </p:blipFill>
        <p:spPr>
          <a:xfrm>
            <a:off x="4742561" y="-33903"/>
            <a:ext cx="7355338" cy="6858000"/>
          </a:xfrm>
          <a:prstGeom prst="rect">
            <a:avLst/>
          </a:prstGeom>
        </p:spPr>
      </p:pic>
    </p:spTree>
    <p:extLst>
      <p:ext uri="{BB962C8B-B14F-4D97-AF65-F5344CB8AC3E}">
        <p14:creationId xmlns:p14="http://schemas.microsoft.com/office/powerpoint/2010/main" val="4066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4E1253-902C-45E1-B97A-A3840A0D93DC}"/>
              </a:ext>
            </a:extLst>
          </p:cNvPr>
          <p:cNvPicPr>
            <a:picLocks noChangeAspect="1"/>
          </p:cNvPicPr>
          <p:nvPr/>
        </p:nvPicPr>
        <p:blipFill rotWithShape="1">
          <a:blip r:embed="rId3"/>
          <a:srcRect l="4614" r="1572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CAC1EB3-3580-471C-BB41-6BDA22AF448D}"/>
              </a:ext>
            </a:extLst>
          </p:cNvPr>
          <p:cNvSpPr/>
          <p:nvPr/>
        </p:nvSpPr>
        <p:spPr>
          <a:xfrm>
            <a:off x="168707" y="250173"/>
            <a:ext cx="3773901" cy="543810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solidFill>
                  <a:srgbClr val="1503BD"/>
                </a:solidFill>
                <a:latin typeface="Arial" panose="020B0604020202020204" pitchFamily="34" charset="0"/>
                <a:cs typeface="Arial" panose="020B0604020202020204" pitchFamily="34" charset="0"/>
              </a:rPr>
              <a:t>Một trong những con sông quan trọng nhất trên toàn nước Mỹ là </a:t>
            </a:r>
            <a:r>
              <a:rPr lang="en-US" sz="2400" b="1">
                <a:solidFill>
                  <a:srgbClr val="1503BD"/>
                </a:solidFill>
                <a:latin typeface="Arial" panose="020B0604020202020204" pitchFamily="34" charset="0"/>
                <a:cs typeface="Arial" panose="020B0604020202020204" pitchFamily="34" charset="0"/>
              </a:rPr>
              <a:t>sông Mississippi</a:t>
            </a:r>
            <a:r>
              <a:rPr lang="en-US" sz="2400">
                <a:solidFill>
                  <a:srgbClr val="1503BD"/>
                </a:solidFill>
                <a:latin typeface="Arial" panose="020B0604020202020204" pitchFamily="34" charset="0"/>
                <a:cs typeface="Arial" panose="020B0604020202020204" pitchFamily="34" charset="0"/>
              </a:rPr>
              <a:t>. Điều này là do nó là một trong những con sông dài nhất ở Bắc Mỹ, bao phủ gần một nửa đất nước. Dòng sông này đã đóng góp rất nhiều vào sự phát triển văn hóa, xã hội ở những nơi này. Cùng với sông Missouri, chúng tạo thành một trong những hệ thống sông lớn nhất và quan trọng nhất trên thế giới.</a:t>
            </a:r>
          </a:p>
        </p:txBody>
      </p:sp>
    </p:spTree>
    <p:extLst>
      <p:ext uri="{BB962C8B-B14F-4D97-AF65-F5344CB8AC3E}">
        <p14:creationId xmlns:p14="http://schemas.microsoft.com/office/powerpoint/2010/main" val="88793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8" name="Freeform: Shape 17">
            <a:extLst>
              <a:ext uri="{FF2B5EF4-FFF2-40B4-BE49-F238E27FC236}">
                <a16:creationId xmlns:a16="http://schemas.microsoft.com/office/drawing/2014/main"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C0EBB2D-C756-411C-864F-957EB58F3EB4}"/>
              </a:ext>
            </a:extLst>
          </p:cNvPr>
          <p:cNvGrpSpPr/>
          <p:nvPr/>
        </p:nvGrpSpPr>
        <p:grpSpPr>
          <a:xfrm>
            <a:off x="350604" y="243690"/>
            <a:ext cx="5356947" cy="4814105"/>
            <a:chOff x="366959" y="1242311"/>
            <a:chExt cx="5356947" cy="4814105"/>
          </a:xfrm>
        </p:grpSpPr>
        <p:pic>
          <p:nvPicPr>
            <p:cNvPr id="25" name="Picture 24" descr="A picture containing mountain, outdoor, water, nature&#10;&#10;Description automatically generated">
              <a:extLst>
                <a:ext uri="{FF2B5EF4-FFF2-40B4-BE49-F238E27FC236}">
                  <a16:creationId xmlns:a16="http://schemas.microsoft.com/office/drawing/2014/main" id="{3811D384-5E40-4FE2-B57E-F1233F172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9" y="1242311"/>
              <a:ext cx="5356947" cy="3971897"/>
            </a:xfrm>
            <a:prstGeom prst="rect">
              <a:avLst/>
            </a:prstGeom>
          </p:spPr>
        </p:pic>
        <p:sp>
          <p:nvSpPr>
            <p:cNvPr id="26" name="TextBox 25">
              <a:extLst>
                <a:ext uri="{FF2B5EF4-FFF2-40B4-BE49-F238E27FC236}">
                  <a16:creationId xmlns:a16="http://schemas.microsoft.com/office/drawing/2014/main" id="{1C2AC05E-C52A-426D-AD88-E8C095C75E1C}"/>
                </a:ext>
              </a:extLst>
            </p:cNvPr>
            <p:cNvSpPr txBox="1"/>
            <p:nvPr/>
          </p:nvSpPr>
          <p:spPr>
            <a:xfrm>
              <a:off x="366959" y="5301706"/>
              <a:ext cx="5356947" cy="754710"/>
            </a:xfrm>
            <a:prstGeom prst="rect">
              <a:avLst/>
            </a:prstGeom>
            <a:noFill/>
          </p:spPr>
          <p:txBody>
            <a:bodyPr wrap="square" rtlCol="0">
              <a:spAutoFit/>
            </a:bodyPr>
            <a:lstStyle/>
            <a:p>
              <a:pPr algn="ctr"/>
              <a:r>
                <a:rPr lang="en-US" sz="2400">
                  <a:solidFill>
                    <a:srgbClr val="FF0066"/>
                  </a:solidFill>
                  <a:latin typeface="Arial" panose="020B0604020202020204" pitchFamily="34" charset="0"/>
                  <a:cs typeface="Arial" panose="020B0604020202020204" pitchFamily="34" charset="0"/>
                </a:rPr>
                <a:t>Hồ Gấu Lớn </a:t>
              </a:r>
              <a:r>
                <a:rPr lang="vi-VN" sz="2400">
                  <a:solidFill>
                    <a:srgbClr val="FF0066"/>
                  </a:solidFill>
                  <a:latin typeface="Arial" panose="020B0604020202020204" pitchFamily="34" charset="0"/>
                  <a:cs typeface="Arial" panose="020B0604020202020204" pitchFamily="34" charset="0"/>
                </a:rPr>
                <a:t>là hồ lớn thứ tư ở Bắc Mỹ, đồng thời lớn thứ 8 trên thế giới</a:t>
              </a:r>
              <a:endParaRPr lang="en-US" sz="2400">
                <a:solidFill>
                  <a:srgbClr val="FF0066"/>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6356A936-8A26-41DC-8BF4-067686AB6979}"/>
              </a:ext>
            </a:extLst>
          </p:cNvPr>
          <p:cNvGrpSpPr/>
          <p:nvPr/>
        </p:nvGrpSpPr>
        <p:grpSpPr>
          <a:xfrm>
            <a:off x="194480" y="243690"/>
            <a:ext cx="5761152" cy="5748036"/>
            <a:chOff x="5828158" y="1227348"/>
            <a:chExt cx="5580068" cy="5556521"/>
          </a:xfrm>
        </p:grpSpPr>
        <p:sp>
          <p:nvSpPr>
            <p:cNvPr id="28" name="TextBox 27">
              <a:extLst>
                <a:ext uri="{FF2B5EF4-FFF2-40B4-BE49-F238E27FC236}">
                  <a16:creationId xmlns:a16="http://schemas.microsoft.com/office/drawing/2014/main" id="{DF21570E-726E-4E74-BA08-6C4AC0E3B736}"/>
                </a:ext>
              </a:extLst>
            </p:cNvPr>
            <p:cNvSpPr txBox="1"/>
            <p:nvPr/>
          </p:nvSpPr>
          <p:spPr>
            <a:xfrm>
              <a:off x="5828158" y="5214208"/>
              <a:ext cx="5580068" cy="1569661"/>
            </a:xfrm>
            <a:prstGeom prst="rect">
              <a:avLst/>
            </a:prstGeom>
            <a:solidFill>
              <a:schemeClr val="bg1"/>
            </a:solidFill>
          </p:spPr>
          <p:txBody>
            <a:bodyPr wrap="square" rtlCol="0">
              <a:spAutoFit/>
            </a:bodyPr>
            <a:lstStyle/>
            <a:p>
              <a:pPr algn="just"/>
              <a:r>
                <a:rPr lang="en-US" sz="2400">
                  <a:solidFill>
                    <a:srgbClr val="FF0066"/>
                  </a:solidFill>
                  <a:latin typeface="Arial" panose="020B0604020202020204" pitchFamily="34" charset="0"/>
                  <a:cs typeface="Arial" panose="020B0604020202020204" pitchFamily="34" charset="0"/>
                </a:rPr>
                <a:t>Hồ Nô Lệ Lớn </a:t>
              </a:r>
              <a:r>
                <a:rPr lang="vi-VN" sz="2400">
                  <a:solidFill>
                    <a:srgbClr val="FF0066"/>
                  </a:solidFill>
                </a:rPr>
                <a:t>là hồ lớn thứ hai nằm hoàn toàn trong biên giới Canada, lớn thứ năm ở Bắc Mỹ và là hồ lớn thứ mười trên thế giới theo diện tích. </a:t>
              </a:r>
              <a:endParaRPr lang="en-US" sz="2400">
                <a:solidFill>
                  <a:srgbClr val="FF0066"/>
                </a:solidFill>
                <a:latin typeface="Arial" panose="020B0604020202020204" pitchFamily="34" charset="0"/>
                <a:cs typeface="Arial" panose="020B0604020202020204" pitchFamily="34" charset="0"/>
              </a:endParaRPr>
            </a:p>
          </p:txBody>
        </p:sp>
        <p:pic>
          <p:nvPicPr>
            <p:cNvPr id="29" name="Picture 2" descr="ho-great-slave-canada">
              <a:extLst>
                <a:ext uri="{FF2B5EF4-FFF2-40B4-BE49-F238E27FC236}">
                  <a16:creationId xmlns:a16="http://schemas.microsoft.com/office/drawing/2014/main" id="{96167199-5AE0-4C62-804E-0B0FB07AC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406" y="1227348"/>
              <a:ext cx="5475820" cy="3933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94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Freeform: Shape 16">
            <a:extLst>
              <a:ext uri="{FF2B5EF4-FFF2-40B4-BE49-F238E27FC236}">
                <a16:creationId xmlns:a16="http://schemas.microsoft.com/office/drawing/2014/main" id="{9CB73661-D2FA-4DA1-97FD-A1893F889F28}"/>
              </a:ext>
            </a:extLst>
          </p:cNvPr>
          <p:cNvSpPr/>
          <p:nvPr/>
        </p:nvSpPr>
        <p:spPr>
          <a:xfrm>
            <a:off x="8819678" y="1670502"/>
            <a:ext cx="601686" cy="483151"/>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BDE131D-8040-4287-9CF7-3CD3CA8AD2E1}"/>
              </a:ext>
            </a:extLst>
          </p:cNvPr>
          <p:cNvSpPr/>
          <p:nvPr/>
        </p:nvSpPr>
        <p:spPr>
          <a:xfrm>
            <a:off x="9328269" y="1900878"/>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3D17DE8-B9BC-48FB-9349-0AC96CF2BA35}"/>
              </a:ext>
            </a:extLst>
          </p:cNvPr>
          <p:cNvSpPr/>
          <p:nvPr/>
        </p:nvSpPr>
        <p:spPr>
          <a:xfrm>
            <a:off x="9120521" y="1972294"/>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169.png" descr="Image result for Ngũ Hồ&quot;">
            <a:extLst>
              <a:ext uri="{FF2B5EF4-FFF2-40B4-BE49-F238E27FC236}">
                <a16:creationId xmlns:a16="http://schemas.microsoft.com/office/drawing/2014/main" id="{A46A8427-B669-44B5-AD4C-F626E351B4DF}"/>
              </a:ext>
            </a:extLst>
          </p:cNvPr>
          <p:cNvPicPr/>
          <p:nvPr/>
        </p:nvPicPr>
        <p:blipFill rotWithShape="1">
          <a:blip r:embed="rId5"/>
          <a:srcRect l="14453" r="15149"/>
          <a:stretch/>
        </p:blipFill>
        <p:spPr>
          <a:xfrm>
            <a:off x="194481" y="2408759"/>
            <a:ext cx="6096000" cy="4304861"/>
          </a:xfrm>
          <a:prstGeom prst="rect">
            <a:avLst/>
          </a:prstGeom>
        </p:spPr>
      </p:pic>
      <p:grpSp>
        <p:nvGrpSpPr>
          <p:cNvPr id="8" name="Group 7">
            <a:extLst>
              <a:ext uri="{FF2B5EF4-FFF2-40B4-BE49-F238E27FC236}">
                <a16:creationId xmlns:a16="http://schemas.microsoft.com/office/drawing/2014/main" id="{AB49460E-BFED-447E-B1B2-529BEC7E111D}"/>
              </a:ext>
            </a:extLst>
          </p:cNvPr>
          <p:cNvGrpSpPr/>
          <p:nvPr/>
        </p:nvGrpSpPr>
        <p:grpSpPr>
          <a:xfrm>
            <a:off x="80395" y="62559"/>
            <a:ext cx="6096000" cy="2197101"/>
            <a:chOff x="43004" y="143214"/>
            <a:chExt cx="6096000" cy="2197101"/>
          </a:xfrm>
        </p:grpSpPr>
        <p:sp>
          <p:nvSpPr>
            <p:cNvPr id="12" name="Rectangle: Rounded Corners 11">
              <a:extLst>
                <a:ext uri="{FF2B5EF4-FFF2-40B4-BE49-F238E27FC236}">
                  <a16:creationId xmlns:a16="http://schemas.microsoft.com/office/drawing/2014/main" id="{E40FA8AB-46EC-4052-AC5A-C5F0FB5BAF76}"/>
                </a:ext>
              </a:extLst>
            </p:cNvPr>
            <p:cNvSpPr/>
            <p:nvPr/>
          </p:nvSpPr>
          <p:spPr>
            <a:xfrm>
              <a:off x="266156" y="143214"/>
              <a:ext cx="3101008" cy="683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Em có biết</a:t>
              </a:r>
            </a:p>
          </p:txBody>
        </p:sp>
        <p:sp>
          <p:nvSpPr>
            <p:cNvPr id="23" name="Rectangle 22">
              <a:extLst>
                <a:ext uri="{FF2B5EF4-FFF2-40B4-BE49-F238E27FC236}">
                  <a16:creationId xmlns:a16="http://schemas.microsoft.com/office/drawing/2014/main" id="{53CAEDB5-2CA2-47A1-96AB-E97E67F74CA7}"/>
                </a:ext>
              </a:extLst>
            </p:cNvPr>
            <p:cNvSpPr/>
            <p:nvPr/>
          </p:nvSpPr>
          <p:spPr>
            <a:xfrm>
              <a:off x="43004" y="770655"/>
              <a:ext cx="6096000" cy="1569660"/>
            </a:xfrm>
            <a:prstGeom prst="rect">
              <a:avLst/>
            </a:prstGeom>
            <a:ln>
              <a:solidFill>
                <a:schemeClr val="accent5">
                  <a:lumMod val="75000"/>
                </a:schemeClr>
              </a:solidFill>
              <a:prstDash val="sysDash"/>
            </a:ln>
          </p:spPr>
          <p:txBody>
            <a:bodyPr>
              <a:spAutoFit/>
            </a:bodyPr>
            <a:lstStyle/>
            <a:p>
              <a:pPr lvl="0" algn="just">
                <a:defRPr/>
              </a:pPr>
              <a:r>
                <a:rPr lang="en-US" sz="2400">
                  <a:solidFill>
                    <a:srgbClr val="1503BD"/>
                  </a:solidFill>
                  <a:latin typeface="Arial" panose="020B0604020202020204" pitchFamily="34" charset="0"/>
                  <a:cs typeface="Arial" panose="020B0604020202020204" pitchFamily="34" charset="0"/>
                </a:rPr>
                <a:t>Hệ thống Ngũ Hồ gồm năm hồ: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hồ Mi-si-gân,hồ Hu-rôn, hồ Ê-ri-ê và hồ Ôn-ta-ri-ô.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là hồ n</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ớc ngọt lớn nhất thế giới (hơn 82 000 km</a:t>
              </a:r>
              <a:r>
                <a:rPr lang="en-US" sz="2400" baseline="30000">
                  <a:solidFill>
                    <a:srgbClr val="1503BD"/>
                  </a:solidFill>
                  <a:latin typeface="Arial" panose="020B0604020202020204" pitchFamily="34" charset="0"/>
                  <a:cs typeface="Arial" panose="020B0604020202020204" pitchFamily="34" charset="0"/>
                </a:rPr>
                <a:t>2</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47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400">
                <a:solidFill>
                  <a:srgbClr val="0070C0"/>
                </a:solidFill>
              </a:rPr>
              <a:t>Bắc Mỹ có các quốc gia nào?</a:t>
            </a:r>
            <a:endParaRPr lang="en-US" sz="4400">
              <a:solidFill>
                <a:srgbClr val="0070C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4999" y="4401509"/>
            <a:ext cx="80867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Hoa      Hoa  Kì, Ca-na-da, Mê-hi-cô                  </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049703" y="502562"/>
            <a:ext cx="7595014"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KHÁM PHÁ BẮC MĨ</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108200" y="214312"/>
            <a:ext cx="990600" cy="1582116"/>
          </a:xfrm>
          <a:prstGeom prst="rect">
            <a:avLst/>
          </a:prstGeom>
        </p:spPr>
      </p:pic>
      <p:pic>
        <p:nvPicPr>
          <p:cNvPr id="2" name="Picture 1">
            <a:extLst>
              <a:ext uri="{FF2B5EF4-FFF2-40B4-BE49-F238E27FC236}">
                <a16:creationId xmlns:a16="http://schemas.microsoft.com/office/drawing/2014/main" id="{FAE4FA09-CB2A-43C6-8292-D936BEC6789E}"/>
              </a:ext>
            </a:extLst>
          </p:cNvPr>
          <p:cNvPicPr>
            <a:picLocks noChangeAspect="1"/>
          </p:cNvPicPr>
          <p:nvPr/>
        </p:nvPicPr>
        <p:blipFill rotWithShape="1">
          <a:blip r:embed="rId11"/>
          <a:srcRect t="19443"/>
          <a:stretch/>
        </p:blipFill>
        <p:spPr>
          <a:xfrm>
            <a:off x="10259475" y="551590"/>
            <a:ext cx="1936444" cy="931310"/>
          </a:xfrm>
          <a:prstGeom prst="rect">
            <a:avLst/>
          </a:prstGeom>
        </p:spPr>
      </p:pic>
    </p:spTree>
    <p:extLst>
      <p:ext uri="{BB962C8B-B14F-4D97-AF65-F5344CB8AC3E}">
        <p14:creationId xmlns:p14="http://schemas.microsoft.com/office/powerpoint/2010/main" val="6167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sp>
        <p:nvSpPr>
          <p:cNvPr id="7" name="Rectangle 6">
            <a:extLst>
              <a:ext uri="{FF2B5EF4-FFF2-40B4-BE49-F238E27FC236}">
                <a16:creationId xmlns:a16="http://schemas.microsoft.com/office/drawing/2014/main" id="{FDC5CC51-F5C3-4D35-B02B-F98AFACE72F5}"/>
              </a:ext>
            </a:extLst>
          </p:cNvPr>
          <p:cNvSpPr/>
          <p:nvPr/>
        </p:nvSpPr>
        <p:spPr>
          <a:xfrm>
            <a:off x="155528" y="1314233"/>
            <a:ext cx="11648545" cy="3970318"/>
          </a:xfrm>
          <a:prstGeom prst="rect">
            <a:avLst/>
          </a:prstGeom>
        </p:spPr>
        <p:txBody>
          <a:bodyPr wrap="square">
            <a:spAutoFit/>
          </a:bodyPr>
          <a:lstStyle/>
          <a:p>
            <a:pPr algn="just"/>
            <a:r>
              <a:rPr lang="vi-VN" sz="3600">
                <a:solidFill>
                  <a:srgbClr val="1B04FA"/>
                </a:solidFill>
              </a:rPr>
              <a:t>- Mạng lưới sông khá dày đặc và phân bố khắp lãnh thổ.</a:t>
            </a:r>
          </a:p>
          <a:p>
            <a:pPr algn="just"/>
            <a:r>
              <a:rPr lang="vi-VN" sz="3600">
                <a:solidFill>
                  <a:srgbClr val="1B04FA"/>
                </a:solidFill>
              </a:rPr>
              <a:t>- Chế độ nước sông khá đa dạng do được cung cấp nước từ nhiều nguồn: mưa, tuyết và băng tan.</a:t>
            </a:r>
          </a:p>
          <a:p>
            <a:pPr algn="just"/>
            <a:r>
              <a:rPr lang="vi-VN" sz="3600">
                <a:solidFill>
                  <a:srgbClr val="1B04FA"/>
                </a:solidFill>
              </a:rPr>
              <a:t>- Các sông lớn: Mít-xu-ri - Mi-xi-xi-pi, Mác-ken-đi, Cô-lô-ra-đô.</a:t>
            </a:r>
          </a:p>
          <a:p>
            <a:r>
              <a:rPr lang="vi-VN" sz="3600">
                <a:solidFill>
                  <a:srgbClr val="1B04FA"/>
                </a:solidFill>
              </a:rPr>
              <a:t>- Bắc Mỹ đứng đầu thế giới về số lượng các hồ có diện tích lớn (phần lớn là hồ nước ngọt).</a:t>
            </a:r>
            <a:endParaRPr lang="en-US" sz="3600"/>
          </a:p>
        </p:txBody>
      </p:sp>
      <p:sp>
        <p:nvSpPr>
          <p:cNvPr id="8" name="Rectangle 7">
            <a:extLst>
              <a:ext uri="{FF2B5EF4-FFF2-40B4-BE49-F238E27FC236}">
                <a16:creationId xmlns:a16="http://schemas.microsoft.com/office/drawing/2014/main" id="{3652162D-33EB-4005-BE55-CA6E31A949BD}"/>
              </a:ext>
            </a:extLst>
          </p:cNvPr>
          <p:cNvSpPr/>
          <p:nvPr/>
        </p:nvSpPr>
        <p:spPr>
          <a:xfrm>
            <a:off x="155528" y="5248957"/>
            <a:ext cx="12135433" cy="120032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 Các hồ lớn: hệ thống Ngũ Hồ, hồ Uy-ni-pếc, hồ Gấu Lớn, hồ Nô Lệ Lớn,...</a:t>
            </a:r>
          </a:p>
        </p:txBody>
      </p:sp>
      <p:pic>
        <p:nvPicPr>
          <p:cNvPr id="9" name="Picture 8" descr="book9">
            <a:extLst>
              <a:ext uri="{FF2B5EF4-FFF2-40B4-BE49-F238E27FC236}">
                <a16:creationId xmlns:a16="http://schemas.microsoft.com/office/drawing/2014/main" id="{C14E70CA-61C7-4CF0-992A-E37014756F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56288" y="3390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pic>
        <p:nvPicPr>
          <p:cNvPr id="10" name="Picture 9">
            <a:extLst>
              <a:ext uri="{FF2B5EF4-FFF2-40B4-BE49-F238E27FC236}">
                <a16:creationId xmlns:a16="http://schemas.microsoft.com/office/drawing/2014/main" id="{6C2AA63A-8E6F-454C-8EFE-2DB64A567291}"/>
              </a:ext>
            </a:extLst>
          </p:cNvPr>
          <p:cNvPicPr>
            <a:picLocks noChangeAspect="1"/>
          </p:cNvPicPr>
          <p:nvPr/>
        </p:nvPicPr>
        <p:blipFill rotWithShape="1">
          <a:blip r:embed="rId2"/>
          <a:srcRect l="22866" t="22602" r="25274" b="23223"/>
          <a:stretch/>
        </p:blipFill>
        <p:spPr>
          <a:xfrm>
            <a:off x="4391576" y="1364350"/>
            <a:ext cx="7739685" cy="4229978"/>
          </a:xfrm>
          <a:prstGeom prst="rect">
            <a:avLst/>
          </a:prstGeom>
        </p:spPr>
      </p:pic>
      <p:sp>
        <p:nvSpPr>
          <p:cNvPr id="11" name="TextBox 10">
            <a:extLst>
              <a:ext uri="{FF2B5EF4-FFF2-40B4-BE49-F238E27FC236}">
                <a16:creationId xmlns:a16="http://schemas.microsoft.com/office/drawing/2014/main" id="{20B84927-6AD0-4774-AF6D-802089EEFD19}"/>
              </a:ext>
            </a:extLst>
          </p:cNvPr>
          <p:cNvSpPr txBox="1"/>
          <p:nvPr/>
        </p:nvSpPr>
        <p:spPr>
          <a:xfrm>
            <a:off x="6335072" y="5773697"/>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id="{024EBC35-AB1D-4B67-919E-C75B77E13C79}"/>
              </a:ext>
            </a:extLst>
          </p:cNvPr>
          <p:cNvSpPr txBox="1"/>
          <p:nvPr/>
        </p:nvSpPr>
        <p:spPr>
          <a:xfrm>
            <a:off x="148864" y="2446131"/>
            <a:ext cx="4331077" cy="2062103"/>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Bắc Mĩ nằm chủ yếu trong các đới thiên nhiên nào?</a:t>
            </a:r>
          </a:p>
        </p:txBody>
      </p:sp>
    </p:spTree>
    <p:extLst>
      <p:ext uri="{BB962C8B-B14F-4D97-AF65-F5344CB8AC3E}">
        <p14:creationId xmlns:p14="http://schemas.microsoft.com/office/powerpoint/2010/main" val="42849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
        <p:nvSpPr>
          <p:cNvPr id="10" name="Rectangle 9">
            <a:extLst>
              <a:ext uri="{FF2B5EF4-FFF2-40B4-BE49-F238E27FC236}">
                <a16:creationId xmlns:a16="http://schemas.microsoft.com/office/drawing/2014/main" id="{ED9DB72F-E12A-497B-8FBE-F1AA10F5CF27}"/>
              </a:ext>
            </a:extLst>
          </p:cNvPr>
          <p:cNvSpPr/>
          <p:nvPr/>
        </p:nvSpPr>
        <p:spPr>
          <a:xfrm>
            <a:off x="1332879" y="2160646"/>
            <a:ext cx="9355435" cy="1200329"/>
          </a:xfrm>
          <a:prstGeom prst="rect">
            <a:avLst/>
          </a:prstGeom>
          <a:ln>
            <a:solidFill>
              <a:srgbClr val="0070C0"/>
            </a:solidFill>
            <a:prstDash val="sysDash"/>
          </a:ln>
        </p:spPr>
        <p:txBody>
          <a:bodyPr wrap="square">
            <a:spAutoFit/>
          </a:bodyPr>
          <a:lstStyle/>
          <a:p>
            <a:pPr algn="just"/>
            <a:r>
              <a:rPr lang="en-US" sz="3600">
                <a:solidFill>
                  <a:srgbClr val="FF0066"/>
                </a:solidFill>
                <a:latin typeface="Arial "/>
              </a:rPr>
              <a:t>Dựa vào thông tin SGK và kiến thức đã học, hãy hoàn thiện thông tin phiếu học tập sau:</a:t>
            </a:r>
            <a:endParaRPr lang="en-US" sz="4400">
              <a:solidFill>
                <a:srgbClr val="FF0066"/>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554A3C8-028D-4A5F-8811-7C437F4396A4}"/>
              </a:ext>
            </a:extLst>
          </p:cNvPr>
          <p:cNvGrpSpPr/>
          <p:nvPr/>
        </p:nvGrpSpPr>
        <p:grpSpPr>
          <a:xfrm>
            <a:off x="3219276" y="1233878"/>
            <a:ext cx="3810866" cy="827835"/>
            <a:chOff x="3222881" y="908516"/>
            <a:chExt cx="3514971" cy="682233"/>
          </a:xfrm>
        </p:grpSpPr>
        <p:sp>
          <p:nvSpPr>
            <p:cNvPr id="14" name="Rectangle: Rounded Corners 13">
              <a:extLst>
                <a:ext uri="{FF2B5EF4-FFF2-40B4-BE49-F238E27FC236}">
                  <a16:creationId xmlns:a16="http://schemas.microsoft.com/office/drawing/2014/main" id="{BB615C54-B368-4825-A04C-D6BF13EBED7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1BCAE64E-9CEE-4673-992C-8139287EFB2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id="{ECF8A31A-BDA5-4AE2-B03D-1D188AB3A2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32286" y="1245979"/>
            <a:ext cx="1472856" cy="827835"/>
          </a:xfrm>
          <a:prstGeom prst="rect">
            <a:avLst/>
          </a:prstGeom>
        </p:spPr>
      </p:pic>
      <p:grpSp>
        <p:nvGrpSpPr>
          <p:cNvPr id="17" name="Group 16">
            <a:extLst>
              <a:ext uri="{FF2B5EF4-FFF2-40B4-BE49-F238E27FC236}">
                <a16:creationId xmlns:a16="http://schemas.microsoft.com/office/drawing/2014/main" id="{7B30569F-765B-4E20-BD0C-4B0A6EAE8E97}"/>
              </a:ext>
            </a:extLst>
          </p:cNvPr>
          <p:cNvGrpSpPr/>
          <p:nvPr/>
        </p:nvGrpSpPr>
        <p:grpSpPr>
          <a:xfrm>
            <a:off x="2169350" y="1249559"/>
            <a:ext cx="848449" cy="796469"/>
            <a:chOff x="3634055" y="3302115"/>
            <a:chExt cx="848449" cy="796469"/>
          </a:xfrm>
        </p:grpSpPr>
        <p:pic>
          <p:nvPicPr>
            <p:cNvPr id="18" name="Picture 17">
              <a:extLst>
                <a:ext uri="{FF2B5EF4-FFF2-40B4-BE49-F238E27FC236}">
                  <a16:creationId xmlns:a16="http://schemas.microsoft.com/office/drawing/2014/main" id="{1FEC4A8F-8D36-4586-8809-BBBBBFFF08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CC414CBD-2400-4EAD-8E37-53F83F0D762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0" name="Rectangle 19">
            <a:extLst>
              <a:ext uri="{FF2B5EF4-FFF2-40B4-BE49-F238E27FC236}">
                <a16:creationId xmlns:a16="http://schemas.microsoft.com/office/drawing/2014/main" id="{5296D138-7F4C-4B5D-A024-503E523E96DD}"/>
              </a:ext>
            </a:extLst>
          </p:cNvPr>
          <p:cNvSpPr/>
          <p:nvPr/>
        </p:nvSpPr>
        <p:spPr>
          <a:xfrm>
            <a:off x="2922099" y="5707200"/>
            <a:ext cx="3829253"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hoàn thiện phiếu học tập</a:t>
            </a:r>
          </a:p>
        </p:txBody>
      </p:sp>
      <p:sp>
        <p:nvSpPr>
          <p:cNvPr id="21" name="Rectangle 20">
            <a:extLst>
              <a:ext uri="{FF2B5EF4-FFF2-40B4-BE49-F238E27FC236}">
                <a16:creationId xmlns:a16="http://schemas.microsoft.com/office/drawing/2014/main" id="{E24B5627-7EB9-4169-91F1-C48B39BFB495}"/>
              </a:ext>
            </a:extLst>
          </p:cNvPr>
          <p:cNvSpPr/>
          <p:nvPr/>
        </p:nvSpPr>
        <p:spPr>
          <a:xfrm>
            <a:off x="1897460" y="570402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2" name="Picture 21">
            <a:extLst>
              <a:ext uri="{FF2B5EF4-FFF2-40B4-BE49-F238E27FC236}">
                <a16:creationId xmlns:a16="http://schemas.microsoft.com/office/drawing/2014/main" id="{7128DB19-276C-415C-843D-C74DD3BA4E6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20559" y="6239346"/>
            <a:ext cx="1024640" cy="654026"/>
          </a:xfrm>
          <a:prstGeom prst="rect">
            <a:avLst/>
          </a:prstGeom>
        </p:spPr>
      </p:pic>
      <p:pic>
        <p:nvPicPr>
          <p:cNvPr id="23" name="Picture 2" descr="Giấy Máy Tính Biểu Tượng Bút Chì - biểu tượng bút chì png tải về - Miễn phí  trong suốt Trắng png Tải về.">
            <a:extLst>
              <a:ext uri="{FF2B5EF4-FFF2-40B4-BE49-F238E27FC236}">
                <a16:creationId xmlns:a16="http://schemas.microsoft.com/office/drawing/2014/main" id="{F5660E5A-DC04-477E-8726-3FBADBC614A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041082" y="548109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ACEBD69-C6AE-4AEF-AD84-7A2E7A9EDDD5}"/>
              </a:ext>
            </a:extLst>
          </p:cNvPr>
          <p:cNvSpPr/>
          <p:nvPr/>
        </p:nvSpPr>
        <p:spPr>
          <a:xfrm>
            <a:off x="2641036" y="6279764"/>
            <a:ext cx="5027678" cy="40011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 của PHT</a:t>
            </a:r>
          </a:p>
        </p:txBody>
      </p:sp>
      <p:sp>
        <p:nvSpPr>
          <p:cNvPr id="25" name="Rectangle 24">
            <a:extLst>
              <a:ext uri="{FF2B5EF4-FFF2-40B4-BE49-F238E27FC236}">
                <a16:creationId xmlns:a16="http://schemas.microsoft.com/office/drawing/2014/main" id="{76115D6F-50B7-4EC6-976F-285B18375236}"/>
              </a:ext>
            </a:extLst>
          </p:cNvPr>
          <p:cNvSpPr/>
          <p:nvPr/>
        </p:nvSpPr>
        <p:spPr>
          <a:xfrm>
            <a:off x="1822639" y="628029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graphicFrame>
        <p:nvGraphicFramePr>
          <p:cNvPr id="26" name="Table 25">
            <a:extLst>
              <a:ext uri="{FF2B5EF4-FFF2-40B4-BE49-F238E27FC236}">
                <a16:creationId xmlns:a16="http://schemas.microsoft.com/office/drawing/2014/main" id="{99F959E3-8EC7-422B-87A1-1E4703EE8E96}"/>
              </a:ext>
            </a:extLst>
          </p:cNvPr>
          <p:cNvGraphicFramePr>
            <a:graphicFrameLocks noGrp="1"/>
          </p:cNvGraphicFramePr>
          <p:nvPr>
            <p:extLst>
              <p:ext uri="{D42A27DB-BD31-4B8C-83A1-F6EECF244321}">
                <p14:modId xmlns:p14="http://schemas.microsoft.com/office/powerpoint/2010/main" val="3333339"/>
              </p:ext>
            </p:extLst>
          </p:nvPr>
        </p:nvGraphicFramePr>
        <p:xfrm>
          <a:off x="1897460" y="3429000"/>
          <a:ext cx="8313819" cy="2141619"/>
        </p:xfrm>
        <a:graphic>
          <a:graphicData uri="http://schemas.openxmlformats.org/drawingml/2006/table">
            <a:tbl>
              <a:tblPr firstRow="1" firstCol="1" bandRow="1">
                <a:tableStyleId>{5C22544A-7EE6-4342-B048-85BDC9FD1C3A}</a:tableStyleId>
              </a:tblPr>
              <a:tblGrid>
                <a:gridCol w="2770985">
                  <a:extLst>
                    <a:ext uri="{9D8B030D-6E8A-4147-A177-3AD203B41FA5}">
                      <a16:colId xmlns:a16="http://schemas.microsoft.com/office/drawing/2014/main" val="1679337390"/>
                    </a:ext>
                  </a:extLst>
                </a:gridCol>
                <a:gridCol w="2770985">
                  <a:extLst>
                    <a:ext uri="{9D8B030D-6E8A-4147-A177-3AD203B41FA5}">
                      <a16:colId xmlns:a16="http://schemas.microsoft.com/office/drawing/2014/main" val="3630238090"/>
                    </a:ext>
                  </a:extLst>
                </a:gridCol>
                <a:gridCol w="2771849">
                  <a:extLst>
                    <a:ext uri="{9D8B030D-6E8A-4147-A177-3AD203B41FA5}">
                      <a16:colId xmlns:a16="http://schemas.microsoft.com/office/drawing/2014/main" val="4215302997"/>
                    </a:ext>
                  </a:extLst>
                </a:gridCol>
              </a:tblGrid>
              <a:tr h="713873">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1266621"/>
                  </a:ext>
                </a:extLst>
              </a:tr>
              <a:tr h="713873">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786369429"/>
                  </a:ext>
                </a:extLst>
              </a:tr>
              <a:tr h="713873">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424478158"/>
                  </a:ext>
                </a:extLst>
              </a:tr>
            </a:tbl>
          </a:graphicData>
        </a:graphic>
      </p:graphicFrame>
    </p:spTree>
    <p:extLst>
      <p:ext uri="{BB962C8B-B14F-4D97-AF65-F5344CB8AC3E}">
        <p14:creationId xmlns:p14="http://schemas.microsoft.com/office/powerpoint/2010/main" val="19123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grpSp>
        <p:nvGrpSpPr>
          <p:cNvPr id="15" name="Group 14">
            <a:extLst>
              <a:ext uri="{FF2B5EF4-FFF2-40B4-BE49-F238E27FC236}">
                <a16:creationId xmlns:a16="http://schemas.microsoft.com/office/drawing/2014/main" id="{B95B4C35-BA09-4DC5-9BC6-18BECE20B553}"/>
              </a:ext>
            </a:extLst>
          </p:cNvPr>
          <p:cNvGrpSpPr/>
          <p:nvPr/>
        </p:nvGrpSpPr>
        <p:grpSpPr>
          <a:xfrm>
            <a:off x="7504878" y="0"/>
            <a:ext cx="468712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id="{2679CE18-1814-4498-B4BE-442F0B167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id="{536C7A7F-35FC-439E-9C39-DE384548A3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grpSp>
        <p:nvGrpSpPr>
          <p:cNvPr id="7" name="Group 6">
            <a:extLst>
              <a:ext uri="{FF2B5EF4-FFF2-40B4-BE49-F238E27FC236}">
                <a16:creationId xmlns:a16="http://schemas.microsoft.com/office/drawing/2014/main" id="{E940DAB0-64AE-47A1-BF21-C201E96B7ED9}"/>
              </a:ext>
            </a:extLst>
          </p:cNvPr>
          <p:cNvGrpSpPr/>
          <p:nvPr/>
        </p:nvGrpSpPr>
        <p:grpSpPr>
          <a:xfrm>
            <a:off x="607526" y="2556140"/>
            <a:ext cx="5800386" cy="4337956"/>
            <a:chOff x="4987403" y="2197316"/>
            <a:chExt cx="6818373" cy="4733774"/>
          </a:xfrm>
        </p:grpSpPr>
        <p:pic>
          <p:nvPicPr>
            <p:cNvPr id="8" name="Picture 7" descr="Diagram, map&#10;&#10;Description automatically generated">
              <a:extLst>
                <a:ext uri="{FF2B5EF4-FFF2-40B4-BE49-F238E27FC236}">
                  <a16:creationId xmlns:a16="http://schemas.microsoft.com/office/drawing/2014/main" id="{E1BBBD0C-F5A8-424B-B04E-4F1D92A0C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403" y="2197316"/>
              <a:ext cx="6818373" cy="4733774"/>
            </a:xfrm>
            <a:prstGeom prst="rect">
              <a:avLst/>
            </a:prstGeom>
          </p:spPr>
        </p:pic>
        <p:sp>
          <p:nvSpPr>
            <p:cNvPr id="10" name="TextBox 9">
              <a:extLst>
                <a:ext uri="{FF2B5EF4-FFF2-40B4-BE49-F238E27FC236}">
                  <a16:creationId xmlns:a16="http://schemas.microsoft.com/office/drawing/2014/main" id="{391E39D3-9816-44A2-ABF0-78CDB9D25CB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Hình 2. Bản đồ các đới và kiểu khí hậu ở Bắc Mĩ</a:t>
              </a:r>
            </a:p>
          </p:txBody>
        </p:sp>
      </p:grpSp>
      <p:graphicFrame>
        <p:nvGraphicFramePr>
          <p:cNvPr id="11" name="Table 10">
            <a:extLst>
              <a:ext uri="{FF2B5EF4-FFF2-40B4-BE49-F238E27FC236}">
                <a16:creationId xmlns:a16="http://schemas.microsoft.com/office/drawing/2014/main" id="{D1006A7C-101D-4891-BD9A-CA291F6CAAC3}"/>
              </a:ext>
            </a:extLst>
          </p:cNvPr>
          <p:cNvGraphicFramePr>
            <a:graphicFrameLocks noGrp="1"/>
          </p:cNvGraphicFramePr>
          <p:nvPr>
            <p:extLst>
              <p:ext uri="{D42A27DB-BD31-4B8C-83A1-F6EECF244321}">
                <p14:modId xmlns:p14="http://schemas.microsoft.com/office/powerpoint/2010/main" val="3870236017"/>
              </p:ext>
            </p:extLst>
          </p:nvPr>
        </p:nvGraphicFramePr>
        <p:xfrm>
          <a:off x="0" y="537347"/>
          <a:ext cx="7377878" cy="2009274"/>
        </p:xfrm>
        <a:graphic>
          <a:graphicData uri="http://schemas.openxmlformats.org/drawingml/2006/table">
            <a:tbl>
              <a:tblPr firstRow="1" firstCol="1" bandRow="1">
                <a:tableStyleId>{5C22544A-7EE6-4342-B048-85BDC9FD1C3A}</a:tableStyleId>
              </a:tblPr>
              <a:tblGrid>
                <a:gridCol w="2459037">
                  <a:extLst>
                    <a:ext uri="{9D8B030D-6E8A-4147-A177-3AD203B41FA5}">
                      <a16:colId xmlns:a16="http://schemas.microsoft.com/office/drawing/2014/main" val="1679337390"/>
                    </a:ext>
                  </a:extLst>
                </a:gridCol>
                <a:gridCol w="2459037">
                  <a:extLst>
                    <a:ext uri="{9D8B030D-6E8A-4147-A177-3AD203B41FA5}">
                      <a16:colId xmlns:a16="http://schemas.microsoft.com/office/drawing/2014/main" val="3630238090"/>
                    </a:ext>
                  </a:extLst>
                </a:gridCol>
                <a:gridCol w="2459804">
                  <a:extLst>
                    <a:ext uri="{9D8B030D-6E8A-4147-A177-3AD203B41FA5}">
                      <a16:colId xmlns:a16="http://schemas.microsoft.com/office/drawing/2014/main" val="4215302997"/>
                    </a:ext>
                  </a:extLst>
                </a:gridCol>
              </a:tblGrid>
              <a:tr h="669758">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1266621"/>
                  </a:ext>
                </a:extLst>
              </a:tr>
              <a:tr h="669758">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786369429"/>
                  </a:ext>
                </a:extLst>
              </a:tr>
              <a:tr h="669758">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424478158"/>
                  </a:ext>
                </a:extLst>
              </a:tr>
            </a:tbl>
          </a:graphicData>
        </a:graphic>
      </p:graphicFrame>
      <p:sp>
        <p:nvSpPr>
          <p:cNvPr id="2" name="TextBox 1">
            <a:extLst>
              <a:ext uri="{FF2B5EF4-FFF2-40B4-BE49-F238E27FC236}">
                <a16:creationId xmlns:a16="http://schemas.microsoft.com/office/drawing/2014/main" id="{09CC73FD-13F1-4E2E-932F-8E55C5C63BB4}"/>
              </a:ext>
            </a:extLst>
          </p:cNvPr>
          <p:cNvSpPr txBox="1"/>
          <p:nvPr/>
        </p:nvSpPr>
        <p:spPr>
          <a:xfrm>
            <a:off x="2322094" y="39586"/>
            <a:ext cx="4295274" cy="461665"/>
          </a:xfrm>
          <a:prstGeom prst="rect">
            <a:avLst/>
          </a:prstGeom>
          <a:noFill/>
        </p:spPr>
        <p:txBody>
          <a:bodyPr wrap="square" rtlCol="0">
            <a:spAutoFit/>
          </a:bodyPr>
          <a:lstStyle/>
          <a:p>
            <a:r>
              <a:rPr lang="en-US" sz="2400" b="1">
                <a:solidFill>
                  <a:srgbClr val="FF0000"/>
                </a:solidFill>
                <a:latin typeface="Arial "/>
              </a:rPr>
              <a:t>PHIẾU HỌC TẬP</a:t>
            </a:r>
          </a:p>
        </p:txBody>
      </p:sp>
    </p:spTree>
    <p:extLst>
      <p:ext uri="{BB962C8B-B14F-4D97-AF65-F5344CB8AC3E}">
        <p14:creationId xmlns:p14="http://schemas.microsoft.com/office/powerpoint/2010/main" val="2373207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1E8A6E-C86A-441D-BA5B-07CA0EFD791C}"/>
              </a:ext>
            </a:extLst>
          </p:cNvPr>
          <p:cNvSpPr/>
          <p:nvPr/>
        </p:nvSpPr>
        <p:spPr>
          <a:xfrm>
            <a:off x="79676" y="1091537"/>
            <a:ext cx="5313194"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Khí hậu cực và cận cực</a:t>
            </a:r>
          </a:p>
        </p:txBody>
      </p:sp>
      <p:sp>
        <p:nvSpPr>
          <p:cNvPr id="7" name="Rectangle 6">
            <a:extLst>
              <a:ext uri="{FF2B5EF4-FFF2-40B4-BE49-F238E27FC236}">
                <a16:creationId xmlns:a16="http://schemas.microsoft.com/office/drawing/2014/main" id="{894066FA-0298-4972-8E11-A13EE5DE0842}"/>
              </a:ext>
            </a:extLst>
          </p:cNvPr>
          <p:cNvSpPr/>
          <p:nvPr/>
        </p:nvSpPr>
        <p:spPr>
          <a:xfrm>
            <a:off x="193801" y="149903"/>
            <a:ext cx="1622967"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Đới lạnh</a:t>
            </a:r>
          </a:p>
        </p:txBody>
      </p:sp>
      <p:sp>
        <p:nvSpPr>
          <p:cNvPr id="8" name="Rectangle 7">
            <a:extLst>
              <a:ext uri="{FF2B5EF4-FFF2-40B4-BE49-F238E27FC236}">
                <a16:creationId xmlns:a16="http://schemas.microsoft.com/office/drawing/2014/main" id="{D1B788C0-84EE-4B03-BA6A-5B509D65A476}"/>
              </a:ext>
            </a:extLst>
          </p:cNvPr>
          <p:cNvSpPr/>
          <p:nvPr/>
        </p:nvSpPr>
        <p:spPr>
          <a:xfrm>
            <a:off x="88982" y="1695132"/>
            <a:ext cx="531319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Cảnh quan chủ yếu là đồng rêu, phía nam có rừng thưa.</a:t>
            </a:r>
          </a:p>
        </p:txBody>
      </p:sp>
      <p:grpSp>
        <p:nvGrpSpPr>
          <p:cNvPr id="14" name="Group 13">
            <a:extLst>
              <a:ext uri="{FF2B5EF4-FFF2-40B4-BE49-F238E27FC236}">
                <a16:creationId xmlns:a16="http://schemas.microsoft.com/office/drawing/2014/main" id="{18F113ED-D085-4C7E-901D-F7308A87B8AF}"/>
              </a:ext>
            </a:extLst>
          </p:cNvPr>
          <p:cNvGrpSpPr/>
          <p:nvPr/>
        </p:nvGrpSpPr>
        <p:grpSpPr>
          <a:xfrm>
            <a:off x="1005284" y="2795660"/>
            <a:ext cx="3099659" cy="2667224"/>
            <a:chOff x="561061" y="4190776"/>
            <a:chExt cx="3099659" cy="2667224"/>
          </a:xfrm>
        </p:grpSpPr>
        <p:pic>
          <p:nvPicPr>
            <p:cNvPr id="12" name="Picture 11" descr="A picture containing text, outdoor, mountain, highland&#10;&#10;Description automatically generated">
              <a:extLst>
                <a:ext uri="{FF2B5EF4-FFF2-40B4-BE49-F238E27FC236}">
                  <a16:creationId xmlns:a16="http://schemas.microsoft.com/office/drawing/2014/main" id="{2AD952B7-71D2-4EF0-805E-C01F14337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61" y="4190776"/>
              <a:ext cx="3099659" cy="2125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5296C18A-D4AA-4444-8A74-49A47A81F411}"/>
                </a:ext>
              </a:extLst>
            </p:cNvPr>
            <p:cNvSpPr txBox="1"/>
            <p:nvPr/>
          </p:nvSpPr>
          <p:spPr>
            <a:xfrm>
              <a:off x="1201167" y="6396335"/>
              <a:ext cx="1819445"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Đồng rêu</a:t>
              </a:r>
            </a:p>
          </p:txBody>
        </p:sp>
      </p:grpSp>
      <p:sp>
        <p:nvSpPr>
          <p:cNvPr id="15" name="Rectangle 14">
            <a:extLst>
              <a:ext uri="{FF2B5EF4-FFF2-40B4-BE49-F238E27FC236}">
                <a16:creationId xmlns:a16="http://schemas.microsoft.com/office/drawing/2014/main" id="{E7F4E813-49C1-4425-89C0-91F542D634ED}"/>
              </a:ext>
            </a:extLst>
          </p:cNvPr>
          <p:cNvSpPr/>
          <p:nvPr/>
        </p:nvSpPr>
        <p:spPr>
          <a:xfrm>
            <a:off x="73481" y="2649239"/>
            <a:ext cx="5313194"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Động vật ít phong phú: gấu trắng, báo Bắc cực, tuần lộc và các loài chim di trú,...</a:t>
            </a:r>
            <a:endParaRPr lang="en-US"/>
          </a:p>
        </p:txBody>
      </p:sp>
      <p:grpSp>
        <p:nvGrpSpPr>
          <p:cNvPr id="20" name="Group 19">
            <a:extLst>
              <a:ext uri="{FF2B5EF4-FFF2-40B4-BE49-F238E27FC236}">
                <a16:creationId xmlns:a16="http://schemas.microsoft.com/office/drawing/2014/main" id="{77709C18-12E3-4EB5-9FB0-B9221F7E285D}"/>
              </a:ext>
            </a:extLst>
          </p:cNvPr>
          <p:cNvGrpSpPr/>
          <p:nvPr/>
        </p:nvGrpSpPr>
        <p:grpSpPr>
          <a:xfrm>
            <a:off x="48128" y="4229189"/>
            <a:ext cx="5472598" cy="2398100"/>
            <a:chOff x="0" y="4229189"/>
            <a:chExt cx="5472598" cy="2398100"/>
          </a:xfrm>
        </p:grpSpPr>
        <p:pic>
          <p:nvPicPr>
            <p:cNvPr id="16" name="Picture 15">
              <a:extLst>
                <a:ext uri="{FF2B5EF4-FFF2-40B4-BE49-F238E27FC236}">
                  <a16:creationId xmlns:a16="http://schemas.microsoft.com/office/drawing/2014/main" id="{F5A6E695-B0AB-4B2C-B029-C3252FD43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29190"/>
              <a:ext cx="2735311" cy="1892595"/>
            </a:xfrm>
            <a:prstGeom prst="rect">
              <a:avLst/>
            </a:prstGeom>
          </p:spPr>
        </p:pic>
        <p:sp>
          <p:nvSpPr>
            <p:cNvPr id="17" name="TextBox 16">
              <a:extLst>
                <a:ext uri="{FF2B5EF4-FFF2-40B4-BE49-F238E27FC236}">
                  <a16:creationId xmlns:a16="http://schemas.microsoft.com/office/drawing/2014/main" id="{7A419651-02A5-4439-BEBF-9A597580931A}"/>
                </a:ext>
              </a:extLst>
            </p:cNvPr>
            <p:cNvSpPr txBox="1"/>
            <p:nvPr/>
          </p:nvSpPr>
          <p:spPr>
            <a:xfrm>
              <a:off x="550005" y="6165624"/>
              <a:ext cx="173002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Gấu trắng</a:t>
              </a:r>
            </a:p>
          </p:txBody>
        </p:sp>
        <p:pic>
          <p:nvPicPr>
            <p:cNvPr id="18" name="Picture 17" descr="A picture containing mammal, sky, outdoor, cow&#10;&#10;Description automatically generated">
              <a:extLst>
                <a:ext uri="{FF2B5EF4-FFF2-40B4-BE49-F238E27FC236}">
                  <a16:creationId xmlns:a16="http://schemas.microsoft.com/office/drawing/2014/main" id="{F82702E9-4D8D-4AC1-BDFB-19C77B237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5311" y="4229189"/>
              <a:ext cx="2737287" cy="1892595"/>
            </a:xfrm>
            <a:prstGeom prst="rect">
              <a:avLst/>
            </a:prstGeom>
          </p:spPr>
        </p:pic>
        <p:sp>
          <p:nvSpPr>
            <p:cNvPr id="19" name="TextBox 18">
              <a:extLst>
                <a:ext uri="{FF2B5EF4-FFF2-40B4-BE49-F238E27FC236}">
                  <a16:creationId xmlns:a16="http://schemas.microsoft.com/office/drawing/2014/main" id="{2B57E894-E32A-4BD1-A7B6-99002A4033EE}"/>
                </a:ext>
              </a:extLst>
            </p:cNvPr>
            <p:cNvSpPr txBox="1"/>
            <p:nvPr/>
          </p:nvSpPr>
          <p:spPr>
            <a:xfrm>
              <a:off x="3226492" y="6159890"/>
              <a:ext cx="151403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Tuần lộc</a:t>
              </a:r>
            </a:p>
          </p:txBody>
        </p:sp>
      </p:gr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nvGrpSpPr>
          <p:cNvPr id="25" name="Group 24">
            <a:extLst>
              <a:ext uri="{FF2B5EF4-FFF2-40B4-BE49-F238E27FC236}">
                <a16:creationId xmlns:a16="http://schemas.microsoft.com/office/drawing/2014/main" id="{A0337C96-1D78-4E64-9FAD-9D3528450F25}"/>
              </a:ext>
            </a:extLst>
          </p:cNvPr>
          <p:cNvGrpSpPr/>
          <p:nvPr/>
        </p:nvGrpSpPr>
        <p:grpSpPr>
          <a:xfrm>
            <a:off x="5875621" y="420784"/>
            <a:ext cx="6279070" cy="6315445"/>
            <a:chOff x="4787358" y="0"/>
            <a:chExt cx="7381068" cy="6891700"/>
          </a:xfrm>
        </p:grpSpPr>
        <p:pic>
          <p:nvPicPr>
            <p:cNvPr id="26" name="Picture 25" descr="Diagram, map&#10;&#10;Description automatically generated">
              <a:extLst>
                <a:ext uri="{FF2B5EF4-FFF2-40B4-BE49-F238E27FC236}">
                  <a16:creationId xmlns:a16="http://schemas.microsoft.com/office/drawing/2014/main" id="{63142C5F-F913-494B-8BE0-03CC28A5B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27" name="TextBox 26">
              <a:extLst>
                <a:ext uri="{FF2B5EF4-FFF2-40B4-BE49-F238E27FC236}">
                  <a16:creationId xmlns:a16="http://schemas.microsoft.com/office/drawing/2014/main" id="{FDB36BD3-1145-4FF4-BA55-B7A1C391252F}"/>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28" name="Group 27">
            <a:extLst>
              <a:ext uri="{FF2B5EF4-FFF2-40B4-BE49-F238E27FC236}">
                <a16:creationId xmlns:a16="http://schemas.microsoft.com/office/drawing/2014/main" id="{A10FA32E-8C54-43B5-9D78-EDF60680BD36}"/>
              </a:ext>
            </a:extLst>
          </p:cNvPr>
          <p:cNvGrpSpPr/>
          <p:nvPr/>
        </p:nvGrpSpPr>
        <p:grpSpPr>
          <a:xfrm>
            <a:off x="6785382" y="0"/>
            <a:ext cx="5152312" cy="6858000"/>
            <a:chOff x="7504878" y="13252"/>
            <a:chExt cx="4687122" cy="6858000"/>
          </a:xfrm>
        </p:grpSpPr>
        <p:pic>
          <p:nvPicPr>
            <p:cNvPr id="29" name="Picture 28" descr="Map&#10;&#10;Description automatically generated">
              <a:extLst>
                <a:ext uri="{FF2B5EF4-FFF2-40B4-BE49-F238E27FC236}">
                  <a16:creationId xmlns:a16="http://schemas.microsoft.com/office/drawing/2014/main" id="{01E51364-5E38-4C1B-8BD0-958685B1F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30" name="TextBox 29">
              <a:extLst>
                <a:ext uri="{FF2B5EF4-FFF2-40B4-BE49-F238E27FC236}">
                  <a16:creationId xmlns:a16="http://schemas.microsoft.com/office/drawing/2014/main" id="{CF5D189A-077E-4CDB-9E0B-A5416D8ED1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64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4066FA-0298-4972-8E11-A13EE5DE0842}"/>
              </a:ext>
            </a:extLst>
          </p:cNvPr>
          <p:cNvSpPr/>
          <p:nvPr/>
        </p:nvSpPr>
        <p:spPr>
          <a:xfrm>
            <a:off x="193801" y="149903"/>
            <a:ext cx="1836880"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a:t>
            </a:r>
            <a:r>
              <a:rPr lang="en-US" sz="2400">
                <a:solidFill>
                  <a:srgbClr val="1B04FA"/>
                </a:solidFill>
                <a:cs typeface="Arial" panose="020B0604020202020204" pitchFamily="34" charset="0"/>
              </a:rPr>
              <a:t>i ôn hòa</a:t>
            </a:r>
            <a:endParaRPr lang="vi-VN" sz="2400">
              <a:solidFill>
                <a:srgbClr val="1B04FA"/>
              </a:solidFill>
              <a:cs typeface="Arial" panose="020B0604020202020204" pitchFamily="34" charset="0"/>
            </a:endParaRPr>
          </a:p>
        </p:txBody>
      </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2" name="Rectangle 1">
            <a:extLst>
              <a:ext uri="{FF2B5EF4-FFF2-40B4-BE49-F238E27FC236}">
                <a16:creationId xmlns:a16="http://schemas.microsoft.com/office/drawing/2014/main" id="{BB38E233-B60F-4D2D-A5C8-C915176BD3FD}"/>
              </a:ext>
            </a:extLst>
          </p:cNvPr>
          <p:cNvSpPr/>
          <p:nvPr/>
        </p:nvSpPr>
        <p:spPr>
          <a:xfrm>
            <a:off x="35625" y="721829"/>
            <a:ext cx="5089438" cy="954107"/>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sp>
        <p:nvSpPr>
          <p:cNvPr id="30" name="Rectangle 29">
            <a:extLst>
              <a:ext uri="{FF2B5EF4-FFF2-40B4-BE49-F238E27FC236}">
                <a16:creationId xmlns:a16="http://schemas.microsoft.com/office/drawing/2014/main" id="{173CDDE9-6BE4-4F0A-B720-F4542EE3995D}"/>
              </a:ext>
            </a:extLst>
          </p:cNvPr>
          <p:cNvSpPr/>
          <p:nvPr/>
        </p:nvSpPr>
        <p:spPr>
          <a:xfrm>
            <a:off x="35625" y="1647937"/>
            <a:ext cx="5265825"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Phân hóa theo chiều bắc - nam:</a:t>
            </a:r>
            <a:endParaRPr lang="en-US" sz="2800">
              <a:solidFill>
                <a:srgbClr val="1B04FA"/>
              </a:solidFill>
            </a:endParaRPr>
          </a:p>
        </p:txBody>
      </p:sp>
      <p:grpSp>
        <p:nvGrpSpPr>
          <p:cNvPr id="3" name="Group 2">
            <a:extLst>
              <a:ext uri="{FF2B5EF4-FFF2-40B4-BE49-F238E27FC236}">
                <a16:creationId xmlns:a16="http://schemas.microsoft.com/office/drawing/2014/main" id="{FC77F56B-2284-4F69-A95E-8BC962842748}"/>
              </a:ext>
            </a:extLst>
          </p:cNvPr>
          <p:cNvGrpSpPr/>
          <p:nvPr/>
        </p:nvGrpSpPr>
        <p:grpSpPr>
          <a:xfrm>
            <a:off x="796441" y="3018044"/>
            <a:ext cx="3719385" cy="3217523"/>
            <a:chOff x="35625" y="3573934"/>
            <a:chExt cx="3719385" cy="3217523"/>
          </a:xfrm>
        </p:grpSpPr>
        <p:pic>
          <p:nvPicPr>
            <p:cNvPr id="31" name="Picture 30">
              <a:extLst>
                <a:ext uri="{FF2B5EF4-FFF2-40B4-BE49-F238E27FC236}">
                  <a16:creationId xmlns:a16="http://schemas.microsoft.com/office/drawing/2014/main" id="{5A254DEA-77B7-4252-8CBC-59660CD01C50}"/>
                </a:ext>
              </a:extLst>
            </p:cNvPr>
            <p:cNvPicPr>
              <a:picLocks noChangeAspect="1"/>
            </p:cNvPicPr>
            <p:nvPr/>
          </p:nvPicPr>
          <p:blipFill rotWithShape="1">
            <a:blip r:embed="rId3"/>
            <a:srcRect l="50139" t="50000" r="38318" b="31533"/>
            <a:stretch/>
          </p:blipFill>
          <p:spPr>
            <a:xfrm>
              <a:off x="35625" y="3573934"/>
              <a:ext cx="3719385" cy="2386526"/>
            </a:xfrm>
            <a:prstGeom prst="rect">
              <a:avLst/>
            </a:prstGeom>
          </p:spPr>
        </p:pic>
        <p:sp>
          <p:nvSpPr>
            <p:cNvPr id="32" name="TextBox 31">
              <a:extLst>
                <a:ext uri="{FF2B5EF4-FFF2-40B4-BE49-F238E27FC236}">
                  <a16:creationId xmlns:a16="http://schemas.microsoft.com/office/drawing/2014/main" id="{4DC36465-7BB8-4251-AEE9-AB511E63D184}"/>
                </a:ext>
              </a:extLst>
            </p:cNvPr>
            <p:cNvSpPr txBox="1"/>
            <p:nvPr/>
          </p:nvSpPr>
          <p:spPr>
            <a:xfrm>
              <a:off x="712335" y="5960460"/>
              <a:ext cx="2180635" cy="830997"/>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kim (phía bắc)</a:t>
              </a:r>
            </a:p>
          </p:txBody>
        </p:sp>
      </p:grpSp>
      <p:grpSp>
        <p:nvGrpSpPr>
          <p:cNvPr id="9" name="Group 8">
            <a:extLst>
              <a:ext uri="{FF2B5EF4-FFF2-40B4-BE49-F238E27FC236}">
                <a16:creationId xmlns:a16="http://schemas.microsoft.com/office/drawing/2014/main" id="{69F9158C-C672-495D-B062-DFFE739D8EDF}"/>
              </a:ext>
            </a:extLst>
          </p:cNvPr>
          <p:cNvGrpSpPr/>
          <p:nvPr/>
        </p:nvGrpSpPr>
        <p:grpSpPr>
          <a:xfrm>
            <a:off x="456866" y="3018044"/>
            <a:ext cx="4058960" cy="3151939"/>
            <a:chOff x="141585" y="3854354"/>
            <a:chExt cx="4058960" cy="3151939"/>
          </a:xfrm>
        </p:grpSpPr>
        <p:pic>
          <p:nvPicPr>
            <p:cNvPr id="4" name="Picture 3">
              <a:extLst>
                <a:ext uri="{FF2B5EF4-FFF2-40B4-BE49-F238E27FC236}">
                  <a16:creationId xmlns:a16="http://schemas.microsoft.com/office/drawing/2014/main" id="{C8075B2A-3CF1-4B76-8B19-C0AD5A293596}"/>
                </a:ext>
              </a:extLst>
            </p:cNvPr>
            <p:cNvPicPr>
              <a:picLocks noChangeAspect="1"/>
            </p:cNvPicPr>
            <p:nvPr/>
          </p:nvPicPr>
          <p:blipFill>
            <a:blip r:embed="rId4"/>
            <a:stretch>
              <a:fillRect/>
            </a:stretch>
          </p:blipFill>
          <p:spPr>
            <a:xfrm>
              <a:off x="141585" y="3854354"/>
              <a:ext cx="4058960" cy="2284582"/>
            </a:xfrm>
            <a:prstGeom prst="rect">
              <a:avLst/>
            </a:prstGeom>
          </p:spPr>
        </p:pic>
        <p:sp>
          <p:nvSpPr>
            <p:cNvPr id="5" name="TextBox 4">
              <a:extLst>
                <a:ext uri="{FF2B5EF4-FFF2-40B4-BE49-F238E27FC236}">
                  <a16:creationId xmlns:a16="http://schemas.microsoft.com/office/drawing/2014/main" id="{407B4E3E-35AE-4E5A-9E2B-491A47166061}"/>
                </a:ext>
              </a:extLst>
            </p:cNvPr>
            <p:cNvSpPr txBox="1"/>
            <p:nvPr/>
          </p:nvSpPr>
          <p:spPr>
            <a:xfrm>
              <a:off x="773562" y="6175296"/>
              <a:ext cx="3028207" cy="830997"/>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rộng</a:t>
              </a:r>
            </a:p>
            <a:p>
              <a:r>
                <a:rPr lang="en-US" sz="2400">
                  <a:solidFill>
                    <a:srgbClr val="00B050"/>
                  </a:solidFill>
                  <a:latin typeface="Arial" panose="020B0604020202020204" pitchFamily="34" charset="0"/>
                  <a:cs typeface="Arial" panose="020B0604020202020204" pitchFamily="34" charset="0"/>
                </a:rPr>
                <a:t>(Phía nam)</a:t>
              </a:r>
            </a:p>
          </p:txBody>
        </p:sp>
      </p:grpSp>
      <p:sp>
        <p:nvSpPr>
          <p:cNvPr id="33" name="Rectangle 32">
            <a:extLst>
              <a:ext uri="{FF2B5EF4-FFF2-40B4-BE49-F238E27FC236}">
                <a16:creationId xmlns:a16="http://schemas.microsoft.com/office/drawing/2014/main" id="{23951970-6F39-4C38-9B6F-DFC5C7AD157F}"/>
              </a:ext>
            </a:extLst>
          </p:cNvPr>
          <p:cNvSpPr/>
          <p:nvPr/>
        </p:nvSpPr>
        <p:spPr>
          <a:xfrm>
            <a:off x="0" y="2602043"/>
            <a:ext cx="5265825" cy="954107"/>
          </a:xfrm>
          <a:prstGeom prst="rect">
            <a:avLst/>
          </a:prstGeom>
          <a:no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Phân hóa theo chiều tây - đông:</a:t>
            </a:r>
            <a:endParaRPr lang="en-US" sz="2800">
              <a:solidFill>
                <a:srgbClr val="1B04FA"/>
              </a:solidFill>
            </a:endParaRPr>
          </a:p>
        </p:txBody>
      </p:sp>
      <p:sp>
        <p:nvSpPr>
          <p:cNvPr id="34" name="Rectangle 33">
            <a:extLst>
              <a:ext uri="{FF2B5EF4-FFF2-40B4-BE49-F238E27FC236}">
                <a16:creationId xmlns:a16="http://schemas.microsoft.com/office/drawing/2014/main" id="{40C69F3B-C9FC-440B-8C31-B3F7798FDEB0}"/>
              </a:ext>
            </a:extLst>
          </p:cNvPr>
          <p:cNvSpPr/>
          <p:nvPr/>
        </p:nvSpPr>
        <p:spPr>
          <a:xfrm>
            <a:off x="23222" y="2574044"/>
            <a:ext cx="5265825" cy="523220"/>
          </a:xfrm>
          <a:prstGeom prst="rect">
            <a:avLst/>
          </a:prstGeom>
        </p:spPr>
        <p:txBody>
          <a:bodyPr wrap="square">
            <a:spAutoFit/>
          </a:bodyPr>
          <a:lstStyle/>
          <a:p>
            <a:pPr algn="just"/>
            <a:endParaRPr lang="en-US" sz="2800">
              <a:solidFill>
                <a:srgbClr val="1B04FA"/>
              </a:solidFill>
            </a:endParaRPr>
          </a:p>
        </p:txBody>
      </p:sp>
      <p:grpSp>
        <p:nvGrpSpPr>
          <p:cNvPr id="12" name="Group 11">
            <a:extLst>
              <a:ext uri="{FF2B5EF4-FFF2-40B4-BE49-F238E27FC236}">
                <a16:creationId xmlns:a16="http://schemas.microsoft.com/office/drawing/2014/main" id="{62D8786D-EC10-4C80-9526-FA7797224E4D}"/>
              </a:ext>
            </a:extLst>
          </p:cNvPr>
          <p:cNvGrpSpPr/>
          <p:nvPr/>
        </p:nvGrpSpPr>
        <p:grpSpPr>
          <a:xfrm>
            <a:off x="146590" y="3500152"/>
            <a:ext cx="4808619" cy="3111765"/>
            <a:chOff x="146590" y="3500152"/>
            <a:chExt cx="4808619" cy="3111765"/>
          </a:xfrm>
        </p:grpSpPr>
        <p:pic>
          <p:nvPicPr>
            <p:cNvPr id="10" name="Picture 9">
              <a:extLst>
                <a:ext uri="{FF2B5EF4-FFF2-40B4-BE49-F238E27FC236}">
                  <a16:creationId xmlns:a16="http://schemas.microsoft.com/office/drawing/2014/main" id="{F9038C8B-7B13-4162-A141-77549BE37AF2}"/>
                </a:ext>
              </a:extLst>
            </p:cNvPr>
            <p:cNvPicPr>
              <a:picLocks noChangeAspect="1"/>
            </p:cNvPicPr>
            <p:nvPr/>
          </p:nvPicPr>
          <p:blipFill>
            <a:blip r:embed="rId5"/>
            <a:stretch>
              <a:fillRect/>
            </a:stretch>
          </p:blipFill>
          <p:spPr>
            <a:xfrm>
              <a:off x="146590" y="3500152"/>
              <a:ext cx="4808619" cy="2735415"/>
            </a:xfrm>
            <a:prstGeom prst="rect">
              <a:avLst/>
            </a:prstGeom>
          </p:spPr>
        </p:pic>
        <p:sp>
          <p:nvSpPr>
            <p:cNvPr id="8" name="TextBox 7">
              <a:extLst>
                <a:ext uri="{FF2B5EF4-FFF2-40B4-BE49-F238E27FC236}">
                  <a16:creationId xmlns:a16="http://schemas.microsoft.com/office/drawing/2014/main" id="{B4E840C0-6818-436D-B125-D402F07ED017}"/>
                </a:ext>
              </a:extLst>
            </p:cNvPr>
            <p:cNvSpPr txBox="1"/>
            <p:nvPr/>
          </p:nvSpPr>
          <p:spPr>
            <a:xfrm>
              <a:off x="336077" y="6242585"/>
              <a:ext cx="4619132"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Rừng lá cứng (ven biển Tây Nam Hoa Kỳ)</a:t>
              </a:r>
            </a:p>
          </p:txBody>
        </p:sp>
      </p:grpSp>
      <p:grpSp>
        <p:nvGrpSpPr>
          <p:cNvPr id="15" name="Group 14">
            <a:extLst>
              <a:ext uri="{FF2B5EF4-FFF2-40B4-BE49-F238E27FC236}">
                <a16:creationId xmlns:a16="http://schemas.microsoft.com/office/drawing/2014/main" id="{F43DD5E6-F62B-41E0-A81F-3509AD71DF32}"/>
              </a:ext>
            </a:extLst>
          </p:cNvPr>
          <p:cNvGrpSpPr/>
          <p:nvPr/>
        </p:nvGrpSpPr>
        <p:grpSpPr>
          <a:xfrm>
            <a:off x="58848" y="3503220"/>
            <a:ext cx="4979146" cy="3149914"/>
            <a:chOff x="146249" y="3491345"/>
            <a:chExt cx="4808619" cy="3149914"/>
          </a:xfrm>
        </p:grpSpPr>
        <p:pic>
          <p:nvPicPr>
            <p:cNvPr id="13" name="Picture 12">
              <a:extLst>
                <a:ext uri="{FF2B5EF4-FFF2-40B4-BE49-F238E27FC236}">
                  <a16:creationId xmlns:a16="http://schemas.microsoft.com/office/drawing/2014/main" id="{0B36521D-39EF-4526-8E7D-2205B8142166}"/>
                </a:ext>
              </a:extLst>
            </p:cNvPr>
            <p:cNvPicPr>
              <a:picLocks noChangeAspect="1"/>
            </p:cNvPicPr>
            <p:nvPr/>
          </p:nvPicPr>
          <p:blipFill>
            <a:blip r:embed="rId6"/>
            <a:stretch>
              <a:fillRect/>
            </a:stretch>
          </p:blipFill>
          <p:spPr>
            <a:xfrm>
              <a:off x="146249" y="3491345"/>
              <a:ext cx="4808619" cy="2744222"/>
            </a:xfrm>
            <a:prstGeom prst="rect">
              <a:avLst/>
            </a:prstGeom>
          </p:spPr>
        </p:pic>
        <p:sp>
          <p:nvSpPr>
            <p:cNvPr id="14" name="TextBox 13">
              <a:extLst>
                <a:ext uri="{FF2B5EF4-FFF2-40B4-BE49-F238E27FC236}">
                  <a16:creationId xmlns:a16="http://schemas.microsoft.com/office/drawing/2014/main" id="{62DAC415-C462-4329-98E5-3CC8CE297D55}"/>
                </a:ext>
              </a:extLst>
            </p:cNvPr>
            <p:cNvSpPr txBox="1"/>
            <p:nvPr/>
          </p:nvSpPr>
          <p:spPr>
            <a:xfrm>
              <a:off x="320883" y="6271927"/>
              <a:ext cx="4330926" cy="369332"/>
            </a:xfrm>
            <a:prstGeom prst="rect">
              <a:avLst/>
            </a:prstGeom>
            <a:solidFill>
              <a:schemeClr val="bg1"/>
            </a:solid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Hoang mạc và bán hoang mạc (nội địa)</a:t>
              </a:r>
            </a:p>
          </p:txBody>
        </p:sp>
      </p:grpSp>
      <p:grpSp>
        <p:nvGrpSpPr>
          <p:cNvPr id="35" name="Group 34">
            <a:extLst>
              <a:ext uri="{FF2B5EF4-FFF2-40B4-BE49-F238E27FC236}">
                <a16:creationId xmlns:a16="http://schemas.microsoft.com/office/drawing/2014/main" id="{722070DB-688C-4FFA-85E9-FF934B712C3C}"/>
              </a:ext>
            </a:extLst>
          </p:cNvPr>
          <p:cNvGrpSpPr/>
          <p:nvPr/>
        </p:nvGrpSpPr>
        <p:grpSpPr>
          <a:xfrm>
            <a:off x="5875621" y="420784"/>
            <a:ext cx="6279070" cy="6315445"/>
            <a:chOff x="4787358" y="0"/>
            <a:chExt cx="7381068" cy="6891700"/>
          </a:xfrm>
        </p:grpSpPr>
        <p:pic>
          <p:nvPicPr>
            <p:cNvPr id="36" name="Picture 35" descr="Diagram, map&#10;&#10;Description automatically generated">
              <a:extLst>
                <a:ext uri="{FF2B5EF4-FFF2-40B4-BE49-F238E27FC236}">
                  <a16:creationId xmlns:a16="http://schemas.microsoft.com/office/drawing/2014/main" id="{BE174480-4BBB-45AC-9D44-6CEE8BCC0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37" name="TextBox 36">
              <a:extLst>
                <a:ext uri="{FF2B5EF4-FFF2-40B4-BE49-F238E27FC236}">
                  <a16:creationId xmlns:a16="http://schemas.microsoft.com/office/drawing/2014/main" id="{71F5F4E9-48A9-4C77-9805-9D7DE3629AA3}"/>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38" name="Group 37">
            <a:extLst>
              <a:ext uri="{FF2B5EF4-FFF2-40B4-BE49-F238E27FC236}">
                <a16:creationId xmlns:a16="http://schemas.microsoft.com/office/drawing/2014/main" id="{998F450A-E046-44E7-A009-6152583D88D2}"/>
              </a:ext>
            </a:extLst>
          </p:cNvPr>
          <p:cNvGrpSpPr/>
          <p:nvPr/>
        </p:nvGrpSpPr>
        <p:grpSpPr>
          <a:xfrm>
            <a:off x="6703611" y="36096"/>
            <a:ext cx="5152312" cy="6858000"/>
            <a:chOff x="7504878" y="13252"/>
            <a:chExt cx="4687122" cy="6858000"/>
          </a:xfrm>
        </p:grpSpPr>
        <p:pic>
          <p:nvPicPr>
            <p:cNvPr id="39" name="Picture 38" descr="Map&#10;&#10;Description automatically generated">
              <a:extLst>
                <a:ext uri="{FF2B5EF4-FFF2-40B4-BE49-F238E27FC236}">
                  <a16:creationId xmlns:a16="http://schemas.microsoft.com/office/drawing/2014/main" id="{CC4E580F-7D42-4028-BE87-C5ACCF22C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40" name="TextBox 39">
              <a:extLst>
                <a:ext uri="{FF2B5EF4-FFF2-40B4-BE49-F238E27FC236}">
                  <a16:creationId xmlns:a16="http://schemas.microsoft.com/office/drawing/2014/main" id="{7E5C8FC7-4280-4955-8716-761331681A48}"/>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3462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A6FDDD-DB61-46EE-B201-A55663A92DD1}"/>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ôn hòa</a:t>
            </a:r>
            <a:endParaRPr lang="en-US"/>
          </a:p>
        </p:txBody>
      </p:sp>
      <p:sp>
        <p:nvSpPr>
          <p:cNvPr id="19" name="Rectangle 18">
            <a:extLst>
              <a:ext uri="{FF2B5EF4-FFF2-40B4-BE49-F238E27FC236}">
                <a16:creationId xmlns:a16="http://schemas.microsoft.com/office/drawing/2014/main" id="{6BD5D083-E19A-4656-BF56-B1486AA0D947}"/>
              </a:ext>
            </a:extLst>
          </p:cNvPr>
          <p:cNvSpPr/>
          <p:nvPr/>
        </p:nvSpPr>
        <p:spPr>
          <a:xfrm>
            <a:off x="133640" y="1630241"/>
            <a:ext cx="11732821"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Động vật: chủ yếu gồm bò rừng Mỹ, sư tử Mỹ, chó sói, gấu nâu, gấu trúc, báo Mỹ,...</a:t>
            </a:r>
            <a:endParaRPr lang="en-US" sz="2800">
              <a:solidFill>
                <a:srgbClr val="1B04FA"/>
              </a:solidFill>
            </a:endParaRPr>
          </a:p>
        </p:txBody>
      </p:sp>
      <p:sp>
        <p:nvSpPr>
          <p:cNvPr id="7" name="Rectangle 6">
            <a:extLst>
              <a:ext uri="{FF2B5EF4-FFF2-40B4-BE49-F238E27FC236}">
                <a16:creationId xmlns:a16="http://schemas.microsoft.com/office/drawing/2014/main" id="{D1645A7F-A873-4892-8C45-E59AB90042D6}"/>
              </a:ext>
            </a:extLst>
          </p:cNvPr>
          <p:cNvSpPr/>
          <p:nvPr/>
        </p:nvSpPr>
        <p:spPr>
          <a:xfrm>
            <a:off x="133641" y="923709"/>
            <a:ext cx="11732822" cy="523220"/>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5" name="Group 4">
            <a:extLst>
              <a:ext uri="{FF2B5EF4-FFF2-40B4-BE49-F238E27FC236}">
                <a16:creationId xmlns:a16="http://schemas.microsoft.com/office/drawing/2014/main" id="{5E028893-3CB7-4A90-8F93-39561A5A11DC}"/>
              </a:ext>
            </a:extLst>
          </p:cNvPr>
          <p:cNvGrpSpPr/>
          <p:nvPr/>
        </p:nvGrpSpPr>
        <p:grpSpPr>
          <a:xfrm>
            <a:off x="540903" y="2672078"/>
            <a:ext cx="5555097" cy="3640064"/>
            <a:chOff x="540903" y="2672078"/>
            <a:chExt cx="5555097" cy="3640064"/>
          </a:xfrm>
        </p:grpSpPr>
        <p:pic>
          <p:nvPicPr>
            <p:cNvPr id="3" name="Picture 2">
              <a:extLst>
                <a:ext uri="{FF2B5EF4-FFF2-40B4-BE49-F238E27FC236}">
                  <a16:creationId xmlns:a16="http://schemas.microsoft.com/office/drawing/2014/main" id="{5F1ABCD3-1F7D-431E-A34B-B59B7F48A21C}"/>
                </a:ext>
              </a:extLst>
            </p:cNvPr>
            <p:cNvPicPr>
              <a:picLocks noChangeAspect="1"/>
            </p:cNvPicPr>
            <p:nvPr/>
          </p:nvPicPr>
          <p:blipFill>
            <a:blip r:embed="rId3"/>
            <a:stretch>
              <a:fillRect/>
            </a:stretch>
          </p:blipFill>
          <p:spPr>
            <a:xfrm>
              <a:off x="540903" y="2672078"/>
              <a:ext cx="5555097" cy="3178401"/>
            </a:xfrm>
            <a:prstGeom prst="rect">
              <a:avLst/>
            </a:prstGeom>
          </p:spPr>
        </p:pic>
        <p:sp>
          <p:nvSpPr>
            <p:cNvPr id="4" name="TextBox 3">
              <a:extLst>
                <a:ext uri="{FF2B5EF4-FFF2-40B4-BE49-F238E27FC236}">
                  <a16:creationId xmlns:a16="http://schemas.microsoft.com/office/drawing/2014/main" id="{F7CFF1EC-E8E0-45A8-9CE4-A572845BA516}"/>
                </a:ext>
              </a:extLst>
            </p:cNvPr>
            <p:cNvSpPr txBox="1"/>
            <p:nvPr/>
          </p:nvSpPr>
          <p:spPr>
            <a:xfrm>
              <a:off x="2219983" y="5850477"/>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Bò rừng</a:t>
              </a:r>
            </a:p>
          </p:txBody>
        </p:sp>
      </p:grpSp>
      <p:grpSp>
        <p:nvGrpSpPr>
          <p:cNvPr id="6" name="Group 5">
            <a:extLst>
              <a:ext uri="{FF2B5EF4-FFF2-40B4-BE49-F238E27FC236}">
                <a16:creationId xmlns:a16="http://schemas.microsoft.com/office/drawing/2014/main" id="{5D162E6C-EFE6-4C7D-8A4C-A6BC62BC74E9}"/>
              </a:ext>
            </a:extLst>
          </p:cNvPr>
          <p:cNvGrpSpPr/>
          <p:nvPr/>
        </p:nvGrpSpPr>
        <p:grpSpPr>
          <a:xfrm>
            <a:off x="6338600" y="2672078"/>
            <a:ext cx="5527861" cy="3640065"/>
            <a:chOff x="6338600" y="2672078"/>
            <a:chExt cx="5527861" cy="3640065"/>
          </a:xfrm>
        </p:grpSpPr>
        <p:pic>
          <p:nvPicPr>
            <p:cNvPr id="2" name="Picture 1">
              <a:extLst>
                <a:ext uri="{FF2B5EF4-FFF2-40B4-BE49-F238E27FC236}">
                  <a16:creationId xmlns:a16="http://schemas.microsoft.com/office/drawing/2014/main" id="{2531AC92-7CDE-48E9-AC65-836CF001C2ED}"/>
                </a:ext>
              </a:extLst>
            </p:cNvPr>
            <p:cNvPicPr>
              <a:picLocks noChangeAspect="1"/>
            </p:cNvPicPr>
            <p:nvPr/>
          </p:nvPicPr>
          <p:blipFill>
            <a:blip r:embed="rId4"/>
            <a:stretch>
              <a:fillRect/>
            </a:stretch>
          </p:blipFill>
          <p:spPr>
            <a:xfrm>
              <a:off x="6338600" y="2672078"/>
              <a:ext cx="5527861" cy="3178401"/>
            </a:xfrm>
            <a:prstGeom prst="rect">
              <a:avLst/>
            </a:prstGeom>
          </p:spPr>
        </p:pic>
        <p:sp>
          <p:nvSpPr>
            <p:cNvPr id="11" name="TextBox 10">
              <a:extLst>
                <a:ext uri="{FF2B5EF4-FFF2-40B4-BE49-F238E27FC236}">
                  <a16:creationId xmlns:a16="http://schemas.microsoft.com/office/drawing/2014/main" id="{44364A76-B17F-48A2-8470-E89448D90A47}"/>
                </a:ext>
              </a:extLst>
            </p:cNvPr>
            <p:cNvSpPr txBox="1"/>
            <p:nvPr/>
          </p:nvSpPr>
          <p:spPr>
            <a:xfrm>
              <a:off x="8785761" y="5850478"/>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 tử</a:t>
              </a:r>
            </a:p>
          </p:txBody>
        </p:sp>
      </p:grpSp>
      <p:grpSp>
        <p:nvGrpSpPr>
          <p:cNvPr id="13" name="Group 12">
            <a:extLst>
              <a:ext uri="{FF2B5EF4-FFF2-40B4-BE49-F238E27FC236}">
                <a16:creationId xmlns:a16="http://schemas.microsoft.com/office/drawing/2014/main" id="{2BF7586E-17EE-4964-A2D9-12B6FC2ECC6C}"/>
              </a:ext>
            </a:extLst>
          </p:cNvPr>
          <p:cNvGrpSpPr/>
          <p:nvPr/>
        </p:nvGrpSpPr>
        <p:grpSpPr>
          <a:xfrm>
            <a:off x="325539" y="2652608"/>
            <a:ext cx="5882147" cy="3811248"/>
            <a:chOff x="551643" y="2652608"/>
            <a:chExt cx="5656043" cy="3811248"/>
          </a:xfrm>
        </p:grpSpPr>
        <p:pic>
          <p:nvPicPr>
            <p:cNvPr id="9" name="Picture 8">
              <a:extLst>
                <a:ext uri="{FF2B5EF4-FFF2-40B4-BE49-F238E27FC236}">
                  <a16:creationId xmlns:a16="http://schemas.microsoft.com/office/drawing/2014/main" id="{CD5B5896-EFF0-4F16-B53F-33D2E007710B}"/>
                </a:ext>
              </a:extLst>
            </p:cNvPr>
            <p:cNvPicPr>
              <a:picLocks noChangeAspect="1"/>
            </p:cNvPicPr>
            <p:nvPr/>
          </p:nvPicPr>
          <p:blipFill>
            <a:blip r:embed="rId5"/>
            <a:stretch>
              <a:fillRect/>
            </a:stretch>
          </p:blipFill>
          <p:spPr>
            <a:xfrm>
              <a:off x="551643" y="2652608"/>
              <a:ext cx="5656043" cy="3226225"/>
            </a:xfrm>
            <a:prstGeom prst="rect">
              <a:avLst/>
            </a:prstGeom>
          </p:spPr>
        </p:pic>
        <p:sp>
          <p:nvSpPr>
            <p:cNvPr id="10" name="TextBox 9">
              <a:extLst>
                <a:ext uri="{FF2B5EF4-FFF2-40B4-BE49-F238E27FC236}">
                  <a16:creationId xmlns:a16="http://schemas.microsoft.com/office/drawing/2014/main" id="{63919873-36BE-410B-B071-3F22ADE55E0C}"/>
                </a:ext>
              </a:extLst>
            </p:cNvPr>
            <p:cNvSpPr txBox="1"/>
            <p:nvPr/>
          </p:nvSpPr>
          <p:spPr>
            <a:xfrm>
              <a:off x="2219983" y="5940636"/>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Chó sói</a:t>
              </a:r>
            </a:p>
          </p:txBody>
        </p:sp>
      </p:grpSp>
      <p:grpSp>
        <p:nvGrpSpPr>
          <p:cNvPr id="14" name="Group 13">
            <a:extLst>
              <a:ext uri="{FF2B5EF4-FFF2-40B4-BE49-F238E27FC236}">
                <a16:creationId xmlns:a16="http://schemas.microsoft.com/office/drawing/2014/main" id="{FE33BC00-76F7-4106-AA26-77AB8502A30B}"/>
              </a:ext>
            </a:extLst>
          </p:cNvPr>
          <p:cNvGrpSpPr/>
          <p:nvPr/>
        </p:nvGrpSpPr>
        <p:grpSpPr>
          <a:xfrm>
            <a:off x="6338599" y="2672078"/>
            <a:ext cx="5527861" cy="3712216"/>
            <a:chOff x="6338599" y="2672078"/>
            <a:chExt cx="5527861" cy="3712216"/>
          </a:xfrm>
        </p:grpSpPr>
        <p:pic>
          <p:nvPicPr>
            <p:cNvPr id="1026" name="Picture 2" descr="Brown bear - Wikipedia">
              <a:extLst>
                <a:ext uri="{FF2B5EF4-FFF2-40B4-BE49-F238E27FC236}">
                  <a16:creationId xmlns:a16="http://schemas.microsoft.com/office/drawing/2014/main" id="{668D487C-AEA0-4F12-8F5C-4FB72EC85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599" y="2672078"/>
              <a:ext cx="5527861" cy="31783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5D62A2-ED52-4979-9E1E-487A0D2B89A6}"/>
                </a:ext>
              </a:extLst>
            </p:cNvPr>
            <p:cNvSpPr txBox="1"/>
            <p:nvPr/>
          </p:nvSpPr>
          <p:spPr>
            <a:xfrm>
              <a:off x="8286295" y="5861074"/>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Gấu nâu</a:t>
              </a:r>
            </a:p>
          </p:txBody>
        </p:sp>
      </p:grpSp>
    </p:spTree>
    <p:extLst>
      <p:ext uri="{BB962C8B-B14F-4D97-AF65-F5344CB8AC3E}">
        <p14:creationId xmlns:p14="http://schemas.microsoft.com/office/powerpoint/2010/main" val="2725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2CD22A-8A00-43F0-9EE5-4D2298B75F41}"/>
              </a:ext>
            </a:extLst>
          </p:cNvPr>
          <p:cNvSpPr/>
          <p:nvPr/>
        </p:nvSpPr>
        <p:spPr>
          <a:xfrm>
            <a:off x="-25846" y="877239"/>
            <a:ext cx="531713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Chiếm diện tích lớn phía nam Hoa Kỳ.</a:t>
            </a:r>
            <a:endParaRPr lang="en-US">
              <a:solidFill>
                <a:srgbClr val="1B04FA"/>
              </a:solidFill>
            </a:endParaRPr>
          </a:p>
        </p:txBody>
      </p:sp>
      <p:sp>
        <p:nvSpPr>
          <p:cNvPr id="3" name="Rectangle 2">
            <a:extLst>
              <a:ext uri="{FF2B5EF4-FFF2-40B4-BE49-F238E27FC236}">
                <a16:creationId xmlns:a16="http://schemas.microsoft.com/office/drawing/2014/main" id="{CE842284-B355-485A-804B-4FEA641E347E}"/>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a:t>
            </a:r>
            <a:r>
              <a:rPr lang="en-US" sz="3200">
                <a:solidFill>
                  <a:srgbClr val="1B04FA"/>
                </a:solidFill>
                <a:latin typeface="Arial" panose="020B0604020202020204" pitchFamily="34" charset="0"/>
                <a:cs typeface="Arial" panose="020B0604020202020204" pitchFamily="34" charset="0"/>
              </a:rPr>
              <a:t>nóng</a:t>
            </a:r>
            <a:endParaRPr lang="en-US"/>
          </a:p>
        </p:txBody>
      </p:sp>
      <p:sp>
        <p:nvSpPr>
          <p:cNvPr id="6" name="Rectangle 5">
            <a:extLst>
              <a:ext uri="{FF2B5EF4-FFF2-40B4-BE49-F238E27FC236}">
                <a16:creationId xmlns:a16="http://schemas.microsoft.com/office/drawing/2014/main" id="{02FC34F7-050C-4413-964B-739EF0F9A025}"/>
              </a:ext>
            </a:extLst>
          </p:cNvPr>
          <p:cNvSpPr/>
          <p:nvPr/>
        </p:nvSpPr>
        <p:spPr>
          <a:xfrm>
            <a:off x="-25846" y="3807231"/>
            <a:ext cx="518021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Quần đảo Ha-oai có nhiều loài đặc hữu.</a:t>
            </a:r>
            <a:endParaRPr lang="en-US">
              <a:solidFill>
                <a:srgbClr val="1B04FA"/>
              </a:solidFill>
            </a:endParaRPr>
          </a:p>
        </p:txBody>
      </p:sp>
      <p:sp>
        <p:nvSpPr>
          <p:cNvPr id="10" name="Rectangle 9">
            <a:extLst>
              <a:ext uri="{FF2B5EF4-FFF2-40B4-BE49-F238E27FC236}">
                <a16:creationId xmlns:a16="http://schemas.microsoft.com/office/drawing/2014/main" id="{E3915FDF-10B8-45FB-B9EF-9759821664F5}"/>
              </a:ext>
            </a:extLst>
          </p:cNvPr>
          <p:cNvSpPr/>
          <p:nvPr/>
        </p:nvSpPr>
        <p:spPr>
          <a:xfrm>
            <a:off x="-25846" y="1831346"/>
            <a:ext cx="6096000" cy="523220"/>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Rừng nhiệt đới ẩm phát triển.</a:t>
            </a:r>
          </a:p>
        </p:txBody>
      </p:sp>
      <p:sp>
        <p:nvSpPr>
          <p:cNvPr id="11" name="Rectangle 10">
            <a:extLst>
              <a:ext uri="{FF2B5EF4-FFF2-40B4-BE49-F238E27FC236}">
                <a16:creationId xmlns:a16="http://schemas.microsoft.com/office/drawing/2014/main" id="{4AE43F55-9BD4-4FC4-B901-C36AE4605C78}"/>
              </a:ext>
            </a:extLst>
          </p:cNvPr>
          <p:cNvSpPr/>
          <p:nvPr/>
        </p:nvSpPr>
        <p:spPr>
          <a:xfrm>
            <a:off x="-25846" y="2354566"/>
            <a:ext cx="5128521" cy="1384995"/>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Phía tây nam khí hậu khô hạn nên chủ yếu là cây bụi, bán hoang mạc và hoang mạc.</a:t>
            </a:r>
            <a:endParaRPr lang="en-US">
              <a:solidFill>
                <a:srgbClr val="1B04FA"/>
              </a:solidFill>
            </a:endParaRPr>
          </a:p>
        </p:txBody>
      </p:sp>
      <p:grpSp>
        <p:nvGrpSpPr>
          <p:cNvPr id="12" name="Group 11">
            <a:extLst>
              <a:ext uri="{FF2B5EF4-FFF2-40B4-BE49-F238E27FC236}">
                <a16:creationId xmlns:a16="http://schemas.microsoft.com/office/drawing/2014/main" id="{4C3556DD-A7F7-48AC-B626-E8D02BD4BB33}"/>
              </a:ext>
            </a:extLst>
          </p:cNvPr>
          <p:cNvGrpSpPr/>
          <p:nvPr/>
        </p:nvGrpSpPr>
        <p:grpSpPr>
          <a:xfrm>
            <a:off x="5875621" y="420784"/>
            <a:ext cx="6279070" cy="6315445"/>
            <a:chOff x="4787358" y="0"/>
            <a:chExt cx="7381068" cy="6891700"/>
          </a:xfrm>
        </p:grpSpPr>
        <p:pic>
          <p:nvPicPr>
            <p:cNvPr id="13" name="Picture 12" descr="Diagram, map&#10;&#10;Description automatically generated">
              <a:extLst>
                <a:ext uri="{FF2B5EF4-FFF2-40B4-BE49-F238E27FC236}">
                  <a16:creationId xmlns:a16="http://schemas.microsoft.com/office/drawing/2014/main" id="{EF5DA8B5-90AC-4D58-9DA6-3B97EAA51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4" name="TextBox 13">
              <a:extLst>
                <a:ext uri="{FF2B5EF4-FFF2-40B4-BE49-F238E27FC236}">
                  <a16:creationId xmlns:a16="http://schemas.microsoft.com/office/drawing/2014/main" id="{572EA09C-3421-462C-9578-04FEC0BE8BA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id="{6D21279A-77D5-411A-9312-4AA632A279FE}"/>
              </a:ext>
            </a:extLst>
          </p:cNvPr>
          <p:cNvGrpSpPr/>
          <p:nvPr/>
        </p:nvGrpSpPr>
        <p:grpSpPr>
          <a:xfrm>
            <a:off x="6610281" y="96247"/>
            <a:ext cx="515231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id="{C0A1A7DF-2555-4434-A055-A6A39CB0C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id="{E6B1CB03-C75F-44BD-A455-081B8297EA7E}"/>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2344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32371"/>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graphicFrame>
        <p:nvGraphicFramePr>
          <p:cNvPr id="11" name="Table 10">
            <a:extLst>
              <a:ext uri="{FF2B5EF4-FFF2-40B4-BE49-F238E27FC236}">
                <a16:creationId xmlns:a16="http://schemas.microsoft.com/office/drawing/2014/main" id="{F6FA47D1-DEA4-46F4-9B71-FE799B2E05D4}"/>
              </a:ext>
            </a:extLst>
          </p:cNvPr>
          <p:cNvGraphicFramePr>
            <a:graphicFrameLocks noGrp="1"/>
          </p:cNvGraphicFramePr>
          <p:nvPr>
            <p:extLst>
              <p:ext uri="{D42A27DB-BD31-4B8C-83A1-F6EECF244321}">
                <p14:modId xmlns:p14="http://schemas.microsoft.com/office/powerpoint/2010/main" val="2861810140"/>
              </p:ext>
            </p:extLst>
          </p:nvPr>
        </p:nvGraphicFramePr>
        <p:xfrm>
          <a:off x="56104" y="952243"/>
          <a:ext cx="12043136" cy="5915517"/>
        </p:xfrm>
        <a:graphic>
          <a:graphicData uri="http://schemas.openxmlformats.org/drawingml/2006/table">
            <a:tbl>
              <a:tblPr firstRow="1" firstCol="1" bandRow="1">
                <a:tableStyleId>{5C22544A-7EE6-4342-B048-85BDC9FD1C3A}</a:tableStyleId>
              </a:tblPr>
              <a:tblGrid>
                <a:gridCol w="2331582">
                  <a:extLst>
                    <a:ext uri="{9D8B030D-6E8A-4147-A177-3AD203B41FA5}">
                      <a16:colId xmlns:a16="http://schemas.microsoft.com/office/drawing/2014/main" val="4126076518"/>
                    </a:ext>
                  </a:extLst>
                </a:gridCol>
                <a:gridCol w="3844631">
                  <a:extLst>
                    <a:ext uri="{9D8B030D-6E8A-4147-A177-3AD203B41FA5}">
                      <a16:colId xmlns:a16="http://schemas.microsoft.com/office/drawing/2014/main" val="2811216430"/>
                    </a:ext>
                  </a:extLst>
                </a:gridCol>
                <a:gridCol w="5866923">
                  <a:extLst>
                    <a:ext uri="{9D8B030D-6E8A-4147-A177-3AD203B41FA5}">
                      <a16:colId xmlns:a16="http://schemas.microsoft.com/office/drawing/2014/main" val="513855650"/>
                    </a:ext>
                  </a:extLst>
                </a:gridCol>
              </a:tblGrid>
              <a:tr h="241160">
                <a:tc>
                  <a:txBody>
                    <a:bodyPr/>
                    <a:lstStyle/>
                    <a:p>
                      <a:pPr algn="ctr">
                        <a:lnSpc>
                          <a:spcPct val="120000"/>
                        </a:lnSpc>
                        <a:spcAft>
                          <a:spcPts val="0"/>
                        </a:spcAft>
                      </a:pPr>
                      <a:r>
                        <a:rPr lang="en-US" sz="2000">
                          <a:solidFill>
                            <a:srgbClr val="FFFF00"/>
                          </a:solidFill>
                          <a:effectLst/>
                        </a:rPr>
                        <a:t>Đới thiên nhiên</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lạnh</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ôn hòa</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extLst>
                  <a:ext uri="{0D108BD9-81ED-4DB2-BD59-A6C34878D82A}">
                    <a16:rowId xmlns:a16="http://schemas.microsoft.com/office/drawing/2014/main" val="2002970744"/>
                  </a:ext>
                </a:extLst>
              </a:tr>
              <a:tr h="2391057">
                <a:tc>
                  <a:txBody>
                    <a:bodyPr/>
                    <a:lstStyle/>
                    <a:p>
                      <a:pPr>
                        <a:lnSpc>
                          <a:spcPct val="120000"/>
                        </a:lnSpc>
                        <a:spcAft>
                          <a:spcPts val="0"/>
                        </a:spcAft>
                      </a:pPr>
                      <a:r>
                        <a:rPr lang="en-US" sz="2000">
                          <a:effectLst/>
                          <a:latin typeface="Arial "/>
                        </a:rPr>
                        <a:t>Khí hậu</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C</a:t>
                      </a:r>
                      <a:r>
                        <a:rPr lang="en-US" sz="2000">
                          <a:solidFill>
                            <a:srgbClr val="1B04FA"/>
                          </a:solidFill>
                          <a:effectLst/>
                          <a:latin typeface="Arial "/>
                        </a:rPr>
                        <a:t>ó khí hậu cực và cận cực, lạnh giá, nhiều nơi băng tuyết phú dày trên diện tích rộng. Ở phía nam khí hậu ấm hơn, có mùa hạ ngắn</a:t>
                      </a:r>
                      <a:r>
                        <a:rPr lang="vi-VN" sz="2000">
                          <a:solidFill>
                            <a:srgbClr val="1B04FA"/>
                          </a:solidFill>
                          <a:effectLst/>
                          <a:latin typeface="Arial "/>
                        </a:rPr>
                        <a:t>.</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tc>
                  <a:txBody>
                    <a:bodyPr/>
                    <a:lstStyle/>
                    <a:p>
                      <a:pPr>
                        <a:lnSpc>
                          <a:spcPct val="120000"/>
                        </a:lnSpc>
                        <a:spcAft>
                          <a:spcPts val="0"/>
                        </a:spcAft>
                      </a:pPr>
                      <a:r>
                        <a:rPr lang="vi-VN" sz="2000">
                          <a:solidFill>
                            <a:srgbClr val="1B04FA"/>
                          </a:solidFill>
                          <a:effectLst/>
                          <a:latin typeface="Arial "/>
                        </a:rPr>
                        <a:t>- Phân hóa đa dạng</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Phía bắc có khí hậu ôn đới</a:t>
                      </a:r>
                    </a:p>
                    <a:p>
                      <a:pPr>
                        <a:lnSpc>
                          <a:spcPct val="120000"/>
                        </a:lnSpc>
                        <a:spcAft>
                          <a:spcPts val="0"/>
                        </a:spcAft>
                      </a:pPr>
                      <a:r>
                        <a:rPr lang="en-US" sz="2000">
                          <a:solidFill>
                            <a:srgbClr val="1B04FA"/>
                          </a:solidFill>
                          <a:effectLst/>
                          <a:latin typeface="Arial "/>
                        </a:rPr>
                        <a:t>+ Ph</a:t>
                      </a:r>
                      <a:r>
                        <a:rPr lang="vi-VN" sz="2000">
                          <a:solidFill>
                            <a:srgbClr val="1B04FA"/>
                          </a:solidFill>
                          <a:effectLst/>
                          <a:latin typeface="Arial "/>
                        </a:rPr>
                        <a:t>ía</a:t>
                      </a:r>
                      <a:r>
                        <a:rPr lang="en-US" sz="2000">
                          <a:solidFill>
                            <a:srgbClr val="1B04FA"/>
                          </a:solidFill>
                          <a:effectLst/>
                          <a:latin typeface="Arial "/>
                        </a:rPr>
                        <a:t> đông nam, khí hậu cận nhiệt, ấm, ẩm</a:t>
                      </a:r>
                      <a:r>
                        <a:rPr lang="vi-VN" sz="2000">
                          <a:solidFill>
                            <a:srgbClr val="1B04FA"/>
                          </a:solidFill>
                          <a:effectLst/>
                          <a:latin typeface="Arial "/>
                        </a:rPr>
                        <a:t>.</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Khu vực ở sâu trong lục địa, mưa ít, hình thành thảo nguyên.</a:t>
                      </a:r>
                    </a:p>
                    <a:p>
                      <a:pPr>
                        <a:lnSpc>
                          <a:spcPct val="120000"/>
                        </a:lnSpc>
                        <a:spcAft>
                          <a:spcPts val="0"/>
                        </a:spcAft>
                      </a:pPr>
                      <a:r>
                        <a:rPr lang="vi-VN" sz="2000">
                          <a:solidFill>
                            <a:srgbClr val="1B04FA"/>
                          </a:solidFill>
                          <a:effectLst/>
                          <a:latin typeface="Arial "/>
                        </a:rPr>
                        <a:t>+ </a:t>
                      </a:r>
                      <a:r>
                        <a:rPr lang="en-US" sz="2000">
                          <a:solidFill>
                            <a:srgbClr val="1B04FA"/>
                          </a:solidFill>
                          <a:effectLst/>
                          <a:latin typeface="Arial "/>
                        </a:rPr>
                        <a:t>Trên các cao nguyên của miền núi Coóc-đi-e, khí hậu khô hạn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extLst>
                  <a:ext uri="{0D108BD9-81ED-4DB2-BD59-A6C34878D82A}">
                    <a16:rowId xmlns:a16="http://schemas.microsoft.com/office/drawing/2014/main" val="1413170324"/>
                  </a:ext>
                </a:extLst>
              </a:tr>
              <a:tr h="3047412">
                <a:tc>
                  <a:txBody>
                    <a:bodyPr/>
                    <a:lstStyle/>
                    <a:p>
                      <a:pPr>
                        <a:lnSpc>
                          <a:spcPct val="120000"/>
                        </a:lnSpc>
                        <a:spcAft>
                          <a:spcPts val="0"/>
                        </a:spcAft>
                      </a:pPr>
                      <a:r>
                        <a:rPr lang="en-US" sz="2000">
                          <a:effectLst/>
                          <a:latin typeface="Arial "/>
                        </a:rPr>
                        <a:t>Sinh vật</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 T</a:t>
                      </a:r>
                      <a:r>
                        <a:rPr lang="en-US" sz="2000">
                          <a:solidFill>
                            <a:srgbClr val="1B04FA"/>
                          </a:solidFill>
                          <a:effectLst/>
                          <a:latin typeface="Arial "/>
                        </a:rPr>
                        <a:t>hực vật chủ yếu là rêu, địa </a:t>
                      </a:r>
                      <a:r>
                        <a:rPr lang="vi-VN" sz="2000">
                          <a:solidFill>
                            <a:srgbClr val="1B04FA"/>
                          </a:solidFill>
                          <a:effectLst/>
                          <a:latin typeface="Arial "/>
                        </a:rPr>
                        <a:t>y</a:t>
                      </a:r>
                      <a:r>
                        <a:rPr lang="en-US" sz="2000">
                          <a:solidFill>
                            <a:srgbClr val="1B04FA"/>
                          </a:solidFill>
                          <a:effectLst/>
                          <a:latin typeface="Arial "/>
                        </a:rPr>
                        <a:t>, cỏ và cây bụi. </a:t>
                      </a:r>
                    </a:p>
                    <a:p>
                      <a:pPr>
                        <a:lnSpc>
                          <a:spcPct val="120000"/>
                        </a:lnSpc>
                        <a:spcAft>
                          <a:spcPts val="0"/>
                        </a:spcAft>
                      </a:pPr>
                      <a:r>
                        <a:rPr lang="vi-VN" sz="2000">
                          <a:solidFill>
                            <a:srgbClr val="1B04FA"/>
                          </a:solidFill>
                          <a:effectLst/>
                          <a:latin typeface="Arial "/>
                        </a:rPr>
                        <a:t>- Đ</a:t>
                      </a:r>
                      <a:r>
                        <a:rPr lang="en-US" sz="2000">
                          <a:solidFill>
                            <a:srgbClr val="1B04FA"/>
                          </a:solidFill>
                          <a:effectLst/>
                          <a:latin typeface="Arial "/>
                        </a:rPr>
                        <a:t>ộng vật nghèo nàn, có một số loài chịu được lạnh như tuần lộc, cáo Bắc cực,... và một số loài chim di cư.</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tc>
                  <a:txBody>
                    <a:bodyPr/>
                    <a:lstStyle/>
                    <a:p>
                      <a:pPr algn="l">
                        <a:lnSpc>
                          <a:spcPct val="120000"/>
                        </a:lnSpc>
                        <a:spcAft>
                          <a:spcPts val="0"/>
                        </a:spcAft>
                      </a:pPr>
                      <a:r>
                        <a:rPr lang="vi-VN" sz="2000">
                          <a:solidFill>
                            <a:srgbClr val="1B04FA"/>
                          </a:solidFill>
                          <a:effectLst/>
                          <a:latin typeface="Arial "/>
                        </a:rPr>
                        <a:t>- Thực vật:</a:t>
                      </a:r>
                      <a:endParaRPr lang="en-US" sz="2000">
                        <a:solidFill>
                          <a:srgbClr val="1B04FA"/>
                        </a:solidFill>
                        <a:effectLst/>
                        <a:latin typeface="Arial "/>
                      </a:endParaRPr>
                    </a:p>
                    <a:p>
                      <a:pPr algn="l">
                        <a:lnSpc>
                          <a:spcPct val="120000"/>
                        </a:lnSpc>
                        <a:spcAft>
                          <a:spcPts val="0"/>
                        </a:spcAft>
                      </a:pPr>
                      <a:r>
                        <a:rPr lang="vi-VN" sz="2000">
                          <a:solidFill>
                            <a:srgbClr val="1B04FA"/>
                          </a:solidFill>
                          <a:effectLst/>
                          <a:latin typeface="Arial "/>
                        </a:rPr>
                        <a:t>+ Phía bắc: R</a:t>
                      </a:r>
                      <a:r>
                        <a:rPr lang="en-US" sz="2000">
                          <a:solidFill>
                            <a:srgbClr val="1B04FA"/>
                          </a:solidFill>
                          <a:effectLst/>
                          <a:latin typeface="Arial "/>
                        </a:rPr>
                        <a:t>ừng lá kim.</a:t>
                      </a:r>
                    </a:p>
                    <a:p>
                      <a:pPr algn="l">
                        <a:lnSpc>
                          <a:spcPct val="120000"/>
                        </a:lnSpc>
                        <a:spcAft>
                          <a:spcPts val="0"/>
                        </a:spcAft>
                      </a:pPr>
                      <a:r>
                        <a:rPr lang="vi-VN" sz="2000">
                          <a:solidFill>
                            <a:srgbClr val="1B04FA"/>
                          </a:solidFill>
                          <a:effectLst/>
                          <a:latin typeface="Arial "/>
                        </a:rPr>
                        <a:t>+ Phía đông nam: </a:t>
                      </a:r>
                      <a:r>
                        <a:rPr lang="en-US" sz="2000">
                          <a:solidFill>
                            <a:srgbClr val="1B04FA"/>
                          </a:solidFill>
                          <a:effectLst/>
                          <a:latin typeface="Arial "/>
                        </a:rPr>
                        <a:t>rừng hỗn hợp và rừng lá rộng với thành phần loài rất phong phú.</a:t>
                      </a:r>
                    </a:p>
                    <a:p>
                      <a:pPr algn="l">
                        <a:lnSpc>
                          <a:spcPct val="120000"/>
                        </a:lnSpc>
                        <a:spcAft>
                          <a:spcPts val="0"/>
                        </a:spcAft>
                      </a:pPr>
                      <a:r>
                        <a:rPr lang="vi-VN" sz="2000">
                          <a:solidFill>
                            <a:srgbClr val="1B04FA"/>
                          </a:solidFill>
                          <a:effectLst/>
                          <a:latin typeface="Arial "/>
                        </a:rPr>
                        <a:t>- Động vật: Phong phú cả về số loài và	 số	 lượng	mỗi 	loài. Ở vùng hoang mạc và bán	 hoang 	mạc,	động	 vật nghèo nàn.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extLst>
                  <a:ext uri="{0D108BD9-81ED-4DB2-BD59-A6C34878D82A}">
                    <a16:rowId xmlns:a16="http://schemas.microsoft.com/office/drawing/2014/main" val="2418266899"/>
                  </a:ext>
                </a:extLst>
              </a:tr>
            </a:tbl>
          </a:graphicData>
        </a:graphic>
      </p:graphicFrame>
      <p:pic>
        <p:nvPicPr>
          <p:cNvPr id="12" name="Picture 11" descr="book9">
            <a:extLst>
              <a:ext uri="{FF2B5EF4-FFF2-40B4-BE49-F238E27FC236}">
                <a16:creationId xmlns:a16="http://schemas.microsoft.com/office/drawing/2014/main" id="{5858539E-3C6B-49E4-A3CF-678AF71558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46560" y="109427"/>
            <a:ext cx="993325" cy="6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3200" b="1" dirty="0">
                <a:solidFill>
                  <a:srgbClr val="00B050"/>
                </a:solidFill>
                <a:latin typeface="Arial" panose="020B0604020202020204" pitchFamily="34" charset="0"/>
                <a:cs typeface="Arial" panose="020B0604020202020204" pitchFamily="34" charset="0"/>
              </a:rPr>
              <a:t>2. </a:t>
            </a: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DÂN CƯ, XÃ HỘI. </a:t>
            </a:r>
            <a:endParaRPr kumimoji="0" lang="en-US" sz="3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a:solidFill>
                  <a:srgbClr val="1C11AF"/>
                </a:solidFill>
              </a:rPr>
              <a:t>Bắc Mĩ nằm giữa 2 đại dương nào</a:t>
            </a:r>
            <a:r>
              <a:rPr lang="en-US" sz="3600">
                <a:solidFill>
                  <a:srgbClr val="1C11AF"/>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8620124"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Thái Bình Dương,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371959"/>
            <a:ext cx="597044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7164BFB9-5117-4655-9623-987A466FCFC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điểm dân cư, xã hội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F12A7DAC-3CF7-412E-9DDB-683A209583DB}"/>
              </a:ext>
            </a:extLst>
          </p:cNvPr>
          <p:cNvSpPr/>
          <p:nvPr/>
        </p:nvSpPr>
        <p:spPr>
          <a:xfrm>
            <a:off x="354419" y="2467454"/>
            <a:ext cx="6029898" cy="1384995"/>
          </a:xfrm>
          <a:prstGeom prst="rect">
            <a:avLst/>
          </a:prstGeom>
          <a:ln>
            <a:solidFill>
              <a:srgbClr val="0070C0"/>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Dựa vào hình 1 và thông tin trong mục a, hãy nêu đặc điểm nhập cư và chủng tộc ở Bắc Mỹ</a:t>
            </a:r>
            <a:r>
              <a:rPr kumimoji="0" lang="en-US" sz="2800" b="0" i="0" u="none" strike="noStrike" kern="1200" cap="none" spc="0" normalizeH="0" baseline="0" noProof="0">
                <a:ln>
                  <a:noFill/>
                </a:ln>
                <a:solidFill>
                  <a:srgbClr val="FF0000"/>
                </a:solidFill>
                <a:effectLst/>
                <a:uLnTx/>
                <a:uFillTx/>
                <a:latin typeface="Calibri"/>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D85301AB-F82A-49F7-AC12-07A17FE1F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F0CD25D-661E-495F-A30B-0AE3145B2727}"/>
              </a:ext>
            </a:extLst>
          </p:cNvPr>
          <p:cNvGrpSpPr/>
          <p:nvPr/>
        </p:nvGrpSpPr>
        <p:grpSpPr>
          <a:xfrm>
            <a:off x="1368054" y="1392081"/>
            <a:ext cx="3810866" cy="827835"/>
            <a:chOff x="3222881" y="908516"/>
            <a:chExt cx="3514971" cy="682233"/>
          </a:xfrm>
        </p:grpSpPr>
        <p:sp>
          <p:nvSpPr>
            <p:cNvPr id="14" name="Rectangle: Rounded Corners 13">
              <a:extLst>
                <a:ext uri="{FF2B5EF4-FFF2-40B4-BE49-F238E27FC236}">
                  <a16:creationId xmlns:a16="http://schemas.microsoft.com/office/drawing/2014/main" id="{CA85FB95-00D5-4995-8460-EC668DF001AD}"/>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A76"/>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5712629-CC6A-4A64-A678-75C676DA4CFB}"/>
                </a:ext>
              </a:extLst>
            </p:cNvPr>
            <p:cNvSpPr txBox="1"/>
            <p:nvPr/>
          </p:nvSpPr>
          <p:spPr>
            <a:xfrm>
              <a:off x="3284825" y="1008670"/>
              <a:ext cx="3453027" cy="481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AI NHANH H</a:t>
              </a:r>
              <a:r>
                <a:rPr kumimoji="0" lang="vi-VN"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Ơ</a:t>
              </a: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1C2686E4-BB9B-48C8-A660-3F4C894FE8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6896" y="4667527"/>
            <a:ext cx="1807033" cy="1015663"/>
          </a:xfrm>
          <a:prstGeom prst="rect">
            <a:avLst/>
          </a:prstGeom>
        </p:spPr>
      </p:pic>
      <p:grpSp>
        <p:nvGrpSpPr>
          <p:cNvPr id="21" name="Group 20">
            <a:extLst>
              <a:ext uri="{FF2B5EF4-FFF2-40B4-BE49-F238E27FC236}">
                <a16:creationId xmlns:a16="http://schemas.microsoft.com/office/drawing/2014/main" id="{192F9060-A032-4DE2-996F-B90ABA01838A}"/>
              </a:ext>
            </a:extLst>
          </p:cNvPr>
          <p:cNvGrpSpPr/>
          <p:nvPr/>
        </p:nvGrpSpPr>
        <p:grpSpPr>
          <a:xfrm>
            <a:off x="180864" y="3920266"/>
            <a:ext cx="1420858" cy="1151262"/>
            <a:chOff x="3634055" y="3302115"/>
            <a:chExt cx="848449" cy="796469"/>
          </a:xfrm>
        </p:grpSpPr>
        <p:pic>
          <p:nvPicPr>
            <p:cNvPr id="22" name="Picture 21">
              <a:extLst>
                <a:ext uri="{FF2B5EF4-FFF2-40B4-BE49-F238E27FC236}">
                  <a16:creationId xmlns:a16="http://schemas.microsoft.com/office/drawing/2014/main" id="{733F8BAA-01A5-4C54-B147-0F17D58E1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3" name="Picture 22">
              <a:extLst>
                <a:ext uri="{FF2B5EF4-FFF2-40B4-BE49-F238E27FC236}">
                  <a16:creationId xmlns:a16="http://schemas.microsoft.com/office/drawing/2014/main" id="{4323757F-C729-4025-B182-5CFCDDE570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4" name="Rectangle 23">
            <a:extLst>
              <a:ext uri="{FF2B5EF4-FFF2-40B4-BE49-F238E27FC236}">
                <a16:creationId xmlns:a16="http://schemas.microsoft.com/office/drawing/2014/main" id="{ED5498DD-82A5-4854-B789-F69423A5C7F4}"/>
              </a:ext>
            </a:extLst>
          </p:cNvPr>
          <p:cNvSpPr/>
          <p:nvPr/>
        </p:nvSpPr>
        <p:spPr>
          <a:xfrm>
            <a:off x="1674276" y="4652139"/>
            <a:ext cx="41202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6F6"/>
                </a:solidFill>
                <a:effectLst/>
                <a:uLnTx/>
                <a:uFillTx/>
                <a:latin typeface="#9Slide03 SFU Futura_12" panose="00000400000000000000" pitchFamily="2" charset="0"/>
                <a:ea typeface="+mn-ea"/>
                <a:cs typeface="Arial" panose="020B0604020202020204" pitchFamily="34" charset="0"/>
              </a:rPr>
              <a:t>HĐ</a:t>
            </a:r>
            <a:r>
              <a:rPr kumimoji="0" lang="en-US" sz="2800" b="1" i="0" u="none" strike="noStrike" kern="1200" cap="none" spc="0" normalizeH="0" baseline="0" noProof="0">
                <a:ln>
                  <a:noFill/>
                </a:ln>
                <a:solidFill>
                  <a:srgbClr val="2B26F6"/>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a:ln>
                  <a:noFill/>
                </a:ln>
                <a:solidFill>
                  <a:srgbClr val="FF0000"/>
                </a:solidFill>
                <a:effectLst/>
                <a:uLnTx/>
                <a:uFillTx/>
                <a:latin typeface="#9Slide03 SFU Futura_12" panose="00000400000000000000" pitchFamily="2" charset="0"/>
                <a:ea typeface="+mn-ea"/>
                <a:cs typeface="Arial" panose="020B0604020202020204" pitchFamily="34" charset="0"/>
              </a:rPr>
              <a:t>Cặp đôi</a:t>
            </a:r>
            <a:endPar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mn-ea"/>
              <a:cs typeface="+mn-cs"/>
            </a:endParaRPr>
          </a:p>
        </p:txBody>
      </p:sp>
      <p:sp>
        <p:nvSpPr>
          <p:cNvPr id="25" name="Rectangle 24">
            <a:extLst>
              <a:ext uri="{FF2B5EF4-FFF2-40B4-BE49-F238E27FC236}">
                <a16:creationId xmlns:a16="http://schemas.microsoft.com/office/drawing/2014/main" id="{6D427465-E886-4885-BF21-E9096C493F18}"/>
              </a:ext>
            </a:extLst>
          </p:cNvPr>
          <p:cNvSpPr/>
          <p:nvPr/>
        </p:nvSpPr>
        <p:spPr>
          <a:xfrm>
            <a:off x="1803178" y="5652358"/>
            <a:ext cx="3417946"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B26F6"/>
                </a:solidFill>
                <a:effectLst/>
                <a:uLnTx/>
                <a:uFillTx/>
                <a:latin typeface="#9Slide03 SFU Futura_12" panose="00000400000000000000" pitchFamily="2" charset="0"/>
                <a:ea typeface="Tahoma" panose="020B0604030504040204" pitchFamily="34" charset="0"/>
                <a:cs typeface="Tahoma" panose="020B0604030504040204" pitchFamily="34" charset="0"/>
              </a:rPr>
              <a:t>Thời gian </a:t>
            </a:r>
            <a:r>
              <a:rPr kumimoji="0" lang="en-US" sz="2800" b="1" i="0" u="none" strike="noStrike" kern="1200" cap="none" spc="0" normalizeH="0" baseline="0" noProof="0">
                <a:ln>
                  <a:noFill/>
                </a:ln>
                <a:solidFill>
                  <a:srgbClr val="FF0000"/>
                </a:solidFill>
                <a:effectLst/>
                <a:uLnTx/>
                <a:uFillTx/>
                <a:latin typeface="#9Slide03 SFU Futura_12" panose="00000400000000000000" pitchFamily="2" charset="0"/>
                <a:ea typeface="+mn-ea"/>
                <a:cs typeface="Arial" panose="020B0604020202020204" pitchFamily="34" charset="0"/>
              </a:rPr>
              <a:t>( 3 phút)</a:t>
            </a:r>
            <a:r>
              <a:rPr kumimoji="0" lang="en-US" sz="2800" b="1" i="0" u="none" strike="noStrike" kern="1200" cap="none" spc="0" normalizeH="0" baseline="0" noProof="0">
                <a:ln>
                  <a:noFill/>
                </a:ln>
                <a:solidFill>
                  <a:srgbClr val="FF0000"/>
                </a:solidFill>
                <a:effectLst/>
                <a:uLnTx/>
                <a:uFillTx/>
                <a:latin typeface="#9Slide03 SFU Futura_12" panose="00000400000000000000" pitchFamily="2" charset="0"/>
                <a:ea typeface="Tahoma" panose="020B0604030504040204" pitchFamily="34" charset="0"/>
                <a:cs typeface="Tahoma" panose="020B0604030504040204" pitchFamily="34" charset="0"/>
              </a:rPr>
              <a:t> </a:t>
            </a:r>
            <a:endPar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Hình ảnh 4">
            <a:extLst>
              <a:ext uri="{FF2B5EF4-FFF2-40B4-BE49-F238E27FC236}">
                <a16:creationId xmlns:a16="http://schemas.microsoft.com/office/drawing/2014/main" id="{67C47F0B-1B47-410C-B1B1-017714BAA8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11085" y="1047104"/>
            <a:ext cx="867179" cy="1384996"/>
          </a:xfrm>
          <a:prstGeom prst="rect">
            <a:avLst/>
          </a:prstGeom>
        </p:spPr>
      </p:pic>
      <p:pic>
        <p:nvPicPr>
          <p:cNvPr id="27" name="Picture 26" descr="Icon&#10;&#10;Description automatically generated">
            <a:extLst>
              <a:ext uri="{FF2B5EF4-FFF2-40B4-BE49-F238E27FC236}">
                <a16:creationId xmlns:a16="http://schemas.microsoft.com/office/drawing/2014/main" id="{E0509DF2-44C1-4726-9BD3-7E78794BD58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5203884" y="1143612"/>
            <a:ext cx="1327698" cy="1267807"/>
          </a:xfrm>
          <a:prstGeom prst="rect">
            <a:avLst/>
          </a:prstGeom>
          <a:noFill/>
        </p:spPr>
      </p:pic>
    </p:spTree>
    <p:extLst>
      <p:ext uri="{BB962C8B-B14F-4D97-AF65-F5344CB8AC3E}">
        <p14:creationId xmlns:p14="http://schemas.microsoft.com/office/powerpoint/2010/main" val="1748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par>
                                <p:cTn id="38" presetID="2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childTnLst>
        </p:cTn>
      </p:par>
    </p:tnLst>
    <p:bldLst>
      <p:bldP spid="7" grpId="0"/>
      <p:bldP spid="11" grpId="0" animBg="1"/>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điểm dân cư, xã hội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903F385E-9132-43BE-9850-62BC73307269}"/>
              </a:ext>
            </a:extLst>
          </p:cNvPr>
          <p:cNvSpPr/>
          <p:nvPr/>
        </p:nvSpPr>
        <p:spPr>
          <a:xfrm>
            <a:off x="224509" y="1613118"/>
            <a:ext cx="649620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Con người cư trú trên lãnh thổ Bắc Mỹ cách đây khoảng 20 - 30 nghìn năm (Người Anh-điêng và E-xki-mô di cư từ châu Á sang).</a:t>
            </a:r>
          </a:p>
        </p:txBody>
      </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372473" y="1171551"/>
            <a:ext cx="2350323" cy="40011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2B26F6"/>
                </a:solidFill>
                <a:effectLst/>
                <a:uLnTx/>
                <a:uFillTx/>
                <a:latin typeface="Arial" panose="020B0604020202020204" pitchFamily="34" charset="0"/>
                <a:ea typeface="+mn-ea"/>
                <a:cs typeface="+mn-cs"/>
              </a:rPr>
              <a:t>Đặc điểm nhập cư:</a:t>
            </a:r>
          </a:p>
        </p:txBody>
      </p:sp>
      <p:sp>
        <p:nvSpPr>
          <p:cNvPr id="14" name="Rectangle 13">
            <a:extLst>
              <a:ext uri="{FF2B5EF4-FFF2-40B4-BE49-F238E27FC236}">
                <a16:creationId xmlns:a16="http://schemas.microsoft.com/office/drawing/2014/main" id="{52AC57FD-773C-4626-A2F3-AD6C89310E23}"/>
              </a:ext>
            </a:extLst>
          </p:cNvPr>
          <p:cNvSpPr/>
          <p:nvPr/>
        </p:nvSpPr>
        <p:spPr>
          <a:xfrm>
            <a:off x="224509" y="3434917"/>
            <a:ext cx="649620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Sau cuộc phát kiến ra châu Mỹ năm 1492, người châu Âu di cư sang ngày càng nhiều, người da đen từ châu Phi bị bắt sang làm nô lệ.</a:t>
            </a:r>
          </a:p>
        </p:txBody>
      </p:sp>
      <p:sp>
        <p:nvSpPr>
          <p:cNvPr id="15" name="Rectangle 14">
            <a:extLst>
              <a:ext uri="{FF2B5EF4-FFF2-40B4-BE49-F238E27FC236}">
                <a16:creationId xmlns:a16="http://schemas.microsoft.com/office/drawing/2014/main" id="{73A51517-3084-4E59-8940-8898B877EC03}"/>
              </a:ext>
            </a:extLst>
          </p:cNvPr>
          <p:cNvSpPr/>
          <p:nvPr/>
        </p:nvSpPr>
        <p:spPr>
          <a:xfrm>
            <a:off x="231355" y="5307334"/>
            <a:ext cx="649620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Sau Chiến tranh thế giới thứ 2, xuất hiện các đợt di dân từ nhiều khu vực trên thế giới vào Bắc Mỹ.</a:t>
            </a:r>
            <a:endParaRPr kumimoji="0" lang="en-US" sz="2800" b="0" i="0" u="none" strike="noStrike" kern="1200" cap="none" spc="0" normalizeH="0" baseline="0" noProof="0">
              <a:ln>
                <a:noFill/>
              </a:ln>
              <a:solidFill>
                <a:srgbClr val="2B26F6"/>
              </a:solidFill>
              <a:effectLst/>
              <a:uLnTx/>
              <a:uFillTx/>
              <a:latin typeface="Calibri"/>
              <a:ea typeface="+mn-ea"/>
              <a:cs typeface="+mn-cs"/>
            </a:endParaRPr>
          </a:p>
        </p:txBody>
      </p:sp>
    </p:spTree>
    <p:extLst>
      <p:ext uri="{BB962C8B-B14F-4D97-AF65-F5344CB8AC3E}">
        <p14:creationId xmlns:p14="http://schemas.microsoft.com/office/powerpoint/2010/main" val="37269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altLang="en-US" sz="2000" b="1" i="0" u="none" strike="noStrike" kern="1200" cap="none" spc="0" normalizeH="0" baseline="0" noProof="0">
                  <a:ln>
                    <a:noFill/>
                  </a:ln>
                  <a:solidFill>
                    <a:srgbClr val="C00000"/>
                  </a:solidFill>
                  <a:effectLst/>
                  <a:uLnTx/>
                  <a:uFillTx/>
                  <a:latin typeface="Arial" panose="020B0604020202020204" pitchFamily="34" charset="0"/>
                  <a:ea typeface="+mn-ea"/>
                  <a:cs typeface="+mn-cs"/>
                </a:rPr>
                <a:t>Dân số người Việt Nam nhập cư tại Hoa Kỳ</a:t>
              </a:r>
              <a:endParaRPr kumimoji="0" lang="en-US" altLang="en-US" sz="2000" b="1" i="0" u="none" strike="noStrike" kern="1200" cap="none" spc="0" normalizeH="0" baseline="0" noProof="0">
                <a:ln>
                  <a:noFill/>
                </a:ln>
                <a:solidFill>
                  <a:srgbClr val="C00000"/>
                </a:solidFill>
                <a:effectLst/>
                <a:uLnTx/>
                <a:uFillTx/>
                <a:latin typeface="Calibri"/>
                <a:ea typeface="+mn-ea"/>
                <a:cs typeface="+mn-cs"/>
              </a:endParaRPr>
            </a:p>
          </p:txBody>
        </p:sp>
      </p:grpSp>
      <p:sp>
        <p:nvSpPr>
          <p:cNvPr id="6" name="TextBox 3">
            <a:extLst>
              <a:ext uri="{FF2B5EF4-FFF2-40B4-BE49-F238E27FC236}">
                <a16:creationId xmlns:a16="http://schemas.microsoft.com/office/drawing/2014/main"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a:t>
            </a:r>
            <a:r>
              <a:rPr kumimoji="0" lang="vi-VN"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hững người nhập cư Việt Nam tại Hoa Kỳ đã phát triển trở thành một trong những nhóm cư dân lớn nhất của đất nước </a:t>
            </a:r>
            <a:r>
              <a:rPr kumimoji="0" lang="vi-VN"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này</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FF"/>
                </a:solidFill>
                <a:effectLst/>
                <a:uLnTx/>
                <a:uFillTx/>
                <a:latin typeface="Arial" panose="020B0604020202020204" pitchFamily="34" charset="0"/>
                <a:ea typeface="+mn-ea"/>
                <a:cs typeface="Arial" charset="0"/>
              </a:rPr>
              <a:t>Theo số liệu của tổ chức di trú thế giới, hàng năm có khoảng, 45,1 triệu người nhập cư trái phép vào Bắc Mỹ... </a:t>
            </a:r>
            <a:endParaRPr kumimoji="0" lang="en-US" sz="2800" b="1" i="0" u="none" strike="noStrike" kern="1200" cap="none" spc="0" normalizeH="0" baseline="0" noProof="0">
              <a:ln>
                <a:noFill/>
              </a:ln>
              <a:solidFill>
                <a:srgbClr val="FF00FF"/>
              </a:solidFill>
              <a:effectLst/>
              <a:uLnTx/>
              <a:uFillTx/>
              <a:latin typeface="Times New Roman" pitchFamily="18" charset="0"/>
              <a:ea typeface="+mn-ea"/>
              <a:cs typeface="Times New Roman" pitchFamily="18" charset="0"/>
            </a:endParaRPr>
          </a:p>
        </p:txBody>
      </p:sp>
      <p:pic>
        <p:nvPicPr>
          <p:cNvPr id="23555" name="Picture 4">
            <a:extLst>
              <a:ext uri="{FF2B5EF4-FFF2-40B4-BE49-F238E27FC236}">
                <a16:creationId xmlns:a16="http://schemas.microsoft.com/office/drawing/2014/main"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Người da đen  châu Phi di cư bất hợp pháp vào Hoa Kì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điểm dân cư, xã hội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182162" y="1171551"/>
            <a:ext cx="3459601" cy="40011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err="1">
                <a:solidFill>
                  <a:srgbClr val="2B26F6"/>
                </a:solidFill>
                <a:latin typeface="Arial" panose="020B0604020202020204" pitchFamily="34" charset="0"/>
              </a:rPr>
              <a:t>Vấn</a:t>
            </a:r>
            <a:r>
              <a:rPr lang="en-US" sz="2000" dirty="0">
                <a:solidFill>
                  <a:srgbClr val="2B26F6"/>
                </a:solidFill>
                <a:latin typeface="Arial" panose="020B0604020202020204" pitchFamily="34" charset="0"/>
              </a:rPr>
              <a:t> </a:t>
            </a:r>
            <a:r>
              <a:rPr lang="en-US" sz="2000" dirty="0" err="1">
                <a:solidFill>
                  <a:srgbClr val="2B26F6"/>
                </a:solidFill>
                <a:latin typeface="Arial" panose="020B0604020202020204" pitchFamily="34" charset="0"/>
              </a:rPr>
              <a:t>đề</a:t>
            </a:r>
            <a:r>
              <a:rPr lang="en-US" sz="2000" dirty="0">
                <a:solidFill>
                  <a:srgbClr val="2B26F6"/>
                </a:solidFill>
                <a:latin typeface="Arial" panose="020B0604020202020204" pitchFamily="34" charset="0"/>
              </a:rPr>
              <a:t> </a:t>
            </a:r>
            <a:r>
              <a:rPr lang="en-US" sz="2000" dirty="0" err="1">
                <a:solidFill>
                  <a:srgbClr val="2B26F6"/>
                </a:solidFill>
                <a:latin typeface="Arial" panose="020B0604020202020204" pitchFamily="34" charset="0"/>
              </a:rPr>
              <a:t>dân</a:t>
            </a:r>
            <a:r>
              <a:rPr lang="en-US" sz="2000" dirty="0">
                <a:solidFill>
                  <a:srgbClr val="2B26F6"/>
                </a:solidFill>
                <a:latin typeface="Arial" panose="020B0604020202020204" pitchFamily="34" charset="0"/>
              </a:rPr>
              <a:t> </a:t>
            </a:r>
            <a:r>
              <a:rPr lang="en-US" sz="2000" dirty="0" err="1">
                <a:solidFill>
                  <a:srgbClr val="2B26F6"/>
                </a:solidFill>
                <a:latin typeface="Arial" panose="020B0604020202020204" pitchFamily="34" charset="0"/>
              </a:rPr>
              <a:t>cư</a:t>
            </a:r>
            <a:r>
              <a:rPr lang="en-US" sz="2000" dirty="0">
                <a:solidFill>
                  <a:srgbClr val="2B26F6"/>
                </a:solidFill>
                <a:latin typeface="Arial" panose="020B0604020202020204" pitchFamily="34" charset="0"/>
              </a:rPr>
              <a:t> </a:t>
            </a:r>
            <a:r>
              <a:rPr lang="en-US" sz="2000" dirty="0" err="1">
                <a:solidFill>
                  <a:srgbClr val="2B26F6"/>
                </a:solidFill>
                <a:latin typeface="Arial" panose="020B0604020202020204" pitchFamily="34" charset="0"/>
              </a:rPr>
              <a:t>và</a:t>
            </a:r>
            <a:r>
              <a:rPr kumimoji="0" lang="vi-VN" sz="2000" b="0" i="0" u="none" strike="noStrike" kern="1200" cap="none" spc="0" normalizeH="0" baseline="0" noProof="0" dirty="0">
                <a:ln>
                  <a:noFill/>
                </a:ln>
                <a:solidFill>
                  <a:srgbClr val="2B26F6"/>
                </a:solidFill>
                <a:effectLst/>
                <a:uLnTx/>
                <a:uFillTx/>
                <a:latin typeface="Arial" panose="020B0604020202020204" pitchFamily="34" charset="0"/>
                <a:ea typeface="+mn-ea"/>
                <a:cs typeface="+mn-cs"/>
              </a:rPr>
              <a:t> chủng tộc:</a:t>
            </a:r>
          </a:p>
        </p:txBody>
      </p:sp>
      <p:sp>
        <p:nvSpPr>
          <p:cNvPr id="2" name="Rectangle 1">
            <a:extLst>
              <a:ext uri="{FF2B5EF4-FFF2-40B4-BE49-F238E27FC236}">
                <a16:creationId xmlns:a16="http://schemas.microsoft.com/office/drawing/2014/main" id="{7ECADBE5-F442-4539-BF64-8F9DFA56587E}"/>
              </a:ext>
            </a:extLst>
          </p:cNvPr>
          <p:cNvSpPr/>
          <p:nvPr/>
        </p:nvSpPr>
        <p:spPr>
          <a:xfrm>
            <a:off x="203471" y="1754502"/>
            <a:ext cx="6524086"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Chủng tộc ở Bắc Mỹ: đa dạng (do lịch sử nhập cư), bao gồm các chủng tộc: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Môn-gô-lô-it nguồn gốc từ châu 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Nê-grô-it từ châu Phi.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Ơ-rô-pê-ô-it từ châu Âu.</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điểm dân cư, xã hội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Rectangle 10">
            <a:extLst>
              <a:ext uri="{FF2B5EF4-FFF2-40B4-BE49-F238E27FC236}">
                <a16:creationId xmlns:a16="http://schemas.microsoft.com/office/drawing/2014/main" id="{F06EB42D-D366-4AEF-9273-E241E2800388}"/>
              </a:ext>
            </a:extLst>
          </p:cNvPr>
          <p:cNvSpPr>
            <a:spLocks noChangeArrowheads="1"/>
          </p:cNvSpPr>
          <p:nvPr/>
        </p:nvSpPr>
        <p:spPr bwMode="auto">
          <a:xfrm>
            <a:off x="270163" y="1979728"/>
            <a:ext cx="11294537" cy="17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Trước thế kỉ XVI: có người Anh-điêng và người Ex-ki-mô thuộc chủng tộc Môn-gô-lôit.</a:t>
            </a:r>
          </a:p>
        </p:txBody>
      </p:sp>
      <p:sp>
        <p:nvSpPr>
          <p:cNvPr id="14" name="Rectangle 11">
            <a:extLst>
              <a:ext uri="{FF2B5EF4-FFF2-40B4-BE49-F238E27FC236}">
                <a16:creationId xmlns:a16="http://schemas.microsoft.com/office/drawing/2014/main" id="{68954187-28F5-431E-B06A-3BC213B04D69}"/>
              </a:ext>
            </a:extLst>
          </p:cNvPr>
          <p:cNvSpPr>
            <a:spLocks noChangeArrowheads="1"/>
          </p:cNvSpPr>
          <p:nvPr/>
        </p:nvSpPr>
        <p:spPr bwMode="auto">
          <a:xfrm>
            <a:off x="193044" y="3619921"/>
            <a:ext cx="1199895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srgbClr val="2B26F6"/>
                </a:solidFill>
                <a:effectLst/>
                <a:uLnTx/>
                <a:uFillTx/>
                <a:latin typeface="Arial" panose="020B0604020202020204" pitchFamily="34" charset="0"/>
                <a:ea typeface="+mn-ea"/>
                <a:cs typeface="+mn-cs"/>
              </a:rPr>
              <a:t>+ Từ thế kỉ XVI có thêm chủng tộc Ơ-rô-pê-ô-it, Nê-grô-it. Các chủng tộc đã hòa huyết với nhau tạo nên thành phần người lai.</a:t>
            </a:r>
          </a:p>
        </p:txBody>
      </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02" y="1532637"/>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a. Vấn đề nhập c</a:t>
            </a:r>
            <a:r>
              <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ư</a:t>
            </a: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 và chủng tộc</a:t>
            </a:r>
            <a:endPar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12336" y="780471"/>
            <a:ext cx="8812156" cy="1871389"/>
            <a:chOff x="2612336" y="780471"/>
            <a:chExt cx="8812156" cy="18713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80268" y="959089"/>
              <a:ext cx="8418494"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2B26F6"/>
                  </a:solidFill>
                  <a:effectLst/>
                  <a:uLnTx/>
                  <a:uFillTx/>
                  <a:latin typeface="Arial" panose="020B0604020202020204" pitchFamily="34" charset="0"/>
                  <a:ea typeface="Calibri" panose="020F0502020204030204" pitchFamily="34" charset="0"/>
                  <a:cs typeface="Arial" panose="020B0604020202020204" pitchFamily="34" charset="0"/>
                </a:rPr>
                <a:t>NHÓM 1,3: </a:t>
              </a:r>
              <a:r>
                <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Các luồng nhập cư </a:t>
              </a:r>
              <a:r>
                <a:rPr kumimoji="0" lang="en-US"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đem lại những thuận lợi gì cho Bắc</a:t>
              </a:r>
              <a:r>
                <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 Mỹ</a:t>
              </a:r>
              <a:r>
                <a:rPr kumimoji="0" lang="en-US"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586796"/>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Thử tài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6" y="3660674"/>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31234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3200" b="1" i="0" u="none" strike="noStrike" kern="1200" cap="none" spc="0" normalizeH="0" baseline="0" noProof="0">
                  <a:ln>
                    <a:noFill/>
                  </a:ln>
                  <a:solidFill>
                    <a:srgbClr val="2B26F6"/>
                  </a:solidFill>
                  <a:effectLst/>
                  <a:uLnTx/>
                  <a:uFillTx/>
                  <a:latin typeface="Arial" panose="020B0604020202020204" pitchFamily="34" charset="0"/>
                  <a:ea typeface="Calibri" panose="020F0502020204030204" pitchFamily="34" charset="0"/>
                  <a:cs typeface="Arial" panose="020B0604020202020204" pitchFamily="34" charset="0"/>
                </a:rPr>
                <a:t>NHÓM 2,4: </a:t>
              </a:r>
              <a:r>
                <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Các luồng nhập cư </a:t>
              </a:r>
              <a:r>
                <a:rPr kumimoji="0" lang="en-US"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đem lại những khó khăn gì cho Bắc</a:t>
              </a:r>
              <a:r>
                <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 Mỹ</a:t>
              </a:r>
              <a:r>
                <a:rPr kumimoji="0" lang="en-US" sz="3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022256" y="260251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6595" y="2654298"/>
            <a:ext cx="1470991" cy="826787"/>
          </a:xfrm>
          <a:prstGeom prst="rect">
            <a:avLst/>
          </a:prstGeom>
        </p:spPr>
      </p:pic>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Thuận lợi </a:t>
            </a:r>
          </a:p>
        </p:txBody>
      </p:sp>
      <p:sp>
        <p:nvSpPr>
          <p:cNvPr id="4" name="TextBox 3">
            <a:extLst>
              <a:ext uri="{FF2B5EF4-FFF2-40B4-BE49-F238E27FC236}">
                <a16:creationId xmlns:a16="http://schemas.microsoft.com/office/drawing/2014/main"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Nguồn lao động</a:t>
            </a:r>
          </a:p>
        </p:txBody>
      </p:sp>
      <p:sp>
        <p:nvSpPr>
          <p:cNvPr id="5" name="TextBox 4">
            <a:extLst>
              <a:ext uri="{FF2B5EF4-FFF2-40B4-BE49-F238E27FC236}">
                <a16:creationId xmlns:a16="http://schemas.microsoft.com/office/drawing/2014/main"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id="{35BA2492-0A44-4987-B079-EE20059C82E6}"/>
              </a:ext>
            </a:extLst>
          </p:cNvPr>
          <p:cNvPicPr>
            <a:picLocks noChangeAspect="1"/>
          </p:cNvPicPr>
          <p:nvPr/>
        </p:nvPicPr>
        <p:blipFill rotWithShape="1">
          <a:blip r:embed="rId2">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047AC89-2882-4A50-8EA6-D638B6FA80FF}"/>
              </a:ext>
            </a:extLst>
          </p:cNvPr>
          <p:cNvPicPr>
            <a:picLocks noChangeAspect="1"/>
          </p:cNvPicPr>
          <p:nvPr/>
        </p:nvPicPr>
        <p:blipFill rotWithShape="1">
          <a:blip r:embed="rId3">
            <a:extLst>
              <a:ext uri="{28A0092B-C50C-407E-A947-70E740481C1C}">
                <a14:useLocalDpi xmlns:a14="http://schemas.microsoft.com/office/drawing/2010/main" val="0"/>
              </a:ext>
            </a:extLst>
          </a:blip>
          <a:srcRect l="63" t="18424" r="-63" b="29076"/>
          <a:stretch/>
        </p:blipFill>
        <p:spPr>
          <a:xfrm>
            <a:off x="6944686" y="3295817"/>
            <a:ext cx="5078008" cy="2079433"/>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6" name="TextBox 5">
            <a:extLst>
              <a:ext uri="{FF2B5EF4-FFF2-40B4-BE49-F238E27FC236}">
                <a16:creationId xmlns:a16="http://schemas.microsoft.com/office/drawing/2014/main"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id="{69FC490C-9287-479B-B01D-DAA345AE3762}"/>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id="{C5E0F99D-7B8F-4F3F-9F79-273DC6193E77}"/>
              </a:ext>
            </a:extLst>
          </p:cNvPr>
          <p:cNvPicPr>
            <a:picLocks noChangeAspect="1"/>
          </p:cNvPicPr>
          <p:nvPr/>
        </p:nvPicPr>
        <p:blipFill>
          <a:blip r:embed="rId4"/>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id="{B1DF25A7-C757-4F8B-A2F5-EC511E86E013}"/>
              </a:ext>
            </a:extLst>
          </p:cNvPr>
          <p:cNvPicPr>
            <a:picLocks noChangeAspect="1"/>
          </p:cNvPicPr>
          <p:nvPr/>
        </p:nvPicPr>
        <p:blipFill>
          <a:blip r:embed="rId5"/>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b. Vấn đề đô thị hóa</a:t>
            </a:r>
            <a:endPar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endParaRPr>
          </a:p>
        </p:txBody>
      </p:sp>
      <p:graphicFrame>
        <p:nvGraphicFramePr>
          <p:cNvPr id="4" name="Table 4">
            <a:extLst>
              <a:ext uri="{FF2B5EF4-FFF2-40B4-BE49-F238E27FC236}">
                <a16:creationId xmlns:a16="http://schemas.microsoft.com/office/drawing/2014/main" id="{08000FD6-B138-42CC-ABED-4EA070E64F8A}"/>
              </a:ext>
            </a:extLst>
          </p:cNvPr>
          <p:cNvGraphicFramePr>
            <a:graphicFrameLocks noGrp="1"/>
          </p:cNvGraphicFramePr>
          <p:nvPr/>
        </p:nvGraphicFramePr>
        <p:xfrm>
          <a:off x="242318" y="532684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6" name="TextBox 5">
            <a:extLst>
              <a:ext uri="{FF2B5EF4-FFF2-40B4-BE49-F238E27FC236}">
                <a16:creationId xmlns:a16="http://schemas.microsoft.com/office/drawing/2014/main" id="{D5878DFF-318C-4C11-B04C-FF9A4B35A9A3}"/>
              </a:ext>
            </a:extLst>
          </p:cNvPr>
          <p:cNvSpPr txBox="1"/>
          <p:nvPr/>
        </p:nvSpPr>
        <p:spPr>
          <a:xfrm>
            <a:off x="326835" y="4755005"/>
            <a:ext cx="11865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TỈ LỆ DÂN ĐÔ THỊ Ở BẮC MỸ VÀ MỘT SỐ CHÂU LỤC TRÊN THẾ GIỚI NĂM 2020</a:t>
            </a: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807547" cy="1077218"/>
          </a:xfrm>
          <a:prstGeom prst="rect">
            <a:avLst/>
          </a:prstGeom>
          <a:ln>
            <a:solidFill>
              <a:srgbClr val="0070C0"/>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Dựa vào thông tin mục b và bảng số liệu sau, hãy trình bày đặc điểm đô thị hóa ở Bắc Mỹ.</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A76"/>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AI NHANH H</a:t>
              </a:r>
              <a:r>
                <a:rPr kumimoji="0" lang="vi-VN"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Ơ</a:t>
              </a: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140641" y="1042909"/>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17">
            <a:extLst>
              <a:ext uri="{FF2B5EF4-FFF2-40B4-BE49-F238E27FC236}">
                <a16:creationId xmlns:a16="http://schemas.microsoft.com/office/drawing/2014/main" id="{69020A7F-0D55-4073-9E59-07C498C5CEDF}"/>
              </a:ext>
            </a:extLst>
          </p:cNvPr>
          <p:cNvSpPr/>
          <p:nvPr/>
        </p:nvSpPr>
        <p:spPr>
          <a:xfrm>
            <a:off x="4119210" y="3407378"/>
            <a:ext cx="3739485" cy="383823"/>
          </a:xfrm>
          <a:prstGeom prst="rect">
            <a:avLst/>
          </a:prstGeom>
          <a:ln>
            <a:solidFill>
              <a:srgbClr val="00B050"/>
            </a:solidFill>
          </a:ln>
        </p:spPr>
        <p:txBody>
          <a:bodyPr wrap="none">
            <a:spAutoFit/>
          </a:bodyPr>
          <a:lstStyle/>
          <a:p>
            <a:pPr marL="0" marR="0" lvl="0" indent="180340" algn="just" defTabSz="914400" rtl="0" eaLnBrk="1" fontAlgn="auto" latinLnBrk="0" hangingPunct="1">
              <a:lnSpc>
                <a:spcPct val="115000"/>
              </a:lnSpc>
              <a:spcBef>
                <a:spcPts val="0"/>
              </a:spcBef>
              <a:spcAft>
                <a:spcPts val="0"/>
              </a:spcAft>
              <a:buClrTx/>
              <a:buSzTx/>
              <a:buFontTx/>
              <a:buNone/>
              <a:tabLst>
                <a:tab pos="180340" algn="l"/>
                <a:tab pos="450215" algn="l"/>
              </a:tabLst>
              <a:defRPr/>
            </a:pPr>
            <a:r>
              <a:rPr kumimoji="0" lang="en-US" sz="1800" b="0" i="0" u="none" strike="noStrike" kern="1200" cap="none" spc="0" normalizeH="0" baseline="0" noProof="0">
                <a:ln>
                  <a:noFill/>
                </a:ln>
                <a:solidFill>
                  <a:srgbClr val="1503BD"/>
                </a:solidFill>
                <a:effectLst/>
                <a:uLnTx/>
                <a:uFillTx/>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9" name="Rectangle 18">
            <a:extLst>
              <a:ext uri="{FF2B5EF4-FFF2-40B4-BE49-F238E27FC236}">
                <a16:creationId xmlns:a16="http://schemas.microsoft.com/office/drawing/2014/main" id="{88D9030C-F8CE-4E74-80BF-771602589ADA}"/>
              </a:ext>
            </a:extLst>
          </p:cNvPr>
          <p:cNvSpPr/>
          <p:nvPr/>
        </p:nvSpPr>
        <p:spPr>
          <a:xfrm>
            <a:off x="3049685" y="3393187"/>
            <a:ext cx="1024639" cy="400110"/>
          </a:xfrm>
          <a:prstGeom prst="rect">
            <a:avLst/>
          </a:prstGeom>
          <a:solidFill>
            <a:srgbClr val="00B0F0"/>
          </a:solidFill>
          <a:ln>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phút </a:t>
            </a: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CDC65770-47EE-48AA-9823-DEE908C4C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69448" y="3928507"/>
            <a:ext cx="827975" cy="528495"/>
          </a:xfrm>
          <a:prstGeom prst="rect">
            <a:avLst/>
          </a:prstGeom>
        </p:spPr>
      </p:pic>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7CF3FDB0-28AE-4DDD-AC90-0F2C04806C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193307" y="3170254"/>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3A716C5-B74B-411B-A164-78D99FAC0C12}"/>
              </a:ext>
            </a:extLst>
          </p:cNvPr>
          <p:cNvSpPr/>
          <p:nvPr/>
        </p:nvSpPr>
        <p:spPr>
          <a:xfrm>
            <a:off x="4112754" y="3968926"/>
            <a:ext cx="4348201" cy="390363"/>
          </a:xfrm>
          <a:prstGeom prst="rect">
            <a:avLst/>
          </a:prstGeom>
          <a:ln>
            <a:solidFill>
              <a:srgbClr val="00B050"/>
            </a:solidFill>
            <a:prstDash val="sysDash"/>
          </a:ln>
        </p:spPr>
        <p:txBody>
          <a:bodyPr wrap="square">
            <a:spAutoFit/>
          </a:bodyPr>
          <a:lstStyle/>
          <a:p>
            <a:pPr marL="0" marR="0" lvl="0" indent="180340" algn="just" defTabSz="914400" rtl="0" eaLnBrk="1" fontAlgn="auto" latinLnBrk="0" hangingPunct="1">
              <a:lnSpc>
                <a:spcPct val="115000"/>
              </a:lnSpc>
              <a:spcBef>
                <a:spcPts val="0"/>
              </a:spcBef>
              <a:spcAft>
                <a:spcPts val="0"/>
              </a:spcAft>
              <a:buClrTx/>
              <a:buSzTx/>
              <a:buFontTx/>
              <a:buNone/>
              <a:tabLst>
                <a:tab pos="180340" algn="l"/>
                <a:tab pos="450215" algn="l"/>
              </a:tabLst>
              <a:defRPr/>
            </a:pPr>
            <a:r>
              <a:rPr kumimoji="0" lang="en-US" sz="1800" b="0" i="0" u="none" strike="noStrike" kern="1200" cap="none" spc="0" normalizeH="0" baseline="0" noProof="0">
                <a:ln>
                  <a:noFill/>
                </a:ln>
                <a:solidFill>
                  <a:srgbClr val="1503BD"/>
                </a:solidFill>
                <a:effectLst/>
                <a:uLnTx/>
                <a:uFillTx/>
                <a:latin typeface="Calibri"/>
                <a:ea typeface="+mn-ea"/>
                <a:cs typeface="+mn-cs"/>
              </a:rPr>
              <a:t> </a:t>
            </a:r>
            <a:r>
              <a:rPr kumimoji="0" lang="en-US" sz="1800" b="0" i="0" u="none" strike="noStrike" kern="1200" cap="none" spc="0" normalizeH="0" baseline="0" noProof="0">
                <a:ln>
                  <a:noFill/>
                </a:ln>
                <a:solidFill>
                  <a:srgbClr val="1503BD"/>
                </a:solidFill>
                <a:effectLst/>
                <a:uLnTx/>
                <a:uFillTx/>
                <a:latin typeface="Arial" panose="020B0604020202020204" pitchFamily="34" charset="0"/>
                <a:ea typeface="+mn-ea"/>
                <a:cs typeface="Arial" panose="020B0604020202020204" pitchFamily="34" charset="0"/>
              </a:rPr>
              <a:t>Chia sẻ với bạn về ý kiến của cá nhân</a:t>
            </a:r>
          </a:p>
        </p:txBody>
      </p:sp>
      <p:sp>
        <p:nvSpPr>
          <p:cNvPr id="23" name="Rectangle 22">
            <a:extLst>
              <a:ext uri="{FF2B5EF4-FFF2-40B4-BE49-F238E27FC236}">
                <a16:creationId xmlns:a16="http://schemas.microsoft.com/office/drawing/2014/main" id="{B7741D4D-3C19-47E3-A83B-BDB485E2DC51}"/>
              </a:ext>
            </a:extLst>
          </p:cNvPr>
          <p:cNvSpPr/>
          <p:nvPr/>
        </p:nvSpPr>
        <p:spPr>
          <a:xfrm>
            <a:off x="3018932" y="3969452"/>
            <a:ext cx="1024639" cy="400110"/>
          </a:xfrm>
          <a:prstGeom prst="rect">
            <a:avLst/>
          </a:prstGeom>
          <a:solidFill>
            <a:srgbClr val="00B0F0"/>
          </a:solidFill>
          <a:ln>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phút </a:t>
            </a: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594100" y="574099"/>
            <a:ext cx="730608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FCAC9015-F0F9-4601-AA6E-985117B62EE6}"/>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10932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b. Vấn đề đô thị hóa</a:t>
            </a:r>
            <a:endPar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510091" cy="1077218"/>
          </a:xfrm>
          <a:prstGeom prst="rect">
            <a:avLst/>
          </a:prstGeom>
          <a:ln>
            <a:solidFill>
              <a:srgbClr val="0070C0"/>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FF0066"/>
                </a:solidFill>
                <a:effectLst/>
                <a:uLnTx/>
                <a:uFillTx/>
                <a:latin typeface="Arial" panose="020B0604020202020204" pitchFamily="34" charset="0"/>
                <a:ea typeface="+mn-ea"/>
                <a:cs typeface="+mn-cs"/>
              </a:rPr>
              <a:t>Dựa vào thông tin SGK, bảng số liệu trang 146, các em hãy trao đổi và hoàn thành thông tin phiếu học tập sau</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A76"/>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AI NHANH H</a:t>
              </a:r>
              <a:r>
                <a:rPr kumimoji="0" lang="vi-VN"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Ơ</a:t>
              </a: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034356" y="937063"/>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3" name="Table 2">
            <a:extLst>
              <a:ext uri="{FF2B5EF4-FFF2-40B4-BE49-F238E27FC236}">
                <a16:creationId xmlns:a16="http://schemas.microsoft.com/office/drawing/2014/main" id="{E0082C24-DCB7-4DFB-826F-C0C659263F5C}"/>
              </a:ext>
            </a:extLst>
          </p:cNvPr>
          <p:cNvGraphicFramePr>
            <a:graphicFrameLocks noGrp="1"/>
          </p:cNvGraphicFramePr>
          <p:nvPr/>
        </p:nvGraphicFramePr>
        <p:xfrm>
          <a:off x="791377" y="3651983"/>
          <a:ext cx="10510091" cy="2994141"/>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val="3879269337"/>
                    </a:ext>
                  </a:extLst>
                </a:gridCol>
                <a:gridCol w="4844912">
                  <a:extLst>
                    <a:ext uri="{9D8B030D-6E8A-4147-A177-3AD203B41FA5}">
                      <a16:colId xmlns:a16="http://schemas.microsoft.com/office/drawing/2014/main"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210294300"/>
                  </a:ext>
                </a:extLst>
              </a:tr>
            </a:tbl>
          </a:graphicData>
        </a:graphic>
      </p:graphicFrame>
      <p:sp>
        <p:nvSpPr>
          <p:cNvPr id="5" name="TextBox 4">
            <a:extLst>
              <a:ext uri="{FF2B5EF4-FFF2-40B4-BE49-F238E27FC236}">
                <a16:creationId xmlns:a16="http://schemas.microsoft.com/office/drawing/2014/main" id="{2AAEE179-C94D-441A-8F48-41FF40FB7A5A}"/>
              </a:ext>
            </a:extLst>
          </p:cNvPr>
          <p:cNvSpPr txBox="1"/>
          <p:nvPr/>
        </p:nvSpPr>
        <p:spPr>
          <a:xfrm>
            <a:off x="3629306" y="3128763"/>
            <a:ext cx="43758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HỌC TẬP</a:t>
            </a:r>
          </a:p>
        </p:txBody>
      </p:sp>
    </p:spTree>
    <p:extLst>
      <p:ext uri="{BB962C8B-B14F-4D97-AF65-F5344CB8AC3E}">
        <p14:creationId xmlns:p14="http://schemas.microsoft.com/office/powerpoint/2010/main" val="16016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b. Vấn đề đô thị hóa</a:t>
            </a:r>
            <a:endPar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endParaRPr>
          </a:p>
        </p:txBody>
      </p:sp>
      <p:graphicFrame>
        <p:nvGraphicFramePr>
          <p:cNvPr id="4" name="Table 4">
            <a:extLst>
              <a:ext uri="{FF2B5EF4-FFF2-40B4-BE49-F238E27FC236}">
                <a16:creationId xmlns:a16="http://schemas.microsoft.com/office/drawing/2014/main" id="{5A6FF78A-35F8-43AE-ADDD-A60594281C8B}"/>
              </a:ext>
            </a:extLst>
          </p:cNvPr>
          <p:cNvGraphicFramePr>
            <a:graphicFrameLocks noGrp="1"/>
          </p:cNvGraphicFramePr>
          <p:nvPr/>
        </p:nvGraphicFramePr>
        <p:xfrm>
          <a:off x="113190" y="206929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5" name="TextBox 4">
            <a:extLst>
              <a:ext uri="{FF2B5EF4-FFF2-40B4-BE49-F238E27FC236}">
                <a16:creationId xmlns:a16="http://schemas.microsoft.com/office/drawing/2014/main" id="{E50D4A84-E39B-40A4-AD31-12C6F0ACF165}"/>
              </a:ext>
            </a:extLst>
          </p:cNvPr>
          <p:cNvSpPr txBox="1"/>
          <p:nvPr/>
        </p:nvSpPr>
        <p:spPr>
          <a:xfrm>
            <a:off x="197707" y="1497455"/>
            <a:ext cx="11865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TỈ LỆ DÂN ĐÔ THỊ Ở BẮC MỸ VÀ MỘT SỐ CHÂU LỤC TRÊN THẾ GIỚI NĂM 2020</a:t>
            </a:r>
          </a:p>
        </p:txBody>
      </p:sp>
      <p:sp>
        <p:nvSpPr>
          <p:cNvPr id="6" name="Rectangle 5">
            <a:extLst>
              <a:ext uri="{FF2B5EF4-FFF2-40B4-BE49-F238E27FC236}">
                <a16:creationId xmlns:a16="http://schemas.microsoft.com/office/drawing/2014/main" id="{532F042C-940D-4F06-96A9-B2C2A0E2C99B}"/>
              </a:ext>
            </a:extLst>
          </p:cNvPr>
          <p:cNvSpPr/>
          <p:nvPr/>
        </p:nvSpPr>
        <p:spPr>
          <a:xfrm>
            <a:off x="640079" y="3649260"/>
            <a:ext cx="1115898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B26F6"/>
                </a:solidFill>
                <a:effectLst/>
                <a:uLnTx/>
                <a:uFillTx/>
                <a:latin typeface="OpenSans"/>
                <a:ea typeface="+mn-ea"/>
                <a:cs typeface="Arial" panose="020B0604020202020204" pitchFamily="34" charset="0"/>
              </a:rPr>
              <a:t>-T</a:t>
            </a:r>
            <a:r>
              <a:rPr kumimoji="0" lang="en-US" sz="32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ỉ lệ dân đô thị ở Bắc Mỹ cao nhất so với các châu lục khác trên thế giới.</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83285EB-B0DE-45DB-9A1F-7F62CFBDF9A3}"/>
              </a:ext>
            </a:extLst>
          </p:cNvPr>
          <p:cNvSpPr/>
          <p:nvPr/>
        </p:nvSpPr>
        <p:spPr>
          <a:xfrm>
            <a:off x="3807026" y="2587454"/>
            <a:ext cx="1828800" cy="518160"/>
          </a:xfrm>
          <a:prstGeom prst="rect">
            <a:avLst/>
          </a:prstGeom>
          <a:solidFill>
            <a:srgbClr val="FFB989">
              <a:alpha val="4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2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điểm dân cư, xã hội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29" y="986056"/>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b. Vấn đề đô thị hóa</a:t>
            </a:r>
            <a:endParaRPr kumimoji="0" lang="vi-VN" sz="28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E2A021B-BA87-439D-824F-A8EFAEC47046}"/>
              </a:ext>
            </a:extLst>
          </p:cNvPr>
          <p:cNvSpPr/>
          <p:nvPr/>
        </p:nvSpPr>
        <p:spPr>
          <a:xfrm>
            <a:off x="314325" y="1918010"/>
            <a:ext cx="11563350"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id="{3C1667C7-3B6D-4A24-809C-F63760BF4C0F}"/>
              </a:ext>
            </a:extLst>
          </p:cNvPr>
          <p:cNvSpPr/>
          <p:nvPr/>
        </p:nvSpPr>
        <p:spPr>
          <a:xfrm>
            <a:off x="236696" y="3646170"/>
            <a:ext cx="121044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B26F6"/>
                </a:solidFill>
                <a:effectLst/>
                <a:uLnTx/>
                <a:uFillTx/>
                <a:latin typeface="Arial" panose="020B0604020202020204" pitchFamily="34" charset="0"/>
                <a:ea typeface="+mn-ea"/>
                <a:cs typeface="Arial" panose="020B0604020202020204" pitchFamily="34" charset="0"/>
              </a:rPr>
              <a:t>- Tỉ lệ dân đô thị ở Bắc Mỹ cao nhất so với các châu lục khác trên thế giới (82,6% - 2020).</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8C9D7EE-3532-426D-91BB-B9BC2A6C8414}"/>
              </a:ext>
            </a:extLst>
          </p:cNvPr>
          <p:cNvSpPr/>
          <p:nvPr/>
        </p:nvSpPr>
        <p:spPr>
          <a:xfrm>
            <a:off x="236696" y="4892267"/>
            <a:ext cx="12618720" cy="136082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B26F6"/>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vi-VN" sz="3600" b="0" i="0" u="none" strike="noStrike" kern="1200" cap="none" spc="0" normalizeH="0" baseline="0" noProof="0">
                <a:ln>
                  <a:noFill/>
                </a:ln>
                <a:solidFill>
                  <a:srgbClr val="2B26F6"/>
                </a:solidFill>
                <a:effectLst/>
                <a:uLnTx/>
                <a:uFillTx/>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kumimoji="0" lang="en-US" sz="3600" b="0" i="0" u="none" strike="noStrike" kern="1200" cap="none" spc="0" normalizeH="0" baseline="0" noProof="0">
              <a:ln>
                <a:noFill/>
              </a:ln>
              <a:solidFill>
                <a:srgbClr val="2B26F6"/>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BF758A0-B592-499D-AD48-ADA93CC69A52}"/>
              </a:ext>
            </a:extLst>
          </p:cNvPr>
          <p:cNvSpPr/>
          <p:nvPr/>
        </p:nvSpPr>
        <p:spPr>
          <a:xfrm>
            <a:off x="3733800" y="1905001"/>
            <a:ext cx="5718672" cy="2666999"/>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B26F6"/>
                </a:solidFill>
                <a:effectLst/>
                <a:uLnTx/>
                <a:uFillTx/>
                <a:latin typeface="Times New Roman" pitchFamily="18" charset="0"/>
                <a:ea typeface="+mn-ea"/>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id="{AD39D4B6-C455-439F-A576-76DDEA381502}"/>
              </a:ext>
            </a:extLst>
          </p:cNvPr>
          <p:cNvPicPr>
            <a:picLocks noChangeAspect="1"/>
          </p:cNvPicPr>
          <p:nvPr/>
        </p:nvPicPr>
        <p:blipFill rotWithShape="1">
          <a:blip r:embed="rId2"/>
          <a:srcRect l="39749" t="43556" r="43417" b="27111"/>
          <a:stretch/>
        </p:blipFill>
        <p:spPr>
          <a:xfrm>
            <a:off x="510985" y="5397437"/>
            <a:ext cx="1409324" cy="138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59" name="Text Box 6">
            <a:extLst>
              <a:ext uri="{FF2B5EF4-FFF2-40B4-BE49-F238E27FC236}">
                <a16:creationId xmlns:a16="http://schemas.microsoft.com/office/drawing/2014/main"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1"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id="{57572577-E794-4A79-B7FF-1DABE298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Lượng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khí</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thải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độc</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bình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quân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dầu</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20/</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tấn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năm</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(2000)</a:t>
            </a:r>
          </a:p>
        </p:txBody>
      </p:sp>
      <p:sp>
        <p:nvSpPr>
          <p:cNvPr id="10" name="Cloud Callout 9">
            <a:extLst>
              <a:ext uri="{FF2B5EF4-FFF2-40B4-BE49-F238E27FC236}">
                <a16:creationId xmlns:a16="http://schemas.microsoft.com/office/drawing/2014/main"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Tỉ</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lệ</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thất</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Ai nhanh? Ai đúng? | Other - Quizizz">
            <a:extLst>
              <a:ext uri="{FF2B5EF4-FFF2-40B4-BE49-F238E27FC236}">
                <a16:creationId xmlns:a16="http://schemas.microsoft.com/office/drawing/2014/main" id="{9F90EC3F-49DA-4CEF-91B2-ABE2254FE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1" r="-1" b="594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70"/>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1B04FA"/>
                </a:solidFill>
              </a:rPr>
              <a:t>Hệ thống núi cao và dài nhất Bắc Mỹ? </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1B04FA"/>
                </a:solidFill>
              </a:rPr>
              <a:t>Miền địa hình nằm ở trung tâm Bắc Mỹ?</a:t>
            </a:r>
            <a:endParaRPr lang="en-US" sz="32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Đồng bằng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46081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Kiểu khí hậu chiếm diện tích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33143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520244"/>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15E1894D-D164-4773-B845-9792F1141E22}"/>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288547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Hệ thống hồ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Hệ thống Ngũ hồ</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96347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1B04FA"/>
                </a:solidFill>
              </a:rPr>
              <a:t>Con sông</a:t>
            </a:r>
            <a:r>
              <a:rPr lang="vi-VN" sz="3600">
                <a:solidFill>
                  <a:srgbClr val="1B04FA"/>
                </a:solidFill>
              </a:rPr>
              <a:t> </a:t>
            </a:r>
            <a:r>
              <a:rPr lang="en-US" sz="3600">
                <a:solidFill>
                  <a:srgbClr val="1B04FA"/>
                </a:solidFill>
              </a:rPr>
              <a:t>dài </a:t>
            </a:r>
            <a:r>
              <a:rPr lang="vi-VN" sz="3600">
                <a:solidFill>
                  <a:srgbClr val="1B04FA"/>
                </a:solidFill>
              </a:rPr>
              <a:t>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Mit-xu-ri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93777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2850" y="1044403"/>
            <a:ext cx="7225030" cy="2062103"/>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Xác định vị trí các thảm thực vật đài nguyên, rừng lá kim, rừng lá rộng, thảo nguyên trên bản đồ tự nhiên khu vực bắc Mỹ?</a:t>
            </a:r>
            <a:endParaRPr lang="en-US" sz="32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1728096" y="46821"/>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7" name="Group 6">
            <a:extLst>
              <a:ext uri="{FF2B5EF4-FFF2-40B4-BE49-F238E27FC236}">
                <a16:creationId xmlns:a16="http://schemas.microsoft.com/office/drawing/2014/main" id="{7D1116D6-C5FC-438D-98C3-842CEFB350F0}"/>
              </a:ext>
            </a:extLst>
          </p:cNvPr>
          <p:cNvGrpSpPr/>
          <p:nvPr/>
        </p:nvGrpSpPr>
        <p:grpSpPr>
          <a:xfrm>
            <a:off x="7562970" y="0"/>
            <a:ext cx="4687122" cy="6858000"/>
            <a:chOff x="7504878" y="13252"/>
            <a:chExt cx="4687122" cy="6858000"/>
          </a:xfrm>
        </p:grpSpPr>
        <p:pic>
          <p:nvPicPr>
            <p:cNvPr id="8" name="Picture 7" descr="Map&#10;&#10;Description automatically generated">
              <a:extLst>
                <a:ext uri="{FF2B5EF4-FFF2-40B4-BE49-F238E27FC236}">
                  <a16:creationId xmlns:a16="http://schemas.microsoft.com/office/drawing/2014/main" id="{333B4E8A-CB38-4A92-A524-8994655A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9" name="TextBox 8">
              <a:extLst>
                <a:ext uri="{FF2B5EF4-FFF2-40B4-BE49-F238E27FC236}">
                  <a16:creationId xmlns:a16="http://schemas.microsoft.com/office/drawing/2014/main" id="{D97D4F27-43C4-4C4D-8E3B-03BF1C4A17C0}"/>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6" name="Rectangle 5">
            <a:extLst>
              <a:ext uri="{FF2B5EF4-FFF2-40B4-BE49-F238E27FC236}">
                <a16:creationId xmlns:a16="http://schemas.microsoft.com/office/drawing/2014/main" id="{99F903E6-5604-42D4-8E76-4636A110BD7F}"/>
              </a:ext>
            </a:extLst>
          </p:cNvPr>
          <p:cNvSpPr/>
          <p:nvPr/>
        </p:nvSpPr>
        <p:spPr>
          <a:xfrm>
            <a:off x="402124" y="3265532"/>
            <a:ext cx="6518436" cy="3539430"/>
          </a:xfrm>
          <a:prstGeom prst="rect">
            <a:avLst/>
          </a:prstGeom>
          <a:ln>
            <a:solidFill>
              <a:srgbClr val="0070C0"/>
            </a:solidFill>
            <a:prstDash val="sysDash"/>
          </a:ln>
        </p:spPr>
        <p:txBody>
          <a:bodyPr wrap="square">
            <a:spAutoFit/>
          </a:bodyPr>
          <a:lstStyle/>
          <a:p>
            <a:pPr algn="just"/>
            <a:r>
              <a:rPr lang="en-US" sz="2800">
                <a:solidFill>
                  <a:srgbClr val="1503BD"/>
                </a:solidFill>
                <a:latin typeface="Arial" panose="020B0604020202020204" pitchFamily="34" charset="0"/>
                <a:cs typeface="Arial" panose="020B0604020202020204" pitchFamily="34" charset="0"/>
              </a:rPr>
              <a:t>- Đài nguyên: vùng cực bắc của Bắc Mỹ.</a:t>
            </a:r>
          </a:p>
          <a:p>
            <a:pPr algn="just"/>
            <a:r>
              <a:rPr lang="en-US" sz="2800">
                <a:solidFill>
                  <a:srgbClr val="1503BD"/>
                </a:solidFill>
                <a:latin typeface="Arial" panose="020B0604020202020204" pitchFamily="34" charset="0"/>
                <a:cs typeface="Arial" panose="020B0604020202020204" pitchFamily="34" charset="0"/>
              </a:rPr>
              <a:t>- Rừng lá kim: phía bắc của lục địa Bắc Mỹ, nằm trong đới khí hậu ôn đới.</a:t>
            </a:r>
          </a:p>
          <a:p>
            <a:pPr algn="just"/>
            <a:r>
              <a:rPr lang="en-US" sz="2800">
                <a:solidFill>
                  <a:srgbClr val="1503BD"/>
                </a:solidFill>
                <a:latin typeface="Arial" panose="020B0604020202020204" pitchFamily="34" charset="0"/>
                <a:cs typeface="Arial" panose="020B0604020202020204" pitchFamily="34" charset="0"/>
              </a:rPr>
              <a:t>- Rừng lá rộng: phía đông nam Bắc Mỹ, trong đới khí hậu cận nhiệt đới.</a:t>
            </a:r>
          </a:p>
          <a:p>
            <a:r>
              <a:rPr lang="en-US" sz="2800">
                <a:solidFill>
                  <a:srgbClr val="1503BD"/>
                </a:solidFill>
                <a:latin typeface="Arial" panose="020B0604020202020204" pitchFamily="34" charset="0"/>
                <a:cs typeface="Arial" panose="020B0604020202020204" pitchFamily="34" charset="0"/>
              </a:rPr>
              <a:t>- Rừng thảo nguyên: nằm sâu trong lục địa Bắc Mỹ.</a:t>
            </a:r>
            <a:endParaRPr lang="en-US">
              <a:solidFill>
                <a:srgbClr val="1503BD"/>
              </a:solidFill>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379277" y="1439212"/>
            <a:ext cx="8889066" cy="1569660"/>
          </a:xfrm>
          <a:prstGeom prst="rect">
            <a:avLst/>
          </a:prstGeom>
          <a:noFill/>
          <a:ln>
            <a:solidFill>
              <a:srgbClr val="00B050"/>
            </a:solidFill>
            <a:prstDash val="sysDash"/>
          </a:ln>
        </p:spPr>
        <p:txBody>
          <a:bodyPr wrap="square" rtlCol="0">
            <a:spAutoFit/>
          </a:bodyPr>
          <a:lstStyle/>
          <a:p>
            <a:pPr algn="ctr"/>
            <a:r>
              <a:rPr lang="vi-VN" sz="4800">
                <a:solidFill>
                  <a:srgbClr val="1503BD"/>
                </a:solidFill>
                <a:latin typeface="Arial" panose="020B0604020202020204" pitchFamily="34" charset="0"/>
                <a:cs typeface="Arial" panose="020B0604020202020204" pitchFamily="34" charset="0"/>
              </a:rPr>
              <a:t>Sưu tầm thông tin, hình ảnh thiên nhiên Bắc Mỹ.</a:t>
            </a:r>
            <a:endParaRPr lang="en-US" sz="4800">
              <a:solidFill>
                <a:srgbClr val="1503B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2"/>
          <a:srcRect l="12833" t="48222" r="77167" b="28445"/>
          <a:stretch/>
        </p:blipFill>
        <p:spPr>
          <a:xfrm>
            <a:off x="395917" y="3175440"/>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793886" y="4052622"/>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800">
                <a:solidFill>
                  <a:srgbClr val="FF0066"/>
                </a:solidFill>
              </a:rPr>
              <a:t>Sưu tầm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5694586" y="5357982"/>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p:blipFill>
        <p:spPr bwMode="auto">
          <a:xfrm>
            <a:off x="4923219" y="5103572"/>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id="{73D0FB3E-F2D6-4329-AAF9-C62D5BED5C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93886" y="39627"/>
            <a:ext cx="1327698" cy="1267807"/>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17FE5383-5F23-447B-A060-965071469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85813"/>
            <a:ext cx="5789613" cy="3838575"/>
          </a:xfrm>
          <a:prstGeom prst="rect">
            <a:avLst/>
          </a:prstGeom>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D5A2F6-6DF8-4874-A685-3D7024338F13}"/>
              </a:ext>
            </a:extLst>
          </p:cNvPr>
          <p:cNvSpPr/>
          <p:nvPr/>
        </p:nvSpPr>
        <p:spPr>
          <a:xfrm>
            <a:off x="228600"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en-US" sz="2400">
                <a:solidFill>
                  <a:srgbClr val="FFFFFF"/>
                </a:solidFill>
                <a:latin typeface="Arial" panose="020B0604020202020204" pitchFamily="34" charset="0"/>
                <a:cs typeface="Arial" panose="020B0604020202020204" pitchFamily="34" charset="0"/>
              </a:rPr>
              <a:t>Dãy Rốc-ki</a:t>
            </a:r>
          </a:p>
        </p:txBody>
      </p:sp>
      <p:pic>
        <p:nvPicPr>
          <p:cNvPr id="7" name="Picture 6" descr="A picture containing water, mountain, outdoor, nature&#10;&#10;Description automatically generated">
            <a:extLst>
              <a:ext uri="{FF2B5EF4-FFF2-40B4-BE49-F238E27FC236}">
                <a16:creationId xmlns:a16="http://schemas.microsoft.com/office/drawing/2014/main" id="{E770A61D-C9C5-4952-80BE-1920EE1CC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588" y="785813"/>
            <a:ext cx="5789613" cy="3838575"/>
          </a:xfrm>
          <a:prstGeom prst="rect">
            <a:avLst/>
          </a:prstGeom>
        </p:spPr>
      </p:pic>
      <p:sp>
        <p:nvSpPr>
          <p:cNvPr id="5" name="Rectangle 4">
            <a:extLst>
              <a:ext uri="{FF2B5EF4-FFF2-40B4-BE49-F238E27FC236}">
                <a16:creationId xmlns:a16="http://schemas.microsoft.com/office/drawing/2014/main" id="{7AE21A89-B7D0-4D44-87A1-FB46E94E8971}"/>
              </a:ext>
            </a:extLst>
          </p:cNvPr>
          <p:cNvSpPr/>
          <p:nvPr/>
        </p:nvSpPr>
        <p:spPr>
          <a:xfrm>
            <a:off x="6097588"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vi-VN" sz="2400">
                <a:solidFill>
                  <a:srgbClr val="FFFFFF"/>
                </a:solidFill>
                <a:latin typeface="Arial" panose="020B0604020202020204" pitchFamily="34" charset="0"/>
                <a:cs typeface="Arial" panose="020B0604020202020204" pitchFamily="34" charset="0"/>
              </a:rPr>
              <a:t>Vịnh Hớt-xơn</a:t>
            </a:r>
            <a:endParaRPr lang="en-US" sz="24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2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54E22-61B1-49AC-9F83-ADF6393BB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74" y="488378"/>
            <a:ext cx="8830851" cy="5776314"/>
          </a:xfrm>
          <a:prstGeom prst="rect">
            <a:avLst/>
          </a:prstGeom>
        </p:spPr>
      </p:pic>
      <p:sp>
        <p:nvSpPr>
          <p:cNvPr id="4" name="Rectangle 3">
            <a:extLst>
              <a:ext uri="{FF2B5EF4-FFF2-40B4-BE49-F238E27FC236}">
                <a16:creationId xmlns:a16="http://schemas.microsoft.com/office/drawing/2014/main" id="{A0ED173A-9B62-476A-B831-DDDB7705C954}"/>
              </a:ext>
            </a:extLst>
          </p:cNvPr>
          <p:cNvSpPr/>
          <p:nvPr/>
        </p:nvSpPr>
        <p:spPr>
          <a:xfrm>
            <a:off x="4350168" y="6396335"/>
            <a:ext cx="3491661" cy="461665"/>
          </a:xfrm>
          <a:prstGeom prst="rect">
            <a:avLst/>
          </a:prstGeom>
        </p:spPr>
        <p:txBody>
          <a:bodyPr wrap="none">
            <a:spAutoFit/>
          </a:bodyPr>
          <a:lstStyle/>
          <a:p>
            <a:r>
              <a:rPr lang="en-US" sz="2400">
                <a:solidFill>
                  <a:srgbClr val="FF0066"/>
                </a:solidFill>
                <a:latin typeface="Arial" panose="020B0604020202020204" pitchFamily="34" charset="0"/>
                <a:cs typeface="Arial" panose="020B0604020202020204" pitchFamily="34" charset="0"/>
              </a:rPr>
              <a:t>Cao nguyên Cô-lô-ra-đô</a:t>
            </a:r>
          </a:p>
        </p:txBody>
      </p:sp>
    </p:spTree>
    <p:extLst>
      <p:ext uri="{BB962C8B-B14F-4D97-AF65-F5344CB8AC3E}">
        <p14:creationId xmlns:p14="http://schemas.microsoft.com/office/powerpoint/2010/main" val="24871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t> </a:t>
            </a:r>
            <a:r>
              <a:rPr lang="vi-VN" sz="4400">
                <a:solidFill>
                  <a:srgbClr val="1C11AF"/>
                </a:solidFill>
              </a:rPr>
              <a:t>Tên eo đất phía nam là gì?</a:t>
            </a:r>
            <a:endParaRPr lang="en-US" sz="4400">
              <a:solidFill>
                <a:srgbClr val="1C11A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Pa-na-ma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627971"/>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6" name="Picture 15">
            <a:extLst>
              <a:ext uri="{FF2B5EF4-FFF2-40B4-BE49-F238E27FC236}">
                <a16:creationId xmlns:a16="http://schemas.microsoft.com/office/drawing/2014/main" id="{884F98BB-EB9C-42E7-A7D4-BA19B2CB971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2073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6"/>
            <a:ext cx="5445760" cy="92172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80267" y="60972"/>
            <a:ext cx="1143000" cy="1088589"/>
          </a:xfrm>
          <a:prstGeom prst="rect">
            <a:avLst/>
          </a:prstGeom>
        </p:spPr>
      </p:pic>
      <p:sp>
        <p:nvSpPr>
          <p:cNvPr id="3" name="TextBox 2">
            <a:extLst>
              <a:ext uri="{FF2B5EF4-FFF2-40B4-BE49-F238E27FC236}">
                <a16:creationId xmlns:a16="http://schemas.microsoft.com/office/drawing/2014/main" id="{7B93D9EB-BCF9-4CAB-BF0C-07624222BD0A}"/>
              </a:ext>
            </a:extLst>
          </p:cNvPr>
          <p:cNvSpPr txBox="1"/>
          <p:nvPr/>
        </p:nvSpPr>
        <p:spPr>
          <a:xfrm>
            <a:off x="1534332" y="1568015"/>
            <a:ext cx="866355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ĐẶC ĐIỂM CHUNG CỦA THIÊN NHIÊN BẮC MỸ</a:t>
            </a:r>
          </a:p>
        </p:txBody>
      </p:sp>
      <p:sp>
        <p:nvSpPr>
          <p:cNvPr id="4" name="TextBox 3">
            <a:extLst>
              <a:ext uri="{FF2B5EF4-FFF2-40B4-BE49-F238E27FC236}">
                <a16:creationId xmlns:a16="http://schemas.microsoft.com/office/drawing/2014/main" id="{2F108A43-B66F-4F10-8867-EFB94A067B15}"/>
              </a:ext>
            </a:extLst>
          </p:cNvPr>
          <p:cNvSpPr txBox="1"/>
          <p:nvPr/>
        </p:nvSpPr>
        <p:spPr>
          <a:xfrm>
            <a:off x="2004884" y="2278856"/>
            <a:ext cx="2386737"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endParaRPr lang="en-US" sz="2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823C22-6F4C-4CE6-9BCF-A7783C38D9E5}"/>
              </a:ext>
            </a:extLst>
          </p:cNvPr>
          <p:cNvSpPr txBox="1"/>
          <p:nvPr/>
        </p:nvSpPr>
        <p:spPr>
          <a:xfrm>
            <a:off x="1994116" y="2840444"/>
            <a:ext cx="1611823"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b.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hậu</a:t>
            </a:r>
            <a:endParaRPr lang="en-US" sz="2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B99502D-2E31-4119-B0D0-8134A1AE940F}"/>
              </a:ext>
            </a:extLst>
          </p:cNvPr>
          <p:cNvSpPr txBox="1"/>
          <p:nvPr/>
        </p:nvSpPr>
        <p:spPr>
          <a:xfrm>
            <a:off x="1980809" y="3402032"/>
            <a:ext cx="1611820"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hồ</a:t>
            </a:r>
            <a:endParaRPr lang="en-US" sz="24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128EB6D-59CD-4FB2-BB46-36437333FDDD}"/>
              </a:ext>
            </a:extLst>
          </p:cNvPr>
          <p:cNvSpPr txBox="1"/>
          <p:nvPr/>
        </p:nvSpPr>
        <p:spPr>
          <a:xfrm>
            <a:off x="1980809" y="3991342"/>
            <a:ext cx="3063057"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d.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endParaRPr lang="en-US" sz="24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EF72BF8-F373-4BAE-BE5B-730FCC4EE47C}"/>
              </a:ext>
            </a:extLst>
          </p:cNvPr>
          <p:cNvSpPr txBox="1"/>
          <p:nvPr/>
        </p:nvSpPr>
        <p:spPr>
          <a:xfrm>
            <a:off x="1759057" y="4650017"/>
            <a:ext cx="8214102"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DÂN CƯ, XÃ HỘI BẮC MỸ</a:t>
            </a:r>
          </a:p>
        </p:txBody>
      </p:sp>
      <p:sp>
        <p:nvSpPr>
          <p:cNvPr id="13" name="TextBox 12">
            <a:extLst>
              <a:ext uri="{FF2B5EF4-FFF2-40B4-BE49-F238E27FC236}">
                <a16:creationId xmlns:a16="http://schemas.microsoft.com/office/drawing/2014/main" id="{F3C311D8-187A-4F73-A206-CF9AA3B3473E}"/>
              </a:ext>
            </a:extLst>
          </p:cNvPr>
          <p:cNvSpPr txBox="1"/>
          <p:nvPr/>
        </p:nvSpPr>
        <p:spPr>
          <a:xfrm>
            <a:off x="2004884" y="5284243"/>
            <a:ext cx="4355023"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cs typeface="Times New Roman" panose="02020603050405020304" pitchFamily="18" charset="0"/>
              </a:rPr>
              <a:t>Vấn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chủng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tộc</a:t>
            </a:r>
            <a:endParaRPr lang="en-US" sz="2400"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5A6AB29-406A-45DF-BA42-EAB56144866B}"/>
              </a:ext>
            </a:extLst>
          </p:cNvPr>
          <p:cNvSpPr txBox="1"/>
          <p:nvPr/>
        </p:nvSpPr>
        <p:spPr>
          <a:xfrm>
            <a:off x="2058468" y="5906937"/>
            <a:ext cx="3979639"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b. </a:t>
            </a:r>
            <a:r>
              <a:rPr lang="en-US" sz="2400" i="1" dirty="0" err="1">
                <a:latin typeface="Times New Roman" panose="02020603050405020304" pitchFamily="18" charset="0"/>
                <a:cs typeface="Times New Roman" panose="02020603050405020304" pitchFamily="18" charset="0"/>
              </a:rPr>
              <a:t>Vấn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thị</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5"/>
                                        </p:tgtEl>
                                        <p:attrNameLst>
                                          <p:attrName>fillcolor</p:attrName>
                                        </p:attrNameLst>
                                      </p:cBhvr>
                                      <p:to>
                                        <a:schemeClr val="accent2"/>
                                      </p:to>
                                    </p:animClr>
                                    <p:set>
                                      <p:cBhvr>
                                        <p:cTn id="7" dur="2000" fill="hold"/>
                                        <p:tgtEl>
                                          <p:spTgt spid="45"/>
                                        </p:tgtEl>
                                        <p:attrNameLst>
                                          <p:attrName>fill.type</p:attrName>
                                        </p:attrNameLst>
                                      </p:cBhvr>
                                      <p:to>
                                        <p:strVal val="solid"/>
                                      </p:to>
                                    </p:set>
                                    <p:set>
                                      <p:cBhvr>
                                        <p:cTn id="8" dur="2000" fill="hold"/>
                                        <p:tgtEl>
                                          <p:spTgt spid="4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4479</Words>
  <Application>Microsoft Office PowerPoint</Application>
  <PresentationFormat>Widescreen</PresentationFormat>
  <Paragraphs>544</Paragraphs>
  <Slides>77</Slides>
  <Notes>32</Notes>
  <HiddenSlides>0</HiddenSlides>
  <MMClips>10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77</vt:i4>
      </vt:variant>
    </vt:vector>
  </HeadingPairs>
  <TitlesOfParts>
    <vt:vector size="95" baseType="lpstr">
      <vt:lpstr>#9Slide03 AllRoundGothic</vt:lpstr>
      <vt:lpstr>#9Slide03 Bebas Neue Bold</vt:lpstr>
      <vt:lpstr>#9Slide03 IcielNovecento sans E</vt:lpstr>
      <vt:lpstr>#9Slide03 SFU Futura_12</vt:lpstr>
      <vt:lpstr>.VnHelvetInsH</vt:lpstr>
      <vt:lpstr>.VnTime</vt:lpstr>
      <vt:lpstr>Arial</vt:lpstr>
      <vt:lpstr>Arial </vt:lpstr>
      <vt:lpstr>Calibri</vt:lpstr>
      <vt:lpstr>Calibri Light</vt:lpstr>
      <vt:lpstr>Cambria</vt:lpstr>
      <vt:lpstr>Impact</vt:lpstr>
      <vt:lpstr>OpenSans</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10</cp:revision>
  <dcterms:created xsi:type="dcterms:W3CDTF">2022-07-09T10:10:53Z</dcterms:created>
  <dcterms:modified xsi:type="dcterms:W3CDTF">2025-03-04T01:05:23Z</dcterms:modified>
</cp:coreProperties>
</file>