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66" r:id="rId4"/>
    <p:sldId id="257" r:id="rId5"/>
    <p:sldId id="256" r:id="rId6"/>
    <p:sldId id="258" r:id="rId7"/>
    <p:sldId id="261" r:id="rId8"/>
    <p:sldId id="259" r:id="rId9"/>
    <p:sldId id="260" r:id="rId10"/>
    <p:sldId id="267" r:id="rId11"/>
    <p:sldId id="262" r:id="rId12"/>
    <p:sldId id="263" r:id="rId13"/>
    <p:sldId id="264" r:id="rId14"/>
    <p:sldId id="265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CCFF"/>
    <a:srgbClr val="33CCFF"/>
    <a:srgbClr val="3333FF"/>
    <a:srgbClr val="111111"/>
    <a:srgbClr val="00FFFF"/>
    <a:srgbClr val="FF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06"/>
    <p:restoredTop sz="94660"/>
  </p:normalViewPr>
  <p:slideViewPr>
    <p:cSldViewPr showGuides="1">
      <p:cViewPr>
        <p:scale>
          <a:sx n="50" d="100"/>
          <a:sy n="50" d="100"/>
        </p:scale>
        <p:origin x="-1098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Title Slide">
    <p:bg>
      <p:bgPr>
        <a:blipFill rotWithShape="0">
          <a:blip r:embed="rId2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Freeform 75779"/>
          <p:cNvSpPr/>
          <p:nvPr/>
        </p:nvSpPr>
        <p:spPr>
          <a:xfrm>
            <a:off x="285750" y="2803525"/>
            <a:ext cx="1588" cy="3035300"/>
          </a:xfrm>
          <a:custGeom>
            <a:avLst/>
            <a:gdLst/>
            <a:ahLst/>
            <a:cxnLst/>
            <a:pathLst>
              <a:path w="1"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75778" name="Title 75777"/>
          <p:cNvSpPr>
            <a:spLocks noGrp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lstStyle>
            <a:lvl1pPr lvl="0" algn="ctr">
              <a:buClrTx/>
              <a:buSzTx/>
              <a:buFontTx/>
              <a:defRPr/>
            </a:lvl1pPr>
          </a:lstStyle>
          <a:p>
            <a:pPr lvl="0" fontAlgn="base"/>
            <a:r>
              <a:rPr strike="noStrike" noProof="1" dirty="0"/>
              <a:t>Click to edit Master title style</a:t>
            </a:r>
            <a:endParaRPr strike="noStrike" noProof="1" dirty="0"/>
          </a:p>
        </p:txBody>
      </p:sp>
      <p:sp>
        <p:nvSpPr>
          <p:cNvPr id="75779" name="Subtitle 75778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120000"/>
              <a:buFontTx/>
              <a:buNone/>
              <a:defRPr/>
            </a:lvl1pPr>
            <a:lvl2pPr marL="457200" lvl="1" indent="0" algn="ctr">
              <a:buClrTx/>
              <a:buSzTx/>
              <a:buFont typeface="Tahoma" panose="020B0604030504040204" pitchFamily="34" charset="0"/>
              <a:buNone/>
              <a:defRPr/>
            </a:lvl2pPr>
            <a:lvl3pPr marL="914400" lvl="2" indent="0" algn="ctr">
              <a:buClr>
                <a:schemeClr val="hlink"/>
              </a:buClr>
              <a:buSzPct val="120000"/>
              <a:buFontTx/>
              <a:buNone/>
              <a:defRPr/>
            </a:lvl3pPr>
            <a:lvl4pPr marL="1371600" lvl="3" indent="0" algn="ctr">
              <a:buClrTx/>
              <a:buSzTx/>
              <a:buFont typeface="Tahoma" panose="020B0604030504040204" pitchFamily="34" charset="0"/>
              <a:buNone/>
              <a:defRPr/>
            </a:lvl4pPr>
            <a:lvl5pPr marL="1828800" lvl="4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strike="noStrike" noProof="1" dirty="0"/>
              <a:t>Click to edit Master subtitle style</a:t>
            </a:r>
            <a:endParaRPr strike="noStrike" noProof="1" dirty="0"/>
          </a:p>
        </p:txBody>
      </p:sp>
      <p:sp>
        <p:nvSpPr>
          <p:cNvPr id="75781" name="Footer Placeholder 7578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/>
            </a:lvl1pPr>
          </a:lstStyle>
          <a:p>
            <a:pPr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5782" name="Slide Number Placeholder 7578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/>
            </a:lvl1pPr>
          </a:lstStyle>
          <a:p>
            <a:pPr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5783" name="Date Placeholder 75782"/>
          <p:cNvSpPr>
            <a:spLocks noGrp="1"/>
          </p:cNvSpPr>
          <p:nvPr>
            <p:ph type="dt" sz="quarter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/>
            </a:lvl1pPr>
          </a:lstStyle>
          <a:p>
            <a:pPr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52930" cy="57277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2504" cy="41148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905000"/>
            <a:ext cx="4032504" cy="41148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>
            <a:duotone>
              <a:schemeClr val="bg1"/>
              <a:srgbClr val="FFFFFF"/>
            </a:duotone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4754" name="Title 74753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fontAlgn="base"/>
            <a:r>
              <a:rPr strike="noStrike" noProof="1" dirty="0"/>
              <a:t>Click to edit Master title style</a:t>
            </a:r>
            <a:endParaRPr strike="noStrike" noProof="1" dirty="0"/>
          </a:p>
        </p:txBody>
      </p:sp>
      <p:sp>
        <p:nvSpPr>
          <p:cNvPr id="74755" name="Text Placeholder 74754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r>
              <a:rPr strike="noStrike" noProof="1" dirty="0"/>
              <a:t>Click to edit Master text styles</a:t>
            </a:r>
            <a:endParaRPr strike="noStrike" noProof="1" dirty="0"/>
          </a:p>
          <a:p>
            <a:pPr lvl="1" fontAlgn="base"/>
            <a:r>
              <a:rPr strike="noStrike" noProof="1" dirty="0"/>
              <a:t>Second level</a:t>
            </a:r>
            <a:endParaRPr strike="noStrike" noProof="1" dirty="0"/>
          </a:p>
          <a:p>
            <a:pPr lvl="2" fontAlgn="base"/>
            <a:r>
              <a:rPr strike="noStrike" noProof="1" dirty="0"/>
              <a:t>Third level</a:t>
            </a:r>
            <a:endParaRPr strike="noStrike" noProof="1" dirty="0"/>
          </a:p>
          <a:p>
            <a:pPr lvl="3" fontAlgn="base"/>
            <a:r>
              <a:rPr strike="noStrike" noProof="1" dirty="0"/>
              <a:t>Fourth level</a:t>
            </a:r>
            <a:endParaRPr strike="noStrike" noProof="1" dirty="0"/>
          </a:p>
          <a:p>
            <a:pPr lvl="4" fontAlgn="base"/>
            <a:r>
              <a:rPr strike="noStrike" noProof="1" dirty="0"/>
              <a:t>Fifth level</a:t>
            </a:r>
            <a:endParaRPr strike="noStrike" noProof="1" dirty="0"/>
          </a:p>
        </p:txBody>
      </p:sp>
      <p:sp>
        <p:nvSpPr>
          <p:cNvPr id="74756" name="Date Placeholder 7475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/>
            </a:lvl1pPr>
          </a:lstStyle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4757" name="Footer Placeholder 7475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/>
            </a:lvl1pPr>
          </a:lstStyle>
          <a:p>
            <a:pPr lvl="0" eaLnBrk="1" fontAlgn="base" hangingPunct="1"/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74758" name="Slide Number Placeholder 7475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en-US" strike="noStrike" noProof="1"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strike="noStrike" noProof="1"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 typeface="Tahoma" panose="020B0604030504040204" pitchFamily="34" charset="0"/>
        <a:buChar char="–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120000"/>
        <a:buFontTx/>
        <a:buChar char="•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 typeface="Tahoma" panose="020B0604030504040204" pitchFamily="34" charset="0"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jpeg"/><Relationship Id="rId8" Type="http://schemas.openxmlformats.org/officeDocument/2006/relationships/image" Target="../media/image18.jpeg"/><Relationship Id="rId7" Type="http://schemas.openxmlformats.org/officeDocument/2006/relationships/image" Target="../media/image17.jpeg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1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image" Target="../media/image3.GIF"/><Relationship Id="rId2" Type="http://schemas.openxmlformats.org/officeDocument/2006/relationships/image" Target="../media/image23.GIF"/><Relationship Id="rId1" Type="http://schemas.openxmlformats.org/officeDocument/2006/relationships/image" Target="../media/image22.GI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audio" Target="../media/audio1.wav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6498" name="Title 106497"/>
          <p:cNvSpPr>
            <a:spLocks noGrp="1"/>
          </p:cNvSpPr>
          <p:nvPr>
            <p:ph type="ctrTitle" sz="quarter"/>
          </p:nvPr>
        </p:nvSpPr>
        <p:spPr>
          <a:xfrm>
            <a:off x="838200" y="304800"/>
            <a:ext cx="7772400" cy="1431925"/>
          </a:xfrm>
          <a:ln/>
        </p:spPr>
        <p:txBody>
          <a:bodyPr anchor="b" anchorCtr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4400" b="0" i="0" u="none" strike="noStrike" kern="1200" cap="none" spc="0" normalizeH="0" baseline="0" noProof="1" err="1">
                <a:solidFill>
                  <a:srgbClr val="FFFF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j-ea"/>
                <a:cs typeface="+mj-cs"/>
              </a:rPr>
              <a:t>Trường</a:t>
            </a:r>
            <a:r>
              <a:rPr kumimoji="0" sz="4400" b="0" i="0" u="none" strike="noStrike" kern="1200" cap="none" spc="0" normalizeH="0" baseline="0" noProof="1">
                <a:solidFill>
                  <a:srgbClr val="FFFF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j-ea"/>
                <a:cs typeface="+mj-cs"/>
              </a:rPr>
              <a:t> THCS </a:t>
            </a:r>
            <a:r>
              <a:rPr kumimoji="0" sz="4400" b="0" i="0" u="none" strike="noStrike" kern="1200" cap="none" spc="0" normalizeH="0" baseline="0" noProof="1" err="1">
                <a:solidFill>
                  <a:srgbClr val="FFFF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j-ea"/>
                <a:cs typeface="+mj-cs"/>
              </a:rPr>
              <a:t>Vĩnh</a:t>
            </a:r>
            <a:r>
              <a:rPr kumimoji="0" sz="4400" b="0" i="0" u="none" strike="noStrike" kern="1200" cap="none" spc="0" normalizeH="0" baseline="0" noProof="1">
                <a:solidFill>
                  <a:srgbClr val="FFFF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j-ea"/>
                <a:cs typeface="+mj-cs"/>
              </a:rPr>
              <a:t> </a:t>
            </a:r>
            <a:r>
              <a:rPr kumimoji="0" sz="4400" b="0" i="0" u="none" strike="noStrike" kern="1200" cap="none" spc="0" normalizeH="0" baseline="0" noProof="1" err="1">
                <a:solidFill>
                  <a:srgbClr val="FFFF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j-ea"/>
                <a:cs typeface="+mj-cs"/>
              </a:rPr>
              <a:t>Thới</a:t>
            </a:r>
            <a:endParaRPr kumimoji="0" sz="4400" b="0" i="0" u="none" strike="noStrike" kern="1200" cap="none" spc="0" normalizeH="0" baseline="0" noProof="1">
              <a:solidFill>
                <a:srgbClr val="FFFF66"/>
              </a:solidFill>
              <a:effectLst>
                <a:outerShdw blurRad="38100" dist="38100" dir="2700000">
                  <a:srgbClr val="000000"/>
                </a:outerShdw>
              </a:effectLst>
              <a:latin typeface="Tahoma" panose="020B0604030504040204" pitchFamily="34" charset="0"/>
              <a:ea typeface="+mj-ea"/>
              <a:cs typeface="+mj-cs"/>
            </a:endParaRPr>
          </a:p>
        </p:txBody>
      </p:sp>
      <p:sp>
        <p:nvSpPr>
          <p:cNvPr id="106499" name="Subtitle 106498"/>
          <p:cNvSpPr>
            <a:spLocks noGrp="1"/>
          </p:cNvSpPr>
          <p:nvPr>
            <p:ph type="subTitle" sz="quarter" idx="1"/>
          </p:nvPr>
        </p:nvSpPr>
        <p:spPr>
          <a:xfrm>
            <a:off x="1676400" y="2438400"/>
            <a:ext cx="6400800" cy="1752600"/>
          </a:xfrm>
          <a:ln/>
        </p:spPr>
        <p:txBody>
          <a:bodyPr anchor="t" anchorCtr="0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Môn</a:t>
            </a: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 : </a:t>
            </a: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Địa</a:t>
            </a: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Lí</a:t>
            </a: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 9</a:t>
            </a:r>
            <a:endParaRPr kumimoji="0" sz="3200" b="0" i="0" u="none" strike="noStrike" kern="1200" cap="none" spc="0" normalizeH="0" baseline="0" noProof="1">
              <a:solidFill>
                <a:srgbClr val="FF00FF"/>
              </a:solidFill>
              <a:effectLst>
                <a:outerShdw blurRad="38100" dist="38100" dir="2700000">
                  <a:srgbClr val="000000"/>
                </a:outerShdw>
              </a:effectLst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</a:pP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GVBM: </a:t>
            </a: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Huỳnh</a:t>
            </a: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 </a:t>
            </a: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văn</a:t>
            </a:r>
            <a:r>
              <a:rPr kumimoji="0" sz="3200" b="0" i="0" u="none" strike="noStrike" kern="1200" cap="none" spc="0" normalizeH="0" baseline="0" noProof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  </a:t>
            </a:r>
            <a:r>
              <a:rPr kumimoji="0" sz="3200" b="0" i="0" u="none" strike="noStrike" kern="1200" cap="none" spc="0" normalizeH="0" baseline="0" noProof="1" err="1">
                <a:solidFill>
                  <a:srgbClr val="FF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ahoma" panose="020B0604030504040204" pitchFamily="34" charset="0"/>
                <a:ea typeface="+mn-ea"/>
                <a:cs typeface="+mn-cs"/>
              </a:rPr>
              <a:t>Đời</a:t>
            </a:r>
            <a:endParaRPr kumimoji="0" sz="3200" b="0" i="0" u="none" strike="noStrike" kern="1200" cap="none" spc="0" normalizeH="0" baseline="0" noProof="1">
              <a:solidFill>
                <a:srgbClr val="FF00FF"/>
              </a:solidFill>
              <a:effectLst>
                <a:outerShdw blurRad="38100" dist="38100" dir="2700000">
                  <a:srgbClr val="000000"/>
                </a:outerShdw>
              </a:effectLst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6499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charRg st="15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6499">
                                            <p:txEl>
                                              <p:charRg st="15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0901" name="Straight Connector 80900"/>
          <p:cNvSpPr/>
          <p:nvPr/>
        </p:nvSpPr>
        <p:spPr>
          <a:xfrm>
            <a:off x="838200" y="6096000"/>
            <a:ext cx="5638800" cy="0"/>
          </a:xfrm>
          <a:prstGeom prst="line">
            <a:avLst/>
          </a:prstGeom>
          <a:ln w="28575" cap="flat" cmpd="sng">
            <a:solidFill>
              <a:srgbClr val="232323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0904" name="Straight Connector 80903"/>
          <p:cNvSpPr/>
          <p:nvPr/>
        </p:nvSpPr>
        <p:spPr>
          <a:xfrm flipV="1">
            <a:off x="838200" y="457200"/>
            <a:ext cx="0" cy="5638800"/>
          </a:xfrm>
          <a:prstGeom prst="line">
            <a:avLst/>
          </a:prstGeom>
          <a:ln w="28575" cap="flat" cmpd="sng">
            <a:solidFill>
              <a:srgbClr val="232323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0905" name="Straight Connector 80904"/>
          <p:cNvSpPr/>
          <p:nvPr/>
        </p:nvSpPr>
        <p:spPr>
          <a:xfrm>
            <a:off x="838200" y="54102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906" name="Straight Connector 80905"/>
          <p:cNvSpPr/>
          <p:nvPr/>
        </p:nvSpPr>
        <p:spPr>
          <a:xfrm>
            <a:off x="838200" y="47244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907" name="Straight Connector 80906"/>
          <p:cNvSpPr/>
          <p:nvPr/>
        </p:nvSpPr>
        <p:spPr>
          <a:xfrm>
            <a:off x="838200" y="39624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908" name="Straight Connector 80907"/>
          <p:cNvSpPr/>
          <p:nvPr/>
        </p:nvSpPr>
        <p:spPr>
          <a:xfrm>
            <a:off x="838200" y="32766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910" name="Straight Connector 80909"/>
          <p:cNvSpPr/>
          <p:nvPr/>
        </p:nvSpPr>
        <p:spPr>
          <a:xfrm>
            <a:off x="838200" y="25146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911" name="Straight Connector 80910"/>
          <p:cNvSpPr/>
          <p:nvPr/>
        </p:nvSpPr>
        <p:spPr>
          <a:xfrm flipH="1">
            <a:off x="838200" y="1752600"/>
            <a:ext cx="76200" cy="0"/>
          </a:xfrm>
          <a:prstGeom prst="line">
            <a:avLst/>
          </a:prstGeom>
          <a:ln w="9525" cap="flat" cmpd="sng">
            <a:solidFill>
              <a:srgbClr val="232323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98" name="Text Box 80911"/>
          <p:cNvSpPr txBox="1"/>
          <p:nvPr/>
        </p:nvSpPr>
        <p:spPr>
          <a:xfrm>
            <a:off x="457200" y="571500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latin typeface="Tahoma" panose="020B0604030504040204" pitchFamily="34" charset="0"/>
              </a:rPr>
              <a:t>0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80913" name="Text Box 80912"/>
          <p:cNvSpPr txBox="1"/>
          <p:nvPr/>
        </p:nvSpPr>
        <p:spPr>
          <a:xfrm>
            <a:off x="457200" y="5791200"/>
            <a:ext cx="9144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15" name="Text Box 80914"/>
          <p:cNvSpPr txBox="1"/>
          <p:nvPr/>
        </p:nvSpPr>
        <p:spPr>
          <a:xfrm>
            <a:off x="228600" y="51054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200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16" name="Text Box 80915"/>
          <p:cNvSpPr txBox="1"/>
          <p:nvPr/>
        </p:nvSpPr>
        <p:spPr>
          <a:xfrm>
            <a:off x="304800" y="4433888"/>
            <a:ext cx="6096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400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17" name="Text Box 80916"/>
          <p:cNvSpPr txBox="1"/>
          <p:nvPr/>
        </p:nvSpPr>
        <p:spPr>
          <a:xfrm>
            <a:off x="304800" y="3671888"/>
            <a:ext cx="12954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600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18" name="Text Box 80917"/>
          <p:cNvSpPr txBox="1"/>
          <p:nvPr/>
        </p:nvSpPr>
        <p:spPr>
          <a:xfrm>
            <a:off x="304800" y="2986088"/>
            <a:ext cx="9906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800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19" name="Text Box 80918"/>
          <p:cNvSpPr txBox="1"/>
          <p:nvPr/>
        </p:nvSpPr>
        <p:spPr>
          <a:xfrm>
            <a:off x="152400" y="2224088"/>
            <a:ext cx="14478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1000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24" name="Text Box 80923"/>
          <p:cNvSpPr txBox="1"/>
          <p:nvPr/>
        </p:nvSpPr>
        <p:spPr>
          <a:xfrm>
            <a:off x="152400" y="1462088"/>
            <a:ext cx="10668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1200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26" name="Text Box 80925"/>
          <p:cNvSpPr txBox="1"/>
          <p:nvPr/>
        </p:nvSpPr>
        <p:spPr>
          <a:xfrm>
            <a:off x="0" y="90488"/>
            <a:ext cx="26670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232323"/>
                </a:solidFill>
                <a:latin typeface="Tahoma" panose="020B0604030504040204" pitchFamily="34" charset="0"/>
              </a:rPr>
              <a:t>Người/km</a:t>
            </a:r>
            <a:r>
              <a:rPr lang="en-US" altLang="zh-CN" baseline="30000">
                <a:solidFill>
                  <a:srgbClr val="232323"/>
                </a:solidFill>
                <a:latin typeface="Tahoma" panose="020B0604030504040204" pitchFamily="34" charset="0"/>
              </a:rPr>
              <a:t>2</a:t>
            </a:r>
            <a:endParaRPr lang="en-US" altLang="zh-CN">
              <a:solidFill>
                <a:srgbClr val="232323"/>
              </a:solidFill>
              <a:latin typeface="Tahoma" panose="020B0604030504040204" pitchFamily="34" charset="0"/>
            </a:endParaRPr>
          </a:p>
        </p:txBody>
      </p:sp>
      <p:sp>
        <p:nvSpPr>
          <p:cNvPr id="80927" name="Rectangles 80926"/>
          <p:cNvSpPr/>
          <p:nvPr/>
        </p:nvSpPr>
        <p:spPr>
          <a:xfrm>
            <a:off x="1676400" y="1905000"/>
            <a:ext cx="533400" cy="4191000"/>
          </a:xfrm>
          <a:prstGeom prst="rect">
            <a:avLst/>
          </a:prstGeom>
          <a:solidFill>
            <a:srgbClr val="CC3399"/>
          </a:solidFill>
          <a:ln w="9525" cap="flat" cmpd="sng">
            <a:solidFill>
              <a:srgbClr val="232323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80928" name="Text Box 80927"/>
          <p:cNvSpPr txBox="1"/>
          <p:nvPr/>
        </p:nvSpPr>
        <p:spPr>
          <a:xfrm>
            <a:off x="1600200" y="1600200"/>
            <a:ext cx="11430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Tahoma" panose="020B0604030504040204" pitchFamily="34" charset="0"/>
              </a:rPr>
              <a:t>1179</a:t>
            </a:r>
            <a:endParaRPr lang="en-US" altLang="zh-CN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0929" name="Rectangles 80928"/>
          <p:cNvSpPr/>
          <p:nvPr/>
        </p:nvSpPr>
        <p:spPr>
          <a:xfrm>
            <a:off x="3124200" y="5562600"/>
            <a:ext cx="457200" cy="533400"/>
          </a:xfrm>
          <a:prstGeom prst="rect">
            <a:avLst/>
          </a:prstGeom>
          <a:solidFill>
            <a:srgbClr val="CC3399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80930" name="Text Box 80929"/>
          <p:cNvSpPr txBox="1"/>
          <p:nvPr/>
        </p:nvSpPr>
        <p:spPr>
          <a:xfrm>
            <a:off x="3048000" y="5257800"/>
            <a:ext cx="7620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Tahoma" panose="020B0604030504040204" pitchFamily="34" charset="0"/>
              </a:rPr>
              <a:t>114</a:t>
            </a:r>
            <a:endParaRPr lang="en-US" altLang="zh-CN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0931" name="Rectangles 80930"/>
          <p:cNvSpPr/>
          <p:nvPr/>
        </p:nvSpPr>
        <p:spPr>
          <a:xfrm>
            <a:off x="4343400" y="5867400"/>
            <a:ext cx="457200" cy="228600"/>
          </a:xfrm>
          <a:prstGeom prst="rect">
            <a:avLst/>
          </a:prstGeom>
          <a:solidFill>
            <a:srgbClr val="CC3399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80932" name="Text Box 80931"/>
          <p:cNvSpPr txBox="1"/>
          <p:nvPr/>
        </p:nvSpPr>
        <p:spPr>
          <a:xfrm>
            <a:off x="4343400" y="5500688"/>
            <a:ext cx="1219200" cy="3667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Tahoma" panose="020B0604030504040204" pitchFamily="34" charset="0"/>
              </a:rPr>
              <a:t>81</a:t>
            </a:r>
            <a:endParaRPr lang="en-US" altLang="zh-CN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0933" name="Rectangles 80932"/>
          <p:cNvSpPr/>
          <p:nvPr/>
        </p:nvSpPr>
        <p:spPr>
          <a:xfrm>
            <a:off x="5410200" y="5181600"/>
            <a:ext cx="533400" cy="914400"/>
          </a:xfrm>
          <a:prstGeom prst="rect">
            <a:avLst/>
          </a:prstGeom>
          <a:solidFill>
            <a:srgbClr val="CC3399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80934" name="Text Box 80933"/>
          <p:cNvSpPr txBox="1"/>
          <p:nvPr/>
        </p:nvSpPr>
        <p:spPr>
          <a:xfrm>
            <a:off x="5410200" y="48006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Tahoma" panose="020B0604030504040204" pitchFamily="34" charset="0"/>
              </a:rPr>
              <a:t>242</a:t>
            </a:r>
            <a:endParaRPr lang="en-US" altLang="zh-CN" b="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80935" name="Text Box 80934"/>
          <p:cNvSpPr txBox="1"/>
          <p:nvPr/>
        </p:nvSpPr>
        <p:spPr>
          <a:xfrm>
            <a:off x="838200" y="6216650"/>
            <a:ext cx="22098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Đ B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Sông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Hồng</a:t>
            </a:r>
            <a:endParaRPr lang="en-US" altLang="zh-CN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36" name="Text Box 80935"/>
          <p:cNvSpPr txBox="1"/>
          <p:nvPr/>
        </p:nvSpPr>
        <p:spPr>
          <a:xfrm>
            <a:off x="2667000" y="6172200"/>
            <a:ext cx="16002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TD MN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Bắc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Bộ</a:t>
            </a:r>
            <a:endParaRPr lang="en-US" altLang="zh-CN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37" name="Text Box 80936"/>
          <p:cNvSpPr txBox="1"/>
          <p:nvPr/>
        </p:nvSpPr>
        <p:spPr>
          <a:xfrm>
            <a:off x="3886200" y="6248400"/>
            <a:ext cx="14478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Tây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Nguyên</a:t>
            </a:r>
            <a:endParaRPr lang="en-US" altLang="zh-CN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38" name="Text Box 80937"/>
          <p:cNvSpPr txBox="1"/>
          <p:nvPr/>
        </p:nvSpPr>
        <p:spPr>
          <a:xfrm>
            <a:off x="5257800" y="6172200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Cả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nước</a:t>
            </a:r>
            <a:endParaRPr lang="en-US" altLang="zh-CN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39" name="Text Box 80938"/>
          <p:cNvSpPr txBox="1"/>
          <p:nvPr/>
        </p:nvSpPr>
        <p:spPr>
          <a:xfrm>
            <a:off x="838200" y="381000"/>
            <a:ext cx="48006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Biểu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đồ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mật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độ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dân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số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của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ĐB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Sông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Hồng,TD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MN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Bắc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Bộ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cả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chemeClr val="bg2"/>
                </a:solidFill>
                <a:latin typeface="Tahoma" panose="020B0604030504040204" pitchFamily="34" charset="0"/>
              </a:rPr>
              <a:t>năm</a:t>
            </a:r>
            <a:r>
              <a:rPr lang="en-US" altLang="zh-CN">
                <a:solidFill>
                  <a:schemeClr val="bg2"/>
                </a:solidFill>
                <a:latin typeface="Tahoma" panose="020B0604030504040204" pitchFamily="34" charset="0"/>
              </a:rPr>
              <a:t> 2002</a:t>
            </a:r>
            <a:endParaRPr lang="en-US" altLang="zh-CN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40" name="Text Box 80939"/>
          <p:cNvSpPr txBox="1"/>
          <p:nvPr/>
        </p:nvSpPr>
        <p:spPr>
          <a:xfrm>
            <a:off x="5638800" y="304800"/>
            <a:ext cx="35052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 i="1">
                <a:solidFill>
                  <a:srgbClr val="797979"/>
                </a:solidFill>
                <a:latin typeface="Tahoma" panose="020B0604030504040204" pitchFamily="34" charset="0"/>
              </a:rPr>
              <a:t>THẢO LUẬN NHÓM</a:t>
            </a:r>
            <a:r>
              <a:rPr lang="en-US" altLang="zh-CN" b="1" i="1">
                <a:latin typeface="Tahoma" panose="020B0604030504040204" pitchFamily="34" charset="0"/>
              </a:rPr>
              <a:t> (5</a:t>
            </a:r>
            <a:r>
              <a:rPr lang="en-US" altLang="zh-CN" b="1" i="1" baseline="30000">
                <a:latin typeface="Tahoma" panose="020B0604030504040204" pitchFamily="34" charset="0"/>
              </a:rPr>
              <a:t>’</a:t>
            </a:r>
            <a:r>
              <a:rPr lang="en-US" altLang="zh-CN" b="1" i="1">
                <a:latin typeface="Tahoma" panose="020B0604030504040204" pitchFamily="34" charset="0"/>
              </a:rPr>
              <a:t>)</a:t>
            </a:r>
            <a:endParaRPr lang="en-US" altLang="zh-CN" b="1" i="1">
              <a:latin typeface="Tahoma" panose="020B0604030504040204" pitchFamily="34" charset="0"/>
            </a:endParaRPr>
          </a:p>
        </p:txBody>
      </p:sp>
      <p:sp>
        <p:nvSpPr>
          <p:cNvPr id="80947" name="Straight Connector 80946"/>
          <p:cNvSpPr/>
          <p:nvPr/>
        </p:nvSpPr>
        <p:spPr>
          <a:xfrm>
            <a:off x="2514600" y="2057400"/>
            <a:ext cx="2895600" cy="27432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0948" name="Text Box 80947"/>
          <p:cNvSpPr txBox="1"/>
          <p:nvPr/>
        </p:nvSpPr>
        <p:spPr>
          <a:xfrm rot="2562075">
            <a:off x="4191000" y="3886200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ahoma" panose="020B0604030504040204" pitchFamily="34" charset="0"/>
              </a:rPr>
              <a:t>5 </a:t>
            </a:r>
            <a:r>
              <a:rPr lang="en-US" altLang="zh-CN" err="1">
                <a:solidFill>
                  <a:srgbClr val="FF3300"/>
                </a:solidFill>
                <a:latin typeface="Tahoma" panose="020B0604030504040204" pitchFamily="34" charset="0"/>
              </a:rPr>
              <a:t>lần</a:t>
            </a:r>
            <a:endParaRPr lang="en-US" altLang="zh-CN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80949" name="Straight Connector 80948"/>
          <p:cNvSpPr/>
          <p:nvPr/>
        </p:nvSpPr>
        <p:spPr>
          <a:xfrm>
            <a:off x="2362200" y="1905000"/>
            <a:ext cx="914400" cy="33528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0951" name="Text Box 80950"/>
          <p:cNvSpPr txBox="1"/>
          <p:nvPr/>
        </p:nvSpPr>
        <p:spPr>
          <a:xfrm rot="4222495">
            <a:off x="2735263" y="4348163"/>
            <a:ext cx="9906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ahoma" panose="020B0604030504040204" pitchFamily="34" charset="0"/>
              </a:rPr>
              <a:t>10 </a:t>
            </a:r>
            <a:r>
              <a:rPr lang="en-US" altLang="zh-CN" err="1">
                <a:solidFill>
                  <a:srgbClr val="FF3300"/>
                </a:solidFill>
                <a:latin typeface="Tahoma" panose="020B0604030504040204" pitchFamily="34" charset="0"/>
              </a:rPr>
              <a:t>lần</a:t>
            </a:r>
            <a:endParaRPr lang="en-US" altLang="zh-CN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80952" name="Straight Connector 80951"/>
          <p:cNvSpPr/>
          <p:nvPr/>
        </p:nvSpPr>
        <p:spPr>
          <a:xfrm>
            <a:off x="2438400" y="1981200"/>
            <a:ext cx="2057400" cy="35814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0953" name="Text Box 80952"/>
          <p:cNvSpPr txBox="1"/>
          <p:nvPr/>
        </p:nvSpPr>
        <p:spPr>
          <a:xfrm rot="3526896">
            <a:off x="3427413" y="4271963"/>
            <a:ext cx="11430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>
                <a:solidFill>
                  <a:srgbClr val="FF3300"/>
                </a:solidFill>
                <a:latin typeface="Tahoma" panose="020B0604030504040204" pitchFamily="34" charset="0"/>
              </a:rPr>
              <a:t>15 </a:t>
            </a:r>
            <a:r>
              <a:rPr lang="en-US" altLang="zh-CN" err="1">
                <a:solidFill>
                  <a:srgbClr val="FF3300"/>
                </a:solidFill>
                <a:latin typeface="Tahoma" panose="020B0604030504040204" pitchFamily="34" charset="0"/>
              </a:rPr>
              <a:t>lần</a:t>
            </a:r>
            <a:endParaRPr lang="en-US" altLang="zh-CN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80954" name="Text Box 80953"/>
          <p:cNvSpPr txBox="1"/>
          <p:nvPr/>
        </p:nvSpPr>
        <p:spPr>
          <a:xfrm>
            <a:off x="5867400" y="685800"/>
            <a:ext cx="3048000" cy="19177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N2:Tại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sao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tỉ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lệ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gia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tăng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tự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nhiên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vùng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giảm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nhưng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mật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độ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số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vẫn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?</a:t>
            </a:r>
            <a:endParaRPr lang="en-US" altLang="zh-CN" sz="2400">
              <a:solidFill>
                <a:srgbClr val="9900CC"/>
              </a:solidFill>
              <a:latin typeface="Tahoma" panose="020B0604030504040204" pitchFamily="34" charset="0"/>
            </a:endParaRPr>
          </a:p>
        </p:txBody>
      </p:sp>
      <p:sp>
        <p:nvSpPr>
          <p:cNvPr id="80955" name="Text Box 80954"/>
          <p:cNvSpPr txBox="1"/>
          <p:nvPr/>
        </p:nvSpPr>
        <p:spPr>
          <a:xfrm>
            <a:off x="6172200" y="4038600"/>
            <a:ext cx="2971800" cy="19177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N3:Mật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độ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số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những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thuận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lợi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khó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khăn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gì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cho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sự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phát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triển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kinh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tế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xã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hội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?</a:t>
            </a:r>
            <a:endParaRPr lang="en-US" altLang="zh-CN" sz="2400">
              <a:solidFill>
                <a:srgbClr val="9900CC"/>
              </a:solidFill>
              <a:latin typeface="Tahoma" panose="020B0604030504040204" pitchFamily="34" charset="0"/>
            </a:endParaRPr>
          </a:p>
        </p:txBody>
      </p:sp>
      <p:sp>
        <p:nvSpPr>
          <p:cNvPr id="80956" name="Text Box 80955"/>
          <p:cNvSpPr txBox="1"/>
          <p:nvPr/>
        </p:nvSpPr>
        <p:spPr>
          <a:xfrm>
            <a:off x="5791200" y="1295400"/>
            <a:ext cx="37338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Số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người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trong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độ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tuổi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sinh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sản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chiếm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tỉ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lệ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cao</a:t>
            </a:r>
            <a:endParaRPr lang="en-US" altLang="zh-CN" sz="2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57" name="Text Box 80956"/>
          <p:cNvSpPr txBox="1"/>
          <p:nvPr/>
        </p:nvSpPr>
        <p:spPr>
          <a:xfrm>
            <a:off x="5943600" y="2590800"/>
            <a:ext cx="3200400" cy="3041650"/>
          </a:xfrm>
          <a:prstGeom prst="rect">
            <a:avLst/>
          </a:prstGeom>
          <a:noFill/>
          <a:ln w="28575" cap="flat" cmpd="sng">
            <a:solidFill>
              <a:srgbClr val="3333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số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đông,mật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độ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số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nhất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cả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nên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nguồn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lao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động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dồi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dào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,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thị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trường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tiêu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thụ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lớn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,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nhưng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gây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sức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ép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về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việc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làm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phúc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lợi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xã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hội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endParaRPr lang="en-US" altLang="zh-CN" sz="2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0958" name="Text Box 80957"/>
          <p:cNvSpPr txBox="1"/>
          <p:nvPr/>
        </p:nvSpPr>
        <p:spPr>
          <a:xfrm>
            <a:off x="1524000" y="0"/>
            <a:ext cx="50292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3300"/>
                </a:solidFill>
                <a:latin typeface="Tahoma" panose="020B0604030504040204" pitchFamily="34" charset="0"/>
              </a:rPr>
              <a:t>III.ĐẶC ĐIỂM DÂN CƯ XÃ HỘI</a:t>
            </a:r>
            <a:r>
              <a:rPr lang="en-US" altLang="zh-CN" sz="2400" b="1">
                <a:latin typeface="Tahoma" panose="020B0604030504040204" pitchFamily="34" charset="0"/>
              </a:rPr>
              <a:t> </a:t>
            </a:r>
            <a:endParaRPr lang="en-US" altLang="zh-CN" sz="2400" b="1">
              <a:latin typeface="Tahoma" panose="020B0604030504040204" pitchFamily="34" charset="0"/>
            </a:endParaRPr>
          </a:p>
        </p:txBody>
      </p:sp>
      <p:sp>
        <p:nvSpPr>
          <p:cNvPr id="80965" name="Text Box 80964"/>
          <p:cNvSpPr txBox="1"/>
          <p:nvPr/>
        </p:nvSpPr>
        <p:spPr>
          <a:xfrm>
            <a:off x="2819400" y="1066800"/>
            <a:ext cx="2971800" cy="22828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N1:MĐDS ở ĐB S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gấp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bao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nhiêu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lần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so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với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cả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,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với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Trung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du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Miền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núi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Bắc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Bộ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với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Tây</a:t>
            </a:r>
            <a:r>
              <a:rPr lang="en-US" altLang="zh-CN" sz="24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ahoma" panose="020B0604030504040204" pitchFamily="34" charset="0"/>
              </a:rPr>
              <a:t>Nguyên</a:t>
            </a:r>
            <a:endParaRPr lang="en-US" altLang="zh-CN" sz="2400">
              <a:solidFill>
                <a:srgbClr val="9900C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0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80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0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0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0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0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0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0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0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0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0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0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0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093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0934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80939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094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0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0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0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0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0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0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095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0953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8" dur="2000"/>
                                        <p:tgtEl>
                                          <p:spTgt spid="8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80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0" dur="2000"/>
                                        <p:tgtEl>
                                          <p:spTgt spid="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8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7">
                                            <p:txEl>
                                              <p:charRg st="0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80957">
                                            <p:txEl>
                                              <p:charRg st="0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3" grpId="0"/>
      <p:bldP spid="80915" grpId="0"/>
      <p:bldP spid="80916" grpId="0"/>
      <p:bldP spid="80917" grpId="0"/>
      <p:bldP spid="80918" grpId="0"/>
      <p:bldP spid="80919" grpId="0"/>
      <p:bldP spid="80924" grpId="0"/>
      <p:bldP spid="80926" grpId="0"/>
      <p:bldP spid="80928" grpId="0"/>
      <p:bldP spid="80930" grpId="0"/>
      <p:bldP spid="80932" grpId="0"/>
      <p:bldP spid="80935" grpId="0"/>
      <p:bldP spid="80936" grpId="0"/>
      <p:bldP spid="80937" grpId="0"/>
      <p:bldP spid="80938" grpId="0"/>
      <p:bldP spid="80948" grpId="0"/>
      <p:bldP spid="80951" grpId="0"/>
      <p:bldP spid="80954" grpId="0"/>
      <p:bldP spid="80955" grpId="0"/>
      <p:bldP spid="80957" grpId="0" animBg="1" build="allAtOnce"/>
      <p:bldP spid="80958" grpId="0"/>
      <p:bldP spid="80965" grpId="0"/>
      <p:bldP spid="8096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82108" name="Content Placeholder 82107"/>
          <p:cNvGraphicFramePr/>
          <p:nvPr>
            <p:ph/>
          </p:nvPr>
        </p:nvGraphicFramePr>
        <p:xfrm>
          <a:off x="304800" y="304800"/>
          <a:ext cx="8610600" cy="5299075"/>
        </p:xfrm>
        <a:graphic>
          <a:graphicData uri="http://schemas.openxmlformats.org/drawingml/2006/table">
            <a:tbl>
              <a:tblPr/>
              <a:tblGrid>
                <a:gridCol w="4191000"/>
                <a:gridCol w="1828800"/>
                <a:gridCol w="1143000"/>
                <a:gridCol w="1447800"/>
              </a:tblGrid>
              <a:tr h="8207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Tiêu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chí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endParaRPr lang="en-US" sz="2400" b="1">
                        <a:solidFill>
                          <a:srgbClr val="FFCCFF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Đơn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vị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tính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endParaRPr lang="en-US" sz="2400" b="1">
                        <a:solidFill>
                          <a:srgbClr val="FFCC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400" b="1">
                          <a:solidFill>
                            <a:srgbClr val="FFCCFF"/>
                          </a:solidFill>
                        </a:rPr>
                        <a:t>ĐB S </a:t>
                      </a: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Hồng</a:t>
                      </a:r>
                      <a:endParaRPr lang="en-US" sz="2400" b="1">
                        <a:solidFill>
                          <a:srgbClr val="FFCC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Cả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r>
                        <a:rPr sz="2400" b="1" err="1">
                          <a:solidFill>
                            <a:srgbClr val="FFCCFF"/>
                          </a:solidFill>
                        </a:rPr>
                        <a:t>nước</a:t>
                      </a:r>
                      <a:r>
                        <a:rPr sz="2400" b="1">
                          <a:solidFill>
                            <a:srgbClr val="FFCCFF"/>
                          </a:solidFill>
                        </a:rPr>
                        <a:t> </a:t>
                      </a:r>
                      <a:endParaRPr lang="en-US" sz="2400" b="1">
                        <a:solidFill>
                          <a:srgbClr val="FFCC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07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Tỉ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lệ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gia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tăng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tự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nhiên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của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dân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số</a:t>
                      </a:r>
                      <a:r>
                        <a:rPr sz="2400">
                          <a:solidFill>
                            <a:schemeClr val="bg2"/>
                          </a:solidFill>
                        </a:rPr>
                        <a:t> </a:t>
                      </a:r>
                      <a:endParaRPr lang="en-US" sz="240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%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FF66"/>
                          </a:solidFill>
                        </a:rPr>
                        <a:t>1,1</a:t>
                      </a:r>
                      <a:endParaRPr lang="en-US" sz="2400" b="1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3300"/>
                          </a:solidFill>
                        </a:rPr>
                        <a:t>1,4</a:t>
                      </a:r>
                      <a:endParaRPr lang="en-US" sz="2400" b="1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683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Tỉ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lệ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thất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nghiệp</a:t>
                      </a:r>
                      <a:r>
                        <a:rPr sz="2400"/>
                        <a:t> ở </a:t>
                      </a:r>
                      <a:r>
                        <a:rPr sz="2400" err="1"/>
                        <a:t>đô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thị</a:t>
                      </a:r>
                      <a:r>
                        <a:rPr sz="2400"/>
                        <a:t> 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%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FF66"/>
                          </a:solidFill>
                        </a:rPr>
                        <a:t>9,3</a:t>
                      </a:r>
                      <a:endParaRPr lang="en-US" sz="2400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3300"/>
                          </a:solidFill>
                        </a:rPr>
                        <a:t>7,4</a:t>
                      </a:r>
                      <a:endParaRPr lang="en-US" sz="240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Tỉ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lệ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thất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nghiệp</a:t>
                      </a:r>
                      <a:r>
                        <a:rPr sz="2400"/>
                        <a:t> ở </a:t>
                      </a:r>
                      <a:r>
                        <a:rPr sz="2400" err="1"/>
                        <a:t>nông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thôn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%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FF66"/>
                          </a:solidFill>
                        </a:rPr>
                        <a:t>26,0</a:t>
                      </a:r>
                      <a:endParaRPr lang="en-US" sz="2400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3300"/>
                          </a:solidFill>
                        </a:rPr>
                        <a:t>26,5</a:t>
                      </a:r>
                      <a:endParaRPr lang="en-US" sz="240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207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Thu </a:t>
                      </a:r>
                      <a:r>
                        <a:rPr sz="2400" err="1"/>
                        <a:t>nhập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bình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quân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đầu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người</a:t>
                      </a:r>
                      <a:r>
                        <a:rPr sz="2400"/>
                        <a:t> 1 </a:t>
                      </a:r>
                      <a:r>
                        <a:rPr sz="2400" err="1"/>
                        <a:t>tháng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Nghìn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đồng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FF66"/>
                          </a:solidFill>
                        </a:rPr>
                        <a:t>280,3</a:t>
                      </a:r>
                      <a:endParaRPr lang="en-US" sz="2400" b="1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3300"/>
                          </a:solidFill>
                        </a:rPr>
                        <a:t>295,0</a:t>
                      </a:r>
                      <a:endParaRPr lang="en-US" sz="2400" b="1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21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Tỉ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lệ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người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lớn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biết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chử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%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FF66"/>
                          </a:solidFill>
                        </a:rPr>
                        <a:t>94,5</a:t>
                      </a:r>
                      <a:endParaRPr lang="en-US" sz="2400" b="1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3300"/>
                          </a:solidFill>
                        </a:rPr>
                        <a:t>90,3</a:t>
                      </a:r>
                      <a:endParaRPr lang="en-US" sz="2400" b="1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Tuổi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thọ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trung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bình</a:t>
                      </a:r>
                      <a:r>
                        <a:rPr sz="2400"/>
                        <a:t> 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Nam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FF66"/>
                          </a:solidFill>
                        </a:rPr>
                        <a:t>73,7</a:t>
                      </a:r>
                      <a:endParaRPr lang="en-US" sz="2400" b="1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b="1">
                          <a:solidFill>
                            <a:srgbClr val="FF3300"/>
                          </a:solidFill>
                        </a:rPr>
                        <a:t>70,9</a:t>
                      </a:r>
                      <a:endParaRPr lang="en-US" sz="2400" b="1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9213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 err="1"/>
                        <a:t>Tỉ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lệ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dân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thành</a:t>
                      </a:r>
                      <a:r>
                        <a:rPr sz="2400"/>
                        <a:t> </a:t>
                      </a:r>
                      <a:r>
                        <a:rPr sz="2400" err="1"/>
                        <a:t>thị</a:t>
                      </a:r>
                      <a:r>
                        <a:rPr sz="2400"/>
                        <a:t> 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%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FF66"/>
                          </a:solidFill>
                        </a:rPr>
                        <a:t>19,9</a:t>
                      </a:r>
                      <a:endParaRPr lang="en-US" sz="2400">
                        <a:solidFill>
                          <a:srgbClr val="FFFF66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>
                          <a:solidFill>
                            <a:srgbClr val="FF3300"/>
                          </a:solidFill>
                        </a:rPr>
                        <a:t>23,6</a:t>
                      </a:r>
                      <a:endParaRPr lang="en-US" sz="2400">
                        <a:solidFill>
                          <a:srgbClr val="FF3300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2109" name="Text Box 82108"/>
          <p:cNvSpPr txBox="1"/>
          <p:nvPr/>
        </p:nvSpPr>
        <p:spPr>
          <a:xfrm>
            <a:off x="609600" y="5670550"/>
            <a:ext cx="36576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Nhận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xét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tình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hình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cư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xã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hội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vùng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ĐB S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so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với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cả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?</a:t>
            </a:r>
            <a:endParaRPr lang="en-US" altLang="zh-CN" sz="240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82110" name="Text Box 82109"/>
          <p:cNvSpPr txBox="1"/>
          <p:nvPr/>
        </p:nvSpPr>
        <p:spPr>
          <a:xfrm>
            <a:off x="4419600" y="5670550"/>
            <a:ext cx="4343400" cy="119697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Tỉ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lệ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gia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tăng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tự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nhiên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thấp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thu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nhập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thấp,trình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độ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trí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endParaRPr lang="en-US" altLang="zh-CN" sz="2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82111" name="Straight Connector 82110"/>
          <p:cNvSpPr/>
          <p:nvPr/>
        </p:nvSpPr>
        <p:spPr>
          <a:xfrm>
            <a:off x="6477000" y="1600200"/>
            <a:ext cx="304800" cy="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113" name="Straight Connector 82112"/>
          <p:cNvSpPr/>
          <p:nvPr/>
        </p:nvSpPr>
        <p:spPr>
          <a:xfrm>
            <a:off x="6477000" y="3581400"/>
            <a:ext cx="685800" cy="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114" name="Straight Connector 82113"/>
          <p:cNvSpPr/>
          <p:nvPr/>
        </p:nvSpPr>
        <p:spPr>
          <a:xfrm>
            <a:off x="6477000" y="4343400"/>
            <a:ext cx="533400" cy="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0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2110">
                                            <p:txEl>
                                              <p:charRg st="0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9" grpId="0"/>
      <p:bldP spid="82110" grpId="0" animBg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6020" name="Text Box 86019"/>
          <p:cNvSpPr txBox="1"/>
          <p:nvPr/>
        </p:nvSpPr>
        <p:spPr>
          <a:xfrm>
            <a:off x="6096000" y="0"/>
            <a:ext cx="3048000" cy="15525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tầng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nông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thôn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?</a:t>
            </a:r>
            <a:endParaRPr lang="en-US" altLang="zh-CN" sz="240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1" name="Text Box 86020"/>
          <p:cNvSpPr txBox="1"/>
          <p:nvPr/>
        </p:nvSpPr>
        <p:spPr>
          <a:xfrm>
            <a:off x="5791200" y="2209800"/>
            <a:ext cx="33528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00CC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2" name="Text Box 86021"/>
          <p:cNvSpPr txBox="1"/>
          <p:nvPr/>
        </p:nvSpPr>
        <p:spPr>
          <a:xfrm>
            <a:off x="5943600" y="0"/>
            <a:ext cx="3200400" cy="119697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cấu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hạ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tầng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nông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thôn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thiện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023" name="Text Box 86022"/>
          <p:cNvSpPr txBox="1"/>
          <p:nvPr/>
        </p:nvSpPr>
        <p:spPr>
          <a:xfrm>
            <a:off x="6553200" y="3352800"/>
            <a:ext cx="2286000" cy="192722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đô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lâu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đời</a:t>
            </a:r>
            <a:r>
              <a:rPr lang="en-US" altLang="zh-CN">
                <a:latin typeface="Times New Roman" panose="02020603050405020304" pitchFamily="18" charset="0"/>
              </a:rPr>
              <a:t> 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: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Thăng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Long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Hà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),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Hải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zh-CN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6025" name="Picture 86024" descr="thăng l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0" y="4572000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26" name="Picture 86025" descr="cổng thăng lo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572000"/>
            <a:ext cx="19050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27" name="Picture 86026" descr="đ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"/>
            <a:ext cx="20574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2" name="Picture 86031" descr="cho-dong-xuan-xua-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4572000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4" name="Picture 86033" descr="kiên cố mươ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0"/>
            <a:ext cx="190500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6" name="Picture 86035" descr="đê biể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400" y="0"/>
            <a:ext cx="188595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7" name="Picture 86036" descr="cảng hải phò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800" y="2362200"/>
            <a:ext cx="17526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8" name="Picture 86037" descr="cảng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82800" y="2362200"/>
            <a:ext cx="16510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6039" name="Picture 86038" descr="càng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3800" y="2362200"/>
            <a:ext cx="1847850" cy="182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0" grpId="1"/>
      <p:bldP spid="86021" grpId="0"/>
      <p:bldP spid="86022" grpId="1" animBg="1"/>
      <p:bldP spid="8602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7044" name="Text Box 87043"/>
          <p:cNvSpPr txBox="1"/>
          <p:nvPr/>
        </p:nvSpPr>
        <p:spPr>
          <a:xfrm>
            <a:off x="4267200" y="228600"/>
            <a:ext cx="48768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đời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sống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Đb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S.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nhiều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zh-CN" sz="240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  <a:endParaRPr lang="en-US" altLang="zh-CN" sz="240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5" name="Text Box 87044"/>
          <p:cNvSpPr txBox="1"/>
          <p:nvPr/>
        </p:nvSpPr>
        <p:spPr>
          <a:xfrm>
            <a:off x="4038600" y="1143000"/>
            <a:ext cx="48768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Mức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thu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nhập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thấp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tỉ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lệ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thất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nghiệp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96633"/>
                </a:solidFill>
                <a:latin typeface="Times New Roman" panose="02020603050405020304" pitchFamily="18" charset="0"/>
              </a:rPr>
              <a:t>cao</a:t>
            </a:r>
            <a:r>
              <a:rPr lang="en-US" altLang="zh-CN" sz="2400">
                <a:solidFill>
                  <a:srgbClr val="996633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rgbClr val="99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6" name="Text Box 87045"/>
          <p:cNvSpPr txBox="1"/>
          <p:nvPr/>
        </p:nvSpPr>
        <p:spPr>
          <a:xfrm>
            <a:off x="4343400" y="1981200"/>
            <a:ext cx="4419600" cy="83185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Kinh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tế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dịch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chậm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đông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đời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chậm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cải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thiện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7" name="Text Box 87046"/>
          <p:cNvSpPr txBox="1"/>
          <p:nvPr/>
        </p:nvSpPr>
        <p:spPr>
          <a:xfrm>
            <a:off x="4114800" y="3124200"/>
            <a:ext cx="50292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Theo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pháp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ĐB S.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bớt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8" name="Text Box 87047"/>
          <p:cNvSpPr txBox="1"/>
          <p:nvPr/>
        </p:nvSpPr>
        <p:spPr>
          <a:xfrm>
            <a:off x="4267200" y="4267200"/>
            <a:ext cx="29718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7050" name="Picture 87049" descr="Hà nội mớ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6800" y="2819400"/>
            <a:ext cx="2057400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7051" name="Picture 87050" descr="Hà nội mở rộ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"/>
            <a:ext cx="2057400" cy="1981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704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7048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5" grpId="0"/>
      <p:bldP spid="87046" grpId="1" animBg="1"/>
      <p:bldP spid="870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6260" name="Text Box 96259"/>
          <p:cNvSpPr txBox="1"/>
          <p:nvPr/>
        </p:nvSpPr>
        <p:spPr>
          <a:xfrm>
            <a:off x="381000" y="304800"/>
            <a:ext cx="1676400" cy="5191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err="1">
                <a:solidFill>
                  <a:srgbClr val="111111"/>
                </a:solidFill>
                <a:latin typeface="Times New Roman" panose="02020603050405020304" pitchFamily="18" charset="0"/>
              </a:rPr>
              <a:t>Đánh</a:t>
            </a:r>
            <a:r>
              <a:rPr lang="en-US" altLang="zh-CN" sz="28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solidFill>
                  <a:srgbClr val="111111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zh-CN" sz="2800">
                <a:solidFill>
                  <a:srgbClr val="111111"/>
                </a:solidFill>
                <a:latin typeface="Times New Roman" panose="02020603050405020304" pitchFamily="18" charset="0"/>
              </a:rPr>
              <a:t>: </a:t>
            </a:r>
            <a:endParaRPr lang="en-US" altLang="zh-CN" sz="280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Text Box 96260"/>
          <p:cNvSpPr txBox="1"/>
          <p:nvPr/>
        </p:nvSpPr>
        <p:spPr>
          <a:xfrm>
            <a:off x="914400" y="1295400"/>
            <a:ext cx="28956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96262" name="Text Box 96261"/>
          <p:cNvSpPr txBox="1"/>
          <p:nvPr/>
        </p:nvSpPr>
        <p:spPr>
          <a:xfrm>
            <a:off x="990600" y="9144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1.Loại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ở ĐB S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…………</a:t>
            </a:r>
            <a:endParaRPr lang="en-US" altLang="zh-CN" sz="240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3" name="Text Box 96262"/>
          <p:cNvSpPr txBox="1"/>
          <p:nvPr/>
        </p:nvSpPr>
        <p:spPr>
          <a:xfrm>
            <a:off x="5029200" y="9144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sa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5" name="Text Box 96264"/>
          <p:cNvSpPr txBox="1"/>
          <p:nvPr/>
        </p:nvSpPr>
        <p:spPr>
          <a:xfrm>
            <a:off x="990600" y="1447800"/>
            <a:ext cx="65532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2.Tầm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6" name="Text Box 96265"/>
          <p:cNvSpPr txBox="1"/>
          <p:nvPr/>
        </p:nvSpPr>
        <p:spPr>
          <a:xfrm>
            <a:off x="1828800" y="1981200"/>
            <a:ext cx="3810000" cy="15525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marL="342900" indent="-342900" eaLnBrk="0" hangingPunct="0">
              <a:spcBef>
                <a:spcPct val="50000"/>
              </a:spcBef>
              <a:buAutoNum type="alphaLcPeriod"/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ô </a:t>
            </a:r>
            <a:r>
              <a:rPr lang="en-US" altLang="zh-CN" sz="2400" dirty="0">
                <a:solidFill>
                  <a:schemeClr val="bg2"/>
                </a:solidFill>
                <a:latin typeface="Times New Roman" panose="02020603050405020304" pitchFamily="18" charset="0"/>
              </a:rPr>
              <a:t>trũng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50000"/>
              </a:spcBef>
              <a:buNone/>
            </a:pP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b.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Chống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lũ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lụt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marL="342900" indent="-342900" eaLnBrk="0" hangingPunct="0">
              <a:spcBef>
                <a:spcPct val="50000"/>
              </a:spcBef>
              <a:buNone/>
            </a:pP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trên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8" name="Oval 96267"/>
          <p:cNvSpPr/>
          <p:nvPr/>
        </p:nvSpPr>
        <p:spPr>
          <a:xfrm>
            <a:off x="1752600" y="2438400"/>
            <a:ext cx="533400" cy="609600"/>
          </a:xfrm>
          <a:prstGeom prst="ellipse">
            <a:avLst/>
          </a:prstGeom>
          <a:noFill/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96269" name="Text Box 96268"/>
          <p:cNvSpPr txBox="1"/>
          <p:nvPr/>
        </p:nvSpPr>
        <p:spPr>
          <a:xfrm>
            <a:off x="1143000" y="3505200"/>
            <a:ext cx="64770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3.Thành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phố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“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phượng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đỏ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”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tiêu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phố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.</a:t>
            </a:r>
            <a:endParaRPr lang="en-US" altLang="zh-CN" sz="240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70" name="Text Box 96269"/>
          <p:cNvSpPr txBox="1"/>
          <p:nvPr/>
        </p:nvSpPr>
        <p:spPr>
          <a:xfrm>
            <a:off x="1295400" y="46482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Hà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Hải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Phòng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Bắc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Ninh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, Nam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Định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72" name="Text Box 96271"/>
          <p:cNvSpPr txBox="1"/>
          <p:nvPr/>
        </p:nvSpPr>
        <p:spPr>
          <a:xfrm>
            <a:off x="2362200" y="46482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Hải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Phòng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-0.11111 " pathEditMode="relative" ptsTypes="AA">
                                      <p:cBhvr>
                                        <p:cTn id="53" dur="2000" fill="hold"/>
                                        <p:tgtEl>
                                          <p:spTgt spid="96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  <p:bldP spid="96262" grpId="0"/>
      <p:bldP spid="96265" grpId="0"/>
      <p:bldP spid="96266" grpId="0"/>
      <p:bldP spid="96269" grpId="0"/>
      <p:bldP spid="96270" grpId="0"/>
      <p:bldP spid="96272" grpId="0"/>
      <p:bldP spid="9627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7284" name="Text Box 97283"/>
          <p:cNvSpPr txBox="1"/>
          <p:nvPr/>
        </p:nvSpPr>
        <p:spPr>
          <a:xfrm>
            <a:off x="1905000" y="0"/>
            <a:ext cx="51816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3 SGK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bảng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20.1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7322" name="Content Placeholder 97321"/>
          <p:cNvGraphicFramePr/>
          <p:nvPr>
            <p:ph/>
          </p:nvPr>
        </p:nvGraphicFramePr>
        <p:xfrm>
          <a:off x="914400" y="990600"/>
          <a:ext cx="8001000" cy="1971675"/>
        </p:xfrm>
        <a:graphic>
          <a:graphicData uri="http://schemas.openxmlformats.org/drawingml/2006/table">
            <a:tbl>
              <a:tblPr/>
              <a:tblGrid>
                <a:gridCol w="1881188"/>
                <a:gridCol w="3529012"/>
                <a:gridCol w="2590800"/>
              </a:tblGrid>
              <a:tr h="635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Đất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nông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nghiệp(Nghìn</a:t>
                      </a:r>
                      <a:r>
                        <a:rPr sz="2000"/>
                        <a:t> ha)</a:t>
                      </a:r>
                      <a:endParaRPr lang="en-US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Dân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số(triệu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người</a:t>
                      </a:r>
                      <a:r>
                        <a:rPr sz="2000"/>
                        <a:t>)</a:t>
                      </a:r>
                      <a:endParaRPr lang="en-US" sz="2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35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Cả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nước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9406,8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79,7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000" err="1"/>
                        <a:t>Đồng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bằng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sông</a:t>
                      </a:r>
                      <a:r>
                        <a:rPr sz="2000"/>
                        <a:t> </a:t>
                      </a:r>
                      <a:r>
                        <a:rPr sz="2000" err="1"/>
                        <a:t>Hồng</a:t>
                      </a:r>
                      <a:endParaRPr 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855,2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Tahoma" panose="020B0604030504040204" pitchFamily="34" charset="0"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Char char="v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17,5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97323" name="Text Box 97322"/>
          <p:cNvSpPr txBox="1"/>
          <p:nvPr/>
        </p:nvSpPr>
        <p:spPr>
          <a:xfrm>
            <a:off x="1676400" y="3276600"/>
            <a:ext cx="57150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cột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quân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nông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nghiệp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ở ĐB S.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(ha/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).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324" name="Straight Connector 97323"/>
          <p:cNvSpPr/>
          <p:nvPr/>
        </p:nvSpPr>
        <p:spPr>
          <a:xfrm>
            <a:off x="4953000" y="3657600"/>
            <a:ext cx="1676400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325" name="Straight Connector 97324"/>
          <p:cNvSpPr/>
          <p:nvPr/>
        </p:nvSpPr>
        <p:spPr>
          <a:xfrm>
            <a:off x="3581400" y="4038600"/>
            <a:ext cx="1828800" cy="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326" name="Text Box 97325"/>
          <p:cNvSpPr txBox="1"/>
          <p:nvPr/>
        </p:nvSpPr>
        <p:spPr>
          <a:xfrm>
            <a:off x="457200" y="4876800"/>
            <a:ext cx="28194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111111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zh-CN" sz="2400">
                <a:solidFill>
                  <a:srgbClr val="111111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>
              <a:solidFill>
                <a:srgbClr val="11111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327" name="Straight Connector 97326"/>
          <p:cNvSpPr/>
          <p:nvPr/>
        </p:nvSpPr>
        <p:spPr>
          <a:xfrm>
            <a:off x="5334000" y="5334000"/>
            <a:ext cx="2133600" cy="0"/>
          </a:xfrm>
          <a:prstGeom prst="line">
            <a:avLst/>
          </a:prstGeom>
          <a:ln w="28575" cap="flat" cmpd="sng">
            <a:solidFill>
              <a:srgbClr val="11111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328" name="Text Box 97327"/>
          <p:cNvSpPr txBox="1"/>
          <p:nvPr/>
        </p:nvSpPr>
        <p:spPr>
          <a:xfrm>
            <a:off x="2133600" y="5105400"/>
            <a:ext cx="4191000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Bình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quân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(ha/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)=</a:t>
            </a:r>
            <a:endParaRPr lang="en-US" altLang="zh-CN" sz="20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329" name="Text Box 97328"/>
          <p:cNvSpPr txBox="1"/>
          <p:nvPr/>
        </p:nvSpPr>
        <p:spPr>
          <a:xfrm>
            <a:off x="5334000" y="4876800"/>
            <a:ext cx="2286000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nông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nghiệp</a:t>
            </a:r>
            <a:endParaRPr lang="en-US" altLang="zh-CN" sz="20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330" name="Text Box 97329"/>
          <p:cNvSpPr txBox="1"/>
          <p:nvPr/>
        </p:nvSpPr>
        <p:spPr>
          <a:xfrm>
            <a:off x="5562600" y="5334000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0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6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7326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8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7328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9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323" grpId="0"/>
      <p:bldP spid="97329" grpId="0"/>
      <p:bldP spid="973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9332" name="Text Box 99331"/>
          <p:cNvSpPr txBox="1"/>
          <p:nvPr/>
        </p:nvSpPr>
        <p:spPr>
          <a:xfrm>
            <a:off x="1600200" y="609600"/>
            <a:ext cx="6477000" cy="28305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rgbClr val="FF0066"/>
                </a:solidFill>
                <a:latin typeface="Times New Roman" panose="02020603050405020304" pitchFamily="18" charset="0"/>
              </a:rPr>
              <a:t>Chuẩn</a:t>
            </a:r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66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66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rgbClr val="FF0066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  <a:endParaRPr lang="en-US" altLang="zh-CN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3 SGK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75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lược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đồ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6 ,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kinh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tế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Bắc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Bộ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kinh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tế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2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34" name="Wave 99333"/>
          <p:cNvSpPr/>
          <p:nvPr/>
        </p:nvSpPr>
        <p:spPr>
          <a:xfrm>
            <a:off x="1371600" y="1447800"/>
            <a:ext cx="6096000" cy="17526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00FFFF"/>
          </a:solidFill>
          <a:ln w="3810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lang="en-US" altLang="zh-CN" sz="3200">
                <a:solidFill>
                  <a:srgbClr val="FF0066"/>
                </a:solidFill>
                <a:latin typeface="Times New Roman" panose="02020603050405020304" pitchFamily="18" charset="0"/>
              </a:rPr>
              <a:t>XIN KÍNH CHÀO QUÍ THẦY CÔ </a:t>
            </a:r>
            <a:endParaRPr lang="en-US" altLang="zh-CN" sz="32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35" name="Explosion 2 99334"/>
          <p:cNvSpPr/>
          <p:nvPr/>
        </p:nvSpPr>
        <p:spPr>
          <a:xfrm>
            <a:off x="2819400" y="4343400"/>
            <a:ext cx="5181600" cy="2514600"/>
          </a:xfrm>
          <a:prstGeom prst="irregularSeal2">
            <a:avLst/>
          </a:prstGeom>
          <a:solidFill>
            <a:srgbClr val="FF00FF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lang="en-US" altLang="zh-CN" sz="2800" err="1">
                <a:latin typeface="Times New Roman" panose="02020603050405020304" pitchFamily="18" charset="0"/>
              </a:rPr>
              <a:t>Chào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tạm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biệt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các</a:t>
            </a:r>
            <a:r>
              <a:rPr lang="en-US" altLang="zh-CN" sz="2800">
                <a:latin typeface="Times New Roman" panose="02020603050405020304" pitchFamily="18" charset="0"/>
              </a:rPr>
              <a:t> </a:t>
            </a:r>
            <a:r>
              <a:rPr lang="en-US" altLang="zh-CN" sz="2800" err="1">
                <a:latin typeface="Times New Roman" panose="02020603050405020304" pitchFamily="18" charset="0"/>
              </a:rPr>
              <a:t>em</a:t>
            </a:r>
            <a:endParaRPr lang="en-US" altLang="zh-CN" sz="2800">
              <a:latin typeface="Times New Roman" panose="02020603050405020304" pitchFamily="18" charset="0"/>
            </a:endParaRPr>
          </a:p>
        </p:txBody>
      </p:sp>
      <p:pic>
        <p:nvPicPr>
          <p:cNvPr id="99336" name="Picture 99335" descr="bướ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53340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9337" name="Picture 99336" descr="Hoa hồng đ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478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9338" name="Picture 99337" descr="book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0"/>
            <a:ext cx="1676400" cy="144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4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9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2" grpId="1"/>
      <p:bldP spid="99334" grpId="0" animBg="1" build="allAtOnce"/>
      <p:bldP spid="993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70" name="Horizontal Scroll 88069"/>
          <p:cNvSpPr/>
          <p:nvPr/>
        </p:nvSpPr>
        <p:spPr>
          <a:xfrm>
            <a:off x="1600200" y="1447800"/>
            <a:ext cx="6400800" cy="16764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KÍNH CHÀO QUÍ THẦY CÔ GIÁO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071" name="Explosion 2 88070"/>
          <p:cNvSpPr/>
          <p:nvPr/>
        </p:nvSpPr>
        <p:spPr>
          <a:xfrm>
            <a:off x="4876800" y="4800600"/>
            <a:ext cx="3505200" cy="1752600"/>
          </a:xfrm>
          <a:prstGeom prst="irregularSeal2">
            <a:avLst/>
          </a:prstGeom>
          <a:solidFill>
            <a:schemeClr val="accent1"/>
          </a:solidFill>
          <a:ln w="28575" cap="flat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lang="en-US" altLang="zh-CN" sz="2400" b="1" i="1">
                <a:solidFill>
                  <a:srgbClr val="FF00FF"/>
                </a:solidFill>
                <a:latin typeface="Times New Roman" panose="02020603050405020304" pitchFamily="18" charset="0"/>
              </a:rPr>
              <a:t>CHÀO CÁC EM</a:t>
            </a:r>
            <a:endParaRPr lang="en-US" altLang="zh-CN" sz="2400" b="1" i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8072" name="Picture 88071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145581">
            <a:off x="1447800" y="40386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0" name="Picture 88072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228738">
            <a:off x="1295400" y="4038600"/>
            <a:ext cx="1482725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88073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559518">
            <a:off x="14478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Picture 88074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910375">
            <a:off x="7620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076" name="Picture 88075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559518">
            <a:off x="14478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077" name="Picture 88076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910375">
            <a:off x="7620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5" name="Picture 88077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228738">
            <a:off x="1295400" y="4038600"/>
            <a:ext cx="1482725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6" name="Picture 88078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559518">
            <a:off x="14478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7" name="Picture 88079" descr="hoaho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910375">
            <a:off x="762000" y="4724400"/>
            <a:ext cx="1482725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081" name="Picture 88080" descr="book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0"/>
            <a:ext cx="1676400" cy="144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>
                                            <p:txEl>
                                              <p:charRg st="1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70">
                                            <p:txEl>
                                              <p:charRg st="1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305" name="Text Box 55304"/>
          <p:cNvSpPr txBox="1"/>
          <p:nvPr/>
        </p:nvSpPr>
        <p:spPr>
          <a:xfrm>
            <a:off x="762000" y="914400"/>
            <a:ext cx="79248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i="1" u="sng">
                <a:solidFill>
                  <a:srgbClr val="FFFF66"/>
                </a:solidFill>
                <a:latin typeface="Arial" panose="020B0604020202020204" pitchFamily="34" charset="0"/>
              </a:rPr>
              <a:t>VÙNG ĐỒNG BẰNG SÔNG HỒNG</a:t>
            </a:r>
            <a:endParaRPr lang="en-US" altLang="zh-CN" sz="3600" b="1" i="1" u="sng">
              <a:solidFill>
                <a:srgbClr val="FFFF66"/>
              </a:solidFill>
              <a:latin typeface="Arial" panose="020B0604020202020204" pitchFamily="34" charset="0"/>
            </a:endParaRPr>
          </a:p>
        </p:txBody>
      </p:sp>
      <p:sp>
        <p:nvSpPr>
          <p:cNvPr id="55306" name="Wave 55305"/>
          <p:cNvSpPr/>
          <p:nvPr/>
        </p:nvSpPr>
        <p:spPr>
          <a:xfrm>
            <a:off x="6477000" y="0"/>
            <a:ext cx="1828800" cy="9144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000082">
                  <a:alpha val="100000"/>
                </a:srgbClr>
              </a:gs>
              <a:gs pos="30000">
                <a:srgbClr val="66008F">
                  <a:alpha val="100000"/>
                </a:srgbClr>
              </a:gs>
              <a:gs pos="64999">
                <a:srgbClr val="BA0066">
                  <a:alpha val="100000"/>
                </a:srgbClr>
              </a:gs>
              <a:gs pos="89999">
                <a:srgbClr val="FF0000">
                  <a:alpha val="100000"/>
                </a:srgbClr>
              </a:gs>
              <a:gs pos="100000">
                <a:srgbClr val="FF8200">
                  <a:alpha val="100000"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lang="en-US" altLang="zh-CN" sz="2400" b="1" err="1">
                <a:latin typeface="Tahoma" panose="020B0604030504040204" pitchFamily="34" charset="0"/>
              </a:rPr>
              <a:t>Bài</a:t>
            </a:r>
            <a:r>
              <a:rPr lang="en-US" altLang="zh-CN" sz="2400" b="1">
                <a:latin typeface="Tahoma" panose="020B0604030504040204" pitchFamily="34" charset="0"/>
              </a:rPr>
              <a:t> 20</a:t>
            </a:r>
            <a:endParaRPr lang="en-US" altLang="zh-CN" sz="2400" b="1">
              <a:latin typeface="Tahoma" panose="020B0604030504040204" pitchFamily="34" charset="0"/>
            </a:endParaRPr>
          </a:p>
        </p:txBody>
      </p:sp>
      <p:pic>
        <p:nvPicPr>
          <p:cNvPr id="55309" name="Picture 55308" descr="trung du -đb s hồ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7400" y="1600200"/>
            <a:ext cx="4572000" cy="441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5310" name="Picture 55309" descr="DAT DAI-KHOANG SAN DBS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600200"/>
            <a:ext cx="4495800" cy="44196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55311" name="Text Box 55310"/>
          <p:cNvSpPr txBox="1"/>
          <p:nvPr/>
        </p:nvSpPr>
        <p:spPr>
          <a:xfrm>
            <a:off x="381000" y="0"/>
            <a:ext cx="15240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hlink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zh-CN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: 21</a:t>
            </a:r>
            <a:endParaRPr lang="en-US" altLang="zh-CN" sz="24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05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05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5311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5305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build="allAtOnce"/>
      <p:bldP spid="553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68" name="Picture 19467" descr="DAT DAI-KHOANG SAN DBS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2400" y="-152400"/>
            <a:ext cx="6172200" cy="6705600"/>
          </a:xfrm>
          <a:prstGeom prst="rect">
            <a:avLst/>
          </a:prstGeom>
          <a:noFill/>
          <a:ln w="9525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6146" name="Text Box 19477"/>
          <p:cNvSpPr txBox="1"/>
          <p:nvPr/>
        </p:nvSpPr>
        <p:spPr>
          <a:xfrm>
            <a:off x="669925" y="391795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9479" name="Text Box 19478"/>
          <p:cNvSpPr txBox="1"/>
          <p:nvPr/>
        </p:nvSpPr>
        <p:spPr>
          <a:xfrm>
            <a:off x="6858000" y="381000"/>
            <a:ext cx="2133600" cy="17399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latin typeface="Tahoma" panose="020B0604030504040204" pitchFamily="34" charset="0"/>
              </a:rPr>
              <a:t>Xác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định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ranh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giới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giửa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Đồng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bằng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Sông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Hồng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với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các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vùng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Trung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du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và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miền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núi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Bắc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Bộ</a:t>
            </a:r>
            <a:r>
              <a:rPr lang="en-US" altLang="zh-CN">
                <a:latin typeface="Tahoma" panose="020B0604030504040204" pitchFamily="34" charset="0"/>
              </a:rPr>
              <a:t>, </a:t>
            </a:r>
            <a:r>
              <a:rPr lang="en-US" altLang="zh-CN" err="1">
                <a:latin typeface="Tahoma" panose="020B0604030504040204" pitchFamily="34" charset="0"/>
              </a:rPr>
              <a:t>Bắc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Trung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Bộ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9505" name="Text Box 19504"/>
          <p:cNvSpPr txBox="1"/>
          <p:nvPr/>
        </p:nvSpPr>
        <p:spPr>
          <a:xfrm>
            <a:off x="6858000" y="2362200"/>
            <a:ext cx="1824038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err="1">
                <a:latin typeface="Tahoma" panose="020B0604030504040204" pitchFamily="34" charset="0"/>
              </a:rPr>
              <a:t>Đọc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tên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các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r>
              <a:rPr lang="en-US" altLang="zh-CN" err="1">
                <a:latin typeface="Tahoma" panose="020B0604030504040204" pitchFamily="34" charset="0"/>
              </a:rPr>
              <a:t>tỉnh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6149" name="Text Box 19509"/>
          <p:cNvSpPr txBox="1"/>
          <p:nvPr/>
        </p:nvSpPr>
        <p:spPr>
          <a:xfrm>
            <a:off x="9280525" y="483235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19604" name="5-Point Star 19603"/>
          <p:cNvSpPr/>
          <p:nvPr/>
        </p:nvSpPr>
        <p:spPr>
          <a:xfrm>
            <a:off x="4953000" y="3581400"/>
            <a:ext cx="381000" cy="533400"/>
          </a:xfrm>
          <a:custGeom>
            <a:avLst/>
            <a:gdLst/>
            <a:ahLst/>
            <a:cxnLst>
              <a:cxn ang="16200000">
                <a:pos x="190500" y="0"/>
              </a:cxn>
              <a:cxn ang="10800000">
                <a:pos x="0" y="203740"/>
              </a:cxn>
              <a:cxn ang="5400000">
                <a:pos x="72764" y="533398"/>
              </a:cxn>
              <a:cxn ang="5400000">
                <a:pos x="308235" y="533398"/>
              </a:cxn>
              <a:cxn ang="0">
                <a:pos x="380999" y="203740"/>
              </a:cxn>
            </a:cxnLst>
            <a:pathLst>
              <a:path w="381000" h="533400">
                <a:moveTo>
                  <a:pt x="0" y="203740"/>
                </a:moveTo>
                <a:lnTo>
                  <a:pt x="145529" y="203741"/>
                </a:lnTo>
                <a:lnTo>
                  <a:pt x="190500" y="0"/>
                </a:lnTo>
                <a:lnTo>
                  <a:pt x="235470" y="203741"/>
                </a:lnTo>
                <a:lnTo>
                  <a:pt x="380999" y="203740"/>
                </a:lnTo>
                <a:lnTo>
                  <a:pt x="263263" y="329657"/>
                </a:lnTo>
                <a:lnTo>
                  <a:pt x="308235" y="533398"/>
                </a:lnTo>
                <a:lnTo>
                  <a:pt x="190500" y="407478"/>
                </a:lnTo>
                <a:lnTo>
                  <a:pt x="72764" y="533398"/>
                </a:lnTo>
                <a:lnTo>
                  <a:pt x="117736" y="329657"/>
                </a:lnTo>
                <a:close/>
              </a:path>
            </a:pathLst>
          </a:cu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06" name="5-Point Star 19605"/>
          <p:cNvSpPr/>
          <p:nvPr/>
        </p:nvSpPr>
        <p:spPr>
          <a:xfrm>
            <a:off x="2819400" y="4114800"/>
            <a:ext cx="381000" cy="304800"/>
          </a:xfrm>
          <a:custGeom>
            <a:avLst/>
            <a:gdLst/>
            <a:ahLst/>
            <a:cxnLst>
              <a:cxn ang="16200000">
                <a:pos x="190500" y="0"/>
              </a:cxn>
              <a:cxn ang="10800000">
                <a:pos x="0" y="116422"/>
              </a:cxn>
              <a:cxn ang="5400000">
                <a:pos x="72764" y="304799"/>
              </a:cxn>
              <a:cxn ang="5400000">
                <a:pos x="308235" y="304799"/>
              </a:cxn>
              <a:cxn ang="0">
                <a:pos x="380999" y="116422"/>
              </a:cxn>
            </a:cxnLst>
            <a:pathLst>
              <a:path w="381000" h="304800">
                <a:moveTo>
                  <a:pt x="0" y="116422"/>
                </a:moveTo>
                <a:lnTo>
                  <a:pt x="145529" y="116423"/>
                </a:lnTo>
                <a:lnTo>
                  <a:pt x="190500" y="0"/>
                </a:lnTo>
                <a:lnTo>
                  <a:pt x="235470" y="116423"/>
                </a:lnTo>
                <a:lnTo>
                  <a:pt x="380999" y="116422"/>
                </a:lnTo>
                <a:lnTo>
                  <a:pt x="263263" y="188375"/>
                </a:lnTo>
                <a:lnTo>
                  <a:pt x="308235" y="304799"/>
                </a:lnTo>
                <a:lnTo>
                  <a:pt x="190500" y="232844"/>
                </a:lnTo>
                <a:lnTo>
                  <a:pt x="72764" y="304799"/>
                </a:lnTo>
                <a:lnTo>
                  <a:pt x="117736" y="188375"/>
                </a:lnTo>
                <a:close/>
              </a:path>
            </a:pathLst>
          </a:cu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10" name="Text Box 19609"/>
          <p:cNvSpPr txBox="1"/>
          <p:nvPr/>
        </p:nvSpPr>
        <p:spPr>
          <a:xfrm>
            <a:off x="6019800" y="2286000"/>
            <a:ext cx="2743200" cy="1060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 err="1">
                <a:solidFill>
                  <a:srgbClr val="FFFF00"/>
                </a:solidFill>
                <a:latin typeface="Tahoma" panose="020B0604030504040204" pitchFamily="34" charset="0"/>
              </a:rPr>
              <a:t>Diện</a:t>
            </a:r>
            <a:r>
              <a:rPr lang="en-US" altLang="zh-CN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rgbClr val="FFFF00"/>
                </a:solidFill>
                <a:latin typeface="Tahoma" panose="020B0604030504040204" pitchFamily="34" charset="0"/>
              </a:rPr>
              <a:t>tích</a:t>
            </a:r>
            <a:r>
              <a:rPr lang="en-US" altLang="zh-CN" b="1">
                <a:solidFill>
                  <a:srgbClr val="FFFF00"/>
                </a:solidFill>
                <a:latin typeface="Tahoma" panose="020B0604030504040204" pitchFamily="34" charset="0"/>
              </a:rPr>
              <a:t> :14860 km</a:t>
            </a:r>
            <a:r>
              <a:rPr lang="en-US" altLang="zh-CN" b="1" baseline="30000">
                <a:solidFill>
                  <a:srgbClr val="FFFF00"/>
                </a:solidFill>
                <a:latin typeface="Tahoma" panose="020B0604030504040204" pitchFamily="34" charset="0"/>
              </a:rPr>
              <a:t>2</a:t>
            </a:r>
            <a:endParaRPr lang="en-US" altLang="zh-CN" b="1" baseline="30000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b="1" err="1">
                <a:solidFill>
                  <a:srgbClr val="FFFF00"/>
                </a:solidFill>
                <a:latin typeface="Tahoma" panose="020B0604030504040204" pitchFamily="34" charset="0"/>
              </a:rPr>
              <a:t>Dân</a:t>
            </a:r>
            <a:r>
              <a:rPr lang="en-US" altLang="zh-CN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rgbClr val="FFFF00"/>
                </a:solidFill>
                <a:latin typeface="Tahoma" panose="020B0604030504040204" pitchFamily="34" charset="0"/>
              </a:rPr>
              <a:t>số</a:t>
            </a:r>
            <a:r>
              <a:rPr lang="en-US" altLang="zh-CN" b="1">
                <a:solidFill>
                  <a:srgbClr val="FFFF00"/>
                </a:solidFill>
                <a:latin typeface="Tahoma" panose="020B0604030504040204" pitchFamily="34" charset="0"/>
              </a:rPr>
              <a:t>: 17,5 </a:t>
            </a:r>
            <a:r>
              <a:rPr lang="en-US" altLang="zh-CN" b="1" err="1">
                <a:solidFill>
                  <a:srgbClr val="FFFF00"/>
                </a:solidFill>
                <a:latin typeface="Tahoma" panose="020B0604030504040204" pitchFamily="34" charset="0"/>
              </a:rPr>
              <a:t>triệu</a:t>
            </a:r>
            <a:r>
              <a:rPr lang="en-US" altLang="zh-CN" b="1">
                <a:solidFill>
                  <a:srgbClr val="FFFF00"/>
                </a:solidFill>
                <a:latin typeface="Tahoma" panose="020B0604030504040204" pitchFamily="34" charset="0"/>
              </a:rPr>
              <a:t> (2002)</a:t>
            </a:r>
            <a:endParaRPr lang="en-US" altLang="zh-CN" b="1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sp>
        <p:nvSpPr>
          <p:cNvPr id="19611" name="Text Box 19610"/>
          <p:cNvSpPr txBox="1"/>
          <p:nvPr/>
        </p:nvSpPr>
        <p:spPr>
          <a:xfrm>
            <a:off x="5867400" y="762000"/>
            <a:ext cx="3276600" cy="1200150"/>
          </a:xfrm>
          <a:prstGeom prst="rect">
            <a:avLst/>
          </a:prstGeom>
          <a:noFill/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Có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thủ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đô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Hà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Nội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là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đầù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mối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giao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thông,trung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tâm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văn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hóa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chính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trị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khoa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học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công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nghệ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cả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r>
              <a:rPr lang="en-US" altLang="zh-CN" b="1" err="1">
                <a:solidFill>
                  <a:schemeClr val="hlink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 b="1">
                <a:solidFill>
                  <a:schemeClr val="hlink"/>
                </a:solidFill>
                <a:latin typeface="Tahoma" panose="020B0604030504040204" pitchFamily="34" charset="0"/>
              </a:rPr>
              <a:t> </a:t>
            </a:r>
            <a:endParaRPr lang="en-US" altLang="zh-CN" b="1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pic>
        <p:nvPicPr>
          <p:cNvPr id="19614" name="Picture 19613" descr="Hành chính H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198120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616" name="Picture 19615" descr="Lăng Bá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0"/>
            <a:ext cx="1981200" cy="190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617" name="Picture 19616" descr="gtvt hà nộ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38200"/>
            <a:ext cx="1981200" cy="1981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-0.01667 L -0.42917 -0.36111 " pathEditMode="relative" ptsTypes="AA">
                                      <p:cBhvr>
                                        <p:cTn id="34" dur="2000" fill="hold"/>
                                        <p:tgtEl>
                                          <p:spTgt spid="196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2.22222E-6 L 0.04166 -0.27778 " pathEditMode="relative" ptsTypes="AA">
                                      <p:cBhvr>
                                        <p:cTn id="43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25 -0.5111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2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2.22222E-6 L -0.18334 -0.3 " pathEditMode="relative" ptsTypes="AA">
                                      <p:cBhvr>
                                        <p:cTn id="51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2.22222E-6 L -0.1 -0.42222 " pathEditMode="relative" ptsTypes="AA">
                                      <p:cBhvr>
                                        <p:cTn id="55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2.22222E-6 L -0.05834 -0.33333 " pathEditMode="relative" ptsTypes="AA">
                                      <p:cBhvr>
                                        <p:cTn id="59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2.22222E-6 L -0.11667 -0.32222 " pathEditMode="relative" ptsTypes="AA">
                                      <p:cBhvr>
                                        <p:cTn id="63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2.22222E-6 L -0.15001 -0.17778 " pathEditMode="relative" ptsTypes="AA">
                                      <p:cBhvr>
                                        <p:cTn id="67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1.11111E-6 L -0.07501 -0.12222 " pathEditMode="relative" ptsTypes="AA">
                                      <p:cBhvr>
                                        <p:cTn id="71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1111 L -0.02084 -0.2444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-0.02222 L -0.1375 -0.06666 " pathEditMode="relative" ptsTypes="AA">
                                      <p:cBhvr>
                                        <p:cTn id="79" dur="2000" fill="hold"/>
                                        <p:tgtEl>
                                          <p:spTgt spid="19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9" dur="20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196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9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19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9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9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/>
      <p:bldP spid="19479" grpId="1"/>
      <p:bldP spid="19505" grpId="0"/>
      <p:bldP spid="19505" grpId="1"/>
      <p:bldP spid="19610" grpId="0"/>
      <p:bldP spid="196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0420" name="Picture 60419" descr="DAT DAI-KHOANG SAN DBS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76200"/>
            <a:ext cx="4724400" cy="67818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171" name="Text Box 60470"/>
          <p:cNvSpPr txBox="1"/>
          <p:nvPr/>
        </p:nvSpPr>
        <p:spPr>
          <a:xfrm>
            <a:off x="4114800" y="6019800"/>
            <a:ext cx="26670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60475" name="Text Box 60474"/>
          <p:cNvSpPr txBox="1"/>
          <p:nvPr/>
        </p:nvSpPr>
        <p:spPr>
          <a:xfrm>
            <a:off x="4800600" y="304800"/>
            <a:ext cx="43434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1/ VỊ TRÍ ĐỊA LÍ VÀ GIỚI HẠN LÃNH THỔ </a:t>
            </a:r>
            <a:endParaRPr lang="en-US" altLang="zh-CN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519" name="Explosion 2 60518"/>
          <p:cNvSpPr/>
          <p:nvPr/>
        </p:nvSpPr>
        <p:spPr>
          <a:xfrm>
            <a:off x="3200400" y="2057400"/>
            <a:ext cx="762000" cy="762000"/>
          </a:xfrm>
          <a:prstGeom prst="irregularSeal2">
            <a:avLst/>
          </a:prstGeom>
          <a:noFill/>
          <a:ln w="38100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20" name="Explosion 1 60519"/>
          <p:cNvSpPr/>
          <p:nvPr/>
        </p:nvSpPr>
        <p:spPr>
          <a:xfrm>
            <a:off x="4267200" y="3886200"/>
            <a:ext cx="533400" cy="762000"/>
          </a:xfrm>
          <a:prstGeom prst="irregularSeal1">
            <a:avLst/>
          </a:prstGeom>
          <a:noFill/>
          <a:ln w="38100" cap="flat" cmpd="sng">
            <a:solidFill>
              <a:srgbClr val="FF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175" name="Text Box 60527"/>
          <p:cNvSpPr txBox="1"/>
          <p:nvPr/>
        </p:nvSpPr>
        <p:spPr>
          <a:xfrm>
            <a:off x="2422525" y="6584950"/>
            <a:ext cx="311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>
                <a:latin typeface="Tahoma" panose="020B0604030504040204" pitchFamily="34" charset="0"/>
              </a:rPr>
              <a:t>u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60533" name="Text Box 60532"/>
          <p:cNvSpPr txBox="1"/>
          <p:nvPr/>
        </p:nvSpPr>
        <p:spPr>
          <a:xfrm>
            <a:off x="5029200" y="1066800"/>
            <a:ext cx="3429000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Nêu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giới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hạn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vùng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Sông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0066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000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endParaRPr lang="en-US" altLang="zh-CN" sz="2000">
              <a:solidFill>
                <a:srgbClr val="FF0066"/>
              </a:solidFill>
              <a:latin typeface="Tahoma" panose="020B0604030504040204" pitchFamily="34" charset="0"/>
            </a:endParaRPr>
          </a:p>
        </p:txBody>
      </p:sp>
      <p:sp>
        <p:nvSpPr>
          <p:cNvPr id="60536" name="Up Arrow 60535"/>
          <p:cNvSpPr/>
          <p:nvPr/>
        </p:nvSpPr>
        <p:spPr>
          <a:xfrm>
            <a:off x="1600200" y="2286000"/>
            <a:ext cx="76200" cy="533400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37" name="Left Arrow 60536"/>
          <p:cNvSpPr/>
          <p:nvPr/>
        </p:nvSpPr>
        <p:spPr>
          <a:xfrm>
            <a:off x="1143000" y="2133600"/>
            <a:ext cx="457200" cy="76200"/>
          </a:xfrm>
          <a:prstGeom prst="leftArrow">
            <a:avLst>
              <a:gd name="adj1" fmla="val 50000"/>
              <a:gd name="adj2" fmla="val 150000"/>
            </a:avLst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38" name="Right Arrow 60537"/>
          <p:cNvSpPr/>
          <p:nvPr/>
        </p:nvSpPr>
        <p:spPr>
          <a:xfrm>
            <a:off x="1447800" y="2895600"/>
            <a:ext cx="457200" cy="762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39" name="Down Arrow 60538"/>
          <p:cNvSpPr/>
          <p:nvPr/>
        </p:nvSpPr>
        <p:spPr>
          <a:xfrm>
            <a:off x="1295400" y="3200400"/>
            <a:ext cx="76200" cy="533400"/>
          </a:xfrm>
          <a:prstGeom prst="downArrow">
            <a:avLst>
              <a:gd name="adj1" fmla="val 50000"/>
              <a:gd name="adj2" fmla="val 175000"/>
            </a:avLst>
          </a:prstGeom>
          <a:solidFill>
            <a:srgbClr val="FF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44" name="Text Box 60543"/>
          <p:cNvSpPr txBox="1"/>
          <p:nvPr/>
        </p:nvSpPr>
        <p:spPr>
          <a:xfrm>
            <a:off x="5486400" y="2743200"/>
            <a:ext cx="26670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Vị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trí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các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đảo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Cát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Bà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,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Bạch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Long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Vĩ</a:t>
            </a:r>
            <a:endParaRPr lang="en-US" altLang="zh-CN">
              <a:solidFill>
                <a:srgbClr val="FF0066"/>
              </a:solidFill>
              <a:latin typeface="Tahoma" panose="020B0604030504040204" pitchFamily="34" charset="0"/>
            </a:endParaRPr>
          </a:p>
        </p:txBody>
      </p:sp>
      <p:sp>
        <p:nvSpPr>
          <p:cNvPr id="60545" name="Text Box 60544"/>
          <p:cNvSpPr txBox="1"/>
          <p:nvPr/>
        </p:nvSpPr>
        <p:spPr>
          <a:xfrm>
            <a:off x="5181600" y="3429000"/>
            <a:ext cx="34290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Hãy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kể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các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vùng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lảnh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thổ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thuộc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Sông</a:t>
            </a:r>
            <a:r>
              <a:rPr lang="en-US" altLang="zh-CN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err="1">
                <a:solidFill>
                  <a:srgbClr val="FF0066"/>
                </a:solidFill>
                <a:latin typeface="Tahoma" panose="020B0604030504040204" pitchFamily="34" charset="0"/>
              </a:rPr>
              <a:t>Hồng</a:t>
            </a:r>
            <a:endParaRPr lang="en-US" altLang="zh-CN">
              <a:solidFill>
                <a:srgbClr val="FF0066"/>
              </a:solidFill>
              <a:latin typeface="Tahoma" panose="020B0604030504040204" pitchFamily="34" charset="0"/>
            </a:endParaRPr>
          </a:p>
        </p:txBody>
      </p:sp>
      <p:sp>
        <p:nvSpPr>
          <p:cNvPr id="60548" name="Text Box 60547"/>
          <p:cNvSpPr txBox="1"/>
          <p:nvPr/>
        </p:nvSpPr>
        <p:spPr>
          <a:xfrm>
            <a:off x="4724400" y="2757805"/>
            <a:ext cx="4114800" cy="1757045"/>
          </a:xfrm>
          <a:prstGeom prst="rect">
            <a:avLst/>
          </a:prstGeom>
          <a:noFill/>
          <a:ln w="2857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no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gồm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endParaRPr lang="en-US" altLang="zh-CN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châu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thổ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dải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rìa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trung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du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vịnh</a:t>
            </a:r>
            <a:r>
              <a:rPr lang="en-US" altLang="zh-CN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err="1">
                <a:solidFill>
                  <a:schemeClr val="bg1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zh-CN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altLang="zh-CN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550" name="Flowchart: Connector 60549"/>
          <p:cNvSpPr/>
          <p:nvPr/>
        </p:nvSpPr>
        <p:spPr>
          <a:xfrm>
            <a:off x="1752600" y="2209800"/>
            <a:ext cx="152400" cy="228600"/>
          </a:xfrm>
          <a:prstGeom prst="flowChartConnector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51" name="Flowchart: Connector 60550"/>
          <p:cNvSpPr/>
          <p:nvPr/>
        </p:nvSpPr>
        <p:spPr>
          <a:xfrm>
            <a:off x="381000" y="304800"/>
            <a:ext cx="152400" cy="228600"/>
          </a:xfrm>
          <a:prstGeom prst="flowChartConnector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52" name="Flowchart: Connector 60551"/>
          <p:cNvSpPr/>
          <p:nvPr/>
        </p:nvSpPr>
        <p:spPr>
          <a:xfrm>
            <a:off x="2819400" y="2971800"/>
            <a:ext cx="228600" cy="152400"/>
          </a:xfrm>
          <a:prstGeom prst="flowChartConnector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60553" name="Text Box 60552"/>
          <p:cNvSpPr txBox="1"/>
          <p:nvPr/>
        </p:nvSpPr>
        <p:spPr>
          <a:xfrm>
            <a:off x="4953000" y="4575175"/>
            <a:ext cx="3886200" cy="22828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chạy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dọc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ven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ven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mùa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đông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lạnh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mưa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phùn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ẩm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ướt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nét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sắc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,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ta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93076B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zh-CN" sz="2400">
                <a:solidFill>
                  <a:srgbClr val="93076B"/>
                </a:solidFill>
                <a:latin typeface="Times New Roman" panose="02020603050405020304" pitchFamily="18" charset="0"/>
              </a:rPr>
              <a:t> 2</a:t>
            </a:r>
            <a:endParaRPr lang="en-US" altLang="zh-CN" sz="2400">
              <a:solidFill>
                <a:srgbClr val="93076B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554" name="Text Box 60553"/>
          <p:cNvSpPr txBox="1"/>
          <p:nvPr/>
        </p:nvSpPr>
        <p:spPr>
          <a:xfrm>
            <a:off x="4876800" y="990600"/>
            <a:ext cx="4267200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Giáp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trung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du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miền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núi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Bắc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Bộ,Bắc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Trung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Bộ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vịnh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Bắc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chemeClr val="bg1"/>
                </a:solidFill>
                <a:latin typeface="Tahoma" panose="020B0604030504040204" pitchFamily="34" charset="0"/>
              </a:rPr>
              <a:t>Bộ</a:t>
            </a:r>
            <a:r>
              <a:rPr lang="en-US" altLang="zh-CN" sz="2000" b="1">
                <a:solidFill>
                  <a:schemeClr val="bg1"/>
                </a:solidFill>
                <a:latin typeface="Tahoma" panose="020B0604030504040204" pitchFamily="34" charset="0"/>
              </a:rPr>
              <a:t> </a:t>
            </a:r>
            <a:endParaRPr lang="en-US" altLang="zh-CN" sz="2000" b="1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60556" name="Text Box 60555"/>
          <p:cNvSpPr txBox="1"/>
          <p:nvPr/>
        </p:nvSpPr>
        <p:spPr>
          <a:xfrm>
            <a:off x="5105400" y="1752600"/>
            <a:ext cx="2057400" cy="6413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địa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lí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err="1">
                <a:solidFill>
                  <a:srgbClr val="FF3399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>
                <a:solidFill>
                  <a:srgbClr val="FF3399"/>
                </a:solidFill>
                <a:latin typeface="Times New Roman" panose="02020603050405020304" pitchFamily="18" charset="0"/>
              </a:rPr>
              <a:t>?</a:t>
            </a:r>
            <a:endParaRPr lang="en-US" altLang="zh-CN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557" name="Text Box 60556"/>
          <p:cNvSpPr txBox="1"/>
          <p:nvPr/>
        </p:nvSpPr>
        <p:spPr>
          <a:xfrm>
            <a:off x="5181600" y="1752600"/>
            <a:ext cx="2819400" cy="944563"/>
          </a:xfrm>
          <a:prstGeom prst="rect">
            <a:avLst/>
          </a:prstGeom>
          <a:noFill/>
          <a:ln w="2857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thuận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tiện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err="1">
                <a:solidFill>
                  <a:srgbClr val="3333FF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zh-CN" b="1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endParaRPr lang="en-US" altLang="zh-CN" b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1.11111E-6 L 0.00833 -0.28889 " pathEditMode="relative" ptsTypes="AA">
                                      <p:cBhvr>
                                        <p:cTn id="31" dur="2000" fill="hold"/>
                                        <p:tgtEl>
                                          <p:spTgt spid="60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13333 -4.44444E-6 " pathEditMode="relative" ptsTypes="AA">
                                      <p:cBhvr>
                                        <p:cTn id="40" dur="2000" fill="hold"/>
                                        <p:tgtEl>
                                          <p:spTgt spid="60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4 -0.00556 L 0.16667 -0.00556 " pathEditMode="relative" ptsTypes="AA">
                                      <p:cBhvr>
                                        <p:cTn id="49" dur="2000" fill="hold"/>
                                        <p:tgtEl>
                                          <p:spTgt spid="60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8.88889E-6 L 6.66667E-6 0.12222 " pathEditMode="relative" ptsTypes="AA">
                                      <p:cBhvr>
                                        <p:cTn id="58" dur="2000" fill="hold"/>
                                        <p:tgtEl>
                                          <p:spTgt spid="60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4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60554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55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055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56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6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7">
                                            <p:txEl>
                                              <p:charRg st="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60557">
                                            <p:txEl>
                                              <p:charRg st="0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0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0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2000"/>
                                        <p:tgtEl>
                                          <p:spTgt spid="605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6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6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9" dur="500"/>
                                        <p:tgtEl>
                                          <p:spTgt spid="60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6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6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6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6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6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6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60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0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6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0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0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6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75" grpId="0"/>
      <p:bldP spid="60533" grpId="0"/>
      <p:bldP spid="60533" grpId="1"/>
      <p:bldP spid="60533" grpId="2"/>
      <p:bldP spid="60544" grpId="0"/>
      <p:bldP spid="60544" grpId="1"/>
      <p:bldP spid="60545" grpId="0"/>
      <p:bldP spid="60545" grpId="1"/>
      <p:bldP spid="60548" grpId="0" bldLvl="0" animBg="1"/>
      <p:bldP spid="60553" grpId="0"/>
      <p:bldP spid="60556" grpId="0" build="allAtOnce"/>
      <p:bldP spid="60557" grpId="0" animBg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9876" name="Rectangles 79875"/>
          <p:cNvSpPr/>
          <p:nvPr/>
        </p:nvSpPr>
        <p:spPr>
          <a:xfrm rot="-10761121" flipV="1">
            <a:off x="5561013" y="0"/>
            <a:ext cx="3352800" cy="1006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>
                <a:solidFill>
                  <a:srgbClr val="FF0066"/>
                </a:solidFill>
                <a:latin typeface="Tahoma" panose="020B0604030504040204" pitchFamily="34" charset="0"/>
              </a:rPr>
              <a:t>II/ </a:t>
            </a:r>
            <a:r>
              <a:rPr lang="en-US" altLang="zh-CN" sz="2000" b="1" err="1">
                <a:solidFill>
                  <a:srgbClr val="FF0066"/>
                </a:solidFill>
                <a:latin typeface="Tahoma" panose="020B0604030504040204" pitchFamily="34" charset="0"/>
              </a:rPr>
              <a:t>ĐiỀU</a:t>
            </a:r>
            <a:r>
              <a:rPr lang="en-US" altLang="zh-CN" sz="2000" b="1">
                <a:solidFill>
                  <a:srgbClr val="FF0066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err="1">
                <a:solidFill>
                  <a:srgbClr val="FF0066"/>
                </a:solidFill>
                <a:latin typeface="Tahoma" panose="020B0604030504040204" pitchFamily="34" charset="0"/>
              </a:rPr>
              <a:t>KiỆN</a:t>
            </a:r>
            <a:r>
              <a:rPr lang="en-US" altLang="zh-CN" sz="2000" b="1">
                <a:solidFill>
                  <a:srgbClr val="FF0066"/>
                </a:solidFill>
                <a:latin typeface="Tahoma" panose="020B0604030504040204" pitchFamily="34" charset="0"/>
              </a:rPr>
              <a:t> TỰ NHIÊN VÀ TÀI NGUYÊN THIÊN NHIÊN</a:t>
            </a:r>
            <a:endParaRPr lang="en-US" altLang="zh-CN" sz="2000" b="1">
              <a:solidFill>
                <a:srgbClr val="FF0066"/>
              </a:solidFill>
              <a:latin typeface="Tahoma" panose="020B0604030504040204" pitchFamily="34" charset="0"/>
            </a:endParaRPr>
          </a:p>
        </p:txBody>
      </p:sp>
      <p:sp>
        <p:nvSpPr>
          <p:cNvPr id="79877" name="Rectangles 79876"/>
          <p:cNvSpPr/>
          <p:nvPr/>
        </p:nvSpPr>
        <p:spPr>
          <a:xfrm>
            <a:off x="5715000" y="990600"/>
            <a:ext cx="3429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b="1" i="1">
                <a:solidFill>
                  <a:srgbClr val="6600FF"/>
                </a:solidFill>
                <a:latin typeface="Tahoma" panose="020B0604030504040204" pitchFamily="34" charset="0"/>
              </a:rPr>
              <a:t>1</a:t>
            </a:r>
            <a:r>
              <a:rPr lang="en-US" altLang="zh-CN" sz="2000" b="1" i="1">
                <a:solidFill>
                  <a:srgbClr val="6600FF"/>
                </a:solidFill>
                <a:latin typeface="Tahoma" panose="020B0604030504040204" pitchFamily="34" charset="0"/>
              </a:rPr>
              <a:t>. </a:t>
            </a:r>
            <a:r>
              <a:rPr lang="en-US" altLang="zh-CN" sz="2000" b="1" i="1" err="1">
                <a:solidFill>
                  <a:srgbClr val="6600FF"/>
                </a:solidFill>
                <a:latin typeface="Tahoma" panose="020B0604030504040204" pitchFamily="34" charset="0"/>
              </a:rPr>
              <a:t>Điều</a:t>
            </a:r>
            <a:r>
              <a:rPr lang="en-US" altLang="zh-CN" sz="2000" b="1" i="1">
                <a:solidFill>
                  <a:srgbClr val="6600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i="1" err="1">
                <a:solidFill>
                  <a:srgbClr val="6600FF"/>
                </a:solidFill>
                <a:latin typeface="Tahoma" panose="020B0604030504040204" pitchFamily="34" charset="0"/>
              </a:rPr>
              <a:t>kiện</a:t>
            </a:r>
            <a:r>
              <a:rPr lang="en-US" altLang="zh-CN" sz="2000" b="1" i="1">
                <a:solidFill>
                  <a:srgbClr val="6600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i="1" err="1">
                <a:solidFill>
                  <a:srgbClr val="6600FF"/>
                </a:solidFill>
                <a:latin typeface="Tahoma" panose="020B0604030504040204" pitchFamily="34" charset="0"/>
              </a:rPr>
              <a:t>tự</a:t>
            </a:r>
            <a:r>
              <a:rPr lang="en-US" altLang="zh-CN" sz="2000" b="1" i="1">
                <a:solidFill>
                  <a:srgbClr val="6600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b="1" i="1" err="1">
                <a:solidFill>
                  <a:srgbClr val="3333FF"/>
                </a:solidFill>
                <a:latin typeface="Tahoma" panose="020B0604030504040204" pitchFamily="34" charset="0"/>
              </a:rPr>
              <a:t>nhiên</a:t>
            </a:r>
            <a:endParaRPr lang="en-US" altLang="zh-CN" sz="2000" b="1" i="1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79878" name="Rectangles 79877"/>
          <p:cNvSpPr/>
          <p:nvPr/>
        </p:nvSpPr>
        <p:spPr>
          <a:xfrm>
            <a:off x="5791200" y="1981200"/>
            <a:ext cx="3352800" cy="15525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Nêu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ý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nghĩa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Sông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đối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với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sự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phát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triển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nông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nghiệp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đời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sống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400">
                <a:solidFill>
                  <a:srgbClr val="CC00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CC0000"/>
                </a:solidFill>
                <a:latin typeface="Tahoma" panose="020B0604030504040204" pitchFamily="34" charset="0"/>
              </a:rPr>
              <a:t>cư</a:t>
            </a:r>
            <a:endParaRPr lang="en-US" altLang="zh-CN" sz="2400">
              <a:solidFill>
                <a:srgbClr val="CC0000"/>
              </a:solidFill>
              <a:latin typeface="Tahoma" panose="020B0604030504040204" pitchFamily="34" charset="0"/>
            </a:endParaRPr>
          </a:p>
        </p:txBody>
      </p:sp>
      <p:sp>
        <p:nvSpPr>
          <p:cNvPr id="79879" name="Rectangles 79878"/>
          <p:cNvSpPr/>
          <p:nvPr/>
        </p:nvSpPr>
        <p:spPr>
          <a:xfrm>
            <a:off x="5719763" y="1676400"/>
            <a:ext cx="3424237" cy="192722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Sông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bồi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đấp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sa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cung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cấp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sản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xuất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đời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sống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,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1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zh-CN" sz="2400">
                <a:solidFill>
                  <a:schemeClr val="bg1"/>
                </a:solidFill>
                <a:latin typeface="Times New Roman" panose="02020603050405020304" pitchFamily="18" charset="0"/>
              </a:rPr>
              <a:t>.</a:t>
            </a:r>
            <a:endParaRPr lang="en-US" altLang="zh-CN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9880" name="Picture 79879" descr="DAT DAI-KHOANG SAN DBS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-152400"/>
            <a:ext cx="5334000" cy="70104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8199" name="Freeform 79885"/>
          <p:cNvSpPr/>
          <p:nvPr/>
        </p:nvSpPr>
        <p:spPr>
          <a:xfrm>
            <a:off x="476250" y="819150"/>
            <a:ext cx="57150" cy="19050"/>
          </a:xfrm>
          <a:custGeom>
            <a:avLst/>
            <a:gdLst/>
            <a:ahLst/>
            <a:cxnLst/>
            <a:pathLst>
              <a:path w="36" h="12">
                <a:moveTo>
                  <a:pt x="0" y="0"/>
                </a:moveTo>
                <a:cubicBezTo>
                  <a:pt x="12" y="4"/>
                  <a:pt x="36" y="12"/>
                  <a:pt x="36" y="12"/>
                </a:cubicBezTo>
                <a:cubicBezTo>
                  <a:pt x="36" y="12"/>
                  <a:pt x="12" y="4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0" name="Freeform 79895"/>
          <p:cNvSpPr/>
          <p:nvPr/>
        </p:nvSpPr>
        <p:spPr>
          <a:xfrm>
            <a:off x="457200" y="666750"/>
            <a:ext cx="95250" cy="76200"/>
          </a:xfrm>
          <a:custGeom>
            <a:avLst/>
            <a:gdLst/>
            <a:ahLst/>
            <a:cxnLst/>
            <a:pathLst>
              <a:path w="60" h="48">
                <a:moveTo>
                  <a:pt x="0" y="0"/>
                </a:moveTo>
                <a:cubicBezTo>
                  <a:pt x="16" y="4"/>
                  <a:pt x="35" y="2"/>
                  <a:pt x="48" y="12"/>
                </a:cubicBezTo>
                <a:cubicBezTo>
                  <a:pt x="58" y="20"/>
                  <a:pt x="60" y="48"/>
                  <a:pt x="60" y="4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9898" name="Freeform 79897"/>
          <p:cNvSpPr/>
          <p:nvPr/>
        </p:nvSpPr>
        <p:spPr>
          <a:xfrm>
            <a:off x="1600200" y="1981200"/>
            <a:ext cx="1149350" cy="1606550"/>
          </a:xfrm>
          <a:custGeom>
            <a:avLst/>
            <a:gdLst/>
            <a:ahLst/>
            <a:cxnLst/>
            <a:pathLst>
              <a:path w="724" h="1012">
                <a:moveTo>
                  <a:pt x="724" y="996"/>
                </a:moveTo>
                <a:cubicBezTo>
                  <a:pt x="706" y="942"/>
                  <a:pt x="692" y="941"/>
                  <a:pt x="640" y="924"/>
                </a:cubicBezTo>
                <a:cubicBezTo>
                  <a:pt x="631" y="896"/>
                  <a:pt x="626" y="842"/>
                  <a:pt x="568" y="900"/>
                </a:cubicBezTo>
                <a:cubicBezTo>
                  <a:pt x="456" y="1012"/>
                  <a:pt x="610" y="950"/>
                  <a:pt x="508" y="984"/>
                </a:cubicBezTo>
                <a:cubicBezTo>
                  <a:pt x="496" y="980"/>
                  <a:pt x="475" y="984"/>
                  <a:pt x="472" y="972"/>
                </a:cubicBezTo>
                <a:cubicBezTo>
                  <a:pt x="457" y="905"/>
                  <a:pt x="479" y="884"/>
                  <a:pt x="508" y="840"/>
                </a:cubicBezTo>
                <a:cubicBezTo>
                  <a:pt x="484" y="832"/>
                  <a:pt x="460" y="824"/>
                  <a:pt x="436" y="816"/>
                </a:cubicBezTo>
                <a:cubicBezTo>
                  <a:pt x="412" y="808"/>
                  <a:pt x="420" y="768"/>
                  <a:pt x="412" y="744"/>
                </a:cubicBezTo>
                <a:cubicBezTo>
                  <a:pt x="392" y="683"/>
                  <a:pt x="410" y="679"/>
                  <a:pt x="352" y="660"/>
                </a:cubicBezTo>
                <a:cubicBezTo>
                  <a:pt x="308" y="594"/>
                  <a:pt x="342" y="655"/>
                  <a:pt x="316" y="552"/>
                </a:cubicBezTo>
                <a:cubicBezTo>
                  <a:pt x="310" y="527"/>
                  <a:pt x="313" y="494"/>
                  <a:pt x="292" y="480"/>
                </a:cubicBezTo>
                <a:cubicBezTo>
                  <a:pt x="245" y="449"/>
                  <a:pt x="270" y="461"/>
                  <a:pt x="220" y="444"/>
                </a:cubicBezTo>
                <a:cubicBezTo>
                  <a:pt x="176" y="313"/>
                  <a:pt x="246" y="512"/>
                  <a:pt x="184" y="372"/>
                </a:cubicBezTo>
                <a:cubicBezTo>
                  <a:pt x="143" y="281"/>
                  <a:pt x="188" y="274"/>
                  <a:pt x="100" y="252"/>
                </a:cubicBezTo>
                <a:cubicBezTo>
                  <a:pt x="71" y="166"/>
                  <a:pt x="97" y="194"/>
                  <a:pt x="40" y="156"/>
                </a:cubicBezTo>
                <a:cubicBezTo>
                  <a:pt x="0" y="97"/>
                  <a:pt x="4" y="77"/>
                  <a:pt x="4" y="0"/>
                </a:cubicBezTo>
              </a:path>
            </a:pathLst>
          </a:custGeom>
          <a:noFill/>
          <a:ln w="38100" cap="flat" cmpd="sng">
            <a:solidFill>
              <a:srgbClr val="3333F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p>
            <a:endParaRPr lang="en-US"/>
          </a:p>
        </p:txBody>
      </p:sp>
      <p:sp>
        <p:nvSpPr>
          <p:cNvPr id="79900" name="Freeform 79899"/>
          <p:cNvSpPr/>
          <p:nvPr/>
        </p:nvSpPr>
        <p:spPr>
          <a:xfrm>
            <a:off x="457200" y="642938"/>
            <a:ext cx="1143000" cy="1357312"/>
          </a:xfrm>
          <a:custGeom>
            <a:avLst/>
            <a:gdLst/>
            <a:ahLst/>
            <a:cxnLst/>
            <a:pathLst>
              <a:path w="720" h="855">
                <a:moveTo>
                  <a:pt x="720" y="855"/>
                </a:moveTo>
                <a:cubicBezTo>
                  <a:pt x="714" y="815"/>
                  <a:pt x="701" y="776"/>
                  <a:pt x="696" y="735"/>
                </a:cubicBezTo>
                <a:cubicBezTo>
                  <a:pt x="692" y="697"/>
                  <a:pt x="699" y="542"/>
                  <a:pt x="660" y="483"/>
                </a:cubicBezTo>
                <a:cubicBezTo>
                  <a:pt x="647" y="464"/>
                  <a:pt x="614" y="395"/>
                  <a:pt x="576" y="387"/>
                </a:cubicBezTo>
                <a:cubicBezTo>
                  <a:pt x="529" y="378"/>
                  <a:pt x="480" y="379"/>
                  <a:pt x="432" y="375"/>
                </a:cubicBezTo>
                <a:cubicBezTo>
                  <a:pt x="424" y="351"/>
                  <a:pt x="416" y="327"/>
                  <a:pt x="408" y="303"/>
                </a:cubicBezTo>
                <a:cubicBezTo>
                  <a:pt x="400" y="279"/>
                  <a:pt x="360" y="287"/>
                  <a:pt x="336" y="279"/>
                </a:cubicBezTo>
                <a:cubicBezTo>
                  <a:pt x="262" y="254"/>
                  <a:pt x="313" y="268"/>
                  <a:pt x="180" y="255"/>
                </a:cubicBezTo>
                <a:cubicBezTo>
                  <a:pt x="168" y="251"/>
                  <a:pt x="153" y="252"/>
                  <a:pt x="144" y="243"/>
                </a:cubicBezTo>
                <a:cubicBezTo>
                  <a:pt x="135" y="234"/>
                  <a:pt x="138" y="218"/>
                  <a:pt x="132" y="207"/>
                </a:cubicBezTo>
                <a:cubicBezTo>
                  <a:pt x="126" y="194"/>
                  <a:pt x="114" y="184"/>
                  <a:pt x="108" y="171"/>
                </a:cubicBezTo>
                <a:cubicBezTo>
                  <a:pt x="98" y="148"/>
                  <a:pt x="92" y="123"/>
                  <a:pt x="84" y="99"/>
                </a:cubicBezTo>
                <a:cubicBezTo>
                  <a:pt x="84" y="99"/>
                  <a:pt x="66" y="21"/>
                  <a:pt x="60" y="15"/>
                </a:cubicBezTo>
                <a:cubicBezTo>
                  <a:pt x="45" y="0"/>
                  <a:pt x="18" y="3"/>
                  <a:pt x="0" y="3"/>
                </a:cubicBezTo>
              </a:path>
            </a:pathLst>
          </a:custGeom>
          <a:noFill/>
          <a:ln w="38100" cap="flat" cmpd="sng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9906" name="Text Box 79905"/>
          <p:cNvSpPr txBox="1"/>
          <p:nvPr/>
        </p:nvSpPr>
        <p:spPr>
          <a:xfrm>
            <a:off x="5715000" y="3657600"/>
            <a:ext cx="32004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So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sánh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sông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các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khác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endParaRPr lang="en-US" altLang="zh-CN" sz="2400">
              <a:solidFill>
                <a:srgbClr val="FF3399"/>
              </a:solidFill>
              <a:latin typeface="Tahoma" panose="020B0604030504040204" pitchFamily="34" charset="0"/>
            </a:endParaRPr>
          </a:p>
        </p:txBody>
      </p:sp>
      <p:sp>
        <p:nvSpPr>
          <p:cNvPr id="79908" name="Text Box 79907"/>
          <p:cNvSpPr txBox="1"/>
          <p:nvPr/>
        </p:nvSpPr>
        <p:spPr>
          <a:xfrm>
            <a:off x="5715000" y="3733800"/>
            <a:ext cx="2819400" cy="119697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Là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rộng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thứ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hai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cả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nước</a:t>
            </a:r>
            <a:r>
              <a:rPr lang="en-US" altLang="zh-CN" sz="2400">
                <a:latin typeface="Tahoma" panose="020B0604030504040204" pitchFamily="34" charset="0"/>
              </a:rPr>
              <a:t> </a:t>
            </a:r>
            <a:endParaRPr lang="en-US" altLang="zh-CN" sz="2400">
              <a:latin typeface="Tahoma" panose="020B0604030504040204" pitchFamily="34" charset="0"/>
            </a:endParaRPr>
          </a:p>
        </p:txBody>
      </p:sp>
      <p:sp>
        <p:nvSpPr>
          <p:cNvPr id="79911" name="Text Box 79910"/>
          <p:cNvSpPr txBox="1"/>
          <p:nvPr/>
        </p:nvSpPr>
        <p:spPr>
          <a:xfrm>
            <a:off x="5638800" y="5257800"/>
            <a:ext cx="29718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Nêu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tầm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quan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trọng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của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hệ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thống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đê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S.Hồng</a:t>
            </a:r>
            <a:endParaRPr lang="en-US" altLang="zh-CN" sz="2400">
              <a:latin typeface="Tahoma" panose="020B0604030504040204" pitchFamily="34" charset="0"/>
            </a:endParaRPr>
          </a:p>
        </p:txBody>
      </p:sp>
      <p:sp>
        <p:nvSpPr>
          <p:cNvPr id="79912" name="Text Box 79911"/>
          <p:cNvSpPr txBox="1"/>
          <p:nvPr/>
        </p:nvSpPr>
        <p:spPr>
          <a:xfrm>
            <a:off x="5486400" y="4876800"/>
            <a:ext cx="3657600" cy="20732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err="1">
                <a:solidFill>
                  <a:schemeClr val="bg2"/>
                </a:solidFill>
                <a:latin typeface="Tahoma" panose="020B0604030504040204" pitchFamily="34" charset="0"/>
              </a:rPr>
              <a:t>Đê</a:t>
            </a:r>
            <a:r>
              <a:rPr lang="en-US" altLang="zh-CN" sz="20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ngăn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lũ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lụt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,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bảo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vệ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tính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mạng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người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dân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vùng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bằng</a:t>
            </a:r>
            <a:endParaRPr lang="en-US" altLang="zh-CN" sz="2000">
              <a:solidFill>
                <a:srgbClr val="9900CC"/>
              </a:solidFill>
              <a:latin typeface="Tahom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u="sng" err="1">
                <a:solidFill>
                  <a:srgbClr val="9900CC"/>
                </a:solidFill>
                <a:latin typeface="Tahoma" panose="020B0604030504040204" pitchFamily="34" charset="0"/>
              </a:rPr>
              <a:t>Hạn</a:t>
            </a:r>
            <a:r>
              <a:rPr lang="en-US" altLang="zh-CN" sz="2000" u="sng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u="sng" err="1">
                <a:solidFill>
                  <a:srgbClr val="9900CC"/>
                </a:solidFill>
                <a:latin typeface="Tahoma" panose="020B0604030504040204" pitchFamily="34" charset="0"/>
              </a:rPr>
              <a:t>chế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: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Ngăn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lượng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phù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sa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vào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ruộng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,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hình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thành</a:t>
            </a:r>
            <a:r>
              <a:rPr lang="en-US" altLang="zh-CN" sz="200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các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ô </a:t>
            </a:r>
            <a:r>
              <a:rPr lang="en-US" altLang="zh-CN" sz="2000" err="1">
                <a:solidFill>
                  <a:srgbClr val="9900CC"/>
                </a:solidFill>
                <a:latin typeface="Tahoma" panose="020B0604030504040204" pitchFamily="34" charset="0"/>
              </a:rPr>
              <a:t>trủng</a:t>
            </a:r>
            <a:r>
              <a:rPr lang="en-US" altLang="zh-CN" sz="2000">
                <a:solidFill>
                  <a:srgbClr val="9900CC"/>
                </a:solidFill>
                <a:latin typeface="Tahoma" panose="020B0604030504040204" pitchFamily="34" charset="0"/>
              </a:rPr>
              <a:t> </a:t>
            </a:r>
            <a:endParaRPr lang="en-US" altLang="zh-CN" sz="2000">
              <a:solidFill>
                <a:srgbClr val="9900CC"/>
              </a:solidFill>
              <a:latin typeface="Tahoma" panose="020B0604030504040204" pitchFamily="34" charset="0"/>
            </a:endParaRPr>
          </a:p>
        </p:txBody>
      </p:sp>
      <p:pic>
        <p:nvPicPr>
          <p:cNvPr id="79913" name="Picture 79912" descr="Ban do tu nhien Viet N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48768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6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6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9879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9879">
                                            <p:txEl>
                                              <p:charRg st="0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79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991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991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1" dur="2000"/>
                                        <p:tgtEl>
                                          <p:spTgt spid="7991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91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78" grpId="0"/>
      <p:bldP spid="79878" grpId="1"/>
      <p:bldP spid="79879" grpId="0" animBg="1" build="allAtOnce"/>
      <p:bldP spid="79906" grpId="0"/>
      <p:bldP spid="79906" grpId="1"/>
      <p:bldP spid="79908" grpId="1" animBg="1"/>
      <p:bldP spid="79911" grpId="0" build="allAtOnce"/>
      <p:bldP spid="79911" grpId="1" build="allAtOnce"/>
      <p:bldP spid="799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Text Box 77831"/>
          <p:cNvSpPr txBox="1"/>
          <p:nvPr/>
        </p:nvSpPr>
        <p:spPr>
          <a:xfrm>
            <a:off x="3429000" y="838200"/>
            <a:ext cx="3124200" cy="3667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endParaRPr lang="en-US" altLang="zh-CN">
              <a:latin typeface="Tahoma" panose="020B0604030504040204" pitchFamily="34" charset="0"/>
            </a:endParaRPr>
          </a:p>
        </p:txBody>
      </p:sp>
      <p:pic>
        <p:nvPicPr>
          <p:cNvPr id="77838" name="Picture 77837" descr="DAT DAI-KHOANG SAN DBS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5800" y="0"/>
            <a:ext cx="4724400" cy="67818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7846" name="Rectangles 77845"/>
          <p:cNvSpPr/>
          <p:nvPr/>
        </p:nvSpPr>
        <p:spPr>
          <a:xfrm>
            <a:off x="2362200" y="2133600"/>
            <a:ext cx="381000" cy="2286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7848" name="Rectangles 77847"/>
          <p:cNvSpPr/>
          <p:nvPr/>
        </p:nvSpPr>
        <p:spPr>
          <a:xfrm>
            <a:off x="1066800" y="228600"/>
            <a:ext cx="381000" cy="228600"/>
          </a:xfrm>
          <a:prstGeom prst="rect">
            <a:avLst/>
          </a:prstGeom>
          <a:solidFill>
            <a:srgbClr val="FF3300"/>
          </a:solidFill>
          <a:ln w="9525">
            <a:noFill/>
          </a:ln>
        </p:spPr>
        <p:txBody>
          <a:bodyPr wrap="none" anchor="ctr" anchorCtr="0"/>
          <a:p>
            <a:pPr algn="ctr" eaLnBrk="0" hangingPunct="0"/>
            <a:endParaRPr lang="en-US" altLang="zh-CN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77849" name="Rectangles 77848"/>
          <p:cNvSpPr/>
          <p:nvPr/>
        </p:nvSpPr>
        <p:spPr>
          <a:xfrm>
            <a:off x="3200400" y="2438400"/>
            <a:ext cx="304800" cy="228600"/>
          </a:xfrm>
          <a:prstGeom prst="rect">
            <a:avLst/>
          </a:prstGeom>
          <a:solidFill>
            <a:srgbClr val="3333FF"/>
          </a:solidFill>
          <a:ln w="9525">
            <a:noFill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7852" name="Rectangles 77851"/>
          <p:cNvSpPr/>
          <p:nvPr/>
        </p:nvSpPr>
        <p:spPr>
          <a:xfrm>
            <a:off x="762000" y="5410200"/>
            <a:ext cx="228600" cy="152400"/>
          </a:xfrm>
          <a:prstGeom prst="rect">
            <a:avLst/>
          </a:prstGeom>
          <a:pattFill prst="lgCheck">
            <a:fgClr>
              <a:schemeClr val="tx2"/>
            </a:fgClr>
            <a:bgClr>
              <a:srgbClr val="3399FF"/>
            </a:bgClr>
          </a:patt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7857" name="Rectangles 77856"/>
          <p:cNvSpPr/>
          <p:nvPr/>
        </p:nvSpPr>
        <p:spPr>
          <a:xfrm>
            <a:off x="5410200" y="152400"/>
            <a:ext cx="3171825" cy="1006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Hãy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kể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tên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nêu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sự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phân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bố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các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loại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đất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ở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Đồng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bằng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Sông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000" err="1">
                <a:solidFill>
                  <a:srgbClr val="FF3399"/>
                </a:solidFill>
                <a:latin typeface="Tahoma" panose="020B0604030504040204" pitchFamily="34" charset="0"/>
              </a:rPr>
              <a:t>Hồng</a:t>
            </a:r>
            <a:r>
              <a:rPr lang="en-US" altLang="zh-CN" sz="20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endParaRPr lang="en-US" altLang="zh-CN" sz="2000">
              <a:solidFill>
                <a:srgbClr val="FF3399"/>
              </a:solidFill>
              <a:latin typeface="Tahoma" panose="020B0604030504040204" pitchFamily="34" charset="0"/>
            </a:endParaRPr>
          </a:p>
        </p:txBody>
      </p:sp>
      <p:sp>
        <p:nvSpPr>
          <p:cNvPr id="77858" name="Text Box 77857"/>
          <p:cNvSpPr txBox="1"/>
          <p:nvPr/>
        </p:nvSpPr>
        <p:spPr>
          <a:xfrm>
            <a:off x="5943600" y="304800"/>
            <a:ext cx="2971800" cy="15621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Đất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đa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dạng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quan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trọng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là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đất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phù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sa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thích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hợp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thâm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canh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trong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nông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nghiệp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77859" name="Text Box 77858"/>
          <p:cNvSpPr txBox="1"/>
          <p:nvPr/>
        </p:nvSpPr>
        <p:spPr>
          <a:xfrm>
            <a:off x="5867400" y="2209800"/>
            <a:ext cx="2971800" cy="19177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Vì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sao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nói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khí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hậu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nơi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đây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thích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hợp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cho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việc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thâm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canh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tăng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vụ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trong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sản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xuất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nông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ahoma" panose="020B0604030504040204" pitchFamily="34" charset="0"/>
              </a:rPr>
              <a:t>nghiệp</a:t>
            </a:r>
            <a:r>
              <a:rPr lang="en-US" altLang="zh-CN" sz="2400">
                <a:solidFill>
                  <a:srgbClr val="FF3399"/>
                </a:solidFill>
                <a:latin typeface="Tahoma" panose="020B0604030504040204" pitchFamily="34" charset="0"/>
              </a:rPr>
              <a:t>?</a:t>
            </a:r>
            <a:endParaRPr lang="en-US" altLang="zh-CN" sz="2400">
              <a:solidFill>
                <a:srgbClr val="FF3399"/>
              </a:solidFill>
              <a:latin typeface="Tahoma" panose="020B0604030504040204" pitchFamily="34" charset="0"/>
            </a:endParaRPr>
          </a:p>
        </p:txBody>
      </p:sp>
      <p:pic>
        <p:nvPicPr>
          <p:cNvPr id="77860" name="Picture 77859" descr="Bieu do nhiet d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1697038" cy="213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7861" name="Text Box 77860"/>
          <p:cNvSpPr txBox="1"/>
          <p:nvPr/>
        </p:nvSpPr>
        <p:spPr>
          <a:xfrm>
            <a:off x="5791200" y="4191000"/>
            <a:ext cx="3352800" cy="1927225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Khí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hậu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nhiệt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đới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mùa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đông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lạnh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tạo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điều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kiện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thâm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canh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tăng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vụ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,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trồng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cây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ôn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đới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cận</a:t>
            </a:r>
            <a:r>
              <a:rPr lang="en-US" altLang="zh-CN" sz="240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3333FF"/>
                </a:solidFill>
                <a:latin typeface="Tahoma" panose="020B0604030504040204" pitchFamily="34" charset="0"/>
              </a:rPr>
              <a:t>nhiệt</a:t>
            </a:r>
            <a:r>
              <a:rPr lang="en-US" altLang="zh-CN" sz="2400" b="1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endParaRPr lang="en-US" altLang="zh-CN" sz="2400" b="1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77862" name="Flowchart: Process 77861"/>
          <p:cNvSpPr/>
          <p:nvPr/>
        </p:nvSpPr>
        <p:spPr>
          <a:xfrm>
            <a:off x="685800" y="6248400"/>
            <a:ext cx="304800" cy="228600"/>
          </a:xfrm>
          <a:prstGeom prst="flowChartProcess">
            <a:avLst/>
          </a:prstGeom>
          <a:solidFill>
            <a:srgbClr val="96969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7864" name="Text Box 77863"/>
          <p:cNvSpPr txBox="1"/>
          <p:nvPr/>
        </p:nvSpPr>
        <p:spPr>
          <a:xfrm>
            <a:off x="5867400" y="1295400"/>
            <a:ext cx="2743200" cy="7016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coi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tài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quí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nhất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?</a:t>
            </a:r>
            <a:endParaRPr lang="en-US" altLang="zh-CN" sz="20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865" name="Text Box 77864"/>
          <p:cNvSpPr txBox="1"/>
          <p:nvPr/>
        </p:nvSpPr>
        <p:spPr>
          <a:xfrm>
            <a:off x="5486400" y="381000"/>
            <a:ext cx="33528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phù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sa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mầu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quỹ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hạn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chế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đất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tài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nguyên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quí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giá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57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666 L -0.18333 0.5166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78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0" y="2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1111 L -0.0375 0.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3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275 0.51111 " pathEditMode="relative" ptsTypes="AA">
                                      <p:cBhvr>
                                        <p:cTn id="39" dur="2000" fill="hold"/>
                                        <p:tgtEl>
                                          <p:spTgt spid="778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1.11111E-6 L 0.10834 -0.28889 " pathEditMode="relative" ptsTypes="AA">
                                      <p:cBhvr>
                                        <p:cTn id="48" dur="2000" fill="hold"/>
                                        <p:tgtEl>
                                          <p:spTgt spid="77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52" dur="2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2" dur="2000"/>
                                        <p:tgtEl>
                                          <p:spTgt spid="77857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857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9166 -0.75555 " pathEditMode="relative" ptsTypes="AA">
                                      <p:cBhvr>
                                        <p:cTn id="67" dur="2000" fill="hold"/>
                                        <p:tgtEl>
                                          <p:spTgt spid="77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77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7786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7786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5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77858">
                                            <p:txEl>
                                              <p:charRg st="0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>
                                            <p:txEl>
                                              <p:charRg st="0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7859">
                                            <p:txEl>
                                              <p:charRg st="0" end="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63 0.16666 L 0.27396 0.41111 " pathEditMode="relative" ptsTypes="AA">
                                      <p:cBhvr>
                                        <p:cTn id="119" dur="2000" fill="hold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8" grpId="0" animBg="1"/>
      <p:bldP spid="77848" grpId="1" animBg="1"/>
      <p:bldP spid="77857" grpId="0" build="allAtOnce"/>
      <p:bldP spid="77858" grpId="0" animBg="1" build="allAtOnce"/>
      <p:bldP spid="77861" grpId="2" animBg="1"/>
      <p:bldP spid="77864" grpId="0"/>
      <p:bldP spid="77864" grpId="1"/>
      <p:bldP spid="77864" grpId="2"/>
      <p:bldP spid="7786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8855" name="Picture 78854" descr="DAT DAI-KHOANG SAN DBS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0"/>
            <a:ext cx="5218113" cy="6858000"/>
          </a:xfrm>
          <a:prstGeom prst="rect">
            <a:avLst/>
          </a:prstGeom>
          <a:noFill/>
          <a:ln w="9525" cap="flat" cmpd="sng">
            <a:solidFill>
              <a:srgbClr val="FF0066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8856" name="Text Box 78855"/>
          <p:cNvSpPr txBox="1"/>
          <p:nvPr/>
        </p:nvSpPr>
        <p:spPr>
          <a:xfrm>
            <a:off x="5562600" y="381000"/>
            <a:ext cx="37255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99"/>
                </a:solidFill>
                <a:latin typeface="Times New Roman" panose="02020603050405020304" pitchFamily="18" charset="0"/>
              </a:rPr>
              <a:t>2- Tài</a:t>
            </a:r>
            <a:r>
              <a:rPr lang="en-US" altLang="zh-CN" sz="2400">
                <a:solidFill>
                  <a:srgbClr val="FF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99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zh-CN" sz="2400">
                <a:solidFill>
                  <a:srgbClr val="FF3399"/>
                </a:solidFill>
                <a:latin typeface="Times New Roman" panose="02020603050405020304" pitchFamily="18" charset="0"/>
              </a:rPr>
              <a:t>  thiên nhiên </a:t>
            </a:r>
            <a:endParaRPr lang="en-US" altLang="zh-CN" sz="2400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57" name="Rectangles 78856"/>
          <p:cNvSpPr/>
          <p:nvPr/>
        </p:nvSpPr>
        <p:spPr>
          <a:xfrm>
            <a:off x="1524000" y="4038600"/>
            <a:ext cx="152400" cy="152400"/>
          </a:xfrm>
          <a:prstGeom prst="rect">
            <a:avLst/>
          </a:prstGeom>
          <a:solidFill>
            <a:schemeClr val="tx2"/>
          </a:solidFill>
          <a:ln w="9525" cap="flat" cmpd="sng">
            <a:solidFill>
              <a:srgbClr val="232323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8859" name="Rectangles 78858"/>
          <p:cNvSpPr/>
          <p:nvPr/>
        </p:nvSpPr>
        <p:spPr>
          <a:xfrm>
            <a:off x="3200400" y="1676400"/>
            <a:ext cx="152400" cy="152400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rgbClr val="797979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8861" name="Rectangles 78860"/>
          <p:cNvSpPr/>
          <p:nvPr/>
        </p:nvSpPr>
        <p:spPr>
          <a:xfrm>
            <a:off x="1447800" y="3124200"/>
            <a:ext cx="152400" cy="152400"/>
          </a:xfrm>
          <a:prstGeom prst="rect">
            <a:avLst/>
          </a:prstGeom>
          <a:solidFill>
            <a:schemeClr val="tx2"/>
          </a:solidFill>
          <a:ln w="9525" cap="flat" cmpd="sng">
            <a:solidFill>
              <a:srgbClr val="666666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8862" name="Action Button: Custom 78861"/>
          <p:cNvSpPr/>
          <p:nvPr/>
        </p:nvSpPr>
        <p:spPr>
          <a:xfrm>
            <a:off x="2819400" y="1524000"/>
            <a:ext cx="152400" cy="152400"/>
          </a:xfrm>
          <a:prstGeom prst="actionButtonBlank">
            <a:avLst/>
          </a:prstGeom>
          <a:solidFill>
            <a:schemeClr val="tx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8863" name="Straight Connector 78862"/>
          <p:cNvSpPr/>
          <p:nvPr/>
        </p:nvSpPr>
        <p:spPr>
          <a:xfrm>
            <a:off x="2819400" y="1524000"/>
            <a:ext cx="76200" cy="76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864" name="Action Button: Custom 78863"/>
          <p:cNvSpPr/>
          <p:nvPr/>
        </p:nvSpPr>
        <p:spPr>
          <a:xfrm>
            <a:off x="1981200" y="2362200"/>
            <a:ext cx="152400" cy="228600"/>
          </a:xfrm>
          <a:prstGeom prst="actionButtonBlank">
            <a:avLst/>
          </a:prstGeom>
          <a:pattFill prst="ltUpDiag">
            <a:fgClr>
              <a:srgbClr val="000000"/>
            </a:fgClr>
            <a:bgClr>
              <a:schemeClr val="tx1"/>
            </a:bgClr>
          </a:patt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pPr eaLnBrk="0" hangingPunct="0"/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78865" name="Freeform 78864"/>
          <p:cNvSpPr/>
          <p:nvPr/>
        </p:nvSpPr>
        <p:spPr>
          <a:xfrm rot="10800000">
            <a:off x="2743200" y="3276600"/>
            <a:ext cx="228600" cy="228600"/>
          </a:xfrm>
          <a:custGeom>
            <a:avLst/>
            <a:gdLst/>
            <a:ahLst/>
            <a:cxnLst>
              <a:cxn ang="0">
                <a:pos x="18900" y="10800"/>
              </a:cxn>
              <a:cxn ang="90">
                <a:pos x="10800" y="21600"/>
              </a:cxn>
              <a:cxn ang="180">
                <a:pos x="2700" y="10800"/>
              </a:cxn>
              <a:cxn ang="270">
                <a:pos x="10800" y="0"/>
              </a:cxn>
            </a:cxnLst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tx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8872" name="Text Box 78871"/>
          <p:cNvSpPr txBox="1"/>
          <p:nvPr/>
        </p:nvSpPr>
        <p:spPr>
          <a:xfrm>
            <a:off x="5410200" y="1611630"/>
            <a:ext cx="3276600" cy="1095375"/>
          </a:xfrm>
          <a:prstGeom prst="rect">
            <a:avLst/>
          </a:prstGeom>
          <a:noFill/>
          <a:ln w="19050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no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Đá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vôi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trử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lượng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lớn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ngoài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ra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còn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than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nâu,s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é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cao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lanh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khí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tự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nhiên</a:t>
            </a:r>
            <a:endParaRPr lang="en-US" altLang="zh-CN" sz="2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78875" name="Text Box 78874"/>
          <p:cNvSpPr txBox="1"/>
          <p:nvPr/>
        </p:nvSpPr>
        <p:spPr>
          <a:xfrm>
            <a:off x="5486400" y="5410200"/>
            <a:ext cx="3124200" cy="1216025"/>
          </a:xfrm>
          <a:prstGeom prst="rect">
            <a:avLst/>
          </a:prstGeom>
          <a:noFill/>
          <a:ln w="2857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Tài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nguyên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biển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và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du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lịch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khá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phong</a:t>
            </a:r>
            <a:r>
              <a:rPr lang="en-US" altLang="zh-CN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ahoma" panose="020B0604030504040204" pitchFamily="34" charset="0"/>
              </a:rPr>
              <a:t>phú</a:t>
            </a:r>
            <a:r>
              <a:rPr lang="en-US" altLang="zh-CN" sz="2400">
                <a:latin typeface="Tahoma" panose="020B0604030504040204" pitchFamily="34" charset="0"/>
              </a:rPr>
              <a:t> </a:t>
            </a:r>
            <a:endParaRPr lang="en-US" altLang="zh-CN" sz="2400">
              <a:latin typeface="Tahoma" panose="020B0604030504040204" pitchFamily="34" charset="0"/>
            </a:endParaRPr>
          </a:p>
        </p:txBody>
      </p:sp>
      <p:sp>
        <p:nvSpPr>
          <p:cNvPr id="78882" name="Text Box 78881"/>
          <p:cNvSpPr txBox="1"/>
          <p:nvPr/>
        </p:nvSpPr>
        <p:spPr>
          <a:xfrm>
            <a:off x="5791200" y="1828800"/>
            <a:ext cx="2743200" cy="15525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Đọc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tên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các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vườn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quốc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gia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,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di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tích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lịch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sử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văn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hóa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có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trong</a:t>
            </a:r>
            <a:r>
              <a:rPr lang="en-US" altLang="zh-CN" sz="240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ahoma" panose="020B0604030504040204" pitchFamily="34" charset="0"/>
              </a:rPr>
              <a:t>vùng</a:t>
            </a:r>
            <a:r>
              <a:rPr lang="en-US" altLang="zh-CN">
                <a:latin typeface="Tahoma" panose="020B0604030504040204" pitchFamily="34" charset="0"/>
              </a:rPr>
              <a:t> </a:t>
            </a:r>
            <a:endParaRPr lang="en-US" altLang="zh-CN">
              <a:latin typeface="Tahoma" panose="020B0604030504040204" pitchFamily="34" charset="0"/>
            </a:endParaRPr>
          </a:p>
        </p:txBody>
      </p:sp>
      <p:sp>
        <p:nvSpPr>
          <p:cNvPr id="78884" name="Rounded Rectangular Callout 78883"/>
          <p:cNvSpPr/>
          <p:nvPr/>
        </p:nvSpPr>
        <p:spPr>
          <a:xfrm rot="6713798">
            <a:off x="3963988" y="3844925"/>
            <a:ext cx="1066800" cy="979488"/>
          </a:xfrm>
          <a:prstGeom prst="wedgeRoundRectCallout">
            <a:avLst>
              <a:gd name="adj1" fmla="val -36611"/>
              <a:gd name="adj2" fmla="val 103403"/>
              <a:gd name="adj3" fmla="val 16667"/>
            </a:avLst>
          </a:prstGeom>
          <a:solidFill>
            <a:srgbClr val="FF99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 anchor="t" anchorCtr="0"/>
          <a:p>
            <a:pPr algn="ctr" eaLnBrk="0" hangingPunct="0"/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Tài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zh-CN" sz="2000" b="1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chemeClr val="bg2"/>
                </a:solidFill>
                <a:latin typeface="Times New Roman" panose="02020603050405020304" pitchFamily="18" charset="0"/>
              </a:rPr>
              <a:t>biển</a:t>
            </a:r>
            <a:endParaRPr lang="en-US" altLang="zh-CN" sz="2000" b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85" name="Flowchart: Alternate Process 78884"/>
          <p:cNvSpPr/>
          <p:nvPr/>
        </p:nvSpPr>
        <p:spPr>
          <a:xfrm>
            <a:off x="0" y="4419600"/>
            <a:ext cx="1752600" cy="609600"/>
          </a:xfrm>
          <a:prstGeom prst="flowChartAlternateProcess">
            <a:avLst/>
          </a:prstGeom>
          <a:solidFill>
            <a:srgbClr val="FF99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eaLnBrk="0" hangingPunct="0"/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Vườn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quốc</a:t>
            </a:r>
            <a:r>
              <a:rPr lang="en-US" altLang="zh-CN" sz="20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b="1" err="1">
                <a:solidFill>
                  <a:srgbClr val="FF00FF"/>
                </a:solidFill>
                <a:latin typeface="Times New Roman" panose="02020603050405020304" pitchFamily="18" charset="0"/>
              </a:rPr>
              <a:t>gia</a:t>
            </a:r>
            <a:endParaRPr lang="en-US" altLang="zh-CN" sz="2000" b="1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87" name="Straight Connector 78886"/>
          <p:cNvSpPr/>
          <p:nvPr/>
        </p:nvSpPr>
        <p:spPr>
          <a:xfrm flipH="1" flipV="1">
            <a:off x="381000" y="1676400"/>
            <a:ext cx="76200" cy="28194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8888" name="Straight Connector 78887"/>
          <p:cNvSpPr/>
          <p:nvPr/>
        </p:nvSpPr>
        <p:spPr>
          <a:xfrm flipH="1" flipV="1">
            <a:off x="838200" y="381000"/>
            <a:ext cx="76200" cy="41148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8889" name="Straight Connector 78888"/>
          <p:cNvSpPr/>
          <p:nvPr/>
        </p:nvSpPr>
        <p:spPr>
          <a:xfrm flipV="1">
            <a:off x="914400" y="2286000"/>
            <a:ext cx="2971800" cy="22098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8890" name="Straight Connector 78889"/>
          <p:cNvSpPr/>
          <p:nvPr/>
        </p:nvSpPr>
        <p:spPr>
          <a:xfrm flipV="1">
            <a:off x="990600" y="3810000"/>
            <a:ext cx="1752600" cy="6858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78892" name="Straight Connector 78891"/>
          <p:cNvSpPr/>
          <p:nvPr/>
        </p:nvSpPr>
        <p:spPr>
          <a:xfrm flipV="1">
            <a:off x="685800" y="3505200"/>
            <a:ext cx="152400" cy="91440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</p:sp>
      <p:pic>
        <p:nvPicPr>
          <p:cNvPr id="78893" name="Picture 78892" descr="Lăng Bá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505200"/>
            <a:ext cx="1981200" cy="1752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199925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886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788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7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7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6" grpId="1"/>
      <p:bldP spid="78872" grpId="0" bldLvl="0" animBg="1"/>
      <p:bldP spid="78875" grpId="0" animBg="1" uiExpand="1" build="allAtOnce"/>
      <p:bldP spid="78875" grpId="1" animBg="1"/>
      <p:bldP spid="78882" grpId="0"/>
      <p:bldP spid="78884" grpId="0" animBg="1"/>
      <p:bldP spid="788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5237" name="Text Box 95236"/>
          <p:cNvSpPr txBox="1"/>
          <p:nvPr/>
        </p:nvSpPr>
        <p:spPr>
          <a:xfrm>
            <a:off x="533400" y="304800"/>
            <a:ext cx="4572000" cy="1006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kiện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tự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(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địa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khí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hậu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)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 ĐB S. </a:t>
            </a:r>
            <a:r>
              <a:rPr lang="en-US" altLang="zh-CN" sz="2000" err="1">
                <a:solidFill>
                  <a:srgbClr val="FF00FF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zh-CN" sz="2000">
                <a:solidFill>
                  <a:srgbClr val="FF00FF"/>
                </a:solidFill>
                <a:latin typeface="Times New Roman" panose="02020603050405020304" pitchFamily="18" charset="0"/>
              </a:rPr>
              <a:t>?</a:t>
            </a:r>
            <a:endParaRPr lang="en-US" altLang="zh-CN" sz="2000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38" name="Text Box 95237"/>
          <p:cNvSpPr txBox="1"/>
          <p:nvPr/>
        </p:nvSpPr>
        <p:spPr>
          <a:xfrm>
            <a:off x="381000" y="1905000"/>
            <a:ext cx="37338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Theo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pháp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khắc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phục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?</a:t>
            </a:r>
            <a:endParaRPr lang="en-US" altLang="zh-CN" sz="24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39" name="Text Box 95238"/>
          <p:cNvSpPr txBox="1"/>
          <p:nvPr/>
        </p:nvSpPr>
        <p:spPr>
          <a:xfrm>
            <a:off x="609600" y="3429000"/>
            <a:ext cx="3352800" cy="118745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Tại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đưa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việc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zh-CN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rgbClr val="FF3300"/>
                </a:solidFill>
                <a:latin typeface="Times New Roman" panose="02020603050405020304" pitchFamily="18" charset="0"/>
              </a:rPr>
              <a:t>luật</a:t>
            </a:r>
            <a:r>
              <a:rPr lang="en-US" altLang="zh-CN">
                <a:latin typeface="Times New Roman" panose="02020603050405020304" pitchFamily="18" charset="0"/>
              </a:rPr>
              <a:t> ?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95241" name="Text Box 95240"/>
          <p:cNvSpPr txBox="1"/>
          <p:nvPr/>
        </p:nvSpPr>
        <p:spPr>
          <a:xfrm>
            <a:off x="4800600" y="0"/>
            <a:ext cx="3733800" cy="1006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ổn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bão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lụt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thiệt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hại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mùa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màng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42" name="Text Box 95241"/>
          <p:cNvSpPr txBox="1"/>
          <p:nvPr/>
        </p:nvSpPr>
        <p:spPr>
          <a:xfrm>
            <a:off x="4724400" y="1066800"/>
            <a:ext cx="4114800" cy="1006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Do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chống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lũ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,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ruộng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ô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trũng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mùa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mưa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ngập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000" err="1">
                <a:solidFill>
                  <a:schemeClr val="bg2"/>
                </a:solidFill>
                <a:latin typeface="Times New Roman" panose="02020603050405020304" pitchFamily="18" charset="0"/>
              </a:rPr>
              <a:t>úng</a:t>
            </a:r>
            <a:r>
              <a:rPr lang="en-US" altLang="zh-CN" sz="20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44" name="Text Box 95243"/>
          <p:cNvSpPr txBox="1"/>
          <p:nvPr/>
        </p:nvSpPr>
        <p:spPr>
          <a:xfrm>
            <a:off x="4648200" y="2286000"/>
            <a:ext cx="3657600" cy="8223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cường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thủy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lợi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45" name="Text Box 95244"/>
          <p:cNvSpPr txBox="1"/>
          <p:nvPr/>
        </p:nvSpPr>
        <p:spPr>
          <a:xfrm>
            <a:off x="4724400" y="3352800"/>
            <a:ext cx="3657600" cy="83185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Bảo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vệ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thống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trách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nhiệm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chúng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err="1">
                <a:solidFill>
                  <a:schemeClr val="bg2"/>
                </a:solidFill>
                <a:latin typeface="Times New Roman" panose="02020603050405020304" pitchFamily="18" charset="0"/>
              </a:rPr>
              <a:t>ta</a:t>
            </a:r>
            <a:r>
              <a:rPr lang="en-US" altLang="zh-CN" sz="240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244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  <p:bldP spid="95239" grpId="0"/>
      <p:bldP spid="95241" grpId="0"/>
      <p:bldP spid="95242" grpId="0"/>
      <p:bldP spid="95245" grpId="0" animBg="1"/>
    </p:bldLst>
  </p:timing>
</p:sld>
</file>

<file path=ppt/theme/theme1.xml><?xml version="1.0" encoding="utf-8"?>
<a:theme xmlns:a="http://schemas.openxmlformats.org/drawingml/2006/main" name="Ocean">
  <a:themeElements>
    <a:clrScheme name="">
      <a:dk1>
        <a:srgbClr val="FFFFFF"/>
      </a:dk1>
      <a:lt1>
        <a:srgbClr val="000099"/>
      </a:lt1>
      <a:dk2>
        <a:srgbClr val="FFFFFF"/>
      </a:dk2>
      <a:lt2>
        <a:srgbClr val="010199"/>
      </a:lt2>
      <a:accent1>
        <a:srgbClr val="33CCCC"/>
      </a:accent1>
      <a:accent2>
        <a:srgbClr val="00C600"/>
      </a:accent2>
      <a:accent3>
        <a:srgbClr val="AAAACA"/>
      </a:accent3>
      <a:accent4>
        <a:srgbClr val="DCDCDC"/>
      </a:accent4>
      <a:accent5>
        <a:srgbClr val="ADE2E2"/>
      </a:accent5>
      <a:accent6>
        <a:srgbClr val="00B100"/>
      </a:accent6>
      <a:hlink>
        <a:srgbClr val="FFCC00"/>
      </a:hlink>
      <a:folHlink>
        <a:srgbClr val="6699FF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99"/>
        </a:lt1>
        <a:dk2>
          <a:srgbClr val="FFFFFF"/>
        </a:dk2>
        <a:lt2>
          <a:srgbClr val="010199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CDCDC"/>
        </a:accent4>
        <a:accent5>
          <a:srgbClr val="ADE2E2"/>
        </a:accent5>
        <a:accent6>
          <a:srgbClr val="00B100"/>
        </a:accent6>
        <a:hlink>
          <a:srgbClr val="FFCC00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D93FF"/>
        </a:lt1>
        <a:dk2>
          <a:srgbClr val="FFFFFF"/>
        </a:dk2>
        <a:lt2>
          <a:srgbClr val="000066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CDCDC"/>
        </a:accent4>
        <a:accent5>
          <a:srgbClr val="B9B9FF"/>
        </a:accent5>
        <a:accent6>
          <a:srgbClr val="8989E5"/>
        </a:accent6>
        <a:hlink>
          <a:srgbClr val="FF33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72E88"/>
        </a:lt1>
        <a:dk2>
          <a:srgbClr val="FFFFFF"/>
        </a:dk2>
        <a:lt2>
          <a:srgbClr val="000000"/>
        </a:lt2>
        <a:accent1>
          <a:srgbClr val="FF6600"/>
        </a:accent1>
        <a:accent2>
          <a:srgbClr val="FFCC00"/>
        </a:accent2>
        <a:accent3>
          <a:srgbClr val="B5ACC4"/>
        </a:accent3>
        <a:accent4>
          <a:srgbClr val="DCDCDC"/>
        </a:accent4>
        <a:accent5>
          <a:srgbClr val="FFB9AA"/>
        </a:accent5>
        <a:accent6>
          <a:srgbClr val="E5B700"/>
        </a:accent6>
        <a:hlink>
          <a:srgbClr val="33CCCC"/>
        </a:hlink>
        <a:folHlink>
          <a:srgbClr val="36CC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003366"/>
        </a:lt2>
        <a:accent1>
          <a:srgbClr val="9966FF"/>
        </a:accent1>
        <a:accent2>
          <a:srgbClr val="00CC66"/>
        </a:accent2>
        <a:accent3>
          <a:srgbClr val="B9B9CA"/>
        </a:accent3>
        <a:accent4>
          <a:srgbClr val="DCDCDC"/>
        </a:accent4>
        <a:accent5>
          <a:srgbClr val="CAB9FF"/>
        </a:accent5>
        <a:accent6>
          <a:srgbClr val="00B75B"/>
        </a:accent6>
        <a:hlink>
          <a:srgbClr val="65C8FF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000000"/>
        </a:lt2>
        <a:accent1>
          <a:srgbClr val="B7C533"/>
        </a:accent1>
        <a:accent2>
          <a:srgbClr val="CCCCFF"/>
        </a:accent2>
        <a:accent3>
          <a:srgbClr val="ADB9AA"/>
        </a:accent3>
        <a:accent4>
          <a:srgbClr val="DCDCDC"/>
        </a:accent4>
        <a:accent5>
          <a:srgbClr val="D7DEAD"/>
        </a:accent5>
        <a:accent6>
          <a:srgbClr val="B7B7E5"/>
        </a:accent6>
        <a:hlink>
          <a:srgbClr val="FFFF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B80"/>
        </a:lt1>
        <a:dk2>
          <a:srgbClr val="C1CB75"/>
        </a:dk2>
        <a:lt2>
          <a:srgbClr val="000000"/>
        </a:lt2>
        <a:accent1>
          <a:srgbClr val="6F8406"/>
        </a:accent1>
        <a:accent2>
          <a:srgbClr val="D9E288"/>
        </a:accent2>
        <a:accent3>
          <a:srgbClr val="AABAC1"/>
        </a:accent3>
        <a:accent4>
          <a:srgbClr val="DCDCDC"/>
        </a:accent4>
        <a:accent5>
          <a:srgbClr val="BBC2AA"/>
        </a:accent5>
        <a:accent6>
          <a:srgbClr val="C2CA79"/>
        </a:accent6>
        <a:hlink>
          <a:srgbClr val="00CC00"/>
        </a:hlink>
        <a:folHlink>
          <a:srgbClr val="C0FF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FF6600"/>
        </a:lt1>
        <a:dk2>
          <a:srgbClr val="FFFFFF"/>
        </a:dk2>
        <a:lt2>
          <a:srgbClr val="5F5F5F"/>
        </a:lt2>
        <a:accent1>
          <a:srgbClr val="CC6600"/>
        </a:accent1>
        <a:accent2>
          <a:srgbClr val="FF6600"/>
        </a:accent2>
        <a:accent3>
          <a:srgbClr val="FFB9AA"/>
        </a:accent3>
        <a:accent4>
          <a:srgbClr val="DCDCDC"/>
        </a:accent4>
        <a:accent5>
          <a:srgbClr val="E2B9AA"/>
        </a:accent5>
        <a:accent6>
          <a:srgbClr val="E55B00"/>
        </a:accent6>
        <a:hlink>
          <a:srgbClr val="FFFF99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FFBA2F"/>
        </a:lt1>
        <a:dk2>
          <a:srgbClr val="A50021"/>
        </a:dk2>
        <a:lt2>
          <a:srgbClr val="000000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CDCDC"/>
        </a:accent4>
        <a:accent5>
          <a:srgbClr val="FFB9AA"/>
        </a:accent5>
        <a:accent6>
          <a:srgbClr val="B75B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4965</Words>
  <Application>WPS Presentation</Application>
  <PresentationFormat/>
  <Paragraphs>298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SimSun</vt:lpstr>
      <vt:lpstr>Wingdings</vt:lpstr>
      <vt:lpstr>Tahoma</vt:lpstr>
      <vt:lpstr>Times New Roman</vt:lpstr>
      <vt:lpstr>Microsoft YaHei</vt:lpstr>
      <vt:lpstr>Arial Unicode MS</vt:lpstr>
      <vt:lpstr>Calibri</vt:lpstr>
      <vt:lpstr>Ocean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 tinh Thanh Giang</dc:creator>
  <cp:lastModifiedBy>HP</cp:lastModifiedBy>
  <cp:revision>130</cp:revision>
  <dcterms:created xsi:type="dcterms:W3CDTF">2009-10-11T03:19:38Z</dcterms:created>
  <dcterms:modified xsi:type="dcterms:W3CDTF">2023-11-17T09:47:48Z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E7754702E47F49109F0DEB8644FF688C_13</vt:lpwstr>
  </property>
  <property fmtid="{D5CDD505-2E9C-101B-9397-08002B2CF9AE}" pid="3" name="KSOProductBuildVer">
    <vt:lpwstr>1033-12.2.0.13306</vt:lpwstr>
  </property>
</Properties>
</file>