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0" r:id="rId3"/>
    <p:sldId id="262" r:id="rId4"/>
    <p:sldId id="258" r:id="rId5"/>
    <p:sldId id="259" r:id="rId6"/>
    <p:sldId id="263" r:id="rId7"/>
    <p:sldId id="268" r:id="rId8"/>
    <p:sldId id="264" r:id="rId9"/>
    <p:sldId id="271" r:id="rId10"/>
    <p:sldId id="269" r:id="rId11"/>
    <p:sldId id="270" r:id="rId12"/>
    <p:sldId id="273" r:id="rId13"/>
    <p:sldId id="272" r:id="rId14"/>
    <p:sldId id="266" r:id="rId15"/>
    <p:sldId id="274" r:id="rId16"/>
    <p:sldId id="275" r:id="rId17"/>
    <p:sldId id="276" r:id="rId18"/>
    <p:sldId id="280" r:id="rId19"/>
    <p:sldId id="279" r:id="rId20"/>
    <p:sldId id="277" r:id="rId21"/>
    <p:sldId id="278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FEA28-1740-4E64-ADEE-28FE730FEEDB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AA607-AC6D-400D-853A-7410A97C90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872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B7FA819F-C168-46D6-A67A-897CFDE8DE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Arial" pitchFamily="34" charset="0"/>
              </a:rPr>
              <a:t>TRƯỜNG THCS TÂY SƠN QUẬN HẢI CHÂU ĐN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DD5E980-4351-4722-BC6E-E195EF9205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19DD7906-415D-45C2-B986-2169193EF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68638064-12E9-4E9F-85B5-C0A3533C7A6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Arial" pitchFamily="34" charset="0"/>
              </a:rPr>
              <a:t>TRƯỜNG THCS TÂY SƠN QUẬN HẢI CHÂU ĐN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0F35284-FE94-4EC6-A81A-76B67E3B61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2D1FD60-DD94-45EE-8ABD-7704B7876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1F5CF8-6240-4C27-B87C-F2250B29F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501C4F6-BB3B-4C09-A835-9480156C6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080E6BE-F190-4E72-835A-5F7BB84E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FB8-B7AD-48BE-9290-F991128E94B7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FBCC4BB-291A-4C4B-8680-CEA73C0A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6DD25F8-B685-4E80-89BE-F530E700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747E-D425-4AD6-B4B8-E6370F3A8C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91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B59E74-E3FB-4469-9A4C-4B604FEF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ABE0A6D-5ADA-4030-9483-AC0725CC3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D37E90A-F8F3-4CC4-BEC7-B106405F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FB8-B7AD-48BE-9290-F991128E94B7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8CAF62C-8208-48DC-A758-FE85D00C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80A1B7-32E6-48AF-86AA-09D476BD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747E-D425-4AD6-B4B8-E6370F3A8C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479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18F738B-7843-4545-85F5-3EEA69A2A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D4D42C3-2DFF-488D-8328-5BA32030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63A61-4675-484F-8027-86D2388C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FB8-B7AD-48BE-9290-F991128E94B7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9B62B2-C275-4DCD-ADCC-476EBF44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EBA71E-B6FA-477B-B552-9FB06FCE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747E-D425-4AD6-B4B8-E6370F3A8C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5224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D8E330-EDC3-4262-9EFD-EF19EADF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52BBED-3E42-4DFA-9AE7-05F37B4F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82CD06-9987-4016-A582-E06968CC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84E950A-8CB4-48C9-B325-5CE31906C15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81315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676400"/>
            <a:ext cx="5592233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3963989"/>
            <a:ext cx="5592233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C905E04-D46B-49F6-B54E-CE069AB381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CA2098B-B084-45FB-A85D-158445D86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8A6CEC-7E2E-4827-B797-65B16D74D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73EC-9B25-4FA5-9FA1-EC7A1014CC9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9317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22DC6-36DB-4644-AB99-A3D53CEF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11577A-F13A-4A43-B3B6-BD7D0C9E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9BE62-53C6-4E2C-8540-613A1B35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0CBF73D-F94A-4E78-9FCB-ADF27EC140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51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8A687-0D91-4A10-83A2-EC5599EF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119C2D1-9FC3-4E4B-A0C5-E4B1EA678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5221454-7C38-45A0-AB23-A78BF51F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FB8-B7AD-48BE-9290-F991128E94B7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99FE96-9196-4BCD-A6F5-AA792CFAF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E01E2D-0DE7-40E7-AC95-DAAD5423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747E-D425-4AD6-B4B8-E6370F3A8C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731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FFCA77-2953-41BB-885B-16EB2E74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715971D-AF64-4F97-9CBF-901C984E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0B7D1F-3C8A-4312-80A4-0A3B91248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FB8-B7AD-48BE-9290-F991128E94B7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45BEC8-4048-4151-9050-3413084A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D7F09E1-30BB-43BF-9E1E-7B26B43E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747E-D425-4AD6-B4B8-E6370F3A8C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6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90D7A1A-4469-4640-9BEA-274E5104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28EF0C9-851E-4F90-9723-BC9D11660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054A18-DDD3-445F-91E8-B7C1CEB17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2B9A6FD-B986-474C-B11D-19904ACD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FB8-B7AD-48BE-9290-F991128E94B7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2E1B08-38C8-48A6-8B1A-6D6B36F4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0ACB2F1-117C-4EFB-93FD-D85F3A1C2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747E-D425-4AD6-B4B8-E6370F3A8C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877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2793BA-1A7F-4605-9DE5-F933D252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C73F94E-3FF3-4DD6-BDDC-983E61E73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93D24DE-0A09-4A57-809F-3D8CCE6F7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52D19C3-E15C-484E-9334-720F7BABF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20085C7-08CE-4766-B5BC-FAA89186E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4ED0B5E-803E-4B4E-A09C-AC9D3EB5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FB8-B7AD-48BE-9290-F991128E94B7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8DA685D-5447-4AF6-A522-5CA53553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1C809CA-28DB-4BA8-8C10-D266AB98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747E-D425-4AD6-B4B8-E6370F3A8C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203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017590-BCA3-4C85-93E5-6D8D76DC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EF04874-8D9A-4A34-B716-E9E151F5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FB8-B7AD-48BE-9290-F991128E94B7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4943884-1646-4617-9CC8-17AA8A2A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BD823C2-F0A3-4D17-9FF8-12584BF7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747E-D425-4AD6-B4B8-E6370F3A8C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11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143187-AD67-47D3-8D22-44C6C618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FB8-B7AD-48BE-9290-F991128E94B7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363B22F-38F4-451F-8FFE-1542F2B6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C2F1826-BF07-485F-869F-DE31BD09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747E-D425-4AD6-B4B8-E6370F3A8C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125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C0DC05-0456-442A-BDC5-24354513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6783170-8ADF-4C90-8494-A5F9B9724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37E6735-4551-4536-9C69-AF6963C65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1C0BC5-33BD-434F-A313-22BFD9F7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FB8-B7AD-48BE-9290-F991128E94B7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C4E914B-5711-4485-A45A-0F402C15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0067B22-E486-4A69-BC0E-CCB5C83E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747E-D425-4AD6-B4B8-E6370F3A8C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9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780F18-2181-495E-BFC8-045B61754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6F74A58-4581-4AE7-9860-877161401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E39D40C-C132-4A2B-BCB6-8FCE0AA46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BCD9DFB-8C45-41B3-8AD2-E45E5892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8FB8-B7AD-48BE-9290-F991128E94B7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364B17B-1A8C-4E8B-8CF7-68B3DEE2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8AF33AC-3ACC-4F13-9690-9132A372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747E-D425-4AD6-B4B8-E6370F3A8C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9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FE7B38C-FBE3-426D-875C-EB87DBC6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95AD064-44E1-4CD7-B07A-380F0FA80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D61B264-2237-4A68-A295-D1C23DCD7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58FB8-B7AD-48BE-9290-F991128E94B7}" type="datetimeFigureOut">
              <a:rPr lang="vi-VN" smtClean="0"/>
              <a:t>21/09/2021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5A50B6-0B71-4784-A3B7-7DEABE112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DFB2F86-8F01-46DC-902E-08DC03AB9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E747E-D425-4AD6-B4B8-E6370F3A8C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436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3.wav"/><Relationship Id="rId7" Type="http://schemas.openxmlformats.org/officeDocument/2006/relationships/image" Target="../media/image2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Relationship Id="rId9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597CAF89-C168-4603-ABD4-34B5A64C1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038601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>
              <a:latin typeface=".VnArial Narrow" pitchFamily="34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8BEFC2ED-56EC-4710-8C6C-7A06E4AE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71601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>
              <a:latin typeface=".VnArial Narrow" pitchFamily="34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3E8AD1D4-EFD2-4D87-BAA3-27DE75FFC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48201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000" b="1" dirty="0">
                <a:solidFill>
                  <a:srgbClr val="0000FF"/>
                </a:solidFill>
                <a:latin typeface=".VnArialH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Trường</a:t>
            </a:r>
            <a:r>
              <a:rPr lang="en-US" altLang="vi-VN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 :THCS </a:t>
            </a:r>
            <a:r>
              <a:rPr lang="en-US" altLang="vi-VN" sz="4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Nhơn</a:t>
            </a:r>
            <a:r>
              <a:rPr lang="en-US" altLang="vi-VN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Phú</a:t>
            </a:r>
            <a:endParaRPr lang="en-US" altLang="vi-VN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15EDCB2F-3AAC-440A-A791-5E6B73948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03864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GV: </a:t>
            </a:r>
            <a:r>
              <a:rPr lang="en-US" altLang="vi-VN" sz="4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Nguyễn</a:t>
            </a:r>
            <a:r>
              <a:rPr lang="en-US" altLang="vi-VN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Văn</a:t>
            </a:r>
            <a:r>
              <a:rPr lang="en-US" altLang="vi-VN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Huy</a:t>
            </a:r>
          </a:p>
        </p:txBody>
      </p:sp>
      <p:sp>
        <p:nvSpPr>
          <p:cNvPr id="5127" name="Text Box 8">
            <a:extLst>
              <a:ext uri="{FF2B5EF4-FFF2-40B4-BE49-F238E27FC236}">
                <a16:creationId xmlns:a16="http://schemas.microsoft.com/office/drawing/2014/main" id="{A293F1F8-AE19-44ED-8D89-D90AC5481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143000"/>
            <a:ext cx="54102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dirty="0">
                <a:solidFill>
                  <a:srgbClr val="000099"/>
                </a:solidFill>
                <a:latin typeface=".VnArabiaH"/>
              </a:rPr>
              <a:t>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400" dirty="0">
                <a:solidFill>
                  <a:srgbClr val="000099"/>
                </a:solidFill>
                <a:latin typeface=".VnArabiaH"/>
              </a:rPr>
              <a:t>    </a:t>
            </a:r>
            <a:r>
              <a:rPr lang="en-US" altLang="vi-VN" sz="4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vi-VN" sz="4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vi-VN" sz="4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4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altLang="vi-VN" sz="4800" b="1" i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4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4800" b="1" i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4800" b="1" i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:9</a:t>
            </a:r>
          </a:p>
        </p:txBody>
      </p:sp>
      <p:pic>
        <p:nvPicPr>
          <p:cNvPr id="5128" name="Picture 9" descr="POINSET2">
            <a:extLst>
              <a:ext uri="{FF2B5EF4-FFF2-40B4-BE49-F238E27FC236}">
                <a16:creationId xmlns:a16="http://schemas.microsoft.com/office/drawing/2014/main" id="{FF8AE225-EB73-4AE2-A2CF-3995BDFA4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3900" y="3924300"/>
            <a:ext cx="3733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POINSET2">
            <a:extLst>
              <a:ext uri="{FF2B5EF4-FFF2-40B4-BE49-F238E27FC236}">
                <a16:creationId xmlns:a16="http://schemas.microsoft.com/office/drawing/2014/main" id="{B0F293C0-A0E3-42CB-A436-3C63D0BD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34400" y="3124200"/>
            <a:ext cx="2133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 descr="Buombay">
            <a:extLst>
              <a:ext uri="{FF2B5EF4-FFF2-40B4-BE49-F238E27FC236}">
                <a16:creationId xmlns:a16="http://schemas.microsoft.com/office/drawing/2014/main" id="{38DB5F56-8602-4E28-B362-2FCE8A6DB9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324600"/>
            <a:ext cx="609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2">
            <a:extLst>
              <a:ext uri="{FF2B5EF4-FFF2-40B4-BE49-F238E27FC236}">
                <a16:creationId xmlns:a16="http://schemas.microsoft.com/office/drawing/2014/main" id="{23AB1E7A-5674-4A18-BD27-3D4BB355A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7201"/>
            <a:ext cx="624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5132" name="WordArt 14">
            <a:extLst>
              <a:ext uri="{FF2B5EF4-FFF2-40B4-BE49-F238E27FC236}">
                <a16:creationId xmlns:a16="http://schemas.microsoft.com/office/drawing/2014/main" id="{3F58DC73-37DB-438A-BDB7-00A84B4063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553357"/>
            <a:ext cx="7162800" cy="3886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Chào</a:t>
            </a:r>
            <a:r>
              <a:rPr lang="vi-VN" sz="36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 </a:t>
            </a:r>
            <a:r>
              <a:rPr lang="vi-VN" sz="3600" b="1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mừng</a:t>
            </a:r>
            <a:r>
              <a:rPr lang="vi-VN" sz="36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 </a:t>
            </a:r>
            <a:r>
              <a:rPr lang="vi-VN" sz="3600" b="1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các</a:t>
            </a:r>
            <a:r>
              <a:rPr lang="vi-VN" sz="36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 em</a:t>
            </a:r>
          </a:p>
        </p:txBody>
      </p:sp>
      <p:sp>
        <p:nvSpPr>
          <p:cNvPr id="5133" name="WordArt 15">
            <a:extLst>
              <a:ext uri="{FF2B5EF4-FFF2-40B4-BE49-F238E27FC236}">
                <a16:creationId xmlns:a16="http://schemas.microsoft.com/office/drawing/2014/main" id="{44051E46-449C-429B-B507-42E6E808C8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76700" y="1218407"/>
            <a:ext cx="4038600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 tham gia </a:t>
            </a:r>
            <a:r>
              <a:rPr lang="vi-VN" sz="3600" b="1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tiết</a:t>
            </a:r>
            <a:r>
              <a:rPr lang="vi-VN" sz="3600" b="1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 </a:t>
            </a:r>
            <a:r>
              <a:rPr lang="vi-VN" sz="3600" b="1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học</a:t>
            </a:r>
            <a:endParaRPr lang="vi-VN" sz="3600" b="1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00"/>
              </a:solidFill>
            </a:endParaRPr>
          </a:p>
        </p:txBody>
      </p:sp>
      <p:pic>
        <p:nvPicPr>
          <p:cNvPr id="5135" name="Picture 16" descr="POINSET2">
            <a:extLst>
              <a:ext uri="{FF2B5EF4-FFF2-40B4-BE49-F238E27FC236}">
                <a16:creationId xmlns:a16="http://schemas.microsoft.com/office/drawing/2014/main" id="{F14C80EE-D95E-4502-97A9-F7E74FB28B9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7470"/>
            <a:ext cx="2362200" cy="3036888"/>
          </a:xfrm>
        </p:spPr>
      </p:pic>
      <p:pic>
        <p:nvPicPr>
          <p:cNvPr id="5136" name="Picture 21" descr="Bellcoll">
            <a:extLst>
              <a:ext uri="{FF2B5EF4-FFF2-40B4-BE49-F238E27FC236}">
                <a16:creationId xmlns:a16="http://schemas.microsoft.com/office/drawing/2014/main" id="{DD92D7F8-BE4F-405C-AB7C-738C2C007624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0" y="-228600"/>
            <a:ext cx="1524000" cy="1905000"/>
          </a:xfrm>
        </p:spPr>
      </p:pic>
      <p:sp>
        <p:nvSpPr>
          <p:cNvPr id="5137" name="Text Box 26">
            <a:extLst>
              <a:ext uri="{FF2B5EF4-FFF2-40B4-BE49-F238E27FC236}">
                <a16:creationId xmlns:a16="http://schemas.microsoft.com/office/drawing/2014/main" id="{812F5064-615F-4F2B-A892-427388B60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096001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5138" name="AutoShape 27">
            <a:extLst>
              <a:ext uri="{FF2B5EF4-FFF2-40B4-BE49-F238E27FC236}">
                <a16:creationId xmlns:a16="http://schemas.microsoft.com/office/drawing/2014/main" id="{06CE0ACD-26BE-4007-BF1F-36074716C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6096000"/>
            <a:ext cx="46038" cy="46038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4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Text Box 5">
            <a:extLst>
              <a:ext uri="{FF2B5EF4-FFF2-40B4-BE49-F238E27FC236}">
                <a16:creationId xmlns:a16="http://schemas.microsoft.com/office/drawing/2014/main" id="{F64ECDBB-7FC1-43C5-A66F-4CA452B16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1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1.Phân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1989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1999.</a:t>
            </a:r>
          </a:p>
        </p:txBody>
      </p:sp>
      <p:graphicFrame>
        <p:nvGraphicFramePr>
          <p:cNvPr id="167169" name="Group 257">
            <a:extLst>
              <a:ext uri="{FF2B5EF4-FFF2-40B4-BE49-F238E27FC236}">
                <a16:creationId xmlns:a16="http://schemas.microsoft.com/office/drawing/2014/main" id="{A22DB53D-5DA5-4B87-A15B-A67863B2F764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1905001"/>
          <a:ext cx="8458200" cy="388937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0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yếu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tố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1989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 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tháp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Đỉnh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nhọn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đáy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rộng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Đỉnh nhọn, đáy rộng chân hẹp hơn 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Cơ cấu dân số theo tuổi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Nhóm tuổi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– 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– 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 trở lên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Tỉ số phụ thuộc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7152" name="Rectangle 240">
            <a:extLst>
              <a:ext uri="{FF2B5EF4-FFF2-40B4-BE49-F238E27FC236}">
                <a16:creationId xmlns:a16="http://schemas.microsoft.com/office/drawing/2014/main" id="{3C55C926-4070-4795-85F3-422BE5F19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807076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Text Box 5">
            <a:extLst>
              <a:ext uri="{FF2B5EF4-FFF2-40B4-BE49-F238E27FC236}">
                <a16:creationId xmlns:a16="http://schemas.microsoft.com/office/drawing/2014/main" id="{56EAC09B-AEB3-4C2A-A073-9D19664D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1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1.Phân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1989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1999.</a:t>
            </a:r>
          </a:p>
        </p:txBody>
      </p:sp>
      <p:graphicFrame>
        <p:nvGraphicFramePr>
          <p:cNvPr id="167169" name="Group 257">
            <a:extLst>
              <a:ext uri="{FF2B5EF4-FFF2-40B4-BE49-F238E27FC236}">
                <a16:creationId xmlns:a16="http://schemas.microsoft.com/office/drawing/2014/main" id="{2D24E5E0-F8B2-4013-A47A-74E963DB644D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1905001"/>
          <a:ext cx="8458200" cy="388937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0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yếu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tố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1989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 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tháp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Đỉnh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nhọn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đáy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rộng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Đỉnh nhọn, đáy rộng chân hẹp hơn 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Cơ cấu dân số theo tuổi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Nhóm tuổi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– 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– 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 trở lên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Tỉ số phụ thuộc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7152" name="Rectangle 240">
            <a:extLst>
              <a:ext uri="{FF2B5EF4-FFF2-40B4-BE49-F238E27FC236}">
                <a16:creationId xmlns:a16="http://schemas.microsoft.com/office/drawing/2014/main" id="{4B9B7FC1-BE8B-427A-ADD6-81DB06996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807076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167" name="Rectangle 255">
            <a:extLst>
              <a:ext uri="{FF2B5EF4-FFF2-40B4-BE49-F238E27FC236}">
                <a16:creationId xmlns:a16="http://schemas.microsoft.com/office/drawing/2014/main" id="{FFD1E847-4129-4E33-ACBF-294F76E68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257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67168" name="Rectangle 256">
            <a:extLst>
              <a:ext uri="{FF2B5EF4-FFF2-40B4-BE49-F238E27FC236}">
                <a16:creationId xmlns:a16="http://schemas.microsoft.com/office/drawing/2014/main" id="{5450EB2C-FCC6-4968-A347-C629361FA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257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7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7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167" grpId="0" animBg="1"/>
      <p:bldP spid="1671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>
            <a:extLst>
              <a:ext uri="{FF2B5EF4-FFF2-40B4-BE49-F238E27FC236}">
                <a16:creationId xmlns:a16="http://schemas.microsoft.com/office/drawing/2014/main" id="{AF52F6F9-43D9-4190-9F04-6BFED1532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86200"/>
            <a:ext cx="868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graphicFrame>
        <p:nvGraphicFramePr>
          <p:cNvPr id="46126" name="Group 46">
            <a:extLst>
              <a:ext uri="{FF2B5EF4-FFF2-40B4-BE49-F238E27FC236}">
                <a16:creationId xmlns:a16="http://schemas.microsoft.com/office/drawing/2014/main" id="{76AE43AC-F2AD-4ACD-A8A1-B876B1EF791B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981200" y="990600"/>
          <a:ext cx="8382000" cy="313848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75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Nhóm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tuổi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1989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1999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Biến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Nữ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Nữ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0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14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tuổi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16,1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Giảm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5,5 %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15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59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tuổi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Tăng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4,6 %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60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tuổi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trở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Tăng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0,9 %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27" name="Text Box 171">
            <a:extLst>
              <a:ext uri="{FF2B5EF4-FFF2-40B4-BE49-F238E27FC236}">
                <a16:creationId xmlns:a16="http://schemas.microsoft.com/office/drawing/2014/main" id="{36F8BF63-1D8C-4CB7-A2AD-D95DDADE3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cấu dân số theo độ tuổi của nước ta năm 1999 so với năm 1989 có sự thay đổi là: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0BECE5BB-53FD-4ABA-A97B-9B065B991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267200"/>
            <a:ext cx="876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689" tIns="35844" rIns="71689" bIns="3584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cơ cấu dân số theo độ tuổi năm 1999 so với năm 1989?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F81E7-7C36-489D-8D40-C8C90F78F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029200"/>
            <a:ext cx="739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Tỉ số phụ thuộc: Năm 1999 so với 1989.  giảm  </a:t>
            </a:r>
            <a:b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1989: (7.2 + 39) / 53,8 = 0,86%</a:t>
            </a:r>
            <a:b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1999: (8,1 + 33,5) / 58,4 = 0,71%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2A77BC-103B-4DA8-BF62-22E7E0F17A32}"/>
              </a:ext>
            </a:extLst>
          </p:cNvPr>
          <p:cNvSpPr/>
          <p:nvPr/>
        </p:nvSpPr>
        <p:spPr>
          <a:xfrm>
            <a:off x="8534400" y="2133600"/>
            <a:ext cx="152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0953F6-E7DF-4AC0-8151-16F41ACF8981}"/>
              </a:ext>
            </a:extLst>
          </p:cNvPr>
          <p:cNvSpPr/>
          <p:nvPr/>
        </p:nvSpPr>
        <p:spPr>
          <a:xfrm>
            <a:off x="8534400" y="2743200"/>
            <a:ext cx="152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078B7-706F-4285-ADBA-E9E87E738588}"/>
              </a:ext>
            </a:extLst>
          </p:cNvPr>
          <p:cNvSpPr/>
          <p:nvPr/>
        </p:nvSpPr>
        <p:spPr>
          <a:xfrm>
            <a:off x="8534400" y="3429000"/>
            <a:ext cx="152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42C3FE68-A8F9-4809-A575-7DA3F19F7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419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Do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ý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KHHGĐ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7411" name="Picture 2" descr="2-2">
            <a:extLst>
              <a:ext uri="{FF2B5EF4-FFF2-40B4-BE49-F238E27FC236}">
                <a16:creationId xmlns:a16="http://schemas.microsoft.com/office/drawing/2014/main" id="{BB678776-1A5C-4CBE-9C74-AF85148B4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0"/>
            <a:ext cx="83851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thap tuoi">
            <a:extLst>
              <a:ext uri="{FF2B5EF4-FFF2-40B4-BE49-F238E27FC236}">
                <a16:creationId xmlns:a16="http://schemas.microsoft.com/office/drawing/2014/main" id="{E3B518AB-2A3A-414C-9AD3-A75D85E38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257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80FD5B64-7A01-4EFA-B2C0-878873175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038600"/>
            <a:ext cx="4419600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dân số theo tuổi đang thay đổi từ cơ cấu dân số trẻ sang cơ cấu dân số già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E7990EE3-165C-4B50-BDE2-C1D5922B9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triển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Char char="-"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triển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0F6FB91-725D-4671-B534-636CE8E19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202" y="0"/>
            <a:ext cx="26452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lang="en-US" altLang="vi-VN" sz="4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tet3">
            <a:extLst>
              <a:ext uri="{FF2B5EF4-FFF2-40B4-BE49-F238E27FC236}">
                <a16:creationId xmlns:a16="http://schemas.microsoft.com/office/drawing/2014/main" id="{5A6F8B04-DCFB-45B1-B543-AD42DCAA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933450"/>
            <a:ext cx="44196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images831634_DSC_0446">
            <a:extLst>
              <a:ext uri="{FF2B5EF4-FFF2-40B4-BE49-F238E27FC236}">
                <a16:creationId xmlns:a16="http://schemas.microsoft.com/office/drawing/2014/main" id="{96043265-4162-47A9-8060-31CB619FA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922713"/>
            <a:ext cx="44132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hop-tac-lao-dong-12">
            <a:extLst>
              <a:ext uri="{FF2B5EF4-FFF2-40B4-BE49-F238E27FC236}">
                <a16:creationId xmlns:a16="http://schemas.microsoft.com/office/drawing/2014/main" id="{C9CEDDC1-BAC2-4CE0-8227-4CEB1D0A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60439"/>
            <a:ext cx="438943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xuat-khau-lao-dong">
            <a:extLst>
              <a:ext uri="{FF2B5EF4-FFF2-40B4-BE49-F238E27FC236}">
                <a16:creationId xmlns:a16="http://schemas.microsoft.com/office/drawing/2014/main" id="{BC1B65AC-5EBF-4E81-8DB6-79CDEFD00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3922713"/>
            <a:ext cx="4373563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Rectangle 7">
            <a:extLst>
              <a:ext uri="{FF2B5EF4-FFF2-40B4-BE49-F238E27FC236}">
                <a16:creationId xmlns:a16="http://schemas.microsoft.com/office/drawing/2014/main" id="{4159B475-988A-495C-9086-2C86704AE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248400"/>
            <a:ext cx="4267200" cy="609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vi-VN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Có</a:t>
            </a:r>
            <a:r>
              <a:rPr lang="en-US" sz="20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thị</a:t>
            </a:r>
            <a:r>
              <a:rPr lang="en-US" sz="20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trường</a:t>
            </a:r>
            <a:r>
              <a:rPr lang="en-US" sz="20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tiêu</a:t>
            </a:r>
            <a:r>
              <a:rPr lang="en-US" sz="20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thụ</a:t>
            </a:r>
            <a:r>
              <a:rPr lang="en-US" sz="20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rộng</a:t>
            </a:r>
            <a:r>
              <a:rPr lang="en-US" sz="20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lớn</a:t>
            </a:r>
            <a:r>
              <a:rPr lang="en-US" sz="20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05480" name="Rectangle 8">
            <a:extLst>
              <a:ext uri="{FF2B5EF4-FFF2-40B4-BE49-F238E27FC236}">
                <a16:creationId xmlns:a16="http://schemas.microsoft.com/office/drawing/2014/main" id="{594612EF-1781-4E79-BECC-A875ED9CE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248400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000" b="1" i="1">
                <a:solidFill>
                  <a:srgbClr val="FFFF00"/>
                </a:solidFill>
                <a:latin typeface="Calibri" panose="020F0502020204030204" pitchFamily="34" charset="0"/>
              </a:rPr>
              <a:t>Nguồn lao động dồi dào.</a:t>
            </a:r>
          </a:p>
        </p:txBody>
      </p:sp>
      <p:sp>
        <p:nvSpPr>
          <p:cNvPr id="19464" name="Text Box 9">
            <a:extLst>
              <a:ext uri="{FF2B5EF4-FFF2-40B4-BE49-F238E27FC236}">
                <a16:creationId xmlns:a16="http://schemas.microsoft.com/office/drawing/2014/main" id="{4B2E73B9-2FE8-46BD-9BCB-E4846EB25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thuận lợi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/>
      <p:bldP spid="1054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C4148E0-51FE-4287-ACA1-273A97503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7BC9D370-F51E-4462-8181-B43D72B1A4B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0484" name="Content Placeholder 3">
            <a:extLst>
              <a:ext uri="{FF2B5EF4-FFF2-40B4-BE49-F238E27FC236}">
                <a16:creationId xmlns:a16="http://schemas.microsoft.com/office/drawing/2014/main" id="{7134F072-9812-4A87-A67A-0CC2FEE2899C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0485" name="Content Placeholder 4">
            <a:extLst>
              <a:ext uri="{FF2B5EF4-FFF2-40B4-BE49-F238E27FC236}">
                <a16:creationId xmlns:a16="http://schemas.microsoft.com/office/drawing/2014/main" id="{44D81AB6-8E04-4103-89E9-98C400363DAC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C42DD6F8-8CE5-4895-96A1-30368765DB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881945"/>
            <a:ext cx="8686800" cy="480131"/>
          </a:xfrm>
        </p:spPr>
        <p:txBody>
          <a:bodyPr anchor="b">
            <a:spAutoFit/>
          </a:bodyPr>
          <a:lstStyle/>
          <a:p>
            <a:pPr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khó khăn cho sự phát triển kinh tế của nước ta</a:t>
            </a:r>
          </a:p>
        </p:txBody>
      </p:sp>
      <p:pic>
        <p:nvPicPr>
          <p:cNvPr id="21507" name="Picture 11" descr="Tet-Trung-Quoc-2">
            <a:extLst>
              <a:ext uri="{FF2B5EF4-FFF2-40B4-BE49-F238E27FC236}">
                <a16:creationId xmlns:a16="http://schemas.microsoft.com/office/drawing/2014/main" id="{35BF1B92-9B12-4034-8423-F5C53FA9F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4572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3" descr="1201401793">
            <a:extLst>
              <a:ext uri="{FF2B5EF4-FFF2-40B4-BE49-F238E27FC236}">
                <a16:creationId xmlns:a16="http://schemas.microsoft.com/office/drawing/2014/main" id="{12FB4C3F-CD9F-4CE3-9E4B-2DB124389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441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1B5B2C2-C877-446A-AF46-039199DEDE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974669"/>
            <a:ext cx="8229600" cy="701731"/>
          </a:xfrm>
        </p:spPr>
        <p:txBody>
          <a:bodyPr anchor="b">
            <a:spAutoFit/>
          </a:bodyPr>
          <a:lstStyle/>
          <a:p>
            <a:pPr eaLnBrk="1" hangingPunct="1"/>
            <a:r>
              <a:rPr lang="en-US" altLang="vi-VN"/>
              <a:t>	</a:t>
            </a:r>
          </a:p>
        </p:txBody>
      </p:sp>
      <p:sp>
        <p:nvSpPr>
          <p:cNvPr id="296964" name="Text Box 4">
            <a:extLst>
              <a:ext uri="{FF2B5EF4-FFF2-40B4-BE49-F238E27FC236}">
                <a16:creationId xmlns:a16="http://schemas.microsoft.com/office/drawing/2014/main" id="{357DACEF-9893-4CB2-9F26-34739F105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860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00FF"/>
                </a:solidFill>
                <a:latin typeface="Calibri" panose="020F0502020204030204" pitchFamily="34" charset="0"/>
              </a:rPr>
              <a:t>         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9F94CEB6-047E-4A8E-AAC4-D09C8D088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5401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gay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gắt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nay?Để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011C5A1-6D8A-40EA-95D8-29DC23DA1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1"/>
            <a:ext cx="8382000" cy="3908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000" b="1" u="sng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vi-VN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giải pháp: </a:t>
            </a:r>
          </a:p>
          <a:p>
            <a:pPr algn="ctr" eaLnBrk="1" hangingPunct="1"/>
            <a:endParaRPr lang="en-US" altLang="vi-VN" sz="40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Phân bố lại dân cư và nguồn lao động.</a:t>
            </a:r>
          </a:p>
          <a:p>
            <a:pPr eaLnBrk="1" hangingPunct="1"/>
            <a:r>
              <a:rPr lang="en-US" alt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Đa dạng hóa các hoạt động kinh tế ở nông thôn. </a:t>
            </a:r>
          </a:p>
          <a:p>
            <a:pPr eaLnBrk="1" hangingPunct="1"/>
            <a:r>
              <a:rPr lang="en-US" alt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Phát triển hoạt động công nghiệp và dịch vụ ở đô thị. </a:t>
            </a:r>
          </a:p>
          <a:p>
            <a:pPr eaLnBrk="1" hangingPunct="1"/>
            <a:r>
              <a:rPr lang="en-US" alt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Đa dạng hóa các loại hình đào tạo, đẩy mạnh hoạt động hướng nghiệp, dạy nghề, …</a:t>
            </a:r>
          </a:p>
          <a:p>
            <a:pPr eaLnBrk="1" hangingPunct="1"/>
            <a:r>
              <a:rPr lang="en-US" alt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Có chính sách xuất khẩu lao động hợp lí.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/>
      <p:bldP spid="922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tet3">
            <a:extLst>
              <a:ext uri="{FF2B5EF4-FFF2-40B4-BE49-F238E27FC236}">
                <a16:creationId xmlns:a16="http://schemas.microsoft.com/office/drawing/2014/main" id="{AC547DF0-C7CC-45A4-B66B-A50C2D402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933450"/>
            <a:ext cx="44196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images831634_DSC_0446">
            <a:extLst>
              <a:ext uri="{FF2B5EF4-FFF2-40B4-BE49-F238E27FC236}">
                <a16:creationId xmlns:a16="http://schemas.microsoft.com/office/drawing/2014/main" id="{6B2555C0-FACC-423D-837A-2FB8A95DD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3922713"/>
            <a:ext cx="44132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hop-tac-lao-dong-12">
            <a:extLst>
              <a:ext uri="{FF2B5EF4-FFF2-40B4-BE49-F238E27FC236}">
                <a16:creationId xmlns:a16="http://schemas.microsoft.com/office/drawing/2014/main" id="{B4B27FB9-9AEE-49EE-B7D3-ACEA23FF4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60439"/>
            <a:ext cx="438943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xuat-khau-lao-dong">
            <a:extLst>
              <a:ext uri="{FF2B5EF4-FFF2-40B4-BE49-F238E27FC236}">
                <a16:creationId xmlns:a16="http://schemas.microsoft.com/office/drawing/2014/main" id="{8DC73C1E-D12B-4ABC-B361-25B8F3AC8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3922713"/>
            <a:ext cx="4373563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3" name="Text Box 7">
            <a:extLst>
              <a:ext uri="{FF2B5EF4-FFF2-40B4-BE49-F238E27FC236}">
                <a16:creationId xmlns:a16="http://schemas.microsoft.com/office/drawing/2014/main" id="{FA40D124-2572-44BB-8730-F16B01530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khó khăn cho sự phát triển kinh tế của nước ta</a:t>
            </a:r>
          </a:p>
        </p:txBody>
      </p:sp>
      <p:pic>
        <p:nvPicPr>
          <p:cNvPr id="22535" name="Picture 8" descr="small_nvn_1316782467">
            <a:extLst>
              <a:ext uri="{FF2B5EF4-FFF2-40B4-BE49-F238E27FC236}">
                <a16:creationId xmlns:a16="http://schemas.microsoft.com/office/drawing/2014/main" id="{8B3473B5-787B-438A-AACD-5E6BB7008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963614"/>
            <a:ext cx="4367212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than83_1365736352">
            <a:extLst>
              <a:ext uri="{FF2B5EF4-FFF2-40B4-BE49-F238E27FC236}">
                <a16:creationId xmlns:a16="http://schemas.microsoft.com/office/drawing/2014/main" id="{C94130AE-7948-454D-A97A-DEAC43C9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1" y="3914775"/>
            <a:ext cx="43846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Moi%20truong">
            <a:extLst>
              <a:ext uri="{FF2B5EF4-FFF2-40B4-BE49-F238E27FC236}">
                <a16:creationId xmlns:a16="http://schemas.microsoft.com/office/drawing/2014/main" id="{7FB1FE57-E5F1-44D3-9B5E-2BADAF84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927100"/>
            <a:ext cx="4411662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nilonrac_160609">
            <a:extLst>
              <a:ext uri="{FF2B5EF4-FFF2-40B4-BE49-F238E27FC236}">
                <a16:creationId xmlns:a16="http://schemas.microsoft.com/office/drawing/2014/main" id="{DBC162CF-EC55-4631-8839-995561008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9" y="3903664"/>
            <a:ext cx="44227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khuochuot1-1355384823_500x0">
            <a:extLst>
              <a:ext uri="{FF2B5EF4-FFF2-40B4-BE49-F238E27FC236}">
                <a16:creationId xmlns:a16="http://schemas.microsoft.com/office/drawing/2014/main" id="{BBA78A2C-1393-422B-B362-1ECEB8FD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942976"/>
            <a:ext cx="4419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20583495-images1012455_Phil1">
            <a:extLst>
              <a:ext uri="{FF2B5EF4-FFF2-40B4-BE49-F238E27FC236}">
                <a16:creationId xmlns:a16="http://schemas.microsoft.com/office/drawing/2014/main" id="{1B36C602-AEE7-4A92-9C3A-2C32298FC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3886201"/>
            <a:ext cx="44196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nhung-giac-ngu-vat-va-trong-benh-vien-468976">
            <a:extLst>
              <a:ext uri="{FF2B5EF4-FFF2-40B4-BE49-F238E27FC236}">
                <a16:creationId xmlns:a16="http://schemas.microsoft.com/office/drawing/2014/main" id="{D552C8B9-9C23-430D-ADB6-B30B6659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954089"/>
            <a:ext cx="443230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50848158_1">
            <a:extLst>
              <a:ext uri="{FF2B5EF4-FFF2-40B4-BE49-F238E27FC236}">
                <a16:creationId xmlns:a16="http://schemas.microsoft.com/office/drawing/2014/main" id="{3C5383DA-14AE-4C40-AA85-E3E161778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6" y="3889376"/>
            <a:ext cx="44291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8" name="Text Box 8">
            <a:extLst>
              <a:ext uri="{FF2B5EF4-FFF2-40B4-BE49-F238E27FC236}">
                <a16:creationId xmlns:a16="http://schemas.microsoft.com/office/drawing/2014/main" id="{C0AAE511-F05C-429A-8AE7-CB26A61D0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khó khăn cho sự phát triển kinh tế của nước ta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630F5C0-D354-4187-B2E1-5FFEC808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315CDA4D-6C60-4130-A486-A599F5694EA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4580" name="Content Placeholder 3">
            <a:extLst>
              <a:ext uri="{FF2B5EF4-FFF2-40B4-BE49-F238E27FC236}">
                <a16:creationId xmlns:a16="http://schemas.microsoft.com/office/drawing/2014/main" id="{DE03FEC0-6B84-4B5B-896C-E18B2DC0DA27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4581" name="Content Placeholder 4">
            <a:extLst>
              <a:ext uri="{FF2B5EF4-FFF2-40B4-BE49-F238E27FC236}">
                <a16:creationId xmlns:a16="http://schemas.microsoft.com/office/drawing/2014/main" id="{EC891DE0-EC8E-4DB8-B81D-7DDA285E8F66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F8EDD635-5157-4EAC-A11D-854EA1750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9144000" cy="2800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vi-VN" sz="36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pháp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Có kế hoạch giáo dục đào tạo hợp lý, tổ chức hướng nghiệp dạy nghề.</a:t>
            </a:r>
          </a:p>
          <a:p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Phân bố lại dân cư lao động theo ngành và lãnh thổ.</a:t>
            </a:r>
          </a:p>
          <a:p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Chuyển đổi cơ cấu kinh tế theo hướng công nghiệp hoá hiện đại hoá…</a:t>
            </a:r>
          </a:p>
        </p:txBody>
      </p:sp>
    </p:spTree>
  </p:cSld>
  <p:clrMapOvr>
    <a:masterClrMapping/>
  </p:clrMapOvr>
  <p:transition spd="med"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NT54">
            <a:extLst>
              <a:ext uri="{FF2B5EF4-FFF2-40B4-BE49-F238E27FC236}">
                <a16:creationId xmlns:a16="http://schemas.microsoft.com/office/drawing/2014/main" id="{4EE40924-0E8F-462C-AA03-FC09B575D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647" name="Picture 351" descr="DEN">
            <a:extLst>
              <a:ext uri="{FF2B5EF4-FFF2-40B4-BE49-F238E27FC236}">
                <a16:creationId xmlns:a16="http://schemas.microsoft.com/office/drawing/2014/main" id="{9EB0254F-5F30-4936-892E-F1C91E906587}"/>
              </a:ext>
            </a:extLst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533400"/>
          </a:xfrm>
        </p:spPr>
      </p:pic>
      <p:pic>
        <p:nvPicPr>
          <p:cNvPr id="55648" name="Picture 352" descr="DEN">
            <a:extLst>
              <a:ext uri="{FF2B5EF4-FFF2-40B4-BE49-F238E27FC236}">
                <a16:creationId xmlns:a16="http://schemas.microsoft.com/office/drawing/2014/main" id="{205DC416-349B-470F-BB20-477F9D76C0D7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6975475" y="3165475"/>
            <a:ext cx="6858000" cy="527050"/>
          </a:xfrm>
        </p:spPr>
      </p:pic>
      <p:pic>
        <p:nvPicPr>
          <p:cNvPr id="55649" name="Picture 353" descr="DEN">
            <a:extLst>
              <a:ext uri="{FF2B5EF4-FFF2-40B4-BE49-F238E27FC236}">
                <a16:creationId xmlns:a16="http://schemas.microsoft.com/office/drawing/2014/main" id="{7B8AE4C0-CEE3-4A4B-AB22-B29A77333DB9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1616075" y="3140075"/>
            <a:ext cx="6858000" cy="577850"/>
          </a:xfrm>
        </p:spPr>
      </p:pic>
      <p:pic>
        <p:nvPicPr>
          <p:cNvPr id="55650" name="Picture 354" descr="DEN">
            <a:extLst>
              <a:ext uri="{FF2B5EF4-FFF2-40B4-BE49-F238E27FC236}">
                <a16:creationId xmlns:a16="http://schemas.microsoft.com/office/drawing/2014/main" id="{A66E04F6-8374-4FFD-9BB9-E96459AD1CA6}"/>
              </a:ext>
            </a:extLst>
          </p:cNvPr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1524000" y="6324600"/>
            <a:ext cx="9144000" cy="533400"/>
          </a:xfrm>
        </p:spPr>
      </p:pic>
      <p:grpSp>
        <p:nvGrpSpPr>
          <p:cNvPr id="2" name="Group 390">
            <a:extLst>
              <a:ext uri="{FF2B5EF4-FFF2-40B4-BE49-F238E27FC236}">
                <a16:creationId xmlns:a16="http://schemas.microsoft.com/office/drawing/2014/main" id="{57ADA002-62E5-4DED-AA16-63477830694B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752600"/>
            <a:ext cx="833438" cy="762000"/>
            <a:chOff x="624" y="1632"/>
            <a:chExt cx="525" cy="480"/>
          </a:xfrm>
        </p:grpSpPr>
        <p:sp>
          <p:nvSpPr>
            <p:cNvPr id="26690" name="Freeform 391">
              <a:extLst>
                <a:ext uri="{FF2B5EF4-FFF2-40B4-BE49-F238E27FC236}">
                  <a16:creationId xmlns:a16="http://schemas.microsoft.com/office/drawing/2014/main" id="{A89EC979-C15B-4769-8B95-C0ABA7551161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91" name="Freeform 392">
              <a:extLst>
                <a:ext uri="{FF2B5EF4-FFF2-40B4-BE49-F238E27FC236}">
                  <a16:creationId xmlns:a16="http://schemas.microsoft.com/office/drawing/2014/main" id="{C75FEC55-A353-4A1A-824A-024F81C01929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92" name="Freeform 393">
              <a:extLst>
                <a:ext uri="{FF2B5EF4-FFF2-40B4-BE49-F238E27FC236}">
                  <a16:creationId xmlns:a16="http://schemas.microsoft.com/office/drawing/2014/main" id="{CB14F93A-FB9D-4D01-AA1A-36E4C5ECF65C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93" name="Freeform 394">
              <a:extLst>
                <a:ext uri="{FF2B5EF4-FFF2-40B4-BE49-F238E27FC236}">
                  <a16:creationId xmlns:a16="http://schemas.microsoft.com/office/drawing/2014/main" id="{F4E208B3-08BB-40F4-9A14-1792AD2C9F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395">
            <a:extLst>
              <a:ext uri="{FF2B5EF4-FFF2-40B4-BE49-F238E27FC236}">
                <a16:creationId xmlns:a16="http://schemas.microsoft.com/office/drawing/2014/main" id="{B6F76AA2-04C7-4BAE-9607-21447F15D138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752600"/>
            <a:ext cx="762000" cy="762000"/>
            <a:chOff x="672" y="624"/>
            <a:chExt cx="525" cy="480"/>
          </a:xfrm>
        </p:grpSpPr>
        <p:sp>
          <p:nvSpPr>
            <p:cNvPr id="26686" name="Freeform 396">
              <a:extLst>
                <a:ext uri="{FF2B5EF4-FFF2-40B4-BE49-F238E27FC236}">
                  <a16:creationId xmlns:a16="http://schemas.microsoft.com/office/drawing/2014/main" id="{06D28EDE-B79D-4F7E-9129-D16927F70A82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87" name="Freeform 397">
              <a:extLst>
                <a:ext uri="{FF2B5EF4-FFF2-40B4-BE49-F238E27FC236}">
                  <a16:creationId xmlns:a16="http://schemas.microsoft.com/office/drawing/2014/main" id="{CDCDB586-0173-439A-82F9-6091D9108758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88" name="Freeform 398">
              <a:extLst>
                <a:ext uri="{FF2B5EF4-FFF2-40B4-BE49-F238E27FC236}">
                  <a16:creationId xmlns:a16="http://schemas.microsoft.com/office/drawing/2014/main" id="{3759BD3E-1A28-4E45-8FBA-0A95723D6114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89" name="Freeform 399">
              <a:extLst>
                <a:ext uri="{FF2B5EF4-FFF2-40B4-BE49-F238E27FC236}">
                  <a16:creationId xmlns:a16="http://schemas.microsoft.com/office/drawing/2014/main" id="{1D50A383-1B52-457F-AFA6-6BB9925A0E7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6633" name="Picture 376" descr="post-60-1081342274">
            <a:extLst>
              <a:ext uri="{FF2B5EF4-FFF2-40B4-BE49-F238E27FC236}">
                <a16:creationId xmlns:a16="http://schemas.microsoft.com/office/drawing/2014/main" id="{2E84E94E-3D29-4578-98B9-B2C6D502E0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533400"/>
            <a:ext cx="20097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85">
            <a:extLst>
              <a:ext uri="{FF2B5EF4-FFF2-40B4-BE49-F238E27FC236}">
                <a16:creationId xmlns:a16="http://schemas.microsoft.com/office/drawing/2014/main" id="{C9B45544-950E-4862-95FE-150DDDFE55E3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676400"/>
            <a:ext cx="833438" cy="762000"/>
            <a:chOff x="3312" y="1632"/>
            <a:chExt cx="525" cy="480"/>
          </a:xfrm>
        </p:grpSpPr>
        <p:sp>
          <p:nvSpPr>
            <p:cNvPr id="26682" name="Freeform 386">
              <a:extLst>
                <a:ext uri="{FF2B5EF4-FFF2-40B4-BE49-F238E27FC236}">
                  <a16:creationId xmlns:a16="http://schemas.microsoft.com/office/drawing/2014/main" id="{0F180459-E2D1-4BE5-9CA5-916F37F7933B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83" name="Freeform 387">
              <a:extLst>
                <a:ext uri="{FF2B5EF4-FFF2-40B4-BE49-F238E27FC236}">
                  <a16:creationId xmlns:a16="http://schemas.microsoft.com/office/drawing/2014/main" id="{1E755312-E4C9-431E-8299-B4987CEC7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84" name="Freeform 388">
              <a:extLst>
                <a:ext uri="{FF2B5EF4-FFF2-40B4-BE49-F238E27FC236}">
                  <a16:creationId xmlns:a16="http://schemas.microsoft.com/office/drawing/2014/main" id="{47090A38-94E7-470A-A0E7-43001FBC1D08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85" name="Freeform 389">
              <a:extLst>
                <a:ext uri="{FF2B5EF4-FFF2-40B4-BE49-F238E27FC236}">
                  <a16:creationId xmlns:a16="http://schemas.microsoft.com/office/drawing/2014/main" id="{19D24338-6321-45F1-8355-DDFA153C37F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231">
            <a:extLst>
              <a:ext uri="{FF2B5EF4-FFF2-40B4-BE49-F238E27FC236}">
                <a16:creationId xmlns:a16="http://schemas.microsoft.com/office/drawing/2014/main" id="{E3CCC70A-875E-4AA6-B9CE-FA9D38BA1FBA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990600"/>
            <a:ext cx="833438" cy="762000"/>
            <a:chOff x="624" y="1632"/>
            <a:chExt cx="525" cy="480"/>
          </a:xfrm>
        </p:grpSpPr>
        <p:sp>
          <p:nvSpPr>
            <p:cNvPr id="26678" name="Freeform 232">
              <a:extLst>
                <a:ext uri="{FF2B5EF4-FFF2-40B4-BE49-F238E27FC236}">
                  <a16:creationId xmlns:a16="http://schemas.microsoft.com/office/drawing/2014/main" id="{38C178BF-5CCE-48F2-ABB5-D05E2AE77123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79" name="Freeform 233">
              <a:extLst>
                <a:ext uri="{FF2B5EF4-FFF2-40B4-BE49-F238E27FC236}">
                  <a16:creationId xmlns:a16="http://schemas.microsoft.com/office/drawing/2014/main" id="{B4A0F53E-F752-46BA-A886-F997840C68B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80" name="Freeform 234">
              <a:extLst>
                <a:ext uri="{FF2B5EF4-FFF2-40B4-BE49-F238E27FC236}">
                  <a16:creationId xmlns:a16="http://schemas.microsoft.com/office/drawing/2014/main" id="{C8CE64B0-9E1A-4C4E-8C7F-41152BD437ED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81" name="Freeform 235">
              <a:extLst>
                <a:ext uri="{FF2B5EF4-FFF2-40B4-BE49-F238E27FC236}">
                  <a16:creationId xmlns:a16="http://schemas.microsoft.com/office/drawing/2014/main" id="{6C353043-3883-458E-9F6B-5CAA798820B9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" name="Group 326">
            <a:extLst>
              <a:ext uri="{FF2B5EF4-FFF2-40B4-BE49-F238E27FC236}">
                <a16:creationId xmlns:a16="http://schemas.microsoft.com/office/drawing/2014/main" id="{F58BD110-8FAC-4571-BD85-CF734B366379}"/>
              </a:ext>
            </a:extLst>
          </p:cNvPr>
          <p:cNvGrpSpPr>
            <a:grpSpLocks/>
          </p:cNvGrpSpPr>
          <p:nvPr/>
        </p:nvGrpSpPr>
        <p:grpSpPr bwMode="auto">
          <a:xfrm>
            <a:off x="8839200" y="914400"/>
            <a:ext cx="833438" cy="762000"/>
            <a:chOff x="2256" y="672"/>
            <a:chExt cx="525" cy="480"/>
          </a:xfrm>
        </p:grpSpPr>
        <p:sp>
          <p:nvSpPr>
            <p:cNvPr id="26674" name="Freeform 327">
              <a:extLst>
                <a:ext uri="{FF2B5EF4-FFF2-40B4-BE49-F238E27FC236}">
                  <a16:creationId xmlns:a16="http://schemas.microsoft.com/office/drawing/2014/main" id="{FD4A383A-5906-4844-B07B-4AAF911A46E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75" name="Freeform 328">
              <a:extLst>
                <a:ext uri="{FF2B5EF4-FFF2-40B4-BE49-F238E27FC236}">
                  <a16:creationId xmlns:a16="http://schemas.microsoft.com/office/drawing/2014/main" id="{8F61CFB0-8D18-47A6-ACB4-B5AE487FF8A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76" name="Freeform 329">
              <a:extLst>
                <a:ext uri="{FF2B5EF4-FFF2-40B4-BE49-F238E27FC236}">
                  <a16:creationId xmlns:a16="http://schemas.microsoft.com/office/drawing/2014/main" id="{8CDABF18-FF24-4E28-AAC6-9C604DFDF8AB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77" name="Freeform 330">
              <a:extLst>
                <a:ext uri="{FF2B5EF4-FFF2-40B4-BE49-F238E27FC236}">
                  <a16:creationId xmlns:a16="http://schemas.microsoft.com/office/drawing/2014/main" id="{240AEB48-ACFF-4198-9656-AA5AE1D7A399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" name="Group 236">
            <a:extLst>
              <a:ext uri="{FF2B5EF4-FFF2-40B4-BE49-F238E27FC236}">
                <a16:creationId xmlns:a16="http://schemas.microsoft.com/office/drawing/2014/main" id="{0F0D3F38-BC8E-413B-93B8-EDDF8FE04D2F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5029200"/>
            <a:ext cx="833438" cy="838200"/>
            <a:chOff x="3312" y="1632"/>
            <a:chExt cx="525" cy="480"/>
          </a:xfrm>
        </p:grpSpPr>
        <p:sp>
          <p:nvSpPr>
            <p:cNvPr id="26670" name="Freeform 237">
              <a:extLst>
                <a:ext uri="{FF2B5EF4-FFF2-40B4-BE49-F238E27FC236}">
                  <a16:creationId xmlns:a16="http://schemas.microsoft.com/office/drawing/2014/main" id="{695E6554-0FBE-42C8-8748-D8DE46A23C5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71" name="Freeform 238">
              <a:extLst>
                <a:ext uri="{FF2B5EF4-FFF2-40B4-BE49-F238E27FC236}">
                  <a16:creationId xmlns:a16="http://schemas.microsoft.com/office/drawing/2014/main" id="{F7176084-4328-4CF1-8896-43CF227E9AE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72" name="Freeform 239">
              <a:extLst>
                <a:ext uri="{FF2B5EF4-FFF2-40B4-BE49-F238E27FC236}">
                  <a16:creationId xmlns:a16="http://schemas.microsoft.com/office/drawing/2014/main" id="{E5AF6600-1D6E-482C-A38C-506C84EDCB07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73" name="Freeform 240">
              <a:extLst>
                <a:ext uri="{FF2B5EF4-FFF2-40B4-BE49-F238E27FC236}">
                  <a16:creationId xmlns:a16="http://schemas.microsoft.com/office/drawing/2014/main" id="{11AAD06E-4237-4082-983A-99E2036C082C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" name="Group 196">
            <a:extLst>
              <a:ext uri="{FF2B5EF4-FFF2-40B4-BE49-F238E27FC236}">
                <a16:creationId xmlns:a16="http://schemas.microsoft.com/office/drawing/2014/main" id="{72977DD7-6F8E-4393-8432-E437E6F2392D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876800"/>
            <a:ext cx="833438" cy="762000"/>
            <a:chOff x="2304" y="1632"/>
            <a:chExt cx="525" cy="480"/>
          </a:xfrm>
        </p:grpSpPr>
        <p:sp>
          <p:nvSpPr>
            <p:cNvPr id="26666" name="Freeform 197">
              <a:extLst>
                <a:ext uri="{FF2B5EF4-FFF2-40B4-BE49-F238E27FC236}">
                  <a16:creationId xmlns:a16="http://schemas.microsoft.com/office/drawing/2014/main" id="{376B228F-0495-44EA-878D-1A458C5B6F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67" name="Freeform 198">
              <a:extLst>
                <a:ext uri="{FF2B5EF4-FFF2-40B4-BE49-F238E27FC236}">
                  <a16:creationId xmlns:a16="http://schemas.microsoft.com/office/drawing/2014/main" id="{F04DACC1-19A1-480B-8241-487766A3BF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68" name="Freeform 199">
              <a:extLst>
                <a:ext uri="{FF2B5EF4-FFF2-40B4-BE49-F238E27FC236}">
                  <a16:creationId xmlns:a16="http://schemas.microsoft.com/office/drawing/2014/main" id="{C9A6B758-BF47-4E5F-85C1-D41BC74ABDD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69" name="Freeform 200">
              <a:extLst>
                <a:ext uri="{FF2B5EF4-FFF2-40B4-BE49-F238E27FC236}">
                  <a16:creationId xmlns:a16="http://schemas.microsoft.com/office/drawing/2014/main" id="{F1B31649-81A1-4E1B-9F48-EB16E4AD795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276">
            <a:extLst>
              <a:ext uri="{FF2B5EF4-FFF2-40B4-BE49-F238E27FC236}">
                <a16:creationId xmlns:a16="http://schemas.microsoft.com/office/drawing/2014/main" id="{68B36CA2-A2A0-4EE1-A670-6F9248372C4C}"/>
              </a:ext>
            </a:extLst>
          </p:cNvPr>
          <p:cNvGrpSpPr>
            <a:grpSpLocks/>
          </p:cNvGrpSpPr>
          <p:nvPr/>
        </p:nvGrpSpPr>
        <p:grpSpPr bwMode="auto">
          <a:xfrm>
            <a:off x="9296400" y="5334000"/>
            <a:ext cx="833438" cy="762000"/>
            <a:chOff x="672" y="624"/>
            <a:chExt cx="525" cy="480"/>
          </a:xfrm>
        </p:grpSpPr>
        <p:sp>
          <p:nvSpPr>
            <p:cNvPr id="26662" name="Freeform 277">
              <a:extLst>
                <a:ext uri="{FF2B5EF4-FFF2-40B4-BE49-F238E27FC236}">
                  <a16:creationId xmlns:a16="http://schemas.microsoft.com/office/drawing/2014/main" id="{003C9B04-6A5D-4F73-A8EC-CB5C1E6F1B2B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63" name="Freeform 278">
              <a:extLst>
                <a:ext uri="{FF2B5EF4-FFF2-40B4-BE49-F238E27FC236}">
                  <a16:creationId xmlns:a16="http://schemas.microsoft.com/office/drawing/2014/main" id="{4B31DB8C-50EB-49FC-97FB-FD2595CF2A3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64" name="Freeform 279">
              <a:extLst>
                <a:ext uri="{FF2B5EF4-FFF2-40B4-BE49-F238E27FC236}">
                  <a16:creationId xmlns:a16="http://schemas.microsoft.com/office/drawing/2014/main" id="{3D9369E9-738A-4F7B-B5E2-813A2E4DDD1A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65" name="Freeform 280">
              <a:extLst>
                <a:ext uri="{FF2B5EF4-FFF2-40B4-BE49-F238E27FC236}">
                  <a16:creationId xmlns:a16="http://schemas.microsoft.com/office/drawing/2014/main" id="{03484365-A2C1-4691-9FD8-61445152106E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" name="Group 226">
            <a:extLst>
              <a:ext uri="{FF2B5EF4-FFF2-40B4-BE49-F238E27FC236}">
                <a16:creationId xmlns:a16="http://schemas.microsoft.com/office/drawing/2014/main" id="{9F451A6A-B278-404D-AE4D-0B7068350701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486400"/>
            <a:ext cx="833438" cy="990600"/>
            <a:chOff x="624" y="1632"/>
            <a:chExt cx="525" cy="480"/>
          </a:xfrm>
        </p:grpSpPr>
        <p:sp>
          <p:nvSpPr>
            <p:cNvPr id="26658" name="Freeform 227">
              <a:extLst>
                <a:ext uri="{FF2B5EF4-FFF2-40B4-BE49-F238E27FC236}">
                  <a16:creationId xmlns:a16="http://schemas.microsoft.com/office/drawing/2014/main" id="{6AEE64E1-CEBE-450C-AB0A-C1A60CC3064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59" name="Freeform 228">
              <a:extLst>
                <a:ext uri="{FF2B5EF4-FFF2-40B4-BE49-F238E27FC236}">
                  <a16:creationId xmlns:a16="http://schemas.microsoft.com/office/drawing/2014/main" id="{631FC91D-D312-4645-85CE-5CB76C86703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60" name="Freeform 229">
              <a:extLst>
                <a:ext uri="{FF2B5EF4-FFF2-40B4-BE49-F238E27FC236}">
                  <a16:creationId xmlns:a16="http://schemas.microsoft.com/office/drawing/2014/main" id="{8EB68221-E98C-4415-A5A6-28C0F2D618FB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61" name="Freeform 230">
              <a:extLst>
                <a:ext uri="{FF2B5EF4-FFF2-40B4-BE49-F238E27FC236}">
                  <a16:creationId xmlns:a16="http://schemas.microsoft.com/office/drawing/2014/main" id="{BC6292A5-C965-4B9C-93DD-E437C0102D26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" name="Group 316">
            <a:extLst>
              <a:ext uri="{FF2B5EF4-FFF2-40B4-BE49-F238E27FC236}">
                <a16:creationId xmlns:a16="http://schemas.microsoft.com/office/drawing/2014/main" id="{A0BAF787-B38F-4C0D-8C1E-7501F08E6860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257800"/>
            <a:ext cx="833438" cy="762000"/>
            <a:chOff x="2256" y="672"/>
            <a:chExt cx="525" cy="480"/>
          </a:xfrm>
        </p:grpSpPr>
        <p:sp>
          <p:nvSpPr>
            <p:cNvPr id="26654" name="Freeform 317">
              <a:extLst>
                <a:ext uri="{FF2B5EF4-FFF2-40B4-BE49-F238E27FC236}">
                  <a16:creationId xmlns:a16="http://schemas.microsoft.com/office/drawing/2014/main" id="{412FF6CF-FAE2-4A16-BE6D-C26C6172B0E8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55" name="Freeform 318">
              <a:extLst>
                <a:ext uri="{FF2B5EF4-FFF2-40B4-BE49-F238E27FC236}">
                  <a16:creationId xmlns:a16="http://schemas.microsoft.com/office/drawing/2014/main" id="{2748E948-589C-4E7D-B0C3-BD2AE1E228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56" name="Freeform 319">
              <a:extLst>
                <a:ext uri="{FF2B5EF4-FFF2-40B4-BE49-F238E27FC236}">
                  <a16:creationId xmlns:a16="http://schemas.microsoft.com/office/drawing/2014/main" id="{78FDE336-90E7-4BA6-BA59-3AC970FC189B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57" name="Freeform 320">
              <a:extLst>
                <a:ext uri="{FF2B5EF4-FFF2-40B4-BE49-F238E27FC236}">
                  <a16:creationId xmlns:a16="http://schemas.microsoft.com/office/drawing/2014/main" id="{68C21849-BC44-418F-9FEE-546FB02A8B6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6642" name="Picture 376" descr="post-60-1081342274">
            <a:extLst>
              <a:ext uri="{FF2B5EF4-FFF2-40B4-BE49-F238E27FC236}">
                <a16:creationId xmlns:a16="http://schemas.microsoft.com/office/drawing/2014/main" id="{F90A4F88-ACE2-4B84-A3A6-54E0B27544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105400"/>
            <a:ext cx="20097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376" descr="post-60-1081342274">
            <a:extLst>
              <a:ext uri="{FF2B5EF4-FFF2-40B4-BE49-F238E27FC236}">
                <a16:creationId xmlns:a16="http://schemas.microsoft.com/office/drawing/2014/main" id="{98D3D2B7-02FA-4550-8F25-5B5D88B71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5029200"/>
            <a:ext cx="20097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0" name="Picture 60" descr="Fireworks-05">
            <a:extLst>
              <a:ext uri="{FF2B5EF4-FFF2-40B4-BE49-F238E27FC236}">
                <a16:creationId xmlns:a16="http://schemas.microsoft.com/office/drawing/2014/main" id="{1AE332E1-E345-4135-9989-EC6023828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990600"/>
            <a:ext cx="1827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1" name="Picture 61" descr="Fireworks-09">
            <a:extLst>
              <a:ext uri="{FF2B5EF4-FFF2-40B4-BE49-F238E27FC236}">
                <a16:creationId xmlns:a16="http://schemas.microsoft.com/office/drawing/2014/main" id="{BF4AC8AD-1BE8-400D-9E20-C872BC42E3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990601"/>
            <a:ext cx="10128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2" name="Picture 62" descr="Fireworks-02">
            <a:extLst>
              <a:ext uri="{FF2B5EF4-FFF2-40B4-BE49-F238E27FC236}">
                <a16:creationId xmlns:a16="http://schemas.microsoft.com/office/drawing/2014/main" id="{0C50D915-4DA1-45F6-B97C-8C8776D4CB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38200"/>
            <a:ext cx="14366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63" descr="Fireworks-09">
            <a:extLst>
              <a:ext uri="{FF2B5EF4-FFF2-40B4-BE49-F238E27FC236}">
                <a16:creationId xmlns:a16="http://schemas.microsoft.com/office/drawing/2014/main" id="{6306D462-F50F-4720-BDF5-F64F217BE1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524001"/>
            <a:ext cx="10128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4" name="Picture 64" descr="Fireworks-09">
            <a:extLst>
              <a:ext uri="{FF2B5EF4-FFF2-40B4-BE49-F238E27FC236}">
                <a16:creationId xmlns:a16="http://schemas.microsoft.com/office/drawing/2014/main" id="{2E2F0C16-334C-4EC7-87B9-662E9DB0D8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914401"/>
            <a:ext cx="10128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5" name="Picture 65" descr="Fireworks-02">
            <a:extLst>
              <a:ext uri="{FF2B5EF4-FFF2-40B4-BE49-F238E27FC236}">
                <a16:creationId xmlns:a16="http://schemas.microsoft.com/office/drawing/2014/main" id="{6F3A9D9C-B235-400D-A338-AB3545201D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143668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671" name="WordArt 375">
            <a:extLst>
              <a:ext uri="{FF2B5EF4-FFF2-40B4-BE49-F238E27FC236}">
                <a16:creationId xmlns:a16="http://schemas.microsoft.com/office/drawing/2014/main" id="{1F72BDDB-9572-4778-8BAB-EFD5E8BB4E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362200"/>
            <a:ext cx="8610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97"/>
              </a:avLst>
            </a:prstTxWarp>
          </a:bodyPr>
          <a:lstStyle/>
          <a:p>
            <a:pPr algn="ctr"/>
            <a:r>
              <a:rPr lang="vi-VN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vi-VN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vi-VN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vi-VN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vi-VN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vi-VN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vui và học</a:t>
            </a:r>
            <a:r>
              <a:rPr lang="vi-VN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vi-VN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6147" name="Picture 67" descr="Fireworks-09">
            <a:extLst>
              <a:ext uri="{FF2B5EF4-FFF2-40B4-BE49-F238E27FC236}">
                <a16:creationId xmlns:a16="http://schemas.microsoft.com/office/drawing/2014/main" id="{FB84DF26-F5C1-4067-9A8A-0F05C3DF84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533401"/>
            <a:ext cx="10128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8" name="Picture 68" descr="Fireworks-09">
            <a:extLst>
              <a:ext uri="{FF2B5EF4-FFF2-40B4-BE49-F238E27FC236}">
                <a16:creationId xmlns:a16="http://schemas.microsoft.com/office/drawing/2014/main" id="{AB7EFC76-C644-4B68-8FFB-98966C4333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810001"/>
            <a:ext cx="10128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9" name="Picture 69" descr="Fireworks-05">
            <a:extLst>
              <a:ext uri="{FF2B5EF4-FFF2-40B4-BE49-F238E27FC236}">
                <a16:creationId xmlns:a16="http://schemas.microsoft.com/office/drawing/2014/main" id="{19FCDE1A-15D4-49D5-9BB0-962B9812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533400"/>
            <a:ext cx="1827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6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>
            <a:extLst>
              <a:ext uri="{FF2B5EF4-FFF2-40B4-BE49-F238E27FC236}">
                <a16:creationId xmlns:a16="http://schemas.microsoft.com/office/drawing/2014/main" id="{96518ECD-2BBD-4509-AFD7-0325EA95E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42938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4.1. Cơ cấu sử dụng lao động theo thành phần kinh tế (%)</a:t>
            </a:r>
            <a:endParaRPr lang="en-US" altLang="vi-VN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EB15F2-B386-4EC8-B19C-C9E4E6C62D70}"/>
              </a:ext>
            </a:extLst>
          </p:cNvPr>
          <p:cNvGraphicFramePr>
            <a:graphicFrameLocks noGrp="1"/>
          </p:cNvGraphicFramePr>
          <p:nvPr/>
        </p:nvGraphicFramePr>
        <p:xfrm>
          <a:off x="1881188" y="1357314"/>
          <a:ext cx="8501063" cy="2046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386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1985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901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400" b="1" baseline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baseline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</a:p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90,4</a:t>
                      </a: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439B63-FC27-47C6-9A8B-278E2B406409}"/>
              </a:ext>
            </a:extLst>
          </p:cNvPr>
          <p:cNvCxnSpPr/>
          <p:nvPr/>
        </p:nvCxnSpPr>
        <p:spPr>
          <a:xfrm>
            <a:off x="1881189" y="1357313"/>
            <a:ext cx="3786187" cy="857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2" name="Rectangle 5">
            <a:extLst>
              <a:ext uri="{FF2B5EF4-FFF2-40B4-BE49-F238E27FC236}">
                <a16:creationId xmlns:a16="http://schemas.microsoft.com/office/drawing/2014/main" id="{FA593279-6104-470C-8E32-740F38E0B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26720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Nêu đặc điểm nguồn lao động và sử dụng lao động của nước ta? </a:t>
            </a:r>
          </a:p>
          <a:p>
            <a:r>
              <a:rPr lang="en-US" altLang="vi-V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Quan sát bảng 4.1, rút ra nhận xét và giải thích?</a:t>
            </a:r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>
            <a:extLst>
              <a:ext uri="{FF2B5EF4-FFF2-40B4-BE49-F238E27FC236}">
                <a16:creationId xmlns:a16="http://schemas.microsoft.com/office/drawing/2014/main" id="{56B1F4C2-E413-4952-8A30-5A6EE88E5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488"/>
            <a:ext cx="9144000" cy="6767512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pic>
        <p:nvPicPr>
          <p:cNvPr id="8195" name="Picture 24" descr="SailBoat">
            <a:extLst>
              <a:ext uri="{FF2B5EF4-FFF2-40B4-BE49-F238E27FC236}">
                <a16:creationId xmlns:a16="http://schemas.microsoft.com/office/drawing/2014/main" id="{290E0F0D-1D98-4F43-B016-2490EBEE8F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67200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5" descr="th_50a9093a">
            <a:extLst>
              <a:ext uri="{FF2B5EF4-FFF2-40B4-BE49-F238E27FC236}">
                <a16:creationId xmlns:a16="http://schemas.microsoft.com/office/drawing/2014/main" id="{8502CE39-B4AB-42EA-B79D-FFDCFC965D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Oval 26" descr="Copy of winxpap14">
            <a:extLst>
              <a:ext uri="{FF2B5EF4-FFF2-40B4-BE49-F238E27FC236}">
                <a16:creationId xmlns:a16="http://schemas.microsoft.com/office/drawing/2014/main" id="{56B2F4D0-E08B-4FB1-BA04-C6993AB84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0"/>
            <a:ext cx="2438400" cy="16764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 cmpd="thickThin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pic>
        <p:nvPicPr>
          <p:cNvPr id="8198" name="Picture 27" descr="Earth-16-june">
            <a:extLst>
              <a:ext uri="{FF2B5EF4-FFF2-40B4-BE49-F238E27FC236}">
                <a16:creationId xmlns:a16="http://schemas.microsoft.com/office/drawing/2014/main" id="{195A8A67-C586-41F4-AAF5-367113593D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40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30">
            <a:extLst>
              <a:ext uri="{FF2B5EF4-FFF2-40B4-BE49-F238E27FC236}">
                <a16:creationId xmlns:a16="http://schemas.microsoft.com/office/drawing/2014/main" id="{0C0F2EAA-8440-4C60-9B05-131DBB328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33400"/>
            <a:ext cx="5105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8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5 - Bài 5</a:t>
            </a:r>
            <a:br>
              <a:rPr lang="en-US" altLang="vi-VN" sz="480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en-US" altLang="vi-VN" sz="4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181CE-F6F8-4B1A-B36C-851B689C1AA0}"/>
              </a:ext>
            </a:extLst>
          </p:cNvPr>
          <p:cNvSpPr txBox="1"/>
          <p:nvPr/>
        </p:nvSpPr>
        <p:spPr>
          <a:xfrm>
            <a:off x="1295400" y="2057401"/>
            <a:ext cx="9144000" cy="2169825"/>
          </a:xfrm>
          <a:prstGeom prst="rect">
            <a:avLst/>
          </a:prstGeom>
          <a:noFill/>
        </p:spPr>
        <p:txBody>
          <a:bodyPr>
            <a:spAutoFit/>
            <a:scene3d>
              <a:camera prst="perspectiveLef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ross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Thực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hành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Phân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tích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so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sánh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tháp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dân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số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năm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1989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năm</a:t>
            </a: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1999</a:t>
            </a:r>
          </a:p>
        </p:txBody>
      </p:sp>
    </p:spTree>
  </p:cSld>
  <p:clrMapOvr>
    <a:masterClrMapping/>
  </p:clrMapOvr>
  <p:transition spd="med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36E7F46-64C3-44D2-BD38-80752F7B5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2CBEC-F23D-4AC8-B6DD-9EC3A6F501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CAACB112-70C7-4C7B-80B5-304BA1E41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luận: </a:t>
            </a:r>
          </a:p>
          <a:p>
            <a:pPr algn="ctr" eaLnBrk="1" hangingPunct="1"/>
            <a:endParaRPr lang="en-US" altLang="vi-VN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19" descr="thap tuoi">
            <a:extLst>
              <a:ext uri="{FF2B5EF4-FFF2-40B4-BE49-F238E27FC236}">
                <a16:creationId xmlns:a16="http://schemas.microsoft.com/office/drawing/2014/main" id="{D763AFF8-F00E-4D43-A0EA-D4A76EE79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7848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6">
            <a:extLst>
              <a:ext uri="{FF2B5EF4-FFF2-40B4-BE49-F238E27FC236}">
                <a16:creationId xmlns:a16="http://schemas.microsoft.com/office/drawing/2014/main" id="{51F07F77-C8E8-495A-8E6D-15205F350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292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hap tuoi">
            <a:extLst>
              <a:ext uri="{FF2B5EF4-FFF2-40B4-BE49-F238E27FC236}">
                <a16:creationId xmlns:a16="http://schemas.microsoft.com/office/drawing/2014/main" id="{10D37FE8-90A6-4D1D-8D82-3F57E44BC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8001000" cy="449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6">
            <a:extLst>
              <a:ext uri="{FF2B5EF4-FFF2-40B4-BE49-F238E27FC236}">
                <a16:creationId xmlns:a16="http://schemas.microsoft.com/office/drawing/2014/main" id="{B490A6DB-E3E6-4E63-BBF9-948AF112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667000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1268" name="Text Box 11">
            <a:extLst>
              <a:ext uri="{FF2B5EF4-FFF2-40B4-BE49-F238E27FC236}">
                <a16:creationId xmlns:a16="http://schemas.microsoft.com/office/drawing/2014/main" id="{FA1AB570-3BD7-4617-986C-F561C44EC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1"/>
            <a:ext cx="8001000" cy="9747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5.1,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so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368" name="Line 24">
            <a:extLst>
              <a:ext uri="{FF2B5EF4-FFF2-40B4-BE49-F238E27FC236}">
                <a16:creationId xmlns:a16="http://schemas.microsoft.com/office/drawing/2014/main" id="{5229040F-2A24-4040-AF47-F044920DD7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114800"/>
            <a:ext cx="1588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313371" name="Line 27">
            <a:extLst>
              <a:ext uri="{FF2B5EF4-FFF2-40B4-BE49-F238E27FC236}">
                <a16:creationId xmlns:a16="http://schemas.microsoft.com/office/drawing/2014/main" id="{DF6EF55F-0B7E-4FCE-BC11-15DD53D18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114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313372" name="Line 28">
            <a:extLst>
              <a:ext uri="{FF2B5EF4-FFF2-40B4-BE49-F238E27FC236}">
                <a16:creationId xmlns:a16="http://schemas.microsoft.com/office/drawing/2014/main" id="{A0CCB57C-325A-456F-8680-3552D2299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8288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313373" name="Line 29">
            <a:extLst>
              <a:ext uri="{FF2B5EF4-FFF2-40B4-BE49-F238E27FC236}">
                <a16:creationId xmlns:a16="http://schemas.microsoft.com/office/drawing/2014/main" id="{07E0E802-C2BC-475A-9E56-F0B32E881C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1905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49A5C25B-3696-4A6E-8385-351A9545B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1910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 RỘNG</a:t>
            </a:r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216CECB8-FBC4-4C24-AA2C-184DDCE92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1148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 HẸP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87105852-994C-4E47-90F2-F6D46365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54239"/>
            <a:ext cx="1333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 HƠN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A1266294-7352-4404-9A96-9DCCE1956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192339"/>
            <a:ext cx="1143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3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3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Text Box 5">
            <a:extLst>
              <a:ext uri="{FF2B5EF4-FFF2-40B4-BE49-F238E27FC236}">
                <a16:creationId xmlns:a16="http://schemas.microsoft.com/office/drawing/2014/main" id="{D0446437-1D84-4B5D-8C81-24B7B4064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1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1.Phân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1989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1999.</a:t>
            </a:r>
          </a:p>
        </p:txBody>
      </p:sp>
      <p:graphicFrame>
        <p:nvGraphicFramePr>
          <p:cNvPr id="167169" name="Group 257">
            <a:extLst>
              <a:ext uri="{FF2B5EF4-FFF2-40B4-BE49-F238E27FC236}">
                <a16:creationId xmlns:a16="http://schemas.microsoft.com/office/drawing/2014/main" id="{DAF81C95-AF9B-4CCC-B232-E71179C67FC3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1905001"/>
          <a:ext cx="8458200" cy="3889376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0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yếu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tố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1989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 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tháp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Đỉnh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nhọn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đáy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rộng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Đỉnh nhọn, đáy rộng chân hẹp hơn 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Cơ cấu dân số theo tuổi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Nhóm tuổi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– 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– 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 trở lên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8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Tỉ số phụ thuộc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7152" name="Rectangle 240">
            <a:extLst>
              <a:ext uri="{FF2B5EF4-FFF2-40B4-BE49-F238E27FC236}">
                <a16:creationId xmlns:a16="http://schemas.microsoft.com/office/drawing/2014/main" id="{67D9CAB7-64D6-4674-9216-686D45420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807076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153" name="Rectangle 241">
            <a:extLst>
              <a:ext uri="{FF2B5EF4-FFF2-40B4-BE49-F238E27FC236}">
                <a16:creationId xmlns:a16="http://schemas.microsoft.com/office/drawing/2014/main" id="{DAE320D0-144E-4210-AD8F-F4F59673C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971800"/>
            <a:ext cx="2743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67154" name="Rectangle 242">
            <a:extLst>
              <a:ext uri="{FF2B5EF4-FFF2-40B4-BE49-F238E27FC236}">
                <a16:creationId xmlns:a16="http://schemas.microsoft.com/office/drawing/2014/main" id="{4CAF83AD-9493-4099-A5E1-CC79C36B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971800"/>
            <a:ext cx="2590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7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7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153" grpId="0" animBg="1"/>
      <p:bldP spid="167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thap tuoi">
            <a:extLst>
              <a:ext uri="{FF2B5EF4-FFF2-40B4-BE49-F238E27FC236}">
                <a16:creationId xmlns:a16="http://schemas.microsoft.com/office/drawing/2014/main" id="{34B662FF-0056-4254-AF93-66092A89C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7239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403" name="AutoShape 11">
            <a:extLst>
              <a:ext uri="{FF2B5EF4-FFF2-40B4-BE49-F238E27FC236}">
                <a16:creationId xmlns:a16="http://schemas.microsoft.com/office/drawing/2014/main" id="{1876EA5C-B808-482D-B219-A2067AC56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191000"/>
            <a:ext cx="9906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15404" name="AutoShape 12">
            <a:extLst>
              <a:ext uri="{FF2B5EF4-FFF2-40B4-BE49-F238E27FC236}">
                <a16:creationId xmlns:a16="http://schemas.microsoft.com/office/drawing/2014/main" id="{924BA0CC-4F38-4091-93BD-FE154DF9F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191000"/>
            <a:ext cx="990600" cy="762000"/>
          </a:xfrm>
          <a:prstGeom prst="rightArrow">
            <a:avLst>
              <a:gd name="adj1" fmla="val 44787"/>
              <a:gd name="adj2" fmla="val 14896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15405" name="Text Box 13">
            <a:extLst>
              <a:ext uri="{FF2B5EF4-FFF2-40B4-BE49-F238E27FC236}">
                <a16:creationId xmlns:a16="http://schemas.microsoft.com/office/drawing/2014/main" id="{58E174BF-E0A5-454A-8CB1-26E752CC2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34340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</a:p>
        </p:txBody>
      </p:sp>
      <p:sp>
        <p:nvSpPr>
          <p:cNvPr id="315407" name="Text Box 15">
            <a:extLst>
              <a:ext uri="{FF2B5EF4-FFF2-40B4-BE49-F238E27FC236}">
                <a16:creationId xmlns:a16="http://schemas.microsoft.com/office/drawing/2014/main" id="{775A42E8-7471-4096-84D3-869C5DA2B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148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33,5%</a:t>
            </a:r>
          </a:p>
        </p:txBody>
      </p:sp>
      <p:sp>
        <p:nvSpPr>
          <p:cNvPr id="315408" name="AutoShape 16">
            <a:extLst>
              <a:ext uri="{FF2B5EF4-FFF2-40B4-BE49-F238E27FC236}">
                <a16:creationId xmlns:a16="http://schemas.microsoft.com/office/drawing/2014/main" id="{179E6C91-3396-4DA5-B7C1-36587A08F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00400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15409" name="AutoShape 17">
            <a:extLst>
              <a:ext uri="{FF2B5EF4-FFF2-40B4-BE49-F238E27FC236}">
                <a16:creationId xmlns:a16="http://schemas.microsoft.com/office/drawing/2014/main" id="{C6FDC3D0-BFD6-490B-9584-D47C33B01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133600"/>
            <a:ext cx="9906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15410" name="AutoShape 18">
            <a:extLst>
              <a:ext uri="{FF2B5EF4-FFF2-40B4-BE49-F238E27FC236}">
                <a16:creationId xmlns:a16="http://schemas.microsoft.com/office/drawing/2014/main" id="{D2E2E28E-87BE-4D29-83F3-99ECF05E3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200400"/>
            <a:ext cx="10668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15411" name="AutoShape 19">
            <a:extLst>
              <a:ext uri="{FF2B5EF4-FFF2-40B4-BE49-F238E27FC236}">
                <a16:creationId xmlns:a16="http://schemas.microsoft.com/office/drawing/2014/main" id="{A7119588-B1DF-4799-9068-2C2BA5F23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09800"/>
            <a:ext cx="1066800" cy="6096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15414" name="Text Box 22">
            <a:extLst>
              <a:ext uri="{FF2B5EF4-FFF2-40B4-BE49-F238E27FC236}">
                <a16:creationId xmlns:a16="http://schemas.microsoft.com/office/drawing/2014/main" id="{3D2F8004-CBAC-4BA7-BF37-BE327B9E4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2766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53,8%</a:t>
            </a:r>
          </a:p>
        </p:txBody>
      </p:sp>
      <p:sp>
        <p:nvSpPr>
          <p:cNvPr id="315415" name="Text Box 23">
            <a:extLst>
              <a:ext uri="{FF2B5EF4-FFF2-40B4-BE49-F238E27FC236}">
                <a16:creationId xmlns:a16="http://schemas.microsoft.com/office/drawing/2014/main" id="{A243D06D-0D3C-4C03-86AA-9CDCE4275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86001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7,2%</a:t>
            </a:r>
          </a:p>
        </p:txBody>
      </p:sp>
      <p:sp>
        <p:nvSpPr>
          <p:cNvPr id="315416" name="Text Box 24">
            <a:extLst>
              <a:ext uri="{FF2B5EF4-FFF2-40B4-BE49-F238E27FC236}">
                <a16:creationId xmlns:a16="http://schemas.microsoft.com/office/drawing/2014/main" id="{74D138A4-9F9A-4F6E-8F8F-7DB0A7320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35280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58,4%</a:t>
            </a:r>
          </a:p>
        </p:txBody>
      </p:sp>
      <p:sp>
        <p:nvSpPr>
          <p:cNvPr id="315417" name="Text Box 25">
            <a:extLst>
              <a:ext uri="{FF2B5EF4-FFF2-40B4-BE49-F238E27FC236}">
                <a16:creationId xmlns:a16="http://schemas.microsoft.com/office/drawing/2014/main" id="{7B6F3F7F-885B-4A14-8AE8-E175DA42D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8600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8,1%</a:t>
            </a:r>
          </a:p>
        </p:txBody>
      </p:sp>
      <p:sp>
        <p:nvSpPr>
          <p:cNvPr id="13327" name="Rectangle 7">
            <a:extLst>
              <a:ext uri="{FF2B5EF4-FFF2-40B4-BE49-F238E27FC236}">
                <a16:creationId xmlns:a16="http://schemas.microsoft.com/office/drawing/2014/main" id="{EC7C953B-E1FA-4C7B-847D-0F66CEB1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0"/>
            <a:ext cx="8229600" cy="954088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 5.1, nhận xét sự thay đổi cơ cấu dân số theo độ tuổi?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3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03" grpId="0" animBg="1"/>
      <p:bldP spid="315404" grpId="0" animBg="1"/>
      <p:bldP spid="315405" grpId="0"/>
      <p:bldP spid="315407" grpId="0"/>
      <p:bldP spid="315408" grpId="0" animBg="1"/>
      <p:bldP spid="315409" grpId="0" animBg="1"/>
      <p:bldP spid="315410" grpId="0" animBg="1"/>
      <p:bldP spid="315411" grpId="0" animBg="1"/>
      <p:bldP spid="315414" grpId="0"/>
      <p:bldP spid="315415" grpId="0"/>
      <p:bldP spid="315416" grpId="0"/>
      <p:bldP spid="315417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1048</Words>
  <Application>Microsoft Office PowerPoint</Application>
  <PresentationFormat>Màn hình rộng</PresentationFormat>
  <Paragraphs>203</Paragraphs>
  <Slides>24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34" baseType="lpstr">
      <vt:lpstr>.VnArabiaH</vt:lpstr>
      <vt:lpstr>.VnArial Narrow</vt:lpstr>
      <vt:lpstr>.VnArialH</vt:lpstr>
      <vt:lpstr>Arial</vt:lpstr>
      <vt:lpstr>Calibri</vt:lpstr>
      <vt:lpstr>Calibri Light</vt:lpstr>
      <vt:lpstr>Monotype Corsiva</vt:lpstr>
      <vt:lpstr>Times New Roman</vt:lpstr>
      <vt:lpstr>Wingdings</vt:lpstr>
      <vt:lpstr>Chủ đề Office</vt:lpstr>
      <vt:lpstr>Bản trình bày PowerPoint</vt:lpstr>
      <vt:lpstr>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Những khó khăn cho sự phát triển kinh tế của nước ta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 Nguyen</dc:creator>
  <cp:lastModifiedBy>Huy Nguyen</cp:lastModifiedBy>
  <cp:revision>12</cp:revision>
  <dcterms:created xsi:type="dcterms:W3CDTF">2021-09-16T08:32:05Z</dcterms:created>
  <dcterms:modified xsi:type="dcterms:W3CDTF">2021-09-21T04:12:06Z</dcterms:modified>
</cp:coreProperties>
</file>