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av" ContentType="audio/wav"/>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57" r:id="rId3"/>
    <p:sldId id="258" r:id="rId4"/>
    <p:sldId id="259" r:id="rId5"/>
    <p:sldId id="261" r:id="rId6"/>
    <p:sldId id="260" r:id="rId7"/>
    <p:sldId id="273" r:id="rId8"/>
    <p:sldId id="262" r:id="rId9"/>
    <p:sldId id="264" r:id="rId10"/>
    <p:sldId id="263" r:id="rId11"/>
    <p:sldId id="266" r:id="rId12"/>
    <p:sldId id="265" r:id="rId13"/>
    <p:sldId id="269" r:id="rId14"/>
    <p:sldId id="285" r:id="rId15"/>
    <p:sldId id="287" r:id="rId16"/>
    <p:sldId id="270" r:id="rId17"/>
    <p:sldId id="272" r:id="rId18"/>
    <p:sldId id="288" r:id="rId19"/>
    <p:sldId id="290" r:id="rId20"/>
    <p:sldId id="291" r:id="rId21"/>
    <p:sldId id="271" r:id="rId22"/>
    <p:sldId id="289" r:id="rId23"/>
    <p:sldId id="292" r:id="rId24"/>
    <p:sldId id="278" r:id="rId25"/>
    <p:sldId id="286" r:id="rId26"/>
    <p:sldId id="293" r:id="rId27"/>
    <p:sldId id="295" r:id="rId28"/>
    <p:sldId id="274" r:id="rId29"/>
    <p:sldId id="296" r:id="rId30"/>
    <p:sldId id="275" r:id="rId31"/>
    <p:sldId id="281" r:id="rId32"/>
    <p:sldId id="282" r:id="rId33"/>
    <p:sldId id="283" r:id="rId34"/>
    <p:sldId id="28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rgbClr val="FF0000"/>
                </a:solidFill>
                <a:latin typeface="+mj-lt"/>
                <a:ea typeface="+mn-ea"/>
                <a:cs typeface="+mn-cs"/>
              </a:defRPr>
            </a:pPr>
            <a:r>
              <a:rPr lang="vi-VN" dirty="0">
                <a:solidFill>
                  <a:srgbClr val="FF0000"/>
                </a:solidFill>
                <a:latin typeface="+mj-lt"/>
              </a:rPr>
              <a:t>BIỂU ĐỒ CƠ CẤU </a:t>
            </a:r>
            <a:r>
              <a:rPr lang="en-US" dirty="0" smtClean="0">
                <a:solidFill>
                  <a:srgbClr val="FF0000"/>
                </a:solidFill>
                <a:latin typeface="Times New Roman" panose="02020603050405020304" pitchFamily="18" charset="0"/>
                <a:cs typeface="Times New Roman" panose="02020603050405020304" pitchFamily="18" charset="0"/>
              </a:rPr>
              <a:t>GDP CỦA</a:t>
            </a:r>
            <a:r>
              <a:rPr lang="en-US" dirty="0" smtClean="0">
                <a:solidFill>
                  <a:srgbClr val="FF0000"/>
                </a:solidFill>
                <a:latin typeface="+mj-lt"/>
              </a:rPr>
              <a:t> </a:t>
            </a:r>
            <a:r>
              <a:rPr lang="vi-VN" dirty="0">
                <a:solidFill>
                  <a:srgbClr val="FF0000"/>
                </a:solidFill>
                <a:latin typeface="+mj-lt"/>
              </a:rPr>
              <a:t>CÁC NGÀNH DỊCH VỤ, NĂM 2013</a:t>
            </a:r>
            <a:r>
              <a:rPr lang="en-US" dirty="0">
                <a:solidFill>
                  <a:srgbClr val="FF0000"/>
                </a:solidFill>
                <a:latin typeface="+mj-lt"/>
              </a:rPr>
              <a:t> (% )</a:t>
            </a:r>
            <a:endParaRPr lang="vi-VN" dirty="0">
              <a:solidFill>
                <a:srgbClr val="FF0000"/>
              </a:solidFill>
              <a:latin typeface="+mj-lt"/>
            </a:endParaRPr>
          </a:p>
        </c:rich>
      </c:tx>
      <c:layout>
        <c:manualLayout>
          <c:xMode val="edge"/>
          <c:yMode val="edge"/>
          <c:x val="8.8164963064837551E-3"/>
          <c:y val="0.93460410073097633"/>
        </c:manualLayout>
      </c:layout>
      <c:overlay val="0"/>
      <c:spPr>
        <a:noFill/>
        <a:ln>
          <a:noFill/>
        </a:ln>
        <a:effectLst/>
      </c:spPr>
      <c:txPr>
        <a:bodyPr rot="0" spcFirstLastPara="1" vertOverflow="ellipsis" vert="horz" wrap="square" anchor="ctr" anchorCtr="1"/>
        <a:lstStyle/>
        <a:p>
          <a:pPr>
            <a:defRPr sz="2200" b="1" i="0" u="none" strike="noStrike" kern="1200" baseline="0">
              <a:solidFill>
                <a:srgbClr val="FF0000"/>
              </a:solidFill>
              <a:latin typeface="+mj-lt"/>
              <a:ea typeface="+mn-ea"/>
              <a:cs typeface="+mn-cs"/>
            </a:defRPr>
          </a:pPr>
          <a:endParaRPr lang="en-US"/>
        </a:p>
      </c:txPr>
    </c:title>
    <c:autoTitleDeleted val="0"/>
    <c:plotArea>
      <c:layout>
        <c:manualLayout>
          <c:layoutTarget val="inner"/>
          <c:xMode val="edge"/>
          <c:yMode val="edge"/>
          <c:x val="6.5631071547918321E-2"/>
          <c:y val="0.14884996150781324"/>
          <c:w val="0.43195978861567447"/>
          <c:h val="0.77204476798890709"/>
        </c:manualLayout>
      </c:layout>
      <c:pieChart>
        <c:varyColors val="1"/>
        <c:ser>
          <c:idx val="0"/>
          <c:order val="0"/>
          <c:tx>
            <c:strRef>
              <c:f>Sheet1!$B$1</c:f>
              <c:strCache>
                <c:ptCount val="1"/>
                <c:pt idx="0">
                  <c:v>BIỂU ĐỒ CƠ CẤU CÁC NGÀNH DỊCH VỤ, NĂM 2013</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2-4075-4E70-B2B3-402229742B26}"/>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4075-4E70-B2B3-402229742B26}"/>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4075-4E70-B2B3-402229742B26}"/>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4-4075-4E70-B2B3-402229742B26}"/>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4075-4E70-B2B3-402229742B26}"/>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6-4075-4E70-B2B3-402229742B26}"/>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4075-4E70-B2B3-402229742B26}"/>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8-4075-4E70-B2B3-402229742B26}"/>
              </c:ext>
            </c:extLst>
          </c:dPt>
          <c:dLbls>
            <c:dLbl>
              <c:idx val="0"/>
              <c:layout/>
              <c:tx>
                <c:rich>
                  <a:bodyPr/>
                  <a:lstStyle/>
                  <a:p>
                    <a:fld id="{EDB29929-9B72-4DA0-83C2-957B38195536}" type="VALUE">
                      <a:rPr lang="en-US"/>
                      <a:pPr/>
                      <a:t>[VALUE]</a:t>
                    </a:fld>
                    <a:r>
                      <a:rPr lang="en-US" baseline="0"/>
                      <a:t>, </a:t>
                    </a:r>
                    <a:r>
                      <a:rPr lang="en-US" baseline="0" smtClean="0"/>
                      <a:t>0</a:t>
                    </a:r>
                  </a:p>
                </c:rich>
              </c:tx>
              <c:dLblPos val="ctr"/>
              <c:showLegendKey val="0"/>
              <c:showVal val="1"/>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2-4075-4E70-B2B3-402229742B26}"/>
                </c:ext>
              </c:extLst>
            </c:dLbl>
            <c:dLbl>
              <c:idx val="1"/>
              <c:layout/>
              <c:tx>
                <c:rich>
                  <a:bodyPr/>
                  <a:lstStyle/>
                  <a:p>
                    <a:fld id="{EF46A034-32C3-4FF9-B105-BF63567F55CE}" type="VALUE">
                      <a:rPr lang="en-US"/>
                      <a:pPr/>
                      <a:t>[VALUE]</a:t>
                    </a:fld>
                    <a:r>
                      <a:rPr lang="en-US" baseline="0"/>
                      <a:t>, </a:t>
                    </a:r>
                    <a:r>
                      <a:rPr lang="en-US" baseline="0" smtClean="0"/>
                      <a:t>0</a:t>
                    </a:r>
                  </a:p>
                </c:rich>
              </c:tx>
              <c:dLblPos val="ctr"/>
              <c:showLegendKey val="0"/>
              <c:showVal val="1"/>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4075-4E70-B2B3-402229742B26}"/>
                </c:ext>
              </c:extLst>
            </c:dLbl>
            <c:dLbl>
              <c:idx val="2"/>
              <c:layout>
                <c:manualLayout>
                  <c:x val="-7.4772587207789051E-2"/>
                  <c:y val="-0.10229527484021629"/>
                </c:manualLayout>
              </c:layout>
              <c:tx>
                <c:rich>
                  <a:bodyPr/>
                  <a:lstStyle/>
                  <a:p>
                    <a:fld id="{D476D5EB-9A4E-4D8A-A71C-88712684F794}" type="VALUE">
                      <a:rPr lang="en-US"/>
                      <a:pPr/>
                      <a:t>[VALUE]</a:t>
                    </a:fld>
                    <a:r>
                      <a:rPr lang="en-US" baseline="0" dirty="0"/>
                      <a:t>, </a:t>
                    </a:r>
                    <a:r>
                      <a:rPr lang="en-US" baseline="0" dirty="0" smtClean="0"/>
                      <a:t>0</a:t>
                    </a:r>
                  </a:p>
                </c:rich>
              </c:tx>
              <c:dLblPos val="bestFit"/>
              <c:showLegendKey val="0"/>
              <c:showVal val="1"/>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4075-4E70-B2B3-402229742B26}"/>
                </c:ext>
              </c:extLst>
            </c:dLbl>
            <c:dLbl>
              <c:idx val="3"/>
              <c:layout>
                <c:manualLayout>
                  <c:x val="-6.3776588866890679E-2"/>
                  <c:y val="-0.13354522794427726"/>
                </c:manualLayout>
              </c:layout>
              <c:tx>
                <c:rich>
                  <a:bodyPr/>
                  <a:lstStyle/>
                  <a:p>
                    <a:fld id="{39669EC1-A9E1-4475-986B-AA78EACB9D3C}" type="VALUE">
                      <a:rPr lang="en-US"/>
                      <a:pPr/>
                      <a:t>[VALUE]</a:t>
                    </a:fld>
                    <a:r>
                      <a:rPr lang="en-US" baseline="0" dirty="0"/>
                      <a:t>, </a:t>
                    </a:r>
                    <a:r>
                      <a:rPr lang="en-US" baseline="0" dirty="0" smtClean="0"/>
                      <a:t>0</a:t>
                    </a:r>
                  </a:p>
                </c:rich>
              </c:tx>
              <c:dLblPos val="bestFit"/>
              <c:showLegendKey val="0"/>
              <c:showVal val="1"/>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4-4075-4E70-B2B3-402229742B26}"/>
                </c:ext>
              </c:extLst>
            </c:dLbl>
            <c:dLbl>
              <c:idx val="4"/>
              <c:layout/>
              <c:tx>
                <c:rich>
                  <a:bodyPr/>
                  <a:lstStyle/>
                  <a:p>
                    <a:fld id="{FD0952CC-EEF3-42F7-AE55-A7455D7B2247}" type="VALUE">
                      <a:rPr lang="en-US"/>
                      <a:pPr/>
                      <a:t>[VALUE]</a:t>
                    </a:fld>
                    <a:r>
                      <a:rPr lang="en-US" baseline="0"/>
                      <a:t>, </a:t>
                    </a:r>
                    <a:r>
                      <a:rPr lang="en-US" baseline="0" smtClean="0"/>
                      <a:t>0</a:t>
                    </a:r>
                  </a:p>
                </c:rich>
              </c:tx>
              <c:dLblPos val="ctr"/>
              <c:showLegendKey val="0"/>
              <c:showVal val="1"/>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5-4075-4E70-B2B3-402229742B26}"/>
                </c:ext>
              </c:extLst>
            </c:dLbl>
            <c:dLbl>
              <c:idx val="5"/>
              <c:layout/>
              <c:tx>
                <c:rich>
                  <a:bodyPr/>
                  <a:lstStyle/>
                  <a:p>
                    <a:fld id="{00CE25D6-BD57-42EA-BCFF-9F568C746B3B}" type="VALUE">
                      <a:rPr lang="en-US"/>
                      <a:pPr/>
                      <a:t>[VALUE]</a:t>
                    </a:fld>
                    <a:r>
                      <a:rPr lang="en-US" baseline="0"/>
                      <a:t>, </a:t>
                    </a:r>
                    <a:r>
                      <a:rPr lang="en-US" baseline="0" smtClean="0"/>
                      <a:t>0</a:t>
                    </a:r>
                  </a:p>
                </c:rich>
              </c:tx>
              <c:dLblPos val="ctr"/>
              <c:showLegendKey val="0"/>
              <c:showVal val="1"/>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6-4075-4E70-B2B3-402229742B26}"/>
                </c:ext>
              </c:extLst>
            </c:dLbl>
            <c:dLbl>
              <c:idx val="6"/>
              <c:layout/>
              <c:tx>
                <c:rich>
                  <a:bodyPr/>
                  <a:lstStyle/>
                  <a:p>
                    <a:fld id="{0923E86E-06B7-4AFA-999F-CC05C28C53B4}" type="VALUE">
                      <a:rPr lang="en-US"/>
                      <a:pPr/>
                      <a:t>[VALUE]</a:t>
                    </a:fld>
                    <a:r>
                      <a:rPr lang="en-US" baseline="0"/>
                      <a:t>, </a:t>
                    </a:r>
                    <a:r>
                      <a:rPr lang="en-US" baseline="0" smtClean="0"/>
                      <a:t>0</a:t>
                    </a:r>
                  </a:p>
                </c:rich>
              </c:tx>
              <c:dLblPos val="ctr"/>
              <c:showLegendKey val="0"/>
              <c:showVal val="1"/>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7-4075-4E70-B2B3-402229742B26}"/>
                </c:ext>
              </c:extLst>
            </c:dLbl>
            <c:dLbl>
              <c:idx val="7"/>
              <c:layout/>
              <c:tx>
                <c:rich>
                  <a:bodyPr/>
                  <a:lstStyle/>
                  <a:p>
                    <a:fld id="{BE956ECF-6F8E-470C-A886-651934492302}" type="VALUE">
                      <a:rPr lang="en-US"/>
                      <a:pPr/>
                      <a:t>[VALUE]</a:t>
                    </a:fld>
                    <a:r>
                      <a:rPr lang="en-US" baseline="0"/>
                      <a:t>, </a:t>
                    </a:r>
                    <a:r>
                      <a:rPr lang="en-US" baseline="0" smtClean="0"/>
                      <a:t>0</a:t>
                    </a:r>
                  </a:p>
                </c:rich>
              </c:tx>
              <c:dLblPos val="ctr"/>
              <c:showLegendKey val="0"/>
              <c:showVal val="1"/>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8-4075-4E70-B2B3-402229742B26}"/>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Sheet1!$A$2:$A$9</c:f>
              <c:strCache>
                <c:ptCount val="8"/>
                <c:pt idx="0">
                  <c:v>Thương nghiệp, dịch vụ sửa chữa</c:v>
                </c:pt>
                <c:pt idx="1">
                  <c:v>Khách sạn, nhà hàng </c:v>
                </c:pt>
                <c:pt idx="2">
                  <c:v>Dịch vụ cá nhân và cộng đồng</c:v>
                </c:pt>
                <c:pt idx="3">
                  <c:v>Giao thông vận tải, bưu chính viễn thông</c:v>
                </c:pt>
                <c:pt idx="4">
                  <c:v>Tài chính, tín dụng</c:v>
                </c:pt>
                <c:pt idx="5">
                  <c:v>Kinh doanh tài sản, tư vấn</c:v>
                </c:pt>
                <c:pt idx="6">
                  <c:v>Khoa học công nghệ, y tế, giáo dục, văn hóa, thể thao</c:v>
                </c:pt>
                <c:pt idx="7">
                  <c:v>Quản lí nhà nước, đoàn thể, bảo hiểm bắt buộc</c:v>
                </c:pt>
              </c:strCache>
            </c:strRef>
          </c:cat>
          <c:val>
            <c:numRef>
              <c:f>Sheet1!$B$2:$B$9</c:f>
              <c:numCache>
                <c:formatCode>General</c:formatCode>
                <c:ptCount val="8"/>
                <c:pt idx="0">
                  <c:v>24</c:v>
                </c:pt>
                <c:pt idx="1">
                  <c:v>10</c:v>
                </c:pt>
                <c:pt idx="2">
                  <c:v>4</c:v>
                </c:pt>
                <c:pt idx="3">
                  <c:v>9</c:v>
                </c:pt>
                <c:pt idx="4">
                  <c:v>14</c:v>
                </c:pt>
                <c:pt idx="5">
                  <c:v>14</c:v>
                </c:pt>
                <c:pt idx="6">
                  <c:v>17</c:v>
                </c:pt>
                <c:pt idx="7">
                  <c:v>8</c:v>
                </c:pt>
              </c:numCache>
            </c:numRef>
          </c:val>
          <c:extLst>
            <c:ext xmlns:c16="http://schemas.microsoft.com/office/drawing/2014/chart" uri="{C3380CC4-5D6E-409C-BE32-E72D297353CC}">
              <c16:uniqueId val="{00000000-4075-4E70-B2B3-402229742B26}"/>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r"/>
      <c:legendEntry>
        <c:idx val="1"/>
        <c:txPr>
          <a:bodyPr rot="0" spcFirstLastPara="1" vertOverflow="ellipsis" vert="horz" wrap="square" anchor="ctr" anchorCtr="1"/>
          <a:lstStyle/>
          <a:p>
            <a:pPr>
              <a:defRPr sz="1600" b="0" i="0" u="none" strike="noStrike" kern="1200" baseline="0">
                <a:solidFill>
                  <a:schemeClr val="dk1">
                    <a:lumMod val="75000"/>
                    <a:lumOff val="2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600" b="0" i="0" u="none" strike="noStrike" kern="1200" baseline="0">
                <a:solidFill>
                  <a:schemeClr val="dk1">
                    <a:lumMod val="75000"/>
                    <a:lumOff val="25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1600" b="0" i="0" u="none" strike="noStrike" kern="1200" baseline="0">
                <a:solidFill>
                  <a:schemeClr val="dk1">
                    <a:lumMod val="75000"/>
                    <a:lumOff val="25000"/>
                  </a:schemeClr>
                </a:solidFill>
                <a:latin typeface="+mn-lt"/>
                <a:ea typeface="+mn-ea"/>
                <a:cs typeface="+mn-cs"/>
              </a:defRPr>
            </a:pPr>
            <a:endParaRPr lang="en-US"/>
          </a:p>
        </c:txPr>
      </c:legendEntry>
      <c:legendEntry>
        <c:idx val="6"/>
        <c:txPr>
          <a:bodyPr rot="0" spcFirstLastPara="1" vertOverflow="ellipsis" vert="horz" wrap="square" anchor="ctr" anchorCtr="1"/>
          <a:lstStyle/>
          <a:p>
            <a:pPr>
              <a:defRPr sz="1600" b="0" i="0" u="none" strike="noStrike" kern="1200" baseline="0">
                <a:solidFill>
                  <a:schemeClr val="dk1">
                    <a:lumMod val="75000"/>
                    <a:lumOff val="25000"/>
                  </a:schemeClr>
                </a:solidFill>
                <a:latin typeface="+mn-lt"/>
                <a:ea typeface="+mn-ea"/>
                <a:cs typeface="+mn-cs"/>
              </a:defRPr>
            </a:pPr>
            <a:endParaRPr lang="en-US"/>
          </a:p>
        </c:txPr>
      </c:legendEntry>
      <c:layout>
        <c:manualLayout>
          <c:xMode val="edge"/>
          <c:yMode val="edge"/>
          <c:x val="0.69680203122402407"/>
          <c:y val="0.12277822047544229"/>
          <c:w val="0.30319796877597593"/>
          <c:h val="0.68106409511847044"/>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12700" cap="flat" cmpd="sng" algn="ctr">
      <a:solidFill>
        <a:schemeClr val="dk1">
          <a:lumMod val="25000"/>
          <a:lumOff val="75000"/>
        </a:schemeClr>
      </a:solidFill>
      <a:prstDash val="solid"/>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0.44181</cdr:x>
      <cdr:y>0.65035</cdr:y>
    </cdr:from>
    <cdr:to>
      <cdr:x>0.55431</cdr:x>
      <cdr:y>0.80245</cdr:y>
    </cdr:to>
    <cdr:sp macro="" textlink="">
      <cdr:nvSpPr>
        <cdr:cNvPr id="6" name="TextBox 5"/>
        <cdr:cNvSpPr txBox="1"/>
      </cdr:nvSpPr>
      <cdr:spPr>
        <a:xfrm xmlns:a="http://schemas.openxmlformats.org/drawingml/2006/main">
          <a:off x="3591034" y="390984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400" dirty="0">
            <a:solidFill>
              <a:schemeClr val="bg1"/>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0.34095</cdr:x>
      <cdr:y>0.5</cdr:y>
    </cdr:from>
    <cdr:to>
      <cdr:x>0.45345</cdr:x>
      <cdr:y>0.6521</cdr:y>
    </cdr:to>
    <cdr:sp macro="" textlink="">
      <cdr:nvSpPr>
        <cdr:cNvPr id="7" name="TextBox 6"/>
        <cdr:cNvSpPr txBox="1"/>
      </cdr:nvSpPr>
      <cdr:spPr>
        <a:xfrm xmlns:a="http://schemas.openxmlformats.org/drawingml/2006/main">
          <a:off x="2771228" y="300595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400" dirty="0">
            <a:solidFill>
              <a:schemeClr val="bg1"/>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0.32931</cdr:x>
      <cdr:y>0.30944</cdr:y>
    </cdr:from>
    <cdr:to>
      <cdr:x>0.44181</cdr:x>
      <cdr:y>0.46154</cdr:y>
    </cdr:to>
    <cdr:sp macro="" textlink="">
      <cdr:nvSpPr>
        <cdr:cNvPr id="8" name="TextBox 7"/>
        <cdr:cNvSpPr txBox="1"/>
      </cdr:nvSpPr>
      <cdr:spPr>
        <a:xfrm xmlns:a="http://schemas.openxmlformats.org/drawingml/2006/main">
          <a:off x="2676634" y="186033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400" dirty="0">
            <a:solidFill>
              <a:schemeClr val="bg1"/>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0.44375</cdr:x>
      <cdr:y>0.20706</cdr:y>
    </cdr:from>
    <cdr:to>
      <cdr:x>0.55625</cdr:x>
      <cdr:y>0.35916</cdr:y>
    </cdr:to>
    <cdr:sp macro="" textlink="">
      <cdr:nvSpPr>
        <cdr:cNvPr id="9" name="TextBox 8"/>
        <cdr:cNvSpPr txBox="1"/>
      </cdr:nvSpPr>
      <cdr:spPr>
        <a:xfrm xmlns:a="http://schemas.openxmlformats.org/drawingml/2006/main">
          <a:off x="4575350" y="1364526"/>
          <a:ext cx="1159948" cy="100232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400" dirty="0">
            <a:solidFill>
              <a:schemeClr val="bg1"/>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0.66584</cdr:x>
      <cdr:y>0.14899</cdr:y>
    </cdr:from>
    <cdr:to>
      <cdr:x>0.67608</cdr:x>
      <cdr:y>0.33718</cdr:y>
    </cdr:to>
    <cdr:sp macro="" textlink="">
      <cdr:nvSpPr>
        <cdr:cNvPr id="23" name="Left Brace 22"/>
        <cdr:cNvSpPr/>
      </cdr:nvSpPr>
      <cdr:spPr>
        <a:xfrm xmlns:a="http://schemas.openxmlformats.org/drawingml/2006/main">
          <a:off x="7930210" y="992798"/>
          <a:ext cx="121959" cy="1254040"/>
        </a:xfrm>
        <a:prstGeom xmlns:a="http://schemas.openxmlformats.org/drawingml/2006/main" prst="leftBrace">
          <a:avLst/>
        </a:prstGeom>
        <a:ln xmlns:a="http://schemas.openxmlformats.org/drawingml/2006/main" w="19050"/>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0.66731</cdr:x>
      <cdr:y>0.39467</cdr:y>
    </cdr:from>
    <cdr:to>
      <cdr:x>0.67243</cdr:x>
      <cdr:y>0.57502</cdr:y>
    </cdr:to>
    <cdr:sp macro="" textlink="">
      <cdr:nvSpPr>
        <cdr:cNvPr id="24" name="Left Brace 23"/>
        <cdr:cNvSpPr/>
      </cdr:nvSpPr>
      <cdr:spPr>
        <a:xfrm xmlns:a="http://schemas.openxmlformats.org/drawingml/2006/main">
          <a:off x="7947681" y="2629959"/>
          <a:ext cx="60979" cy="1201797"/>
        </a:xfrm>
        <a:prstGeom xmlns:a="http://schemas.openxmlformats.org/drawingml/2006/main" prst="leftBrace">
          <a:avLst/>
        </a:prstGeom>
        <a:ln xmlns:a="http://schemas.openxmlformats.org/drawingml/2006/main" w="19050"/>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0.65561</cdr:x>
      <cdr:y>0.65893</cdr:y>
    </cdr:from>
    <cdr:to>
      <cdr:x>0.67535</cdr:x>
      <cdr:y>0.75695</cdr:y>
    </cdr:to>
    <cdr:sp macro="" textlink="">
      <cdr:nvSpPr>
        <cdr:cNvPr id="25" name="Left Brace 24"/>
        <cdr:cNvSpPr/>
      </cdr:nvSpPr>
      <cdr:spPr>
        <a:xfrm xmlns:a="http://schemas.openxmlformats.org/drawingml/2006/main">
          <a:off x="7808323" y="4390874"/>
          <a:ext cx="235131" cy="653175"/>
        </a:xfrm>
        <a:prstGeom xmlns:a="http://schemas.openxmlformats.org/drawingml/2006/main" prst="leftBrace">
          <a:avLst/>
        </a:prstGeom>
        <a:ln xmlns:a="http://schemas.openxmlformats.org/drawingml/2006/main" w="19050"/>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0.54118</cdr:x>
      <cdr:y>0.20963</cdr:y>
    </cdr:from>
    <cdr:to>
      <cdr:x>0.66037</cdr:x>
      <cdr:y>0.34032</cdr:y>
    </cdr:to>
    <cdr:sp macro="" textlink="">
      <cdr:nvSpPr>
        <cdr:cNvPr id="26" name="TextBox 25"/>
        <cdr:cNvSpPr txBox="1"/>
      </cdr:nvSpPr>
      <cdr:spPr>
        <a:xfrm xmlns:a="http://schemas.openxmlformats.org/drawingml/2006/main">
          <a:off x="6445430" y="1396928"/>
          <a:ext cx="1419560" cy="87087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400" b="1" dirty="0" smtClean="0">
              <a:solidFill>
                <a:srgbClr val="00B050"/>
              </a:solidFill>
              <a:latin typeface="Times New Roman" panose="02020603050405020304" pitchFamily="18" charset="0"/>
              <a:cs typeface="Times New Roman" panose="02020603050405020304" pitchFamily="18" charset="0"/>
            </a:rPr>
            <a:t>DỊCH VỤ</a:t>
          </a:r>
        </a:p>
        <a:p xmlns:a="http://schemas.openxmlformats.org/drawingml/2006/main">
          <a:pPr algn="ctr"/>
          <a:r>
            <a:rPr lang="en-US" sz="1400" b="1" dirty="0" smtClean="0">
              <a:solidFill>
                <a:srgbClr val="00B050"/>
              </a:solidFill>
              <a:latin typeface="Times New Roman" panose="02020603050405020304" pitchFamily="18" charset="0"/>
              <a:cs typeface="Times New Roman" panose="02020603050405020304" pitchFamily="18" charset="0"/>
            </a:rPr>
            <a:t> TIÊU DÙNG</a:t>
          </a:r>
          <a:endParaRPr lang="en-US" sz="1400" b="1" dirty="0">
            <a:solidFill>
              <a:srgbClr val="00B050"/>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0.56201</cdr:x>
      <cdr:y>0.45165</cdr:y>
    </cdr:from>
    <cdr:to>
      <cdr:x>0.67389</cdr:x>
      <cdr:y>0.54835</cdr:y>
    </cdr:to>
    <cdr:sp macro="" textlink="">
      <cdr:nvSpPr>
        <cdr:cNvPr id="27" name="TextBox 26"/>
        <cdr:cNvSpPr txBox="1"/>
      </cdr:nvSpPr>
      <cdr:spPr>
        <a:xfrm xmlns:a="http://schemas.openxmlformats.org/drawingml/2006/main">
          <a:off x="6693627" y="3009628"/>
          <a:ext cx="1332412" cy="64443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400" b="1" dirty="0" smtClean="0">
              <a:solidFill>
                <a:srgbClr val="00B050"/>
              </a:solidFill>
              <a:latin typeface="Times New Roman" panose="02020603050405020304" pitchFamily="18" charset="0"/>
              <a:cs typeface="Times New Roman" panose="02020603050405020304" pitchFamily="18" charset="0"/>
            </a:rPr>
            <a:t>DỊCH VỤ </a:t>
          </a:r>
        </a:p>
        <a:p xmlns:a="http://schemas.openxmlformats.org/drawingml/2006/main">
          <a:pPr algn="ctr"/>
          <a:r>
            <a:rPr lang="en-US" sz="1400" b="1" dirty="0" smtClean="0">
              <a:solidFill>
                <a:srgbClr val="00B050"/>
              </a:solidFill>
              <a:latin typeface="Times New Roman" panose="02020603050405020304" pitchFamily="18" charset="0"/>
              <a:cs typeface="Times New Roman" panose="02020603050405020304" pitchFamily="18" charset="0"/>
            </a:rPr>
            <a:t>SẢN XUẤT</a:t>
          </a:r>
          <a:endParaRPr lang="en-US" sz="1400" b="1" dirty="0">
            <a:solidFill>
              <a:srgbClr val="00B050"/>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0.55521</cdr:x>
      <cdr:y>0.68753</cdr:y>
    </cdr:from>
    <cdr:to>
      <cdr:x>0.67074</cdr:x>
      <cdr:y>0.80646</cdr:y>
    </cdr:to>
    <cdr:sp macro="" textlink="">
      <cdr:nvSpPr>
        <cdr:cNvPr id="28" name="TextBox 27"/>
        <cdr:cNvSpPr txBox="1"/>
      </cdr:nvSpPr>
      <cdr:spPr>
        <a:xfrm xmlns:a="http://schemas.openxmlformats.org/drawingml/2006/main">
          <a:off x="6612526" y="4581507"/>
          <a:ext cx="1375970" cy="79251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400" b="1" dirty="0" smtClean="0">
              <a:solidFill>
                <a:srgbClr val="00B050"/>
              </a:solidFill>
              <a:latin typeface="Times New Roman" panose="02020603050405020304" pitchFamily="18" charset="0"/>
              <a:cs typeface="Times New Roman" panose="02020603050405020304" pitchFamily="18" charset="0"/>
            </a:rPr>
            <a:t>DỊCH VỤ </a:t>
          </a:r>
        </a:p>
        <a:p xmlns:a="http://schemas.openxmlformats.org/drawingml/2006/main">
          <a:pPr algn="ctr"/>
          <a:r>
            <a:rPr lang="en-US" sz="1400" b="1" dirty="0" smtClean="0">
              <a:solidFill>
                <a:srgbClr val="00B050"/>
              </a:solidFill>
              <a:latin typeface="Times New Roman" panose="02020603050405020304" pitchFamily="18" charset="0"/>
              <a:cs typeface="Times New Roman" panose="02020603050405020304" pitchFamily="18" charset="0"/>
            </a:rPr>
            <a:t>CÔNG CỘNG</a:t>
          </a:r>
          <a:endParaRPr lang="en-US" sz="1400" b="1" dirty="0">
            <a:solidFill>
              <a:srgbClr val="00B050"/>
            </a:solidFill>
            <a:latin typeface="Times New Roman" panose="02020603050405020304" pitchFamily="18" charset="0"/>
            <a:cs typeface="Times New Roman" panose="02020603050405020304" pitchFamily="18"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FB8337-3F74-4820-AAE1-AF995F54F915}" type="datetimeFigureOut">
              <a:rPr lang="en-US" smtClean="0"/>
              <a:t>15/10/2023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85514F-FA54-47A6-82DF-9E2E651A6079}" type="slidenum">
              <a:rPr lang="en-US" smtClean="0"/>
              <a:t>‹#›</a:t>
            </a:fld>
            <a:endParaRPr lang="en-US"/>
          </a:p>
        </p:txBody>
      </p:sp>
    </p:spTree>
    <p:extLst>
      <p:ext uri="{BB962C8B-B14F-4D97-AF65-F5344CB8AC3E}">
        <p14:creationId xmlns:p14="http://schemas.microsoft.com/office/powerpoint/2010/main" val="3862268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D19095-674F-4738-8A3F-EA6E6992F5AC}" type="slidenum">
              <a:rPr lang="en-US" smtClean="0"/>
              <a:pPr/>
              <a:t>17</a:t>
            </a:fld>
            <a:endParaRPr lang="en-US"/>
          </a:p>
        </p:txBody>
      </p:sp>
    </p:spTree>
    <p:extLst>
      <p:ext uri="{BB962C8B-B14F-4D97-AF65-F5344CB8AC3E}">
        <p14:creationId xmlns:p14="http://schemas.microsoft.com/office/powerpoint/2010/main" val="2293302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4"/>
        <p:cNvGrpSpPr/>
        <p:nvPr/>
      </p:nvGrpSpPr>
      <p:grpSpPr>
        <a:xfrm>
          <a:off x="0" y="0"/>
          <a:ext cx="0" cy="0"/>
          <a:chOff x="0" y="0"/>
          <a:chExt cx="0" cy="0"/>
        </a:xfrm>
      </p:grpSpPr>
      <p:sp>
        <p:nvSpPr>
          <p:cNvPr id="1895" name="Google Shape;1895;g8b0e2e311c_0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6" name="Google Shape;1896;g8b0e2e311c_0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2578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8a99045ea0_0_4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3" name="Google Shape;1433;g8a99045ea0_0_4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8421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Google Shape;1557;g8b0e2e311c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8" name="Google Shape;1558;g8b0e2e311c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339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DDD929-0360-4EC4-B1CF-DBDEBD63EF09}" type="datetimeFigureOut">
              <a:rPr lang="en-US" smtClean="0"/>
              <a:t>15/10/2023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C44243-BB5B-4373-847A-E07A08CB1972}" type="slidenum">
              <a:rPr lang="en-US" smtClean="0"/>
              <a:t>‹#›</a:t>
            </a:fld>
            <a:endParaRPr lang="en-US"/>
          </a:p>
        </p:txBody>
      </p:sp>
    </p:spTree>
    <p:extLst>
      <p:ext uri="{BB962C8B-B14F-4D97-AF65-F5344CB8AC3E}">
        <p14:creationId xmlns:p14="http://schemas.microsoft.com/office/powerpoint/2010/main" val="975386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DDD929-0360-4EC4-B1CF-DBDEBD63EF09}" type="datetimeFigureOut">
              <a:rPr lang="en-US" smtClean="0"/>
              <a:t>15/10/2023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C44243-BB5B-4373-847A-E07A08CB1972}" type="slidenum">
              <a:rPr lang="en-US" smtClean="0"/>
              <a:t>‹#›</a:t>
            </a:fld>
            <a:endParaRPr lang="en-US"/>
          </a:p>
        </p:txBody>
      </p:sp>
    </p:spTree>
    <p:extLst>
      <p:ext uri="{BB962C8B-B14F-4D97-AF65-F5344CB8AC3E}">
        <p14:creationId xmlns:p14="http://schemas.microsoft.com/office/powerpoint/2010/main" val="3429991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DDD929-0360-4EC4-B1CF-DBDEBD63EF09}" type="datetimeFigureOut">
              <a:rPr lang="en-US" smtClean="0"/>
              <a:t>15/10/2023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C44243-BB5B-4373-847A-E07A08CB1972}" type="slidenum">
              <a:rPr lang="en-US" smtClean="0"/>
              <a:t>‹#›</a:t>
            </a:fld>
            <a:endParaRPr lang="en-US"/>
          </a:p>
        </p:txBody>
      </p:sp>
    </p:spTree>
    <p:extLst>
      <p:ext uri="{BB962C8B-B14F-4D97-AF65-F5344CB8AC3E}">
        <p14:creationId xmlns:p14="http://schemas.microsoft.com/office/powerpoint/2010/main" val="3578181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SUBTITLE 2">
  <p:cSld name="TITLE + SUBTITLE 2">
    <p:bg>
      <p:bgPr>
        <a:solidFill>
          <a:srgbClr val="F3F3F3"/>
        </a:solidFill>
        <a:effectLst/>
      </p:bgPr>
    </p:bg>
    <p:spTree>
      <p:nvGrpSpPr>
        <p:cNvPr id="1" name="Shape 122"/>
        <p:cNvGrpSpPr/>
        <p:nvPr/>
      </p:nvGrpSpPr>
      <p:grpSpPr>
        <a:xfrm>
          <a:off x="0" y="0"/>
          <a:ext cx="0" cy="0"/>
          <a:chOff x="0" y="0"/>
          <a:chExt cx="0" cy="0"/>
        </a:xfrm>
      </p:grpSpPr>
      <p:sp>
        <p:nvSpPr>
          <p:cNvPr id="123" name="Google Shape;123;p17"/>
          <p:cNvSpPr/>
          <p:nvPr/>
        </p:nvSpPr>
        <p:spPr>
          <a:xfrm rot="-5400000">
            <a:off x="8549633" y="3192967"/>
            <a:ext cx="6924800" cy="464400"/>
          </a:xfrm>
          <a:prstGeom prst="rect">
            <a:avLst/>
          </a:prstGeom>
          <a:solidFill>
            <a:srgbClr val="4662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17"/>
          <p:cNvSpPr txBox="1">
            <a:spLocks noGrp="1"/>
          </p:cNvSpPr>
          <p:nvPr>
            <p:ph type="sldNum" idx="12"/>
          </p:nvPr>
        </p:nvSpPr>
        <p:spPr>
          <a:xfrm>
            <a:off x="11657463" y="3166599"/>
            <a:ext cx="731600" cy="524800"/>
          </a:xfrm>
          <a:prstGeom prst="rect">
            <a:avLst/>
          </a:prstGeom>
        </p:spPr>
        <p:txBody>
          <a:bodyPr spcFirstLastPara="1" wrap="square" lIns="91425" tIns="91425" rIns="91425" bIns="91425" anchor="t" anchorCtr="0">
            <a:noAutofit/>
          </a:bodyPr>
          <a:lstStyle>
            <a:lvl1pPr lvl="0" algn="ctr" rtl="0">
              <a:buNone/>
              <a:defRPr sz="1733">
                <a:solidFill>
                  <a:srgbClr val="FFFFFF"/>
                </a:solidFill>
                <a:latin typeface="Didact Gothic"/>
                <a:ea typeface="Didact Gothic"/>
                <a:cs typeface="Didact Gothic"/>
                <a:sym typeface="Didact Gothic"/>
              </a:defRPr>
            </a:lvl1pPr>
            <a:lvl2pPr lvl="1" algn="ctr" rtl="0">
              <a:buNone/>
              <a:defRPr sz="1733">
                <a:solidFill>
                  <a:srgbClr val="FFFFFF"/>
                </a:solidFill>
                <a:latin typeface="Didact Gothic"/>
                <a:ea typeface="Didact Gothic"/>
                <a:cs typeface="Didact Gothic"/>
                <a:sym typeface="Didact Gothic"/>
              </a:defRPr>
            </a:lvl2pPr>
            <a:lvl3pPr lvl="2" algn="ctr" rtl="0">
              <a:buNone/>
              <a:defRPr sz="1733">
                <a:solidFill>
                  <a:srgbClr val="FFFFFF"/>
                </a:solidFill>
                <a:latin typeface="Didact Gothic"/>
                <a:ea typeface="Didact Gothic"/>
                <a:cs typeface="Didact Gothic"/>
                <a:sym typeface="Didact Gothic"/>
              </a:defRPr>
            </a:lvl3pPr>
            <a:lvl4pPr lvl="3" algn="ctr" rtl="0">
              <a:buNone/>
              <a:defRPr sz="1733">
                <a:solidFill>
                  <a:srgbClr val="FFFFFF"/>
                </a:solidFill>
                <a:latin typeface="Didact Gothic"/>
                <a:ea typeface="Didact Gothic"/>
                <a:cs typeface="Didact Gothic"/>
                <a:sym typeface="Didact Gothic"/>
              </a:defRPr>
            </a:lvl4pPr>
            <a:lvl5pPr lvl="4" algn="ctr" rtl="0">
              <a:buNone/>
              <a:defRPr sz="1733">
                <a:solidFill>
                  <a:srgbClr val="FFFFFF"/>
                </a:solidFill>
                <a:latin typeface="Didact Gothic"/>
                <a:ea typeface="Didact Gothic"/>
                <a:cs typeface="Didact Gothic"/>
                <a:sym typeface="Didact Gothic"/>
              </a:defRPr>
            </a:lvl5pPr>
            <a:lvl6pPr lvl="5" algn="ctr" rtl="0">
              <a:buNone/>
              <a:defRPr sz="1733">
                <a:solidFill>
                  <a:srgbClr val="FFFFFF"/>
                </a:solidFill>
                <a:latin typeface="Didact Gothic"/>
                <a:ea typeface="Didact Gothic"/>
                <a:cs typeface="Didact Gothic"/>
                <a:sym typeface="Didact Gothic"/>
              </a:defRPr>
            </a:lvl6pPr>
            <a:lvl7pPr lvl="6" algn="ctr" rtl="0">
              <a:buNone/>
              <a:defRPr sz="1733">
                <a:solidFill>
                  <a:srgbClr val="FFFFFF"/>
                </a:solidFill>
                <a:latin typeface="Didact Gothic"/>
                <a:ea typeface="Didact Gothic"/>
                <a:cs typeface="Didact Gothic"/>
                <a:sym typeface="Didact Gothic"/>
              </a:defRPr>
            </a:lvl7pPr>
            <a:lvl8pPr lvl="7" algn="ctr" rtl="0">
              <a:buNone/>
              <a:defRPr sz="1733">
                <a:solidFill>
                  <a:srgbClr val="FFFFFF"/>
                </a:solidFill>
                <a:latin typeface="Didact Gothic"/>
                <a:ea typeface="Didact Gothic"/>
                <a:cs typeface="Didact Gothic"/>
                <a:sym typeface="Didact Gothic"/>
              </a:defRPr>
            </a:lvl8pPr>
            <a:lvl9pPr lvl="8" algn="ctr" rtl="0">
              <a:buNone/>
              <a:defRPr sz="1733">
                <a:solidFill>
                  <a:srgbClr val="FFFFFF"/>
                </a:solidFill>
                <a:latin typeface="Didact Gothic"/>
                <a:ea typeface="Didact Gothic"/>
                <a:cs typeface="Didact Gothic"/>
                <a:sym typeface="Didact Gothic"/>
              </a:defRPr>
            </a:lvl9pPr>
          </a:lstStyle>
          <a:p>
            <a:fld id="{00000000-1234-1234-1234-123412341234}" type="slidenum">
              <a:rPr lang="es" smtClean="0"/>
              <a:pPr/>
              <a:t>‹#›</a:t>
            </a:fld>
            <a:endParaRPr lang="es">
              <a:latin typeface="Oswald Regular"/>
              <a:ea typeface="Oswald Regular"/>
              <a:cs typeface="Oswald Regular"/>
              <a:sym typeface="Oswald Regular"/>
            </a:endParaRPr>
          </a:p>
        </p:txBody>
      </p:sp>
      <p:sp>
        <p:nvSpPr>
          <p:cNvPr id="125" name="Google Shape;125;p17"/>
          <p:cNvSpPr txBox="1">
            <a:spLocks noGrp="1"/>
          </p:cNvSpPr>
          <p:nvPr>
            <p:ph type="ctrTitle"/>
          </p:nvPr>
        </p:nvSpPr>
        <p:spPr>
          <a:xfrm>
            <a:off x="6344000" y="2726700"/>
            <a:ext cx="3711200" cy="524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466269"/>
              </a:buClr>
              <a:buSzPts val="2400"/>
              <a:buNone/>
              <a:defRPr sz="3200">
                <a:solidFill>
                  <a:srgbClr val="466269"/>
                </a:solidFill>
              </a:defRPr>
            </a:lvl1pPr>
            <a:lvl2pPr lvl="1" rtl="0">
              <a:spcBef>
                <a:spcPts val="0"/>
              </a:spcBef>
              <a:spcAft>
                <a:spcPts val="0"/>
              </a:spcAft>
              <a:buClr>
                <a:srgbClr val="466269"/>
              </a:buClr>
              <a:buSzPts val="1400"/>
              <a:buNone/>
              <a:defRPr sz="1867">
                <a:solidFill>
                  <a:srgbClr val="466269"/>
                </a:solidFill>
              </a:defRPr>
            </a:lvl2pPr>
            <a:lvl3pPr lvl="2" rtl="0">
              <a:spcBef>
                <a:spcPts val="0"/>
              </a:spcBef>
              <a:spcAft>
                <a:spcPts val="0"/>
              </a:spcAft>
              <a:buClr>
                <a:srgbClr val="466269"/>
              </a:buClr>
              <a:buSzPts val="1400"/>
              <a:buNone/>
              <a:defRPr sz="1867">
                <a:solidFill>
                  <a:srgbClr val="466269"/>
                </a:solidFill>
              </a:defRPr>
            </a:lvl3pPr>
            <a:lvl4pPr lvl="3" rtl="0">
              <a:spcBef>
                <a:spcPts val="0"/>
              </a:spcBef>
              <a:spcAft>
                <a:spcPts val="0"/>
              </a:spcAft>
              <a:buClr>
                <a:srgbClr val="466269"/>
              </a:buClr>
              <a:buSzPts val="1400"/>
              <a:buNone/>
              <a:defRPr sz="1867">
                <a:solidFill>
                  <a:srgbClr val="466269"/>
                </a:solidFill>
              </a:defRPr>
            </a:lvl4pPr>
            <a:lvl5pPr lvl="4" rtl="0">
              <a:spcBef>
                <a:spcPts val="0"/>
              </a:spcBef>
              <a:spcAft>
                <a:spcPts val="0"/>
              </a:spcAft>
              <a:buClr>
                <a:srgbClr val="466269"/>
              </a:buClr>
              <a:buSzPts val="1400"/>
              <a:buNone/>
              <a:defRPr sz="1867">
                <a:solidFill>
                  <a:srgbClr val="466269"/>
                </a:solidFill>
              </a:defRPr>
            </a:lvl5pPr>
            <a:lvl6pPr lvl="5" rtl="0">
              <a:spcBef>
                <a:spcPts val="0"/>
              </a:spcBef>
              <a:spcAft>
                <a:spcPts val="0"/>
              </a:spcAft>
              <a:buClr>
                <a:srgbClr val="466269"/>
              </a:buClr>
              <a:buSzPts val="1400"/>
              <a:buNone/>
              <a:defRPr sz="1867">
                <a:solidFill>
                  <a:srgbClr val="466269"/>
                </a:solidFill>
              </a:defRPr>
            </a:lvl6pPr>
            <a:lvl7pPr lvl="6" rtl="0">
              <a:spcBef>
                <a:spcPts val="0"/>
              </a:spcBef>
              <a:spcAft>
                <a:spcPts val="0"/>
              </a:spcAft>
              <a:buClr>
                <a:srgbClr val="466269"/>
              </a:buClr>
              <a:buSzPts val="1400"/>
              <a:buNone/>
              <a:defRPr sz="1867">
                <a:solidFill>
                  <a:srgbClr val="466269"/>
                </a:solidFill>
              </a:defRPr>
            </a:lvl7pPr>
            <a:lvl8pPr lvl="7" rtl="0">
              <a:spcBef>
                <a:spcPts val="0"/>
              </a:spcBef>
              <a:spcAft>
                <a:spcPts val="0"/>
              </a:spcAft>
              <a:buClr>
                <a:srgbClr val="466269"/>
              </a:buClr>
              <a:buSzPts val="1400"/>
              <a:buNone/>
              <a:defRPr sz="1867">
                <a:solidFill>
                  <a:srgbClr val="466269"/>
                </a:solidFill>
              </a:defRPr>
            </a:lvl8pPr>
            <a:lvl9pPr lvl="8" rtl="0">
              <a:spcBef>
                <a:spcPts val="0"/>
              </a:spcBef>
              <a:spcAft>
                <a:spcPts val="0"/>
              </a:spcAft>
              <a:buClr>
                <a:srgbClr val="466269"/>
              </a:buClr>
              <a:buSzPts val="1400"/>
              <a:buNone/>
              <a:defRPr sz="1867">
                <a:solidFill>
                  <a:srgbClr val="466269"/>
                </a:solidFill>
              </a:defRPr>
            </a:lvl9pPr>
          </a:lstStyle>
          <a:p>
            <a:endParaRPr/>
          </a:p>
        </p:txBody>
      </p:sp>
      <p:sp>
        <p:nvSpPr>
          <p:cNvPr id="126" name="Google Shape;126;p17"/>
          <p:cNvSpPr txBox="1">
            <a:spLocks noGrp="1"/>
          </p:cNvSpPr>
          <p:nvPr>
            <p:ph type="subTitle" idx="1"/>
          </p:nvPr>
        </p:nvSpPr>
        <p:spPr>
          <a:xfrm>
            <a:off x="6344000" y="3251500"/>
            <a:ext cx="28648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rgbClr val="466269"/>
                </a:solidFill>
              </a:defRPr>
            </a:lvl1pPr>
            <a:lvl2pPr lvl="1" rtl="0">
              <a:lnSpc>
                <a:spcPct val="100000"/>
              </a:lnSpc>
              <a:spcBef>
                <a:spcPts val="2133"/>
              </a:spcBef>
              <a:spcAft>
                <a:spcPts val="0"/>
              </a:spcAft>
              <a:buNone/>
              <a:defRPr sz="1867">
                <a:solidFill>
                  <a:srgbClr val="466269"/>
                </a:solidFill>
              </a:defRPr>
            </a:lvl2pPr>
            <a:lvl3pPr lvl="2" rtl="0">
              <a:lnSpc>
                <a:spcPct val="100000"/>
              </a:lnSpc>
              <a:spcBef>
                <a:spcPts val="2133"/>
              </a:spcBef>
              <a:spcAft>
                <a:spcPts val="0"/>
              </a:spcAft>
              <a:buNone/>
              <a:defRPr sz="1867">
                <a:solidFill>
                  <a:srgbClr val="466269"/>
                </a:solidFill>
              </a:defRPr>
            </a:lvl3pPr>
            <a:lvl4pPr lvl="3" rtl="0">
              <a:lnSpc>
                <a:spcPct val="100000"/>
              </a:lnSpc>
              <a:spcBef>
                <a:spcPts val="2133"/>
              </a:spcBef>
              <a:spcAft>
                <a:spcPts val="0"/>
              </a:spcAft>
              <a:buNone/>
              <a:defRPr sz="1867">
                <a:solidFill>
                  <a:srgbClr val="466269"/>
                </a:solidFill>
              </a:defRPr>
            </a:lvl4pPr>
            <a:lvl5pPr lvl="4" rtl="0">
              <a:lnSpc>
                <a:spcPct val="100000"/>
              </a:lnSpc>
              <a:spcBef>
                <a:spcPts val="2133"/>
              </a:spcBef>
              <a:spcAft>
                <a:spcPts val="0"/>
              </a:spcAft>
              <a:buNone/>
              <a:defRPr sz="1867">
                <a:solidFill>
                  <a:srgbClr val="466269"/>
                </a:solidFill>
              </a:defRPr>
            </a:lvl5pPr>
            <a:lvl6pPr lvl="5" rtl="0">
              <a:lnSpc>
                <a:spcPct val="100000"/>
              </a:lnSpc>
              <a:spcBef>
                <a:spcPts val="2133"/>
              </a:spcBef>
              <a:spcAft>
                <a:spcPts val="0"/>
              </a:spcAft>
              <a:buNone/>
              <a:defRPr sz="1867">
                <a:solidFill>
                  <a:srgbClr val="466269"/>
                </a:solidFill>
              </a:defRPr>
            </a:lvl6pPr>
            <a:lvl7pPr lvl="6" rtl="0">
              <a:lnSpc>
                <a:spcPct val="100000"/>
              </a:lnSpc>
              <a:spcBef>
                <a:spcPts val="2133"/>
              </a:spcBef>
              <a:spcAft>
                <a:spcPts val="0"/>
              </a:spcAft>
              <a:buNone/>
              <a:defRPr sz="1867">
                <a:solidFill>
                  <a:srgbClr val="466269"/>
                </a:solidFill>
              </a:defRPr>
            </a:lvl7pPr>
            <a:lvl8pPr lvl="7" rtl="0">
              <a:lnSpc>
                <a:spcPct val="100000"/>
              </a:lnSpc>
              <a:spcBef>
                <a:spcPts val="2133"/>
              </a:spcBef>
              <a:spcAft>
                <a:spcPts val="0"/>
              </a:spcAft>
              <a:buNone/>
              <a:defRPr sz="1867">
                <a:solidFill>
                  <a:srgbClr val="466269"/>
                </a:solidFill>
              </a:defRPr>
            </a:lvl8pPr>
            <a:lvl9pPr lvl="8" rtl="0">
              <a:lnSpc>
                <a:spcPct val="100000"/>
              </a:lnSpc>
              <a:spcBef>
                <a:spcPts val="2133"/>
              </a:spcBef>
              <a:spcAft>
                <a:spcPts val="2133"/>
              </a:spcAft>
              <a:buNone/>
              <a:defRPr sz="1867">
                <a:solidFill>
                  <a:srgbClr val="466269"/>
                </a:solidFill>
              </a:defRPr>
            </a:lvl9pPr>
          </a:lstStyle>
          <a:p>
            <a:endParaRPr/>
          </a:p>
        </p:txBody>
      </p:sp>
      <p:sp>
        <p:nvSpPr>
          <p:cNvPr id="127" name="Google Shape;127;p17"/>
          <p:cNvSpPr txBox="1">
            <a:spLocks noGrp="1"/>
          </p:cNvSpPr>
          <p:nvPr>
            <p:ph type="ctrTitle" idx="2"/>
          </p:nvPr>
        </p:nvSpPr>
        <p:spPr>
          <a:xfrm rot="-5400000">
            <a:off x="7036600" y="3039900"/>
            <a:ext cx="840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200"/>
              <a:buNone/>
              <a:defRPr sz="1600">
                <a:solidFill>
                  <a:srgbClr val="466269"/>
                </a:solidFill>
              </a:defRPr>
            </a:lvl1pPr>
            <a:lvl2pPr lvl="1" algn="ctr" rtl="0">
              <a:spcBef>
                <a:spcPts val="0"/>
              </a:spcBef>
              <a:spcAft>
                <a:spcPts val="0"/>
              </a:spcAft>
              <a:buClr>
                <a:srgbClr val="466269"/>
              </a:buClr>
              <a:buSzPts val="1800"/>
              <a:buNone/>
              <a:defRPr sz="2400">
                <a:solidFill>
                  <a:srgbClr val="466269"/>
                </a:solidFill>
              </a:defRPr>
            </a:lvl2pPr>
            <a:lvl3pPr lvl="2" algn="ctr" rtl="0">
              <a:spcBef>
                <a:spcPts val="0"/>
              </a:spcBef>
              <a:spcAft>
                <a:spcPts val="0"/>
              </a:spcAft>
              <a:buClr>
                <a:srgbClr val="466269"/>
              </a:buClr>
              <a:buSzPts val="1800"/>
              <a:buNone/>
              <a:defRPr sz="2400">
                <a:solidFill>
                  <a:srgbClr val="466269"/>
                </a:solidFill>
              </a:defRPr>
            </a:lvl3pPr>
            <a:lvl4pPr lvl="3" algn="ctr" rtl="0">
              <a:spcBef>
                <a:spcPts val="0"/>
              </a:spcBef>
              <a:spcAft>
                <a:spcPts val="0"/>
              </a:spcAft>
              <a:buClr>
                <a:srgbClr val="466269"/>
              </a:buClr>
              <a:buSzPts val="1800"/>
              <a:buNone/>
              <a:defRPr sz="2400">
                <a:solidFill>
                  <a:srgbClr val="466269"/>
                </a:solidFill>
              </a:defRPr>
            </a:lvl4pPr>
            <a:lvl5pPr lvl="4" algn="ctr" rtl="0">
              <a:spcBef>
                <a:spcPts val="0"/>
              </a:spcBef>
              <a:spcAft>
                <a:spcPts val="0"/>
              </a:spcAft>
              <a:buClr>
                <a:srgbClr val="466269"/>
              </a:buClr>
              <a:buSzPts val="1800"/>
              <a:buNone/>
              <a:defRPr sz="2400">
                <a:solidFill>
                  <a:srgbClr val="466269"/>
                </a:solidFill>
              </a:defRPr>
            </a:lvl5pPr>
            <a:lvl6pPr lvl="5" algn="ctr" rtl="0">
              <a:spcBef>
                <a:spcPts val="0"/>
              </a:spcBef>
              <a:spcAft>
                <a:spcPts val="0"/>
              </a:spcAft>
              <a:buClr>
                <a:srgbClr val="466269"/>
              </a:buClr>
              <a:buSzPts val="1800"/>
              <a:buNone/>
              <a:defRPr sz="2400">
                <a:solidFill>
                  <a:srgbClr val="466269"/>
                </a:solidFill>
              </a:defRPr>
            </a:lvl6pPr>
            <a:lvl7pPr lvl="6" algn="ctr" rtl="0">
              <a:spcBef>
                <a:spcPts val="0"/>
              </a:spcBef>
              <a:spcAft>
                <a:spcPts val="0"/>
              </a:spcAft>
              <a:buClr>
                <a:srgbClr val="466269"/>
              </a:buClr>
              <a:buSzPts val="1800"/>
              <a:buNone/>
              <a:defRPr sz="2400">
                <a:solidFill>
                  <a:srgbClr val="466269"/>
                </a:solidFill>
              </a:defRPr>
            </a:lvl7pPr>
            <a:lvl8pPr lvl="7" algn="ctr" rtl="0">
              <a:spcBef>
                <a:spcPts val="0"/>
              </a:spcBef>
              <a:spcAft>
                <a:spcPts val="0"/>
              </a:spcAft>
              <a:buClr>
                <a:srgbClr val="466269"/>
              </a:buClr>
              <a:buSzPts val="1800"/>
              <a:buNone/>
              <a:defRPr sz="2400">
                <a:solidFill>
                  <a:srgbClr val="466269"/>
                </a:solidFill>
              </a:defRPr>
            </a:lvl8pPr>
            <a:lvl9pPr lvl="8" algn="ctr" rtl="0">
              <a:spcBef>
                <a:spcPts val="0"/>
              </a:spcBef>
              <a:spcAft>
                <a:spcPts val="0"/>
              </a:spcAft>
              <a:buClr>
                <a:srgbClr val="466269"/>
              </a:buClr>
              <a:buSzPts val="1800"/>
              <a:buNone/>
              <a:defRPr sz="2400">
                <a:solidFill>
                  <a:srgbClr val="466269"/>
                </a:solidFill>
              </a:defRPr>
            </a:lvl9pPr>
          </a:lstStyle>
          <a:p>
            <a:endParaRPr/>
          </a:p>
        </p:txBody>
      </p:sp>
    </p:spTree>
    <p:extLst>
      <p:ext uri="{BB962C8B-B14F-4D97-AF65-F5344CB8AC3E}">
        <p14:creationId xmlns:p14="http://schemas.microsoft.com/office/powerpoint/2010/main" val="1824770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72"/>
        <p:cNvGrpSpPr/>
        <p:nvPr/>
      </p:nvGrpSpPr>
      <p:grpSpPr>
        <a:xfrm>
          <a:off x="0" y="0"/>
          <a:ext cx="0" cy="0"/>
          <a:chOff x="0" y="0"/>
          <a:chExt cx="0" cy="0"/>
        </a:xfrm>
      </p:grpSpPr>
      <p:sp>
        <p:nvSpPr>
          <p:cNvPr id="373" name="Google Shape;373;p22"/>
          <p:cNvSpPr txBox="1">
            <a:spLocks noGrp="1"/>
          </p:cNvSpPr>
          <p:nvPr>
            <p:ph type="title" hasCustomPrompt="1"/>
          </p:nvPr>
        </p:nvSpPr>
        <p:spPr>
          <a:xfrm>
            <a:off x="1414200" y="1982833"/>
            <a:ext cx="93636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74" name="Google Shape;374;p22"/>
          <p:cNvSpPr txBox="1">
            <a:spLocks noGrp="1"/>
          </p:cNvSpPr>
          <p:nvPr>
            <p:ph type="body" idx="1"/>
          </p:nvPr>
        </p:nvSpPr>
        <p:spPr>
          <a:xfrm>
            <a:off x="1490400" y="4088667"/>
            <a:ext cx="92112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Clr>
                <a:schemeClr val="accent5"/>
              </a:buClr>
              <a:buSzPts val="1800"/>
              <a:buFont typeface="Fira Sans"/>
              <a:buChar char="●"/>
              <a:defRPr b="0">
                <a:solidFill>
                  <a:schemeClr val="accent5"/>
                </a:solidFill>
                <a:latin typeface="Fira Sans"/>
                <a:ea typeface="Fira Sans"/>
                <a:cs typeface="Fira Sans"/>
                <a:sym typeface="Fira Sans"/>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grpSp>
        <p:nvGrpSpPr>
          <p:cNvPr id="375" name="Google Shape;375;p22"/>
          <p:cNvGrpSpPr/>
          <p:nvPr/>
        </p:nvGrpSpPr>
        <p:grpSpPr>
          <a:xfrm rot="10800000">
            <a:off x="17" y="240344"/>
            <a:ext cx="11407751" cy="5885029"/>
            <a:chOff x="-183659" y="584700"/>
            <a:chExt cx="7563484" cy="3901850"/>
          </a:xfrm>
        </p:grpSpPr>
        <p:sp>
          <p:nvSpPr>
            <p:cNvPr id="376" name="Google Shape;376;p22"/>
            <p:cNvSpPr/>
            <p:nvPr/>
          </p:nvSpPr>
          <p:spPr>
            <a:xfrm rot="-5400000">
              <a:off x="-194216" y="595257"/>
              <a:ext cx="296723" cy="275608"/>
            </a:xfrm>
            <a:custGeom>
              <a:avLst/>
              <a:gdLst/>
              <a:ahLst/>
              <a:cxnLst/>
              <a:rect l="l" t="t" r="r" b="b"/>
              <a:pathLst>
                <a:path w="8496" h="7892" extrusionOk="0">
                  <a:moveTo>
                    <a:pt x="4537" y="0"/>
                  </a:moveTo>
                  <a:lnTo>
                    <a:pt x="3602" y="3107"/>
                  </a:lnTo>
                  <a:lnTo>
                    <a:pt x="0" y="4207"/>
                  </a:lnTo>
                  <a:lnTo>
                    <a:pt x="3464" y="4620"/>
                  </a:lnTo>
                  <a:lnTo>
                    <a:pt x="4317" y="7891"/>
                  </a:lnTo>
                  <a:lnTo>
                    <a:pt x="5114" y="4675"/>
                  </a:lnTo>
                  <a:lnTo>
                    <a:pt x="8496" y="3877"/>
                  </a:lnTo>
                  <a:lnTo>
                    <a:pt x="5197" y="3135"/>
                  </a:lnTo>
                  <a:lnTo>
                    <a:pt x="4537" y="0"/>
                  </a:lnTo>
                  <a:close/>
                </a:path>
              </a:pathLst>
            </a:custGeom>
            <a:solidFill>
              <a:srgbClr val="E6B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2"/>
            <p:cNvSpPr/>
            <p:nvPr/>
          </p:nvSpPr>
          <p:spPr>
            <a:xfrm>
              <a:off x="6319900" y="4289250"/>
              <a:ext cx="213100" cy="197300"/>
            </a:xfrm>
            <a:custGeom>
              <a:avLst/>
              <a:gdLst/>
              <a:ahLst/>
              <a:cxnLst/>
              <a:rect l="l" t="t" r="r" b="b"/>
              <a:pathLst>
                <a:path w="8524" h="7892" extrusionOk="0">
                  <a:moveTo>
                    <a:pt x="4537" y="1"/>
                  </a:moveTo>
                  <a:lnTo>
                    <a:pt x="3629" y="3080"/>
                  </a:lnTo>
                  <a:lnTo>
                    <a:pt x="0" y="4207"/>
                  </a:lnTo>
                  <a:lnTo>
                    <a:pt x="3492" y="4620"/>
                  </a:lnTo>
                  <a:lnTo>
                    <a:pt x="4317" y="7892"/>
                  </a:lnTo>
                  <a:lnTo>
                    <a:pt x="5142" y="4675"/>
                  </a:lnTo>
                  <a:lnTo>
                    <a:pt x="8523" y="3877"/>
                  </a:lnTo>
                  <a:lnTo>
                    <a:pt x="5224" y="3135"/>
                  </a:lnTo>
                  <a:lnTo>
                    <a:pt x="4537" y="1"/>
                  </a:lnTo>
                  <a:close/>
                </a:path>
              </a:pathLst>
            </a:custGeom>
            <a:solidFill>
              <a:srgbClr val="E6BB86">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2"/>
            <p:cNvSpPr/>
            <p:nvPr/>
          </p:nvSpPr>
          <p:spPr>
            <a:xfrm rot="-5400000">
              <a:off x="6946446" y="4098404"/>
              <a:ext cx="151225" cy="140250"/>
            </a:xfrm>
            <a:custGeom>
              <a:avLst/>
              <a:gdLst/>
              <a:ahLst/>
              <a:cxnLst/>
              <a:rect l="l" t="t" r="r" b="b"/>
              <a:pathLst>
                <a:path w="6049" h="5610" extrusionOk="0">
                  <a:moveTo>
                    <a:pt x="3217" y="1"/>
                  </a:moveTo>
                  <a:lnTo>
                    <a:pt x="2557" y="2200"/>
                  </a:lnTo>
                  <a:lnTo>
                    <a:pt x="0" y="2970"/>
                  </a:lnTo>
                  <a:lnTo>
                    <a:pt x="2475" y="3300"/>
                  </a:lnTo>
                  <a:lnTo>
                    <a:pt x="3052" y="5610"/>
                  </a:lnTo>
                  <a:lnTo>
                    <a:pt x="3629" y="3328"/>
                  </a:lnTo>
                  <a:lnTo>
                    <a:pt x="6049" y="2750"/>
                  </a:lnTo>
                  <a:lnTo>
                    <a:pt x="3712" y="2228"/>
                  </a:lnTo>
                  <a:lnTo>
                    <a:pt x="3217" y="1"/>
                  </a:lnTo>
                  <a:close/>
                </a:path>
              </a:pathLst>
            </a:custGeom>
            <a:solidFill>
              <a:srgbClr val="E6BB86">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2"/>
            <p:cNvSpPr/>
            <p:nvPr/>
          </p:nvSpPr>
          <p:spPr>
            <a:xfrm>
              <a:off x="7227900" y="1012625"/>
              <a:ext cx="151925" cy="140225"/>
            </a:xfrm>
            <a:custGeom>
              <a:avLst/>
              <a:gdLst/>
              <a:ahLst/>
              <a:cxnLst/>
              <a:rect l="l" t="t" r="r" b="b"/>
              <a:pathLst>
                <a:path w="6077" h="5609" extrusionOk="0">
                  <a:moveTo>
                    <a:pt x="3245" y="0"/>
                  </a:moveTo>
                  <a:lnTo>
                    <a:pt x="2585" y="2200"/>
                  </a:lnTo>
                  <a:lnTo>
                    <a:pt x="0" y="2997"/>
                  </a:lnTo>
                  <a:lnTo>
                    <a:pt x="2475" y="3299"/>
                  </a:lnTo>
                  <a:lnTo>
                    <a:pt x="3080" y="5609"/>
                  </a:lnTo>
                  <a:lnTo>
                    <a:pt x="3657" y="3327"/>
                  </a:lnTo>
                  <a:lnTo>
                    <a:pt x="6077" y="2750"/>
                  </a:lnTo>
                  <a:lnTo>
                    <a:pt x="3712" y="2227"/>
                  </a:lnTo>
                  <a:lnTo>
                    <a:pt x="3245" y="0"/>
                  </a:lnTo>
                  <a:close/>
                </a:path>
              </a:pathLst>
            </a:custGeom>
            <a:solidFill>
              <a:srgbClr val="E6B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2"/>
            <p:cNvSpPr/>
            <p:nvPr/>
          </p:nvSpPr>
          <p:spPr>
            <a:xfrm>
              <a:off x="4570029" y="4148988"/>
              <a:ext cx="151925" cy="140250"/>
            </a:xfrm>
            <a:custGeom>
              <a:avLst/>
              <a:gdLst/>
              <a:ahLst/>
              <a:cxnLst/>
              <a:rect l="l" t="t" r="r" b="b"/>
              <a:pathLst>
                <a:path w="6077" h="5610" extrusionOk="0">
                  <a:moveTo>
                    <a:pt x="3245" y="1"/>
                  </a:moveTo>
                  <a:lnTo>
                    <a:pt x="2585" y="2200"/>
                  </a:lnTo>
                  <a:lnTo>
                    <a:pt x="0" y="2997"/>
                  </a:lnTo>
                  <a:lnTo>
                    <a:pt x="2475" y="3300"/>
                  </a:lnTo>
                  <a:lnTo>
                    <a:pt x="3080" y="5609"/>
                  </a:lnTo>
                  <a:lnTo>
                    <a:pt x="3657" y="3327"/>
                  </a:lnTo>
                  <a:lnTo>
                    <a:pt x="6077" y="2750"/>
                  </a:lnTo>
                  <a:lnTo>
                    <a:pt x="3712" y="2228"/>
                  </a:lnTo>
                  <a:lnTo>
                    <a:pt x="3245" y="1"/>
                  </a:lnTo>
                  <a:close/>
                </a:path>
              </a:pathLst>
            </a:custGeom>
            <a:solidFill>
              <a:srgbClr val="E6B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2"/>
            <p:cNvSpPr/>
            <p:nvPr/>
          </p:nvSpPr>
          <p:spPr>
            <a:xfrm>
              <a:off x="6505402" y="2650945"/>
              <a:ext cx="212425" cy="197300"/>
            </a:xfrm>
            <a:custGeom>
              <a:avLst/>
              <a:gdLst/>
              <a:ahLst/>
              <a:cxnLst/>
              <a:rect l="l" t="t" r="r" b="b"/>
              <a:pathLst>
                <a:path w="8497" h="7892" extrusionOk="0">
                  <a:moveTo>
                    <a:pt x="4537" y="0"/>
                  </a:moveTo>
                  <a:lnTo>
                    <a:pt x="3602" y="3080"/>
                  </a:lnTo>
                  <a:lnTo>
                    <a:pt x="0" y="4207"/>
                  </a:lnTo>
                  <a:lnTo>
                    <a:pt x="3465" y="4619"/>
                  </a:lnTo>
                  <a:lnTo>
                    <a:pt x="4317" y="7891"/>
                  </a:lnTo>
                  <a:lnTo>
                    <a:pt x="5114" y="4674"/>
                  </a:lnTo>
                  <a:lnTo>
                    <a:pt x="8496" y="3877"/>
                  </a:lnTo>
                  <a:lnTo>
                    <a:pt x="5197" y="3135"/>
                  </a:lnTo>
                  <a:lnTo>
                    <a:pt x="4537" y="0"/>
                  </a:lnTo>
                  <a:close/>
                </a:path>
              </a:pathLst>
            </a:custGeom>
            <a:solidFill>
              <a:srgbClr val="E6BB86">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2" name="Google Shape;382;p22"/>
          <p:cNvSpPr/>
          <p:nvPr/>
        </p:nvSpPr>
        <p:spPr>
          <a:xfrm rot="5400000">
            <a:off x="10202779" y="4699105"/>
            <a:ext cx="228088" cy="211535"/>
          </a:xfrm>
          <a:custGeom>
            <a:avLst/>
            <a:gdLst/>
            <a:ahLst/>
            <a:cxnLst/>
            <a:rect l="l" t="t" r="r" b="b"/>
            <a:pathLst>
              <a:path w="6049" h="5610" extrusionOk="0">
                <a:moveTo>
                  <a:pt x="3217" y="1"/>
                </a:moveTo>
                <a:lnTo>
                  <a:pt x="2557" y="2200"/>
                </a:lnTo>
                <a:lnTo>
                  <a:pt x="0" y="2970"/>
                </a:lnTo>
                <a:lnTo>
                  <a:pt x="2475" y="3300"/>
                </a:lnTo>
                <a:lnTo>
                  <a:pt x="3052" y="5610"/>
                </a:lnTo>
                <a:lnTo>
                  <a:pt x="3629" y="3328"/>
                </a:lnTo>
                <a:lnTo>
                  <a:pt x="6049" y="2750"/>
                </a:lnTo>
                <a:lnTo>
                  <a:pt x="3712" y="2228"/>
                </a:lnTo>
                <a:lnTo>
                  <a:pt x="3217" y="1"/>
                </a:lnTo>
                <a:close/>
              </a:path>
            </a:pathLst>
          </a:custGeom>
          <a:solidFill>
            <a:srgbClr val="E6BB86">
              <a:alpha val="450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22"/>
          <p:cNvSpPr/>
          <p:nvPr/>
        </p:nvSpPr>
        <p:spPr>
          <a:xfrm rot="10800000">
            <a:off x="11308338" y="347132"/>
            <a:ext cx="489725" cy="452091"/>
          </a:xfrm>
          <a:custGeom>
            <a:avLst/>
            <a:gdLst/>
            <a:ahLst/>
            <a:cxnLst/>
            <a:rect l="l" t="t" r="r" b="b"/>
            <a:pathLst>
              <a:path w="6077" h="5610" extrusionOk="0">
                <a:moveTo>
                  <a:pt x="3245" y="1"/>
                </a:moveTo>
                <a:lnTo>
                  <a:pt x="2585" y="2200"/>
                </a:lnTo>
                <a:lnTo>
                  <a:pt x="0" y="2997"/>
                </a:lnTo>
                <a:lnTo>
                  <a:pt x="2475" y="3300"/>
                </a:lnTo>
                <a:lnTo>
                  <a:pt x="3080" y="5609"/>
                </a:lnTo>
                <a:lnTo>
                  <a:pt x="3657" y="3327"/>
                </a:lnTo>
                <a:lnTo>
                  <a:pt x="6077" y="2750"/>
                </a:lnTo>
                <a:lnTo>
                  <a:pt x="3712" y="2228"/>
                </a:lnTo>
                <a:lnTo>
                  <a:pt x="3245" y="1"/>
                </a:lnTo>
                <a:close/>
              </a:path>
            </a:pathLst>
          </a:custGeom>
          <a:solidFill>
            <a:srgbClr val="E6BB86">
              <a:alpha val="490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22"/>
          <p:cNvSpPr/>
          <p:nvPr/>
        </p:nvSpPr>
        <p:spPr>
          <a:xfrm rot="10800000">
            <a:off x="11407754" y="4393244"/>
            <a:ext cx="321412" cy="297581"/>
          </a:xfrm>
          <a:custGeom>
            <a:avLst/>
            <a:gdLst/>
            <a:ahLst/>
            <a:cxnLst/>
            <a:rect l="l" t="t" r="r" b="b"/>
            <a:pathLst>
              <a:path w="8524" h="7892" extrusionOk="0">
                <a:moveTo>
                  <a:pt x="4537" y="1"/>
                </a:moveTo>
                <a:lnTo>
                  <a:pt x="3629" y="3080"/>
                </a:lnTo>
                <a:lnTo>
                  <a:pt x="0" y="4207"/>
                </a:lnTo>
                <a:lnTo>
                  <a:pt x="3492" y="4620"/>
                </a:lnTo>
                <a:lnTo>
                  <a:pt x="4317" y="7892"/>
                </a:lnTo>
                <a:lnTo>
                  <a:pt x="5142" y="4675"/>
                </a:lnTo>
                <a:lnTo>
                  <a:pt x="8523" y="3877"/>
                </a:lnTo>
                <a:lnTo>
                  <a:pt x="5224" y="3135"/>
                </a:lnTo>
                <a:lnTo>
                  <a:pt x="4537" y="1"/>
                </a:lnTo>
                <a:close/>
              </a:path>
            </a:pathLst>
          </a:custGeom>
          <a:solidFill>
            <a:srgbClr val="E6BB86">
              <a:alpha val="450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22"/>
          <p:cNvSpPr txBox="1">
            <a:spLocks noGrp="1"/>
          </p:cNvSpPr>
          <p:nvPr>
            <p:ph type="title" idx="2"/>
          </p:nvPr>
        </p:nvSpPr>
        <p:spPr>
          <a:xfrm>
            <a:off x="960000" y="720000"/>
            <a:ext cx="5136000" cy="1731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533"/>
            </a:lvl1pPr>
            <a:lvl2pPr lvl="1" rtl="0">
              <a:spcBef>
                <a:spcPts val="0"/>
              </a:spcBef>
              <a:spcAft>
                <a:spcPts val="0"/>
              </a:spcAft>
              <a:buNone/>
              <a:defRPr>
                <a:latin typeface="Oswald"/>
                <a:ea typeface="Oswald"/>
                <a:cs typeface="Oswald"/>
                <a:sym typeface="Oswald"/>
              </a:defRPr>
            </a:lvl2pPr>
            <a:lvl3pPr lvl="2" rtl="0">
              <a:spcBef>
                <a:spcPts val="0"/>
              </a:spcBef>
              <a:spcAft>
                <a:spcPts val="0"/>
              </a:spcAft>
              <a:buNone/>
              <a:defRPr>
                <a:latin typeface="Oswald"/>
                <a:ea typeface="Oswald"/>
                <a:cs typeface="Oswald"/>
                <a:sym typeface="Oswald"/>
              </a:defRPr>
            </a:lvl3pPr>
            <a:lvl4pPr lvl="3" rtl="0">
              <a:spcBef>
                <a:spcPts val="0"/>
              </a:spcBef>
              <a:spcAft>
                <a:spcPts val="0"/>
              </a:spcAft>
              <a:buNone/>
              <a:defRPr>
                <a:latin typeface="Oswald"/>
                <a:ea typeface="Oswald"/>
                <a:cs typeface="Oswald"/>
                <a:sym typeface="Oswald"/>
              </a:defRPr>
            </a:lvl4pPr>
            <a:lvl5pPr lvl="4" rtl="0">
              <a:spcBef>
                <a:spcPts val="0"/>
              </a:spcBef>
              <a:spcAft>
                <a:spcPts val="0"/>
              </a:spcAft>
              <a:buNone/>
              <a:defRPr>
                <a:latin typeface="Oswald"/>
                <a:ea typeface="Oswald"/>
                <a:cs typeface="Oswald"/>
                <a:sym typeface="Oswald"/>
              </a:defRPr>
            </a:lvl5pPr>
            <a:lvl6pPr lvl="5" rtl="0">
              <a:spcBef>
                <a:spcPts val="0"/>
              </a:spcBef>
              <a:spcAft>
                <a:spcPts val="0"/>
              </a:spcAft>
              <a:buNone/>
              <a:defRPr>
                <a:latin typeface="Oswald"/>
                <a:ea typeface="Oswald"/>
                <a:cs typeface="Oswald"/>
                <a:sym typeface="Oswald"/>
              </a:defRPr>
            </a:lvl6pPr>
            <a:lvl7pPr lvl="6" rtl="0">
              <a:spcBef>
                <a:spcPts val="0"/>
              </a:spcBef>
              <a:spcAft>
                <a:spcPts val="0"/>
              </a:spcAft>
              <a:buNone/>
              <a:defRPr>
                <a:latin typeface="Oswald"/>
                <a:ea typeface="Oswald"/>
                <a:cs typeface="Oswald"/>
                <a:sym typeface="Oswald"/>
              </a:defRPr>
            </a:lvl7pPr>
            <a:lvl8pPr lvl="7" rtl="0">
              <a:spcBef>
                <a:spcPts val="0"/>
              </a:spcBef>
              <a:spcAft>
                <a:spcPts val="0"/>
              </a:spcAft>
              <a:buNone/>
              <a:defRPr>
                <a:latin typeface="Oswald"/>
                <a:ea typeface="Oswald"/>
                <a:cs typeface="Oswald"/>
                <a:sym typeface="Oswald"/>
              </a:defRPr>
            </a:lvl8pPr>
            <a:lvl9pPr lvl="8" rtl="0">
              <a:spcBef>
                <a:spcPts val="0"/>
              </a:spcBef>
              <a:spcAft>
                <a:spcPts val="0"/>
              </a:spcAft>
              <a:buNone/>
              <a:defRPr>
                <a:latin typeface="Oswald"/>
                <a:ea typeface="Oswald"/>
                <a:cs typeface="Oswald"/>
                <a:sym typeface="Oswald"/>
              </a:defRPr>
            </a:lvl9pPr>
          </a:lstStyle>
          <a:p>
            <a:endParaRPr/>
          </a:p>
        </p:txBody>
      </p:sp>
      <p:sp>
        <p:nvSpPr>
          <p:cNvPr id="386" name="Google Shape;386;p22"/>
          <p:cNvSpPr/>
          <p:nvPr/>
        </p:nvSpPr>
        <p:spPr>
          <a:xfrm rot="10800000">
            <a:off x="9910160" y="5913843"/>
            <a:ext cx="229144" cy="211535"/>
          </a:xfrm>
          <a:custGeom>
            <a:avLst/>
            <a:gdLst/>
            <a:ahLst/>
            <a:cxnLst/>
            <a:rect l="l" t="t" r="r" b="b"/>
            <a:pathLst>
              <a:path w="6077" h="5610" extrusionOk="0">
                <a:moveTo>
                  <a:pt x="3245" y="1"/>
                </a:moveTo>
                <a:lnTo>
                  <a:pt x="2585" y="2200"/>
                </a:lnTo>
                <a:lnTo>
                  <a:pt x="0" y="2997"/>
                </a:lnTo>
                <a:lnTo>
                  <a:pt x="2475" y="3300"/>
                </a:lnTo>
                <a:lnTo>
                  <a:pt x="3080" y="5609"/>
                </a:lnTo>
                <a:lnTo>
                  <a:pt x="3657" y="3327"/>
                </a:lnTo>
                <a:lnTo>
                  <a:pt x="6077" y="2750"/>
                </a:lnTo>
                <a:lnTo>
                  <a:pt x="3712" y="2228"/>
                </a:lnTo>
                <a:lnTo>
                  <a:pt x="3245" y="1"/>
                </a:lnTo>
                <a:close/>
              </a:path>
            </a:pathLst>
          </a:custGeom>
          <a:solidFill>
            <a:srgbClr val="E6BB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2"/>
          <p:cNvSpPr/>
          <p:nvPr/>
        </p:nvSpPr>
        <p:spPr>
          <a:xfrm rot="5400000">
            <a:off x="68180" y="1919525"/>
            <a:ext cx="447541" cy="415697"/>
          </a:xfrm>
          <a:custGeom>
            <a:avLst/>
            <a:gdLst/>
            <a:ahLst/>
            <a:cxnLst/>
            <a:rect l="l" t="t" r="r" b="b"/>
            <a:pathLst>
              <a:path w="8496" h="7892" extrusionOk="0">
                <a:moveTo>
                  <a:pt x="4537" y="0"/>
                </a:moveTo>
                <a:lnTo>
                  <a:pt x="3602" y="3107"/>
                </a:lnTo>
                <a:lnTo>
                  <a:pt x="0" y="4207"/>
                </a:lnTo>
                <a:lnTo>
                  <a:pt x="3464" y="4620"/>
                </a:lnTo>
                <a:lnTo>
                  <a:pt x="4317" y="7891"/>
                </a:lnTo>
                <a:lnTo>
                  <a:pt x="5114" y="4675"/>
                </a:lnTo>
                <a:lnTo>
                  <a:pt x="8496" y="3877"/>
                </a:lnTo>
                <a:lnTo>
                  <a:pt x="5197" y="3135"/>
                </a:lnTo>
                <a:lnTo>
                  <a:pt x="4537" y="0"/>
                </a:lnTo>
                <a:close/>
              </a:path>
            </a:pathLst>
          </a:custGeom>
          <a:solidFill>
            <a:srgbClr val="E6BB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388" name="Google Shape;388;p22"/>
          <p:cNvPicPr preferRelativeResize="0"/>
          <p:nvPr/>
        </p:nvPicPr>
        <p:blipFill>
          <a:blip r:embed="rId2">
            <a:alphaModFix/>
          </a:blip>
          <a:stretch>
            <a:fillRect/>
          </a:stretch>
        </p:blipFill>
        <p:spPr>
          <a:xfrm rot="-2700000">
            <a:off x="10269402" y="-353434"/>
            <a:ext cx="2285105" cy="2146865"/>
          </a:xfrm>
          <a:prstGeom prst="rect">
            <a:avLst/>
          </a:prstGeom>
          <a:noFill/>
          <a:ln>
            <a:noFill/>
          </a:ln>
        </p:spPr>
      </p:pic>
      <p:pic>
        <p:nvPicPr>
          <p:cNvPr id="389" name="Google Shape;389;p22"/>
          <p:cNvPicPr preferRelativeResize="0"/>
          <p:nvPr/>
        </p:nvPicPr>
        <p:blipFill>
          <a:blip r:embed="rId2">
            <a:alphaModFix/>
          </a:blip>
          <a:stretch>
            <a:fillRect/>
          </a:stretch>
        </p:blipFill>
        <p:spPr>
          <a:xfrm rot="7573722">
            <a:off x="-411297" y="5123536"/>
            <a:ext cx="2285101" cy="2146861"/>
          </a:xfrm>
          <a:prstGeom prst="rect">
            <a:avLst/>
          </a:prstGeom>
          <a:noFill/>
          <a:ln>
            <a:noFill/>
          </a:ln>
        </p:spPr>
      </p:pic>
    </p:spTree>
    <p:extLst>
      <p:ext uri="{BB962C8B-B14F-4D97-AF65-F5344CB8AC3E}">
        <p14:creationId xmlns:p14="http://schemas.microsoft.com/office/powerpoint/2010/main" val="2110378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2"/>
        <p:cNvGrpSpPr/>
        <p:nvPr/>
      </p:nvGrpSpPr>
      <p:grpSpPr>
        <a:xfrm>
          <a:off x="0" y="0"/>
          <a:ext cx="0" cy="0"/>
          <a:chOff x="0" y="0"/>
          <a:chExt cx="0" cy="0"/>
        </a:xfrm>
      </p:grpSpPr>
      <p:sp>
        <p:nvSpPr>
          <p:cNvPr id="73" name="Google Shape;73;p5"/>
          <p:cNvSpPr txBox="1">
            <a:spLocks noGrp="1"/>
          </p:cNvSpPr>
          <p:nvPr>
            <p:ph type="title"/>
          </p:nvPr>
        </p:nvSpPr>
        <p:spPr>
          <a:xfrm>
            <a:off x="960000" y="720000"/>
            <a:ext cx="5136000" cy="1159600"/>
          </a:xfrm>
          <a:prstGeom prst="rect">
            <a:avLst/>
          </a:prstGeom>
        </p:spPr>
        <p:txBody>
          <a:bodyPr spcFirstLastPara="1" wrap="square" lIns="91425" tIns="91425" rIns="91425" bIns="91425" anchor="t" anchorCtr="0">
            <a:noAutofit/>
          </a:bodyPr>
          <a:lstStyle>
            <a:lvl1pPr lvl="0">
              <a:spcBef>
                <a:spcPts val="0"/>
              </a:spcBef>
              <a:spcAft>
                <a:spcPts val="0"/>
              </a:spcAft>
              <a:buSzPts val="3400"/>
              <a:buNone/>
              <a:defRPr sz="4533"/>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4" name="Google Shape;74;p5"/>
          <p:cNvSpPr txBox="1">
            <a:spLocks noGrp="1"/>
          </p:cNvSpPr>
          <p:nvPr>
            <p:ph type="body" idx="1"/>
          </p:nvPr>
        </p:nvSpPr>
        <p:spPr>
          <a:xfrm>
            <a:off x="6103600" y="3467300"/>
            <a:ext cx="4885200" cy="1568800"/>
          </a:xfrm>
          <a:prstGeom prst="rect">
            <a:avLst/>
          </a:prstGeom>
        </p:spPr>
        <p:txBody>
          <a:bodyPr spcFirstLastPara="1" wrap="square" lIns="91425" tIns="91425" rIns="91425" bIns="91425" anchor="t" anchorCtr="0">
            <a:noAutofit/>
          </a:bodyPr>
          <a:lstStyle>
            <a:lvl1pPr marL="609585" lvl="0" indent="-423323">
              <a:lnSpc>
                <a:spcPct val="100000"/>
              </a:lnSpc>
              <a:spcBef>
                <a:spcPts val="0"/>
              </a:spcBef>
              <a:spcAft>
                <a:spcPts val="0"/>
              </a:spcAft>
              <a:buClr>
                <a:schemeClr val="accent5"/>
              </a:buClr>
              <a:buSzPts val="1400"/>
              <a:buFont typeface="Fira Sans"/>
              <a:buChar char="●"/>
              <a:defRPr sz="2133" b="0">
                <a:solidFill>
                  <a:schemeClr val="accent5"/>
                </a:solidFill>
                <a:latin typeface="Fira Sans"/>
                <a:ea typeface="Fira Sans"/>
                <a:cs typeface="Fira Sans"/>
                <a:sym typeface="Fira Sans"/>
              </a:defRPr>
            </a:lvl1pPr>
            <a:lvl2pPr marL="1219170" lvl="1" indent="-423323">
              <a:spcBef>
                <a:spcPts val="2133"/>
              </a:spcBef>
              <a:spcAft>
                <a:spcPts val="0"/>
              </a:spcAft>
              <a:buClr>
                <a:schemeClr val="accent5"/>
              </a:buClr>
              <a:buSzPts val="1400"/>
              <a:buFont typeface="Fira Sans"/>
              <a:buChar char="○"/>
              <a:defRPr b="0">
                <a:solidFill>
                  <a:schemeClr val="accent5"/>
                </a:solidFill>
                <a:latin typeface="Fira Sans"/>
                <a:ea typeface="Fira Sans"/>
                <a:cs typeface="Fira Sans"/>
                <a:sym typeface="Fira Sans"/>
              </a:defRPr>
            </a:lvl2pPr>
            <a:lvl3pPr marL="1828754" lvl="2" indent="-423323">
              <a:spcBef>
                <a:spcPts val="2133"/>
              </a:spcBef>
              <a:spcAft>
                <a:spcPts val="0"/>
              </a:spcAft>
              <a:buClr>
                <a:schemeClr val="accent5"/>
              </a:buClr>
              <a:buSzPts val="1400"/>
              <a:buFont typeface="Fira Sans"/>
              <a:buChar char="■"/>
              <a:defRPr b="0">
                <a:solidFill>
                  <a:schemeClr val="accent5"/>
                </a:solidFill>
                <a:latin typeface="Fira Sans"/>
                <a:ea typeface="Fira Sans"/>
                <a:cs typeface="Fira Sans"/>
                <a:sym typeface="Fira Sans"/>
              </a:defRPr>
            </a:lvl3pPr>
            <a:lvl4pPr marL="2438339" lvl="3" indent="-423323">
              <a:spcBef>
                <a:spcPts val="2133"/>
              </a:spcBef>
              <a:spcAft>
                <a:spcPts val="0"/>
              </a:spcAft>
              <a:buSzPts val="1400"/>
              <a:buChar char="●"/>
              <a:defRPr b="0"/>
            </a:lvl4pPr>
            <a:lvl5pPr marL="3047924" lvl="4" indent="-423323">
              <a:spcBef>
                <a:spcPts val="2133"/>
              </a:spcBef>
              <a:spcAft>
                <a:spcPts val="0"/>
              </a:spcAft>
              <a:buSzPts val="1400"/>
              <a:buChar char="○"/>
              <a:defRPr b="0"/>
            </a:lvl5pPr>
            <a:lvl6pPr marL="3657509" lvl="5" indent="-423323">
              <a:spcBef>
                <a:spcPts val="2133"/>
              </a:spcBef>
              <a:spcAft>
                <a:spcPts val="0"/>
              </a:spcAft>
              <a:buSzPts val="1400"/>
              <a:buChar char="■"/>
              <a:defRPr b="0"/>
            </a:lvl6pPr>
            <a:lvl7pPr marL="4267093" lvl="6" indent="-423323">
              <a:spcBef>
                <a:spcPts val="2133"/>
              </a:spcBef>
              <a:spcAft>
                <a:spcPts val="0"/>
              </a:spcAft>
              <a:buClr>
                <a:schemeClr val="lt1"/>
              </a:buClr>
              <a:buSzPts val="1400"/>
              <a:buChar char="●"/>
              <a:defRPr b="0">
                <a:solidFill>
                  <a:schemeClr val="lt1"/>
                </a:solidFill>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grpSp>
        <p:nvGrpSpPr>
          <p:cNvPr id="75" name="Google Shape;75;p5"/>
          <p:cNvGrpSpPr/>
          <p:nvPr/>
        </p:nvGrpSpPr>
        <p:grpSpPr>
          <a:xfrm>
            <a:off x="-6956551" y="-550680"/>
            <a:ext cx="8478267" cy="6088685"/>
            <a:chOff x="1758627" y="657949"/>
            <a:chExt cx="5621198" cy="4036876"/>
          </a:xfrm>
        </p:grpSpPr>
        <p:sp>
          <p:nvSpPr>
            <p:cNvPr id="76" name="Google Shape;76;p5"/>
            <p:cNvSpPr/>
            <p:nvPr/>
          </p:nvSpPr>
          <p:spPr>
            <a:xfrm rot="-5400000">
              <a:off x="6429988" y="2205583"/>
              <a:ext cx="296723" cy="275608"/>
            </a:xfrm>
            <a:custGeom>
              <a:avLst/>
              <a:gdLst/>
              <a:ahLst/>
              <a:cxnLst/>
              <a:rect l="l" t="t" r="r" b="b"/>
              <a:pathLst>
                <a:path w="8496" h="7892" extrusionOk="0">
                  <a:moveTo>
                    <a:pt x="4537" y="0"/>
                  </a:moveTo>
                  <a:lnTo>
                    <a:pt x="3602" y="3107"/>
                  </a:lnTo>
                  <a:lnTo>
                    <a:pt x="0" y="4207"/>
                  </a:lnTo>
                  <a:lnTo>
                    <a:pt x="3464" y="4620"/>
                  </a:lnTo>
                  <a:lnTo>
                    <a:pt x="4317" y="7891"/>
                  </a:lnTo>
                  <a:lnTo>
                    <a:pt x="5114" y="4675"/>
                  </a:lnTo>
                  <a:lnTo>
                    <a:pt x="8496" y="3877"/>
                  </a:lnTo>
                  <a:lnTo>
                    <a:pt x="5197" y="3135"/>
                  </a:lnTo>
                  <a:lnTo>
                    <a:pt x="4537" y="0"/>
                  </a:lnTo>
                  <a:close/>
                </a:path>
              </a:pathLst>
            </a:custGeom>
            <a:solidFill>
              <a:srgbClr val="E6B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5"/>
            <p:cNvSpPr/>
            <p:nvPr/>
          </p:nvSpPr>
          <p:spPr>
            <a:xfrm>
              <a:off x="6319900" y="4289250"/>
              <a:ext cx="213100" cy="197300"/>
            </a:xfrm>
            <a:custGeom>
              <a:avLst/>
              <a:gdLst/>
              <a:ahLst/>
              <a:cxnLst/>
              <a:rect l="l" t="t" r="r" b="b"/>
              <a:pathLst>
                <a:path w="8524" h="7892" extrusionOk="0">
                  <a:moveTo>
                    <a:pt x="4537" y="1"/>
                  </a:moveTo>
                  <a:lnTo>
                    <a:pt x="3629" y="3080"/>
                  </a:lnTo>
                  <a:lnTo>
                    <a:pt x="0" y="4207"/>
                  </a:lnTo>
                  <a:lnTo>
                    <a:pt x="3492" y="4620"/>
                  </a:lnTo>
                  <a:lnTo>
                    <a:pt x="4317" y="7892"/>
                  </a:lnTo>
                  <a:lnTo>
                    <a:pt x="5142" y="4675"/>
                  </a:lnTo>
                  <a:lnTo>
                    <a:pt x="8523" y="3877"/>
                  </a:lnTo>
                  <a:lnTo>
                    <a:pt x="5224" y="3135"/>
                  </a:lnTo>
                  <a:lnTo>
                    <a:pt x="4537" y="1"/>
                  </a:lnTo>
                  <a:close/>
                </a:path>
              </a:pathLst>
            </a:custGeom>
            <a:solidFill>
              <a:srgbClr val="E6BB86">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5"/>
            <p:cNvSpPr/>
            <p:nvPr/>
          </p:nvSpPr>
          <p:spPr>
            <a:xfrm>
              <a:off x="1758627" y="657949"/>
              <a:ext cx="151250" cy="140225"/>
            </a:xfrm>
            <a:custGeom>
              <a:avLst/>
              <a:gdLst/>
              <a:ahLst/>
              <a:cxnLst/>
              <a:rect l="l" t="t" r="r" b="b"/>
              <a:pathLst>
                <a:path w="6050" h="5609" extrusionOk="0">
                  <a:moveTo>
                    <a:pt x="3217" y="0"/>
                  </a:moveTo>
                  <a:lnTo>
                    <a:pt x="2557" y="2200"/>
                  </a:lnTo>
                  <a:lnTo>
                    <a:pt x="0" y="2997"/>
                  </a:lnTo>
                  <a:lnTo>
                    <a:pt x="2475" y="3299"/>
                  </a:lnTo>
                  <a:lnTo>
                    <a:pt x="3080" y="5609"/>
                  </a:lnTo>
                  <a:lnTo>
                    <a:pt x="3630" y="3327"/>
                  </a:lnTo>
                  <a:lnTo>
                    <a:pt x="6049" y="2750"/>
                  </a:lnTo>
                  <a:lnTo>
                    <a:pt x="3712" y="2227"/>
                  </a:lnTo>
                  <a:lnTo>
                    <a:pt x="3217" y="0"/>
                  </a:lnTo>
                  <a:close/>
                </a:path>
              </a:pathLst>
            </a:custGeom>
            <a:solidFill>
              <a:srgbClr val="E6B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5"/>
            <p:cNvSpPr/>
            <p:nvPr/>
          </p:nvSpPr>
          <p:spPr>
            <a:xfrm rot="-5400000">
              <a:off x="6710679" y="1955812"/>
              <a:ext cx="151225" cy="140250"/>
            </a:xfrm>
            <a:custGeom>
              <a:avLst/>
              <a:gdLst/>
              <a:ahLst/>
              <a:cxnLst/>
              <a:rect l="l" t="t" r="r" b="b"/>
              <a:pathLst>
                <a:path w="6049" h="5610" extrusionOk="0">
                  <a:moveTo>
                    <a:pt x="3217" y="1"/>
                  </a:moveTo>
                  <a:lnTo>
                    <a:pt x="2557" y="2200"/>
                  </a:lnTo>
                  <a:lnTo>
                    <a:pt x="0" y="2970"/>
                  </a:lnTo>
                  <a:lnTo>
                    <a:pt x="2475" y="3300"/>
                  </a:lnTo>
                  <a:lnTo>
                    <a:pt x="3052" y="5610"/>
                  </a:lnTo>
                  <a:lnTo>
                    <a:pt x="3629" y="3328"/>
                  </a:lnTo>
                  <a:lnTo>
                    <a:pt x="6049" y="2750"/>
                  </a:lnTo>
                  <a:lnTo>
                    <a:pt x="3712" y="2228"/>
                  </a:lnTo>
                  <a:lnTo>
                    <a:pt x="3217" y="1"/>
                  </a:lnTo>
                  <a:close/>
                </a:path>
              </a:pathLst>
            </a:custGeom>
            <a:solidFill>
              <a:srgbClr val="E6BB86">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5"/>
            <p:cNvSpPr/>
            <p:nvPr/>
          </p:nvSpPr>
          <p:spPr>
            <a:xfrm>
              <a:off x="7227900" y="1012625"/>
              <a:ext cx="151925" cy="140225"/>
            </a:xfrm>
            <a:custGeom>
              <a:avLst/>
              <a:gdLst/>
              <a:ahLst/>
              <a:cxnLst/>
              <a:rect l="l" t="t" r="r" b="b"/>
              <a:pathLst>
                <a:path w="6077" h="5609" extrusionOk="0">
                  <a:moveTo>
                    <a:pt x="3245" y="0"/>
                  </a:moveTo>
                  <a:lnTo>
                    <a:pt x="2585" y="2200"/>
                  </a:lnTo>
                  <a:lnTo>
                    <a:pt x="0" y="2997"/>
                  </a:lnTo>
                  <a:lnTo>
                    <a:pt x="2475" y="3299"/>
                  </a:lnTo>
                  <a:lnTo>
                    <a:pt x="3080" y="5609"/>
                  </a:lnTo>
                  <a:lnTo>
                    <a:pt x="3657" y="3327"/>
                  </a:lnTo>
                  <a:lnTo>
                    <a:pt x="6077" y="2750"/>
                  </a:lnTo>
                  <a:lnTo>
                    <a:pt x="3712" y="2227"/>
                  </a:lnTo>
                  <a:lnTo>
                    <a:pt x="3245" y="0"/>
                  </a:lnTo>
                  <a:close/>
                </a:path>
              </a:pathLst>
            </a:custGeom>
            <a:solidFill>
              <a:srgbClr val="E6B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6043575" y="4554575"/>
              <a:ext cx="151925" cy="140250"/>
            </a:xfrm>
            <a:custGeom>
              <a:avLst/>
              <a:gdLst/>
              <a:ahLst/>
              <a:cxnLst/>
              <a:rect l="l" t="t" r="r" b="b"/>
              <a:pathLst>
                <a:path w="6077" h="5610" extrusionOk="0">
                  <a:moveTo>
                    <a:pt x="3245" y="1"/>
                  </a:moveTo>
                  <a:lnTo>
                    <a:pt x="2585" y="2200"/>
                  </a:lnTo>
                  <a:lnTo>
                    <a:pt x="0" y="2997"/>
                  </a:lnTo>
                  <a:lnTo>
                    <a:pt x="2475" y="3300"/>
                  </a:lnTo>
                  <a:lnTo>
                    <a:pt x="3080" y="5609"/>
                  </a:lnTo>
                  <a:lnTo>
                    <a:pt x="3657" y="3327"/>
                  </a:lnTo>
                  <a:lnTo>
                    <a:pt x="6077" y="2750"/>
                  </a:lnTo>
                  <a:lnTo>
                    <a:pt x="3712" y="2228"/>
                  </a:lnTo>
                  <a:lnTo>
                    <a:pt x="3245" y="1"/>
                  </a:lnTo>
                  <a:close/>
                </a:path>
              </a:pathLst>
            </a:custGeom>
            <a:solidFill>
              <a:srgbClr val="E6B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5"/>
            <p:cNvSpPr/>
            <p:nvPr/>
          </p:nvSpPr>
          <p:spPr>
            <a:xfrm>
              <a:off x="7041625" y="3173675"/>
              <a:ext cx="212425" cy="197300"/>
            </a:xfrm>
            <a:custGeom>
              <a:avLst/>
              <a:gdLst/>
              <a:ahLst/>
              <a:cxnLst/>
              <a:rect l="l" t="t" r="r" b="b"/>
              <a:pathLst>
                <a:path w="8497" h="7892" extrusionOk="0">
                  <a:moveTo>
                    <a:pt x="4537" y="0"/>
                  </a:moveTo>
                  <a:lnTo>
                    <a:pt x="3602" y="3080"/>
                  </a:lnTo>
                  <a:lnTo>
                    <a:pt x="0" y="4207"/>
                  </a:lnTo>
                  <a:lnTo>
                    <a:pt x="3465" y="4619"/>
                  </a:lnTo>
                  <a:lnTo>
                    <a:pt x="4317" y="7891"/>
                  </a:lnTo>
                  <a:lnTo>
                    <a:pt x="5114" y="4674"/>
                  </a:lnTo>
                  <a:lnTo>
                    <a:pt x="8496" y="3877"/>
                  </a:lnTo>
                  <a:lnTo>
                    <a:pt x="5197" y="3135"/>
                  </a:lnTo>
                  <a:lnTo>
                    <a:pt x="4537" y="0"/>
                  </a:lnTo>
                  <a:close/>
                </a:path>
              </a:pathLst>
            </a:custGeom>
            <a:solidFill>
              <a:srgbClr val="E6BB86">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 name="Google Shape;83;p5"/>
          <p:cNvGrpSpPr/>
          <p:nvPr/>
        </p:nvGrpSpPr>
        <p:grpSpPr>
          <a:xfrm rot="5739702" flipH="1">
            <a:off x="7132326" y="1267404"/>
            <a:ext cx="8478404" cy="6088784"/>
            <a:chOff x="1758627" y="657949"/>
            <a:chExt cx="5621198" cy="4036876"/>
          </a:xfrm>
        </p:grpSpPr>
        <p:sp>
          <p:nvSpPr>
            <p:cNvPr id="84" name="Google Shape;84;p5"/>
            <p:cNvSpPr/>
            <p:nvPr/>
          </p:nvSpPr>
          <p:spPr>
            <a:xfrm rot="-5400000">
              <a:off x="6429988" y="2205583"/>
              <a:ext cx="296723" cy="275608"/>
            </a:xfrm>
            <a:custGeom>
              <a:avLst/>
              <a:gdLst/>
              <a:ahLst/>
              <a:cxnLst/>
              <a:rect l="l" t="t" r="r" b="b"/>
              <a:pathLst>
                <a:path w="8496" h="7892" extrusionOk="0">
                  <a:moveTo>
                    <a:pt x="4537" y="0"/>
                  </a:moveTo>
                  <a:lnTo>
                    <a:pt x="3602" y="3107"/>
                  </a:lnTo>
                  <a:lnTo>
                    <a:pt x="0" y="4207"/>
                  </a:lnTo>
                  <a:lnTo>
                    <a:pt x="3464" y="4620"/>
                  </a:lnTo>
                  <a:lnTo>
                    <a:pt x="4317" y="7891"/>
                  </a:lnTo>
                  <a:lnTo>
                    <a:pt x="5114" y="4675"/>
                  </a:lnTo>
                  <a:lnTo>
                    <a:pt x="8496" y="3877"/>
                  </a:lnTo>
                  <a:lnTo>
                    <a:pt x="5197" y="3135"/>
                  </a:lnTo>
                  <a:lnTo>
                    <a:pt x="4537" y="0"/>
                  </a:lnTo>
                  <a:close/>
                </a:path>
              </a:pathLst>
            </a:custGeom>
            <a:solidFill>
              <a:srgbClr val="E6B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5"/>
            <p:cNvSpPr/>
            <p:nvPr/>
          </p:nvSpPr>
          <p:spPr>
            <a:xfrm>
              <a:off x="6319900" y="4289250"/>
              <a:ext cx="213100" cy="197300"/>
            </a:xfrm>
            <a:custGeom>
              <a:avLst/>
              <a:gdLst/>
              <a:ahLst/>
              <a:cxnLst/>
              <a:rect l="l" t="t" r="r" b="b"/>
              <a:pathLst>
                <a:path w="8524" h="7892" extrusionOk="0">
                  <a:moveTo>
                    <a:pt x="4537" y="1"/>
                  </a:moveTo>
                  <a:lnTo>
                    <a:pt x="3629" y="3080"/>
                  </a:lnTo>
                  <a:lnTo>
                    <a:pt x="0" y="4207"/>
                  </a:lnTo>
                  <a:lnTo>
                    <a:pt x="3492" y="4620"/>
                  </a:lnTo>
                  <a:lnTo>
                    <a:pt x="4317" y="7892"/>
                  </a:lnTo>
                  <a:lnTo>
                    <a:pt x="5142" y="4675"/>
                  </a:lnTo>
                  <a:lnTo>
                    <a:pt x="8523" y="3877"/>
                  </a:lnTo>
                  <a:lnTo>
                    <a:pt x="5224" y="3135"/>
                  </a:lnTo>
                  <a:lnTo>
                    <a:pt x="4537" y="1"/>
                  </a:lnTo>
                  <a:close/>
                </a:path>
              </a:pathLst>
            </a:custGeom>
            <a:solidFill>
              <a:srgbClr val="E6BB86">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5"/>
            <p:cNvSpPr/>
            <p:nvPr/>
          </p:nvSpPr>
          <p:spPr>
            <a:xfrm>
              <a:off x="1758627" y="657949"/>
              <a:ext cx="151250" cy="140225"/>
            </a:xfrm>
            <a:custGeom>
              <a:avLst/>
              <a:gdLst/>
              <a:ahLst/>
              <a:cxnLst/>
              <a:rect l="l" t="t" r="r" b="b"/>
              <a:pathLst>
                <a:path w="6050" h="5609" extrusionOk="0">
                  <a:moveTo>
                    <a:pt x="3217" y="0"/>
                  </a:moveTo>
                  <a:lnTo>
                    <a:pt x="2557" y="2200"/>
                  </a:lnTo>
                  <a:lnTo>
                    <a:pt x="0" y="2997"/>
                  </a:lnTo>
                  <a:lnTo>
                    <a:pt x="2475" y="3299"/>
                  </a:lnTo>
                  <a:lnTo>
                    <a:pt x="3080" y="5609"/>
                  </a:lnTo>
                  <a:lnTo>
                    <a:pt x="3630" y="3327"/>
                  </a:lnTo>
                  <a:lnTo>
                    <a:pt x="6049" y="2750"/>
                  </a:lnTo>
                  <a:lnTo>
                    <a:pt x="3712" y="2227"/>
                  </a:lnTo>
                  <a:lnTo>
                    <a:pt x="3217" y="0"/>
                  </a:lnTo>
                  <a:close/>
                </a:path>
              </a:pathLst>
            </a:custGeom>
            <a:solidFill>
              <a:srgbClr val="E6B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5"/>
            <p:cNvSpPr/>
            <p:nvPr/>
          </p:nvSpPr>
          <p:spPr>
            <a:xfrm rot="-5400000">
              <a:off x="6710679" y="1955812"/>
              <a:ext cx="151225" cy="140250"/>
            </a:xfrm>
            <a:custGeom>
              <a:avLst/>
              <a:gdLst/>
              <a:ahLst/>
              <a:cxnLst/>
              <a:rect l="l" t="t" r="r" b="b"/>
              <a:pathLst>
                <a:path w="6049" h="5610" extrusionOk="0">
                  <a:moveTo>
                    <a:pt x="3217" y="1"/>
                  </a:moveTo>
                  <a:lnTo>
                    <a:pt x="2557" y="2200"/>
                  </a:lnTo>
                  <a:lnTo>
                    <a:pt x="0" y="2970"/>
                  </a:lnTo>
                  <a:lnTo>
                    <a:pt x="2475" y="3300"/>
                  </a:lnTo>
                  <a:lnTo>
                    <a:pt x="3052" y="5610"/>
                  </a:lnTo>
                  <a:lnTo>
                    <a:pt x="3629" y="3328"/>
                  </a:lnTo>
                  <a:lnTo>
                    <a:pt x="6049" y="2750"/>
                  </a:lnTo>
                  <a:lnTo>
                    <a:pt x="3712" y="2228"/>
                  </a:lnTo>
                  <a:lnTo>
                    <a:pt x="3217" y="1"/>
                  </a:lnTo>
                  <a:close/>
                </a:path>
              </a:pathLst>
            </a:custGeom>
            <a:solidFill>
              <a:srgbClr val="E6BB86">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5"/>
            <p:cNvSpPr/>
            <p:nvPr/>
          </p:nvSpPr>
          <p:spPr>
            <a:xfrm>
              <a:off x="7227900" y="1012625"/>
              <a:ext cx="151925" cy="140225"/>
            </a:xfrm>
            <a:custGeom>
              <a:avLst/>
              <a:gdLst/>
              <a:ahLst/>
              <a:cxnLst/>
              <a:rect l="l" t="t" r="r" b="b"/>
              <a:pathLst>
                <a:path w="6077" h="5609" extrusionOk="0">
                  <a:moveTo>
                    <a:pt x="3245" y="0"/>
                  </a:moveTo>
                  <a:lnTo>
                    <a:pt x="2585" y="2200"/>
                  </a:lnTo>
                  <a:lnTo>
                    <a:pt x="0" y="2997"/>
                  </a:lnTo>
                  <a:lnTo>
                    <a:pt x="2475" y="3299"/>
                  </a:lnTo>
                  <a:lnTo>
                    <a:pt x="3080" y="5609"/>
                  </a:lnTo>
                  <a:lnTo>
                    <a:pt x="3657" y="3327"/>
                  </a:lnTo>
                  <a:lnTo>
                    <a:pt x="6077" y="2750"/>
                  </a:lnTo>
                  <a:lnTo>
                    <a:pt x="3712" y="2227"/>
                  </a:lnTo>
                  <a:lnTo>
                    <a:pt x="3245" y="0"/>
                  </a:lnTo>
                  <a:close/>
                </a:path>
              </a:pathLst>
            </a:custGeom>
            <a:solidFill>
              <a:srgbClr val="E6B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5"/>
            <p:cNvSpPr/>
            <p:nvPr/>
          </p:nvSpPr>
          <p:spPr>
            <a:xfrm>
              <a:off x="6043575" y="4554575"/>
              <a:ext cx="151925" cy="140250"/>
            </a:xfrm>
            <a:custGeom>
              <a:avLst/>
              <a:gdLst/>
              <a:ahLst/>
              <a:cxnLst/>
              <a:rect l="l" t="t" r="r" b="b"/>
              <a:pathLst>
                <a:path w="6077" h="5610" extrusionOk="0">
                  <a:moveTo>
                    <a:pt x="3245" y="1"/>
                  </a:moveTo>
                  <a:lnTo>
                    <a:pt x="2585" y="2200"/>
                  </a:lnTo>
                  <a:lnTo>
                    <a:pt x="0" y="2997"/>
                  </a:lnTo>
                  <a:lnTo>
                    <a:pt x="2475" y="3300"/>
                  </a:lnTo>
                  <a:lnTo>
                    <a:pt x="3080" y="5609"/>
                  </a:lnTo>
                  <a:lnTo>
                    <a:pt x="3657" y="3327"/>
                  </a:lnTo>
                  <a:lnTo>
                    <a:pt x="6077" y="2750"/>
                  </a:lnTo>
                  <a:lnTo>
                    <a:pt x="3712" y="2228"/>
                  </a:lnTo>
                  <a:lnTo>
                    <a:pt x="3245" y="1"/>
                  </a:lnTo>
                  <a:close/>
                </a:path>
              </a:pathLst>
            </a:custGeom>
            <a:solidFill>
              <a:srgbClr val="E6B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5"/>
            <p:cNvSpPr/>
            <p:nvPr/>
          </p:nvSpPr>
          <p:spPr>
            <a:xfrm>
              <a:off x="7041625" y="3173675"/>
              <a:ext cx="212425" cy="197300"/>
            </a:xfrm>
            <a:custGeom>
              <a:avLst/>
              <a:gdLst/>
              <a:ahLst/>
              <a:cxnLst/>
              <a:rect l="l" t="t" r="r" b="b"/>
              <a:pathLst>
                <a:path w="8497" h="7892" extrusionOk="0">
                  <a:moveTo>
                    <a:pt x="4537" y="0"/>
                  </a:moveTo>
                  <a:lnTo>
                    <a:pt x="3602" y="3080"/>
                  </a:lnTo>
                  <a:lnTo>
                    <a:pt x="0" y="4207"/>
                  </a:lnTo>
                  <a:lnTo>
                    <a:pt x="3465" y="4619"/>
                  </a:lnTo>
                  <a:lnTo>
                    <a:pt x="4317" y="7891"/>
                  </a:lnTo>
                  <a:lnTo>
                    <a:pt x="5114" y="4674"/>
                  </a:lnTo>
                  <a:lnTo>
                    <a:pt x="8496" y="3877"/>
                  </a:lnTo>
                  <a:lnTo>
                    <a:pt x="5197" y="3135"/>
                  </a:lnTo>
                  <a:lnTo>
                    <a:pt x="4537" y="0"/>
                  </a:lnTo>
                  <a:close/>
                </a:path>
              </a:pathLst>
            </a:custGeom>
            <a:solidFill>
              <a:srgbClr val="E6BB86">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 name="Google Shape;91;p5"/>
          <p:cNvSpPr txBox="1">
            <a:spLocks noGrp="1"/>
          </p:cNvSpPr>
          <p:nvPr>
            <p:ph type="subTitle" idx="2"/>
          </p:nvPr>
        </p:nvSpPr>
        <p:spPr>
          <a:xfrm>
            <a:off x="6103600" y="2920900"/>
            <a:ext cx="5021200" cy="622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b="0">
                <a:latin typeface="Pacifico"/>
                <a:ea typeface="Pacifico"/>
                <a:cs typeface="Pacifico"/>
                <a:sym typeface="Pacifico"/>
              </a:defRPr>
            </a:lvl1pPr>
            <a:lvl2pPr lvl="1" rtl="0">
              <a:spcBef>
                <a:spcPts val="2133"/>
              </a:spcBef>
              <a:spcAft>
                <a:spcPts val="0"/>
              </a:spcAft>
              <a:buNone/>
              <a:defRPr sz="3200" b="0">
                <a:latin typeface="Pacifico"/>
                <a:ea typeface="Pacifico"/>
                <a:cs typeface="Pacifico"/>
                <a:sym typeface="Pacifico"/>
              </a:defRPr>
            </a:lvl2pPr>
            <a:lvl3pPr lvl="2" rtl="0">
              <a:spcBef>
                <a:spcPts val="2133"/>
              </a:spcBef>
              <a:spcAft>
                <a:spcPts val="0"/>
              </a:spcAft>
              <a:buNone/>
              <a:defRPr sz="3200" b="0">
                <a:latin typeface="Pacifico"/>
                <a:ea typeface="Pacifico"/>
                <a:cs typeface="Pacifico"/>
                <a:sym typeface="Pacifico"/>
              </a:defRPr>
            </a:lvl3pPr>
            <a:lvl4pPr lvl="3" rtl="0">
              <a:spcBef>
                <a:spcPts val="2133"/>
              </a:spcBef>
              <a:spcAft>
                <a:spcPts val="0"/>
              </a:spcAft>
              <a:buNone/>
              <a:defRPr sz="3200" b="0">
                <a:latin typeface="Pacifico"/>
                <a:ea typeface="Pacifico"/>
                <a:cs typeface="Pacifico"/>
                <a:sym typeface="Pacifico"/>
              </a:defRPr>
            </a:lvl4pPr>
            <a:lvl5pPr lvl="4" rtl="0">
              <a:spcBef>
                <a:spcPts val="2133"/>
              </a:spcBef>
              <a:spcAft>
                <a:spcPts val="0"/>
              </a:spcAft>
              <a:buNone/>
              <a:defRPr sz="3200" b="0">
                <a:latin typeface="Pacifico"/>
                <a:ea typeface="Pacifico"/>
                <a:cs typeface="Pacifico"/>
                <a:sym typeface="Pacifico"/>
              </a:defRPr>
            </a:lvl5pPr>
            <a:lvl6pPr lvl="5" rtl="0">
              <a:spcBef>
                <a:spcPts val="2133"/>
              </a:spcBef>
              <a:spcAft>
                <a:spcPts val="0"/>
              </a:spcAft>
              <a:buNone/>
              <a:defRPr sz="3200" b="0">
                <a:latin typeface="Pacifico"/>
                <a:ea typeface="Pacifico"/>
                <a:cs typeface="Pacifico"/>
                <a:sym typeface="Pacifico"/>
              </a:defRPr>
            </a:lvl6pPr>
            <a:lvl7pPr lvl="6" rtl="0">
              <a:spcBef>
                <a:spcPts val="2133"/>
              </a:spcBef>
              <a:spcAft>
                <a:spcPts val="0"/>
              </a:spcAft>
              <a:buNone/>
              <a:defRPr sz="3200" b="0">
                <a:latin typeface="Pacifico"/>
                <a:ea typeface="Pacifico"/>
                <a:cs typeface="Pacifico"/>
                <a:sym typeface="Pacifico"/>
              </a:defRPr>
            </a:lvl7pPr>
            <a:lvl8pPr lvl="7" rtl="0">
              <a:spcBef>
                <a:spcPts val="2133"/>
              </a:spcBef>
              <a:spcAft>
                <a:spcPts val="0"/>
              </a:spcAft>
              <a:buNone/>
              <a:defRPr sz="3200" b="0">
                <a:latin typeface="Pacifico"/>
                <a:ea typeface="Pacifico"/>
                <a:cs typeface="Pacifico"/>
                <a:sym typeface="Pacifico"/>
              </a:defRPr>
            </a:lvl8pPr>
            <a:lvl9pPr lvl="8" rtl="0">
              <a:spcBef>
                <a:spcPts val="2133"/>
              </a:spcBef>
              <a:spcAft>
                <a:spcPts val="2133"/>
              </a:spcAft>
              <a:buNone/>
              <a:defRPr sz="3200" b="0">
                <a:latin typeface="Pacifico"/>
                <a:ea typeface="Pacifico"/>
                <a:cs typeface="Pacifico"/>
                <a:sym typeface="Pacifico"/>
              </a:defRPr>
            </a:lvl9pPr>
          </a:lstStyle>
          <a:p>
            <a:endParaRPr/>
          </a:p>
        </p:txBody>
      </p:sp>
    </p:spTree>
    <p:extLst>
      <p:ext uri="{BB962C8B-B14F-4D97-AF65-F5344CB8AC3E}">
        <p14:creationId xmlns:p14="http://schemas.microsoft.com/office/powerpoint/2010/main" val="294856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
  <p:cSld name="Title and two columns ">
    <p:spTree>
      <p:nvGrpSpPr>
        <p:cNvPr id="1" name="Shape 115"/>
        <p:cNvGrpSpPr/>
        <p:nvPr/>
      </p:nvGrpSpPr>
      <p:grpSpPr>
        <a:xfrm>
          <a:off x="0" y="0"/>
          <a:ext cx="0" cy="0"/>
          <a:chOff x="0" y="0"/>
          <a:chExt cx="0" cy="0"/>
        </a:xfrm>
      </p:grpSpPr>
      <p:sp>
        <p:nvSpPr>
          <p:cNvPr id="116" name="Google Shape;116;p8"/>
          <p:cNvSpPr txBox="1">
            <a:spLocks noGrp="1"/>
          </p:cNvSpPr>
          <p:nvPr>
            <p:ph type="title"/>
          </p:nvPr>
        </p:nvSpPr>
        <p:spPr>
          <a:xfrm>
            <a:off x="960000" y="720000"/>
            <a:ext cx="10336800" cy="10984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sz="45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7" name="Google Shape;117;p8"/>
          <p:cNvGrpSpPr/>
          <p:nvPr/>
        </p:nvGrpSpPr>
        <p:grpSpPr>
          <a:xfrm rot="10800000">
            <a:off x="16" y="-73790"/>
            <a:ext cx="10880851" cy="5553740"/>
            <a:chOff x="165682" y="1012625"/>
            <a:chExt cx="7214143" cy="3682200"/>
          </a:xfrm>
        </p:grpSpPr>
        <p:sp>
          <p:nvSpPr>
            <p:cNvPr id="118" name="Google Shape;118;p8"/>
            <p:cNvSpPr/>
            <p:nvPr/>
          </p:nvSpPr>
          <p:spPr>
            <a:xfrm rot="-5400000">
              <a:off x="155125" y="4030724"/>
              <a:ext cx="296723" cy="275608"/>
            </a:xfrm>
            <a:custGeom>
              <a:avLst/>
              <a:gdLst/>
              <a:ahLst/>
              <a:cxnLst/>
              <a:rect l="l" t="t" r="r" b="b"/>
              <a:pathLst>
                <a:path w="8496" h="7892" extrusionOk="0">
                  <a:moveTo>
                    <a:pt x="4537" y="0"/>
                  </a:moveTo>
                  <a:lnTo>
                    <a:pt x="3602" y="3107"/>
                  </a:lnTo>
                  <a:lnTo>
                    <a:pt x="0" y="4207"/>
                  </a:lnTo>
                  <a:lnTo>
                    <a:pt x="3464" y="4620"/>
                  </a:lnTo>
                  <a:lnTo>
                    <a:pt x="4317" y="7891"/>
                  </a:lnTo>
                  <a:lnTo>
                    <a:pt x="5114" y="4675"/>
                  </a:lnTo>
                  <a:lnTo>
                    <a:pt x="8496" y="3877"/>
                  </a:lnTo>
                  <a:lnTo>
                    <a:pt x="5197" y="3135"/>
                  </a:lnTo>
                  <a:lnTo>
                    <a:pt x="4537" y="0"/>
                  </a:lnTo>
                  <a:close/>
                </a:path>
              </a:pathLst>
            </a:custGeom>
            <a:solidFill>
              <a:srgbClr val="E6B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6319900" y="4289250"/>
              <a:ext cx="213100" cy="197300"/>
            </a:xfrm>
            <a:custGeom>
              <a:avLst/>
              <a:gdLst/>
              <a:ahLst/>
              <a:cxnLst/>
              <a:rect l="l" t="t" r="r" b="b"/>
              <a:pathLst>
                <a:path w="8524" h="7892" extrusionOk="0">
                  <a:moveTo>
                    <a:pt x="4537" y="1"/>
                  </a:moveTo>
                  <a:lnTo>
                    <a:pt x="3629" y="3080"/>
                  </a:lnTo>
                  <a:lnTo>
                    <a:pt x="0" y="4207"/>
                  </a:lnTo>
                  <a:lnTo>
                    <a:pt x="3492" y="4620"/>
                  </a:lnTo>
                  <a:lnTo>
                    <a:pt x="4317" y="7892"/>
                  </a:lnTo>
                  <a:lnTo>
                    <a:pt x="5142" y="4675"/>
                  </a:lnTo>
                  <a:lnTo>
                    <a:pt x="8523" y="3877"/>
                  </a:lnTo>
                  <a:lnTo>
                    <a:pt x="5224" y="3135"/>
                  </a:lnTo>
                  <a:lnTo>
                    <a:pt x="4537" y="1"/>
                  </a:lnTo>
                  <a:close/>
                </a:path>
              </a:pathLst>
            </a:custGeom>
            <a:solidFill>
              <a:srgbClr val="E6BB86">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rot="-5400000">
              <a:off x="6710679" y="1955812"/>
              <a:ext cx="151225" cy="140250"/>
            </a:xfrm>
            <a:custGeom>
              <a:avLst/>
              <a:gdLst/>
              <a:ahLst/>
              <a:cxnLst/>
              <a:rect l="l" t="t" r="r" b="b"/>
              <a:pathLst>
                <a:path w="6049" h="5610" extrusionOk="0">
                  <a:moveTo>
                    <a:pt x="3217" y="1"/>
                  </a:moveTo>
                  <a:lnTo>
                    <a:pt x="2557" y="2200"/>
                  </a:lnTo>
                  <a:lnTo>
                    <a:pt x="0" y="2970"/>
                  </a:lnTo>
                  <a:lnTo>
                    <a:pt x="2475" y="3300"/>
                  </a:lnTo>
                  <a:lnTo>
                    <a:pt x="3052" y="5610"/>
                  </a:lnTo>
                  <a:lnTo>
                    <a:pt x="3629" y="3328"/>
                  </a:lnTo>
                  <a:lnTo>
                    <a:pt x="6049" y="2750"/>
                  </a:lnTo>
                  <a:lnTo>
                    <a:pt x="3712" y="2228"/>
                  </a:lnTo>
                  <a:lnTo>
                    <a:pt x="3217" y="1"/>
                  </a:lnTo>
                  <a:close/>
                </a:path>
              </a:pathLst>
            </a:custGeom>
            <a:solidFill>
              <a:srgbClr val="E6BB86">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7227900" y="1012625"/>
              <a:ext cx="151925" cy="140225"/>
            </a:xfrm>
            <a:custGeom>
              <a:avLst/>
              <a:gdLst/>
              <a:ahLst/>
              <a:cxnLst/>
              <a:rect l="l" t="t" r="r" b="b"/>
              <a:pathLst>
                <a:path w="6077" h="5609" extrusionOk="0">
                  <a:moveTo>
                    <a:pt x="3245" y="0"/>
                  </a:moveTo>
                  <a:lnTo>
                    <a:pt x="2585" y="2200"/>
                  </a:lnTo>
                  <a:lnTo>
                    <a:pt x="0" y="2997"/>
                  </a:lnTo>
                  <a:lnTo>
                    <a:pt x="2475" y="3299"/>
                  </a:lnTo>
                  <a:lnTo>
                    <a:pt x="3080" y="5609"/>
                  </a:lnTo>
                  <a:lnTo>
                    <a:pt x="3657" y="3327"/>
                  </a:lnTo>
                  <a:lnTo>
                    <a:pt x="6077" y="2750"/>
                  </a:lnTo>
                  <a:lnTo>
                    <a:pt x="3712" y="2227"/>
                  </a:lnTo>
                  <a:lnTo>
                    <a:pt x="3245" y="0"/>
                  </a:lnTo>
                  <a:close/>
                </a:path>
              </a:pathLst>
            </a:custGeom>
            <a:solidFill>
              <a:srgbClr val="E6B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6043575" y="4554575"/>
              <a:ext cx="151925" cy="140250"/>
            </a:xfrm>
            <a:custGeom>
              <a:avLst/>
              <a:gdLst/>
              <a:ahLst/>
              <a:cxnLst/>
              <a:rect l="l" t="t" r="r" b="b"/>
              <a:pathLst>
                <a:path w="6077" h="5610" extrusionOk="0">
                  <a:moveTo>
                    <a:pt x="3245" y="1"/>
                  </a:moveTo>
                  <a:lnTo>
                    <a:pt x="2585" y="2200"/>
                  </a:lnTo>
                  <a:lnTo>
                    <a:pt x="0" y="2997"/>
                  </a:lnTo>
                  <a:lnTo>
                    <a:pt x="2475" y="3300"/>
                  </a:lnTo>
                  <a:lnTo>
                    <a:pt x="3080" y="5609"/>
                  </a:lnTo>
                  <a:lnTo>
                    <a:pt x="3657" y="3327"/>
                  </a:lnTo>
                  <a:lnTo>
                    <a:pt x="6077" y="2750"/>
                  </a:lnTo>
                  <a:lnTo>
                    <a:pt x="3712" y="2228"/>
                  </a:lnTo>
                  <a:lnTo>
                    <a:pt x="3245" y="1"/>
                  </a:lnTo>
                  <a:close/>
                </a:path>
              </a:pathLst>
            </a:custGeom>
            <a:solidFill>
              <a:srgbClr val="E6B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7041625" y="3173675"/>
              <a:ext cx="212425" cy="197300"/>
            </a:xfrm>
            <a:custGeom>
              <a:avLst/>
              <a:gdLst/>
              <a:ahLst/>
              <a:cxnLst/>
              <a:rect l="l" t="t" r="r" b="b"/>
              <a:pathLst>
                <a:path w="8497" h="7892" extrusionOk="0">
                  <a:moveTo>
                    <a:pt x="4537" y="0"/>
                  </a:moveTo>
                  <a:lnTo>
                    <a:pt x="3602" y="3080"/>
                  </a:lnTo>
                  <a:lnTo>
                    <a:pt x="0" y="4207"/>
                  </a:lnTo>
                  <a:lnTo>
                    <a:pt x="3465" y="4619"/>
                  </a:lnTo>
                  <a:lnTo>
                    <a:pt x="4317" y="7891"/>
                  </a:lnTo>
                  <a:lnTo>
                    <a:pt x="5114" y="4674"/>
                  </a:lnTo>
                  <a:lnTo>
                    <a:pt x="8496" y="3877"/>
                  </a:lnTo>
                  <a:lnTo>
                    <a:pt x="5197" y="3135"/>
                  </a:lnTo>
                  <a:lnTo>
                    <a:pt x="4537" y="0"/>
                  </a:lnTo>
                  <a:close/>
                </a:path>
              </a:pathLst>
            </a:custGeom>
            <a:solidFill>
              <a:srgbClr val="E6BB86">
                <a:alpha val="45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4" name="Google Shape;124;p8"/>
          <p:cNvSpPr/>
          <p:nvPr/>
        </p:nvSpPr>
        <p:spPr>
          <a:xfrm rot="5400000">
            <a:off x="9910679" y="194238"/>
            <a:ext cx="228088" cy="211535"/>
          </a:xfrm>
          <a:custGeom>
            <a:avLst/>
            <a:gdLst/>
            <a:ahLst/>
            <a:cxnLst/>
            <a:rect l="l" t="t" r="r" b="b"/>
            <a:pathLst>
              <a:path w="6049" h="5610" extrusionOk="0">
                <a:moveTo>
                  <a:pt x="3217" y="1"/>
                </a:moveTo>
                <a:lnTo>
                  <a:pt x="2557" y="2200"/>
                </a:lnTo>
                <a:lnTo>
                  <a:pt x="0" y="2970"/>
                </a:lnTo>
                <a:lnTo>
                  <a:pt x="2475" y="3300"/>
                </a:lnTo>
                <a:lnTo>
                  <a:pt x="3052" y="5610"/>
                </a:lnTo>
                <a:lnTo>
                  <a:pt x="3629" y="3328"/>
                </a:lnTo>
                <a:lnTo>
                  <a:pt x="6049" y="2750"/>
                </a:lnTo>
                <a:lnTo>
                  <a:pt x="3712" y="2228"/>
                </a:lnTo>
                <a:lnTo>
                  <a:pt x="3217" y="1"/>
                </a:lnTo>
                <a:close/>
              </a:path>
            </a:pathLst>
          </a:custGeom>
          <a:solidFill>
            <a:srgbClr val="E6BB86">
              <a:alpha val="450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8"/>
          <p:cNvSpPr/>
          <p:nvPr/>
        </p:nvSpPr>
        <p:spPr>
          <a:xfrm rot="10800000">
            <a:off x="11308338" y="347132"/>
            <a:ext cx="489725" cy="452091"/>
          </a:xfrm>
          <a:custGeom>
            <a:avLst/>
            <a:gdLst/>
            <a:ahLst/>
            <a:cxnLst/>
            <a:rect l="l" t="t" r="r" b="b"/>
            <a:pathLst>
              <a:path w="6077" h="5610" extrusionOk="0">
                <a:moveTo>
                  <a:pt x="3245" y="1"/>
                </a:moveTo>
                <a:lnTo>
                  <a:pt x="2585" y="2200"/>
                </a:lnTo>
                <a:lnTo>
                  <a:pt x="0" y="2997"/>
                </a:lnTo>
                <a:lnTo>
                  <a:pt x="2475" y="3300"/>
                </a:lnTo>
                <a:lnTo>
                  <a:pt x="3080" y="5609"/>
                </a:lnTo>
                <a:lnTo>
                  <a:pt x="3657" y="3327"/>
                </a:lnTo>
                <a:lnTo>
                  <a:pt x="6077" y="2750"/>
                </a:lnTo>
                <a:lnTo>
                  <a:pt x="3712" y="2228"/>
                </a:lnTo>
                <a:lnTo>
                  <a:pt x="3245" y="1"/>
                </a:lnTo>
                <a:close/>
              </a:path>
            </a:pathLst>
          </a:custGeom>
          <a:solidFill>
            <a:srgbClr val="E6BB86">
              <a:alpha val="490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8"/>
          <p:cNvSpPr txBox="1">
            <a:spLocks noGrp="1"/>
          </p:cNvSpPr>
          <p:nvPr>
            <p:ph type="subTitle" idx="1"/>
          </p:nvPr>
        </p:nvSpPr>
        <p:spPr>
          <a:xfrm>
            <a:off x="7946803" y="2101767"/>
            <a:ext cx="2309600" cy="711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667" b="0">
                <a:latin typeface="Pacifico"/>
                <a:ea typeface="Pacifico"/>
                <a:cs typeface="Pacifico"/>
                <a:sym typeface="Pacifico"/>
              </a:defRPr>
            </a:lvl1pPr>
            <a:lvl2pPr lvl="1" rtl="0">
              <a:spcBef>
                <a:spcPts val="2133"/>
              </a:spcBef>
              <a:spcAft>
                <a:spcPts val="0"/>
              </a:spcAft>
              <a:buNone/>
              <a:defRPr sz="2667" b="0">
                <a:latin typeface="Pacifico"/>
                <a:ea typeface="Pacifico"/>
                <a:cs typeface="Pacifico"/>
                <a:sym typeface="Pacifico"/>
              </a:defRPr>
            </a:lvl2pPr>
            <a:lvl3pPr lvl="2" rtl="0">
              <a:spcBef>
                <a:spcPts val="2133"/>
              </a:spcBef>
              <a:spcAft>
                <a:spcPts val="0"/>
              </a:spcAft>
              <a:buNone/>
              <a:defRPr sz="2667" b="0">
                <a:latin typeface="Pacifico"/>
                <a:ea typeface="Pacifico"/>
                <a:cs typeface="Pacifico"/>
                <a:sym typeface="Pacifico"/>
              </a:defRPr>
            </a:lvl3pPr>
            <a:lvl4pPr lvl="3" rtl="0">
              <a:spcBef>
                <a:spcPts val="2133"/>
              </a:spcBef>
              <a:spcAft>
                <a:spcPts val="0"/>
              </a:spcAft>
              <a:buNone/>
              <a:defRPr sz="2667" b="0">
                <a:latin typeface="Pacifico"/>
                <a:ea typeface="Pacifico"/>
                <a:cs typeface="Pacifico"/>
                <a:sym typeface="Pacifico"/>
              </a:defRPr>
            </a:lvl4pPr>
            <a:lvl5pPr lvl="4" rtl="0">
              <a:spcBef>
                <a:spcPts val="2133"/>
              </a:spcBef>
              <a:spcAft>
                <a:spcPts val="0"/>
              </a:spcAft>
              <a:buNone/>
              <a:defRPr sz="2667" b="0">
                <a:latin typeface="Pacifico"/>
                <a:ea typeface="Pacifico"/>
                <a:cs typeface="Pacifico"/>
                <a:sym typeface="Pacifico"/>
              </a:defRPr>
            </a:lvl5pPr>
            <a:lvl6pPr lvl="5" rtl="0">
              <a:spcBef>
                <a:spcPts val="2133"/>
              </a:spcBef>
              <a:spcAft>
                <a:spcPts val="0"/>
              </a:spcAft>
              <a:buNone/>
              <a:defRPr sz="2667" b="0">
                <a:latin typeface="Pacifico"/>
                <a:ea typeface="Pacifico"/>
                <a:cs typeface="Pacifico"/>
                <a:sym typeface="Pacifico"/>
              </a:defRPr>
            </a:lvl6pPr>
            <a:lvl7pPr lvl="6" rtl="0">
              <a:spcBef>
                <a:spcPts val="2133"/>
              </a:spcBef>
              <a:spcAft>
                <a:spcPts val="0"/>
              </a:spcAft>
              <a:buNone/>
              <a:defRPr sz="2667" b="0">
                <a:latin typeface="Pacifico"/>
                <a:ea typeface="Pacifico"/>
                <a:cs typeface="Pacifico"/>
                <a:sym typeface="Pacifico"/>
              </a:defRPr>
            </a:lvl7pPr>
            <a:lvl8pPr lvl="7" rtl="0">
              <a:spcBef>
                <a:spcPts val="2133"/>
              </a:spcBef>
              <a:spcAft>
                <a:spcPts val="0"/>
              </a:spcAft>
              <a:buNone/>
              <a:defRPr sz="2667" b="0">
                <a:latin typeface="Pacifico"/>
                <a:ea typeface="Pacifico"/>
                <a:cs typeface="Pacifico"/>
                <a:sym typeface="Pacifico"/>
              </a:defRPr>
            </a:lvl8pPr>
            <a:lvl9pPr lvl="8" rtl="0">
              <a:spcBef>
                <a:spcPts val="2133"/>
              </a:spcBef>
              <a:spcAft>
                <a:spcPts val="2133"/>
              </a:spcAft>
              <a:buNone/>
              <a:defRPr sz="2667" b="0">
                <a:latin typeface="Pacifico"/>
                <a:ea typeface="Pacifico"/>
                <a:cs typeface="Pacifico"/>
                <a:sym typeface="Pacifico"/>
              </a:defRPr>
            </a:lvl9pPr>
          </a:lstStyle>
          <a:p>
            <a:endParaRPr/>
          </a:p>
        </p:txBody>
      </p:sp>
      <p:sp>
        <p:nvSpPr>
          <p:cNvPr id="127" name="Google Shape;127;p8"/>
          <p:cNvSpPr txBox="1">
            <a:spLocks noGrp="1"/>
          </p:cNvSpPr>
          <p:nvPr>
            <p:ph type="subTitle" idx="2"/>
          </p:nvPr>
        </p:nvSpPr>
        <p:spPr>
          <a:xfrm>
            <a:off x="7946803" y="2552600"/>
            <a:ext cx="2695600" cy="81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b="0">
                <a:solidFill>
                  <a:schemeClr val="accent5"/>
                </a:solidFill>
                <a:latin typeface="Fira Sans"/>
                <a:ea typeface="Fira Sans"/>
                <a:cs typeface="Fira Sans"/>
                <a:sym typeface="Fira Sans"/>
              </a:defRPr>
            </a:lvl1pPr>
            <a:lvl2pPr lvl="1" rtl="0">
              <a:lnSpc>
                <a:spcPct val="100000"/>
              </a:lnSpc>
              <a:spcBef>
                <a:spcPts val="2133"/>
              </a:spcBef>
              <a:spcAft>
                <a:spcPts val="0"/>
              </a:spcAft>
              <a:buNone/>
              <a:defRPr sz="1867" b="0">
                <a:solidFill>
                  <a:schemeClr val="accent5"/>
                </a:solidFill>
                <a:latin typeface="Fira Sans"/>
                <a:ea typeface="Fira Sans"/>
                <a:cs typeface="Fira Sans"/>
                <a:sym typeface="Fira Sans"/>
              </a:defRPr>
            </a:lvl2pPr>
            <a:lvl3pPr lvl="2" rtl="0">
              <a:lnSpc>
                <a:spcPct val="100000"/>
              </a:lnSpc>
              <a:spcBef>
                <a:spcPts val="2133"/>
              </a:spcBef>
              <a:spcAft>
                <a:spcPts val="0"/>
              </a:spcAft>
              <a:buNone/>
              <a:defRPr sz="1867" b="0">
                <a:solidFill>
                  <a:schemeClr val="accent5"/>
                </a:solidFill>
                <a:latin typeface="Fira Sans"/>
                <a:ea typeface="Fira Sans"/>
                <a:cs typeface="Fira Sans"/>
                <a:sym typeface="Fira Sans"/>
              </a:defRPr>
            </a:lvl3pPr>
            <a:lvl4pPr lvl="3" rtl="0">
              <a:lnSpc>
                <a:spcPct val="100000"/>
              </a:lnSpc>
              <a:spcBef>
                <a:spcPts val="2133"/>
              </a:spcBef>
              <a:spcAft>
                <a:spcPts val="0"/>
              </a:spcAft>
              <a:buNone/>
              <a:defRPr sz="1867" b="0">
                <a:solidFill>
                  <a:schemeClr val="accent5"/>
                </a:solidFill>
                <a:latin typeface="Fira Sans"/>
                <a:ea typeface="Fira Sans"/>
                <a:cs typeface="Fira Sans"/>
                <a:sym typeface="Fira Sans"/>
              </a:defRPr>
            </a:lvl4pPr>
            <a:lvl5pPr lvl="4" rtl="0">
              <a:lnSpc>
                <a:spcPct val="100000"/>
              </a:lnSpc>
              <a:spcBef>
                <a:spcPts val="2133"/>
              </a:spcBef>
              <a:spcAft>
                <a:spcPts val="0"/>
              </a:spcAft>
              <a:buNone/>
              <a:defRPr sz="1867" b="0">
                <a:solidFill>
                  <a:schemeClr val="accent5"/>
                </a:solidFill>
                <a:latin typeface="Fira Sans"/>
                <a:ea typeface="Fira Sans"/>
                <a:cs typeface="Fira Sans"/>
                <a:sym typeface="Fira Sans"/>
              </a:defRPr>
            </a:lvl5pPr>
            <a:lvl6pPr lvl="5" rtl="0">
              <a:lnSpc>
                <a:spcPct val="100000"/>
              </a:lnSpc>
              <a:spcBef>
                <a:spcPts val="2133"/>
              </a:spcBef>
              <a:spcAft>
                <a:spcPts val="0"/>
              </a:spcAft>
              <a:buNone/>
              <a:defRPr sz="1867" b="0">
                <a:solidFill>
                  <a:schemeClr val="accent5"/>
                </a:solidFill>
                <a:latin typeface="Fira Sans"/>
                <a:ea typeface="Fira Sans"/>
                <a:cs typeface="Fira Sans"/>
                <a:sym typeface="Fira Sans"/>
              </a:defRPr>
            </a:lvl6pPr>
            <a:lvl7pPr lvl="6" rtl="0">
              <a:lnSpc>
                <a:spcPct val="100000"/>
              </a:lnSpc>
              <a:spcBef>
                <a:spcPts val="2133"/>
              </a:spcBef>
              <a:spcAft>
                <a:spcPts val="0"/>
              </a:spcAft>
              <a:buNone/>
              <a:defRPr sz="1867" b="0">
                <a:solidFill>
                  <a:schemeClr val="accent5"/>
                </a:solidFill>
                <a:latin typeface="Fira Sans"/>
                <a:ea typeface="Fira Sans"/>
                <a:cs typeface="Fira Sans"/>
                <a:sym typeface="Fira Sans"/>
              </a:defRPr>
            </a:lvl7pPr>
            <a:lvl8pPr lvl="7" rtl="0">
              <a:lnSpc>
                <a:spcPct val="100000"/>
              </a:lnSpc>
              <a:spcBef>
                <a:spcPts val="2133"/>
              </a:spcBef>
              <a:spcAft>
                <a:spcPts val="0"/>
              </a:spcAft>
              <a:buNone/>
              <a:defRPr sz="1867" b="0">
                <a:solidFill>
                  <a:schemeClr val="accent5"/>
                </a:solidFill>
                <a:latin typeface="Fira Sans"/>
                <a:ea typeface="Fira Sans"/>
                <a:cs typeface="Fira Sans"/>
                <a:sym typeface="Fira Sans"/>
              </a:defRPr>
            </a:lvl8pPr>
            <a:lvl9pPr lvl="8" rtl="0">
              <a:lnSpc>
                <a:spcPct val="100000"/>
              </a:lnSpc>
              <a:spcBef>
                <a:spcPts val="2133"/>
              </a:spcBef>
              <a:spcAft>
                <a:spcPts val="2133"/>
              </a:spcAft>
              <a:buNone/>
              <a:defRPr sz="1867" b="0">
                <a:solidFill>
                  <a:schemeClr val="accent5"/>
                </a:solidFill>
                <a:latin typeface="Fira Sans"/>
                <a:ea typeface="Fira Sans"/>
                <a:cs typeface="Fira Sans"/>
                <a:sym typeface="Fira Sans"/>
              </a:defRPr>
            </a:lvl9pPr>
          </a:lstStyle>
          <a:p>
            <a:endParaRPr/>
          </a:p>
        </p:txBody>
      </p:sp>
      <p:sp>
        <p:nvSpPr>
          <p:cNvPr id="128" name="Google Shape;128;p8"/>
          <p:cNvSpPr txBox="1">
            <a:spLocks noGrp="1"/>
          </p:cNvSpPr>
          <p:nvPr>
            <p:ph type="subTitle" idx="3"/>
          </p:nvPr>
        </p:nvSpPr>
        <p:spPr>
          <a:xfrm>
            <a:off x="7946803" y="4336633"/>
            <a:ext cx="2057600" cy="711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667" b="0">
                <a:latin typeface="Pacifico"/>
                <a:ea typeface="Pacifico"/>
                <a:cs typeface="Pacifico"/>
                <a:sym typeface="Pacifico"/>
              </a:defRPr>
            </a:lvl1pPr>
            <a:lvl2pPr lvl="1" rtl="0">
              <a:spcBef>
                <a:spcPts val="2133"/>
              </a:spcBef>
              <a:spcAft>
                <a:spcPts val="0"/>
              </a:spcAft>
              <a:buNone/>
              <a:defRPr sz="2667" b="0">
                <a:latin typeface="Pacifico"/>
                <a:ea typeface="Pacifico"/>
                <a:cs typeface="Pacifico"/>
                <a:sym typeface="Pacifico"/>
              </a:defRPr>
            </a:lvl2pPr>
            <a:lvl3pPr lvl="2" rtl="0">
              <a:spcBef>
                <a:spcPts val="2133"/>
              </a:spcBef>
              <a:spcAft>
                <a:spcPts val="0"/>
              </a:spcAft>
              <a:buNone/>
              <a:defRPr sz="2667" b="0">
                <a:latin typeface="Pacifico"/>
                <a:ea typeface="Pacifico"/>
                <a:cs typeface="Pacifico"/>
                <a:sym typeface="Pacifico"/>
              </a:defRPr>
            </a:lvl3pPr>
            <a:lvl4pPr lvl="3" rtl="0">
              <a:spcBef>
                <a:spcPts val="2133"/>
              </a:spcBef>
              <a:spcAft>
                <a:spcPts val="0"/>
              </a:spcAft>
              <a:buNone/>
              <a:defRPr sz="2667" b="0">
                <a:latin typeface="Pacifico"/>
                <a:ea typeface="Pacifico"/>
                <a:cs typeface="Pacifico"/>
                <a:sym typeface="Pacifico"/>
              </a:defRPr>
            </a:lvl4pPr>
            <a:lvl5pPr lvl="4" rtl="0">
              <a:spcBef>
                <a:spcPts val="2133"/>
              </a:spcBef>
              <a:spcAft>
                <a:spcPts val="0"/>
              </a:spcAft>
              <a:buNone/>
              <a:defRPr sz="2667" b="0">
                <a:latin typeface="Pacifico"/>
                <a:ea typeface="Pacifico"/>
                <a:cs typeface="Pacifico"/>
                <a:sym typeface="Pacifico"/>
              </a:defRPr>
            </a:lvl5pPr>
            <a:lvl6pPr lvl="5" rtl="0">
              <a:spcBef>
                <a:spcPts val="2133"/>
              </a:spcBef>
              <a:spcAft>
                <a:spcPts val="0"/>
              </a:spcAft>
              <a:buNone/>
              <a:defRPr sz="2667" b="0">
                <a:latin typeface="Pacifico"/>
                <a:ea typeface="Pacifico"/>
                <a:cs typeface="Pacifico"/>
                <a:sym typeface="Pacifico"/>
              </a:defRPr>
            </a:lvl6pPr>
            <a:lvl7pPr lvl="6" rtl="0">
              <a:spcBef>
                <a:spcPts val="2133"/>
              </a:spcBef>
              <a:spcAft>
                <a:spcPts val="0"/>
              </a:spcAft>
              <a:buNone/>
              <a:defRPr sz="2667" b="0">
                <a:latin typeface="Pacifico"/>
                <a:ea typeface="Pacifico"/>
                <a:cs typeface="Pacifico"/>
                <a:sym typeface="Pacifico"/>
              </a:defRPr>
            </a:lvl7pPr>
            <a:lvl8pPr lvl="7" rtl="0">
              <a:spcBef>
                <a:spcPts val="2133"/>
              </a:spcBef>
              <a:spcAft>
                <a:spcPts val="0"/>
              </a:spcAft>
              <a:buNone/>
              <a:defRPr sz="2667" b="0">
                <a:latin typeface="Pacifico"/>
                <a:ea typeface="Pacifico"/>
                <a:cs typeface="Pacifico"/>
                <a:sym typeface="Pacifico"/>
              </a:defRPr>
            </a:lvl8pPr>
            <a:lvl9pPr lvl="8" rtl="0">
              <a:spcBef>
                <a:spcPts val="2133"/>
              </a:spcBef>
              <a:spcAft>
                <a:spcPts val="2133"/>
              </a:spcAft>
              <a:buNone/>
              <a:defRPr sz="2667" b="0">
                <a:latin typeface="Pacifico"/>
                <a:ea typeface="Pacifico"/>
                <a:cs typeface="Pacifico"/>
                <a:sym typeface="Pacifico"/>
              </a:defRPr>
            </a:lvl9pPr>
          </a:lstStyle>
          <a:p>
            <a:endParaRPr/>
          </a:p>
        </p:txBody>
      </p:sp>
      <p:sp>
        <p:nvSpPr>
          <p:cNvPr id="129" name="Google Shape;129;p8"/>
          <p:cNvSpPr txBox="1">
            <a:spLocks noGrp="1"/>
          </p:cNvSpPr>
          <p:nvPr>
            <p:ph type="subTitle" idx="4"/>
          </p:nvPr>
        </p:nvSpPr>
        <p:spPr>
          <a:xfrm>
            <a:off x="7946804" y="4784633"/>
            <a:ext cx="2695600" cy="71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b="0">
                <a:solidFill>
                  <a:schemeClr val="accent5"/>
                </a:solidFill>
                <a:latin typeface="Fira Sans"/>
                <a:ea typeface="Fira Sans"/>
                <a:cs typeface="Fira Sans"/>
                <a:sym typeface="Fira Sans"/>
              </a:defRPr>
            </a:lvl1pPr>
            <a:lvl2pPr lvl="1" rtl="0">
              <a:lnSpc>
                <a:spcPct val="100000"/>
              </a:lnSpc>
              <a:spcBef>
                <a:spcPts val="2133"/>
              </a:spcBef>
              <a:spcAft>
                <a:spcPts val="0"/>
              </a:spcAft>
              <a:buNone/>
              <a:defRPr sz="1867" b="0">
                <a:solidFill>
                  <a:schemeClr val="accent5"/>
                </a:solidFill>
                <a:latin typeface="Fira Sans"/>
                <a:ea typeface="Fira Sans"/>
                <a:cs typeface="Fira Sans"/>
                <a:sym typeface="Fira Sans"/>
              </a:defRPr>
            </a:lvl2pPr>
            <a:lvl3pPr lvl="2" rtl="0">
              <a:lnSpc>
                <a:spcPct val="100000"/>
              </a:lnSpc>
              <a:spcBef>
                <a:spcPts val="2133"/>
              </a:spcBef>
              <a:spcAft>
                <a:spcPts val="0"/>
              </a:spcAft>
              <a:buNone/>
              <a:defRPr sz="1867" b="0">
                <a:solidFill>
                  <a:schemeClr val="accent5"/>
                </a:solidFill>
                <a:latin typeface="Fira Sans"/>
                <a:ea typeface="Fira Sans"/>
                <a:cs typeface="Fira Sans"/>
                <a:sym typeface="Fira Sans"/>
              </a:defRPr>
            </a:lvl3pPr>
            <a:lvl4pPr lvl="3" rtl="0">
              <a:lnSpc>
                <a:spcPct val="100000"/>
              </a:lnSpc>
              <a:spcBef>
                <a:spcPts val="2133"/>
              </a:spcBef>
              <a:spcAft>
                <a:spcPts val="0"/>
              </a:spcAft>
              <a:buNone/>
              <a:defRPr sz="1867" b="0">
                <a:solidFill>
                  <a:schemeClr val="accent5"/>
                </a:solidFill>
                <a:latin typeface="Fira Sans"/>
                <a:ea typeface="Fira Sans"/>
                <a:cs typeface="Fira Sans"/>
                <a:sym typeface="Fira Sans"/>
              </a:defRPr>
            </a:lvl4pPr>
            <a:lvl5pPr lvl="4" rtl="0">
              <a:lnSpc>
                <a:spcPct val="100000"/>
              </a:lnSpc>
              <a:spcBef>
                <a:spcPts val="2133"/>
              </a:spcBef>
              <a:spcAft>
                <a:spcPts val="0"/>
              </a:spcAft>
              <a:buNone/>
              <a:defRPr sz="1867" b="0">
                <a:solidFill>
                  <a:schemeClr val="accent5"/>
                </a:solidFill>
                <a:latin typeface="Fira Sans"/>
                <a:ea typeface="Fira Sans"/>
                <a:cs typeface="Fira Sans"/>
                <a:sym typeface="Fira Sans"/>
              </a:defRPr>
            </a:lvl5pPr>
            <a:lvl6pPr lvl="5" rtl="0">
              <a:lnSpc>
                <a:spcPct val="100000"/>
              </a:lnSpc>
              <a:spcBef>
                <a:spcPts val="2133"/>
              </a:spcBef>
              <a:spcAft>
                <a:spcPts val="0"/>
              </a:spcAft>
              <a:buNone/>
              <a:defRPr sz="1867" b="0">
                <a:solidFill>
                  <a:schemeClr val="accent5"/>
                </a:solidFill>
                <a:latin typeface="Fira Sans"/>
                <a:ea typeface="Fira Sans"/>
                <a:cs typeface="Fira Sans"/>
                <a:sym typeface="Fira Sans"/>
              </a:defRPr>
            </a:lvl6pPr>
            <a:lvl7pPr lvl="6" rtl="0">
              <a:lnSpc>
                <a:spcPct val="100000"/>
              </a:lnSpc>
              <a:spcBef>
                <a:spcPts val="2133"/>
              </a:spcBef>
              <a:spcAft>
                <a:spcPts val="0"/>
              </a:spcAft>
              <a:buNone/>
              <a:defRPr sz="1867" b="0">
                <a:solidFill>
                  <a:schemeClr val="accent5"/>
                </a:solidFill>
                <a:latin typeface="Fira Sans"/>
                <a:ea typeface="Fira Sans"/>
                <a:cs typeface="Fira Sans"/>
                <a:sym typeface="Fira Sans"/>
              </a:defRPr>
            </a:lvl7pPr>
            <a:lvl8pPr lvl="7" rtl="0">
              <a:lnSpc>
                <a:spcPct val="100000"/>
              </a:lnSpc>
              <a:spcBef>
                <a:spcPts val="2133"/>
              </a:spcBef>
              <a:spcAft>
                <a:spcPts val="0"/>
              </a:spcAft>
              <a:buNone/>
              <a:defRPr sz="1867" b="0">
                <a:solidFill>
                  <a:schemeClr val="accent5"/>
                </a:solidFill>
                <a:latin typeface="Fira Sans"/>
                <a:ea typeface="Fira Sans"/>
                <a:cs typeface="Fira Sans"/>
                <a:sym typeface="Fira Sans"/>
              </a:defRPr>
            </a:lvl8pPr>
            <a:lvl9pPr lvl="8" rtl="0">
              <a:lnSpc>
                <a:spcPct val="100000"/>
              </a:lnSpc>
              <a:spcBef>
                <a:spcPts val="2133"/>
              </a:spcBef>
              <a:spcAft>
                <a:spcPts val="2133"/>
              </a:spcAft>
              <a:buNone/>
              <a:defRPr sz="1867" b="0">
                <a:solidFill>
                  <a:schemeClr val="accent5"/>
                </a:solidFill>
                <a:latin typeface="Fira Sans"/>
                <a:ea typeface="Fira Sans"/>
                <a:cs typeface="Fira Sans"/>
                <a:sym typeface="Fira Sans"/>
              </a:defRPr>
            </a:lvl9pPr>
          </a:lstStyle>
          <a:p>
            <a:endParaRPr/>
          </a:p>
        </p:txBody>
      </p:sp>
      <p:sp>
        <p:nvSpPr>
          <p:cNvPr id="130" name="Google Shape;130;p8"/>
          <p:cNvSpPr/>
          <p:nvPr/>
        </p:nvSpPr>
        <p:spPr>
          <a:xfrm rot="10800000">
            <a:off x="11407754" y="4393244"/>
            <a:ext cx="321412" cy="297581"/>
          </a:xfrm>
          <a:custGeom>
            <a:avLst/>
            <a:gdLst/>
            <a:ahLst/>
            <a:cxnLst/>
            <a:rect l="l" t="t" r="r" b="b"/>
            <a:pathLst>
              <a:path w="8524" h="7892" extrusionOk="0">
                <a:moveTo>
                  <a:pt x="4537" y="1"/>
                </a:moveTo>
                <a:lnTo>
                  <a:pt x="3629" y="3080"/>
                </a:lnTo>
                <a:lnTo>
                  <a:pt x="0" y="4207"/>
                </a:lnTo>
                <a:lnTo>
                  <a:pt x="3492" y="4620"/>
                </a:lnTo>
                <a:lnTo>
                  <a:pt x="4317" y="7892"/>
                </a:lnTo>
                <a:lnTo>
                  <a:pt x="5142" y="4675"/>
                </a:lnTo>
                <a:lnTo>
                  <a:pt x="8523" y="3877"/>
                </a:lnTo>
                <a:lnTo>
                  <a:pt x="5224" y="3135"/>
                </a:lnTo>
                <a:lnTo>
                  <a:pt x="4537" y="1"/>
                </a:lnTo>
                <a:close/>
              </a:path>
            </a:pathLst>
          </a:custGeom>
          <a:solidFill>
            <a:srgbClr val="E6BB86">
              <a:alpha val="450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8"/>
          <p:cNvSpPr/>
          <p:nvPr/>
        </p:nvSpPr>
        <p:spPr>
          <a:xfrm rot="10800000">
            <a:off x="11308327" y="2758310"/>
            <a:ext cx="229144" cy="211535"/>
          </a:xfrm>
          <a:custGeom>
            <a:avLst/>
            <a:gdLst/>
            <a:ahLst/>
            <a:cxnLst/>
            <a:rect l="l" t="t" r="r" b="b"/>
            <a:pathLst>
              <a:path w="6077" h="5610" extrusionOk="0">
                <a:moveTo>
                  <a:pt x="3245" y="1"/>
                </a:moveTo>
                <a:lnTo>
                  <a:pt x="2585" y="2200"/>
                </a:lnTo>
                <a:lnTo>
                  <a:pt x="0" y="2997"/>
                </a:lnTo>
                <a:lnTo>
                  <a:pt x="2475" y="3300"/>
                </a:lnTo>
                <a:lnTo>
                  <a:pt x="3080" y="5609"/>
                </a:lnTo>
                <a:lnTo>
                  <a:pt x="3657" y="3327"/>
                </a:lnTo>
                <a:lnTo>
                  <a:pt x="6077" y="2750"/>
                </a:lnTo>
                <a:lnTo>
                  <a:pt x="3712" y="2228"/>
                </a:lnTo>
                <a:lnTo>
                  <a:pt x="3245" y="1"/>
                </a:lnTo>
                <a:close/>
              </a:path>
            </a:pathLst>
          </a:custGeom>
          <a:solidFill>
            <a:srgbClr val="E6BB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8"/>
          <p:cNvSpPr/>
          <p:nvPr/>
        </p:nvSpPr>
        <p:spPr>
          <a:xfrm rot="10800000">
            <a:off x="10320218" y="6075828"/>
            <a:ext cx="320393" cy="297581"/>
          </a:xfrm>
          <a:custGeom>
            <a:avLst/>
            <a:gdLst/>
            <a:ahLst/>
            <a:cxnLst/>
            <a:rect l="l" t="t" r="r" b="b"/>
            <a:pathLst>
              <a:path w="8497" h="7892" extrusionOk="0">
                <a:moveTo>
                  <a:pt x="4537" y="0"/>
                </a:moveTo>
                <a:lnTo>
                  <a:pt x="3602" y="3080"/>
                </a:lnTo>
                <a:lnTo>
                  <a:pt x="0" y="4207"/>
                </a:lnTo>
                <a:lnTo>
                  <a:pt x="3465" y="4619"/>
                </a:lnTo>
                <a:lnTo>
                  <a:pt x="4317" y="7891"/>
                </a:lnTo>
                <a:lnTo>
                  <a:pt x="5114" y="4674"/>
                </a:lnTo>
                <a:lnTo>
                  <a:pt x="8496" y="3877"/>
                </a:lnTo>
                <a:lnTo>
                  <a:pt x="5197" y="3135"/>
                </a:lnTo>
                <a:lnTo>
                  <a:pt x="4537" y="0"/>
                </a:lnTo>
                <a:close/>
              </a:path>
            </a:pathLst>
          </a:custGeom>
          <a:solidFill>
            <a:srgbClr val="E6BB86">
              <a:alpha val="450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88122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DDD929-0360-4EC4-B1CF-DBDEBD63EF09}" type="datetimeFigureOut">
              <a:rPr lang="en-US" smtClean="0"/>
              <a:t>15/10/2023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C44243-BB5B-4373-847A-E07A08CB1972}" type="slidenum">
              <a:rPr lang="en-US" smtClean="0"/>
              <a:t>‹#›</a:t>
            </a:fld>
            <a:endParaRPr lang="en-US"/>
          </a:p>
        </p:txBody>
      </p:sp>
    </p:spTree>
    <p:extLst>
      <p:ext uri="{BB962C8B-B14F-4D97-AF65-F5344CB8AC3E}">
        <p14:creationId xmlns:p14="http://schemas.microsoft.com/office/powerpoint/2010/main" val="633079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2DDD929-0360-4EC4-B1CF-DBDEBD63EF09}" type="datetimeFigureOut">
              <a:rPr lang="en-US" smtClean="0"/>
              <a:t>15/10/2023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C44243-BB5B-4373-847A-E07A08CB1972}" type="slidenum">
              <a:rPr lang="en-US" smtClean="0"/>
              <a:t>‹#›</a:t>
            </a:fld>
            <a:endParaRPr lang="en-US"/>
          </a:p>
        </p:txBody>
      </p:sp>
    </p:spTree>
    <p:extLst>
      <p:ext uri="{BB962C8B-B14F-4D97-AF65-F5344CB8AC3E}">
        <p14:creationId xmlns:p14="http://schemas.microsoft.com/office/powerpoint/2010/main" val="983872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2DDD929-0360-4EC4-B1CF-DBDEBD63EF09}" type="datetimeFigureOut">
              <a:rPr lang="en-US" smtClean="0"/>
              <a:t>15/10/2023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C44243-BB5B-4373-847A-E07A08CB1972}" type="slidenum">
              <a:rPr lang="en-US" smtClean="0"/>
              <a:t>‹#›</a:t>
            </a:fld>
            <a:endParaRPr lang="en-US"/>
          </a:p>
        </p:txBody>
      </p:sp>
    </p:spTree>
    <p:extLst>
      <p:ext uri="{BB962C8B-B14F-4D97-AF65-F5344CB8AC3E}">
        <p14:creationId xmlns:p14="http://schemas.microsoft.com/office/powerpoint/2010/main" val="435762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2DDD929-0360-4EC4-B1CF-DBDEBD63EF09}" type="datetimeFigureOut">
              <a:rPr lang="en-US" smtClean="0"/>
              <a:t>15/10/2023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C44243-BB5B-4373-847A-E07A08CB1972}" type="slidenum">
              <a:rPr lang="en-US" smtClean="0"/>
              <a:t>‹#›</a:t>
            </a:fld>
            <a:endParaRPr lang="en-US"/>
          </a:p>
        </p:txBody>
      </p:sp>
    </p:spTree>
    <p:extLst>
      <p:ext uri="{BB962C8B-B14F-4D97-AF65-F5344CB8AC3E}">
        <p14:creationId xmlns:p14="http://schemas.microsoft.com/office/powerpoint/2010/main" val="4221642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2DDD929-0360-4EC4-B1CF-DBDEBD63EF09}" type="datetimeFigureOut">
              <a:rPr lang="en-US" smtClean="0"/>
              <a:t>15/10/2023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C44243-BB5B-4373-847A-E07A08CB1972}" type="slidenum">
              <a:rPr lang="en-US" smtClean="0"/>
              <a:t>‹#›</a:t>
            </a:fld>
            <a:endParaRPr lang="en-US"/>
          </a:p>
        </p:txBody>
      </p:sp>
    </p:spTree>
    <p:extLst>
      <p:ext uri="{BB962C8B-B14F-4D97-AF65-F5344CB8AC3E}">
        <p14:creationId xmlns:p14="http://schemas.microsoft.com/office/powerpoint/2010/main" val="507451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DDD929-0360-4EC4-B1CF-DBDEBD63EF09}" type="datetimeFigureOut">
              <a:rPr lang="en-US" smtClean="0"/>
              <a:t>15/10/2023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C44243-BB5B-4373-847A-E07A08CB1972}" type="slidenum">
              <a:rPr lang="en-US" smtClean="0"/>
              <a:t>‹#›</a:t>
            </a:fld>
            <a:endParaRPr lang="en-US"/>
          </a:p>
        </p:txBody>
      </p:sp>
    </p:spTree>
    <p:extLst>
      <p:ext uri="{BB962C8B-B14F-4D97-AF65-F5344CB8AC3E}">
        <p14:creationId xmlns:p14="http://schemas.microsoft.com/office/powerpoint/2010/main" val="1502844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2DDD929-0360-4EC4-B1CF-DBDEBD63EF09}" type="datetimeFigureOut">
              <a:rPr lang="en-US" smtClean="0"/>
              <a:t>15/10/2023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C44243-BB5B-4373-847A-E07A08CB1972}" type="slidenum">
              <a:rPr lang="en-US" smtClean="0"/>
              <a:t>‹#›</a:t>
            </a:fld>
            <a:endParaRPr lang="en-US"/>
          </a:p>
        </p:txBody>
      </p:sp>
    </p:spTree>
    <p:extLst>
      <p:ext uri="{BB962C8B-B14F-4D97-AF65-F5344CB8AC3E}">
        <p14:creationId xmlns:p14="http://schemas.microsoft.com/office/powerpoint/2010/main" val="2680435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2DDD929-0360-4EC4-B1CF-DBDEBD63EF09}" type="datetimeFigureOut">
              <a:rPr lang="en-US" smtClean="0"/>
              <a:t>15/10/2023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C44243-BB5B-4373-847A-E07A08CB1972}" type="slidenum">
              <a:rPr lang="en-US" smtClean="0"/>
              <a:t>‹#›</a:t>
            </a:fld>
            <a:endParaRPr lang="en-US"/>
          </a:p>
        </p:txBody>
      </p:sp>
    </p:spTree>
    <p:extLst>
      <p:ext uri="{BB962C8B-B14F-4D97-AF65-F5344CB8AC3E}">
        <p14:creationId xmlns:p14="http://schemas.microsoft.com/office/powerpoint/2010/main" val="545897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DDD929-0360-4EC4-B1CF-DBDEBD63EF09}" type="datetimeFigureOut">
              <a:rPr lang="en-US" smtClean="0"/>
              <a:t>15/10/2023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C44243-BB5B-4373-847A-E07A08CB1972}" type="slidenum">
              <a:rPr lang="en-US" smtClean="0"/>
              <a:t>‹#›</a:t>
            </a:fld>
            <a:endParaRPr lang="en-US"/>
          </a:p>
        </p:txBody>
      </p:sp>
    </p:spTree>
    <p:extLst>
      <p:ext uri="{BB962C8B-B14F-4D97-AF65-F5344CB8AC3E}">
        <p14:creationId xmlns:p14="http://schemas.microsoft.com/office/powerpoint/2010/main" val="28885432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fif"/><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2.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49.jpeg"/><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Top 10 thiên đường biển đảo gần Việt Nam bạn không thể bỏ l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067" y="379913"/>
            <a:ext cx="6188528" cy="45243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u khách hủy hàng vạn phòng lưu trú ở Đà Lạt vì coro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5932" y="379912"/>
            <a:ext cx="5242560" cy="45243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32069" y="5155466"/>
            <a:ext cx="3805645" cy="523220"/>
          </a:xfrm>
          <a:prstGeom prst="rect">
            <a:avLst/>
          </a:prstGeom>
          <a:noFill/>
        </p:spPr>
        <p:txBody>
          <a:bodyPr wrap="square" rtlCol="0">
            <a:spAutoFit/>
          </a:bodyPr>
          <a:lstStyle/>
          <a:p>
            <a:pPr algn="ctr"/>
            <a:r>
              <a:rPr lang="en-US" sz="2800" b="1" dirty="0" smtClean="0">
                <a:solidFill>
                  <a:srgbClr val="FF0000"/>
                </a:solidFill>
                <a:latin typeface="Times New Roman" panose="02020603050405020304" pitchFamily="18" charset="0"/>
                <a:cs typeface="Times New Roman" panose="02020603050405020304" pitchFamily="18" charset="0"/>
              </a:rPr>
              <a:t>DU LỊCH</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250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11679" y="148034"/>
            <a:ext cx="8725989" cy="954107"/>
          </a:xfrm>
          <a:prstGeom prst="rect">
            <a:avLst/>
          </a:prstGeom>
          <a:noFill/>
        </p:spPr>
        <p:txBody>
          <a:bodyPr wrap="square" rtlCol="0">
            <a:spAutoFit/>
          </a:bodyPr>
          <a:lstStyle/>
          <a:p>
            <a:r>
              <a:rPr lang="en-US" sz="2800" b="1" u="sng" dirty="0" smtClean="0">
                <a:solidFill>
                  <a:srgbClr val="FF0000"/>
                </a:solidFill>
                <a:latin typeface="Times New Roman" panose="02020603050405020304" pitchFamily="18" charset="0"/>
                <a:cs typeface="Times New Roman" panose="02020603050405020304" pitchFamily="18" charset="0"/>
              </a:rPr>
              <a:t>Bài tập: </a:t>
            </a:r>
            <a:r>
              <a:rPr lang="en-US" sz="2800" b="1" dirty="0" smtClean="0">
                <a:solidFill>
                  <a:srgbClr val="FF0000"/>
                </a:solidFill>
                <a:latin typeface="Times New Roman" panose="02020603050405020304" pitchFamily="18" charset="0"/>
                <a:cs typeface="Times New Roman" panose="02020603050405020304" pitchFamily="18" charset="0"/>
              </a:rPr>
              <a:t>Đánh dấu X vào các ô em cho là đúng thể hiện vai trò của ngành dịch vụ trong sản xuất và đời sống.</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Text Box 7"/>
          <p:cNvSpPr txBox="1">
            <a:spLocks noChangeArrowheads="1"/>
          </p:cNvSpPr>
          <p:nvPr/>
        </p:nvSpPr>
        <p:spPr bwMode="auto">
          <a:xfrm>
            <a:off x="1410789" y="1327072"/>
            <a:ext cx="980585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dirty="0" smtClean="0">
                <a:solidFill>
                  <a:srgbClr val="002060"/>
                </a:solidFill>
                <a:latin typeface="Times New Roman" panose="02020603050405020304" pitchFamily="18" charset="0"/>
                <a:sym typeface="Wingdings 2" panose="05020102010507070707" pitchFamily="18" charset="2"/>
              </a:rPr>
              <a:t>a) Cung </a:t>
            </a:r>
            <a:r>
              <a:rPr lang="en-US" altLang="en-US" sz="2800" b="1" dirty="0">
                <a:solidFill>
                  <a:srgbClr val="002060"/>
                </a:solidFill>
                <a:latin typeface="Times New Roman" panose="02020603050405020304" pitchFamily="18" charset="0"/>
                <a:sym typeface="Wingdings 2" panose="05020102010507070707" pitchFamily="18" charset="2"/>
              </a:rPr>
              <a:t>cấp nguyên liệu, vật tư sản xuất và tiêu thụ sản phẩm </a:t>
            </a:r>
            <a:r>
              <a:rPr lang="en-US" altLang="en-US" sz="2800" b="1" dirty="0" smtClean="0">
                <a:solidFill>
                  <a:srgbClr val="002060"/>
                </a:solidFill>
                <a:latin typeface="Times New Roman" panose="02020603050405020304" pitchFamily="18" charset="0"/>
                <a:sym typeface="Wingdings 2" panose="05020102010507070707" pitchFamily="18" charset="2"/>
              </a:rPr>
              <a:t>     cho </a:t>
            </a:r>
            <a:r>
              <a:rPr lang="en-US" altLang="en-US" sz="2800" b="1" dirty="0">
                <a:solidFill>
                  <a:srgbClr val="002060"/>
                </a:solidFill>
                <a:latin typeface="Times New Roman" panose="02020603050405020304" pitchFamily="18" charset="0"/>
                <a:sym typeface="Wingdings 2" panose="05020102010507070707" pitchFamily="18" charset="2"/>
              </a:rPr>
              <a:t>các ngành kinh tế.</a:t>
            </a:r>
          </a:p>
        </p:txBody>
      </p:sp>
      <p:sp>
        <p:nvSpPr>
          <p:cNvPr id="6" name="Text Box 9"/>
          <p:cNvSpPr txBox="1">
            <a:spLocks noChangeArrowheads="1"/>
          </p:cNvSpPr>
          <p:nvPr/>
        </p:nvSpPr>
        <p:spPr bwMode="auto">
          <a:xfrm>
            <a:off x="1463035" y="2211704"/>
            <a:ext cx="918754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dirty="0" smtClean="0">
                <a:solidFill>
                  <a:srgbClr val="002060"/>
                </a:solidFill>
                <a:latin typeface="Times New Roman" panose="02020603050405020304" pitchFamily="18" charset="0"/>
                <a:sym typeface="Wingdings 2" panose="05020102010507070707" pitchFamily="18" charset="2"/>
              </a:rPr>
              <a:t>b) Tạo </a:t>
            </a:r>
            <a:r>
              <a:rPr lang="en-US" altLang="en-US" sz="2800" b="1" dirty="0">
                <a:solidFill>
                  <a:srgbClr val="002060"/>
                </a:solidFill>
                <a:latin typeface="Times New Roman" panose="02020603050405020304" pitchFamily="18" charset="0"/>
                <a:sym typeface="Wingdings 2" panose="05020102010507070707" pitchFamily="18" charset="2"/>
              </a:rPr>
              <a:t>ra các mối liên hệ giữa các ngành sản xuất, các vùng trong nước và giữa nước ta với nước ngoài.</a:t>
            </a:r>
          </a:p>
        </p:txBody>
      </p:sp>
      <p:sp>
        <p:nvSpPr>
          <p:cNvPr id="7" name="Text Box 25"/>
          <p:cNvSpPr txBox="1">
            <a:spLocks noChangeArrowheads="1"/>
          </p:cNvSpPr>
          <p:nvPr/>
        </p:nvSpPr>
        <p:spPr bwMode="auto">
          <a:xfrm>
            <a:off x="1410789" y="4254649"/>
            <a:ext cx="932688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dirty="0" smtClean="0">
                <a:solidFill>
                  <a:srgbClr val="002060"/>
                </a:solidFill>
                <a:latin typeface="Times New Roman" panose="02020603050405020304" pitchFamily="18" charset="0"/>
                <a:sym typeface="Wingdings 2" panose="05020102010507070707" pitchFamily="18" charset="2"/>
              </a:rPr>
              <a:t>d) Tạo </a:t>
            </a:r>
            <a:r>
              <a:rPr lang="en-US" altLang="en-US" sz="2800" b="1" dirty="0">
                <a:solidFill>
                  <a:srgbClr val="002060"/>
                </a:solidFill>
                <a:latin typeface="Times New Roman" panose="02020603050405020304" pitchFamily="18" charset="0"/>
                <a:sym typeface="Wingdings 2" panose="05020102010507070707" pitchFamily="18" charset="2"/>
              </a:rPr>
              <a:t>nhiều việc làm, góp phần quan trọng nâng cao đời sống nhân dân, đem lại nguồn thu nhập lớn cho nền kinh tế.</a:t>
            </a:r>
          </a:p>
        </p:txBody>
      </p:sp>
      <p:sp>
        <p:nvSpPr>
          <p:cNvPr id="8" name="TextBox 7"/>
          <p:cNvSpPr txBox="1"/>
          <p:nvPr/>
        </p:nvSpPr>
        <p:spPr>
          <a:xfrm>
            <a:off x="1489162" y="3300542"/>
            <a:ext cx="8769532" cy="954107"/>
          </a:xfrm>
          <a:prstGeom prst="rect">
            <a:avLst/>
          </a:prstGeom>
          <a:noFill/>
        </p:spPr>
        <p:txBody>
          <a:bodyPr wrap="square" rtlCol="0">
            <a:spAutoFit/>
          </a:bodyPr>
          <a:lstStyle/>
          <a:p>
            <a:r>
              <a:rPr lang="en-US" sz="2800" b="1" dirty="0" smtClean="0">
                <a:solidFill>
                  <a:srgbClr val="002060"/>
                </a:solidFill>
                <a:latin typeface="Times New Roman" panose="02020603050405020304" pitchFamily="18" charset="0"/>
                <a:cs typeface="Times New Roman" panose="02020603050405020304" pitchFamily="18" charset="0"/>
              </a:rPr>
              <a:t>c) Khai thác khoáng sản, sản xuất điện, chế biến lương thực thực phẩm, sản xuất hàng tiêu dùng</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9" name="Rectangle 8"/>
          <p:cNvSpPr/>
          <p:nvPr/>
        </p:nvSpPr>
        <p:spPr>
          <a:xfrm>
            <a:off x="879571" y="1493519"/>
            <a:ext cx="531218" cy="2960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49086" y="2339465"/>
            <a:ext cx="531218" cy="2960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49086" y="3464086"/>
            <a:ext cx="531218" cy="2960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70854" y="4396422"/>
            <a:ext cx="531218" cy="2960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923544" y="1394748"/>
            <a:ext cx="371856"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X</a:t>
            </a:r>
            <a:endParaRPr lang="en-US" sz="2400" b="1"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917448" y="2266476"/>
            <a:ext cx="371856"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X</a:t>
            </a:r>
            <a:endParaRPr lang="en-US" sz="2400" b="1"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941832" y="4320828"/>
            <a:ext cx="371856"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X</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512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animBg="1"/>
      <p:bldP spid="10" grpId="0" animBg="1"/>
      <p:bldP spid="11" grpId="0" animBg="1"/>
      <p:bldP spid="12" grpId="0" animBg="1"/>
      <p:bldP spid="14"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12747726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808" y="124926"/>
            <a:ext cx="4721127" cy="28216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ttp://baochinhphu.vn/Uploaded_VGP/nguyenthikimhue/20110130/CTY_MIA_LANG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6254" y="3546756"/>
            <a:ext cx="4899466" cy="31283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 descr="http://www.tintaynguyen.com/wp-content/uploads/2015/03/xe_cho_mia_copy_RWJ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84660"/>
            <a:ext cx="4693920" cy="2835324"/>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3"/>
          <p:cNvSpPr txBox="1">
            <a:spLocks noChangeArrowheads="1"/>
          </p:cNvSpPr>
          <p:nvPr/>
        </p:nvSpPr>
        <p:spPr bwMode="auto">
          <a:xfrm>
            <a:off x="2332181" y="4140138"/>
            <a:ext cx="71360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400" b="1">
                <a:solidFill>
                  <a:schemeClr val="bg1"/>
                </a:solidFill>
                <a:latin typeface="Times New Roman" pitchFamily="18" charset="0"/>
              </a:rPr>
              <a:t>Hình 1</a:t>
            </a:r>
          </a:p>
        </p:txBody>
      </p:sp>
      <p:sp>
        <p:nvSpPr>
          <p:cNvPr id="10" name="Text Box 15"/>
          <p:cNvSpPr txBox="1">
            <a:spLocks noChangeArrowheads="1"/>
          </p:cNvSpPr>
          <p:nvPr/>
        </p:nvSpPr>
        <p:spPr bwMode="auto">
          <a:xfrm>
            <a:off x="5582781" y="4078225"/>
            <a:ext cx="89200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400" b="1" dirty="0" err="1">
                <a:solidFill>
                  <a:schemeClr val="bg1"/>
                </a:solidFill>
                <a:latin typeface="Times New Roman" pitchFamily="18" charset="0"/>
              </a:rPr>
              <a:t>Hình</a:t>
            </a:r>
            <a:r>
              <a:rPr lang="en-US" sz="2400" b="1" dirty="0">
                <a:solidFill>
                  <a:schemeClr val="bg1"/>
                </a:solidFill>
                <a:latin typeface="Times New Roman" pitchFamily="18" charset="0"/>
              </a:rPr>
              <a:t> 2</a:t>
            </a:r>
          </a:p>
        </p:txBody>
      </p:sp>
      <p:sp>
        <p:nvSpPr>
          <p:cNvPr id="11" name="Text Box 16"/>
          <p:cNvSpPr txBox="1">
            <a:spLocks noChangeArrowheads="1"/>
          </p:cNvSpPr>
          <p:nvPr/>
        </p:nvSpPr>
        <p:spPr bwMode="auto">
          <a:xfrm>
            <a:off x="8691856" y="4078225"/>
            <a:ext cx="66900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400" b="1" dirty="0" err="1">
                <a:solidFill>
                  <a:schemeClr val="bg1"/>
                </a:solidFill>
                <a:latin typeface="Times New Roman" pitchFamily="18" charset="0"/>
              </a:rPr>
              <a:t>Hình</a:t>
            </a:r>
            <a:r>
              <a:rPr lang="en-US" sz="2400" b="1" dirty="0">
                <a:solidFill>
                  <a:schemeClr val="bg1"/>
                </a:solidFill>
                <a:latin typeface="Times New Roman" pitchFamily="18" charset="0"/>
              </a:rPr>
              <a:t> 3</a:t>
            </a:r>
          </a:p>
        </p:txBody>
      </p:sp>
      <p:sp>
        <p:nvSpPr>
          <p:cNvPr id="15" name="Text Box 21"/>
          <p:cNvSpPr txBox="1">
            <a:spLocks noChangeArrowheads="1"/>
          </p:cNvSpPr>
          <p:nvPr/>
        </p:nvSpPr>
        <p:spPr bwMode="auto">
          <a:xfrm>
            <a:off x="8087429" y="3700032"/>
            <a:ext cx="2020421" cy="70788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000" dirty="0" err="1">
                <a:latin typeface="Times New Roman" pitchFamily="18" charset="0"/>
              </a:rPr>
              <a:t>Nhà</a:t>
            </a:r>
            <a:r>
              <a:rPr lang="en-US" sz="2000" dirty="0">
                <a:latin typeface="Times New Roman" pitchFamily="18" charset="0"/>
              </a:rPr>
              <a:t> </a:t>
            </a:r>
            <a:r>
              <a:rPr lang="en-US" sz="2000" dirty="0" err="1">
                <a:latin typeface="Times New Roman" pitchFamily="18" charset="0"/>
              </a:rPr>
              <a:t>máy</a:t>
            </a:r>
            <a:r>
              <a:rPr lang="en-US" sz="2000" dirty="0">
                <a:latin typeface="Times New Roman" pitchFamily="18" charset="0"/>
              </a:rPr>
              <a:t> </a:t>
            </a:r>
            <a:r>
              <a:rPr lang="en-US" sz="2000" dirty="0" err="1">
                <a:latin typeface="Times New Roman" pitchFamily="18" charset="0"/>
              </a:rPr>
              <a:t>đường</a:t>
            </a:r>
            <a:r>
              <a:rPr lang="en-US" sz="2000" dirty="0">
                <a:latin typeface="Times New Roman" pitchFamily="18" charset="0"/>
              </a:rPr>
              <a:t> La </a:t>
            </a:r>
            <a:r>
              <a:rPr lang="en-US" sz="2000" dirty="0" err="1">
                <a:latin typeface="Times New Roman" pitchFamily="18" charset="0"/>
              </a:rPr>
              <a:t>Ngà</a:t>
            </a:r>
            <a:endParaRPr lang="en-US" sz="2000" dirty="0">
              <a:latin typeface="Times New Roman" pitchFamily="18" charset="0"/>
            </a:endParaRPr>
          </a:p>
        </p:txBody>
      </p:sp>
      <p:sp>
        <p:nvSpPr>
          <p:cNvPr id="16" name="Right Arrow 15"/>
          <p:cNvSpPr/>
          <p:nvPr/>
        </p:nvSpPr>
        <p:spPr>
          <a:xfrm>
            <a:off x="5746648" y="1565005"/>
            <a:ext cx="1035153" cy="564066"/>
          </a:xfrm>
          <a:prstGeom prst="rightArrow">
            <a:avLst/>
          </a:prstGeom>
          <a:solidFill>
            <a:srgbClr val="C00000"/>
          </a:solidFill>
          <a:ln w="12700" cap="flat" cmpd="sng" algn="ctr">
            <a:solidFill>
              <a:srgbClr val="BBE0E3">
                <a:shade val="50000"/>
              </a:srgbClr>
            </a:solidFill>
            <a:prstDash val="solid"/>
            <a:miter lim="800000"/>
          </a:ln>
          <a:effectLst/>
        </p:spPr>
        <p:txBody>
          <a:bodyPr anchor="ctr"/>
          <a:lstStyle/>
          <a:p>
            <a:pPr algn="ctr">
              <a:defRPr/>
            </a:pPr>
            <a:endParaRPr lang="en-US" kern="0">
              <a:solidFill>
                <a:srgbClr val="FFFFFF"/>
              </a:solidFill>
              <a:latin typeface="Arial"/>
              <a:cs typeface="Arial"/>
            </a:endParaRPr>
          </a:p>
        </p:txBody>
      </p:sp>
      <p:sp>
        <p:nvSpPr>
          <p:cNvPr id="17" name="Right Arrow 16"/>
          <p:cNvSpPr/>
          <p:nvPr/>
        </p:nvSpPr>
        <p:spPr>
          <a:xfrm rot="10800000">
            <a:off x="5716095" y="4720645"/>
            <a:ext cx="860157" cy="500978"/>
          </a:xfrm>
          <a:prstGeom prst="rightArrow">
            <a:avLst/>
          </a:prstGeom>
          <a:solidFill>
            <a:srgbClr val="C00000"/>
          </a:solidFill>
          <a:ln w="12700" cap="flat" cmpd="sng" algn="ctr">
            <a:solidFill>
              <a:srgbClr val="BBE0E3">
                <a:shade val="50000"/>
              </a:srgbClr>
            </a:solidFill>
            <a:prstDash val="solid"/>
            <a:miter lim="800000"/>
          </a:ln>
          <a:effectLst/>
        </p:spPr>
        <p:txBody>
          <a:bodyPr anchor="ctr"/>
          <a:lstStyle/>
          <a:p>
            <a:pPr algn="ctr">
              <a:defRPr/>
            </a:pPr>
            <a:endParaRPr lang="en-US" kern="0">
              <a:solidFill>
                <a:srgbClr val="FFFFFF"/>
              </a:solidFill>
              <a:latin typeface="Arial"/>
              <a:cs typeface="Arial"/>
            </a:endParaRPr>
          </a:p>
        </p:txBody>
      </p:sp>
      <p:pic>
        <p:nvPicPr>
          <p:cNvPr id="1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9807" y="3352801"/>
            <a:ext cx="4666263" cy="3435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ight Arrow 19"/>
          <p:cNvSpPr/>
          <p:nvPr/>
        </p:nvSpPr>
        <p:spPr>
          <a:xfrm rot="5400000">
            <a:off x="8452343" y="2901461"/>
            <a:ext cx="727353" cy="563238"/>
          </a:xfrm>
          <a:prstGeom prst="rightArrow">
            <a:avLst/>
          </a:prstGeom>
          <a:solidFill>
            <a:srgbClr val="C00000"/>
          </a:solidFill>
          <a:ln w="12700" cap="flat" cmpd="sng" algn="ctr">
            <a:solidFill>
              <a:srgbClr val="BBE0E3">
                <a:shade val="50000"/>
              </a:srgbClr>
            </a:solidFill>
            <a:prstDash val="solid"/>
            <a:miter lim="800000"/>
          </a:ln>
          <a:effectLst/>
        </p:spPr>
        <p:txBody>
          <a:bodyPr anchor="ctr"/>
          <a:lstStyle/>
          <a:p>
            <a:pPr algn="ctr">
              <a:defRPr/>
            </a:pPr>
            <a:endParaRPr lang="en-US" kern="0">
              <a:solidFill>
                <a:srgbClr val="FFFFFF"/>
              </a:solidFill>
              <a:latin typeface="Arial"/>
              <a:cs typeface="Arial"/>
            </a:endParaRPr>
          </a:p>
        </p:txBody>
      </p:sp>
    </p:spTree>
    <p:extLst>
      <p:ext uri="{BB962C8B-B14F-4D97-AF65-F5344CB8AC3E}">
        <p14:creationId xmlns:p14="http://schemas.microsoft.com/office/powerpoint/2010/main" val="151963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nodeType="clickEffect">
                                  <p:stCondLst>
                                    <p:cond delay="0"/>
                                  </p:stCondLst>
                                  <p:childTnLst>
                                    <p:animEffect transition="out" filter="checkerboard(across)">
                                      <p:cBhvr>
                                        <p:cTn id="11" dur="500"/>
                                        <p:tgtEl>
                                          <p:spTgt spid="10">
                                            <p:txEl>
                                              <p:pRg st="0" end="0"/>
                                            </p:txEl>
                                          </p:spTgt>
                                        </p:tgtEl>
                                      </p:cBhvr>
                                    </p:animEffect>
                                    <p:set>
                                      <p:cBhvr>
                                        <p:cTn id="12" dur="1" fill="hold">
                                          <p:stCondLst>
                                            <p:cond delay="499"/>
                                          </p:stCondLst>
                                        </p:cTn>
                                        <p:tgtEl>
                                          <p:spTgt spid="10">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xit" presetSubtype="16" fill="hold" grpId="0" nodeType="clickEffect">
                                  <p:stCondLst>
                                    <p:cond delay="0"/>
                                  </p:stCondLst>
                                  <p:childTnLst>
                                    <p:animEffect transition="out" filter="box(in)">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35680" y="444137"/>
            <a:ext cx="4415246" cy="523220"/>
          </a:xfrm>
          <a:prstGeom prst="rect">
            <a:avLst/>
          </a:prstGeom>
          <a:noFill/>
        </p:spPr>
        <p:txBody>
          <a:bodyPr wrap="square" rtlCol="0">
            <a:spAutoFit/>
          </a:bodyPr>
          <a:lstStyle/>
          <a:p>
            <a:pPr algn="ctr"/>
            <a:r>
              <a:rPr lang="en-US" sz="2800" b="1" dirty="0" smtClean="0">
                <a:solidFill>
                  <a:srgbClr val="FF0000"/>
                </a:solidFill>
                <a:latin typeface="Times New Roman" panose="02020603050405020304" pitchFamily="18" charset="0"/>
                <a:cs typeface="Times New Roman" panose="02020603050405020304" pitchFamily="18" charset="0"/>
              </a:rPr>
              <a:t>HOẠT ĐỘNG CẶP</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551604" y="1541417"/>
            <a:ext cx="7376160" cy="1200329"/>
          </a:xfrm>
          <a:prstGeom prst="rect">
            <a:avLst/>
          </a:prstGeom>
          <a:solidFill>
            <a:schemeClr val="accent4">
              <a:lumMod val="20000"/>
              <a:lumOff val="80000"/>
            </a:schemeClr>
          </a:solidFill>
        </p:spPr>
        <p:txBody>
          <a:bodyPr wrap="square" rtlCol="0">
            <a:spAutoFit/>
          </a:bodyPr>
          <a:lstStyle/>
          <a:p>
            <a:pPr algn="ctr"/>
            <a:r>
              <a:rPr lang="en-US" sz="2400" b="1" dirty="0" smtClean="0">
                <a:solidFill>
                  <a:schemeClr val="accent6">
                    <a:lumMod val="75000"/>
                  </a:schemeClr>
                </a:solidFill>
                <a:latin typeface="Times New Roman" panose="02020603050405020304" pitchFamily="18" charset="0"/>
                <a:cs typeface="Times New Roman" panose="02020603050405020304" pitchFamily="18" charset="0"/>
              </a:rPr>
              <a:t>Dựa vào kiến thức đã học và sự hiểu biết của bản thân, hãy phân tích vai trò của ngành bưu chính - viễn thông trong sản suất và đời sống.</a:t>
            </a:r>
            <a:endParaRPr lang="en-US" sz="2400" b="1"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949177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580710" y="239360"/>
            <a:ext cx="3466010" cy="2895851"/>
          </a:xfrm>
          <a:prstGeom prst="rect">
            <a:avLst/>
          </a:prstGeom>
        </p:spPr>
      </p:pic>
      <p:pic>
        <p:nvPicPr>
          <p:cNvPr id="5" name="Picture 4"/>
          <p:cNvPicPr>
            <a:picLocks noChangeAspect="1"/>
          </p:cNvPicPr>
          <p:nvPr/>
        </p:nvPicPr>
        <p:blipFill>
          <a:blip r:embed="rId3"/>
          <a:stretch>
            <a:fillRect/>
          </a:stretch>
        </p:blipFill>
        <p:spPr>
          <a:xfrm>
            <a:off x="182446" y="3399390"/>
            <a:ext cx="3466010" cy="2934885"/>
          </a:xfrm>
          <a:prstGeom prst="rect">
            <a:avLst/>
          </a:prstGeom>
        </p:spPr>
      </p:pic>
      <p:pic>
        <p:nvPicPr>
          <p:cNvPr id="6" name="Picture 5"/>
          <p:cNvPicPr>
            <a:picLocks noChangeAspect="1"/>
          </p:cNvPicPr>
          <p:nvPr/>
        </p:nvPicPr>
        <p:blipFill>
          <a:blip r:embed="rId4"/>
          <a:stretch>
            <a:fillRect/>
          </a:stretch>
        </p:blipFill>
        <p:spPr>
          <a:xfrm>
            <a:off x="95254" y="239360"/>
            <a:ext cx="4189363" cy="2895851"/>
          </a:xfrm>
          <a:prstGeom prst="rect">
            <a:avLst/>
          </a:prstGeom>
        </p:spPr>
      </p:pic>
      <p:sp>
        <p:nvSpPr>
          <p:cNvPr id="7" name="Rectangle 6"/>
          <p:cNvSpPr/>
          <p:nvPr/>
        </p:nvSpPr>
        <p:spPr>
          <a:xfrm>
            <a:off x="8168641" y="258432"/>
            <a:ext cx="3953691" cy="2166875"/>
          </a:xfrm>
          <a:prstGeom prst="rect">
            <a:avLst/>
          </a:prstGeom>
        </p:spPr>
        <p:txBody>
          <a:bodyPr wrap="square">
            <a:spAutoFit/>
          </a:bodyPr>
          <a:lstStyle/>
          <a:p>
            <a:pPr>
              <a:lnSpc>
                <a:spcPct val="107000"/>
              </a:lnSpc>
              <a:tabLst>
                <a:tab pos="800100" algn="l"/>
              </a:tabLst>
            </a:pPr>
            <a:r>
              <a:rPr lang="en-US"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 Trong sản xuất: phục vụ thông tin cập nhật giữa các nhà kinh doanh, cơ sở sản xuất giữa nước ta với thế giới. </a:t>
            </a:r>
            <a:endParaRPr lang="en-US" b="1" dirty="0" smtClean="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tabLst>
                <a:tab pos="800100" algn="l"/>
              </a:tabLst>
            </a:pPr>
            <a:r>
              <a:rPr lang="en-US" b="1" dirty="0" smtClean="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Đời sống: Đảm bảo chuyển thư từ, bưu phẩm điện báo, điện thoại, </a:t>
            </a:r>
            <a:r>
              <a:rPr lang="en-US" b="1" dirty="0" smtClean="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mạng Intornet, cứu </a:t>
            </a:r>
            <a:r>
              <a:rPr lang="en-US"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hộ cứu </a:t>
            </a:r>
            <a:r>
              <a:rPr lang="en-US" b="1" dirty="0" smtClean="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nạn, vui chơi giải trí...</a:t>
            </a:r>
            <a:endParaRPr lang="en-US" b="1" dirty="0">
              <a:solidFill>
                <a:schemeClr val="accent5">
                  <a:lumMod val="75000"/>
                </a:schemeClr>
              </a:solidFill>
            </a:endParaRPr>
          </a:p>
        </p:txBody>
      </p:sp>
      <p:pic>
        <p:nvPicPr>
          <p:cNvPr id="10" name="Picture 9"/>
          <p:cNvPicPr>
            <a:picLocks noChangeAspect="1"/>
          </p:cNvPicPr>
          <p:nvPr/>
        </p:nvPicPr>
        <p:blipFill>
          <a:blip r:embed="rId5"/>
          <a:stretch>
            <a:fillRect/>
          </a:stretch>
        </p:blipFill>
        <p:spPr>
          <a:xfrm>
            <a:off x="4175517" y="3218688"/>
            <a:ext cx="5596613" cy="3115588"/>
          </a:xfrm>
          <a:prstGeom prst="rect">
            <a:avLst/>
          </a:prstGeom>
        </p:spPr>
      </p:pic>
    </p:spTree>
    <p:extLst>
      <p:ext uri="{BB962C8B-B14F-4D97-AF65-F5344CB8AC3E}">
        <p14:creationId xmlns:p14="http://schemas.microsoft.com/office/powerpoint/2010/main" val="123530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59608" y="535577"/>
            <a:ext cx="5626608" cy="954107"/>
          </a:xfrm>
          <a:prstGeom prst="rect">
            <a:avLst/>
          </a:prstGeom>
          <a:noFill/>
        </p:spPr>
        <p:txBody>
          <a:bodyPr wrap="square" rtlCol="0">
            <a:spAutoFit/>
          </a:bodyPr>
          <a:lstStyle/>
          <a:p>
            <a:pPr algn="ctr"/>
            <a:r>
              <a:rPr lang="en-US" sz="2800" b="1" dirty="0" smtClean="0">
                <a:solidFill>
                  <a:srgbClr val="FF0000"/>
                </a:solidFill>
                <a:latin typeface="Times New Roman" panose="02020603050405020304" pitchFamily="18" charset="0"/>
                <a:cs typeface="Times New Roman" panose="02020603050405020304" pitchFamily="18" charset="0"/>
              </a:rPr>
              <a:t>HOẠT ĐỘNG NHÓM (VỀ NHÀ B</a:t>
            </a:r>
            <a:r>
              <a:rPr lang="vi-VN" sz="2800" b="1" dirty="0" smtClean="0">
                <a:solidFill>
                  <a:srgbClr val="FF0000"/>
                </a:solidFill>
                <a:latin typeface="Times New Roman" panose="02020603050405020304" pitchFamily="18" charset="0"/>
                <a:cs typeface="Times New Roman" panose="02020603050405020304" pitchFamily="18" charset="0"/>
              </a:rPr>
              <a:t>AO CAO</a:t>
            </a:r>
            <a:r>
              <a:rPr lang="en-US" sz="2800" b="1" dirty="0" smtClean="0">
                <a:solidFill>
                  <a:srgbClr val="FF0000"/>
                </a:solidFill>
                <a:latin typeface="Times New Roman" panose="02020603050405020304" pitchFamily="18" charset="0"/>
                <a:cs typeface="Times New Roman" panose="02020603050405020304" pitchFamily="18" charset="0"/>
              </a:rPr>
              <a:t>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377440" y="1380744"/>
            <a:ext cx="7827264" cy="2308324"/>
          </a:xfrm>
          <a:prstGeom prst="rect">
            <a:avLst/>
          </a:prstGeom>
          <a:noFill/>
        </p:spPr>
        <p:txBody>
          <a:bodyPr wrap="square" rtlCol="0">
            <a:spAutoFit/>
          </a:bodyPr>
          <a:lstStyle/>
          <a:p>
            <a:r>
              <a:rPr lang="en-US" sz="3600" b="1" dirty="0" smtClean="0">
                <a:solidFill>
                  <a:schemeClr val="accent5">
                    <a:lumMod val="75000"/>
                  </a:schemeClr>
                </a:solidFill>
                <a:latin typeface="Times New Roman" panose="02020603050405020304" pitchFamily="18" charset="0"/>
                <a:cs typeface="Times New Roman" panose="02020603050405020304" pitchFamily="18" charset="0"/>
              </a:rPr>
              <a:t>Nhóm 1,2: Tìm hiểu về đặc điểm phát triển của ngành dịch vụ nước ta.</a:t>
            </a:r>
          </a:p>
          <a:p>
            <a:r>
              <a:rPr lang="en-US" sz="3600" b="1" dirty="0" smtClean="0">
                <a:solidFill>
                  <a:schemeClr val="accent5">
                    <a:lumMod val="75000"/>
                  </a:schemeClr>
                </a:solidFill>
                <a:latin typeface="Times New Roman" panose="02020603050405020304" pitchFamily="18" charset="0"/>
                <a:cs typeface="Times New Roman" panose="02020603050405020304" pitchFamily="18" charset="0"/>
              </a:rPr>
              <a:t>Nhóm 3,4: Tìm hiểu về sự phân bố của ngành dịch vụ nước ta.</a:t>
            </a:r>
            <a:endParaRPr lang="en-US" sz="3600" b="1" dirty="0">
              <a:solidFill>
                <a:schemeClr val="accent5">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70646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904982782"/>
              </p:ext>
            </p:extLst>
          </p:nvPr>
        </p:nvGraphicFramePr>
        <p:xfrm>
          <a:off x="2026194" y="1382528"/>
          <a:ext cx="7313189" cy="3556798"/>
        </p:xfrm>
        <a:graphic>
          <a:graphicData uri="http://schemas.openxmlformats.org/drawingml/2006/table">
            <a:tbl>
              <a:tblPr firstRow="1" firstCol="1" bandRow="1">
                <a:tableStyleId>{5C22544A-7EE6-4342-B048-85BDC9FD1C3A}</a:tableStyleId>
              </a:tblPr>
              <a:tblGrid>
                <a:gridCol w="1732071">
                  <a:extLst>
                    <a:ext uri="{9D8B030D-6E8A-4147-A177-3AD203B41FA5}">
                      <a16:colId xmlns:a16="http://schemas.microsoft.com/office/drawing/2014/main" val="20000"/>
                    </a:ext>
                  </a:extLst>
                </a:gridCol>
                <a:gridCol w="2249777">
                  <a:extLst>
                    <a:ext uri="{9D8B030D-6E8A-4147-A177-3AD203B41FA5}">
                      <a16:colId xmlns:a16="http://schemas.microsoft.com/office/drawing/2014/main" val="20001"/>
                    </a:ext>
                  </a:extLst>
                </a:gridCol>
                <a:gridCol w="1599270">
                  <a:extLst>
                    <a:ext uri="{9D8B030D-6E8A-4147-A177-3AD203B41FA5}">
                      <a16:colId xmlns:a16="http://schemas.microsoft.com/office/drawing/2014/main" val="20002"/>
                    </a:ext>
                  </a:extLst>
                </a:gridCol>
                <a:gridCol w="1732071">
                  <a:extLst>
                    <a:ext uri="{9D8B030D-6E8A-4147-A177-3AD203B41FA5}">
                      <a16:colId xmlns:a16="http://schemas.microsoft.com/office/drawing/2014/main" val="20003"/>
                    </a:ext>
                  </a:extLst>
                </a:gridCol>
              </a:tblGrid>
              <a:tr h="497100">
                <a:tc rowSpan="2">
                  <a:txBody>
                    <a:bodyPr/>
                    <a:lstStyle/>
                    <a:p>
                      <a:pPr algn="ctr">
                        <a:lnSpc>
                          <a:spcPct val="107000"/>
                        </a:lnSpc>
                        <a:spcAft>
                          <a:spcPts val="800"/>
                        </a:spcAft>
                      </a:pPr>
                      <a:r>
                        <a:rPr lang="en-US" sz="2400" dirty="0">
                          <a:solidFill>
                            <a:srgbClr val="FF0000"/>
                          </a:solidFill>
                          <a:effectLst/>
                          <a:latin typeface="Times New Roman" panose="02020603050405020304" pitchFamily="18" charset="0"/>
                          <a:cs typeface="Times New Roman" panose="02020603050405020304" pitchFamily="18" charset="0"/>
                        </a:rPr>
                        <a:t/>
                      </a:r>
                      <a:br>
                        <a:rPr lang="en-US" sz="2400" dirty="0">
                          <a:solidFill>
                            <a:srgbClr val="FF0000"/>
                          </a:solidFill>
                          <a:effectLst/>
                          <a:latin typeface="Times New Roman" panose="02020603050405020304" pitchFamily="18" charset="0"/>
                          <a:cs typeface="Times New Roman" panose="02020603050405020304" pitchFamily="18" charset="0"/>
                        </a:rPr>
                      </a:br>
                      <a:r>
                        <a:rPr lang="en-US" sz="2400" dirty="0" err="1">
                          <a:solidFill>
                            <a:schemeClr val="bg1"/>
                          </a:solidFill>
                          <a:effectLst/>
                          <a:latin typeface="Times New Roman" panose="02020603050405020304" pitchFamily="18" charset="0"/>
                          <a:cs typeface="Times New Roman" panose="02020603050405020304" pitchFamily="18" charset="0"/>
                        </a:rPr>
                        <a:t>Năm</a:t>
                      </a: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07000"/>
                        </a:lnSpc>
                        <a:spcAft>
                          <a:spcPts val="800"/>
                        </a:spcAft>
                      </a:pPr>
                      <a:r>
                        <a:rPr lang="en-US" sz="2400" dirty="0" err="1">
                          <a:solidFill>
                            <a:schemeClr val="bg1"/>
                          </a:solidFill>
                          <a:effectLst/>
                          <a:latin typeface="Times New Roman" panose="02020603050405020304" pitchFamily="18" charset="0"/>
                          <a:cs typeface="Times New Roman" panose="02020603050405020304" pitchFamily="18" charset="0"/>
                        </a:rPr>
                        <a:t>Cơ</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cấu</a:t>
                      </a:r>
                      <a:r>
                        <a:rPr lang="en-US" sz="2400" dirty="0">
                          <a:solidFill>
                            <a:schemeClr val="bg1"/>
                          </a:solidFill>
                          <a:effectLst/>
                          <a:latin typeface="Times New Roman" panose="02020603050405020304" pitchFamily="18" charset="0"/>
                          <a:cs typeface="Times New Roman" panose="02020603050405020304" pitchFamily="18" charset="0"/>
                        </a:rPr>
                        <a:t> GDP (%) </a:t>
                      </a:r>
                      <a:r>
                        <a:rPr lang="en-US" sz="2400" dirty="0" err="1">
                          <a:solidFill>
                            <a:schemeClr val="bg1"/>
                          </a:solidFill>
                          <a:effectLst/>
                          <a:latin typeface="Times New Roman" panose="02020603050405020304" pitchFamily="18" charset="0"/>
                          <a:cs typeface="Times New Roman" panose="02020603050405020304" pitchFamily="18" charset="0"/>
                        </a:rPr>
                        <a:t>theo</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ngành</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Kinh</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tế</a:t>
                      </a: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97100">
                <a:tc vMerge="1">
                  <a:txBody>
                    <a:bodyPr/>
                    <a:lstStyle/>
                    <a:p>
                      <a:endParaRPr lang="en-US"/>
                    </a:p>
                  </a:txBody>
                  <a:tcPr/>
                </a:tc>
                <a:tc>
                  <a:txBody>
                    <a:bodyPr/>
                    <a:lstStyle/>
                    <a:p>
                      <a:pPr algn="ctr">
                        <a:lnSpc>
                          <a:spcPct val="107000"/>
                        </a:lnSpc>
                        <a:spcAft>
                          <a:spcPts val="800"/>
                        </a:spcAft>
                      </a:pPr>
                      <a:r>
                        <a:rPr lang="en-US" sz="2400" b="1" dirty="0" smtClean="0">
                          <a:effectLst/>
                          <a:latin typeface="Times New Roman" panose="02020603050405020304" pitchFamily="18" charset="0"/>
                          <a:cs typeface="Times New Roman" panose="02020603050405020304" pitchFamily="18" charset="0"/>
                        </a:rPr>
                        <a:t>NN</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b="1" dirty="0" smtClean="0">
                          <a:effectLst/>
                          <a:latin typeface="Times New Roman" panose="02020603050405020304" pitchFamily="18" charset="0"/>
                          <a:ea typeface="+mn-ea"/>
                          <a:cs typeface="Times New Roman" panose="02020603050405020304" pitchFamily="18" charset="0"/>
                        </a:rPr>
                        <a:t>CN</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b="1" dirty="0" smtClean="0">
                          <a:effectLst/>
                          <a:latin typeface="Times New Roman" panose="02020603050405020304" pitchFamily="18" charset="0"/>
                          <a:cs typeface="Times New Roman" panose="02020603050405020304" pitchFamily="18" charset="0"/>
                        </a:rPr>
                        <a:t>DV</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97100">
                <a:tc>
                  <a:txBody>
                    <a:bodyPr/>
                    <a:lstStyle/>
                    <a:p>
                      <a:pPr algn="ctr">
                        <a:lnSpc>
                          <a:spcPct val="107000"/>
                        </a:lnSpc>
                        <a:spcAft>
                          <a:spcPts val="800"/>
                        </a:spcAft>
                      </a:pPr>
                      <a:r>
                        <a:rPr lang="en-US" sz="2400" dirty="0">
                          <a:solidFill>
                            <a:schemeClr val="bg1"/>
                          </a:solidFill>
                          <a:effectLst/>
                          <a:latin typeface="Times New Roman" panose="02020603050405020304" pitchFamily="18" charset="0"/>
                          <a:cs typeface="Times New Roman" panose="02020603050405020304" pitchFamily="18" charset="0"/>
                        </a:rPr>
                        <a:t>2002</a:t>
                      </a: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dirty="0" smtClean="0">
                          <a:effectLst/>
                          <a:latin typeface="Times New Roman" panose="02020603050405020304" pitchFamily="18" charset="0"/>
                          <a:cs typeface="Times New Roman" panose="02020603050405020304" pitchFamily="18" charset="0"/>
                        </a:rPr>
                        <a:t>23,0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dirty="0">
                          <a:effectLst/>
                          <a:latin typeface="Times New Roman" panose="02020603050405020304" pitchFamily="18" charset="0"/>
                          <a:cs typeface="Times New Roman" panose="02020603050405020304" pitchFamily="18" charset="0"/>
                        </a:rPr>
                        <a:t>38,5</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dirty="0">
                          <a:effectLst/>
                          <a:latin typeface="Times New Roman" panose="02020603050405020304" pitchFamily="18" charset="0"/>
                          <a:cs typeface="Times New Roman" panose="02020603050405020304" pitchFamily="18" charset="0"/>
                        </a:rPr>
                        <a:t>38,5</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497100">
                <a:tc>
                  <a:txBody>
                    <a:bodyPr/>
                    <a:lstStyle/>
                    <a:p>
                      <a:pPr algn="ctr">
                        <a:lnSpc>
                          <a:spcPct val="107000"/>
                        </a:lnSpc>
                        <a:spcAft>
                          <a:spcPts val="800"/>
                        </a:spcAft>
                      </a:pPr>
                      <a:r>
                        <a:rPr lang="en-US" sz="2400" dirty="0">
                          <a:solidFill>
                            <a:schemeClr val="bg1"/>
                          </a:solidFill>
                          <a:effectLst/>
                          <a:latin typeface="Times New Roman" panose="02020603050405020304" pitchFamily="18" charset="0"/>
                          <a:cs typeface="Times New Roman" panose="02020603050405020304" pitchFamily="18" charset="0"/>
                        </a:rPr>
                        <a:t>2005</a:t>
                      </a: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dirty="0" smtClean="0">
                          <a:effectLst/>
                          <a:latin typeface="Times New Roman" panose="02020603050405020304" pitchFamily="18" charset="0"/>
                          <a:ea typeface="+mn-ea"/>
                          <a:cs typeface="Times New Roman" panose="02020603050405020304" pitchFamily="18" charset="0"/>
                        </a:rPr>
                        <a:t>20,9</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dirty="0" smtClean="0">
                          <a:effectLst/>
                          <a:latin typeface="Times New Roman" panose="02020603050405020304" pitchFamily="18" charset="0"/>
                          <a:cs typeface="Times New Roman" panose="02020603050405020304" pitchFamily="18" charset="0"/>
                        </a:rPr>
                        <a:t>41,0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dirty="0" smtClean="0">
                          <a:effectLst/>
                          <a:latin typeface="Times New Roman" panose="02020603050405020304" pitchFamily="18" charset="0"/>
                          <a:cs typeface="Times New Roman" panose="02020603050405020304" pitchFamily="18" charset="0"/>
                        </a:rPr>
                        <a:t>38,1</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497100">
                <a:tc>
                  <a:txBody>
                    <a:bodyPr/>
                    <a:lstStyle/>
                    <a:p>
                      <a:pPr algn="ctr">
                        <a:lnSpc>
                          <a:spcPct val="107000"/>
                        </a:lnSpc>
                        <a:spcAft>
                          <a:spcPts val="800"/>
                        </a:spcAft>
                      </a:pPr>
                      <a:r>
                        <a:rPr lang="en-US" sz="2400" dirty="0">
                          <a:solidFill>
                            <a:schemeClr val="bg1"/>
                          </a:solidFill>
                          <a:effectLst/>
                          <a:latin typeface="Times New Roman" panose="02020603050405020304" pitchFamily="18" charset="0"/>
                          <a:cs typeface="Times New Roman" panose="02020603050405020304" pitchFamily="18" charset="0"/>
                        </a:rPr>
                        <a:t>2010</a:t>
                      </a: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dirty="0">
                          <a:effectLst/>
                          <a:latin typeface="Times New Roman" panose="02020603050405020304" pitchFamily="18" charset="0"/>
                          <a:cs typeface="Times New Roman" panose="02020603050405020304" pitchFamily="18" charset="0"/>
                        </a:rPr>
                        <a:t>18,9</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dirty="0">
                          <a:effectLst/>
                          <a:latin typeface="Times New Roman" panose="02020603050405020304" pitchFamily="18" charset="0"/>
                          <a:cs typeface="Times New Roman" panose="02020603050405020304" pitchFamily="18" charset="0"/>
                        </a:rPr>
                        <a:t>38,2</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dirty="0">
                          <a:effectLst/>
                          <a:latin typeface="Times New Roman" panose="02020603050405020304" pitchFamily="18" charset="0"/>
                          <a:cs typeface="Times New Roman" panose="02020603050405020304" pitchFamily="18" charset="0"/>
                        </a:rPr>
                        <a:t>42,9</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497100">
                <a:tc>
                  <a:txBody>
                    <a:bodyPr/>
                    <a:lstStyle/>
                    <a:p>
                      <a:pPr algn="ctr">
                        <a:lnSpc>
                          <a:spcPct val="107000"/>
                        </a:lnSpc>
                        <a:spcAft>
                          <a:spcPts val="800"/>
                        </a:spcAft>
                      </a:pPr>
                      <a:r>
                        <a:rPr lang="en-US" sz="2400" dirty="0">
                          <a:solidFill>
                            <a:schemeClr val="bg1"/>
                          </a:solidFill>
                          <a:effectLst/>
                          <a:latin typeface="Times New Roman" panose="02020603050405020304" pitchFamily="18" charset="0"/>
                          <a:cs typeface="Times New Roman" panose="02020603050405020304" pitchFamily="18" charset="0"/>
                        </a:rPr>
                        <a:t>2013</a:t>
                      </a: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dirty="0">
                          <a:effectLst/>
                          <a:latin typeface="Times New Roman" panose="02020603050405020304" pitchFamily="18" charset="0"/>
                          <a:cs typeface="Times New Roman" panose="02020603050405020304" pitchFamily="18" charset="0"/>
                        </a:rPr>
                        <a:t>18,4</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dirty="0">
                          <a:effectLst/>
                          <a:latin typeface="Times New Roman" panose="02020603050405020304" pitchFamily="18" charset="0"/>
                          <a:cs typeface="Times New Roman" panose="02020603050405020304" pitchFamily="18" charset="0"/>
                        </a:rPr>
                        <a:t>38,3</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dirty="0">
                          <a:effectLst/>
                          <a:latin typeface="Times New Roman" panose="02020603050405020304" pitchFamily="18" charset="0"/>
                          <a:cs typeface="Times New Roman" panose="02020603050405020304" pitchFamily="18" charset="0"/>
                        </a:rPr>
                        <a:t>43,3</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574198">
                <a:tc>
                  <a:txBody>
                    <a:bodyPr/>
                    <a:lstStyle/>
                    <a:p>
                      <a:pPr algn="ctr">
                        <a:lnSpc>
                          <a:spcPct val="107000"/>
                        </a:lnSpc>
                        <a:spcAft>
                          <a:spcPts val="800"/>
                        </a:spcAft>
                      </a:pPr>
                      <a:r>
                        <a:rPr lang="en-US" sz="2400" dirty="0" smtClean="0">
                          <a:solidFill>
                            <a:schemeClr val="bg1"/>
                          </a:solidFill>
                          <a:effectLst/>
                          <a:latin typeface="Times New Roman" panose="02020603050405020304" pitchFamily="18" charset="0"/>
                          <a:cs typeface="Times New Roman" panose="02020603050405020304" pitchFamily="18" charset="0"/>
                        </a:rPr>
                        <a:t>2015</a:t>
                      </a: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dirty="0" smtClean="0">
                          <a:effectLst/>
                          <a:latin typeface="Times New Roman" panose="02020603050405020304" pitchFamily="18" charset="0"/>
                          <a:cs typeface="Times New Roman" panose="02020603050405020304" pitchFamily="18" charset="0"/>
                        </a:rPr>
                        <a:t>18,9</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dirty="0" smtClean="0">
                          <a:effectLst/>
                          <a:latin typeface="Times New Roman" panose="02020603050405020304" pitchFamily="18" charset="0"/>
                          <a:cs typeface="Times New Roman" panose="02020603050405020304" pitchFamily="18" charset="0"/>
                        </a:rPr>
                        <a:t>37,0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dirty="0" smtClean="0">
                          <a:effectLst/>
                          <a:latin typeface="Times New Roman" panose="02020603050405020304" pitchFamily="18" charset="0"/>
                          <a:cs typeface="Times New Roman" panose="02020603050405020304" pitchFamily="18" charset="0"/>
                        </a:rPr>
                        <a:t>44,1</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bl>
          </a:graphicData>
        </a:graphic>
      </p:graphicFrame>
      <p:sp>
        <p:nvSpPr>
          <p:cNvPr id="3" name="TextBox 2"/>
          <p:cNvSpPr txBox="1"/>
          <p:nvPr/>
        </p:nvSpPr>
        <p:spPr>
          <a:xfrm>
            <a:off x="1678042" y="485335"/>
            <a:ext cx="8396124" cy="400110"/>
          </a:xfrm>
          <a:prstGeom prst="rect">
            <a:avLst/>
          </a:prstGeom>
          <a:noFill/>
        </p:spPr>
        <p:txBody>
          <a:bodyPr wrap="square" rtlCol="0">
            <a:spAutoFit/>
          </a:bodyPr>
          <a:lstStyle/>
          <a:p>
            <a:r>
              <a:rPr lang="en-US" sz="2000" b="1" dirty="0" smtClean="0">
                <a:solidFill>
                  <a:srgbClr val="FF0000"/>
                </a:solidFill>
                <a:latin typeface="Times New Roman" panose="02020603050405020304" pitchFamily="18" charset="0"/>
                <a:cs typeface="Times New Roman" panose="02020603050405020304" pitchFamily="18" charset="0"/>
              </a:rPr>
              <a:t>BẢNG CƠ CẤU GDP PHÂN THEO 3 KHU VỰC KINH TẾ Ở NƯỚC TA</a:t>
            </a:r>
            <a:endParaRPr lang="en-US" sz="2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8332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290786903"/>
              </p:ext>
            </p:extLst>
          </p:nvPr>
        </p:nvGraphicFramePr>
        <p:xfrm>
          <a:off x="2583439" y="889399"/>
          <a:ext cx="7771945" cy="3682600"/>
        </p:xfrm>
        <a:graphic>
          <a:graphicData uri="http://schemas.openxmlformats.org/drawingml/2006/table">
            <a:tbl>
              <a:tblPr firstRow="1" firstCol="1" bandRow="1">
                <a:tableStyleId>{5C22544A-7EE6-4342-B048-85BDC9FD1C3A}</a:tableStyleId>
              </a:tblPr>
              <a:tblGrid>
                <a:gridCol w="1703743">
                  <a:extLst>
                    <a:ext uri="{9D8B030D-6E8A-4147-A177-3AD203B41FA5}">
                      <a16:colId xmlns:a16="http://schemas.microsoft.com/office/drawing/2014/main" val="20000"/>
                    </a:ext>
                  </a:extLst>
                </a:gridCol>
                <a:gridCol w="2467223">
                  <a:extLst>
                    <a:ext uri="{9D8B030D-6E8A-4147-A177-3AD203B41FA5}">
                      <a16:colId xmlns:a16="http://schemas.microsoft.com/office/drawing/2014/main" val="20001"/>
                    </a:ext>
                  </a:extLst>
                </a:gridCol>
                <a:gridCol w="1799034">
                  <a:extLst>
                    <a:ext uri="{9D8B030D-6E8A-4147-A177-3AD203B41FA5}">
                      <a16:colId xmlns:a16="http://schemas.microsoft.com/office/drawing/2014/main" val="20002"/>
                    </a:ext>
                  </a:extLst>
                </a:gridCol>
                <a:gridCol w="1801945">
                  <a:extLst>
                    <a:ext uri="{9D8B030D-6E8A-4147-A177-3AD203B41FA5}">
                      <a16:colId xmlns:a16="http://schemas.microsoft.com/office/drawing/2014/main" val="20003"/>
                    </a:ext>
                  </a:extLst>
                </a:gridCol>
              </a:tblGrid>
              <a:tr h="713686">
                <a:tc rowSpan="2">
                  <a:txBody>
                    <a:bodyPr/>
                    <a:lstStyle/>
                    <a:p>
                      <a:pPr algn="ctr">
                        <a:lnSpc>
                          <a:spcPct val="107000"/>
                        </a:lnSpc>
                        <a:spcAft>
                          <a:spcPts val="800"/>
                        </a:spcAft>
                      </a:pPr>
                      <a:r>
                        <a:rPr lang="en-US" sz="2400" dirty="0">
                          <a:solidFill>
                            <a:srgbClr val="FF0000"/>
                          </a:solidFill>
                          <a:effectLst/>
                          <a:latin typeface="Times New Roman" panose="02020603050405020304" pitchFamily="18" charset="0"/>
                          <a:cs typeface="Times New Roman" panose="02020603050405020304" pitchFamily="18" charset="0"/>
                        </a:rPr>
                        <a:t/>
                      </a:r>
                      <a:br>
                        <a:rPr lang="en-US" sz="2400" dirty="0">
                          <a:solidFill>
                            <a:srgbClr val="FF0000"/>
                          </a:solidFill>
                          <a:effectLst/>
                          <a:latin typeface="Times New Roman" panose="02020603050405020304" pitchFamily="18" charset="0"/>
                          <a:cs typeface="Times New Roman" panose="02020603050405020304" pitchFamily="18" charset="0"/>
                        </a:rPr>
                      </a:br>
                      <a:r>
                        <a:rPr lang="en-US" sz="2400" dirty="0" err="1">
                          <a:solidFill>
                            <a:schemeClr val="bg1"/>
                          </a:solidFill>
                          <a:effectLst/>
                          <a:latin typeface="Times New Roman" panose="02020603050405020304" pitchFamily="18" charset="0"/>
                          <a:cs typeface="Times New Roman" panose="02020603050405020304" pitchFamily="18" charset="0"/>
                        </a:rPr>
                        <a:t>Năm</a:t>
                      </a: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gridSpan="3">
                  <a:txBody>
                    <a:bodyPr/>
                    <a:lstStyle/>
                    <a:p>
                      <a:pPr algn="ctr">
                        <a:lnSpc>
                          <a:spcPct val="107000"/>
                        </a:lnSpc>
                        <a:spcAft>
                          <a:spcPts val="800"/>
                        </a:spcAft>
                      </a:pPr>
                      <a:r>
                        <a:rPr lang="en-US" sz="2400" dirty="0" smtClean="0">
                          <a:solidFill>
                            <a:schemeClr val="bg1"/>
                          </a:solidFill>
                          <a:effectLst/>
                          <a:latin typeface="Times New Roman" panose="02020603050405020304" pitchFamily="18" charset="0"/>
                          <a:cs typeface="Times New Roman" panose="02020603050405020304" pitchFamily="18" charset="0"/>
                        </a:rPr>
                        <a:t>Cơ </a:t>
                      </a:r>
                      <a:r>
                        <a:rPr lang="en-US" sz="2400" dirty="0">
                          <a:solidFill>
                            <a:schemeClr val="bg1"/>
                          </a:solidFill>
                          <a:effectLst/>
                          <a:latin typeface="Times New Roman" panose="02020603050405020304" pitchFamily="18" charset="0"/>
                          <a:cs typeface="Times New Roman" panose="02020603050405020304" pitchFamily="18" charset="0"/>
                        </a:rPr>
                        <a:t>cấu lao động </a:t>
                      </a:r>
                      <a:r>
                        <a:rPr lang="en-US" sz="2400" dirty="0" smtClean="0">
                          <a:solidFill>
                            <a:schemeClr val="bg1"/>
                          </a:solidFill>
                          <a:effectLst/>
                          <a:latin typeface="Times New Roman" panose="02020603050405020304" pitchFamily="18" charset="0"/>
                          <a:cs typeface="Times New Roman" panose="02020603050405020304" pitchFamily="18" charset="0"/>
                        </a:rPr>
                        <a:t>theo </a:t>
                      </a:r>
                      <a:r>
                        <a:rPr lang="en-US" sz="2400" dirty="0">
                          <a:solidFill>
                            <a:schemeClr val="bg1"/>
                          </a:solidFill>
                          <a:effectLst/>
                          <a:latin typeface="Times New Roman" panose="02020603050405020304" pitchFamily="18" charset="0"/>
                          <a:cs typeface="Times New Roman" panose="02020603050405020304" pitchFamily="18" charset="0"/>
                        </a:rPr>
                        <a:t>ngành Kinh </a:t>
                      </a:r>
                      <a:r>
                        <a:rPr lang="en-US" sz="2400" dirty="0" smtClean="0">
                          <a:solidFill>
                            <a:schemeClr val="bg1"/>
                          </a:solidFill>
                          <a:effectLst/>
                          <a:latin typeface="Times New Roman" panose="02020603050405020304" pitchFamily="18" charset="0"/>
                          <a:cs typeface="Times New Roman" panose="02020603050405020304" pitchFamily="18" charset="0"/>
                        </a:rPr>
                        <a:t>tế (%)</a:t>
                      </a: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94819">
                <a:tc vMerge="1">
                  <a:txBody>
                    <a:bodyPr/>
                    <a:lstStyle/>
                    <a:p>
                      <a:endParaRPr lang="en-US"/>
                    </a:p>
                  </a:txBody>
                  <a:tcPr/>
                </a:tc>
                <a:tc>
                  <a:txBody>
                    <a:bodyPr/>
                    <a:lstStyle/>
                    <a:p>
                      <a:pPr algn="ctr">
                        <a:lnSpc>
                          <a:spcPct val="107000"/>
                        </a:lnSpc>
                        <a:spcAft>
                          <a:spcPts val="800"/>
                        </a:spcAft>
                      </a:pPr>
                      <a:r>
                        <a:rPr lang="en-US" sz="2400" b="1" dirty="0" smtClean="0">
                          <a:effectLst/>
                          <a:latin typeface="Times New Roman" panose="02020603050405020304" pitchFamily="18" charset="0"/>
                          <a:cs typeface="Times New Roman" panose="02020603050405020304" pitchFamily="18" charset="0"/>
                        </a:rPr>
                        <a:t>NN</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b="1" dirty="0" smtClean="0">
                          <a:effectLst/>
                          <a:latin typeface="Times New Roman" panose="02020603050405020304" pitchFamily="18" charset="0"/>
                          <a:cs typeface="Times New Roman" panose="02020603050405020304" pitchFamily="18" charset="0"/>
                        </a:rPr>
                        <a:t>CN</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b="1" dirty="0" smtClean="0">
                          <a:effectLst/>
                          <a:latin typeface="Times New Roman" panose="02020603050405020304" pitchFamily="18" charset="0"/>
                          <a:cs typeface="Times New Roman" panose="02020603050405020304" pitchFamily="18" charset="0"/>
                        </a:rPr>
                        <a:t>DV</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94819">
                <a:tc>
                  <a:txBody>
                    <a:bodyPr/>
                    <a:lstStyle/>
                    <a:p>
                      <a:pPr algn="ctr">
                        <a:lnSpc>
                          <a:spcPct val="107000"/>
                        </a:lnSpc>
                        <a:spcAft>
                          <a:spcPts val="800"/>
                        </a:spcAft>
                      </a:pPr>
                      <a:r>
                        <a:rPr lang="en-US" sz="2400" dirty="0">
                          <a:solidFill>
                            <a:schemeClr val="bg1"/>
                          </a:solidFill>
                          <a:effectLst/>
                          <a:latin typeface="Times New Roman" panose="02020603050405020304" pitchFamily="18" charset="0"/>
                          <a:cs typeface="Times New Roman" panose="02020603050405020304" pitchFamily="18" charset="0"/>
                        </a:rPr>
                        <a:t>2002</a:t>
                      </a: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dirty="0" smtClean="0">
                          <a:effectLst/>
                          <a:latin typeface="Times New Roman" panose="02020603050405020304" pitchFamily="18" charset="0"/>
                          <a:ea typeface="+mn-ea"/>
                          <a:cs typeface="Times New Roman" panose="02020603050405020304" pitchFamily="18" charset="0"/>
                        </a:rPr>
                        <a:t>59,6</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dirty="0">
                          <a:effectLst/>
                          <a:latin typeface="Times New Roman" panose="02020603050405020304" pitchFamily="18" charset="0"/>
                          <a:cs typeface="Times New Roman" panose="02020603050405020304" pitchFamily="18" charset="0"/>
                        </a:rPr>
                        <a:t>15,4</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dirty="0" smtClean="0">
                          <a:effectLst/>
                          <a:latin typeface="Times New Roman" panose="02020603050405020304" pitchFamily="18" charset="0"/>
                          <a:cs typeface="Times New Roman" panose="02020603050405020304" pitchFamily="18" charset="0"/>
                        </a:rPr>
                        <a:t>25,0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0002"/>
                  </a:ext>
                </a:extLst>
              </a:tr>
              <a:tr h="494819">
                <a:tc>
                  <a:txBody>
                    <a:bodyPr/>
                    <a:lstStyle/>
                    <a:p>
                      <a:pPr algn="ctr">
                        <a:lnSpc>
                          <a:spcPct val="107000"/>
                        </a:lnSpc>
                        <a:spcAft>
                          <a:spcPts val="800"/>
                        </a:spcAft>
                      </a:pPr>
                      <a:r>
                        <a:rPr lang="en-US" sz="2400" dirty="0">
                          <a:solidFill>
                            <a:schemeClr val="bg1"/>
                          </a:solidFill>
                          <a:effectLst/>
                          <a:latin typeface="Times New Roman" panose="02020603050405020304" pitchFamily="18" charset="0"/>
                          <a:cs typeface="Times New Roman" panose="02020603050405020304" pitchFamily="18" charset="0"/>
                        </a:rPr>
                        <a:t>2005</a:t>
                      </a: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dirty="0">
                          <a:effectLst/>
                          <a:latin typeface="Times New Roman" panose="02020603050405020304" pitchFamily="18" charset="0"/>
                          <a:cs typeface="Times New Roman" panose="02020603050405020304" pitchFamily="18" charset="0"/>
                        </a:rPr>
                        <a:t>57,3</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dirty="0" smtClean="0">
                          <a:effectLst/>
                          <a:latin typeface="Times New Roman" panose="02020603050405020304" pitchFamily="18" charset="0"/>
                          <a:cs typeface="Times New Roman" panose="02020603050405020304" pitchFamily="18" charset="0"/>
                        </a:rPr>
                        <a:t>16,7</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dirty="0" smtClean="0">
                          <a:effectLst/>
                          <a:latin typeface="Times New Roman" panose="02020603050405020304" pitchFamily="18" charset="0"/>
                          <a:ea typeface="+mn-ea"/>
                          <a:cs typeface="Times New Roman" panose="02020603050405020304" pitchFamily="18" charset="0"/>
                        </a:rPr>
                        <a:t>26,0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0003"/>
                  </a:ext>
                </a:extLst>
              </a:tr>
              <a:tr h="494819">
                <a:tc>
                  <a:txBody>
                    <a:bodyPr/>
                    <a:lstStyle/>
                    <a:p>
                      <a:pPr algn="ctr">
                        <a:lnSpc>
                          <a:spcPct val="107000"/>
                        </a:lnSpc>
                        <a:spcAft>
                          <a:spcPts val="800"/>
                        </a:spcAft>
                      </a:pPr>
                      <a:r>
                        <a:rPr lang="en-US" sz="2400" dirty="0">
                          <a:solidFill>
                            <a:schemeClr val="bg1"/>
                          </a:solidFill>
                          <a:effectLst/>
                          <a:latin typeface="Times New Roman" panose="02020603050405020304" pitchFamily="18" charset="0"/>
                          <a:cs typeface="Times New Roman" panose="02020603050405020304" pitchFamily="18" charset="0"/>
                        </a:rPr>
                        <a:t>2010</a:t>
                      </a: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dirty="0" smtClean="0">
                          <a:effectLst/>
                          <a:latin typeface="Times New Roman" panose="02020603050405020304" pitchFamily="18" charset="0"/>
                          <a:cs typeface="Times New Roman" panose="02020603050405020304" pitchFamily="18" charset="0"/>
                        </a:rPr>
                        <a:t>50,0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dirty="0" smtClean="0">
                          <a:effectLst/>
                          <a:latin typeface="Times New Roman" panose="02020603050405020304" pitchFamily="18" charset="0"/>
                          <a:cs typeface="Times New Roman" panose="02020603050405020304" pitchFamily="18" charset="0"/>
                        </a:rPr>
                        <a:t>23,0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dirty="0" smtClean="0">
                          <a:effectLst/>
                          <a:latin typeface="Times New Roman" panose="02020603050405020304" pitchFamily="18" charset="0"/>
                          <a:cs typeface="Times New Roman" panose="02020603050405020304" pitchFamily="18" charset="0"/>
                        </a:rPr>
                        <a:t>27,0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0004"/>
                  </a:ext>
                </a:extLst>
              </a:tr>
              <a:tr h="494819">
                <a:tc>
                  <a:txBody>
                    <a:bodyPr/>
                    <a:lstStyle/>
                    <a:p>
                      <a:pPr algn="ctr">
                        <a:lnSpc>
                          <a:spcPct val="107000"/>
                        </a:lnSpc>
                        <a:spcAft>
                          <a:spcPts val="800"/>
                        </a:spcAft>
                      </a:pPr>
                      <a:r>
                        <a:rPr lang="en-US" sz="2400" dirty="0">
                          <a:solidFill>
                            <a:schemeClr val="bg1"/>
                          </a:solidFill>
                          <a:effectLst/>
                          <a:latin typeface="Times New Roman" panose="02020603050405020304" pitchFamily="18" charset="0"/>
                          <a:cs typeface="Times New Roman" panose="02020603050405020304" pitchFamily="18" charset="0"/>
                        </a:rPr>
                        <a:t>2013</a:t>
                      </a: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dirty="0" smtClean="0">
                          <a:effectLst/>
                          <a:latin typeface="Times New Roman" panose="02020603050405020304" pitchFamily="18" charset="0"/>
                          <a:cs typeface="Times New Roman" panose="02020603050405020304" pitchFamily="18" charset="0"/>
                        </a:rPr>
                        <a:t>47,0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dirty="0" smtClean="0">
                          <a:effectLst/>
                          <a:latin typeface="Times New Roman" panose="02020603050405020304" pitchFamily="18" charset="0"/>
                          <a:cs typeface="Times New Roman" panose="02020603050405020304" pitchFamily="18" charset="0"/>
                        </a:rPr>
                        <a:t>21,0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dirty="0" smtClean="0">
                          <a:effectLst/>
                          <a:latin typeface="Times New Roman" panose="02020603050405020304" pitchFamily="18" charset="0"/>
                          <a:cs typeface="Times New Roman" panose="02020603050405020304" pitchFamily="18" charset="0"/>
                        </a:rPr>
                        <a:t>32,0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0005"/>
                  </a:ext>
                </a:extLst>
              </a:tr>
              <a:tr h="494819">
                <a:tc>
                  <a:txBody>
                    <a:bodyPr/>
                    <a:lstStyle/>
                    <a:p>
                      <a:pPr algn="ctr">
                        <a:lnSpc>
                          <a:spcPct val="107000"/>
                        </a:lnSpc>
                        <a:spcAft>
                          <a:spcPts val="800"/>
                        </a:spcAft>
                      </a:pPr>
                      <a:r>
                        <a:rPr lang="en-US" sz="2400" dirty="0" smtClean="0">
                          <a:solidFill>
                            <a:schemeClr val="bg1"/>
                          </a:solidFill>
                          <a:effectLst/>
                          <a:latin typeface="Times New Roman" panose="02020603050405020304" pitchFamily="18" charset="0"/>
                          <a:cs typeface="Times New Roman" panose="02020603050405020304" pitchFamily="18" charset="0"/>
                        </a:rPr>
                        <a:t>2015</a:t>
                      </a: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dirty="0">
                          <a:effectLst/>
                          <a:latin typeface="Times New Roman" panose="02020603050405020304" pitchFamily="18" charset="0"/>
                          <a:cs typeface="Times New Roman" panose="02020603050405020304" pitchFamily="18" charset="0"/>
                        </a:rPr>
                        <a:t>42,2</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24,4</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dirty="0">
                          <a:effectLst/>
                          <a:latin typeface="Times New Roman" panose="02020603050405020304" pitchFamily="18" charset="0"/>
                          <a:cs typeface="Times New Roman" panose="02020603050405020304" pitchFamily="18" charset="0"/>
                        </a:rPr>
                        <a:t>33,4</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0006"/>
                  </a:ext>
                </a:extLst>
              </a:tr>
            </a:tbl>
          </a:graphicData>
        </a:graphic>
      </p:graphicFrame>
      <p:sp>
        <p:nvSpPr>
          <p:cNvPr id="2" name="TextBox 1"/>
          <p:cNvSpPr txBox="1"/>
          <p:nvPr/>
        </p:nvSpPr>
        <p:spPr>
          <a:xfrm>
            <a:off x="1818718" y="258690"/>
            <a:ext cx="9779312" cy="400110"/>
          </a:xfrm>
          <a:prstGeom prst="rect">
            <a:avLst/>
          </a:prstGeom>
          <a:noFill/>
        </p:spPr>
        <p:txBody>
          <a:bodyPr wrap="square" rtlCol="0">
            <a:spAutoFit/>
          </a:bodyPr>
          <a:lstStyle/>
          <a:p>
            <a:r>
              <a:rPr lang="en-US" sz="2000" b="1" dirty="0" smtClean="0">
                <a:solidFill>
                  <a:srgbClr val="FF0000"/>
                </a:solidFill>
                <a:latin typeface="Times New Roman" panose="02020603050405020304" pitchFamily="18" charset="0"/>
                <a:cs typeface="Times New Roman" panose="02020603050405020304" pitchFamily="18" charset="0"/>
              </a:rPr>
              <a:t>BẢNG CƠ CẤU LAO ĐỘNG PHÂN THEO 3 KHU VỰC KINH TẾ Ở NƯỚC TA</a:t>
            </a:r>
            <a:endParaRPr lang="en-US" sz="2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7385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44560219"/>
              </p:ext>
            </p:extLst>
          </p:nvPr>
        </p:nvGraphicFramePr>
        <p:xfrm>
          <a:off x="2003782" y="1726474"/>
          <a:ext cx="7641774" cy="1987925"/>
        </p:xfrm>
        <a:graphic>
          <a:graphicData uri="http://schemas.openxmlformats.org/drawingml/2006/table">
            <a:tbl>
              <a:tblPr firstRow="1" bandRow="1">
                <a:tableStyleId>{5C22544A-7EE6-4342-B048-85BDC9FD1C3A}</a:tableStyleId>
              </a:tblPr>
              <a:tblGrid>
                <a:gridCol w="1240972">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273629">
                  <a:extLst>
                    <a:ext uri="{9D8B030D-6E8A-4147-A177-3AD203B41FA5}">
                      <a16:colId xmlns:a16="http://schemas.microsoft.com/office/drawing/2014/main" val="20003"/>
                    </a:ext>
                  </a:extLst>
                </a:gridCol>
                <a:gridCol w="1035970">
                  <a:extLst>
                    <a:ext uri="{9D8B030D-6E8A-4147-A177-3AD203B41FA5}">
                      <a16:colId xmlns:a16="http://schemas.microsoft.com/office/drawing/2014/main" val="20004"/>
                    </a:ext>
                  </a:extLst>
                </a:gridCol>
                <a:gridCol w="1511288">
                  <a:extLst>
                    <a:ext uri="{9D8B030D-6E8A-4147-A177-3AD203B41FA5}">
                      <a16:colId xmlns:a16="http://schemas.microsoft.com/office/drawing/2014/main" val="20005"/>
                    </a:ext>
                  </a:extLst>
                </a:gridCol>
                <a:gridCol w="1273629">
                  <a:extLst>
                    <a:ext uri="{9D8B030D-6E8A-4147-A177-3AD203B41FA5}">
                      <a16:colId xmlns:a16="http://schemas.microsoft.com/office/drawing/2014/main" val="20006"/>
                    </a:ext>
                  </a:extLst>
                </a:gridCol>
              </a:tblGrid>
              <a:tr h="783578">
                <a:tc>
                  <a:txBody>
                    <a:bodyPr/>
                    <a:lstStyle/>
                    <a:p>
                      <a:r>
                        <a:rPr lang="en-US" sz="2800" dirty="0" err="1" smtClean="0">
                          <a:latin typeface="Times New Roman" pitchFamily="18" charset="0"/>
                          <a:cs typeface="Times New Roman" pitchFamily="18" charset="0"/>
                        </a:rPr>
                        <a:t>Việt</a:t>
                      </a:r>
                      <a:r>
                        <a:rPr lang="en-US" sz="2800" baseline="0" dirty="0" smtClean="0">
                          <a:latin typeface="Times New Roman" pitchFamily="18" charset="0"/>
                          <a:cs typeface="Times New Roman" pitchFamily="18" charset="0"/>
                        </a:rPr>
                        <a:t> Nam</a:t>
                      </a:r>
                      <a:endParaRPr lang="en-US" sz="2800" dirty="0">
                        <a:latin typeface="Times New Roman" pitchFamily="18" charset="0"/>
                        <a:cs typeface="Times New Roman" pitchFamily="18" charset="0"/>
                      </a:endParaRPr>
                    </a:p>
                  </a:txBody>
                  <a:tcPr/>
                </a:tc>
                <a:tc>
                  <a:txBody>
                    <a:bodyPr/>
                    <a:lstStyle/>
                    <a:p>
                      <a:r>
                        <a:rPr lang="en-US" sz="2800" dirty="0" err="1" smtClean="0">
                          <a:latin typeface="Times New Roman" pitchFamily="18" charset="0"/>
                          <a:cs typeface="Times New Roman" pitchFamily="18" charset="0"/>
                        </a:rPr>
                        <a:t>Hoa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Kì</a:t>
                      </a:r>
                      <a:endParaRPr lang="en-US" sz="2800" dirty="0">
                        <a:latin typeface="Times New Roman" pitchFamily="18" charset="0"/>
                        <a:cs typeface="Times New Roman" pitchFamily="18" charset="0"/>
                      </a:endParaRPr>
                    </a:p>
                  </a:txBody>
                  <a:tcPr/>
                </a:tc>
                <a:tc>
                  <a:txBody>
                    <a:bodyPr/>
                    <a:lstStyle/>
                    <a:p>
                      <a:r>
                        <a:rPr lang="en-US" sz="2800" dirty="0" err="1" smtClean="0">
                          <a:latin typeface="Times New Roman" pitchFamily="18" charset="0"/>
                          <a:cs typeface="Times New Roman" pitchFamily="18" charset="0"/>
                        </a:rPr>
                        <a:t>Pháp</a:t>
                      </a:r>
                      <a:endParaRPr lang="en-US" sz="2800" dirty="0">
                        <a:latin typeface="Times New Roman" pitchFamily="18" charset="0"/>
                        <a:cs typeface="Times New Roman" pitchFamily="18" charset="0"/>
                      </a:endParaRPr>
                    </a:p>
                  </a:txBody>
                  <a:tcPr/>
                </a:tc>
                <a:tc>
                  <a:txBody>
                    <a:bodyPr/>
                    <a:lstStyle/>
                    <a:p>
                      <a:r>
                        <a:rPr lang="en-US" sz="2800" dirty="0" err="1" smtClean="0">
                          <a:latin typeface="Times New Roman" pitchFamily="18" charset="0"/>
                          <a:cs typeface="Times New Roman" pitchFamily="18" charset="0"/>
                        </a:rPr>
                        <a:t>Thái</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Lan</a:t>
                      </a:r>
                      <a:endParaRPr lang="en-US" sz="2800" dirty="0">
                        <a:latin typeface="Times New Roman" pitchFamily="18" charset="0"/>
                        <a:cs typeface="Times New Roman" pitchFamily="18" charset="0"/>
                      </a:endParaRPr>
                    </a:p>
                  </a:txBody>
                  <a:tcPr/>
                </a:tc>
                <a:tc>
                  <a:txBody>
                    <a:bodyPr/>
                    <a:lstStyle/>
                    <a:p>
                      <a:r>
                        <a:rPr lang="en-US" sz="2800" dirty="0" smtClean="0">
                          <a:latin typeface="Times New Roman" pitchFamily="18" charset="0"/>
                          <a:cs typeface="Times New Roman" pitchFamily="18" charset="0"/>
                        </a:rPr>
                        <a:t>Ma-</a:t>
                      </a:r>
                      <a:r>
                        <a:rPr lang="en-US" sz="2800" dirty="0" err="1" smtClean="0">
                          <a:latin typeface="Times New Roman" pitchFamily="18" charset="0"/>
                          <a:cs typeface="Times New Roman" pitchFamily="18" charset="0"/>
                        </a:rPr>
                        <a:t>lai</a:t>
                      </a:r>
                      <a:r>
                        <a:rPr lang="en-US" sz="2800" dirty="0" smtClean="0">
                          <a:latin typeface="Times New Roman" pitchFamily="18" charset="0"/>
                          <a:cs typeface="Times New Roman" pitchFamily="18" charset="0"/>
                        </a:rPr>
                        <a:t>-xi-a.</a:t>
                      </a:r>
                      <a:endParaRPr lang="en-US" sz="2800" dirty="0">
                        <a:latin typeface="Times New Roman" pitchFamily="18" charset="0"/>
                        <a:cs typeface="Times New Roman" pitchFamily="18" charset="0"/>
                      </a:endParaRPr>
                    </a:p>
                  </a:txBody>
                  <a:tcPr/>
                </a:tc>
                <a:tc>
                  <a:txBody>
                    <a:bodyPr/>
                    <a:lstStyle/>
                    <a:p>
                      <a:r>
                        <a:rPr lang="en-US" sz="2800" dirty="0" err="1" smtClean="0">
                          <a:latin typeface="Times New Roman" pitchFamily="18" charset="0"/>
                          <a:cs typeface="Times New Roman" pitchFamily="18" charset="0"/>
                        </a:rPr>
                        <a:t>Nhật</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Bản</a:t>
                      </a:r>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1043045">
                <a:tc>
                  <a:txBody>
                    <a:bodyPr/>
                    <a:lstStyle/>
                    <a:p>
                      <a:pPr algn="ctr"/>
                      <a:r>
                        <a:rPr lang="en-US" sz="3200" dirty="0" smtClean="0">
                          <a:solidFill>
                            <a:srgbClr val="FF0000"/>
                          </a:solidFill>
                          <a:latin typeface="Times New Roman" pitchFamily="18" charset="0"/>
                          <a:cs typeface="Times New Roman" pitchFamily="18" charset="0"/>
                        </a:rPr>
                        <a:t>43,3</a:t>
                      </a:r>
                      <a:endParaRPr lang="en-US" sz="3200" dirty="0">
                        <a:solidFill>
                          <a:srgbClr val="FF0000"/>
                        </a:solidFill>
                        <a:latin typeface="Times New Roman" pitchFamily="18" charset="0"/>
                        <a:cs typeface="Times New Roman" pitchFamily="18" charset="0"/>
                      </a:endParaRPr>
                    </a:p>
                  </a:txBody>
                  <a:tcPr/>
                </a:tc>
                <a:tc>
                  <a:txBody>
                    <a:bodyPr/>
                    <a:lstStyle/>
                    <a:p>
                      <a:pPr algn="ctr"/>
                      <a:r>
                        <a:rPr lang="en-US" sz="3200" dirty="0" smtClean="0">
                          <a:latin typeface="Times New Roman" pitchFamily="18" charset="0"/>
                          <a:cs typeface="Times New Roman" pitchFamily="18" charset="0"/>
                        </a:rPr>
                        <a:t>79,8</a:t>
                      </a:r>
                      <a:endParaRPr lang="en-US" sz="3200" dirty="0">
                        <a:latin typeface="Times New Roman" pitchFamily="18" charset="0"/>
                        <a:cs typeface="Times New Roman" pitchFamily="18" charset="0"/>
                      </a:endParaRPr>
                    </a:p>
                  </a:txBody>
                  <a:tcPr/>
                </a:tc>
                <a:tc>
                  <a:txBody>
                    <a:bodyPr/>
                    <a:lstStyle/>
                    <a:p>
                      <a:pPr algn="ctr"/>
                      <a:r>
                        <a:rPr lang="en-US" sz="3200" dirty="0" smtClean="0">
                          <a:latin typeface="Times New Roman" pitchFamily="18" charset="0"/>
                          <a:cs typeface="Times New Roman" pitchFamily="18" charset="0"/>
                        </a:rPr>
                        <a:t>76,0</a:t>
                      </a:r>
                      <a:endParaRPr lang="en-US" sz="3200" dirty="0">
                        <a:latin typeface="Times New Roman" pitchFamily="18" charset="0"/>
                        <a:cs typeface="Times New Roman" pitchFamily="18" charset="0"/>
                      </a:endParaRPr>
                    </a:p>
                  </a:txBody>
                  <a:tcPr/>
                </a:tc>
                <a:tc>
                  <a:txBody>
                    <a:bodyPr/>
                    <a:lstStyle/>
                    <a:p>
                      <a:pPr algn="ctr"/>
                      <a:r>
                        <a:rPr lang="en-US" sz="3200" dirty="0" smtClean="0">
                          <a:latin typeface="Times New Roman" pitchFamily="18" charset="0"/>
                          <a:cs typeface="Times New Roman" pitchFamily="18" charset="0"/>
                        </a:rPr>
                        <a:t>56,6</a:t>
                      </a:r>
                      <a:endParaRPr lang="en-US" sz="3200" dirty="0">
                        <a:latin typeface="Times New Roman" pitchFamily="18" charset="0"/>
                        <a:cs typeface="Times New Roman" pitchFamily="18" charset="0"/>
                      </a:endParaRPr>
                    </a:p>
                  </a:txBody>
                  <a:tcPr/>
                </a:tc>
                <a:tc>
                  <a:txBody>
                    <a:bodyPr/>
                    <a:lstStyle/>
                    <a:p>
                      <a:pPr algn="ctr"/>
                      <a:r>
                        <a:rPr lang="en-US" sz="3200" dirty="0" smtClean="0">
                          <a:latin typeface="Times New Roman" pitchFamily="18" charset="0"/>
                          <a:cs typeface="Times New Roman" pitchFamily="18" charset="0"/>
                        </a:rPr>
                        <a:t>61,3</a:t>
                      </a:r>
                      <a:endParaRPr lang="en-US" sz="3200" dirty="0">
                        <a:latin typeface="Times New Roman" pitchFamily="18" charset="0"/>
                        <a:cs typeface="Times New Roman" pitchFamily="18" charset="0"/>
                      </a:endParaRPr>
                    </a:p>
                  </a:txBody>
                  <a:tcPr/>
                </a:tc>
                <a:tc>
                  <a:txBody>
                    <a:bodyPr/>
                    <a:lstStyle/>
                    <a:p>
                      <a:pPr algn="ctr"/>
                      <a:r>
                        <a:rPr lang="en-US" sz="3200" dirty="0" smtClean="0">
                          <a:latin typeface="Times New Roman" pitchFamily="18" charset="0"/>
                          <a:cs typeface="Times New Roman" pitchFamily="18" charset="0"/>
                        </a:rPr>
                        <a:t>73,1</a:t>
                      </a:r>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bl>
          </a:graphicData>
        </a:graphic>
      </p:graphicFrame>
      <p:sp>
        <p:nvSpPr>
          <p:cNvPr id="4" name="TextBox 3"/>
          <p:cNvSpPr txBox="1"/>
          <p:nvPr/>
        </p:nvSpPr>
        <p:spPr>
          <a:xfrm>
            <a:off x="2646622" y="283963"/>
            <a:ext cx="7499554" cy="1077218"/>
          </a:xfrm>
          <a:prstGeom prst="rect">
            <a:avLst/>
          </a:prstGeom>
          <a:noFill/>
        </p:spPr>
        <p:txBody>
          <a:bodyPr wrap="none" rtlCol="0">
            <a:spAutoFit/>
          </a:bodyPr>
          <a:lstStyle/>
          <a:p>
            <a:pPr lvl="0" algn="ctr"/>
            <a:r>
              <a:rPr lang="en-US" sz="3200" b="1" dirty="0">
                <a:solidFill>
                  <a:srgbClr val="0000CC"/>
                </a:solidFill>
                <a:latin typeface="Times New Roman" pitchFamily="18" charset="0"/>
              </a:rPr>
              <a:t>Tỉ </a:t>
            </a:r>
            <a:r>
              <a:rPr lang="en-US" sz="3200" b="1" dirty="0" err="1">
                <a:solidFill>
                  <a:srgbClr val="0000CC"/>
                </a:solidFill>
                <a:latin typeface="Times New Roman" pitchFamily="18" charset="0"/>
              </a:rPr>
              <a:t>trọng</a:t>
            </a:r>
            <a:r>
              <a:rPr lang="en-US" sz="3200" b="1" dirty="0">
                <a:solidFill>
                  <a:srgbClr val="0000CC"/>
                </a:solidFill>
                <a:latin typeface="Times New Roman" pitchFamily="18" charset="0"/>
              </a:rPr>
              <a:t> </a:t>
            </a:r>
            <a:r>
              <a:rPr lang="en-US" sz="3200" b="1" dirty="0" err="1">
                <a:solidFill>
                  <a:srgbClr val="0000CC"/>
                </a:solidFill>
                <a:latin typeface="Times New Roman" pitchFamily="18" charset="0"/>
              </a:rPr>
              <a:t>dịch</a:t>
            </a:r>
            <a:r>
              <a:rPr lang="en-US" sz="3200" b="1" dirty="0">
                <a:solidFill>
                  <a:srgbClr val="0000CC"/>
                </a:solidFill>
                <a:latin typeface="Times New Roman" pitchFamily="18" charset="0"/>
              </a:rPr>
              <a:t> vụ </a:t>
            </a:r>
            <a:r>
              <a:rPr lang="en-US" sz="3200" b="1" dirty="0" err="1">
                <a:solidFill>
                  <a:srgbClr val="0000CC"/>
                </a:solidFill>
                <a:latin typeface="Times New Roman" pitchFamily="18" charset="0"/>
              </a:rPr>
              <a:t>trong</a:t>
            </a:r>
            <a:r>
              <a:rPr lang="en-US" sz="3200" b="1" dirty="0">
                <a:solidFill>
                  <a:srgbClr val="0000CC"/>
                </a:solidFill>
                <a:latin typeface="Times New Roman" pitchFamily="18" charset="0"/>
              </a:rPr>
              <a:t> GDP </a:t>
            </a:r>
            <a:r>
              <a:rPr lang="en-US" sz="3200" b="1" dirty="0" err="1">
                <a:solidFill>
                  <a:srgbClr val="0000CC"/>
                </a:solidFill>
                <a:latin typeface="Times New Roman" pitchFamily="18" charset="0"/>
              </a:rPr>
              <a:t>của</a:t>
            </a:r>
            <a:r>
              <a:rPr lang="en-US" sz="3200" b="1" dirty="0">
                <a:solidFill>
                  <a:srgbClr val="0000CC"/>
                </a:solidFill>
                <a:latin typeface="Times New Roman" pitchFamily="18" charset="0"/>
              </a:rPr>
              <a:t> </a:t>
            </a:r>
            <a:r>
              <a:rPr lang="en-US" sz="3200" b="1" dirty="0" err="1">
                <a:solidFill>
                  <a:srgbClr val="0000CC"/>
                </a:solidFill>
                <a:latin typeface="Times New Roman" pitchFamily="18" charset="0"/>
              </a:rPr>
              <a:t>Việt</a:t>
            </a:r>
            <a:r>
              <a:rPr lang="en-US" sz="3200" b="1" dirty="0">
                <a:solidFill>
                  <a:srgbClr val="0000CC"/>
                </a:solidFill>
                <a:latin typeface="Times New Roman" pitchFamily="18" charset="0"/>
              </a:rPr>
              <a:t> Nam</a:t>
            </a:r>
          </a:p>
          <a:p>
            <a:pPr lvl="0" algn="ctr"/>
            <a:r>
              <a:rPr lang="en-US" sz="3200" b="1" dirty="0">
                <a:solidFill>
                  <a:srgbClr val="0000CC"/>
                </a:solidFill>
                <a:latin typeface="Times New Roman" pitchFamily="18" charset="0"/>
              </a:rPr>
              <a:t> và một số nước trên thế </a:t>
            </a:r>
            <a:r>
              <a:rPr lang="en-US" sz="3200" b="1" dirty="0" smtClean="0">
                <a:solidFill>
                  <a:srgbClr val="0000CC"/>
                </a:solidFill>
                <a:latin typeface="Times New Roman" pitchFamily="18" charset="0"/>
              </a:rPr>
              <a:t>giới (%). </a:t>
            </a:r>
            <a:r>
              <a:rPr lang="en-US" sz="3200" b="1" dirty="0">
                <a:solidFill>
                  <a:srgbClr val="0000CC"/>
                </a:solidFill>
                <a:latin typeface="Times New Roman" pitchFamily="18" charset="0"/>
              </a:rPr>
              <a:t>(2014)</a:t>
            </a:r>
          </a:p>
        </p:txBody>
      </p:sp>
      <p:sp>
        <p:nvSpPr>
          <p:cNvPr id="2" name="Rectangle 1"/>
          <p:cNvSpPr/>
          <p:nvPr/>
        </p:nvSpPr>
        <p:spPr>
          <a:xfrm>
            <a:off x="2227217" y="4162955"/>
            <a:ext cx="7130956" cy="1274195"/>
          </a:xfrm>
          <a:prstGeom prst="rect">
            <a:avLst/>
          </a:prstGeom>
        </p:spPr>
        <p:txBody>
          <a:bodyPr wrap="square">
            <a:spAutoFit/>
          </a:bodyPr>
          <a:lstStyle/>
          <a:p>
            <a:pPr marL="342900" indent="-342900" algn="ctr" fontAlgn="base">
              <a:lnSpc>
                <a:spcPct val="80000"/>
              </a:lnSpc>
              <a:spcBef>
                <a:spcPct val="20000"/>
              </a:spcBef>
              <a:spcAft>
                <a:spcPct val="0"/>
              </a:spcAft>
            </a:pPr>
            <a:r>
              <a:rPr lang="en-US" sz="3200" b="1" i="1" dirty="0">
                <a:solidFill>
                  <a:srgbClr val="FF0000"/>
                </a:solidFill>
                <a:latin typeface="Times New Roman" pitchFamily="18" charset="0"/>
                <a:cs typeface="Arial" pitchFamily="34" charset="0"/>
              </a:rPr>
              <a:t>So </a:t>
            </a:r>
            <a:r>
              <a:rPr lang="en-US" sz="3200" b="1" i="1" dirty="0" err="1">
                <a:solidFill>
                  <a:srgbClr val="FF0000"/>
                </a:solidFill>
                <a:latin typeface="Times New Roman" pitchFamily="18" charset="0"/>
                <a:cs typeface="Arial" pitchFamily="34" charset="0"/>
              </a:rPr>
              <a:t>sánh</a:t>
            </a:r>
            <a:r>
              <a:rPr lang="en-US" sz="3200" b="1" i="1" dirty="0">
                <a:solidFill>
                  <a:srgbClr val="FF0000"/>
                </a:solidFill>
                <a:latin typeface="Times New Roman" pitchFamily="18" charset="0"/>
                <a:cs typeface="Arial" pitchFamily="34" charset="0"/>
              </a:rPr>
              <a:t> </a:t>
            </a:r>
            <a:r>
              <a:rPr lang="en-US" sz="3200" b="1" i="1" dirty="0" err="1">
                <a:solidFill>
                  <a:srgbClr val="FF0000"/>
                </a:solidFill>
                <a:latin typeface="Times New Roman" pitchFamily="18" charset="0"/>
                <a:cs typeface="Arial" pitchFamily="34" charset="0"/>
              </a:rPr>
              <a:t>ti</a:t>
            </a:r>
            <a:r>
              <a:rPr lang="en-US" sz="3200" b="1" i="1" dirty="0">
                <a:solidFill>
                  <a:srgbClr val="FF0000"/>
                </a:solidFill>
                <a:latin typeface="Times New Roman" pitchFamily="18" charset="0"/>
                <a:cs typeface="Arial" pitchFamily="34" charset="0"/>
              </a:rPr>
              <a:t>̉ </a:t>
            </a:r>
            <a:r>
              <a:rPr lang="en-US" sz="3200" b="1" i="1" dirty="0" err="1">
                <a:solidFill>
                  <a:srgbClr val="FF0000"/>
                </a:solidFill>
                <a:latin typeface="Times New Roman" pitchFamily="18" charset="0"/>
                <a:cs typeface="Arial" pitchFamily="34" charset="0"/>
              </a:rPr>
              <a:t>trọng</a:t>
            </a:r>
            <a:r>
              <a:rPr lang="en-US" sz="3200" b="1" i="1" dirty="0">
                <a:solidFill>
                  <a:srgbClr val="FF0000"/>
                </a:solidFill>
                <a:latin typeface="Times New Roman" pitchFamily="18" charset="0"/>
                <a:cs typeface="Arial" pitchFamily="34" charset="0"/>
              </a:rPr>
              <a:t> </a:t>
            </a:r>
            <a:r>
              <a:rPr lang="en-US" sz="3200" b="1" i="1" dirty="0" err="1">
                <a:solidFill>
                  <a:srgbClr val="FF0000"/>
                </a:solidFill>
                <a:latin typeface="Times New Roman" pitchFamily="18" charset="0"/>
                <a:cs typeface="Arial" pitchFamily="34" charset="0"/>
              </a:rPr>
              <a:t>dịch</a:t>
            </a:r>
            <a:r>
              <a:rPr lang="en-US" sz="3200" b="1" i="1" dirty="0">
                <a:solidFill>
                  <a:srgbClr val="FF0000"/>
                </a:solidFill>
                <a:latin typeface="Times New Roman" pitchFamily="18" charset="0"/>
                <a:cs typeface="Arial" pitchFamily="34" charset="0"/>
              </a:rPr>
              <a:t> vụ </a:t>
            </a:r>
            <a:r>
              <a:rPr lang="en-US" sz="3200" b="1" i="1" dirty="0" err="1">
                <a:solidFill>
                  <a:srgbClr val="FF0000"/>
                </a:solidFill>
                <a:latin typeface="Times New Roman" pitchFamily="18" charset="0"/>
                <a:cs typeface="Arial" pitchFamily="34" charset="0"/>
              </a:rPr>
              <a:t>trong</a:t>
            </a:r>
            <a:r>
              <a:rPr lang="en-US" sz="3200" b="1" i="1" dirty="0">
                <a:solidFill>
                  <a:srgbClr val="FF0000"/>
                </a:solidFill>
                <a:latin typeface="Times New Roman" pitchFamily="18" charset="0"/>
                <a:cs typeface="Arial" pitchFamily="34" charset="0"/>
              </a:rPr>
              <a:t> </a:t>
            </a:r>
            <a:r>
              <a:rPr lang="en-US" sz="3200" b="1" i="1" dirty="0" err="1">
                <a:solidFill>
                  <a:srgbClr val="FF0000"/>
                </a:solidFill>
                <a:latin typeface="Times New Roman" pitchFamily="18" charset="0"/>
                <a:cs typeface="Arial" pitchFamily="34" charset="0"/>
              </a:rPr>
              <a:t>cơ</a:t>
            </a:r>
            <a:r>
              <a:rPr lang="en-US" sz="3200" b="1" i="1" dirty="0">
                <a:solidFill>
                  <a:srgbClr val="FF0000"/>
                </a:solidFill>
                <a:latin typeface="Times New Roman" pitchFamily="18" charset="0"/>
                <a:cs typeface="Arial" pitchFamily="34" charset="0"/>
              </a:rPr>
              <a:t> </a:t>
            </a:r>
            <a:r>
              <a:rPr lang="en-US" sz="3200" b="1" i="1" dirty="0" err="1">
                <a:solidFill>
                  <a:srgbClr val="FF0000"/>
                </a:solidFill>
                <a:latin typeface="Times New Roman" pitchFamily="18" charset="0"/>
                <a:cs typeface="Arial" pitchFamily="34" charset="0"/>
              </a:rPr>
              <a:t>cấu</a:t>
            </a:r>
            <a:r>
              <a:rPr lang="en-US" sz="3200" b="1" i="1" dirty="0">
                <a:solidFill>
                  <a:srgbClr val="FF0000"/>
                </a:solidFill>
                <a:latin typeface="Times New Roman" pitchFamily="18" charset="0"/>
                <a:cs typeface="Arial" pitchFamily="34" charset="0"/>
              </a:rPr>
              <a:t> GDP </a:t>
            </a:r>
            <a:r>
              <a:rPr lang="en-US" sz="3200" b="1" i="1" dirty="0" err="1">
                <a:solidFill>
                  <a:srgbClr val="FF0000"/>
                </a:solidFill>
                <a:latin typeface="Times New Roman" pitchFamily="18" charset="0"/>
                <a:cs typeface="Arial" pitchFamily="34" charset="0"/>
              </a:rPr>
              <a:t>của</a:t>
            </a:r>
            <a:r>
              <a:rPr lang="en-US" sz="3200" b="1" i="1" dirty="0">
                <a:solidFill>
                  <a:srgbClr val="FF0000"/>
                </a:solidFill>
                <a:latin typeface="Times New Roman" pitchFamily="18" charset="0"/>
                <a:cs typeface="Arial" pitchFamily="34" charset="0"/>
              </a:rPr>
              <a:t> </a:t>
            </a:r>
            <a:r>
              <a:rPr lang="en-US" sz="3200" b="1" i="1" dirty="0" err="1">
                <a:solidFill>
                  <a:srgbClr val="FF0000"/>
                </a:solidFill>
                <a:latin typeface="Times New Roman" pitchFamily="18" charset="0"/>
                <a:cs typeface="Arial" pitchFamily="34" charset="0"/>
              </a:rPr>
              <a:t>nước</a:t>
            </a:r>
            <a:r>
              <a:rPr lang="en-US" sz="3200" b="1" i="1" dirty="0">
                <a:solidFill>
                  <a:srgbClr val="FF0000"/>
                </a:solidFill>
                <a:latin typeface="Times New Roman" pitchFamily="18" charset="0"/>
                <a:cs typeface="Arial" pitchFamily="34" charset="0"/>
              </a:rPr>
              <a:t> ta </a:t>
            </a:r>
            <a:r>
              <a:rPr lang="en-US" sz="3200" b="1" i="1" dirty="0" err="1">
                <a:solidFill>
                  <a:srgbClr val="FF0000"/>
                </a:solidFill>
                <a:latin typeface="Times New Roman" pitchFamily="18" charset="0"/>
                <a:cs typeface="Arial" pitchFamily="34" charset="0"/>
              </a:rPr>
              <a:t>với</a:t>
            </a:r>
            <a:r>
              <a:rPr lang="en-US" sz="3200" b="1" i="1" dirty="0">
                <a:solidFill>
                  <a:srgbClr val="FF0000"/>
                </a:solidFill>
                <a:latin typeface="Times New Roman" pitchFamily="18" charset="0"/>
                <a:cs typeface="Arial" pitchFamily="34" charset="0"/>
              </a:rPr>
              <a:t> </a:t>
            </a:r>
            <a:r>
              <a:rPr lang="en-US" sz="3200" b="1" i="1" dirty="0" err="1">
                <a:solidFill>
                  <a:srgbClr val="FF0000"/>
                </a:solidFill>
                <a:latin typeface="Times New Roman" pitchFamily="18" charset="0"/>
                <a:cs typeface="Arial" pitchFamily="34" charset="0"/>
              </a:rPr>
              <a:t>các</a:t>
            </a:r>
            <a:r>
              <a:rPr lang="en-US" sz="3200" b="1" i="1" dirty="0">
                <a:solidFill>
                  <a:srgbClr val="FF0000"/>
                </a:solidFill>
                <a:latin typeface="Times New Roman" pitchFamily="18" charset="0"/>
                <a:cs typeface="Arial" pitchFamily="34" charset="0"/>
              </a:rPr>
              <a:t> </a:t>
            </a:r>
            <a:r>
              <a:rPr lang="en-US" sz="3200" b="1" i="1" dirty="0" err="1">
                <a:solidFill>
                  <a:srgbClr val="FF0000"/>
                </a:solidFill>
                <a:latin typeface="Times New Roman" pitchFamily="18" charset="0"/>
                <a:cs typeface="Arial" pitchFamily="34" charset="0"/>
              </a:rPr>
              <a:t>nước</a:t>
            </a:r>
            <a:r>
              <a:rPr lang="en-US" sz="3200" b="1" i="1" dirty="0">
                <a:solidFill>
                  <a:srgbClr val="FF0000"/>
                </a:solidFill>
                <a:latin typeface="Times New Roman" pitchFamily="18" charset="0"/>
                <a:cs typeface="Arial" pitchFamily="34" charset="0"/>
              </a:rPr>
              <a:t> </a:t>
            </a:r>
            <a:r>
              <a:rPr lang="en-US" sz="3200" b="1" i="1" dirty="0" err="1">
                <a:solidFill>
                  <a:srgbClr val="FF0000"/>
                </a:solidFill>
                <a:latin typeface="Times New Roman" pitchFamily="18" charset="0"/>
                <a:cs typeface="Arial" pitchFamily="34" charset="0"/>
              </a:rPr>
              <a:t>trong</a:t>
            </a:r>
            <a:r>
              <a:rPr lang="en-US" sz="3200" b="1" i="1" dirty="0">
                <a:solidFill>
                  <a:srgbClr val="FF0000"/>
                </a:solidFill>
                <a:latin typeface="Times New Roman" pitchFamily="18" charset="0"/>
                <a:cs typeface="Arial" pitchFamily="34" charset="0"/>
              </a:rPr>
              <a:t> </a:t>
            </a:r>
            <a:r>
              <a:rPr lang="en-US" sz="3200" b="1" i="1" dirty="0" err="1">
                <a:solidFill>
                  <a:srgbClr val="FF0000"/>
                </a:solidFill>
                <a:latin typeface="Times New Roman" pitchFamily="18" charset="0"/>
                <a:cs typeface="Arial" pitchFamily="34" charset="0"/>
              </a:rPr>
              <a:t>khu</a:t>
            </a:r>
            <a:r>
              <a:rPr lang="en-US" sz="3200" b="1" i="1" dirty="0">
                <a:solidFill>
                  <a:srgbClr val="FF0000"/>
                </a:solidFill>
                <a:latin typeface="Times New Roman" pitchFamily="18" charset="0"/>
                <a:cs typeface="Arial" pitchFamily="34" charset="0"/>
              </a:rPr>
              <a:t> </a:t>
            </a:r>
            <a:r>
              <a:rPr lang="en-US" sz="3200" b="1" i="1" dirty="0" err="1">
                <a:solidFill>
                  <a:srgbClr val="FF0000"/>
                </a:solidFill>
                <a:latin typeface="Times New Roman" pitchFamily="18" charset="0"/>
                <a:cs typeface="Arial" pitchFamily="34" charset="0"/>
              </a:rPr>
              <a:t>vực</a:t>
            </a:r>
            <a:r>
              <a:rPr lang="en-US" sz="3200" b="1" i="1" dirty="0">
                <a:solidFill>
                  <a:srgbClr val="FF0000"/>
                </a:solidFill>
                <a:latin typeface="Times New Roman" pitchFamily="18" charset="0"/>
                <a:cs typeface="Arial" pitchFamily="34" charset="0"/>
              </a:rPr>
              <a:t> </a:t>
            </a:r>
            <a:r>
              <a:rPr lang="en-US" sz="3200" b="1" i="1" dirty="0" err="1">
                <a:solidFill>
                  <a:srgbClr val="FF0000"/>
                </a:solidFill>
                <a:latin typeface="Times New Roman" pitchFamily="18" charset="0"/>
                <a:cs typeface="Arial" pitchFamily="34" charset="0"/>
              </a:rPr>
              <a:t>và</a:t>
            </a:r>
            <a:r>
              <a:rPr lang="en-US" sz="3200" b="1" i="1" dirty="0">
                <a:solidFill>
                  <a:srgbClr val="FF0000"/>
                </a:solidFill>
                <a:latin typeface="Times New Roman" pitchFamily="18" charset="0"/>
                <a:cs typeface="Arial" pitchFamily="34" charset="0"/>
              </a:rPr>
              <a:t> </a:t>
            </a:r>
            <a:r>
              <a:rPr lang="en-US" sz="3200" b="1" i="1" dirty="0" err="1">
                <a:solidFill>
                  <a:srgbClr val="FF0000"/>
                </a:solidFill>
                <a:latin typeface="Times New Roman" pitchFamily="18" charset="0"/>
                <a:cs typeface="Arial" pitchFamily="34" charset="0"/>
              </a:rPr>
              <a:t>thế</a:t>
            </a:r>
            <a:r>
              <a:rPr lang="en-US" sz="3200" b="1" i="1" dirty="0">
                <a:solidFill>
                  <a:srgbClr val="FF0000"/>
                </a:solidFill>
                <a:latin typeface="Times New Roman" pitchFamily="18" charset="0"/>
                <a:cs typeface="Arial" pitchFamily="34" charset="0"/>
              </a:rPr>
              <a:t> </a:t>
            </a:r>
            <a:r>
              <a:rPr lang="en-US" sz="3200" b="1" i="1" dirty="0" err="1">
                <a:solidFill>
                  <a:srgbClr val="FF0000"/>
                </a:solidFill>
                <a:latin typeface="Times New Roman" pitchFamily="18" charset="0"/>
                <a:cs typeface="Arial" pitchFamily="34" charset="0"/>
              </a:rPr>
              <a:t>giới</a:t>
            </a:r>
            <a:r>
              <a:rPr lang="en-US" sz="3200" b="1" i="1" dirty="0">
                <a:solidFill>
                  <a:srgbClr val="FF0000"/>
                </a:solidFill>
                <a:latin typeface="Times New Roman" pitchFamily="18" charset="0"/>
                <a:cs typeface="Arial" pitchFamily="34" charset="0"/>
              </a:rPr>
              <a:t>?</a:t>
            </a:r>
          </a:p>
        </p:txBody>
      </p:sp>
    </p:spTree>
    <p:extLst>
      <p:ext uri="{BB962C8B-B14F-4D97-AF65-F5344CB8AC3E}">
        <p14:creationId xmlns:p14="http://schemas.microsoft.com/office/powerpoint/2010/main" val="273810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48;p37"/>
          <p:cNvSpPr txBox="1">
            <a:spLocks noGrp="1"/>
          </p:cNvSpPr>
          <p:nvPr>
            <p:ph type="ctrTitle"/>
          </p:nvPr>
        </p:nvSpPr>
        <p:spPr>
          <a:xfrm>
            <a:off x="4385473" y="112404"/>
            <a:ext cx="718400" cy="770400"/>
          </a:xfrm>
          <a:prstGeom prst="rect">
            <a:avLst/>
          </a:prstGeom>
        </p:spPr>
        <p:txBody>
          <a:bodyPr spcFirstLastPara="1" vert="horz" wrap="square" lIns="121900" tIns="121900" rIns="121900" bIns="121900" rtlCol="0" anchor="b" anchorCtr="0">
            <a:noAutofit/>
          </a:bodyPr>
          <a:lstStyle/>
          <a:p>
            <a:pPr algn="ctr"/>
            <a:r>
              <a:rPr lang="es"/>
              <a:t>+</a:t>
            </a:r>
            <a:endParaRPr/>
          </a:p>
        </p:txBody>
      </p:sp>
      <p:grpSp>
        <p:nvGrpSpPr>
          <p:cNvPr id="5" name="Google Shape;753;p37"/>
          <p:cNvGrpSpPr/>
          <p:nvPr/>
        </p:nvGrpSpPr>
        <p:grpSpPr>
          <a:xfrm>
            <a:off x="2070161" y="126893"/>
            <a:ext cx="578217" cy="735559"/>
            <a:chOff x="1756575" y="238125"/>
            <a:chExt cx="4102775" cy="5219200"/>
          </a:xfrm>
        </p:grpSpPr>
        <p:sp>
          <p:nvSpPr>
            <p:cNvPr id="8" name="Google Shape;754;p37"/>
            <p:cNvSpPr/>
            <p:nvPr/>
          </p:nvSpPr>
          <p:spPr>
            <a:xfrm>
              <a:off x="1756575" y="238125"/>
              <a:ext cx="3478100" cy="5219200"/>
            </a:xfrm>
            <a:custGeom>
              <a:avLst/>
              <a:gdLst/>
              <a:ahLst/>
              <a:cxnLst/>
              <a:rect l="l" t="t" r="r" b="b"/>
              <a:pathLst>
                <a:path w="139124" h="208768" extrusionOk="0">
                  <a:moveTo>
                    <a:pt x="99203" y="123972"/>
                  </a:moveTo>
                  <a:cubicBezTo>
                    <a:pt x="99344" y="123972"/>
                    <a:pt x="99485" y="123989"/>
                    <a:pt x="99621" y="124021"/>
                  </a:cubicBezTo>
                  <a:cubicBezTo>
                    <a:pt x="104579" y="125326"/>
                    <a:pt x="109277" y="127348"/>
                    <a:pt x="113648" y="130023"/>
                  </a:cubicBezTo>
                  <a:lnTo>
                    <a:pt x="115214" y="130969"/>
                  </a:lnTo>
                  <a:cubicBezTo>
                    <a:pt x="115572" y="133676"/>
                    <a:pt x="117334" y="136057"/>
                    <a:pt x="119846" y="137167"/>
                  </a:cubicBezTo>
                  <a:lnTo>
                    <a:pt x="130121" y="141701"/>
                  </a:lnTo>
                  <a:cubicBezTo>
                    <a:pt x="130382" y="141831"/>
                    <a:pt x="130512" y="142060"/>
                    <a:pt x="130545" y="142223"/>
                  </a:cubicBezTo>
                  <a:cubicBezTo>
                    <a:pt x="130578" y="142386"/>
                    <a:pt x="130610" y="142614"/>
                    <a:pt x="130447" y="142875"/>
                  </a:cubicBezTo>
                  <a:lnTo>
                    <a:pt x="127935" y="146365"/>
                  </a:lnTo>
                  <a:cubicBezTo>
                    <a:pt x="127642" y="146757"/>
                    <a:pt x="127413" y="147213"/>
                    <a:pt x="127283" y="147703"/>
                  </a:cubicBezTo>
                  <a:lnTo>
                    <a:pt x="125293" y="155238"/>
                  </a:lnTo>
                  <a:cubicBezTo>
                    <a:pt x="125032" y="156184"/>
                    <a:pt x="124380" y="156967"/>
                    <a:pt x="123499" y="157358"/>
                  </a:cubicBezTo>
                  <a:cubicBezTo>
                    <a:pt x="121574" y="158272"/>
                    <a:pt x="119846" y="159674"/>
                    <a:pt x="118573" y="161403"/>
                  </a:cubicBezTo>
                  <a:cubicBezTo>
                    <a:pt x="108983" y="174484"/>
                    <a:pt x="102068" y="183813"/>
                    <a:pt x="100502" y="185770"/>
                  </a:cubicBezTo>
                  <a:cubicBezTo>
                    <a:pt x="99556" y="186586"/>
                    <a:pt x="99067" y="187890"/>
                    <a:pt x="98414" y="190174"/>
                  </a:cubicBezTo>
                  <a:cubicBezTo>
                    <a:pt x="98871" y="187042"/>
                    <a:pt x="99458" y="183063"/>
                    <a:pt x="100045" y="179116"/>
                  </a:cubicBezTo>
                  <a:cubicBezTo>
                    <a:pt x="101937" y="166361"/>
                    <a:pt x="103079" y="158402"/>
                    <a:pt x="103014" y="155760"/>
                  </a:cubicBezTo>
                  <a:cubicBezTo>
                    <a:pt x="102883" y="151258"/>
                    <a:pt x="99947" y="149399"/>
                    <a:pt x="98349" y="148388"/>
                  </a:cubicBezTo>
                  <a:cubicBezTo>
                    <a:pt x="97240" y="147670"/>
                    <a:pt x="96946" y="147442"/>
                    <a:pt x="96718" y="146822"/>
                  </a:cubicBezTo>
                  <a:cubicBezTo>
                    <a:pt x="96033" y="144865"/>
                    <a:pt x="95022" y="143332"/>
                    <a:pt x="94108" y="141994"/>
                  </a:cubicBezTo>
                  <a:cubicBezTo>
                    <a:pt x="92641" y="139809"/>
                    <a:pt x="92021" y="138732"/>
                    <a:pt x="92249" y="136579"/>
                  </a:cubicBezTo>
                  <a:cubicBezTo>
                    <a:pt x="92445" y="135046"/>
                    <a:pt x="92836" y="134492"/>
                    <a:pt x="93554" y="133513"/>
                  </a:cubicBezTo>
                  <a:cubicBezTo>
                    <a:pt x="94794" y="131817"/>
                    <a:pt x="95903" y="130023"/>
                    <a:pt x="96033" y="126924"/>
                  </a:cubicBezTo>
                  <a:cubicBezTo>
                    <a:pt x="96196" y="126663"/>
                    <a:pt x="96294" y="126402"/>
                    <a:pt x="96392" y="126108"/>
                  </a:cubicBezTo>
                  <a:cubicBezTo>
                    <a:pt x="96946" y="125489"/>
                    <a:pt x="97501" y="124934"/>
                    <a:pt x="97990" y="124445"/>
                  </a:cubicBezTo>
                  <a:cubicBezTo>
                    <a:pt x="98335" y="124125"/>
                    <a:pt x="98771" y="123972"/>
                    <a:pt x="99203" y="123972"/>
                  </a:cubicBezTo>
                  <a:close/>
                  <a:moveTo>
                    <a:pt x="106471" y="191316"/>
                  </a:moveTo>
                  <a:cubicBezTo>
                    <a:pt x="106276" y="191576"/>
                    <a:pt x="106015" y="191870"/>
                    <a:pt x="105656" y="192131"/>
                  </a:cubicBezTo>
                  <a:cubicBezTo>
                    <a:pt x="105884" y="191935"/>
                    <a:pt x="106145" y="191674"/>
                    <a:pt x="106471" y="191316"/>
                  </a:cubicBezTo>
                  <a:close/>
                  <a:moveTo>
                    <a:pt x="95806" y="1"/>
                  </a:moveTo>
                  <a:cubicBezTo>
                    <a:pt x="93193" y="1"/>
                    <a:pt x="90583" y="524"/>
                    <a:pt x="88106" y="1566"/>
                  </a:cubicBezTo>
                  <a:lnTo>
                    <a:pt x="86084" y="2446"/>
                  </a:lnTo>
                  <a:cubicBezTo>
                    <a:pt x="83996" y="3327"/>
                    <a:pt x="83050" y="5708"/>
                    <a:pt x="83931" y="7796"/>
                  </a:cubicBezTo>
                  <a:cubicBezTo>
                    <a:pt x="84592" y="9337"/>
                    <a:pt x="86096" y="10273"/>
                    <a:pt x="87688" y="10273"/>
                  </a:cubicBezTo>
                  <a:cubicBezTo>
                    <a:pt x="88219" y="10273"/>
                    <a:pt x="88759" y="10169"/>
                    <a:pt x="89281" y="9949"/>
                  </a:cubicBezTo>
                  <a:lnTo>
                    <a:pt x="91303" y="9068"/>
                  </a:lnTo>
                  <a:cubicBezTo>
                    <a:pt x="92751" y="8455"/>
                    <a:pt x="94278" y="8153"/>
                    <a:pt x="95807" y="8153"/>
                  </a:cubicBezTo>
                  <a:cubicBezTo>
                    <a:pt x="97206" y="8153"/>
                    <a:pt x="98607" y="8406"/>
                    <a:pt x="99947" y="8905"/>
                  </a:cubicBezTo>
                  <a:lnTo>
                    <a:pt x="100013" y="8938"/>
                  </a:lnTo>
                  <a:lnTo>
                    <a:pt x="92869" y="13700"/>
                  </a:lnTo>
                  <a:cubicBezTo>
                    <a:pt x="91107" y="14907"/>
                    <a:pt x="89705" y="16571"/>
                    <a:pt x="88889" y="18561"/>
                  </a:cubicBezTo>
                  <a:cubicBezTo>
                    <a:pt x="86997" y="23225"/>
                    <a:pt x="88628" y="28673"/>
                    <a:pt x="92771" y="31511"/>
                  </a:cubicBezTo>
                  <a:lnTo>
                    <a:pt x="106145" y="40644"/>
                  </a:lnTo>
                  <a:cubicBezTo>
                    <a:pt x="106145" y="40677"/>
                    <a:pt x="106178" y="40677"/>
                    <a:pt x="106178" y="40710"/>
                  </a:cubicBezTo>
                  <a:cubicBezTo>
                    <a:pt x="106178" y="40742"/>
                    <a:pt x="106178" y="40775"/>
                    <a:pt x="106145" y="40775"/>
                  </a:cubicBezTo>
                  <a:cubicBezTo>
                    <a:pt x="106145" y="40798"/>
                    <a:pt x="106113" y="40821"/>
                    <a:pt x="106082" y="40821"/>
                  </a:cubicBezTo>
                  <a:cubicBezTo>
                    <a:pt x="106069" y="40821"/>
                    <a:pt x="106057" y="40817"/>
                    <a:pt x="106047" y="40807"/>
                  </a:cubicBezTo>
                  <a:lnTo>
                    <a:pt x="95674" y="36208"/>
                  </a:lnTo>
                  <a:cubicBezTo>
                    <a:pt x="94334" y="35622"/>
                    <a:pt x="92926" y="35343"/>
                    <a:pt x="91536" y="35343"/>
                  </a:cubicBezTo>
                  <a:cubicBezTo>
                    <a:pt x="87815" y="35343"/>
                    <a:pt x="84217" y="37341"/>
                    <a:pt x="82365" y="40807"/>
                  </a:cubicBezTo>
                  <a:cubicBezTo>
                    <a:pt x="82202" y="41134"/>
                    <a:pt x="82007" y="41395"/>
                    <a:pt x="81778" y="41656"/>
                  </a:cubicBezTo>
                  <a:lnTo>
                    <a:pt x="79299" y="44396"/>
                  </a:lnTo>
                  <a:cubicBezTo>
                    <a:pt x="76559" y="47429"/>
                    <a:pt x="75222" y="51344"/>
                    <a:pt x="75515" y="55421"/>
                  </a:cubicBezTo>
                  <a:cubicBezTo>
                    <a:pt x="75776" y="59499"/>
                    <a:pt x="77668" y="63185"/>
                    <a:pt x="80832" y="65827"/>
                  </a:cubicBezTo>
                  <a:cubicBezTo>
                    <a:pt x="82455" y="67179"/>
                    <a:pt x="84467" y="67893"/>
                    <a:pt x="86524" y="67893"/>
                  </a:cubicBezTo>
                  <a:cubicBezTo>
                    <a:pt x="87444" y="67893"/>
                    <a:pt x="88373" y="67750"/>
                    <a:pt x="89281" y="67458"/>
                  </a:cubicBezTo>
                  <a:lnTo>
                    <a:pt x="90879" y="66969"/>
                  </a:lnTo>
                  <a:cubicBezTo>
                    <a:pt x="94467" y="65827"/>
                    <a:pt x="96979" y="62532"/>
                    <a:pt x="97142" y="58781"/>
                  </a:cubicBezTo>
                  <a:cubicBezTo>
                    <a:pt x="97142" y="58357"/>
                    <a:pt x="97501" y="57998"/>
                    <a:pt x="97958" y="57998"/>
                  </a:cubicBezTo>
                  <a:cubicBezTo>
                    <a:pt x="98153" y="57998"/>
                    <a:pt x="98349" y="58096"/>
                    <a:pt x="98512" y="58226"/>
                  </a:cubicBezTo>
                  <a:lnTo>
                    <a:pt x="104253" y="63380"/>
                  </a:lnTo>
                  <a:cubicBezTo>
                    <a:pt x="106798" y="65696"/>
                    <a:pt x="106993" y="69643"/>
                    <a:pt x="104710" y="72188"/>
                  </a:cubicBezTo>
                  <a:lnTo>
                    <a:pt x="87421" y="91499"/>
                  </a:lnTo>
                  <a:cubicBezTo>
                    <a:pt x="85887" y="93217"/>
                    <a:pt x="83718" y="94185"/>
                    <a:pt x="81456" y="94185"/>
                  </a:cubicBezTo>
                  <a:cubicBezTo>
                    <a:pt x="81314" y="94185"/>
                    <a:pt x="81171" y="94181"/>
                    <a:pt x="81028" y="94174"/>
                  </a:cubicBezTo>
                  <a:cubicBezTo>
                    <a:pt x="80870" y="94165"/>
                    <a:pt x="80713" y="94160"/>
                    <a:pt x="80556" y="94160"/>
                  </a:cubicBezTo>
                  <a:cubicBezTo>
                    <a:pt x="78375" y="94160"/>
                    <a:pt x="76284" y="94999"/>
                    <a:pt x="74732" y="96490"/>
                  </a:cubicBezTo>
                  <a:cubicBezTo>
                    <a:pt x="73036" y="98088"/>
                    <a:pt x="72090" y="100339"/>
                    <a:pt x="72090" y="102655"/>
                  </a:cubicBezTo>
                  <a:cubicBezTo>
                    <a:pt x="72090" y="104547"/>
                    <a:pt x="72710" y="106406"/>
                    <a:pt x="73884" y="107907"/>
                  </a:cubicBezTo>
                  <a:lnTo>
                    <a:pt x="78288" y="113452"/>
                  </a:lnTo>
                  <a:lnTo>
                    <a:pt x="69807" y="109342"/>
                  </a:lnTo>
                  <a:lnTo>
                    <a:pt x="57770" y="92869"/>
                  </a:lnTo>
                  <a:cubicBezTo>
                    <a:pt x="57150" y="92021"/>
                    <a:pt x="56237" y="91433"/>
                    <a:pt x="55226" y="91238"/>
                  </a:cubicBezTo>
                  <a:cubicBezTo>
                    <a:pt x="52518" y="90748"/>
                    <a:pt x="50496" y="88465"/>
                    <a:pt x="50300" y="85692"/>
                  </a:cubicBezTo>
                  <a:lnTo>
                    <a:pt x="49485" y="74112"/>
                  </a:lnTo>
                  <a:cubicBezTo>
                    <a:pt x="49419" y="73329"/>
                    <a:pt x="49158" y="72612"/>
                    <a:pt x="48702" y="71992"/>
                  </a:cubicBezTo>
                  <a:lnTo>
                    <a:pt x="39079" y="58814"/>
                  </a:lnTo>
                  <a:cubicBezTo>
                    <a:pt x="38850" y="58487"/>
                    <a:pt x="38557" y="58194"/>
                    <a:pt x="38231" y="57933"/>
                  </a:cubicBezTo>
                  <a:cubicBezTo>
                    <a:pt x="37480" y="57378"/>
                    <a:pt x="30695" y="52388"/>
                    <a:pt x="25215" y="51442"/>
                  </a:cubicBezTo>
                  <a:cubicBezTo>
                    <a:pt x="24504" y="51321"/>
                    <a:pt x="23825" y="51266"/>
                    <a:pt x="23180" y="51266"/>
                  </a:cubicBezTo>
                  <a:cubicBezTo>
                    <a:pt x="19980" y="51266"/>
                    <a:pt x="17596" y="52623"/>
                    <a:pt x="16049" y="54116"/>
                  </a:cubicBezTo>
                  <a:lnTo>
                    <a:pt x="10080" y="54116"/>
                  </a:lnTo>
                  <a:cubicBezTo>
                    <a:pt x="9297" y="53040"/>
                    <a:pt x="8155" y="50789"/>
                    <a:pt x="8155" y="46940"/>
                  </a:cubicBezTo>
                  <a:cubicBezTo>
                    <a:pt x="8155" y="42732"/>
                    <a:pt x="9199" y="40351"/>
                    <a:pt x="10178" y="39503"/>
                  </a:cubicBezTo>
                  <a:cubicBezTo>
                    <a:pt x="10439" y="39294"/>
                    <a:pt x="10762" y="39106"/>
                    <a:pt x="11315" y="39106"/>
                  </a:cubicBezTo>
                  <a:cubicBezTo>
                    <a:pt x="11454" y="39106"/>
                    <a:pt x="11606" y="39118"/>
                    <a:pt x="11776" y="39144"/>
                  </a:cubicBezTo>
                  <a:cubicBezTo>
                    <a:pt x="16702" y="39959"/>
                    <a:pt x="32261" y="42438"/>
                    <a:pt x="32424" y="42438"/>
                  </a:cubicBezTo>
                  <a:cubicBezTo>
                    <a:pt x="32636" y="42471"/>
                    <a:pt x="32857" y="42487"/>
                    <a:pt x="33081" y="42487"/>
                  </a:cubicBezTo>
                  <a:cubicBezTo>
                    <a:pt x="33305" y="42487"/>
                    <a:pt x="33533" y="42471"/>
                    <a:pt x="33762" y="42438"/>
                  </a:cubicBezTo>
                  <a:lnTo>
                    <a:pt x="43091" y="40775"/>
                  </a:lnTo>
                  <a:cubicBezTo>
                    <a:pt x="44526" y="40546"/>
                    <a:pt x="45701" y="39535"/>
                    <a:pt x="46223" y="38165"/>
                  </a:cubicBezTo>
                  <a:lnTo>
                    <a:pt x="48702" y="31446"/>
                  </a:lnTo>
                  <a:cubicBezTo>
                    <a:pt x="49876" y="28216"/>
                    <a:pt x="52355" y="25607"/>
                    <a:pt x="55519" y="24269"/>
                  </a:cubicBezTo>
                  <a:lnTo>
                    <a:pt x="58814" y="22867"/>
                  </a:lnTo>
                  <a:cubicBezTo>
                    <a:pt x="60901" y="21986"/>
                    <a:pt x="61880" y="19605"/>
                    <a:pt x="60999" y="17517"/>
                  </a:cubicBezTo>
                  <a:cubicBezTo>
                    <a:pt x="60339" y="15976"/>
                    <a:pt x="58816" y="15040"/>
                    <a:pt x="57229" y="15040"/>
                  </a:cubicBezTo>
                  <a:cubicBezTo>
                    <a:pt x="56700" y="15040"/>
                    <a:pt x="56163" y="15144"/>
                    <a:pt x="55650" y="15364"/>
                  </a:cubicBezTo>
                  <a:lnTo>
                    <a:pt x="52322" y="16767"/>
                  </a:lnTo>
                  <a:cubicBezTo>
                    <a:pt x="47103" y="18985"/>
                    <a:pt x="42993" y="23323"/>
                    <a:pt x="41036" y="28640"/>
                  </a:cubicBezTo>
                  <a:lnTo>
                    <a:pt x="39372" y="33174"/>
                  </a:lnTo>
                  <a:lnTo>
                    <a:pt x="33011" y="34283"/>
                  </a:lnTo>
                  <a:cubicBezTo>
                    <a:pt x="29978" y="33794"/>
                    <a:pt x="17419" y="31804"/>
                    <a:pt x="13146" y="31119"/>
                  </a:cubicBezTo>
                  <a:cubicBezTo>
                    <a:pt x="12523" y="31013"/>
                    <a:pt x="11907" y="30961"/>
                    <a:pt x="11302" y="30961"/>
                  </a:cubicBezTo>
                  <a:cubicBezTo>
                    <a:pt x="8927" y="30961"/>
                    <a:pt x="6719" y="31765"/>
                    <a:pt x="4926" y="33272"/>
                  </a:cubicBezTo>
                  <a:cubicBezTo>
                    <a:pt x="1696" y="36012"/>
                    <a:pt x="0" y="40742"/>
                    <a:pt x="0" y="46940"/>
                  </a:cubicBezTo>
                  <a:cubicBezTo>
                    <a:pt x="0" y="56987"/>
                    <a:pt x="5382" y="61097"/>
                    <a:pt x="5970" y="61521"/>
                  </a:cubicBezTo>
                  <a:cubicBezTo>
                    <a:pt x="6687" y="62010"/>
                    <a:pt x="7503" y="62271"/>
                    <a:pt x="8351" y="62271"/>
                  </a:cubicBezTo>
                  <a:lnTo>
                    <a:pt x="17941" y="62271"/>
                  </a:lnTo>
                  <a:cubicBezTo>
                    <a:pt x="19442" y="62271"/>
                    <a:pt x="20812" y="61456"/>
                    <a:pt x="21529" y="60151"/>
                  </a:cubicBezTo>
                  <a:cubicBezTo>
                    <a:pt x="21529" y="60151"/>
                    <a:pt x="21969" y="59442"/>
                    <a:pt x="23209" y="59442"/>
                  </a:cubicBezTo>
                  <a:cubicBezTo>
                    <a:pt x="23401" y="59442"/>
                    <a:pt x="23613" y="59459"/>
                    <a:pt x="23845" y="59499"/>
                  </a:cubicBezTo>
                  <a:cubicBezTo>
                    <a:pt x="26357" y="59923"/>
                    <a:pt x="30500" y="62434"/>
                    <a:pt x="32881" y="64131"/>
                  </a:cubicBezTo>
                  <a:lnTo>
                    <a:pt x="41427" y="75841"/>
                  </a:lnTo>
                  <a:lnTo>
                    <a:pt x="42145" y="86280"/>
                  </a:lnTo>
                  <a:cubicBezTo>
                    <a:pt x="42569" y="92118"/>
                    <a:pt x="46549" y="97077"/>
                    <a:pt x="52029" y="98838"/>
                  </a:cubicBezTo>
                  <a:lnTo>
                    <a:pt x="63805" y="114952"/>
                  </a:lnTo>
                  <a:cubicBezTo>
                    <a:pt x="64196" y="115507"/>
                    <a:pt x="64718" y="115931"/>
                    <a:pt x="65305" y="116225"/>
                  </a:cubicBezTo>
                  <a:lnTo>
                    <a:pt x="87813" y="127185"/>
                  </a:lnTo>
                  <a:cubicBezTo>
                    <a:pt x="87682" y="127707"/>
                    <a:pt x="87421" y="128098"/>
                    <a:pt x="86965" y="128685"/>
                  </a:cubicBezTo>
                  <a:cubicBezTo>
                    <a:pt x="86019" y="129990"/>
                    <a:pt x="84616" y="131947"/>
                    <a:pt x="84159" y="135633"/>
                  </a:cubicBezTo>
                  <a:cubicBezTo>
                    <a:pt x="83540" y="140853"/>
                    <a:pt x="85725" y="144147"/>
                    <a:pt x="87324" y="146528"/>
                  </a:cubicBezTo>
                  <a:cubicBezTo>
                    <a:pt x="88074" y="147605"/>
                    <a:pt x="88694" y="148551"/>
                    <a:pt x="89052" y="149562"/>
                  </a:cubicBezTo>
                  <a:cubicBezTo>
                    <a:pt x="90227" y="152857"/>
                    <a:pt x="92575" y="154357"/>
                    <a:pt x="93978" y="155271"/>
                  </a:cubicBezTo>
                  <a:cubicBezTo>
                    <a:pt x="94272" y="155466"/>
                    <a:pt x="94663" y="155695"/>
                    <a:pt x="94859" y="155858"/>
                  </a:cubicBezTo>
                  <a:cubicBezTo>
                    <a:pt x="94859" y="155890"/>
                    <a:pt x="94859" y="155956"/>
                    <a:pt x="94859" y="156021"/>
                  </a:cubicBezTo>
                  <a:cubicBezTo>
                    <a:pt x="94924" y="158108"/>
                    <a:pt x="93228" y="169558"/>
                    <a:pt x="91956" y="177941"/>
                  </a:cubicBezTo>
                  <a:cubicBezTo>
                    <a:pt x="90781" y="185868"/>
                    <a:pt x="89770" y="192718"/>
                    <a:pt x="89640" y="195132"/>
                  </a:cubicBezTo>
                  <a:cubicBezTo>
                    <a:pt x="89248" y="202374"/>
                    <a:pt x="97110" y="207560"/>
                    <a:pt x="97990" y="208147"/>
                  </a:cubicBezTo>
                  <a:cubicBezTo>
                    <a:pt x="98643" y="208571"/>
                    <a:pt x="99426" y="208767"/>
                    <a:pt x="100176" y="208767"/>
                  </a:cubicBezTo>
                  <a:cubicBezTo>
                    <a:pt x="100796" y="208767"/>
                    <a:pt x="101448" y="208637"/>
                    <a:pt x="102035" y="208310"/>
                  </a:cubicBezTo>
                  <a:cubicBezTo>
                    <a:pt x="103307" y="207658"/>
                    <a:pt x="104155" y="206386"/>
                    <a:pt x="104253" y="204951"/>
                  </a:cubicBezTo>
                  <a:lnTo>
                    <a:pt x="104645" y="198851"/>
                  </a:lnTo>
                  <a:cubicBezTo>
                    <a:pt x="105362" y="195817"/>
                    <a:pt x="106276" y="192294"/>
                    <a:pt x="106667" y="191055"/>
                  </a:cubicBezTo>
                  <a:cubicBezTo>
                    <a:pt x="107874" y="189619"/>
                    <a:pt x="109962" y="186814"/>
                    <a:pt x="114268" y="181008"/>
                  </a:cubicBezTo>
                  <a:cubicBezTo>
                    <a:pt x="118312" y="175527"/>
                    <a:pt x="122814" y="169395"/>
                    <a:pt x="125163" y="166231"/>
                  </a:cubicBezTo>
                  <a:cubicBezTo>
                    <a:pt x="125619" y="165611"/>
                    <a:pt x="126239" y="165089"/>
                    <a:pt x="126957" y="164763"/>
                  </a:cubicBezTo>
                  <a:cubicBezTo>
                    <a:pt x="130023" y="163328"/>
                    <a:pt x="132306" y="160620"/>
                    <a:pt x="133187" y="157326"/>
                  </a:cubicBezTo>
                  <a:lnTo>
                    <a:pt x="134981" y="150508"/>
                  </a:lnTo>
                  <a:lnTo>
                    <a:pt x="137069" y="147605"/>
                  </a:lnTo>
                  <a:cubicBezTo>
                    <a:pt x="138635" y="145419"/>
                    <a:pt x="139124" y="142679"/>
                    <a:pt x="138406" y="140070"/>
                  </a:cubicBezTo>
                  <a:cubicBezTo>
                    <a:pt x="137721" y="137460"/>
                    <a:pt x="135895" y="135340"/>
                    <a:pt x="133415" y="134263"/>
                  </a:cubicBezTo>
                  <a:lnTo>
                    <a:pt x="123303" y="129794"/>
                  </a:lnTo>
                  <a:cubicBezTo>
                    <a:pt x="123010" y="127446"/>
                    <a:pt x="121640" y="125326"/>
                    <a:pt x="119617" y="124086"/>
                  </a:cubicBezTo>
                  <a:lnTo>
                    <a:pt x="117888" y="123042"/>
                  </a:lnTo>
                  <a:cubicBezTo>
                    <a:pt x="112865" y="119976"/>
                    <a:pt x="107417" y="117660"/>
                    <a:pt x="101742" y="116159"/>
                  </a:cubicBezTo>
                  <a:cubicBezTo>
                    <a:pt x="100910" y="115933"/>
                    <a:pt x="100062" y="115823"/>
                    <a:pt x="99218" y="115823"/>
                  </a:cubicBezTo>
                  <a:cubicBezTo>
                    <a:pt x="96783" y="115823"/>
                    <a:pt x="94384" y="116739"/>
                    <a:pt x="92543" y="118410"/>
                  </a:cubicBezTo>
                  <a:lnTo>
                    <a:pt x="80310" y="102850"/>
                  </a:lnTo>
                  <a:cubicBezTo>
                    <a:pt x="80245" y="102785"/>
                    <a:pt x="80245" y="102720"/>
                    <a:pt x="80245" y="102655"/>
                  </a:cubicBezTo>
                  <a:cubicBezTo>
                    <a:pt x="80245" y="102622"/>
                    <a:pt x="80245" y="102492"/>
                    <a:pt x="80343" y="102394"/>
                  </a:cubicBezTo>
                  <a:cubicBezTo>
                    <a:pt x="80402" y="102335"/>
                    <a:pt x="80460" y="102323"/>
                    <a:pt x="80505" y="102323"/>
                  </a:cubicBezTo>
                  <a:cubicBezTo>
                    <a:pt x="80535" y="102323"/>
                    <a:pt x="80558" y="102329"/>
                    <a:pt x="80571" y="102329"/>
                  </a:cubicBezTo>
                  <a:cubicBezTo>
                    <a:pt x="80863" y="102344"/>
                    <a:pt x="81154" y="102352"/>
                    <a:pt x="81444" y="102352"/>
                  </a:cubicBezTo>
                  <a:cubicBezTo>
                    <a:pt x="86052" y="102352"/>
                    <a:pt x="90420" y="100414"/>
                    <a:pt x="93489" y="96946"/>
                  </a:cubicBezTo>
                  <a:lnTo>
                    <a:pt x="110777" y="77635"/>
                  </a:lnTo>
                  <a:cubicBezTo>
                    <a:pt x="116062" y="71731"/>
                    <a:pt x="115572" y="62630"/>
                    <a:pt x="109701" y="57346"/>
                  </a:cubicBezTo>
                  <a:lnTo>
                    <a:pt x="103960" y="52159"/>
                  </a:lnTo>
                  <a:cubicBezTo>
                    <a:pt x="102329" y="50691"/>
                    <a:pt x="100176" y="49843"/>
                    <a:pt x="97925" y="49843"/>
                  </a:cubicBezTo>
                  <a:cubicBezTo>
                    <a:pt x="93130" y="49843"/>
                    <a:pt x="89183" y="53627"/>
                    <a:pt x="88987" y="58455"/>
                  </a:cubicBezTo>
                  <a:cubicBezTo>
                    <a:pt x="88955" y="58781"/>
                    <a:pt x="88726" y="59075"/>
                    <a:pt x="88400" y="59172"/>
                  </a:cubicBezTo>
                  <a:lnTo>
                    <a:pt x="86802" y="59694"/>
                  </a:lnTo>
                  <a:cubicBezTo>
                    <a:pt x="86721" y="59725"/>
                    <a:pt x="86637" y="59739"/>
                    <a:pt x="86554" y="59739"/>
                  </a:cubicBezTo>
                  <a:cubicBezTo>
                    <a:pt x="86368" y="59739"/>
                    <a:pt x="86187" y="59666"/>
                    <a:pt x="86051" y="59531"/>
                  </a:cubicBezTo>
                  <a:cubicBezTo>
                    <a:pt x="84616" y="58357"/>
                    <a:pt x="83768" y="56693"/>
                    <a:pt x="83638" y="54834"/>
                  </a:cubicBezTo>
                  <a:cubicBezTo>
                    <a:pt x="83507" y="53007"/>
                    <a:pt x="84127" y="51246"/>
                    <a:pt x="85366" y="49876"/>
                  </a:cubicBezTo>
                  <a:lnTo>
                    <a:pt x="87813" y="47136"/>
                  </a:lnTo>
                  <a:cubicBezTo>
                    <a:pt x="88498" y="46385"/>
                    <a:pt x="89085" y="45537"/>
                    <a:pt x="89574" y="44657"/>
                  </a:cubicBezTo>
                  <a:cubicBezTo>
                    <a:pt x="89955" y="43920"/>
                    <a:pt x="90716" y="43495"/>
                    <a:pt x="91504" y="43495"/>
                  </a:cubicBezTo>
                  <a:cubicBezTo>
                    <a:pt x="91798" y="43495"/>
                    <a:pt x="92096" y="43554"/>
                    <a:pt x="92380" y="43678"/>
                  </a:cubicBezTo>
                  <a:lnTo>
                    <a:pt x="102753" y="48277"/>
                  </a:lnTo>
                  <a:cubicBezTo>
                    <a:pt x="103806" y="48750"/>
                    <a:pt x="104925" y="48976"/>
                    <a:pt x="106036" y="48976"/>
                  </a:cubicBezTo>
                  <a:cubicBezTo>
                    <a:pt x="108608" y="48976"/>
                    <a:pt x="111140" y="47766"/>
                    <a:pt x="112734" y="45603"/>
                  </a:cubicBezTo>
                  <a:cubicBezTo>
                    <a:pt x="114072" y="43776"/>
                    <a:pt x="114594" y="41558"/>
                    <a:pt x="114202" y="39340"/>
                  </a:cubicBezTo>
                  <a:cubicBezTo>
                    <a:pt x="113844" y="37121"/>
                    <a:pt x="112604" y="35197"/>
                    <a:pt x="110745" y="33925"/>
                  </a:cubicBezTo>
                  <a:lnTo>
                    <a:pt x="97370" y="24791"/>
                  </a:lnTo>
                  <a:cubicBezTo>
                    <a:pt x="96359" y="24106"/>
                    <a:pt x="95968" y="22769"/>
                    <a:pt x="96457" y="21660"/>
                  </a:cubicBezTo>
                  <a:cubicBezTo>
                    <a:pt x="96653" y="21170"/>
                    <a:pt x="96979" y="20779"/>
                    <a:pt x="97403" y="20485"/>
                  </a:cubicBezTo>
                  <a:lnTo>
                    <a:pt x="106341" y="14516"/>
                  </a:lnTo>
                  <a:cubicBezTo>
                    <a:pt x="108559" y="13048"/>
                    <a:pt x="109733" y="10504"/>
                    <a:pt x="109440" y="7861"/>
                  </a:cubicBezTo>
                  <a:cubicBezTo>
                    <a:pt x="109146" y="5252"/>
                    <a:pt x="107417" y="3034"/>
                    <a:pt x="104938" y="2088"/>
                  </a:cubicBezTo>
                  <a:lnTo>
                    <a:pt x="102851" y="1305"/>
                  </a:lnTo>
                  <a:cubicBezTo>
                    <a:pt x="100566" y="434"/>
                    <a:pt x="98185" y="1"/>
                    <a:pt x="95806" y="1"/>
                  </a:cubicBezTo>
                  <a:close/>
                </a:path>
              </a:pathLst>
            </a:custGeom>
            <a:solidFill>
              <a:srgbClr val="466269"/>
            </a:solidFill>
            <a:ln>
              <a:noFill/>
            </a:ln>
          </p:spPr>
          <p:txBody>
            <a:bodyPr spcFirstLastPara="1" wrap="square" lIns="121900" tIns="121900" rIns="121900" bIns="121900" anchor="ctr" anchorCtr="0">
              <a:noAutofit/>
            </a:bodyPr>
            <a:lstStyle/>
            <a:p>
              <a:endParaRPr sz="2400"/>
            </a:p>
          </p:txBody>
        </p:sp>
        <p:sp>
          <p:nvSpPr>
            <p:cNvPr id="9" name="Google Shape;755;p37"/>
            <p:cNvSpPr/>
            <p:nvPr/>
          </p:nvSpPr>
          <p:spPr>
            <a:xfrm>
              <a:off x="3491125" y="441975"/>
              <a:ext cx="203900" cy="203900"/>
            </a:xfrm>
            <a:custGeom>
              <a:avLst/>
              <a:gdLst/>
              <a:ahLst/>
              <a:cxnLst/>
              <a:rect l="l" t="t" r="r" b="b"/>
              <a:pathLst>
                <a:path w="8156" h="8156" extrusionOk="0">
                  <a:moveTo>
                    <a:pt x="4078" y="1"/>
                  </a:moveTo>
                  <a:cubicBezTo>
                    <a:pt x="3002" y="1"/>
                    <a:pt x="1958" y="425"/>
                    <a:pt x="1208" y="1175"/>
                  </a:cubicBezTo>
                  <a:cubicBezTo>
                    <a:pt x="457" y="1958"/>
                    <a:pt x="1" y="3002"/>
                    <a:pt x="1" y="4078"/>
                  </a:cubicBezTo>
                  <a:cubicBezTo>
                    <a:pt x="1" y="5155"/>
                    <a:pt x="457" y="6199"/>
                    <a:pt x="1208" y="6949"/>
                  </a:cubicBezTo>
                  <a:cubicBezTo>
                    <a:pt x="1958" y="7699"/>
                    <a:pt x="3002" y="8156"/>
                    <a:pt x="4078" y="8156"/>
                  </a:cubicBezTo>
                  <a:cubicBezTo>
                    <a:pt x="5155" y="8156"/>
                    <a:pt x="6198" y="7699"/>
                    <a:pt x="6981" y="6949"/>
                  </a:cubicBezTo>
                  <a:cubicBezTo>
                    <a:pt x="7732" y="6199"/>
                    <a:pt x="8156" y="5155"/>
                    <a:pt x="8156" y="4078"/>
                  </a:cubicBezTo>
                  <a:cubicBezTo>
                    <a:pt x="8156" y="3002"/>
                    <a:pt x="7732" y="1958"/>
                    <a:pt x="6981" y="1175"/>
                  </a:cubicBezTo>
                  <a:cubicBezTo>
                    <a:pt x="6198" y="425"/>
                    <a:pt x="5155" y="1"/>
                    <a:pt x="4078" y="1"/>
                  </a:cubicBezTo>
                  <a:close/>
                </a:path>
              </a:pathLst>
            </a:custGeom>
            <a:solidFill>
              <a:srgbClr val="466269"/>
            </a:solidFill>
            <a:ln>
              <a:noFill/>
            </a:ln>
          </p:spPr>
          <p:txBody>
            <a:bodyPr spcFirstLastPara="1" wrap="square" lIns="121900" tIns="121900" rIns="121900" bIns="121900" anchor="ctr" anchorCtr="0">
              <a:noAutofit/>
            </a:bodyPr>
            <a:lstStyle/>
            <a:p>
              <a:endParaRPr sz="2400"/>
            </a:p>
          </p:txBody>
        </p:sp>
        <p:sp>
          <p:nvSpPr>
            <p:cNvPr id="10" name="Google Shape;756;p37"/>
            <p:cNvSpPr/>
            <p:nvPr/>
          </p:nvSpPr>
          <p:spPr>
            <a:xfrm>
              <a:off x="4498275" y="346500"/>
              <a:ext cx="1361075" cy="1444350"/>
            </a:xfrm>
            <a:custGeom>
              <a:avLst/>
              <a:gdLst/>
              <a:ahLst/>
              <a:cxnLst/>
              <a:rect l="l" t="t" r="r" b="b"/>
              <a:pathLst>
                <a:path w="54443" h="57774" extrusionOk="0">
                  <a:moveTo>
                    <a:pt x="35472" y="8153"/>
                  </a:moveTo>
                  <a:cubicBezTo>
                    <a:pt x="36228" y="8153"/>
                    <a:pt x="36985" y="8243"/>
                    <a:pt x="37741" y="8419"/>
                  </a:cubicBezTo>
                  <a:cubicBezTo>
                    <a:pt x="40416" y="9039"/>
                    <a:pt x="42667" y="10638"/>
                    <a:pt x="44135" y="12986"/>
                  </a:cubicBezTo>
                  <a:cubicBezTo>
                    <a:pt x="45570" y="15302"/>
                    <a:pt x="46027" y="18075"/>
                    <a:pt x="45374" y="20750"/>
                  </a:cubicBezTo>
                  <a:lnTo>
                    <a:pt x="43841" y="27013"/>
                  </a:lnTo>
                  <a:cubicBezTo>
                    <a:pt x="43156" y="29948"/>
                    <a:pt x="41199" y="32460"/>
                    <a:pt x="38492" y="33895"/>
                  </a:cubicBezTo>
                  <a:cubicBezTo>
                    <a:pt x="32685" y="36929"/>
                    <a:pt x="27955" y="41692"/>
                    <a:pt x="24954" y="47465"/>
                  </a:cubicBezTo>
                  <a:lnTo>
                    <a:pt x="21268" y="41104"/>
                  </a:lnTo>
                  <a:cubicBezTo>
                    <a:pt x="21203" y="40941"/>
                    <a:pt x="21203" y="40746"/>
                    <a:pt x="21268" y="40615"/>
                  </a:cubicBezTo>
                  <a:cubicBezTo>
                    <a:pt x="22736" y="38136"/>
                    <a:pt x="22867" y="35135"/>
                    <a:pt x="21660" y="32558"/>
                  </a:cubicBezTo>
                  <a:lnTo>
                    <a:pt x="18659" y="26165"/>
                  </a:lnTo>
                  <a:cubicBezTo>
                    <a:pt x="17093" y="22805"/>
                    <a:pt x="14027" y="20358"/>
                    <a:pt x="10439" y="19543"/>
                  </a:cubicBezTo>
                  <a:cubicBezTo>
                    <a:pt x="9068" y="19249"/>
                    <a:pt x="8123" y="18075"/>
                    <a:pt x="8123" y="16705"/>
                  </a:cubicBezTo>
                  <a:cubicBezTo>
                    <a:pt x="8123" y="15465"/>
                    <a:pt x="8905" y="14356"/>
                    <a:pt x="10080" y="13965"/>
                  </a:cubicBezTo>
                  <a:lnTo>
                    <a:pt x="16702" y="11583"/>
                  </a:lnTo>
                  <a:lnTo>
                    <a:pt x="33533" y="8354"/>
                  </a:lnTo>
                  <a:cubicBezTo>
                    <a:pt x="34179" y="8219"/>
                    <a:pt x="34826" y="8153"/>
                    <a:pt x="35472" y="8153"/>
                  </a:cubicBezTo>
                  <a:close/>
                  <a:moveTo>
                    <a:pt x="35427" y="0"/>
                  </a:moveTo>
                  <a:cubicBezTo>
                    <a:pt x="34284" y="0"/>
                    <a:pt x="33139" y="108"/>
                    <a:pt x="32000" y="330"/>
                  </a:cubicBezTo>
                  <a:lnTo>
                    <a:pt x="14875" y="3657"/>
                  </a:lnTo>
                  <a:cubicBezTo>
                    <a:pt x="14679" y="3689"/>
                    <a:pt x="14483" y="3722"/>
                    <a:pt x="14288" y="3820"/>
                  </a:cubicBezTo>
                  <a:lnTo>
                    <a:pt x="7340" y="6266"/>
                  </a:lnTo>
                  <a:cubicBezTo>
                    <a:pt x="2936" y="7832"/>
                    <a:pt x="0" y="12040"/>
                    <a:pt x="0" y="16705"/>
                  </a:cubicBezTo>
                  <a:cubicBezTo>
                    <a:pt x="0" y="21924"/>
                    <a:pt x="3556" y="26360"/>
                    <a:pt x="8644" y="27502"/>
                  </a:cubicBezTo>
                  <a:cubicBezTo>
                    <a:pt x="9786" y="27763"/>
                    <a:pt x="10765" y="28546"/>
                    <a:pt x="11287" y="29622"/>
                  </a:cubicBezTo>
                  <a:lnTo>
                    <a:pt x="14288" y="36016"/>
                  </a:lnTo>
                  <a:cubicBezTo>
                    <a:pt x="14353" y="36146"/>
                    <a:pt x="14320" y="36342"/>
                    <a:pt x="14255" y="36472"/>
                  </a:cubicBezTo>
                  <a:cubicBezTo>
                    <a:pt x="12657" y="39147"/>
                    <a:pt x="12657" y="42507"/>
                    <a:pt x="14222" y="45182"/>
                  </a:cubicBezTo>
                  <a:lnTo>
                    <a:pt x="19703" y="54642"/>
                  </a:lnTo>
                  <a:cubicBezTo>
                    <a:pt x="20812" y="56566"/>
                    <a:pt x="22932" y="57773"/>
                    <a:pt x="25183" y="57773"/>
                  </a:cubicBezTo>
                  <a:cubicBezTo>
                    <a:pt x="27760" y="57773"/>
                    <a:pt x="30141" y="56142"/>
                    <a:pt x="31054" y="53761"/>
                  </a:cubicBezTo>
                  <a:lnTo>
                    <a:pt x="31087" y="53663"/>
                  </a:lnTo>
                  <a:cubicBezTo>
                    <a:pt x="33175" y="48248"/>
                    <a:pt x="37154" y="43812"/>
                    <a:pt x="42276" y="41104"/>
                  </a:cubicBezTo>
                  <a:cubicBezTo>
                    <a:pt x="47071" y="38593"/>
                    <a:pt x="50528" y="34156"/>
                    <a:pt x="51768" y="28905"/>
                  </a:cubicBezTo>
                  <a:lnTo>
                    <a:pt x="53301" y="22642"/>
                  </a:lnTo>
                  <a:cubicBezTo>
                    <a:pt x="54443" y="17847"/>
                    <a:pt x="53660" y="12888"/>
                    <a:pt x="51050" y="8680"/>
                  </a:cubicBezTo>
                  <a:cubicBezTo>
                    <a:pt x="48441" y="4472"/>
                    <a:pt x="44363" y="1569"/>
                    <a:pt x="39535" y="460"/>
                  </a:cubicBezTo>
                  <a:cubicBezTo>
                    <a:pt x="38180" y="157"/>
                    <a:pt x="36805" y="0"/>
                    <a:pt x="35427" y="0"/>
                  </a:cubicBezTo>
                  <a:close/>
                </a:path>
              </a:pathLst>
            </a:custGeom>
            <a:solidFill>
              <a:srgbClr val="466269"/>
            </a:solidFill>
            <a:ln>
              <a:noFill/>
            </a:ln>
          </p:spPr>
          <p:txBody>
            <a:bodyPr spcFirstLastPara="1" wrap="square" lIns="121900" tIns="121900" rIns="121900" bIns="121900" anchor="ctr" anchorCtr="0">
              <a:noAutofit/>
            </a:bodyPr>
            <a:lstStyle/>
            <a:p>
              <a:endParaRPr sz="2400"/>
            </a:p>
          </p:txBody>
        </p:sp>
      </p:grpSp>
      <p:grpSp>
        <p:nvGrpSpPr>
          <p:cNvPr id="11" name="Google Shape;757;p37"/>
          <p:cNvGrpSpPr/>
          <p:nvPr/>
        </p:nvGrpSpPr>
        <p:grpSpPr>
          <a:xfrm>
            <a:off x="3475388" y="158703"/>
            <a:ext cx="731896" cy="606255"/>
            <a:chOff x="1145750" y="663800"/>
            <a:chExt cx="5273025" cy="4367825"/>
          </a:xfrm>
        </p:grpSpPr>
        <p:sp>
          <p:nvSpPr>
            <p:cNvPr id="12" name="Google Shape;758;p37"/>
            <p:cNvSpPr/>
            <p:nvPr/>
          </p:nvSpPr>
          <p:spPr>
            <a:xfrm>
              <a:off x="1145750" y="663800"/>
              <a:ext cx="5273025" cy="4367825"/>
            </a:xfrm>
            <a:custGeom>
              <a:avLst/>
              <a:gdLst/>
              <a:ahLst/>
              <a:cxnLst/>
              <a:rect l="l" t="t" r="r" b="b"/>
              <a:pathLst>
                <a:path w="210921" h="174713" extrusionOk="0">
                  <a:moveTo>
                    <a:pt x="156576" y="1"/>
                  </a:moveTo>
                  <a:cubicBezTo>
                    <a:pt x="149889" y="33"/>
                    <a:pt x="147312" y="5220"/>
                    <a:pt x="145583" y="8677"/>
                  </a:cubicBezTo>
                  <a:cubicBezTo>
                    <a:pt x="143300" y="13212"/>
                    <a:pt x="141082" y="17844"/>
                    <a:pt x="138896" y="22345"/>
                  </a:cubicBezTo>
                  <a:cubicBezTo>
                    <a:pt x="137820" y="24596"/>
                    <a:pt x="136711" y="26879"/>
                    <a:pt x="135634" y="29130"/>
                  </a:cubicBezTo>
                  <a:cubicBezTo>
                    <a:pt x="135145" y="30109"/>
                    <a:pt x="134656" y="31348"/>
                    <a:pt x="134069" y="32751"/>
                  </a:cubicBezTo>
                  <a:cubicBezTo>
                    <a:pt x="133123" y="35165"/>
                    <a:pt x="131948" y="38133"/>
                    <a:pt x="130578" y="40449"/>
                  </a:cubicBezTo>
                  <a:cubicBezTo>
                    <a:pt x="128915" y="43287"/>
                    <a:pt x="127936" y="43515"/>
                    <a:pt x="127936" y="43515"/>
                  </a:cubicBezTo>
                  <a:cubicBezTo>
                    <a:pt x="127316" y="43515"/>
                    <a:pt x="127023" y="43385"/>
                    <a:pt x="126957" y="43352"/>
                  </a:cubicBezTo>
                  <a:cubicBezTo>
                    <a:pt x="126403" y="42765"/>
                    <a:pt x="126501" y="39405"/>
                    <a:pt x="126533" y="37937"/>
                  </a:cubicBezTo>
                  <a:cubicBezTo>
                    <a:pt x="126599" y="35002"/>
                    <a:pt x="126696" y="31968"/>
                    <a:pt x="125326" y="29522"/>
                  </a:cubicBezTo>
                  <a:cubicBezTo>
                    <a:pt x="122749" y="24857"/>
                    <a:pt x="116062" y="23356"/>
                    <a:pt x="111202" y="22280"/>
                  </a:cubicBezTo>
                  <a:cubicBezTo>
                    <a:pt x="110354" y="22084"/>
                    <a:pt x="109604" y="21921"/>
                    <a:pt x="108984" y="21758"/>
                  </a:cubicBezTo>
                  <a:cubicBezTo>
                    <a:pt x="107678" y="21414"/>
                    <a:pt x="106613" y="21135"/>
                    <a:pt x="105552" y="21135"/>
                  </a:cubicBezTo>
                  <a:cubicBezTo>
                    <a:pt x="105103" y="21135"/>
                    <a:pt x="104654" y="21185"/>
                    <a:pt x="104189" y="21301"/>
                  </a:cubicBezTo>
                  <a:cubicBezTo>
                    <a:pt x="102199" y="21823"/>
                    <a:pt x="101220" y="23226"/>
                    <a:pt x="100340" y="24465"/>
                  </a:cubicBezTo>
                  <a:cubicBezTo>
                    <a:pt x="100144" y="24726"/>
                    <a:pt x="99948" y="25053"/>
                    <a:pt x="99687" y="25411"/>
                  </a:cubicBezTo>
                  <a:lnTo>
                    <a:pt x="90488" y="37970"/>
                  </a:lnTo>
                  <a:cubicBezTo>
                    <a:pt x="89314" y="39601"/>
                    <a:pt x="88205" y="41330"/>
                    <a:pt x="87031" y="43157"/>
                  </a:cubicBezTo>
                  <a:cubicBezTo>
                    <a:pt x="84030" y="47854"/>
                    <a:pt x="80898" y="52747"/>
                    <a:pt x="77049" y="54737"/>
                  </a:cubicBezTo>
                  <a:cubicBezTo>
                    <a:pt x="76625" y="54965"/>
                    <a:pt x="76266" y="55161"/>
                    <a:pt x="75907" y="55356"/>
                  </a:cubicBezTo>
                  <a:cubicBezTo>
                    <a:pt x="70558" y="58097"/>
                    <a:pt x="69220" y="59434"/>
                    <a:pt x="68242" y="66284"/>
                  </a:cubicBezTo>
                  <a:lnTo>
                    <a:pt x="68144" y="66839"/>
                  </a:lnTo>
                  <a:cubicBezTo>
                    <a:pt x="67622" y="70525"/>
                    <a:pt x="66774" y="76135"/>
                    <a:pt x="70166" y="79560"/>
                  </a:cubicBezTo>
                  <a:cubicBezTo>
                    <a:pt x="71276" y="80671"/>
                    <a:pt x="73166" y="81899"/>
                    <a:pt x="76197" y="81899"/>
                  </a:cubicBezTo>
                  <a:cubicBezTo>
                    <a:pt x="76728" y="81899"/>
                    <a:pt x="77294" y="81861"/>
                    <a:pt x="77897" y="81779"/>
                  </a:cubicBezTo>
                  <a:cubicBezTo>
                    <a:pt x="79039" y="81615"/>
                    <a:pt x="79985" y="81224"/>
                    <a:pt x="80735" y="80833"/>
                  </a:cubicBezTo>
                  <a:cubicBezTo>
                    <a:pt x="80996" y="81452"/>
                    <a:pt x="81387" y="82105"/>
                    <a:pt x="82007" y="82757"/>
                  </a:cubicBezTo>
                  <a:cubicBezTo>
                    <a:pt x="83775" y="84493"/>
                    <a:pt x="86092" y="85435"/>
                    <a:pt x="88605" y="85435"/>
                  </a:cubicBezTo>
                  <a:cubicBezTo>
                    <a:pt x="88689" y="85435"/>
                    <a:pt x="88773" y="85434"/>
                    <a:pt x="88857" y="85432"/>
                  </a:cubicBezTo>
                  <a:cubicBezTo>
                    <a:pt x="91826" y="85334"/>
                    <a:pt x="94729" y="83899"/>
                    <a:pt x="96817" y="81518"/>
                  </a:cubicBezTo>
                  <a:cubicBezTo>
                    <a:pt x="99361" y="78614"/>
                    <a:pt x="101579" y="73428"/>
                    <a:pt x="100894" y="69089"/>
                  </a:cubicBezTo>
                  <a:cubicBezTo>
                    <a:pt x="100535" y="66904"/>
                    <a:pt x="99818" y="65534"/>
                    <a:pt x="99296" y="64653"/>
                  </a:cubicBezTo>
                  <a:cubicBezTo>
                    <a:pt x="99263" y="64555"/>
                    <a:pt x="99231" y="64490"/>
                    <a:pt x="99165" y="64392"/>
                  </a:cubicBezTo>
                  <a:cubicBezTo>
                    <a:pt x="99198" y="64360"/>
                    <a:pt x="99231" y="64262"/>
                    <a:pt x="99263" y="64196"/>
                  </a:cubicBezTo>
                  <a:cubicBezTo>
                    <a:pt x="100470" y="60837"/>
                    <a:pt x="103797" y="56727"/>
                    <a:pt x="105167" y="56400"/>
                  </a:cubicBezTo>
                  <a:cubicBezTo>
                    <a:pt x="106081" y="56922"/>
                    <a:pt x="107190" y="59891"/>
                    <a:pt x="107777" y="61522"/>
                  </a:cubicBezTo>
                  <a:cubicBezTo>
                    <a:pt x="108429" y="63185"/>
                    <a:pt x="109049" y="64947"/>
                    <a:pt x="109962" y="66382"/>
                  </a:cubicBezTo>
                  <a:cubicBezTo>
                    <a:pt x="109995" y="66447"/>
                    <a:pt x="110093" y="66643"/>
                    <a:pt x="110191" y="66773"/>
                  </a:cubicBezTo>
                  <a:cubicBezTo>
                    <a:pt x="110484" y="67426"/>
                    <a:pt x="111137" y="68633"/>
                    <a:pt x="112213" y="69546"/>
                  </a:cubicBezTo>
                  <a:cubicBezTo>
                    <a:pt x="111463" y="69905"/>
                    <a:pt x="110680" y="70296"/>
                    <a:pt x="109930" y="70851"/>
                  </a:cubicBezTo>
                  <a:cubicBezTo>
                    <a:pt x="106374" y="73363"/>
                    <a:pt x="103602" y="76886"/>
                    <a:pt x="102297" y="80441"/>
                  </a:cubicBezTo>
                  <a:cubicBezTo>
                    <a:pt x="101808" y="81779"/>
                    <a:pt x="101579" y="83018"/>
                    <a:pt x="101383" y="84127"/>
                  </a:cubicBezTo>
                  <a:cubicBezTo>
                    <a:pt x="101220" y="85236"/>
                    <a:pt x="101057" y="86182"/>
                    <a:pt x="100666" y="86900"/>
                  </a:cubicBezTo>
                  <a:cubicBezTo>
                    <a:pt x="99818" y="88498"/>
                    <a:pt x="98709" y="89640"/>
                    <a:pt x="97110" y="90488"/>
                  </a:cubicBezTo>
                  <a:cubicBezTo>
                    <a:pt x="96458" y="90814"/>
                    <a:pt x="95740" y="91140"/>
                    <a:pt x="94957" y="91369"/>
                  </a:cubicBezTo>
                  <a:cubicBezTo>
                    <a:pt x="92804" y="92054"/>
                    <a:pt x="91597" y="94370"/>
                    <a:pt x="92283" y="96523"/>
                  </a:cubicBezTo>
                  <a:cubicBezTo>
                    <a:pt x="92835" y="98260"/>
                    <a:pt x="94429" y="99360"/>
                    <a:pt x="96155" y="99360"/>
                  </a:cubicBezTo>
                  <a:cubicBezTo>
                    <a:pt x="96568" y="99360"/>
                    <a:pt x="96988" y="99297"/>
                    <a:pt x="97404" y="99165"/>
                  </a:cubicBezTo>
                  <a:cubicBezTo>
                    <a:pt x="98676" y="98774"/>
                    <a:pt x="99883" y="98284"/>
                    <a:pt x="100959" y="97697"/>
                  </a:cubicBezTo>
                  <a:cubicBezTo>
                    <a:pt x="103993" y="96066"/>
                    <a:pt x="106309" y="93717"/>
                    <a:pt x="107907" y="90716"/>
                  </a:cubicBezTo>
                  <a:cubicBezTo>
                    <a:pt x="108886" y="88824"/>
                    <a:pt x="109212" y="86998"/>
                    <a:pt x="109441" y="85530"/>
                  </a:cubicBezTo>
                  <a:cubicBezTo>
                    <a:pt x="109604" y="84649"/>
                    <a:pt x="109734" y="83899"/>
                    <a:pt x="109962" y="83246"/>
                  </a:cubicBezTo>
                  <a:cubicBezTo>
                    <a:pt x="110713" y="81257"/>
                    <a:pt x="112507" y="79039"/>
                    <a:pt x="114692" y="77473"/>
                  </a:cubicBezTo>
                  <a:cubicBezTo>
                    <a:pt x="115051" y="77212"/>
                    <a:pt x="115801" y="76918"/>
                    <a:pt x="116486" y="76625"/>
                  </a:cubicBezTo>
                  <a:cubicBezTo>
                    <a:pt x="118737" y="75646"/>
                    <a:pt x="122945" y="73885"/>
                    <a:pt x="123076" y="68926"/>
                  </a:cubicBezTo>
                  <a:cubicBezTo>
                    <a:pt x="123108" y="67230"/>
                    <a:pt x="121053" y="62207"/>
                    <a:pt x="119259" y="60902"/>
                  </a:cubicBezTo>
                  <a:cubicBezTo>
                    <a:pt x="118516" y="60338"/>
                    <a:pt x="117632" y="60056"/>
                    <a:pt x="116733" y="60056"/>
                  </a:cubicBezTo>
                  <a:cubicBezTo>
                    <a:pt x="116488" y="60056"/>
                    <a:pt x="116242" y="60077"/>
                    <a:pt x="115997" y="60119"/>
                  </a:cubicBezTo>
                  <a:cubicBezTo>
                    <a:pt x="115801" y="59662"/>
                    <a:pt x="115638" y="59140"/>
                    <a:pt x="115443" y="58651"/>
                  </a:cubicBezTo>
                  <a:cubicBezTo>
                    <a:pt x="114105" y="55030"/>
                    <a:pt x="112409" y="50529"/>
                    <a:pt x="108168" y="48800"/>
                  </a:cubicBezTo>
                  <a:cubicBezTo>
                    <a:pt x="107225" y="48410"/>
                    <a:pt x="106247" y="48220"/>
                    <a:pt x="105250" y="48220"/>
                  </a:cubicBezTo>
                  <a:cubicBezTo>
                    <a:pt x="104076" y="48220"/>
                    <a:pt x="102877" y="48484"/>
                    <a:pt x="101677" y="48996"/>
                  </a:cubicBezTo>
                  <a:cubicBezTo>
                    <a:pt x="96164" y="51475"/>
                    <a:pt x="92446" y="58977"/>
                    <a:pt x="91565" y="61424"/>
                  </a:cubicBezTo>
                  <a:cubicBezTo>
                    <a:pt x="90325" y="64849"/>
                    <a:pt x="91239" y="66904"/>
                    <a:pt x="92152" y="68600"/>
                  </a:cubicBezTo>
                  <a:cubicBezTo>
                    <a:pt x="92511" y="69220"/>
                    <a:pt x="92707" y="69579"/>
                    <a:pt x="92837" y="70362"/>
                  </a:cubicBezTo>
                  <a:cubicBezTo>
                    <a:pt x="93065" y="71797"/>
                    <a:pt x="92022" y="74602"/>
                    <a:pt x="90684" y="76135"/>
                  </a:cubicBezTo>
                  <a:cubicBezTo>
                    <a:pt x="90097" y="76788"/>
                    <a:pt x="89281" y="77244"/>
                    <a:pt x="88564" y="77244"/>
                  </a:cubicBezTo>
                  <a:cubicBezTo>
                    <a:pt x="88511" y="77253"/>
                    <a:pt x="88461" y="77257"/>
                    <a:pt x="88414" y="77257"/>
                  </a:cubicBezTo>
                  <a:cubicBezTo>
                    <a:pt x="88283" y="77257"/>
                    <a:pt x="88170" y="77227"/>
                    <a:pt x="88075" y="77179"/>
                  </a:cubicBezTo>
                  <a:cubicBezTo>
                    <a:pt x="87781" y="76168"/>
                    <a:pt x="87096" y="73885"/>
                    <a:pt x="84519" y="72678"/>
                  </a:cubicBezTo>
                  <a:cubicBezTo>
                    <a:pt x="83510" y="72204"/>
                    <a:pt x="82556" y="72026"/>
                    <a:pt x="81682" y="72026"/>
                  </a:cubicBezTo>
                  <a:cubicBezTo>
                    <a:pt x="79790" y="72026"/>
                    <a:pt x="78278" y="72861"/>
                    <a:pt x="77408" y="73330"/>
                  </a:cubicBezTo>
                  <a:cubicBezTo>
                    <a:pt x="77180" y="73461"/>
                    <a:pt x="76886" y="73624"/>
                    <a:pt x="76755" y="73689"/>
                  </a:cubicBezTo>
                  <a:cubicBezTo>
                    <a:pt x="76364" y="73721"/>
                    <a:pt x="76136" y="73721"/>
                    <a:pt x="75973" y="73721"/>
                  </a:cubicBezTo>
                  <a:cubicBezTo>
                    <a:pt x="75581" y="72547"/>
                    <a:pt x="76070" y="69187"/>
                    <a:pt x="76234" y="68013"/>
                  </a:cubicBezTo>
                  <a:lnTo>
                    <a:pt x="76331" y="67458"/>
                  </a:lnTo>
                  <a:cubicBezTo>
                    <a:pt x="76429" y="66741"/>
                    <a:pt x="76755" y="64523"/>
                    <a:pt x="77016" y="64131"/>
                  </a:cubicBezTo>
                  <a:cubicBezTo>
                    <a:pt x="77245" y="63838"/>
                    <a:pt x="78517" y="63185"/>
                    <a:pt x="79659" y="62631"/>
                  </a:cubicBezTo>
                  <a:cubicBezTo>
                    <a:pt x="80017" y="62435"/>
                    <a:pt x="80409" y="62207"/>
                    <a:pt x="80866" y="61978"/>
                  </a:cubicBezTo>
                  <a:cubicBezTo>
                    <a:pt x="86639" y="58977"/>
                    <a:pt x="90488" y="52910"/>
                    <a:pt x="93914" y="47560"/>
                  </a:cubicBezTo>
                  <a:cubicBezTo>
                    <a:pt x="95023" y="45831"/>
                    <a:pt x="96066" y="44200"/>
                    <a:pt x="97078" y="42798"/>
                  </a:cubicBezTo>
                  <a:lnTo>
                    <a:pt x="106276" y="30239"/>
                  </a:lnTo>
                  <a:cubicBezTo>
                    <a:pt x="106440" y="30011"/>
                    <a:pt x="106603" y="29815"/>
                    <a:pt x="106733" y="29619"/>
                  </a:cubicBezTo>
                  <a:cubicBezTo>
                    <a:pt x="106798" y="29619"/>
                    <a:pt x="106864" y="29652"/>
                    <a:pt x="106929" y="29652"/>
                  </a:cubicBezTo>
                  <a:cubicBezTo>
                    <a:pt x="107646" y="29848"/>
                    <a:pt x="108527" y="30043"/>
                    <a:pt x="109408" y="30239"/>
                  </a:cubicBezTo>
                  <a:cubicBezTo>
                    <a:pt x="111398" y="30696"/>
                    <a:pt x="117367" y="32033"/>
                    <a:pt x="118183" y="33469"/>
                  </a:cubicBezTo>
                  <a:cubicBezTo>
                    <a:pt x="118476" y="34088"/>
                    <a:pt x="118411" y="36372"/>
                    <a:pt x="118346" y="37709"/>
                  </a:cubicBezTo>
                  <a:cubicBezTo>
                    <a:pt x="118248" y="41363"/>
                    <a:pt x="118117" y="45929"/>
                    <a:pt x="121053" y="48996"/>
                  </a:cubicBezTo>
                  <a:cubicBezTo>
                    <a:pt x="122684" y="50724"/>
                    <a:pt x="124968" y="51638"/>
                    <a:pt x="127773" y="51703"/>
                  </a:cubicBezTo>
                  <a:lnTo>
                    <a:pt x="127969" y="51703"/>
                  </a:lnTo>
                  <a:cubicBezTo>
                    <a:pt x="135308" y="51703"/>
                    <a:pt x="139157" y="42145"/>
                    <a:pt x="141669" y="35785"/>
                  </a:cubicBezTo>
                  <a:cubicBezTo>
                    <a:pt x="142158" y="34578"/>
                    <a:pt x="142615" y="33403"/>
                    <a:pt x="142974" y="32718"/>
                  </a:cubicBezTo>
                  <a:cubicBezTo>
                    <a:pt x="144083" y="30435"/>
                    <a:pt x="145159" y="28152"/>
                    <a:pt x="146268" y="25868"/>
                  </a:cubicBezTo>
                  <a:cubicBezTo>
                    <a:pt x="148421" y="21432"/>
                    <a:pt x="150639" y="16800"/>
                    <a:pt x="152890" y="12331"/>
                  </a:cubicBezTo>
                  <a:cubicBezTo>
                    <a:pt x="154619" y="8873"/>
                    <a:pt x="155239" y="8188"/>
                    <a:pt x="156641" y="8188"/>
                  </a:cubicBezTo>
                  <a:cubicBezTo>
                    <a:pt x="157848" y="8188"/>
                    <a:pt x="158860" y="9004"/>
                    <a:pt x="159218" y="10276"/>
                  </a:cubicBezTo>
                  <a:cubicBezTo>
                    <a:pt x="159577" y="11515"/>
                    <a:pt x="159349" y="13277"/>
                    <a:pt x="159121" y="15169"/>
                  </a:cubicBezTo>
                  <a:cubicBezTo>
                    <a:pt x="158827" y="17746"/>
                    <a:pt x="158468" y="20714"/>
                    <a:pt x="159447" y="23585"/>
                  </a:cubicBezTo>
                  <a:cubicBezTo>
                    <a:pt x="160458" y="26651"/>
                    <a:pt x="162937" y="29456"/>
                    <a:pt x="165123" y="31935"/>
                  </a:cubicBezTo>
                  <a:cubicBezTo>
                    <a:pt x="165971" y="32881"/>
                    <a:pt x="166754" y="33762"/>
                    <a:pt x="167308" y="34512"/>
                  </a:cubicBezTo>
                  <a:cubicBezTo>
                    <a:pt x="167830" y="35197"/>
                    <a:pt x="168352" y="35882"/>
                    <a:pt x="168874" y="36567"/>
                  </a:cubicBezTo>
                  <a:cubicBezTo>
                    <a:pt x="171125" y="39438"/>
                    <a:pt x="173245" y="42145"/>
                    <a:pt x="173995" y="45244"/>
                  </a:cubicBezTo>
                  <a:cubicBezTo>
                    <a:pt x="174061" y="45538"/>
                    <a:pt x="174093" y="45864"/>
                    <a:pt x="174126" y="46223"/>
                  </a:cubicBezTo>
                  <a:cubicBezTo>
                    <a:pt x="174224" y="47528"/>
                    <a:pt x="174419" y="49713"/>
                    <a:pt x="176768" y="51801"/>
                  </a:cubicBezTo>
                  <a:cubicBezTo>
                    <a:pt x="177551" y="52519"/>
                    <a:pt x="178432" y="52877"/>
                    <a:pt x="179182" y="53073"/>
                  </a:cubicBezTo>
                  <a:cubicBezTo>
                    <a:pt x="178856" y="54574"/>
                    <a:pt x="178595" y="56955"/>
                    <a:pt x="180389" y="59303"/>
                  </a:cubicBezTo>
                  <a:cubicBezTo>
                    <a:pt x="182900" y="62500"/>
                    <a:pt x="188054" y="62924"/>
                    <a:pt x="192197" y="63283"/>
                  </a:cubicBezTo>
                  <a:cubicBezTo>
                    <a:pt x="193045" y="63348"/>
                    <a:pt x="193893" y="63414"/>
                    <a:pt x="194415" y="63511"/>
                  </a:cubicBezTo>
                  <a:cubicBezTo>
                    <a:pt x="194317" y="63772"/>
                    <a:pt x="194154" y="64099"/>
                    <a:pt x="193893" y="64360"/>
                  </a:cubicBezTo>
                  <a:cubicBezTo>
                    <a:pt x="193665" y="64523"/>
                    <a:pt x="192980" y="64979"/>
                    <a:pt x="192589" y="65208"/>
                  </a:cubicBezTo>
                  <a:cubicBezTo>
                    <a:pt x="192034" y="65566"/>
                    <a:pt x="191447" y="65925"/>
                    <a:pt x="190958" y="66284"/>
                  </a:cubicBezTo>
                  <a:cubicBezTo>
                    <a:pt x="188413" y="68209"/>
                    <a:pt x="185934" y="70264"/>
                    <a:pt x="183586" y="72221"/>
                  </a:cubicBezTo>
                  <a:cubicBezTo>
                    <a:pt x="182444" y="73200"/>
                    <a:pt x="181237" y="74178"/>
                    <a:pt x="180063" y="75157"/>
                  </a:cubicBezTo>
                  <a:cubicBezTo>
                    <a:pt x="179214" y="75842"/>
                    <a:pt x="178693" y="76820"/>
                    <a:pt x="178595" y="77929"/>
                  </a:cubicBezTo>
                  <a:cubicBezTo>
                    <a:pt x="178464" y="79006"/>
                    <a:pt x="178823" y="80082"/>
                    <a:pt x="179508" y="80930"/>
                  </a:cubicBezTo>
                  <a:cubicBezTo>
                    <a:pt x="180487" y="82105"/>
                    <a:pt x="181628" y="83246"/>
                    <a:pt x="182803" y="84486"/>
                  </a:cubicBezTo>
                  <a:cubicBezTo>
                    <a:pt x="184890" y="86606"/>
                    <a:pt x="187239" y="89020"/>
                    <a:pt x="188054" y="90945"/>
                  </a:cubicBezTo>
                  <a:cubicBezTo>
                    <a:pt x="188315" y="91532"/>
                    <a:pt x="187369" y="93620"/>
                    <a:pt x="186782" y="94892"/>
                  </a:cubicBezTo>
                  <a:cubicBezTo>
                    <a:pt x="186228" y="96066"/>
                    <a:pt x="185673" y="97306"/>
                    <a:pt x="185282" y="98643"/>
                  </a:cubicBezTo>
                  <a:cubicBezTo>
                    <a:pt x="183879" y="103308"/>
                    <a:pt x="184205" y="107744"/>
                    <a:pt x="186293" y="111495"/>
                  </a:cubicBezTo>
                  <a:cubicBezTo>
                    <a:pt x="188446" y="115410"/>
                    <a:pt x="192425" y="118345"/>
                    <a:pt x="197482" y="119748"/>
                  </a:cubicBezTo>
                  <a:cubicBezTo>
                    <a:pt x="197873" y="119879"/>
                    <a:pt x="198297" y="119944"/>
                    <a:pt x="198689" y="120042"/>
                  </a:cubicBezTo>
                  <a:cubicBezTo>
                    <a:pt x="197384" y="120172"/>
                    <a:pt x="196014" y="120237"/>
                    <a:pt x="194611" y="120270"/>
                  </a:cubicBezTo>
                  <a:cubicBezTo>
                    <a:pt x="193176" y="120335"/>
                    <a:pt x="191675" y="120400"/>
                    <a:pt x="190273" y="120564"/>
                  </a:cubicBezTo>
                  <a:cubicBezTo>
                    <a:pt x="188837" y="120694"/>
                    <a:pt x="187402" y="120955"/>
                    <a:pt x="185999" y="121151"/>
                  </a:cubicBezTo>
                  <a:cubicBezTo>
                    <a:pt x="183761" y="121514"/>
                    <a:pt x="181450" y="121902"/>
                    <a:pt x="179418" y="121902"/>
                  </a:cubicBezTo>
                  <a:cubicBezTo>
                    <a:pt x="179081" y="121902"/>
                    <a:pt x="178752" y="121892"/>
                    <a:pt x="178432" y="121868"/>
                  </a:cubicBezTo>
                  <a:cubicBezTo>
                    <a:pt x="176605" y="121771"/>
                    <a:pt x="174126" y="120727"/>
                    <a:pt x="171712" y="119748"/>
                  </a:cubicBezTo>
                  <a:cubicBezTo>
                    <a:pt x="168487" y="118419"/>
                    <a:pt x="164927" y="116941"/>
                    <a:pt x="161356" y="116941"/>
                  </a:cubicBezTo>
                  <a:cubicBezTo>
                    <a:pt x="160195" y="116941"/>
                    <a:pt x="159033" y="117097"/>
                    <a:pt x="157881" y="117465"/>
                  </a:cubicBezTo>
                  <a:cubicBezTo>
                    <a:pt x="155793" y="118117"/>
                    <a:pt x="154228" y="118965"/>
                    <a:pt x="152988" y="119650"/>
                  </a:cubicBezTo>
                  <a:cubicBezTo>
                    <a:pt x="151784" y="120294"/>
                    <a:pt x="151113" y="120653"/>
                    <a:pt x="150416" y="120653"/>
                  </a:cubicBezTo>
                  <a:cubicBezTo>
                    <a:pt x="149734" y="120653"/>
                    <a:pt x="149026" y="120310"/>
                    <a:pt x="147769" y="119552"/>
                  </a:cubicBezTo>
                  <a:cubicBezTo>
                    <a:pt x="146375" y="118697"/>
                    <a:pt x="144432" y="117713"/>
                    <a:pt x="142297" y="117713"/>
                  </a:cubicBezTo>
                  <a:cubicBezTo>
                    <a:pt x="141583" y="117713"/>
                    <a:pt x="140847" y="117823"/>
                    <a:pt x="140103" y="118084"/>
                  </a:cubicBezTo>
                  <a:cubicBezTo>
                    <a:pt x="136841" y="119226"/>
                    <a:pt x="135700" y="122358"/>
                    <a:pt x="134590" y="125391"/>
                  </a:cubicBezTo>
                  <a:cubicBezTo>
                    <a:pt x="134460" y="125718"/>
                    <a:pt x="134330" y="126076"/>
                    <a:pt x="134199" y="126435"/>
                  </a:cubicBezTo>
                  <a:cubicBezTo>
                    <a:pt x="133938" y="127088"/>
                    <a:pt x="133579" y="127870"/>
                    <a:pt x="133220" y="128719"/>
                  </a:cubicBezTo>
                  <a:cubicBezTo>
                    <a:pt x="131557" y="132502"/>
                    <a:pt x="129273" y="137689"/>
                    <a:pt x="131524" y="142615"/>
                  </a:cubicBezTo>
                  <a:cubicBezTo>
                    <a:pt x="131916" y="143463"/>
                    <a:pt x="132340" y="144180"/>
                    <a:pt x="132666" y="144735"/>
                  </a:cubicBezTo>
                  <a:cubicBezTo>
                    <a:pt x="131524" y="145583"/>
                    <a:pt x="129339" y="146007"/>
                    <a:pt x="127218" y="146399"/>
                  </a:cubicBezTo>
                  <a:cubicBezTo>
                    <a:pt x="125653" y="146725"/>
                    <a:pt x="124054" y="147018"/>
                    <a:pt x="122554" y="147540"/>
                  </a:cubicBezTo>
                  <a:cubicBezTo>
                    <a:pt x="121412" y="147932"/>
                    <a:pt x="117922" y="149139"/>
                    <a:pt x="116976" y="152498"/>
                  </a:cubicBezTo>
                  <a:cubicBezTo>
                    <a:pt x="116062" y="155760"/>
                    <a:pt x="118183" y="158370"/>
                    <a:pt x="119748" y="160295"/>
                  </a:cubicBezTo>
                  <a:cubicBezTo>
                    <a:pt x="120368" y="161012"/>
                    <a:pt x="121053" y="161860"/>
                    <a:pt x="121282" y="162415"/>
                  </a:cubicBezTo>
                  <a:cubicBezTo>
                    <a:pt x="121640" y="163263"/>
                    <a:pt x="121021" y="165612"/>
                    <a:pt x="120270" y="166427"/>
                  </a:cubicBezTo>
                  <a:cubicBezTo>
                    <a:pt x="118900" y="165481"/>
                    <a:pt x="117367" y="162872"/>
                    <a:pt x="116095" y="160784"/>
                  </a:cubicBezTo>
                  <a:cubicBezTo>
                    <a:pt x="115377" y="159577"/>
                    <a:pt x="114692" y="158435"/>
                    <a:pt x="113975" y="157424"/>
                  </a:cubicBezTo>
                  <a:cubicBezTo>
                    <a:pt x="113616" y="156869"/>
                    <a:pt x="113159" y="156348"/>
                    <a:pt x="112735" y="155858"/>
                  </a:cubicBezTo>
                  <a:cubicBezTo>
                    <a:pt x="112278" y="155304"/>
                    <a:pt x="111528" y="154390"/>
                    <a:pt x="111333" y="153999"/>
                  </a:cubicBezTo>
                  <a:cubicBezTo>
                    <a:pt x="111300" y="153738"/>
                    <a:pt x="111333" y="153053"/>
                    <a:pt x="111365" y="152596"/>
                  </a:cubicBezTo>
                  <a:cubicBezTo>
                    <a:pt x="111430" y="151585"/>
                    <a:pt x="111496" y="150378"/>
                    <a:pt x="111267" y="149073"/>
                  </a:cubicBezTo>
                  <a:cubicBezTo>
                    <a:pt x="110223" y="143789"/>
                    <a:pt x="97730" y="130611"/>
                    <a:pt x="90032" y="129404"/>
                  </a:cubicBezTo>
                  <a:cubicBezTo>
                    <a:pt x="89581" y="129333"/>
                    <a:pt x="89140" y="129299"/>
                    <a:pt x="88709" y="129299"/>
                  </a:cubicBezTo>
                  <a:cubicBezTo>
                    <a:pt x="86148" y="129299"/>
                    <a:pt x="83991" y="130525"/>
                    <a:pt x="82790" y="132731"/>
                  </a:cubicBezTo>
                  <a:cubicBezTo>
                    <a:pt x="81616" y="134818"/>
                    <a:pt x="81975" y="137493"/>
                    <a:pt x="84291" y="144083"/>
                  </a:cubicBezTo>
                  <a:cubicBezTo>
                    <a:pt x="84193" y="143985"/>
                    <a:pt x="84095" y="143919"/>
                    <a:pt x="84030" y="143854"/>
                  </a:cubicBezTo>
                  <a:cubicBezTo>
                    <a:pt x="83084" y="143006"/>
                    <a:pt x="82431" y="141571"/>
                    <a:pt x="81746" y="140070"/>
                  </a:cubicBezTo>
                  <a:cubicBezTo>
                    <a:pt x="80833" y="138080"/>
                    <a:pt x="79822" y="135862"/>
                    <a:pt x="77767" y="134394"/>
                  </a:cubicBezTo>
                  <a:cubicBezTo>
                    <a:pt x="76464" y="133447"/>
                    <a:pt x="74978" y="132974"/>
                    <a:pt x="73330" y="132974"/>
                  </a:cubicBezTo>
                  <a:cubicBezTo>
                    <a:pt x="71799" y="132974"/>
                    <a:pt x="70130" y="133382"/>
                    <a:pt x="68340" y="134199"/>
                  </a:cubicBezTo>
                  <a:cubicBezTo>
                    <a:pt x="67915" y="134394"/>
                    <a:pt x="67524" y="134558"/>
                    <a:pt x="67165" y="134721"/>
                  </a:cubicBezTo>
                  <a:cubicBezTo>
                    <a:pt x="65589" y="135455"/>
                    <a:pt x="64856" y="135803"/>
                    <a:pt x="64010" y="135803"/>
                  </a:cubicBezTo>
                  <a:cubicBezTo>
                    <a:pt x="63579" y="135803"/>
                    <a:pt x="63118" y="135712"/>
                    <a:pt x="62501" y="135536"/>
                  </a:cubicBezTo>
                  <a:cubicBezTo>
                    <a:pt x="60523" y="134988"/>
                    <a:pt x="58753" y="134575"/>
                    <a:pt x="57111" y="134575"/>
                  </a:cubicBezTo>
                  <a:cubicBezTo>
                    <a:pt x="54256" y="134575"/>
                    <a:pt x="51783" y="135822"/>
                    <a:pt x="49257" y="139777"/>
                  </a:cubicBezTo>
                  <a:cubicBezTo>
                    <a:pt x="48474" y="141016"/>
                    <a:pt x="48441" y="141049"/>
                    <a:pt x="47071" y="141571"/>
                  </a:cubicBezTo>
                  <a:cubicBezTo>
                    <a:pt x="46288" y="141832"/>
                    <a:pt x="45277" y="142223"/>
                    <a:pt x="43972" y="142876"/>
                  </a:cubicBezTo>
                  <a:cubicBezTo>
                    <a:pt x="41004" y="144376"/>
                    <a:pt x="38916" y="146627"/>
                    <a:pt x="37090" y="148584"/>
                  </a:cubicBezTo>
                  <a:lnTo>
                    <a:pt x="36698" y="149008"/>
                  </a:lnTo>
                  <a:cubicBezTo>
                    <a:pt x="35948" y="149824"/>
                    <a:pt x="35198" y="150737"/>
                    <a:pt x="34415" y="151683"/>
                  </a:cubicBezTo>
                  <a:cubicBezTo>
                    <a:pt x="32458" y="154097"/>
                    <a:pt x="29750" y="157359"/>
                    <a:pt x="27728" y="157359"/>
                  </a:cubicBezTo>
                  <a:lnTo>
                    <a:pt x="27663" y="157359"/>
                  </a:lnTo>
                  <a:cubicBezTo>
                    <a:pt x="26651" y="157326"/>
                    <a:pt x="25640" y="157163"/>
                    <a:pt x="24564" y="157000"/>
                  </a:cubicBezTo>
                  <a:cubicBezTo>
                    <a:pt x="23259" y="156787"/>
                    <a:pt x="21780" y="156574"/>
                    <a:pt x="20109" y="156574"/>
                  </a:cubicBezTo>
                  <a:cubicBezTo>
                    <a:pt x="19733" y="156574"/>
                    <a:pt x="19348" y="156585"/>
                    <a:pt x="18953" y="156609"/>
                  </a:cubicBezTo>
                  <a:cubicBezTo>
                    <a:pt x="18578" y="156625"/>
                    <a:pt x="18292" y="156633"/>
                    <a:pt x="18076" y="156633"/>
                  </a:cubicBezTo>
                  <a:cubicBezTo>
                    <a:pt x="17860" y="156633"/>
                    <a:pt x="17713" y="156625"/>
                    <a:pt x="17616" y="156609"/>
                  </a:cubicBezTo>
                  <a:cubicBezTo>
                    <a:pt x="17453" y="156445"/>
                    <a:pt x="17257" y="156152"/>
                    <a:pt x="17061" y="155891"/>
                  </a:cubicBezTo>
                  <a:cubicBezTo>
                    <a:pt x="16572" y="155271"/>
                    <a:pt x="15985" y="154488"/>
                    <a:pt x="15137" y="153575"/>
                  </a:cubicBezTo>
                  <a:cubicBezTo>
                    <a:pt x="13962" y="152270"/>
                    <a:pt x="12657" y="151357"/>
                    <a:pt x="11614" y="150606"/>
                  </a:cubicBezTo>
                  <a:cubicBezTo>
                    <a:pt x="11059" y="150182"/>
                    <a:pt x="10244" y="149628"/>
                    <a:pt x="9983" y="149302"/>
                  </a:cubicBezTo>
                  <a:cubicBezTo>
                    <a:pt x="9983" y="149171"/>
                    <a:pt x="10048" y="148910"/>
                    <a:pt x="10211" y="148486"/>
                  </a:cubicBezTo>
                  <a:cubicBezTo>
                    <a:pt x="11548" y="144996"/>
                    <a:pt x="13571" y="141375"/>
                    <a:pt x="15561" y="137885"/>
                  </a:cubicBezTo>
                  <a:cubicBezTo>
                    <a:pt x="16311" y="136547"/>
                    <a:pt x="17094" y="135177"/>
                    <a:pt x="17844" y="133840"/>
                  </a:cubicBezTo>
                  <a:cubicBezTo>
                    <a:pt x="18986" y="131687"/>
                    <a:pt x="19801" y="131132"/>
                    <a:pt x="20160" y="131002"/>
                  </a:cubicBezTo>
                  <a:cubicBezTo>
                    <a:pt x="20327" y="130932"/>
                    <a:pt x="20534" y="130897"/>
                    <a:pt x="20776" y="130897"/>
                  </a:cubicBezTo>
                  <a:cubicBezTo>
                    <a:pt x="21433" y="130897"/>
                    <a:pt x="22349" y="131154"/>
                    <a:pt x="23422" y="131654"/>
                  </a:cubicBezTo>
                  <a:cubicBezTo>
                    <a:pt x="26325" y="132927"/>
                    <a:pt x="29294" y="134362"/>
                    <a:pt x="32164" y="135732"/>
                  </a:cubicBezTo>
                  <a:cubicBezTo>
                    <a:pt x="33632" y="136449"/>
                    <a:pt x="35100" y="137167"/>
                    <a:pt x="36568" y="137852"/>
                  </a:cubicBezTo>
                  <a:cubicBezTo>
                    <a:pt x="37114" y="138125"/>
                    <a:pt x="37711" y="138256"/>
                    <a:pt x="38307" y="138256"/>
                  </a:cubicBezTo>
                  <a:cubicBezTo>
                    <a:pt x="38780" y="138256"/>
                    <a:pt x="39252" y="138174"/>
                    <a:pt x="39699" y="138015"/>
                  </a:cubicBezTo>
                  <a:cubicBezTo>
                    <a:pt x="40743" y="137624"/>
                    <a:pt x="41559" y="136874"/>
                    <a:pt x="42015" y="135895"/>
                  </a:cubicBezTo>
                  <a:cubicBezTo>
                    <a:pt x="42472" y="134949"/>
                    <a:pt x="43027" y="133905"/>
                    <a:pt x="43614" y="132829"/>
                  </a:cubicBezTo>
                  <a:cubicBezTo>
                    <a:pt x="44951" y="130350"/>
                    <a:pt x="46484" y="127512"/>
                    <a:pt x="47137" y="124608"/>
                  </a:cubicBezTo>
                  <a:cubicBezTo>
                    <a:pt x="47430" y="123271"/>
                    <a:pt x="47365" y="122064"/>
                    <a:pt x="47300" y="121086"/>
                  </a:cubicBezTo>
                  <a:cubicBezTo>
                    <a:pt x="47267" y="120466"/>
                    <a:pt x="47234" y="119911"/>
                    <a:pt x="47332" y="119618"/>
                  </a:cubicBezTo>
                  <a:cubicBezTo>
                    <a:pt x="47789" y="118117"/>
                    <a:pt x="49355" y="116910"/>
                    <a:pt x="51181" y="115475"/>
                  </a:cubicBezTo>
                  <a:lnTo>
                    <a:pt x="51769" y="115018"/>
                  </a:lnTo>
                  <a:cubicBezTo>
                    <a:pt x="54802" y="112670"/>
                    <a:pt x="59402" y="109179"/>
                    <a:pt x="64458" y="106309"/>
                  </a:cubicBezTo>
                  <a:cubicBezTo>
                    <a:pt x="66415" y="105200"/>
                    <a:pt x="67100" y="102688"/>
                    <a:pt x="65958" y="100731"/>
                  </a:cubicBezTo>
                  <a:cubicBezTo>
                    <a:pt x="65209" y="99408"/>
                    <a:pt x="63834" y="98667"/>
                    <a:pt x="62418" y="98667"/>
                  </a:cubicBezTo>
                  <a:cubicBezTo>
                    <a:pt x="61738" y="98667"/>
                    <a:pt x="61048" y="98838"/>
                    <a:pt x="60413" y="99198"/>
                  </a:cubicBezTo>
                  <a:cubicBezTo>
                    <a:pt x="54900" y="102329"/>
                    <a:pt x="49975" y="106048"/>
                    <a:pt x="46745" y="108592"/>
                  </a:cubicBezTo>
                  <a:lnTo>
                    <a:pt x="46158" y="109016"/>
                  </a:lnTo>
                  <a:cubicBezTo>
                    <a:pt x="43744" y="110908"/>
                    <a:pt x="40711" y="113257"/>
                    <a:pt x="39504" y="117269"/>
                  </a:cubicBezTo>
                  <a:cubicBezTo>
                    <a:pt x="38982" y="118965"/>
                    <a:pt x="39080" y="120498"/>
                    <a:pt x="39145" y="121575"/>
                  </a:cubicBezTo>
                  <a:cubicBezTo>
                    <a:pt x="39177" y="122097"/>
                    <a:pt x="39210" y="122619"/>
                    <a:pt x="39145" y="122847"/>
                  </a:cubicBezTo>
                  <a:cubicBezTo>
                    <a:pt x="38753" y="124608"/>
                    <a:pt x="37644" y="126696"/>
                    <a:pt x="36503" y="128784"/>
                  </a:cubicBezTo>
                  <a:cubicBezTo>
                    <a:pt x="36242" y="128653"/>
                    <a:pt x="35981" y="128523"/>
                    <a:pt x="35687" y="128392"/>
                  </a:cubicBezTo>
                  <a:cubicBezTo>
                    <a:pt x="32784" y="126957"/>
                    <a:pt x="29783" y="125522"/>
                    <a:pt x="26749" y="124184"/>
                  </a:cubicBezTo>
                  <a:cubicBezTo>
                    <a:pt x="24550" y="123207"/>
                    <a:pt x="22525" y="122716"/>
                    <a:pt x="20665" y="122716"/>
                  </a:cubicBezTo>
                  <a:cubicBezTo>
                    <a:pt x="16565" y="122716"/>
                    <a:pt x="13260" y="125101"/>
                    <a:pt x="10635" y="129925"/>
                  </a:cubicBezTo>
                  <a:cubicBezTo>
                    <a:pt x="9950" y="131230"/>
                    <a:pt x="9232" y="132502"/>
                    <a:pt x="8449" y="133840"/>
                  </a:cubicBezTo>
                  <a:cubicBezTo>
                    <a:pt x="6329" y="137624"/>
                    <a:pt x="4111" y="141506"/>
                    <a:pt x="2578" y="145583"/>
                  </a:cubicBezTo>
                  <a:cubicBezTo>
                    <a:pt x="1" y="152303"/>
                    <a:pt x="4437" y="155499"/>
                    <a:pt x="6818" y="157228"/>
                  </a:cubicBezTo>
                  <a:cubicBezTo>
                    <a:pt x="7699" y="157848"/>
                    <a:pt x="8515" y="158435"/>
                    <a:pt x="9134" y="159120"/>
                  </a:cubicBezTo>
                  <a:cubicBezTo>
                    <a:pt x="9722" y="159740"/>
                    <a:pt x="10146" y="160295"/>
                    <a:pt x="10537" y="160817"/>
                  </a:cubicBezTo>
                  <a:cubicBezTo>
                    <a:pt x="12222" y="163072"/>
                    <a:pt x="13906" y="164801"/>
                    <a:pt x="18301" y="164801"/>
                  </a:cubicBezTo>
                  <a:cubicBezTo>
                    <a:pt x="18672" y="164801"/>
                    <a:pt x="19063" y="164789"/>
                    <a:pt x="19475" y="164764"/>
                  </a:cubicBezTo>
                  <a:cubicBezTo>
                    <a:pt x="19706" y="164746"/>
                    <a:pt x="19933" y="164738"/>
                    <a:pt x="20159" y="164738"/>
                  </a:cubicBezTo>
                  <a:cubicBezTo>
                    <a:pt x="21179" y="164738"/>
                    <a:pt x="22170" y="164903"/>
                    <a:pt x="23291" y="165090"/>
                  </a:cubicBezTo>
                  <a:cubicBezTo>
                    <a:pt x="24531" y="165285"/>
                    <a:pt x="25901" y="165481"/>
                    <a:pt x="27467" y="165514"/>
                  </a:cubicBezTo>
                  <a:cubicBezTo>
                    <a:pt x="27562" y="165516"/>
                    <a:pt x="27657" y="165518"/>
                    <a:pt x="27751" y="165518"/>
                  </a:cubicBezTo>
                  <a:cubicBezTo>
                    <a:pt x="33664" y="165518"/>
                    <a:pt x="37724" y="160530"/>
                    <a:pt x="40711" y="156869"/>
                  </a:cubicBezTo>
                  <a:cubicBezTo>
                    <a:pt x="41428" y="156021"/>
                    <a:pt x="42081" y="155206"/>
                    <a:pt x="42668" y="154586"/>
                  </a:cubicBezTo>
                  <a:lnTo>
                    <a:pt x="43092" y="154129"/>
                  </a:lnTo>
                  <a:cubicBezTo>
                    <a:pt x="44625" y="152466"/>
                    <a:pt x="45995" y="151031"/>
                    <a:pt x="47659" y="150182"/>
                  </a:cubicBezTo>
                  <a:cubicBezTo>
                    <a:pt x="48572" y="149726"/>
                    <a:pt x="49257" y="149465"/>
                    <a:pt x="49942" y="149204"/>
                  </a:cubicBezTo>
                  <a:cubicBezTo>
                    <a:pt x="52356" y="148290"/>
                    <a:pt x="54052" y="147475"/>
                    <a:pt x="56172" y="144148"/>
                  </a:cubicBezTo>
                  <a:cubicBezTo>
                    <a:pt x="56727" y="143234"/>
                    <a:pt x="57086" y="142876"/>
                    <a:pt x="57216" y="142712"/>
                  </a:cubicBezTo>
                  <a:cubicBezTo>
                    <a:pt x="57869" y="142745"/>
                    <a:pt x="59565" y="143202"/>
                    <a:pt x="60348" y="143430"/>
                  </a:cubicBezTo>
                  <a:cubicBezTo>
                    <a:pt x="61741" y="143817"/>
                    <a:pt x="62959" y="143977"/>
                    <a:pt x="64057" y="143977"/>
                  </a:cubicBezTo>
                  <a:cubicBezTo>
                    <a:pt x="66662" y="143977"/>
                    <a:pt x="68594" y="143076"/>
                    <a:pt x="70590" y="142158"/>
                  </a:cubicBezTo>
                  <a:cubicBezTo>
                    <a:pt x="70949" y="141995"/>
                    <a:pt x="71308" y="141832"/>
                    <a:pt x="71699" y="141636"/>
                  </a:cubicBezTo>
                  <a:cubicBezTo>
                    <a:pt x="72450" y="141310"/>
                    <a:pt x="72874" y="141212"/>
                    <a:pt x="73135" y="141179"/>
                  </a:cubicBezTo>
                  <a:cubicBezTo>
                    <a:pt x="73461" y="141636"/>
                    <a:pt x="73950" y="142712"/>
                    <a:pt x="74309" y="143463"/>
                  </a:cubicBezTo>
                  <a:cubicBezTo>
                    <a:pt x="75222" y="145453"/>
                    <a:pt x="76364" y="147932"/>
                    <a:pt x="78517" y="149889"/>
                  </a:cubicBezTo>
                  <a:cubicBezTo>
                    <a:pt x="78713" y="150085"/>
                    <a:pt x="79300" y="150639"/>
                    <a:pt x="79920" y="151259"/>
                  </a:cubicBezTo>
                  <a:cubicBezTo>
                    <a:pt x="81485" y="152792"/>
                    <a:pt x="83834" y="155108"/>
                    <a:pt x="85987" y="157033"/>
                  </a:cubicBezTo>
                  <a:cubicBezTo>
                    <a:pt x="88715" y="159491"/>
                    <a:pt x="90817" y="161211"/>
                    <a:pt x="93034" y="161211"/>
                  </a:cubicBezTo>
                  <a:cubicBezTo>
                    <a:pt x="93494" y="161211"/>
                    <a:pt x="93959" y="161137"/>
                    <a:pt x="94435" y="160980"/>
                  </a:cubicBezTo>
                  <a:cubicBezTo>
                    <a:pt x="95512" y="160653"/>
                    <a:pt x="96425" y="159838"/>
                    <a:pt x="96915" y="158827"/>
                  </a:cubicBezTo>
                  <a:cubicBezTo>
                    <a:pt x="97861" y="156869"/>
                    <a:pt x="97436" y="155760"/>
                    <a:pt x="94664" y="148551"/>
                  </a:cubicBezTo>
                  <a:cubicBezTo>
                    <a:pt x="93685" y="146007"/>
                    <a:pt x="91989" y="141571"/>
                    <a:pt x="91010" y="138472"/>
                  </a:cubicBezTo>
                  <a:lnTo>
                    <a:pt x="91010" y="138472"/>
                  </a:lnTo>
                  <a:cubicBezTo>
                    <a:pt x="92380" y="139255"/>
                    <a:pt x="94305" y="140657"/>
                    <a:pt x="96751" y="142941"/>
                  </a:cubicBezTo>
                  <a:cubicBezTo>
                    <a:pt x="100601" y="146562"/>
                    <a:pt x="102851" y="149791"/>
                    <a:pt x="103243" y="150737"/>
                  </a:cubicBezTo>
                  <a:cubicBezTo>
                    <a:pt x="103275" y="151031"/>
                    <a:pt x="103243" y="151618"/>
                    <a:pt x="103210" y="152074"/>
                  </a:cubicBezTo>
                  <a:cubicBezTo>
                    <a:pt x="103145" y="153347"/>
                    <a:pt x="103047" y="154945"/>
                    <a:pt x="103602" y="156609"/>
                  </a:cubicBezTo>
                  <a:cubicBezTo>
                    <a:pt x="104189" y="158370"/>
                    <a:pt x="105396" y="159805"/>
                    <a:pt x="106472" y="161077"/>
                  </a:cubicBezTo>
                  <a:cubicBezTo>
                    <a:pt x="106798" y="161502"/>
                    <a:pt x="107125" y="161860"/>
                    <a:pt x="107320" y="162154"/>
                  </a:cubicBezTo>
                  <a:cubicBezTo>
                    <a:pt x="107842" y="162904"/>
                    <a:pt x="108462" y="163883"/>
                    <a:pt x="109082" y="164959"/>
                  </a:cubicBezTo>
                  <a:cubicBezTo>
                    <a:pt x="110876" y="167928"/>
                    <a:pt x="112866" y="171320"/>
                    <a:pt x="115801" y="173277"/>
                  </a:cubicBezTo>
                  <a:cubicBezTo>
                    <a:pt x="117237" y="174223"/>
                    <a:pt x="118802" y="174713"/>
                    <a:pt x="120368" y="174713"/>
                  </a:cubicBezTo>
                  <a:cubicBezTo>
                    <a:pt x="122130" y="174713"/>
                    <a:pt x="123891" y="174060"/>
                    <a:pt x="125392" y="172788"/>
                  </a:cubicBezTo>
                  <a:cubicBezTo>
                    <a:pt x="129078" y="169656"/>
                    <a:pt x="130643" y="163230"/>
                    <a:pt x="128752" y="159055"/>
                  </a:cubicBezTo>
                  <a:cubicBezTo>
                    <a:pt x="128066" y="157522"/>
                    <a:pt x="126990" y="156250"/>
                    <a:pt x="126077" y="155108"/>
                  </a:cubicBezTo>
                  <a:cubicBezTo>
                    <a:pt x="126044" y="155075"/>
                    <a:pt x="126044" y="155043"/>
                    <a:pt x="126011" y="155043"/>
                  </a:cubicBezTo>
                  <a:cubicBezTo>
                    <a:pt x="126827" y="154814"/>
                    <a:pt x="127773" y="154619"/>
                    <a:pt x="128752" y="154456"/>
                  </a:cubicBezTo>
                  <a:cubicBezTo>
                    <a:pt x="131850" y="153836"/>
                    <a:pt x="135373" y="153151"/>
                    <a:pt x="138113" y="150867"/>
                  </a:cubicBezTo>
                  <a:cubicBezTo>
                    <a:pt x="143365" y="146464"/>
                    <a:pt x="140821" y="142321"/>
                    <a:pt x="139712" y="140592"/>
                  </a:cubicBezTo>
                  <a:cubicBezTo>
                    <a:pt x="139418" y="140103"/>
                    <a:pt x="139157" y="139679"/>
                    <a:pt x="138962" y="139222"/>
                  </a:cubicBezTo>
                  <a:cubicBezTo>
                    <a:pt x="138244" y="137656"/>
                    <a:pt x="139614" y="134525"/>
                    <a:pt x="140723" y="131981"/>
                  </a:cubicBezTo>
                  <a:cubicBezTo>
                    <a:pt x="141114" y="131100"/>
                    <a:pt x="141506" y="130186"/>
                    <a:pt x="141832" y="129306"/>
                  </a:cubicBezTo>
                  <a:cubicBezTo>
                    <a:pt x="141963" y="128947"/>
                    <a:pt x="142126" y="128555"/>
                    <a:pt x="142256" y="128197"/>
                  </a:cubicBezTo>
                  <a:cubicBezTo>
                    <a:pt x="142484" y="127577"/>
                    <a:pt x="142745" y="126827"/>
                    <a:pt x="143006" y="126239"/>
                  </a:cubicBezTo>
                  <a:cubicBezTo>
                    <a:pt x="143137" y="126337"/>
                    <a:pt x="143300" y="126435"/>
                    <a:pt x="143496" y="126533"/>
                  </a:cubicBezTo>
                  <a:cubicBezTo>
                    <a:pt x="146318" y="128251"/>
                    <a:pt x="148619" y="128857"/>
                    <a:pt x="150567" y="128857"/>
                  </a:cubicBezTo>
                  <a:cubicBezTo>
                    <a:pt x="153166" y="128857"/>
                    <a:pt x="155135" y="127778"/>
                    <a:pt x="156870" y="126827"/>
                  </a:cubicBezTo>
                  <a:cubicBezTo>
                    <a:pt x="157979" y="126239"/>
                    <a:pt x="159023" y="125652"/>
                    <a:pt x="160328" y="125261"/>
                  </a:cubicBezTo>
                  <a:cubicBezTo>
                    <a:pt x="160634" y="125166"/>
                    <a:pt x="160980" y="125123"/>
                    <a:pt x="161357" y="125123"/>
                  </a:cubicBezTo>
                  <a:cubicBezTo>
                    <a:pt x="163307" y="125123"/>
                    <a:pt x="166093" y="126272"/>
                    <a:pt x="168580" y="127283"/>
                  </a:cubicBezTo>
                  <a:cubicBezTo>
                    <a:pt x="171614" y="128555"/>
                    <a:pt x="174746" y="129828"/>
                    <a:pt x="177942" y="130056"/>
                  </a:cubicBezTo>
                  <a:cubicBezTo>
                    <a:pt x="178405" y="130085"/>
                    <a:pt x="178869" y="130098"/>
                    <a:pt x="179332" y="130098"/>
                  </a:cubicBezTo>
                  <a:cubicBezTo>
                    <a:pt x="182006" y="130098"/>
                    <a:pt x="184686" y="129657"/>
                    <a:pt x="187272" y="129240"/>
                  </a:cubicBezTo>
                  <a:cubicBezTo>
                    <a:pt x="188642" y="129012"/>
                    <a:pt x="189946" y="128816"/>
                    <a:pt x="191153" y="128686"/>
                  </a:cubicBezTo>
                  <a:cubicBezTo>
                    <a:pt x="192295" y="128555"/>
                    <a:pt x="193600" y="128523"/>
                    <a:pt x="194970" y="128458"/>
                  </a:cubicBezTo>
                  <a:cubicBezTo>
                    <a:pt x="198101" y="128327"/>
                    <a:pt x="201624" y="128164"/>
                    <a:pt x="204691" y="127120"/>
                  </a:cubicBezTo>
                  <a:cubicBezTo>
                    <a:pt x="207528" y="126174"/>
                    <a:pt x="209551" y="124282"/>
                    <a:pt x="210269" y="121934"/>
                  </a:cubicBezTo>
                  <a:cubicBezTo>
                    <a:pt x="210921" y="119846"/>
                    <a:pt x="210464" y="117628"/>
                    <a:pt x="208996" y="115703"/>
                  </a:cubicBezTo>
                  <a:cubicBezTo>
                    <a:pt x="206974" y="113061"/>
                    <a:pt x="203647" y="112539"/>
                    <a:pt x="201265" y="112180"/>
                  </a:cubicBezTo>
                  <a:cubicBezTo>
                    <a:pt x="200646" y="112082"/>
                    <a:pt x="200026" y="111985"/>
                    <a:pt x="199667" y="111887"/>
                  </a:cubicBezTo>
                  <a:cubicBezTo>
                    <a:pt x="196699" y="111071"/>
                    <a:pt x="194546" y="109571"/>
                    <a:pt x="193437" y="107548"/>
                  </a:cubicBezTo>
                  <a:cubicBezTo>
                    <a:pt x="192458" y="105754"/>
                    <a:pt x="192328" y="103536"/>
                    <a:pt x="193111" y="101024"/>
                  </a:cubicBezTo>
                  <a:cubicBezTo>
                    <a:pt x="193339" y="100209"/>
                    <a:pt x="193763" y="99263"/>
                    <a:pt x="194220" y="98284"/>
                  </a:cubicBezTo>
                  <a:cubicBezTo>
                    <a:pt x="195557" y="95316"/>
                    <a:pt x="197253" y="91662"/>
                    <a:pt x="195557" y="87748"/>
                  </a:cubicBezTo>
                  <a:cubicBezTo>
                    <a:pt x="194154" y="84421"/>
                    <a:pt x="191219" y="81420"/>
                    <a:pt x="188674" y="78778"/>
                  </a:cubicBezTo>
                  <a:cubicBezTo>
                    <a:pt x="188642" y="78778"/>
                    <a:pt x="188609" y="78745"/>
                    <a:pt x="188576" y="78712"/>
                  </a:cubicBezTo>
                  <a:cubicBezTo>
                    <a:pt x="188674" y="78647"/>
                    <a:pt x="188739" y="78582"/>
                    <a:pt x="188805" y="78517"/>
                  </a:cubicBezTo>
                  <a:cubicBezTo>
                    <a:pt x="191121" y="76592"/>
                    <a:pt x="193469" y="74635"/>
                    <a:pt x="195851" y="72841"/>
                  </a:cubicBezTo>
                  <a:cubicBezTo>
                    <a:pt x="196079" y="72678"/>
                    <a:pt x="196470" y="72417"/>
                    <a:pt x="196894" y="72188"/>
                  </a:cubicBezTo>
                  <a:cubicBezTo>
                    <a:pt x="197775" y="71634"/>
                    <a:pt x="198786" y="70981"/>
                    <a:pt x="199602" y="70199"/>
                  </a:cubicBezTo>
                  <a:cubicBezTo>
                    <a:pt x="202211" y="67622"/>
                    <a:pt x="203321" y="63838"/>
                    <a:pt x="202342" y="60706"/>
                  </a:cubicBezTo>
                  <a:cubicBezTo>
                    <a:pt x="201494" y="57933"/>
                    <a:pt x="199178" y="56041"/>
                    <a:pt x="195981" y="55487"/>
                  </a:cubicBezTo>
                  <a:cubicBezTo>
                    <a:pt x="195100" y="55324"/>
                    <a:pt x="194089" y="55259"/>
                    <a:pt x="192882" y="55128"/>
                  </a:cubicBezTo>
                  <a:cubicBezTo>
                    <a:pt x="191545" y="55030"/>
                    <a:pt x="188707" y="54802"/>
                    <a:pt x="187304" y="54345"/>
                  </a:cubicBezTo>
                  <a:cubicBezTo>
                    <a:pt x="187663" y="52877"/>
                    <a:pt x="188348" y="49974"/>
                    <a:pt x="185934" y="47234"/>
                  </a:cubicBezTo>
                  <a:cubicBezTo>
                    <a:pt x="184727" y="45864"/>
                    <a:pt x="183292" y="45440"/>
                    <a:pt x="182248" y="45277"/>
                  </a:cubicBezTo>
                  <a:cubicBezTo>
                    <a:pt x="182183" y="44755"/>
                    <a:pt x="182118" y="44103"/>
                    <a:pt x="181922" y="43352"/>
                  </a:cubicBezTo>
                  <a:cubicBezTo>
                    <a:pt x="180780" y="38525"/>
                    <a:pt x="177877" y="34806"/>
                    <a:pt x="175333" y="31544"/>
                  </a:cubicBezTo>
                  <a:cubicBezTo>
                    <a:pt x="174843" y="30892"/>
                    <a:pt x="174321" y="30272"/>
                    <a:pt x="173832" y="29619"/>
                  </a:cubicBezTo>
                  <a:cubicBezTo>
                    <a:pt x="173082" y="28608"/>
                    <a:pt x="172201" y="27597"/>
                    <a:pt x="171255" y="26521"/>
                  </a:cubicBezTo>
                  <a:cubicBezTo>
                    <a:pt x="169657" y="24726"/>
                    <a:pt x="167700" y="22508"/>
                    <a:pt x="167210" y="21008"/>
                  </a:cubicBezTo>
                  <a:cubicBezTo>
                    <a:pt x="166819" y="19866"/>
                    <a:pt x="167015" y="18039"/>
                    <a:pt x="167243" y="16115"/>
                  </a:cubicBezTo>
                  <a:cubicBezTo>
                    <a:pt x="167537" y="13636"/>
                    <a:pt x="167863" y="10863"/>
                    <a:pt x="167080" y="8058"/>
                  </a:cubicBezTo>
                  <a:cubicBezTo>
                    <a:pt x="165710" y="3230"/>
                    <a:pt x="161534" y="1"/>
                    <a:pt x="156641" y="1"/>
                  </a:cubicBezTo>
                  <a:close/>
                </a:path>
              </a:pathLst>
            </a:custGeom>
            <a:solidFill>
              <a:srgbClr val="466269"/>
            </a:solidFill>
            <a:ln>
              <a:noFill/>
            </a:ln>
          </p:spPr>
          <p:txBody>
            <a:bodyPr spcFirstLastPara="1" wrap="square" lIns="121900" tIns="121900" rIns="121900" bIns="121900" anchor="ctr" anchorCtr="0">
              <a:noAutofit/>
            </a:bodyPr>
            <a:lstStyle/>
            <a:p>
              <a:endParaRPr sz="2400"/>
            </a:p>
          </p:txBody>
        </p:sp>
        <p:sp>
          <p:nvSpPr>
            <p:cNvPr id="13" name="Google Shape;759;p37"/>
            <p:cNvSpPr/>
            <p:nvPr/>
          </p:nvSpPr>
          <p:spPr>
            <a:xfrm>
              <a:off x="3018950" y="2984325"/>
              <a:ext cx="213700" cy="204275"/>
            </a:xfrm>
            <a:custGeom>
              <a:avLst/>
              <a:gdLst/>
              <a:ahLst/>
              <a:cxnLst/>
              <a:rect l="l" t="t" r="r" b="b"/>
              <a:pathLst>
                <a:path w="8548" h="8171" extrusionOk="0">
                  <a:moveTo>
                    <a:pt x="4334" y="0"/>
                  </a:moveTo>
                  <a:cubicBezTo>
                    <a:pt x="4217" y="0"/>
                    <a:pt x="4099" y="5"/>
                    <a:pt x="3980" y="16"/>
                  </a:cubicBezTo>
                  <a:lnTo>
                    <a:pt x="3915" y="16"/>
                  </a:lnTo>
                  <a:cubicBezTo>
                    <a:pt x="1664" y="179"/>
                    <a:pt x="1" y="2136"/>
                    <a:pt x="164" y="4387"/>
                  </a:cubicBezTo>
                  <a:cubicBezTo>
                    <a:pt x="327" y="6540"/>
                    <a:pt x="2154" y="8171"/>
                    <a:pt x="4274" y="8171"/>
                  </a:cubicBezTo>
                  <a:lnTo>
                    <a:pt x="4568" y="8171"/>
                  </a:lnTo>
                  <a:lnTo>
                    <a:pt x="4633" y="8138"/>
                  </a:lnTo>
                  <a:cubicBezTo>
                    <a:pt x="6884" y="7975"/>
                    <a:pt x="8547" y="6018"/>
                    <a:pt x="8384" y="3767"/>
                  </a:cubicBezTo>
                  <a:cubicBezTo>
                    <a:pt x="8230" y="1635"/>
                    <a:pt x="6436" y="0"/>
                    <a:pt x="4334" y="0"/>
                  </a:cubicBezTo>
                  <a:close/>
                </a:path>
              </a:pathLst>
            </a:custGeom>
            <a:solidFill>
              <a:srgbClr val="466269"/>
            </a:solidFill>
            <a:ln>
              <a:noFill/>
            </a:ln>
          </p:spPr>
          <p:txBody>
            <a:bodyPr spcFirstLastPara="1" wrap="square" lIns="121900" tIns="121900" rIns="121900" bIns="121900" anchor="ctr" anchorCtr="0">
              <a:noAutofit/>
            </a:bodyPr>
            <a:lstStyle/>
            <a:p>
              <a:endParaRPr sz="2400"/>
            </a:p>
          </p:txBody>
        </p:sp>
        <p:sp>
          <p:nvSpPr>
            <p:cNvPr id="14" name="Google Shape;760;p37"/>
            <p:cNvSpPr/>
            <p:nvPr/>
          </p:nvSpPr>
          <p:spPr>
            <a:xfrm>
              <a:off x="1825875" y="2056450"/>
              <a:ext cx="874250" cy="1223500"/>
            </a:xfrm>
            <a:custGeom>
              <a:avLst/>
              <a:gdLst/>
              <a:ahLst/>
              <a:cxnLst/>
              <a:rect l="l" t="t" r="r" b="b"/>
              <a:pathLst>
                <a:path w="34970" h="48940" extrusionOk="0">
                  <a:moveTo>
                    <a:pt x="20349" y="8156"/>
                  </a:moveTo>
                  <a:cubicBezTo>
                    <a:pt x="21857" y="8156"/>
                    <a:pt x="23442" y="8436"/>
                    <a:pt x="24074" y="8980"/>
                  </a:cubicBezTo>
                  <a:cubicBezTo>
                    <a:pt x="24303" y="9632"/>
                    <a:pt x="23716" y="11818"/>
                    <a:pt x="23389" y="12992"/>
                  </a:cubicBezTo>
                  <a:cubicBezTo>
                    <a:pt x="22933" y="14688"/>
                    <a:pt x="22443" y="16450"/>
                    <a:pt x="22476" y="18211"/>
                  </a:cubicBezTo>
                  <a:cubicBezTo>
                    <a:pt x="22541" y="21538"/>
                    <a:pt x="23585" y="24735"/>
                    <a:pt x="24564" y="27834"/>
                  </a:cubicBezTo>
                  <a:cubicBezTo>
                    <a:pt x="25183" y="29661"/>
                    <a:pt x="25738" y="31422"/>
                    <a:pt x="26032" y="32988"/>
                  </a:cubicBezTo>
                  <a:cubicBezTo>
                    <a:pt x="26488" y="35565"/>
                    <a:pt x="26260" y="37392"/>
                    <a:pt x="25379" y="38435"/>
                  </a:cubicBezTo>
                  <a:cubicBezTo>
                    <a:pt x="23659" y="40438"/>
                    <a:pt x="19028" y="40764"/>
                    <a:pt x="14669" y="40764"/>
                  </a:cubicBezTo>
                  <a:cubicBezTo>
                    <a:pt x="13490" y="40764"/>
                    <a:pt x="12331" y="40740"/>
                    <a:pt x="11255" y="40719"/>
                  </a:cubicBezTo>
                  <a:cubicBezTo>
                    <a:pt x="10765" y="40719"/>
                    <a:pt x="10244" y="40686"/>
                    <a:pt x="9754" y="40686"/>
                  </a:cubicBezTo>
                  <a:cubicBezTo>
                    <a:pt x="10113" y="39675"/>
                    <a:pt x="10700" y="38240"/>
                    <a:pt x="11581" y="36446"/>
                  </a:cubicBezTo>
                  <a:cubicBezTo>
                    <a:pt x="11842" y="35891"/>
                    <a:pt x="12070" y="35467"/>
                    <a:pt x="12233" y="35076"/>
                  </a:cubicBezTo>
                  <a:cubicBezTo>
                    <a:pt x="12788" y="33803"/>
                    <a:pt x="13375" y="32499"/>
                    <a:pt x="14027" y="31129"/>
                  </a:cubicBezTo>
                  <a:cubicBezTo>
                    <a:pt x="15332" y="28258"/>
                    <a:pt x="16702" y="25290"/>
                    <a:pt x="17648" y="22191"/>
                  </a:cubicBezTo>
                  <a:cubicBezTo>
                    <a:pt x="18659" y="18896"/>
                    <a:pt x="18072" y="15765"/>
                    <a:pt x="17616" y="13253"/>
                  </a:cubicBezTo>
                  <a:cubicBezTo>
                    <a:pt x="17289" y="11491"/>
                    <a:pt x="16996" y="9958"/>
                    <a:pt x="17289" y="8784"/>
                  </a:cubicBezTo>
                  <a:cubicBezTo>
                    <a:pt x="17817" y="8362"/>
                    <a:pt x="19054" y="8156"/>
                    <a:pt x="20349" y="8156"/>
                  </a:cubicBezTo>
                  <a:close/>
                  <a:moveTo>
                    <a:pt x="20384" y="0"/>
                  </a:moveTo>
                  <a:cubicBezTo>
                    <a:pt x="18850" y="0"/>
                    <a:pt x="17367" y="187"/>
                    <a:pt x="16082" y="531"/>
                  </a:cubicBezTo>
                  <a:cubicBezTo>
                    <a:pt x="12657" y="1445"/>
                    <a:pt x="10276" y="3500"/>
                    <a:pt x="9461" y="6338"/>
                  </a:cubicBezTo>
                  <a:cubicBezTo>
                    <a:pt x="8580" y="9371"/>
                    <a:pt x="9102" y="12209"/>
                    <a:pt x="9591" y="14721"/>
                  </a:cubicBezTo>
                  <a:cubicBezTo>
                    <a:pt x="9950" y="16711"/>
                    <a:pt x="10244" y="18407"/>
                    <a:pt x="9819" y="19810"/>
                  </a:cubicBezTo>
                  <a:cubicBezTo>
                    <a:pt x="9069" y="22387"/>
                    <a:pt x="7862" y="24963"/>
                    <a:pt x="6590" y="27704"/>
                  </a:cubicBezTo>
                  <a:cubicBezTo>
                    <a:pt x="5970" y="29074"/>
                    <a:pt x="5285" y="30476"/>
                    <a:pt x="4698" y="31912"/>
                  </a:cubicBezTo>
                  <a:cubicBezTo>
                    <a:pt x="4633" y="32075"/>
                    <a:pt x="4437" y="32499"/>
                    <a:pt x="4241" y="32890"/>
                  </a:cubicBezTo>
                  <a:cubicBezTo>
                    <a:pt x="1991" y="37490"/>
                    <a:pt x="1" y="42285"/>
                    <a:pt x="2284" y="45938"/>
                  </a:cubicBezTo>
                  <a:cubicBezTo>
                    <a:pt x="2969" y="47015"/>
                    <a:pt x="4600" y="48841"/>
                    <a:pt x="8025" y="48841"/>
                  </a:cubicBezTo>
                  <a:cubicBezTo>
                    <a:pt x="8971" y="48841"/>
                    <a:pt x="9983" y="48874"/>
                    <a:pt x="11092" y="48906"/>
                  </a:cubicBezTo>
                  <a:cubicBezTo>
                    <a:pt x="12266" y="48906"/>
                    <a:pt x="13506" y="48939"/>
                    <a:pt x="14745" y="48939"/>
                  </a:cubicBezTo>
                  <a:cubicBezTo>
                    <a:pt x="20975" y="48939"/>
                    <a:pt x="27695" y="48319"/>
                    <a:pt x="31577" y="43753"/>
                  </a:cubicBezTo>
                  <a:cubicBezTo>
                    <a:pt x="34154" y="40752"/>
                    <a:pt x="34969" y="36641"/>
                    <a:pt x="34056" y="31520"/>
                  </a:cubicBezTo>
                  <a:cubicBezTo>
                    <a:pt x="33665" y="29432"/>
                    <a:pt x="33012" y="27345"/>
                    <a:pt x="32360" y="25322"/>
                  </a:cubicBezTo>
                  <a:cubicBezTo>
                    <a:pt x="31512" y="22680"/>
                    <a:pt x="30696" y="20168"/>
                    <a:pt x="30664" y="18048"/>
                  </a:cubicBezTo>
                  <a:cubicBezTo>
                    <a:pt x="30631" y="17461"/>
                    <a:pt x="30990" y="16189"/>
                    <a:pt x="31283" y="15145"/>
                  </a:cubicBezTo>
                  <a:cubicBezTo>
                    <a:pt x="32197" y="11818"/>
                    <a:pt x="33567" y="6762"/>
                    <a:pt x="29750" y="3108"/>
                  </a:cubicBezTo>
                  <a:cubicBezTo>
                    <a:pt x="27455" y="925"/>
                    <a:pt x="23794" y="0"/>
                    <a:pt x="20384" y="0"/>
                  </a:cubicBezTo>
                  <a:close/>
                </a:path>
              </a:pathLst>
            </a:custGeom>
            <a:solidFill>
              <a:srgbClr val="466269"/>
            </a:solidFill>
            <a:ln>
              <a:noFill/>
            </a:ln>
          </p:spPr>
          <p:txBody>
            <a:bodyPr spcFirstLastPara="1" wrap="square" lIns="121900" tIns="121900" rIns="121900" bIns="121900" anchor="ctr" anchorCtr="0">
              <a:noAutofit/>
            </a:bodyPr>
            <a:lstStyle/>
            <a:p>
              <a:endParaRPr sz="2400"/>
            </a:p>
          </p:txBody>
        </p:sp>
      </p:grpSp>
      <p:sp>
        <p:nvSpPr>
          <p:cNvPr id="15" name="Google Shape;761;p37"/>
          <p:cNvSpPr txBox="1">
            <a:spLocks noGrp="1"/>
          </p:cNvSpPr>
          <p:nvPr>
            <p:ph type="ctrTitle"/>
          </p:nvPr>
        </p:nvSpPr>
        <p:spPr>
          <a:xfrm>
            <a:off x="2756973" y="112404"/>
            <a:ext cx="718400" cy="770400"/>
          </a:xfrm>
          <a:prstGeom prst="rect">
            <a:avLst/>
          </a:prstGeom>
        </p:spPr>
        <p:txBody>
          <a:bodyPr spcFirstLastPara="1" vert="horz" wrap="square" lIns="121900" tIns="121900" rIns="121900" bIns="121900" rtlCol="0" anchor="b" anchorCtr="0">
            <a:noAutofit/>
          </a:bodyPr>
          <a:lstStyle/>
          <a:p>
            <a:pPr algn="ctr"/>
            <a:r>
              <a:rPr lang="es"/>
              <a:t>+</a:t>
            </a:r>
            <a:endParaRPr/>
          </a:p>
        </p:txBody>
      </p:sp>
      <p:sp>
        <p:nvSpPr>
          <p:cNvPr id="16" name="Google Shape;762;p37"/>
          <p:cNvSpPr txBox="1">
            <a:spLocks noGrp="1"/>
          </p:cNvSpPr>
          <p:nvPr>
            <p:ph type="ctrTitle"/>
          </p:nvPr>
        </p:nvSpPr>
        <p:spPr>
          <a:xfrm>
            <a:off x="7726991" y="112404"/>
            <a:ext cx="718400" cy="770400"/>
          </a:xfrm>
          <a:prstGeom prst="rect">
            <a:avLst/>
          </a:prstGeom>
        </p:spPr>
        <p:txBody>
          <a:bodyPr spcFirstLastPara="1" vert="horz" wrap="square" lIns="121900" tIns="121900" rIns="121900" bIns="121900" rtlCol="0" anchor="b" anchorCtr="0">
            <a:noAutofit/>
          </a:bodyPr>
          <a:lstStyle/>
          <a:p>
            <a:pPr algn="ctr"/>
            <a:r>
              <a:rPr lang="es"/>
              <a:t>=</a:t>
            </a:r>
            <a:endParaRPr/>
          </a:p>
        </p:txBody>
      </p:sp>
      <p:sp>
        <p:nvSpPr>
          <p:cNvPr id="17" name="Google Shape;763;p37"/>
          <p:cNvSpPr txBox="1">
            <a:spLocks noGrp="1"/>
          </p:cNvSpPr>
          <p:nvPr>
            <p:ph type="ctrTitle"/>
          </p:nvPr>
        </p:nvSpPr>
        <p:spPr>
          <a:xfrm>
            <a:off x="6033807" y="112404"/>
            <a:ext cx="718400" cy="770400"/>
          </a:xfrm>
          <a:prstGeom prst="rect">
            <a:avLst/>
          </a:prstGeom>
        </p:spPr>
        <p:txBody>
          <a:bodyPr spcFirstLastPara="1" vert="horz" wrap="square" lIns="121900" tIns="121900" rIns="121900" bIns="121900" rtlCol="0" anchor="b" anchorCtr="0">
            <a:noAutofit/>
          </a:bodyPr>
          <a:lstStyle/>
          <a:p>
            <a:pPr algn="ctr"/>
            <a:r>
              <a:rPr lang="es"/>
              <a:t>+</a:t>
            </a:r>
            <a:endParaRPr/>
          </a:p>
        </p:txBody>
      </p:sp>
      <p:grpSp>
        <p:nvGrpSpPr>
          <p:cNvPr id="18" name="Google Shape;764;p37"/>
          <p:cNvGrpSpPr/>
          <p:nvPr/>
        </p:nvGrpSpPr>
        <p:grpSpPr>
          <a:xfrm>
            <a:off x="6880443" y="110491"/>
            <a:ext cx="718339" cy="702659"/>
            <a:chOff x="1186525" y="289500"/>
            <a:chExt cx="5230625" cy="5116450"/>
          </a:xfrm>
        </p:grpSpPr>
        <p:sp>
          <p:nvSpPr>
            <p:cNvPr id="19" name="Google Shape;765;p37"/>
            <p:cNvSpPr/>
            <p:nvPr/>
          </p:nvSpPr>
          <p:spPr>
            <a:xfrm>
              <a:off x="4976150" y="4641750"/>
              <a:ext cx="817975" cy="764200"/>
            </a:xfrm>
            <a:custGeom>
              <a:avLst/>
              <a:gdLst/>
              <a:ahLst/>
              <a:cxnLst/>
              <a:rect l="l" t="t" r="r" b="b"/>
              <a:pathLst>
                <a:path w="32719" h="30568" extrusionOk="0">
                  <a:moveTo>
                    <a:pt x="9069" y="8157"/>
                  </a:moveTo>
                  <a:cubicBezTo>
                    <a:pt x="9167" y="8190"/>
                    <a:pt x="9297" y="8190"/>
                    <a:pt x="9460" y="8222"/>
                  </a:cubicBezTo>
                  <a:cubicBezTo>
                    <a:pt x="10667" y="8451"/>
                    <a:pt x="11809" y="8744"/>
                    <a:pt x="13016" y="9071"/>
                  </a:cubicBezTo>
                  <a:cubicBezTo>
                    <a:pt x="15214" y="9638"/>
                    <a:pt x="17600" y="10256"/>
                    <a:pt x="20423" y="10256"/>
                  </a:cubicBezTo>
                  <a:cubicBezTo>
                    <a:pt x="21496" y="10256"/>
                    <a:pt x="22632" y="10167"/>
                    <a:pt x="23846" y="9951"/>
                  </a:cubicBezTo>
                  <a:cubicBezTo>
                    <a:pt x="24106" y="10571"/>
                    <a:pt x="24270" y="11680"/>
                    <a:pt x="24139" y="12659"/>
                  </a:cubicBezTo>
                  <a:cubicBezTo>
                    <a:pt x="24106" y="12757"/>
                    <a:pt x="24009" y="12920"/>
                    <a:pt x="23943" y="13083"/>
                  </a:cubicBezTo>
                  <a:cubicBezTo>
                    <a:pt x="23650" y="13670"/>
                    <a:pt x="23226" y="14485"/>
                    <a:pt x="23030" y="15562"/>
                  </a:cubicBezTo>
                  <a:cubicBezTo>
                    <a:pt x="22802" y="16801"/>
                    <a:pt x="22900" y="17911"/>
                    <a:pt x="22997" y="18726"/>
                  </a:cubicBezTo>
                  <a:cubicBezTo>
                    <a:pt x="23030" y="19020"/>
                    <a:pt x="23063" y="19411"/>
                    <a:pt x="23063" y="19574"/>
                  </a:cubicBezTo>
                  <a:cubicBezTo>
                    <a:pt x="22573" y="21531"/>
                    <a:pt x="21334" y="22184"/>
                    <a:pt x="20355" y="22347"/>
                  </a:cubicBezTo>
                  <a:cubicBezTo>
                    <a:pt x="20151" y="22386"/>
                    <a:pt x="19928" y="22408"/>
                    <a:pt x="19692" y="22408"/>
                  </a:cubicBezTo>
                  <a:cubicBezTo>
                    <a:pt x="18566" y="22408"/>
                    <a:pt x="17145" y="21911"/>
                    <a:pt x="16147" y="20455"/>
                  </a:cubicBezTo>
                  <a:lnTo>
                    <a:pt x="15560" y="19607"/>
                  </a:lnTo>
                  <a:cubicBezTo>
                    <a:pt x="13244" y="16247"/>
                    <a:pt x="10080" y="11680"/>
                    <a:pt x="9101" y="8320"/>
                  </a:cubicBezTo>
                  <a:cubicBezTo>
                    <a:pt x="9069" y="8288"/>
                    <a:pt x="9069" y="8222"/>
                    <a:pt x="9069" y="8157"/>
                  </a:cubicBezTo>
                  <a:close/>
                  <a:moveTo>
                    <a:pt x="8714" y="0"/>
                  </a:moveTo>
                  <a:cubicBezTo>
                    <a:pt x="5458" y="0"/>
                    <a:pt x="3570" y="1478"/>
                    <a:pt x="2675" y="2481"/>
                  </a:cubicBezTo>
                  <a:cubicBezTo>
                    <a:pt x="1599" y="3656"/>
                    <a:pt x="0" y="6265"/>
                    <a:pt x="1273" y="10604"/>
                  </a:cubicBezTo>
                  <a:cubicBezTo>
                    <a:pt x="2610" y="15203"/>
                    <a:pt x="6231" y="20455"/>
                    <a:pt x="8873" y="24239"/>
                  </a:cubicBezTo>
                  <a:lnTo>
                    <a:pt x="9460" y="25087"/>
                  </a:lnTo>
                  <a:cubicBezTo>
                    <a:pt x="11841" y="28545"/>
                    <a:pt x="15691" y="30567"/>
                    <a:pt x="19703" y="30567"/>
                  </a:cubicBezTo>
                  <a:cubicBezTo>
                    <a:pt x="20420" y="30567"/>
                    <a:pt x="21138" y="30502"/>
                    <a:pt x="21856" y="30371"/>
                  </a:cubicBezTo>
                  <a:cubicBezTo>
                    <a:pt x="26423" y="29523"/>
                    <a:pt x="29848" y="26196"/>
                    <a:pt x="30989" y="21466"/>
                  </a:cubicBezTo>
                  <a:cubicBezTo>
                    <a:pt x="31348" y="20063"/>
                    <a:pt x="31218" y="18824"/>
                    <a:pt x="31120" y="17878"/>
                  </a:cubicBezTo>
                  <a:cubicBezTo>
                    <a:pt x="31087" y="17617"/>
                    <a:pt x="31055" y="17291"/>
                    <a:pt x="31055" y="17128"/>
                  </a:cubicBezTo>
                  <a:cubicBezTo>
                    <a:pt x="31087" y="17030"/>
                    <a:pt x="31152" y="16899"/>
                    <a:pt x="31185" y="16801"/>
                  </a:cubicBezTo>
                  <a:cubicBezTo>
                    <a:pt x="31511" y="16182"/>
                    <a:pt x="32000" y="15236"/>
                    <a:pt x="32196" y="13996"/>
                  </a:cubicBezTo>
                  <a:cubicBezTo>
                    <a:pt x="32718" y="10734"/>
                    <a:pt x="32000" y="6298"/>
                    <a:pt x="29293" y="3721"/>
                  </a:cubicBezTo>
                  <a:cubicBezTo>
                    <a:pt x="27903" y="2406"/>
                    <a:pt x="26160" y="1719"/>
                    <a:pt x="24277" y="1719"/>
                  </a:cubicBezTo>
                  <a:cubicBezTo>
                    <a:pt x="23730" y="1719"/>
                    <a:pt x="23171" y="1777"/>
                    <a:pt x="22606" y="1894"/>
                  </a:cubicBezTo>
                  <a:cubicBezTo>
                    <a:pt x="21832" y="2042"/>
                    <a:pt x="21118" y="2106"/>
                    <a:pt x="20430" y="2106"/>
                  </a:cubicBezTo>
                  <a:cubicBezTo>
                    <a:pt x="18680" y="2106"/>
                    <a:pt x="17093" y="1692"/>
                    <a:pt x="15103" y="1177"/>
                  </a:cubicBezTo>
                  <a:cubicBezTo>
                    <a:pt x="13864" y="850"/>
                    <a:pt x="12429" y="459"/>
                    <a:pt x="10863" y="198"/>
                  </a:cubicBezTo>
                  <a:cubicBezTo>
                    <a:pt x="10088" y="61"/>
                    <a:pt x="9373" y="0"/>
                    <a:pt x="8714" y="0"/>
                  </a:cubicBezTo>
                  <a:close/>
                </a:path>
              </a:pathLst>
            </a:custGeom>
            <a:solidFill>
              <a:srgbClr val="466269"/>
            </a:solidFill>
            <a:ln>
              <a:noFill/>
            </a:ln>
          </p:spPr>
          <p:txBody>
            <a:bodyPr spcFirstLastPara="1" wrap="square" lIns="121900" tIns="121900" rIns="121900" bIns="121900" anchor="ctr" anchorCtr="0">
              <a:noAutofit/>
            </a:bodyPr>
            <a:lstStyle/>
            <a:p>
              <a:endParaRPr sz="2400"/>
            </a:p>
          </p:txBody>
        </p:sp>
        <p:sp>
          <p:nvSpPr>
            <p:cNvPr id="20" name="Google Shape;766;p37"/>
            <p:cNvSpPr/>
            <p:nvPr/>
          </p:nvSpPr>
          <p:spPr>
            <a:xfrm>
              <a:off x="1186525" y="289500"/>
              <a:ext cx="5230625" cy="4218575"/>
            </a:xfrm>
            <a:custGeom>
              <a:avLst/>
              <a:gdLst/>
              <a:ahLst/>
              <a:cxnLst/>
              <a:rect l="l" t="t" r="r" b="b"/>
              <a:pathLst>
                <a:path w="209225" h="168743" extrusionOk="0">
                  <a:moveTo>
                    <a:pt x="148813" y="0"/>
                  </a:moveTo>
                  <a:cubicBezTo>
                    <a:pt x="146986" y="0"/>
                    <a:pt x="143626" y="685"/>
                    <a:pt x="141473" y="6002"/>
                  </a:cubicBezTo>
                  <a:cubicBezTo>
                    <a:pt x="139353" y="11156"/>
                    <a:pt x="139679" y="16408"/>
                    <a:pt x="139940" y="21040"/>
                  </a:cubicBezTo>
                  <a:cubicBezTo>
                    <a:pt x="140168" y="24661"/>
                    <a:pt x="140364" y="28053"/>
                    <a:pt x="139483" y="31087"/>
                  </a:cubicBezTo>
                  <a:cubicBezTo>
                    <a:pt x="139353" y="31543"/>
                    <a:pt x="138994" y="32555"/>
                    <a:pt x="138472" y="32750"/>
                  </a:cubicBezTo>
                  <a:cubicBezTo>
                    <a:pt x="138334" y="32798"/>
                    <a:pt x="138161" y="32823"/>
                    <a:pt x="137957" y="32823"/>
                  </a:cubicBezTo>
                  <a:cubicBezTo>
                    <a:pt x="136913" y="32823"/>
                    <a:pt x="135067" y="32180"/>
                    <a:pt x="132992" y="30761"/>
                  </a:cubicBezTo>
                  <a:cubicBezTo>
                    <a:pt x="132046" y="30108"/>
                    <a:pt x="131002" y="29456"/>
                    <a:pt x="129861" y="28803"/>
                  </a:cubicBezTo>
                  <a:cubicBezTo>
                    <a:pt x="127349" y="27303"/>
                    <a:pt x="123565" y="25019"/>
                    <a:pt x="122815" y="23160"/>
                  </a:cubicBezTo>
                  <a:cubicBezTo>
                    <a:pt x="122749" y="22508"/>
                    <a:pt x="123826" y="20616"/>
                    <a:pt x="124413" y="19605"/>
                  </a:cubicBezTo>
                  <a:cubicBezTo>
                    <a:pt x="125816" y="17125"/>
                    <a:pt x="127577" y="13994"/>
                    <a:pt x="126631" y="10634"/>
                  </a:cubicBezTo>
                  <a:cubicBezTo>
                    <a:pt x="126077" y="8644"/>
                    <a:pt x="124739" y="7013"/>
                    <a:pt x="122586" y="5806"/>
                  </a:cubicBezTo>
                  <a:cubicBezTo>
                    <a:pt x="119161" y="3882"/>
                    <a:pt x="114627" y="3719"/>
                    <a:pt x="110615" y="3556"/>
                  </a:cubicBezTo>
                  <a:cubicBezTo>
                    <a:pt x="109180" y="3523"/>
                    <a:pt x="107810" y="3458"/>
                    <a:pt x="106798" y="3327"/>
                  </a:cubicBezTo>
                  <a:cubicBezTo>
                    <a:pt x="105371" y="3153"/>
                    <a:pt x="103922" y="3030"/>
                    <a:pt x="102465" y="3030"/>
                  </a:cubicBezTo>
                  <a:cubicBezTo>
                    <a:pt x="97930" y="3030"/>
                    <a:pt x="93316" y="4216"/>
                    <a:pt x="89021" y="8710"/>
                  </a:cubicBezTo>
                  <a:cubicBezTo>
                    <a:pt x="88107" y="9656"/>
                    <a:pt x="87226" y="10830"/>
                    <a:pt x="86280" y="12037"/>
                  </a:cubicBezTo>
                  <a:cubicBezTo>
                    <a:pt x="84878" y="13896"/>
                    <a:pt x="82268" y="17321"/>
                    <a:pt x="80833" y="17354"/>
                  </a:cubicBezTo>
                  <a:cubicBezTo>
                    <a:pt x="80807" y="17355"/>
                    <a:pt x="80780" y="17356"/>
                    <a:pt x="80754" y="17356"/>
                  </a:cubicBezTo>
                  <a:cubicBezTo>
                    <a:pt x="80044" y="17356"/>
                    <a:pt x="79095" y="16946"/>
                    <a:pt x="77995" y="16506"/>
                  </a:cubicBezTo>
                  <a:cubicBezTo>
                    <a:pt x="76328" y="15833"/>
                    <a:pt x="74294" y="15003"/>
                    <a:pt x="71775" y="15003"/>
                  </a:cubicBezTo>
                  <a:cubicBezTo>
                    <a:pt x="71485" y="15003"/>
                    <a:pt x="71188" y="15014"/>
                    <a:pt x="70884" y="15038"/>
                  </a:cubicBezTo>
                  <a:cubicBezTo>
                    <a:pt x="66611" y="15364"/>
                    <a:pt x="63544" y="17419"/>
                    <a:pt x="61098" y="19409"/>
                  </a:cubicBezTo>
                  <a:cubicBezTo>
                    <a:pt x="57347" y="22377"/>
                    <a:pt x="53758" y="25639"/>
                    <a:pt x="50268" y="28803"/>
                  </a:cubicBezTo>
                  <a:lnTo>
                    <a:pt x="49094" y="29847"/>
                  </a:lnTo>
                  <a:cubicBezTo>
                    <a:pt x="48898" y="30043"/>
                    <a:pt x="48670" y="30239"/>
                    <a:pt x="48474" y="30402"/>
                  </a:cubicBezTo>
                  <a:cubicBezTo>
                    <a:pt x="47137" y="31576"/>
                    <a:pt x="45506" y="33011"/>
                    <a:pt x="44462" y="35327"/>
                  </a:cubicBezTo>
                  <a:cubicBezTo>
                    <a:pt x="43646" y="37089"/>
                    <a:pt x="43385" y="38720"/>
                    <a:pt x="43190" y="40025"/>
                  </a:cubicBezTo>
                  <a:cubicBezTo>
                    <a:pt x="42863" y="42014"/>
                    <a:pt x="42700" y="42504"/>
                    <a:pt x="41917" y="43156"/>
                  </a:cubicBezTo>
                  <a:cubicBezTo>
                    <a:pt x="40450" y="44330"/>
                    <a:pt x="37938" y="45146"/>
                    <a:pt x="35491" y="45929"/>
                  </a:cubicBezTo>
                  <a:cubicBezTo>
                    <a:pt x="34447" y="46255"/>
                    <a:pt x="33338" y="46614"/>
                    <a:pt x="32327" y="46973"/>
                  </a:cubicBezTo>
                  <a:cubicBezTo>
                    <a:pt x="30729" y="47592"/>
                    <a:pt x="29033" y="48147"/>
                    <a:pt x="27238" y="48767"/>
                  </a:cubicBezTo>
                  <a:cubicBezTo>
                    <a:pt x="18333" y="51735"/>
                    <a:pt x="7243" y="55454"/>
                    <a:pt x="3589" y="66642"/>
                  </a:cubicBezTo>
                  <a:cubicBezTo>
                    <a:pt x="3393" y="67230"/>
                    <a:pt x="3198" y="67882"/>
                    <a:pt x="2969" y="68534"/>
                  </a:cubicBezTo>
                  <a:cubicBezTo>
                    <a:pt x="1632" y="72449"/>
                    <a:pt x="1" y="77309"/>
                    <a:pt x="164" y="81745"/>
                  </a:cubicBezTo>
                  <a:cubicBezTo>
                    <a:pt x="360" y="86247"/>
                    <a:pt x="2806" y="89933"/>
                    <a:pt x="4959" y="93195"/>
                  </a:cubicBezTo>
                  <a:cubicBezTo>
                    <a:pt x="5709" y="94304"/>
                    <a:pt x="6394" y="95348"/>
                    <a:pt x="6949" y="96327"/>
                  </a:cubicBezTo>
                  <a:cubicBezTo>
                    <a:pt x="8808" y="99719"/>
                    <a:pt x="8808" y="102655"/>
                    <a:pt x="8874" y="106406"/>
                  </a:cubicBezTo>
                  <a:cubicBezTo>
                    <a:pt x="8874" y="108592"/>
                    <a:pt x="8906" y="111071"/>
                    <a:pt x="9330" y="113778"/>
                  </a:cubicBezTo>
                  <a:cubicBezTo>
                    <a:pt x="9624" y="115409"/>
                    <a:pt x="10244" y="116779"/>
                    <a:pt x="10765" y="117856"/>
                  </a:cubicBezTo>
                  <a:cubicBezTo>
                    <a:pt x="11157" y="118736"/>
                    <a:pt x="11548" y="119584"/>
                    <a:pt x="11483" y="120009"/>
                  </a:cubicBezTo>
                  <a:cubicBezTo>
                    <a:pt x="11418" y="120465"/>
                    <a:pt x="10733" y="121476"/>
                    <a:pt x="10244" y="122227"/>
                  </a:cubicBezTo>
                  <a:cubicBezTo>
                    <a:pt x="9526" y="123238"/>
                    <a:pt x="8710" y="124412"/>
                    <a:pt x="8188" y="125815"/>
                  </a:cubicBezTo>
                  <a:cubicBezTo>
                    <a:pt x="7112" y="128620"/>
                    <a:pt x="7634" y="130773"/>
                    <a:pt x="8254" y="132078"/>
                  </a:cubicBezTo>
                  <a:cubicBezTo>
                    <a:pt x="9819" y="135405"/>
                    <a:pt x="13506" y="136677"/>
                    <a:pt x="16474" y="137689"/>
                  </a:cubicBezTo>
                  <a:cubicBezTo>
                    <a:pt x="17028" y="137852"/>
                    <a:pt x="17550" y="138047"/>
                    <a:pt x="18040" y="138210"/>
                  </a:cubicBezTo>
                  <a:cubicBezTo>
                    <a:pt x="20431" y="139105"/>
                    <a:pt x="22607" y="139462"/>
                    <a:pt x="24615" y="139462"/>
                  </a:cubicBezTo>
                  <a:cubicBezTo>
                    <a:pt x="28907" y="139462"/>
                    <a:pt x="32432" y="137830"/>
                    <a:pt x="35654" y="136318"/>
                  </a:cubicBezTo>
                  <a:cubicBezTo>
                    <a:pt x="37188" y="135601"/>
                    <a:pt x="38786" y="134883"/>
                    <a:pt x="40450" y="134296"/>
                  </a:cubicBezTo>
                  <a:cubicBezTo>
                    <a:pt x="42733" y="133513"/>
                    <a:pt x="45212" y="133350"/>
                    <a:pt x="47822" y="133220"/>
                  </a:cubicBezTo>
                  <a:cubicBezTo>
                    <a:pt x="49224" y="133122"/>
                    <a:pt x="50660" y="133024"/>
                    <a:pt x="52193" y="132828"/>
                  </a:cubicBezTo>
                  <a:cubicBezTo>
                    <a:pt x="57803" y="132143"/>
                    <a:pt x="63218" y="130055"/>
                    <a:pt x="69220" y="126304"/>
                  </a:cubicBezTo>
                  <a:cubicBezTo>
                    <a:pt x="75126" y="122596"/>
                    <a:pt x="80968" y="120716"/>
                    <a:pt x="86657" y="120716"/>
                  </a:cubicBezTo>
                  <a:cubicBezTo>
                    <a:pt x="87975" y="120716"/>
                    <a:pt x="89285" y="120817"/>
                    <a:pt x="90586" y="121020"/>
                  </a:cubicBezTo>
                  <a:cubicBezTo>
                    <a:pt x="97273" y="122096"/>
                    <a:pt x="102656" y="125521"/>
                    <a:pt x="108592" y="132535"/>
                  </a:cubicBezTo>
                  <a:cubicBezTo>
                    <a:pt x="111561" y="136058"/>
                    <a:pt x="114399" y="138210"/>
                    <a:pt x="118085" y="139776"/>
                  </a:cubicBezTo>
                  <a:cubicBezTo>
                    <a:pt x="118802" y="140102"/>
                    <a:pt x="119455" y="140265"/>
                    <a:pt x="119977" y="140396"/>
                  </a:cubicBezTo>
                  <a:cubicBezTo>
                    <a:pt x="120140" y="141701"/>
                    <a:pt x="120760" y="143723"/>
                    <a:pt x="123076" y="144995"/>
                  </a:cubicBezTo>
                  <a:cubicBezTo>
                    <a:pt x="124207" y="145605"/>
                    <a:pt x="125320" y="145808"/>
                    <a:pt x="126335" y="145808"/>
                  </a:cubicBezTo>
                  <a:cubicBezTo>
                    <a:pt x="127603" y="145808"/>
                    <a:pt x="128719" y="145492"/>
                    <a:pt x="129534" y="145256"/>
                  </a:cubicBezTo>
                  <a:cubicBezTo>
                    <a:pt x="129763" y="145191"/>
                    <a:pt x="130056" y="145093"/>
                    <a:pt x="130285" y="145028"/>
                  </a:cubicBezTo>
                  <a:cubicBezTo>
                    <a:pt x="130676" y="145680"/>
                    <a:pt x="131100" y="147246"/>
                    <a:pt x="131394" y="148225"/>
                  </a:cubicBezTo>
                  <a:cubicBezTo>
                    <a:pt x="131981" y="150312"/>
                    <a:pt x="132633" y="152661"/>
                    <a:pt x="134134" y="154553"/>
                  </a:cubicBezTo>
                  <a:cubicBezTo>
                    <a:pt x="137135" y="158369"/>
                    <a:pt x="141343" y="160783"/>
                    <a:pt x="146692" y="161762"/>
                  </a:cubicBezTo>
                  <a:cubicBezTo>
                    <a:pt x="147149" y="161860"/>
                    <a:pt x="147541" y="161925"/>
                    <a:pt x="147899" y="161990"/>
                  </a:cubicBezTo>
                  <a:cubicBezTo>
                    <a:pt x="148128" y="162023"/>
                    <a:pt x="148421" y="162056"/>
                    <a:pt x="148584" y="162088"/>
                  </a:cubicBezTo>
                  <a:cubicBezTo>
                    <a:pt x="148617" y="162121"/>
                    <a:pt x="148682" y="162186"/>
                    <a:pt x="148780" y="162251"/>
                  </a:cubicBezTo>
                  <a:cubicBezTo>
                    <a:pt x="148911" y="162480"/>
                    <a:pt x="149172" y="163002"/>
                    <a:pt x="149367" y="163360"/>
                  </a:cubicBezTo>
                  <a:cubicBezTo>
                    <a:pt x="150118" y="164926"/>
                    <a:pt x="151194" y="167046"/>
                    <a:pt x="153477" y="168090"/>
                  </a:cubicBezTo>
                  <a:cubicBezTo>
                    <a:pt x="154423" y="168514"/>
                    <a:pt x="155402" y="168743"/>
                    <a:pt x="156315" y="168743"/>
                  </a:cubicBezTo>
                  <a:cubicBezTo>
                    <a:pt x="157685" y="168743"/>
                    <a:pt x="158990" y="168286"/>
                    <a:pt x="160132" y="167405"/>
                  </a:cubicBezTo>
                  <a:cubicBezTo>
                    <a:pt x="161339" y="166427"/>
                    <a:pt x="162056" y="165154"/>
                    <a:pt x="162709" y="164078"/>
                  </a:cubicBezTo>
                  <a:cubicBezTo>
                    <a:pt x="162937" y="163621"/>
                    <a:pt x="163329" y="162936"/>
                    <a:pt x="163557" y="162741"/>
                  </a:cubicBezTo>
                  <a:cubicBezTo>
                    <a:pt x="163818" y="162577"/>
                    <a:pt x="163981" y="162488"/>
                    <a:pt x="164275" y="162488"/>
                  </a:cubicBezTo>
                  <a:cubicBezTo>
                    <a:pt x="164568" y="162488"/>
                    <a:pt x="164992" y="162577"/>
                    <a:pt x="165775" y="162773"/>
                  </a:cubicBezTo>
                  <a:cubicBezTo>
                    <a:pt x="166814" y="163004"/>
                    <a:pt x="168057" y="163312"/>
                    <a:pt x="169528" y="163312"/>
                  </a:cubicBezTo>
                  <a:cubicBezTo>
                    <a:pt x="169719" y="163312"/>
                    <a:pt x="169914" y="163306"/>
                    <a:pt x="170113" y="163295"/>
                  </a:cubicBezTo>
                  <a:cubicBezTo>
                    <a:pt x="173995" y="163099"/>
                    <a:pt x="176018" y="160718"/>
                    <a:pt x="177225" y="159283"/>
                  </a:cubicBezTo>
                  <a:cubicBezTo>
                    <a:pt x="178105" y="158272"/>
                    <a:pt x="178399" y="157978"/>
                    <a:pt x="178856" y="157880"/>
                  </a:cubicBezTo>
                  <a:cubicBezTo>
                    <a:pt x="179475" y="157717"/>
                    <a:pt x="180128" y="157652"/>
                    <a:pt x="180780" y="157554"/>
                  </a:cubicBezTo>
                  <a:cubicBezTo>
                    <a:pt x="183357" y="157195"/>
                    <a:pt x="186847" y="156706"/>
                    <a:pt x="189620" y="152596"/>
                  </a:cubicBezTo>
                  <a:cubicBezTo>
                    <a:pt x="191740" y="149432"/>
                    <a:pt x="191708" y="146039"/>
                    <a:pt x="191708" y="143299"/>
                  </a:cubicBezTo>
                  <a:cubicBezTo>
                    <a:pt x="191675" y="143006"/>
                    <a:pt x="191675" y="142712"/>
                    <a:pt x="191675" y="142418"/>
                  </a:cubicBezTo>
                  <a:cubicBezTo>
                    <a:pt x="191675" y="140070"/>
                    <a:pt x="192034" y="139450"/>
                    <a:pt x="193469" y="136808"/>
                  </a:cubicBezTo>
                  <a:lnTo>
                    <a:pt x="193730" y="136286"/>
                  </a:lnTo>
                  <a:cubicBezTo>
                    <a:pt x="194807" y="134329"/>
                    <a:pt x="194089" y="131850"/>
                    <a:pt x="192099" y="130773"/>
                  </a:cubicBezTo>
                  <a:cubicBezTo>
                    <a:pt x="191484" y="130435"/>
                    <a:pt x="190817" y="130274"/>
                    <a:pt x="190158" y="130274"/>
                  </a:cubicBezTo>
                  <a:cubicBezTo>
                    <a:pt x="188722" y="130274"/>
                    <a:pt x="187325" y="131040"/>
                    <a:pt x="186587" y="132404"/>
                  </a:cubicBezTo>
                  <a:lnTo>
                    <a:pt x="186293" y="132926"/>
                  </a:lnTo>
                  <a:cubicBezTo>
                    <a:pt x="184695" y="135862"/>
                    <a:pt x="183520" y="137982"/>
                    <a:pt x="183520" y="142418"/>
                  </a:cubicBezTo>
                  <a:cubicBezTo>
                    <a:pt x="183520" y="142745"/>
                    <a:pt x="183520" y="143071"/>
                    <a:pt x="183553" y="143364"/>
                  </a:cubicBezTo>
                  <a:cubicBezTo>
                    <a:pt x="183553" y="145615"/>
                    <a:pt x="183553" y="147018"/>
                    <a:pt x="182835" y="148062"/>
                  </a:cubicBezTo>
                  <a:cubicBezTo>
                    <a:pt x="182150" y="149073"/>
                    <a:pt x="181857" y="149171"/>
                    <a:pt x="179671" y="149464"/>
                  </a:cubicBezTo>
                  <a:cubicBezTo>
                    <a:pt x="178888" y="149562"/>
                    <a:pt x="178008" y="149693"/>
                    <a:pt x="177029" y="149921"/>
                  </a:cubicBezTo>
                  <a:cubicBezTo>
                    <a:pt x="173865" y="150639"/>
                    <a:pt x="172169" y="152661"/>
                    <a:pt x="171027" y="153998"/>
                  </a:cubicBezTo>
                  <a:cubicBezTo>
                    <a:pt x="170048" y="155140"/>
                    <a:pt x="169950" y="155140"/>
                    <a:pt x="169689" y="155173"/>
                  </a:cubicBezTo>
                  <a:cubicBezTo>
                    <a:pt x="169641" y="155176"/>
                    <a:pt x="169593" y="155177"/>
                    <a:pt x="169544" y="155177"/>
                  </a:cubicBezTo>
                  <a:cubicBezTo>
                    <a:pt x="169027" y="155177"/>
                    <a:pt x="168447" y="155025"/>
                    <a:pt x="167732" y="154847"/>
                  </a:cubicBezTo>
                  <a:cubicBezTo>
                    <a:pt x="166782" y="154617"/>
                    <a:pt x="165601" y="154329"/>
                    <a:pt x="164248" y="154329"/>
                  </a:cubicBezTo>
                  <a:cubicBezTo>
                    <a:pt x="162720" y="154329"/>
                    <a:pt x="160973" y="154695"/>
                    <a:pt x="159088" y="155923"/>
                  </a:cubicBezTo>
                  <a:cubicBezTo>
                    <a:pt x="157783" y="156739"/>
                    <a:pt x="156902" y="157880"/>
                    <a:pt x="156250" y="158924"/>
                  </a:cubicBezTo>
                  <a:cubicBezTo>
                    <a:pt x="155793" y="158043"/>
                    <a:pt x="155239" y="157130"/>
                    <a:pt x="154391" y="156347"/>
                  </a:cubicBezTo>
                  <a:cubicBezTo>
                    <a:pt x="152466" y="154553"/>
                    <a:pt x="151063" y="154227"/>
                    <a:pt x="149172" y="153933"/>
                  </a:cubicBezTo>
                  <a:cubicBezTo>
                    <a:pt x="148878" y="153868"/>
                    <a:pt x="148552" y="153835"/>
                    <a:pt x="148193" y="153770"/>
                  </a:cubicBezTo>
                  <a:cubicBezTo>
                    <a:pt x="144800" y="153118"/>
                    <a:pt x="142289" y="151748"/>
                    <a:pt x="140527" y="149497"/>
                  </a:cubicBezTo>
                  <a:cubicBezTo>
                    <a:pt x="140038" y="148877"/>
                    <a:pt x="139614" y="147344"/>
                    <a:pt x="139222" y="146007"/>
                  </a:cubicBezTo>
                  <a:cubicBezTo>
                    <a:pt x="138505" y="143364"/>
                    <a:pt x="137559" y="140070"/>
                    <a:pt x="134819" y="138145"/>
                  </a:cubicBezTo>
                  <a:cubicBezTo>
                    <a:pt x="133391" y="137140"/>
                    <a:pt x="131953" y="136831"/>
                    <a:pt x="130666" y="136831"/>
                  </a:cubicBezTo>
                  <a:cubicBezTo>
                    <a:pt x="129571" y="136831"/>
                    <a:pt x="128585" y="137055"/>
                    <a:pt x="127806" y="137264"/>
                  </a:cubicBezTo>
                  <a:cubicBezTo>
                    <a:pt x="127577" y="136482"/>
                    <a:pt x="127186" y="135633"/>
                    <a:pt x="126468" y="134851"/>
                  </a:cubicBezTo>
                  <a:cubicBezTo>
                    <a:pt x="124968" y="133252"/>
                    <a:pt x="123206" y="132796"/>
                    <a:pt x="122064" y="132502"/>
                  </a:cubicBezTo>
                  <a:cubicBezTo>
                    <a:pt x="121771" y="132437"/>
                    <a:pt x="121445" y="132339"/>
                    <a:pt x="121314" y="132306"/>
                  </a:cubicBezTo>
                  <a:cubicBezTo>
                    <a:pt x="118770" y="131197"/>
                    <a:pt x="117008" y="129860"/>
                    <a:pt x="114823" y="127250"/>
                  </a:cubicBezTo>
                  <a:cubicBezTo>
                    <a:pt x="109962" y="121509"/>
                    <a:pt x="102949" y="114724"/>
                    <a:pt x="91826" y="112963"/>
                  </a:cubicBezTo>
                  <a:cubicBezTo>
                    <a:pt x="90099" y="112696"/>
                    <a:pt x="88365" y="112563"/>
                    <a:pt x="86625" y="112563"/>
                  </a:cubicBezTo>
                  <a:cubicBezTo>
                    <a:pt x="79426" y="112563"/>
                    <a:pt x="72133" y="114844"/>
                    <a:pt x="64882" y="119389"/>
                  </a:cubicBezTo>
                  <a:cubicBezTo>
                    <a:pt x="59858" y="122553"/>
                    <a:pt x="55618" y="124184"/>
                    <a:pt x="51181" y="124738"/>
                  </a:cubicBezTo>
                  <a:cubicBezTo>
                    <a:pt x="49909" y="124902"/>
                    <a:pt x="48670" y="124999"/>
                    <a:pt x="47332" y="125065"/>
                  </a:cubicBezTo>
                  <a:cubicBezTo>
                    <a:pt x="44299" y="125260"/>
                    <a:pt x="41135" y="125423"/>
                    <a:pt x="37807" y="126598"/>
                  </a:cubicBezTo>
                  <a:cubicBezTo>
                    <a:pt x="35720" y="127283"/>
                    <a:pt x="33860" y="128164"/>
                    <a:pt x="32229" y="128914"/>
                  </a:cubicBezTo>
                  <a:cubicBezTo>
                    <a:pt x="29328" y="130275"/>
                    <a:pt x="27114" y="131301"/>
                    <a:pt x="24615" y="131301"/>
                  </a:cubicBezTo>
                  <a:cubicBezTo>
                    <a:pt x="23462" y="131301"/>
                    <a:pt x="22248" y="131082"/>
                    <a:pt x="20878" y="130577"/>
                  </a:cubicBezTo>
                  <a:cubicBezTo>
                    <a:pt x="20323" y="130382"/>
                    <a:pt x="19703" y="130153"/>
                    <a:pt x="19116" y="129958"/>
                  </a:cubicBezTo>
                  <a:cubicBezTo>
                    <a:pt x="18105" y="129631"/>
                    <a:pt x="16572" y="129109"/>
                    <a:pt x="15822" y="128653"/>
                  </a:cubicBezTo>
                  <a:cubicBezTo>
                    <a:pt x="16017" y="128196"/>
                    <a:pt x="16474" y="127511"/>
                    <a:pt x="16963" y="126826"/>
                  </a:cubicBezTo>
                  <a:cubicBezTo>
                    <a:pt x="17942" y="125358"/>
                    <a:pt x="19214" y="123564"/>
                    <a:pt x="19573" y="121215"/>
                  </a:cubicBezTo>
                  <a:cubicBezTo>
                    <a:pt x="19997" y="118378"/>
                    <a:pt x="18920" y="116094"/>
                    <a:pt x="18138" y="114431"/>
                  </a:cubicBezTo>
                  <a:cubicBezTo>
                    <a:pt x="17811" y="113680"/>
                    <a:pt x="17485" y="112963"/>
                    <a:pt x="17387" y="112473"/>
                  </a:cubicBezTo>
                  <a:cubicBezTo>
                    <a:pt x="17061" y="110386"/>
                    <a:pt x="17028" y="108396"/>
                    <a:pt x="17028" y="106308"/>
                  </a:cubicBezTo>
                  <a:cubicBezTo>
                    <a:pt x="16963" y="102231"/>
                    <a:pt x="16931" y="97599"/>
                    <a:pt x="14093" y="92412"/>
                  </a:cubicBezTo>
                  <a:cubicBezTo>
                    <a:pt x="13408" y="91140"/>
                    <a:pt x="12560" y="89868"/>
                    <a:pt x="11777" y="88661"/>
                  </a:cubicBezTo>
                  <a:cubicBezTo>
                    <a:pt x="10113" y="86182"/>
                    <a:pt x="8417" y="83637"/>
                    <a:pt x="8319" y="81419"/>
                  </a:cubicBezTo>
                  <a:cubicBezTo>
                    <a:pt x="8221" y="78483"/>
                    <a:pt x="9526" y="74602"/>
                    <a:pt x="10700" y="71144"/>
                  </a:cubicBezTo>
                  <a:cubicBezTo>
                    <a:pt x="10929" y="70459"/>
                    <a:pt x="11157" y="69774"/>
                    <a:pt x="11353" y="69154"/>
                  </a:cubicBezTo>
                  <a:cubicBezTo>
                    <a:pt x="13734" y="61880"/>
                    <a:pt x="21563" y="59270"/>
                    <a:pt x="29848" y="56498"/>
                  </a:cubicBezTo>
                  <a:cubicBezTo>
                    <a:pt x="31642" y="55878"/>
                    <a:pt x="33469" y="55258"/>
                    <a:pt x="35230" y="54606"/>
                  </a:cubicBezTo>
                  <a:cubicBezTo>
                    <a:pt x="36046" y="54312"/>
                    <a:pt x="36959" y="53986"/>
                    <a:pt x="37970" y="53692"/>
                  </a:cubicBezTo>
                  <a:cubicBezTo>
                    <a:pt x="40971" y="52714"/>
                    <a:pt x="44364" y="51637"/>
                    <a:pt x="47039" y="49484"/>
                  </a:cubicBezTo>
                  <a:cubicBezTo>
                    <a:pt x="50333" y="46810"/>
                    <a:pt x="50855" y="43645"/>
                    <a:pt x="51214" y="41329"/>
                  </a:cubicBezTo>
                  <a:cubicBezTo>
                    <a:pt x="51377" y="40318"/>
                    <a:pt x="51540" y="39437"/>
                    <a:pt x="51866" y="38720"/>
                  </a:cubicBezTo>
                  <a:cubicBezTo>
                    <a:pt x="52160" y="38035"/>
                    <a:pt x="52812" y="37448"/>
                    <a:pt x="53856" y="36534"/>
                  </a:cubicBezTo>
                  <a:cubicBezTo>
                    <a:pt x="54085" y="36339"/>
                    <a:pt x="54346" y="36110"/>
                    <a:pt x="54574" y="35915"/>
                  </a:cubicBezTo>
                  <a:lnTo>
                    <a:pt x="55748" y="34838"/>
                  </a:lnTo>
                  <a:cubicBezTo>
                    <a:pt x="59141" y="31772"/>
                    <a:pt x="62631" y="28608"/>
                    <a:pt x="66187" y="25770"/>
                  </a:cubicBezTo>
                  <a:cubicBezTo>
                    <a:pt x="68372" y="24008"/>
                    <a:pt x="69840" y="23291"/>
                    <a:pt x="71536" y="23160"/>
                  </a:cubicBezTo>
                  <a:cubicBezTo>
                    <a:pt x="71610" y="23155"/>
                    <a:pt x="71684" y="23153"/>
                    <a:pt x="71759" y="23153"/>
                  </a:cubicBezTo>
                  <a:cubicBezTo>
                    <a:pt x="72634" y="23153"/>
                    <a:pt x="73543" y="23500"/>
                    <a:pt x="74896" y="24041"/>
                  </a:cubicBezTo>
                  <a:cubicBezTo>
                    <a:pt x="76499" y="24701"/>
                    <a:pt x="78465" y="25512"/>
                    <a:pt x="80795" y="25512"/>
                  </a:cubicBezTo>
                  <a:cubicBezTo>
                    <a:pt x="80883" y="25512"/>
                    <a:pt x="80972" y="25511"/>
                    <a:pt x="81061" y="25509"/>
                  </a:cubicBezTo>
                  <a:cubicBezTo>
                    <a:pt x="86411" y="25346"/>
                    <a:pt x="89934" y="20714"/>
                    <a:pt x="92772" y="16995"/>
                  </a:cubicBezTo>
                  <a:cubicBezTo>
                    <a:pt x="93555" y="15951"/>
                    <a:pt x="94305" y="14973"/>
                    <a:pt x="94925" y="14320"/>
                  </a:cubicBezTo>
                  <a:cubicBezTo>
                    <a:pt x="97041" y="12103"/>
                    <a:pt x="99100" y="11189"/>
                    <a:pt x="102453" y="11189"/>
                  </a:cubicBezTo>
                  <a:cubicBezTo>
                    <a:pt x="103441" y="11189"/>
                    <a:pt x="104540" y="11269"/>
                    <a:pt x="105787" y="11417"/>
                  </a:cubicBezTo>
                  <a:cubicBezTo>
                    <a:pt x="107157" y="11580"/>
                    <a:pt x="108690" y="11645"/>
                    <a:pt x="110289" y="11711"/>
                  </a:cubicBezTo>
                  <a:cubicBezTo>
                    <a:pt x="113224" y="11808"/>
                    <a:pt x="116910" y="11972"/>
                    <a:pt x="118607" y="12918"/>
                  </a:cubicBezTo>
                  <a:cubicBezTo>
                    <a:pt x="118607" y="12918"/>
                    <a:pt x="118639" y="12950"/>
                    <a:pt x="118672" y="12950"/>
                  </a:cubicBezTo>
                  <a:cubicBezTo>
                    <a:pt x="118411" y="13668"/>
                    <a:pt x="117759" y="14809"/>
                    <a:pt x="117302" y="15592"/>
                  </a:cubicBezTo>
                  <a:cubicBezTo>
                    <a:pt x="115769" y="18300"/>
                    <a:pt x="113649" y="22018"/>
                    <a:pt x="115182" y="25998"/>
                  </a:cubicBezTo>
                  <a:cubicBezTo>
                    <a:pt x="116910" y="30532"/>
                    <a:pt x="121771" y="33468"/>
                    <a:pt x="125685" y="35784"/>
                  </a:cubicBezTo>
                  <a:cubicBezTo>
                    <a:pt x="126696" y="36404"/>
                    <a:pt x="127642" y="36958"/>
                    <a:pt x="128360" y="37448"/>
                  </a:cubicBezTo>
                  <a:cubicBezTo>
                    <a:pt x="130448" y="38899"/>
                    <a:pt x="134105" y="40966"/>
                    <a:pt x="137953" y="40966"/>
                  </a:cubicBezTo>
                  <a:cubicBezTo>
                    <a:pt x="139034" y="40966"/>
                    <a:pt x="140131" y="40803"/>
                    <a:pt x="141212" y="40416"/>
                  </a:cubicBezTo>
                  <a:cubicBezTo>
                    <a:pt x="143267" y="39698"/>
                    <a:pt x="145975" y="37872"/>
                    <a:pt x="147280" y="33403"/>
                  </a:cubicBezTo>
                  <a:cubicBezTo>
                    <a:pt x="148584" y="28999"/>
                    <a:pt x="148323" y="24693"/>
                    <a:pt x="148095" y="20551"/>
                  </a:cubicBezTo>
                  <a:cubicBezTo>
                    <a:pt x="147834" y="16506"/>
                    <a:pt x="147606" y="12689"/>
                    <a:pt x="148943" y="9297"/>
                  </a:cubicBezTo>
                  <a:cubicBezTo>
                    <a:pt x="149106" y="9656"/>
                    <a:pt x="149335" y="10080"/>
                    <a:pt x="149498" y="10569"/>
                  </a:cubicBezTo>
                  <a:cubicBezTo>
                    <a:pt x="149759" y="11287"/>
                    <a:pt x="149987" y="12069"/>
                    <a:pt x="150248" y="12885"/>
                  </a:cubicBezTo>
                  <a:cubicBezTo>
                    <a:pt x="150803" y="14712"/>
                    <a:pt x="151390" y="16636"/>
                    <a:pt x="152336" y="18463"/>
                  </a:cubicBezTo>
                  <a:cubicBezTo>
                    <a:pt x="153804" y="21301"/>
                    <a:pt x="155793" y="22508"/>
                    <a:pt x="157294" y="23388"/>
                  </a:cubicBezTo>
                  <a:cubicBezTo>
                    <a:pt x="158012" y="23813"/>
                    <a:pt x="158533" y="24106"/>
                    <a:pt x="158958" y="24563"/>
                  </a:cubicBezTo>
                  <a:cubicBezTo>
                    <a:pt x="160262" y="26031"/>
                    <a:pt x="160980" y="29227"/>
                    <a:pt x="161567" y="32065"/>
                  </a:cubicBezTo>
                  <a:cubicBezTo>
                    <a:pt x="161926" y="33729"/>
                    <a:pt x="162285" y="35425"/>
                    <a:pt x="162807" y="36958"/>
                  </a:cubicBezTo>
                  <a:cubicBezTo>
                    <a:pt x="165318" y="44396"/>
                    <a:pt x="169787" y="47658"/>
                    <a:pt x="174974" y="51442"/>
                  </a:cubicBezTo>
                  <a:lnTo>
                    <a:pt x="175528" y="51833"/>
                  </a:lnTo>
                  <a:cubicBezTo>
                    <a:pt x="177583" y="53334"/>
                    <a:pt x="178268" y="55160"/>
                    <a:pt x="179247" y="57639"/>
                  </a:cubicBezTo>
                  <a:cubicBezTo>
                    <a:pt x="180128" y="59890"/>
                    <a:pt x="181106" y="62434"/>
                    <a:pt x="183227" y="64848"/>
                  </a:cubicBezTo>
                  <a:lnTo>
                    <a:pt x="192165" y="75026"/>
                  </a:lnTo>
                  <a:cubicBezTo>
                    <a:pt x="194252" y="77407"/>
                    <a:pt x="196992" y="77962"/>
                    <a:pt x="199047" y="78353"/>
                  </a:cubicBezTo>
                  <a:cubicBezTo>
                    <a:pt x="199406" y="78451"/>
                    <a:pt x="199928" y="78549"/>
                    <a:pt x="200319" y="78647"/>
                  </a:cubicBezTo>
                  <a:cubicBezTo>
                    <a:pt x="200254" y="79234"/>
                    <a:pt x="200059" y="80049"/>
                    <a:pt x="199928" y="80604"/>
                  </a:cubicBezTo>
                  <a:cubicBezTo>
                    <a:pt x="199504" y="82398"/>
                    <a:pt x="199047" y="84420"/>
                    <a:pt x="199471" y="86410"/>
                  </a:cubicBezTo>
                  <a:cubicBezTo>
                    <a:pt x="200385" y="90553"/>
                    <a:pt x="200548" y="93913"/>
                    <a:pt x="200548" y="98284"/>
                  </a:cubicBezTo>
                  <a:cubicBezTo>
                    <a:pt x="200548" y="99262"/>
                    <a:pt x="200613" y="100306"/>
                    <a:pt x="200678" y="101317"/>
                  </a:cubicBezTo>
                  <a:cubicBezTo>
                    <a:pt x="200776" y="103340"/>
                    <a:pt x="200907" y="105591"/>
                    <a:pt x="200483" y="106961"/>
                  </a:cubicBezTo>
                  <a:cubicBezTo>
                    <a:pt x="199830" y="109113"/>
                    <a:pt x="201037" y="111397"/>
                    <a:pt x="203190" y="112049"/>
                  </a:cubicBezTo>
                  <a:cubicBezTo>
                    <a:pt x="203599" y="112179"/>
                    <a:pt x="204013" y="112241"/>
                    <a:pt x="204420" y="112241"/>
                  </a:cubicBezTo>
                  <a:cubicBezTo>
                    <a:pt x="206152" y="112241"/>
                    <a:pt x="207750" y="111118"/>
                    <a:pt x="208279" y="109374"/>
                  </a:cubicBezTo>
                  <a:cubicBezTo>
                    <a:pt x="209127" y="106602"/>
                    <a:pt x="208964" y="103536"/>
                    <a:pt x="208801" y="100861"/>
                  </a:cubicBezTo>
                  <a:cubicBezTo>
                    <a:pt x="208735" y="99915"/>
                    <a:pt x="208703" y="99034"/>
                    <a:pt x="208703" y="98284"/>
                  </a:cubicBezTo>
                  <a:cubicBezTo>
                    <a:pt x="208703" y="93489"/>
                    <a:pt x="208507" y="89574"/>
                    <a:pt x="207463" y="84746"/>
                  </a:cubicBezTo>
                  <a:cubicBezTo>
                    <a:pt x="207431" y="84322"/>
                    <a:pt x="207692" y="83181"/>
                    <a:pt x="207887" y="82430"/>
                  </a:cubicBezTo>
                  <a:cubicBezTo>
                    <a:pt x="208442" y="79951"/>
                    <a:pt x="209225" y="76559"/>
                    <a:pt x="207170" y="73786"/>
                  </a:cubicBezTo>
                  <a:cubicBezTo>
                    <a:pt x="205376" y="71307"/>
                    <a:pt x="202635" y="70753"/>
                    <a:pt x="200646" y="70361"/>
                  </a:cubicBezTo>
                  <a:cubicBezTo>
                    <a:pt x="199798" y="70198"/>
                    <a:pt x="198558" y="69937"/>
                    <a:pt x="198297" y="69643"/>
                  </a:cubicBezTo>
                  <a:lnTo>
                    <a:pt x="189359" y="59466"/>
                  </a:lnTo>
                  <a:cubicBezTo>
                    <a:pt x="188185" y="58129"/>
                    <a:pt x="187565" y="56530"/>
                    <a:pt x="186847" y="54704"/>
                  </a:cubicBezTo>
                  <a:cubicBezTo>
                    <a:pt x="185706" y="51800"/>
                    <a:pt x="184303" y="48147"/>
                    <a:pt x="180324" y="45276"/>
                  </a:cubicBezTo>
                  <a:lnTo>
                    <a:pt x="179802" y="44852"/>
                  </a:lnTo>
                  <a:cubicBezTo>
                    <a:pt x="175072" y="41427"/>
                    <a:pt x="172201" y="39340"/>
                    <a:pt x="170538" y="34349"/>
                  </a:cubicBezTo>
                  <a:cubicBezTo>
                    <a:pt x="170179" y="33272"/>
                    <a:pt x="169853" y="31870"/>
                    <a:pt x="169559" y="30369"/>
                  </a:cubicBezTo>
                  <a:cubicBezTo>
                    <a:pt x="168711" y="26520"/>
                    <a:pt x="167797" y="22149"/>
                    <a:pt x="164960" y="19083"/>
                  </a:cubicBezTo>
                  <a:cubicBezTo>
                    <a:pt x="163720" y="17713"/>
                    <a:pt x="162448" y="16962"/>
                    <a:pt x="161437" y="16343"/>
                  </a:cubicBezTo>
                  <a:cubicBezTo>
                    <a:pt x="160295" y="15690"/>
                    <a:pt x="159969" y="15462"/>
                    <a:pt x="159610" y="14744"/>
                  </a:cubicBezTo>
                  <a:cubicBezTo>
                    <a:pt x="158990" y="13537"/>
                    <a:pt x="158533" y="12069"/>
                    <a:pt x="158044" y="10471"/>
                  </a:cubicBezTo>
                  <a:cubicBezTo>
                    <a:pt x="157783" y="9623"/>
                    <a:pt x="157490" y="8742"/>
                    <a:pt x="157196" y="7861"/>
                  </a:cubicBezTo>
                  <a:cubicBezTo>
                    <a:pt x="155467" y="3034"/>
                    <a:pt x="152336" y="98"/>
                    <a:pt x="148813" y="0"/>
                  </a:cubicBezTo>
                  <a:close/>
                </a:path>
              </a:pathLst>
            </a:custGeom>
            <a:solidFill>
              <a:srgbClr val="466269"/>
            </a:solidFill>
            <a:ln>
              <a:noFill/>
            </a:ln>
          </p:spPr>
          <p:txBody>
            <a:bodyPr spcFirstLastPara="1" wrap="square" lIns="121900" tIns="121900" rIns="121900" bIns="121900" anchor="ctr" anchorCtr="0">
              <a:noAutofit/>
            </a:bodyPr>
            <a:lstStyle/>
            <a:p>
              <a:endParaRPr sz="2400"/>
            </a:p>
          </p:txBody>
        </p:sp>
        <p:sp>
          <p:nvSpPr>
            <p:cNvPr id="21" name="Google Shape;767;p37"/>
            <p:cNvSpPr/>
            <p:nvPr/>
          </p:nvSpPr>
          <p:spPr>
            <a:xfrm>
              <a:off x="6007750" y="3199975"/>
              <a:ext cx="239775" cy="208000"/>
            </a:xfrm>
            <a:custGeom>
              <a:avLst/>
              <a:gdLst/>
              <a:ahLst/>
              <a:cxnLst/>
              <a:rect l="l" t="t" r="r" b="b"/>
              <a:pathLst>
                <a:path w="9591" h="8320" extrusionOk="0">
                  <a:moveTo>
                    <a:pt x="4834" y="0"/>
                  </a:moveTo>
                  <a:cubicBezTo>
                    <a:pt x="3485" y="0"/>
                    <a:pt x="2093" y="654"/>
                    <a:pt x="1273" y="2122"/>
                  </a:cubicBezTo>
                  <a:lnTo>
                    <a:pt x="1240" y="2122"/>
                  </a:lnTo>
                  <a:lnTo>
                    <a:pt x="1240" y="2187"/>
                  </a:lnTo>
                  <a:cubicBezTo>
                    <a:pt x="1207" y="2187"/>
                    <a:pt x="1207" y="2219"/>
                    <a:pt x="1207" y="2219"/>
                  </a:cubicBezTo>
                  <a:cubicBezTo>
                    <a:pt x="1207" y="2219"/>
                    <a:pt x="1207" y="2219"/>
                    <a:pt x="1207" y="2252"/>
                  </a:cubicBezTo>
                  <a:lnTo>
                    <a:pt x="1175" y="2285"/>
                  </a:lnTo>
                  <a:cubicBezTo>
                    <a:pt x="1" y="4568"/>
                    <a:pt x="1044" y="6884"/>
                    <a:pt x="2806" y="7830"/>
                  </a:cubicBezTo>
                  <a:cubicBezTo>
                    <a:pt x="3393" y="8156"/>
                    <a:pt x="4045" y="8319"/>
                    <a:pt x="4730" y="8319"/>
                  </a:cubicBezTo>
                  <a:cubicBezTo>
                    <a:pt x="6100" y="8319"/>
                    <a:pt x="7470" y="7667"/>
                    <a:pt x="8319" y="6199"/>
                  </a:cubicBezTo>
                  <a:lnTo>
                    <a:pt x="8351" y="6134"/>
                  </a:lnTo>
                  <a:cubicBezTo>
                    <a:pt x="8351" y="6134"/>
                    <a:pt x="8351" y="6134"/>
                    <a:pt x="8384" y="6101"/>
                  </a:cubicBezTo>
                  <a:cubicBezTo>
                    <a:pt x="8384" y="6101"/>
                    <a:pt x="8384" y="6101"/>
                    <a:pt x="8384" y="6069"/>
                  </a:cubicBezTo>
                  <a:lnTo>
                    <a:pt x="8416" y="6036"/>
                  </a:lnTo>
                  <a:cubicBezTo>
                    <a:pt x="9591" y="3753"/>
                    <a:pt x="8514" y="1437"/>
                    <a:pt x="6785" y="491"/>
                  </a:cubicBezTo>
                  <a:cubicBezTo>
                    <a:pt x="6201" y="171"/>
                    <a:pt x="5523" y="0"/>
                    <a:pt x="4834" y="0"/>
                  </a:cubicBezTo>
                  <a:close/>
                </a:path>
              </a:pathLst>
            </a:custGeom>
            <a:solidFill>
              <a:srgbClr val="466269"/>
            </a:solidFill>
            <a:ln>
              <a:noFill/>
            </a:ln>
          </p:spPr>
          <p:txBody>
            <a:bodyPr spcFirstLastPara="1" wrap="square" lIns="121900" tIns="121900" rIns="121900" bIns="121900" anchor="ctr" anchorCtr="0">
              <a:noAutofit/>
            </a:bodyPr>
            <a:lstStyle/>
            <a:p>
              <a:endParaRPr sz="2400"/>
            </a:p>
          </p:txBody>
        </p:sp>
      </p:grpSp>
      <p:grpSp>
        <p:nvGrpSpPr>
          <p:cNvPr id="22" name="Google Shape;768;p37"/>
          <p:cNvGrpSpPr/>
          <p:nvPr/>
        </p:nvGrpSpPr>
        <p:grpSpPr>
          <a:xfrm>
            <a:off x="5279857" y="133699"/>
            <a:ext cx="577993" cy="656252"/>
            <a:chOff x="1498050" y="237925"/>
            <a:chExt cx="4596975" cy="5219400"/>
          </a:xfrm>
        </p:grpSpPr>
        <p:sp>
          <p:nvSpPr>
            <p:cNvPr id="23" name="Google Shape;769;p37"/>
            <p:cNvSpPr/>
            <p:nvPr/>
          </p:nvSpPr>
          <p:spPr>
            <a:xfrm>
              <a:off x="1498050" y="237925"/>
              <a:ext cx="4591275" cy="5219400"/>
            </a:xfrm>
            <a:custGeom>
              <a:avLst/>
              <a:gdLst/>
              <a:ahLst/>
              <a:cxnLst/>
              <a:rect l="l" t="t" r="r" b="b"/>
              <a:pathLst>
                <a:path w="183651" h="208776" extrusionOk="0">
                  <a:moveTo>
                    <a:pt x="68744" y="1"/>
                  </a:moveTo>
                  <a:cubicBezTo>
                    <a:pt x="66635" y="1"/>
                    <a:pt x="64556" y="361"/>
                    <a:pt x="62533" y="693"/>
                  </a:cubicBezTo>
                  <a:cubicBezTo>
                    <a:pt x="61587" y="856"/>
                    <a:pt x="60706" y="987"/>
                    <a:pt x="59858" y="1084"/>
                  </a:cubicBezTo>
                  <a:cubicBezTo>
                    <a:pt x="57738" y="1345"/>
                    <a:pt x="55454" y="1509"/>
                    <a:pt x="53041" y="1639"/>
                  </a:cubicBezTo>
                  <a:cubicBezTo>
                    <a:pt x="47430" y="1998"/>
                    <a:pt x="41624" y="2389"/>
                    <a:pt x="36437" y="4151"/>
                  </a:cubicBezTo>
                  <a:cubicBezTo>
                    <a:pt x="31642" y="5749"/>
                    <a:pt x="29783" y="9174"/>
                    <a:pt x="28315" y="11914"/>
                  </a:cubicBezTo>
                  <a:cubicBezTo>
                    <a:pt x="27858" y="12762"/>
                    <a:pt x="27434" y="13545"/>
                    <a:pt x="26912" y="14263"/>
                  </a:cubicBezTo>
                  <a:cubicBezTo>
                    <a:pt x="25477" y="16383"/>
                    <a:pt x="23617" y="18373"/>
                    <a:pt x="21628" y="20493"/>
                  </a:cubicBezTo>
                  <a:cubicBezTo>
                    <a:pt x="20616" y="21570"/>
                    <a:pt x="19573" y="22679"/>
                    <a:pt x="18594" y="23821"/>
                  </a:cubicBezTo>
                  <a:cubicBezTo>
                    <a:pt x="17681" y="24897"/>
                    <a:pt x="16669" y="25973"/>
                    <a:pt x="15723" y="27050"/>
                  </a:cubicBezTo>
                  <a:cubicBezTo>
                    <a:pt x="12103" y="30997"/>
                    <a:pt x="8384" y="35107"/>
                    <a:pt x="5872" y="40261"/>
                  </a:cubicBezTo>
                  <a:cubicBezTo>
                    <a:pt x="1860" y="48416"/>
                    <a:pt x="1" y="56408"/>
                    <a:pt x="392" y="63976"/>
                  </a:cubicBezTo>
                  <a:cubicBezTo>
                    <a:pt x="487" y="66146"/>
                    <a:pt x="2280" y="67832"/>
                    <a:pt x="4427" y="67832"/>
                  </a:cubicBezTo>
                  <a:cubicBezTo>
                    <a:pt x="4506" y="67832"/>
                    <a:pt x="4585" y="67829"/>
                    <a:pt x="4665" y="67825"/>
                  </a:cubicBezTo>
                  <a:cubicBezTo>
                    <a:pt x="6916" y="67727"/>
                    <a:pt x="8645" y="65802"/>
                    <a:pt x="8547" y="63551"/>
                  </a:cubicBezTo>
                  <a:cubicBezTo>
                    <a:pt x="8221" y="57386"/>
                    <a:pt x="9787" y="50765"/>
                    <a:pt x="13179" y="43849"/>
                  </a:cubicBezTo>
                  <a:cubicBezTo>
                    <a:pt x="15202" y="39739"/>
                    <a:pt x="18398" y="36249"/>
                    <a:pt x="21758" y="32530"/>
                  </a:cubicBezTo>
                  <a:cubicBezTo>
                    <a:pt x="22737" y="31454"/>
                    <a:pt x="23781" y="30312"/>
                    <a:pt x="24759" y="29170"/>
                  </a:cubicBezTo>
                  <a:cubicBezTo>
                    <a:pt x="25640" y="28159"/>
                    <a:pt x="26586" y="27148"/>
                    <a:pt x="27597" y="26071"/>
                  </a:cubicBezTo>
                  <a:cubicBezTo>
                    <a:pt x="29685" y="23821"/>
                    <a:pt x="31870" y="21504"/>
                    <a:pt x="33664" y="18895"/>
                  </a:cubicBezTo>
                  <a:cubicBezTo>
                    <a:pt x="34382" y="17818"/>
                    <a:pt x="34969" y="16742"/>
                    <a:pt x="35491" y="15796"/>
                  </a:cubicBezTo>
                  <a:cubicBezTo>
                    <a:pt x="36731" y="13480"/>
                    <a:pt x="37350" y="12436"/>
                    <a:pt x="39047" y="11882"/>
                  </a:cubicBezTo>
                  <a:cubicBezTo>
                    <a:pt x="43222" y="10446"/>
                    <a:pt x="48474" y="10120"/>
                    <a:pt x="53563" y="9794"/>
                  </a:cubicBezTo>
                  <a:cubicBezTo>
                    <a:pt x="55976" y="9631"/>
                    <a:pt x="58488" y="9468"/>
                    <a:pt x="60837" y="9207"/>
                  </a:cubicBezTo>
                  <a:cubicBezTo>
                    <a:pt x="61848" y="9076"/>
                    <a:pt x="62892" y="8913"/>
                    <a:pt x="63870" y="8750"/>
                  </a:cubicBezTo>
                  <a:cubicBezTo>
                    <a:pt x="65666" y="8441"/>
                    <a:pt x="67343" y="8160"/>
                    <a:pt x="68820" y="8160"/>
                  </a:cubicBezTo>
                  <a:cubicBezTo>
                    <a:pt x="68899" y="8160"/>
                    <a:pt x="68978" y="8161"/>
                    <a:pt x="69057" y="8163"/>
                  </a:cubicBezTo>
                  <a:cubicBezTo>
                    <a:pt x="70688" y="8196"/>
                    <a:pt x="71569" y="9044"/>
                    <a:pt x="71862" y="9761"/>
                  </a:cubicBezTo>
                  <a:cubicBezTo>
                    <a:pt x="72254" y="10740"/>
                    <a:pt x="71601" y="11653"/>
                    <a:pt x="71014" y="12240"/>
                  </a:cubicBezTo>
                  <a:cubicBezTo>
                    <a:pt x="70101" y="13154"/>
                    <a:pt x="69644" y="14459"/>
                    <a:pt x="69840" y="15731"/>
                  </a:cubicBezTo>
                  <a:cubicBezTo>
                    <a:pt x="70036" y="17003"/>
                    <a:pt x="70818" y="18145"/>
                    <a:pt x="71960" y="18732"/>
                  </a:cubicBezTo>
                  <a:cubicBezTo>
                    <a:pt x="74080" y="19873"/>
                    <a:pt x="76233" y="21146"/>
                    <a:pt x="78484" y="22483"/>
                  </a:cubicBezTo>
                  <a:cubicBezTo>
                    <a:pt x="83181" y="25288"/>
                    <a:pt x="88042" y="28192"/>
                    <a:pt x="93196" y="30051"/>
                  </a:cubicBezTo>
                  <a:cubicBezTo>
                    <a:pt x="94630" y="30578"/>
                    <a:pt x="96028" y="30833"/>
                    <a:pt x="97335" y="30833"/>
                  </a:cubicBezTo>
                  <a:cubicBezTo>
                    <a:pt x="100636" y="30833"/>
                    <a:pt x="103360" y="29211"/>
                    <a:pt x="104645" y="26267"/>
                  </a:cubicBezTo>
                  <a:cubicBezTo>
                    <a:pt x="105167" y="25060"/>
                    <a:pt x="105167" y="23918"/>
                    <a:pt x="104971" y="22972"/>
                  </a:cubicBezTo>
                  <a:cubicBezTo>
                    <a:pt x="105069" y="22940"/>
                    <a:pt x="105200" y="22907"/>
                    <a:pt x="105265" y="22907"/>
                  </a:cubicBezTo>
                  <a:cubicBezTo>
                    <a:pt x="105363" y="22875"/>
                    <a:pt x="105428" y="22842"/>
                    <a:pt x="105493" y="22842"/>
                  </a:cubicBezTo>
                  <a:cubicBezTo>
                    <a:pt x="106374" y="23168"/>
                    <a:pt x="107287" y="23494"/>
                    <a:pt x="108168" y="23853"/>
                  </a:cubicBezTo>
                  <a:cubicBezTo>
                    <a:pt x="110810" y="24864"/>
                    <a:pt x="113550" y="25908"/>
                    <a:pt x="116356" y="26822"/>
                  </a:cubicBezTo>
                  <a:cubicBezTo>
                    <a:pt x="118052" y="27409"/>
                    <a:pt x="119683" y="27702"/>
                    <a:pt x="121281" y="28028"/>
                  </a:cubicBezTo>
                  <a:cubicBezTo>
                    <a:pt x="124739" y="28713"/>
                    <a:pt x="126794" y="29203"/>
                    <a:pt x="128490" y="31225"/>
                  </a:cubicBezTo>
                  <a:cubicBezTo>
                    <a:pt x="131557" y="34944"/>
                    <a:pt x="133742" y="40359"/>
                    <a:pt x="135862" y="45611"/>
                  </a:cubicBezTo>
                  <a:cubicBezTo>
                    <a:pt x="136841" y="48024"/>
                    <a:pt x="137754" y="50308"/>
                    <a:pt x="138766" y="52493"/>
                  </a:cubicBezTo>
                  <a:cubicBezTo>
                    <a:pt x="139483" y="54026"/>
                    <a:pt x="140168" y="55625"/>
                    <a:pt x="140919" y="57288"/>
                  </a:cubicBezTo>
                  <a:cubicBezTo>
                    <a:pt x="143691" y="63617"/>
                    <a:pt x="146562" y="70173"/>
                    <a:pt x="151455" y="75458"/>
                  </a:cubicBezTo>
                  <a:cubicBezTo>
                    <a:pt x="158059" y="82646"/>
                    <a:pt x="164230" y="83557"/>
                    <a:pt x="171465" y="83557"/>
                  </a:cubicBezTo>
                  <a:cubicBezTo>
                    <a:pt x="171913" y="83557"/>
                    <a:pt x="172365" y="83553"/>
                    <a:pt x="172821" y="83547"/>
                  </a:cubicBezTo>
                  <a:cubicBezTo>
                    <a:pt x="173767" y="83547"/>
                    <a:pt x="174158" y="83711"/>
                    <a:pt x="174256" y="83776"/>
                  </a:cubicBezTo>
                  <a:cubicBezTo>
                    <a:pt x="174452" y="84298"/>
                    <a:pt x="174223" y="86385"/>
                    <a:pt x="172625" y="88408"/>
                  </a:cubicBezTo>
                  <a:cubicBezTo>
                    <a:pt x="169591" y="92355"/>
                    <a:pt x="165840" y="96139"/>
                    <a:pt x="162219" y="99792"/>
                  </a:cubicBezTo>
                  <a:cubicBezTo>
                    <a:pt x="160360" y="101651"/>
                    <a:pt x="158468" y="103576"/>
                    <a:pt x="156641" y="105501"/>
                  </a:cubicBezTo>
                  <a:cubicBezTo>
                    <a:pt x="155956" y="106251"/>
                    <a:pt x="155206" y="107001"/>
                    <a:pt x="154456" y="107784"/>
                  </a:cubicBezTo>
                  <a:cubicBezTo>
                    <a:pt x="149595" y="112710"/>
                    <a:pt x="143561" y="118842"/>
                    <a:pt x="145094" y="128074"/>
                  </a:cubicBezTo>
                  <a:cubicBezTo>
                    <a:pt x="145583" y="131042"/>
                    <a:pt x="146660" y="133488"/>
                    <a:pt x="147606" y="135674"/>
                  </a:cubicBezTo>
                  <a:cubicBezTo>
                    <a:pt x="149237" y="139393"/>
                    <a:pt x="150052" y="141480"/>
                    <a:pt x="148943" y="144710"/>
                  </a:cubicBezTo>
                  <a:cubicBezTo>
                    <a:pt x="147997" y="147352"/>
                    <a:pt x="146105" y="148983"/>
                    <a:pt x="143691" y="151038"/>
                  </a:cubicBezTo>
                  <a:cubicBezTo>
                    <a:pt x="142876" y="151723"/>
                    <a:pt x="142028" y="152441"/>
                    <a:pt x="141179" y="153256"/>
                  </a:cubicBezTo>
                  <a:cubicBezTo>
                    <a:pt x="137298" y="156877"/>
                    <a:pt x="136450" y="161150"/>
                    <a:pt x="135765" y="164608"/>
                  </a:cubicBezTo>
                  <a:cubicBezTo>
                    <a:pt x="135308" y="167087"/>
                    <a:pt x="134884" y="169207"/>
                    <a:pt x="133514" y="170903"/>
                  </a:cubicBezTo>
                  <a:cubicBezTo>
                    <a:pt x="133285" y="171132"/>
                    <a:pt x="132503" y="171654"/>
                    <a:pt x="131948" y="171980"/>
                  </a:cubicBezTo>
                  <a:cubicBezTo>
                    <a:pt x="130545" y="172893"/>
                    <a:pt x="128947" y="173937"/>
                    <a:pt x="127936" y="175568"/>
                  </a:cubicBezTo>
                  <a:cubicBezTo>
                    <a:pt x="126827" y="177395"/>
                    <a:pt x="126598" y="179548"/>
                    <a:pt x="126337" y="181603"/>
                  </a:cubicBezTo>
                  <a:cubicBezTo>
                    <a:pt x="126207" y="182777"/>
                    <a:pt x="126044" y="184180"/>
                    <a:pt x="125750" y="184800"/>
                  </a:cubicBezTo>
                  <a:cubicBezTo>
                    <a:pt x="123010" y="190508"/>
                    <a:pt x="112768" y="199478"/>
                    <a:pt x="106407" y="200522"/>
                  </a:cubicBezTo>
                  <a:cubicBezTo>
                    <a:pt x="106092" y="200572"/>
                    <a:pt x="105789" y="200597"/>
                    <a:pt x="105496" y="200597"/>
                  </a:cubicBezTo>
                  <a:cubicBezTo>
                    <a:pt x="102153" y="200597"/>
                    <a:pt x="100164" y="197310"/>
                    <a:pt x="97045" y="190051"/>
                  </a:cubicBezTo>
                  <a:cubicBezTo>
                    <a:pt x="96458" y="188616"/>
                    <a:pt x="95870" y="187279"/>
                    <a:pt x="95251" y="186006"/>
                  </a:cubicBezTo>
                  <a:cubicBezTo>
                    <a:pt x="93620" y="182712"/>
                    <a:pt x="92576" y="179124"/>
                    <a:pt x="91499" y="175307"/>
                  </a:cubicBezTo>
                  <a:cubicBezTo>
                    <a:pt x="90521" y="171882"/>
                    <a:pt x="89477" y="168327"/>
                    <a:pt x="87976" y="164901"/>
                  </a:cubicBezTo>
                  <a:cubicBezTo>
                    <a:pt x="87357" y="163434"/>
                    <a:pt x="86574" y="161998"/>
                    <a:pt x="85824" y="160628"/>
                  </a:cubicBezTo>
                  <a:cubicBezTo>
                    <a:pt x="83540" y="156453"/>
                    <a:pt x="82235" y="153713"/>
                    <a:pt x="83247" y="151038"/>
                  </a:cubicBezTo>
                  <a:cubicBezTo>
                    <a:pt x="83769" y="149668"/>
                    <a:pt x="84421" y="148526"/>
                    <a:pt x="85139" y="147319"/>
                  </a:cubicBezTo>
                  <a:cubicBezTo>
                    <a:pt x="86835" y="144351"/>
                    <a:pt x="88792" y="140991"/>
                    <a:pt x="87976" y="135380"/>
                  </a:cubicBezTo>
                  <a:lnTo>
                    <a:pt x="87911" y="134826"/>
                  </a:lnTo>
                  <a:cubicBezTo>
                    <a:pt x="87389" y="131172"/>
                    <a:pt x="86737" y="126573"/>
                    <a:pt x="85171" y="123083"/>
                  </a:cubicBezTo>
                  <a:cubicBezTo>
                    <a:pt x="83997" y="120408"/>
                    <a:pt x="82072" y="118353"/>
                    <a:pt x="80376" y="116494"/>
                  </a:cubicBezTo>
                  <a:cubicBezTo>
                    <a:pt x="78517" y="114504"/>
                    <a:pt x="76918" y="112775"/>
                    <a:pt x="76657" y="110850"/>
                  </a:cubicBezTo>
                  <a:cubicBezTo>
                    <a:pt x="76560" y="110002"/>
                    <a:pt x="76625" y="109089"/>
                    <a:pt x="76755" y="108012"/>
                  </a:cubicBezTo>
                  <a:cubicBezTo>
                    <a:pt x="76918" y="106120"/>
                    <a:pt x="77147" y="103772"/>
                    <a:pt x="76299" y="101162"/>
                  </a:cubicBezTo>
                  <a:cubicBezTo>
                    <a:pt x="74929" y="96954"/>
                    <a:pt x="71895" y="93301"/>
                    <a:pt x="67948" y="91213"/>
                  </a:cubicBezTo>
                  <a:cubicBezTo>
                    <a:pt x="65120" y="89682"/>
                    <a:pt x="62291" y="89149"/>
                    <a:pt x="59530" y="89149"/>
                  </a:cubicBezTo>
                  <a:cubicBezTo>
                    <a:pt x="56113" y="89149"/>
                    <a:pt x="52798" y="89966"/>
                    <a:pt x="49713" y="90724"/>
                  </a:cubicBezTo>
                  <a:cubicBezTo>
                    <a:pt x="47169" y="91344"/>
                    <a:pt x="44755" y="91931"/>
                    <a:pt x="42537" y="92029"/>
                  </a:cubicBezTo>
                  <a:cubicBezTo>
                    <a:pt x="41942" y="92054"/>
                    <a:pt x="41349" y="92067"/>
                    <a:pt x="40760" y="92067"/>
                  </a:cubicBezTo>
                  <a:cubicBezTo>
                    <a:pt x="34572" y="92067"/>
                    <a:pt x="28760" y="90664"/>
                    <a:pt x="23846" y="87984"/>
                  </a:cubicBezTo>
                  <a:cubicBezTo>
                    <a:pt x="23229" y="87644"/>
                    <a:pt x="22556" y="87483"/>
                    <a:pt x="21891" y="87483"/>
                  </a:cubicBezTo>
                  <a:cubicBezTo>
                    <a:pt x="20447" y="87483"/>
                    <a:pt x="19037" y="88242"/>
                    <a:pt x="18300" y="89582"/>
                  </a:cubicBezTo>
                  <a:cubicBezTo>
                    <a:pt x="17224" y="91572"/>
                    <a:pt x="17942" y="94051"/>
                    <a:pt x="19931" y="95128"/>
                  </a:cubicBezTo>
                  <a:cubicBezTo>
                    <a:pt x="26042" y="98496"/>
                    <a:pt x="33188" y="100230"/>
                    <a:pt x="40747" y="100230"/>
                  </a:cubicBezTo>
                  <a:cubicBezTo>
                    <a:pt x="41460" y="100230"/>
                    <a:pt x="42176" y="100215"/>
                    <a:pt x="42896" y="100184"/>
                  </a:cubicBezTo>
                  <a:cubicBezTo>
                    <a:pt x="45929" y="100053"/>
                    <a:pt x="48833" y="99335"/>
                    <a:pt x="51671" y="98650"/>
                  </a:cubicBezTo>
                  <a:cubicBezTo>
                    <a:pt x="54483" y="97952"/>
                    <a:pt x="57076" y="97312"/>
                    <a:pt x="59471" y="97312"/>
                  </a:cubicBezTo>
                  <a:cubicBezTo>
                    <a:pt x="61104" y="97312"/>
                    <a:pt x="62644" y="97609"/>
                    <a:pt x="64099" y="98390"/>
                  </a:cubicBezTo>
                  <a:cubicBezTo>
                    <a:pt x="66186" y="99499"/>
                    <a:pt x="67785" y="101423"/>
                    <a:pt x="68502" y="103674"/>
                  </a:cubicBezTo>
                  <a:cubicBezTo>
                    <a:pt x="68861" y="104685"/>
                    <a:pt x="68763" y="105827"/>
                    <a:pt x="68600" y="107229"/>
                  </a:cubicBezTo>
                  <a:cubicBezTo>
                    <a:pt x="68470" y="108600"/>
                    <a:pt x="68339" y="110165"/>
                    <a:pt x="68568" y="111927"/>
                  </a:cubicBezTo>
                  <a:cubicBezTo>
                    <a:pt x="69187" y="116396"/>
                    <a:pt x="71960" y="119397"/>
                    <a:pt x="74407" y="122039"/>
                  </a:cubicBezTo>
                  <a:cubicBezTo>
                    <a:pt x="75777" y="123539"/>
                    <a:pt x="77081" y="124975"/>
                    <a:pt x="77701" y="126345"/>
                  </a:cubicBezTo>
                  <a:cubicBezTo>
                    <a:pt x="78810" y="128856"/>
                    <a:pt x="79397" y="132967"/>
                    <a:pt x="79822" y="136000"/>
                  </a:cubicBezTo>
                  <a:lnTo>
                    <a:pt x="79887" y="136522"/>
                  </a:lnTo>
                  <a:cubicBezTo>
                    <a:pt x="80311" y="139360"/>
                    <a:pt x="79495" y="140730"/>
                    <a:pt x="78060" y="143209"/>
                  </a:cubicBezTo>
                  <a:cubicBezTo>
                    <a:pt x="77277" y="144579"/>
                    <a:pt x="76364" y="146145"/>
                    <a:pt x="75614" y="148135"/>
                  </a:cubicBezTo>
                  <a:cubicBezTo>
                    <a:pt x="73167" y="154528"/>
                    <a:pt x="76201" y="160074"/>
                    <a:pt x="78647" y="164543"/>
                  </a:cubicBezTo>
                  <a:cubicBezTo>
                    <a:pt x="79332" y="165815"/>
                    <a:pt x="80017" y="167022"/>
                    <a:pt x="80507" y="168163"/>
                  </a:cubicBezTo>
                  <a:cubicBezTo>
                    <a:pt x="81779" y="171099"/>
                    <a:pt x="82692" y="174263"/>
                    <a:pt x="83638" y="177591"/>
                  </a:cubicBezTo>
                  <a:cubicBezTo>
                    <a:pt x="84812" y="181570"/>
                    <a:pt x="85987" y="185680"/>
                    <a:pt x="87911" y="189595"/>
                  </a:cubicBezTo>
                  <a:cubicBezTo>
                    <a:pt x="88433" y="190704"/>
                    <a:pt x="88988" y="191943"/>
                    <a:pt x="89542" y="193281"/>
                  </a:cubicBezTo>
                  <a:cubicBezTo>
                    <a:pt x="92250" y="199544"/>
                    <a:pt x="96197" y="208775"/>
                    <a:pt x="105330" y="208775"/>
                  </a:cubicBezTo>
                  <a:cubicBezTo>
                    <a:pt x="106080" y="208775"/>
                    <a:pt x="106896" y="208710"/>
                    <a:pt x="107744" y="208579"/>
                  </a:cubicBezTo>
                  <a:cubicBezTo>
                    <a:pt x="116910" y="207079"/>
                    <a:pt x="129338" y="196184"/>
                    <a:pt x="133090" y="188322"/>
                  </a:cubicBezTo>
                  <a:cubicBezTo>
                    <a:pt x="133970" y="186496"/>
                    <a:pt x="134231" y="184408"/>
                    <a:pt x="134427" y="182581"/>
                  </a:cubicBezTo>
                  <a:cubicBezTo>
                    <a:pt x="134558" y="181668"/>
                    <a:pt x="134688" y="180363"/>
                    <a:pt x="134884" y="179874"/>
                  </a:cubicBezTo>
                  <a:cubicBezTo>
                    <a:pt x="135177" y="179613"/>
                    <a:pt x="135862" y="179156"/>
                    <a:pt x="136352" y="178863"/>
                  </a:cubicBezTo>
                  <a:cubicBezTo>
                    <a:pt x="137526" y="178112"/>
                    <a:pt x="138831" y="177297"/>
                    <a:pt x="139809" y="176090"/>
                  </a:cubicBezTo>
                  <a:cubicBezTo>
                    <a:pt x="142484" y="172795"/>
                    <a:pt x="143169" y="169305"/>
                    <a:pt x="143789" y="166174"/>
                  </a:cubicBezTo>
                  <a:cubicBezTo>
                    <a:pt x="144409" y="162977"/>
                    <a:pt x="144898" y="160922"/>
                    <a:pt x="146725" y="159226"/>
                  </a:cubicBezTo>
                  <a:cubicBezTo>
                    <a:pt x="147442" y="158541"/>
                    <a:pt x="148193" y="157921"/>
                    <a:pt x="148976" y="157268"/>
                  </a:cubicBezTo>
                  <a:cubicBezTo>
                    <a:pt x="151781" y="154854"/>
                    <a:pt x="154978" y="152147"/>
                    <a:pt x="156641" y="147385"/>
                  </a:cubicBezTo>
                  <a:cubicBezTo>
                    <a:pt x="158859" y="140991"/>
                    <a:pt x="156772" y="136229"/>
                    <a:pt x="155076" y="132379"/>
                  </a:cubicBezTo>
                  <a:cubicBezTo>
                    <a:pt x="154260" y="130487"/>
                    <a:pt x="153477" y="128693"/>
                    <a:pt x="153151" y="126736"/>
                  </a:cubicBezTo>
                  <a:cubicBezTo>
                    <a:pt x="152335" y="121941"/>
                    <a:pt x="155304" y="118549"/>
                    <a:pt x="160262" y="113493"/>
                  </a:cubicBezTo>
                  <a:cubicBezTo>
                    <a:pt x="161045" y="112710"/>
                    <a:pt x="161828" y="111894"/>
                    <a:pt x="162611" y="111079"/>
                  </a:cubicBezTo>
                  <a:cubicBezTo>
                    <a:pt x="164340" y="109252"/>
                    <a:pt x="166101" y="107425"/>
                    <a:pt x="167993" y="105533"/>
                  </a:cubicBezTo>
                  <a:cubicBezTo>
                    <a:pt x="171810" y="101717"/>
                    <a:pt x="175757" y="97737"/>
                    <a:pt x="179084" y="93399"/>
                  </a:cubicBezTo>
                  <a:cubicBezTo>
                    <a:pt x="181856" y="89843"/>
                    <a:pt x="183651" y="84363"/>
                    <a:pt x="181530" y="80090"/>
                  </a:cubicBezTo>
                  <a:cubicBezTo>
                    <a:pt x="180649" y="78328"/>
                    <a:pt x="178366" y="75393"/>
                    <a:pt x="172886" y="75393"/>
                  </a:cubicBezTo>
                  <a:lnTo>
                    <a:pt x="172723" y="75393"/>
                  </a:lnTo>
                  <a:cubicBezTo>
                    <a:pt x="172440" y="75395"/>
                    <a:pt x="172162" y="75396"/>
                    <a:pt x="171891" y="75396"/>
                  </a:cubicBezTo>
                  <a:cubicBezTo>
                    <a:pt x="164875" y="75396"/>
                    <a:pt x="161665" y="74530"/>
                    <a:pt x="157457" y="69945"/>
                  </a:cubicBezTo>
                  <a:cubicBezTo>
                    <a:pt x="153477" y="65639"/>
                    <a:pt x="150900" y="59735"/>
                    <a:pt x="148388" y="53994"/>
                  </a:cubicBezTo>
                  <a:cubicBezTo>
                    <a:pt x="147671" y="52363"/>
                    <a:pt x="146921" y="50667"/>
                    <a:pt x="146138" y="49036"/>
                  </a:cubicBezTo>
                  <a:cubicBezTo>
                    <a:pt x="145224" y="47078"/>
                    <a:pt x="144376" y="44893"/>
                    <a:pt x="143430" y="42577"/>
                  </a:cubicBezTo>
                  <a:cubicBezTo>
                    <a:pt x="141082" y="36738"/>
                    <a:pt x="138668" y="30703"/>
                    <a:pt x="134753" y="26006"/>
                  </a:cubicBezTo>
                  <a:cubicBezTo>
                    <a:pt x="131165" y="21635"/>
                    <a:pt x="126533" y="20754"/>
                    <a:pt x="122847" y="20004"/>
                  </a:cubicBezTo>
                  <a:cubicBezTo>
                    <a:pt x="121444" y="19743"/>
                    <a:pt x="120140" y="19482"/>
                    <a:pt x="118900" y="19091"/>
                  </a:cubicBezTo>
                  <a:cubicBezTo>
                    <a:pt x="116291" y="18210"/>
                    <a:pt x="113648" y="17199"/>
                    <a:pt x="111071" y="16220"/>
                  </a:cubicBezTo>
                  <a:cubicBezTo>
                    <a:pt x="109734" y="15698"/>
                    <a:pt x="108397" y="15209"/>
                    <a:pt x="107059" y="14720"/>
                  </a:cubicBezTo>
                  <a:cubicBezTo>
                    <a:pt x="106613" y="14544"/>
                    <a:pt x="106144" y="14463"/>
                    <a:pt x="105674" y="14463"/>
                  </a:cubicBezTo>
                  <a:cubicBezTo>
                    <a:pt x="105182" y="14463"/>
                    <a:pt x="104689" y="14553"/>
                    <a:pt x="104221" y="14720"/>
                  </a:cubicBezTo>
                  <a:cubicBezTo>
                    <a:pt x="104058" y="14752"/>
                    <a:pt x="103536" y="14915"/>
                    <a:pt x="103145" y="15013"/>
                  </a:cubicBezTo>
                  <a:cubicBezTo>
                    <a:pt x="100209" y="15796"/>
                    <a:pt x="98219" y="16448"/>
                    <a:pt x="96980" y="18047"/>
                  </a:cubicBezTo>
                  <a:cubicBezTo>
                    <a:pt x="95805" y="19613"/>
                    <a:pt x="95740" y="21146"/>
                    <a:pt x="96034" y="22385"/>
                  </a:cubicBezTo>
                  <a:lnTo>
                    <a:pt x="95968" y="22385"/>
                  </a:lnTo>
                  <a:cubicBezTo>
                    <a:pt x="91565" y="20787"/>
                    <a:pt x="87030" y="18079"/>
                    <a:pt x="82659" y="15470"/>
                  </a:cubicBezTo>
                  <a:cubicBezTo>
                    <a:pt x="81648" y="14883"/>
                    <a:pt x="80604" y="14263"/>
                    <a:pt x="79593" y="13676"/>
                  </a:cubicBezTo>
                  <a:cubicBezTo>
                    <a:pt x="80376" y="11425"/>
                    <a:pt x="80343" y="9011"/>
                    <a:pt x="79430" y="6760"/>
                  </a:cubicBezTo>
                  <a:cubicBezTo>
                    <a:pt x="77864" y="2781"/>
                    <a:pt x="73852" y="138"/>
                    <a:pt x="69253" y="8"/>
                  </a:cubicBezTo>
                  <a:cubicBezTo>
                    <a:pt x="69083" y="3"/>
                    <a:pt x="68913" y="1"/>
                    <a:pt x="68744" y="1"/>
                  </a:cubicBezTo>
                  <a:close/>
                </a:path>
              </a:pathLst>
            </a:custGeom>
            <a:solidFill>
              <a:srgbClr val="466269"/>
            </a:solidFill>
            <a:ln>
              <a:noFill/>
            </a:ln>
          </p:spPr>
          <p:txBody>
            <a:bodyPr spcFirstLastPara="1" wrap="square" lIns="121900" tIns="121900" rIns="121900" bIns="121900" anchor="ctr" anchorCtr="0">
              <a:noAutofit/>
            </a:bodyPr>
            <a:lstStyle/>
            <a:p>
              <a:endParaRPr sz="2400"/>
            </a:p>
          </p:txBody>
        </p:sp>
        <p:sp>
          <p:nvSpPr>
            <p:cNvPr id="24" name="Google Shape;770;p37"/>
            <p:cNvSpPr/>
            <p:nvPr/>
          </p:nvSpPr>
          <p:spPr>
            <a:xfrm>
              <a:off x="1608150" y="2112725"/>
              <a:ext cx="236525" cy="209825"/>
            </a:xfrm>
            <a:custGeom>
              <a:avLst/>
              <a:gdLst/>
              <a:ahLst/>
              <a:cxnLst/>
              <a:rect l="l" t="t" r="r" b="b"/>
              <a:pathLst>
                <a:path w="9461" h="8393" extrusionOk="0">
                  <a:moveTo>
                    <a:pt x="4665" y="1"/>
                  </a:moveTo>
                  <a:cubicBezTo>
                    <a:pt x="3963" y="1"/>
                    <a:pt x="3254" y="182"/>
                    <a:pt x="2610" y="564"/>
                  </a:cubicBezTo>
                  <a:cubicBezTo>
                    <a:pt x="653" y="1705"/>
                    <a:pt x="0" y="4184"/>
                    <a:pt x="1142" y="6142"/>
                  </a:cubicBezTo>
                  <a:lnTo>
                    <a:pt x="1305" y="6403"/>
                  </a:lnTo>
                  <a:cubicBezTo>
                    <a:pt x="2055" y="7707"/>
                    <a:pt x="3425" y="8392"/>
                    <a:pt x="4828" y="8392"/>
                  </a:cubicBezTo>
                  <a:cubicBezTo>
                    <a:pt x="5513" y="8392"/>
                    <a:pt x="6231" y="8229"/>
                    <a:pt x="6916" y="7838"/>
                  </a:cubicBezTo>
                  <a:cubicBezTo>
                    <a:pt x="8840" y="6664"/>
                    <a:pt x="9460" y="4152"/>
                    <a:pt x="8318" y="2227"/>
                  </a:cubicBezTo>
                  <a:lnTo>
                    <a:pt x="8188" y="1999"/>
                  </a:lnTo>
                  <a:cubicBezTo>
                    <a:pt x="7428" y="718"/>
                    <a:pt x="6061" y="1"/>
                    <a:pt x="4665" y="1"/>
                  </a:cubicBezTo>
                  <a:close/>
                </a:path>
              </a:pathLst>
            </a:custGeom>
            <a:solidFill>
              <a:srgbClr val="466269"/>
            </a:solidFill>
            <a:ln>
              <a:noFill/>
            </a:ln>
          </p:spPr>
          <p:txBody>
            <a:bodyPr spcFirstLastPara="1" wrap="square" lIns="121900" tIns="121900" rIns="121900" bIns="121900" anchor="ctr" anchorCtr="0">
              <a:noAutofit/>
            </a:bodyPr>
            <a:lstStyle/>
            <a:p>
              <a:endParaRPr sz="2400"/>
            </a:p>
          </p:txBody>
        </p:sp>
        <p:sp>
          <p:nvSpPr>
            <p:cNvPr id="25" name="Google Shape;771;p37"/>
            <p:cNvSpPr/>
            <p:nvPr/>
          </p:nvSpPr>
          <p:spPr>
            <a:xfrm>
              <a:off x="5343125" y="3607050"/>
              <a:ext cx="751900" cy="1308775"/>
            </a:xfrm>
            <a:custGeom>
              <a:avLst/>
              <a:gdLst/>
              <a:ahLst/>
              <a:cxnLst/>
              <a:rect l="l" t="t" r="r" b="b"/>
              <a:pathLst>
                <a:path w="30076" h="52351" extrusionOk="0">
                  <a:moveTo>
                    <a:pt x="20779" y="16795"/>
                  </a:moveTo>
                  <a:lnTo>
                    <a:pt x="16245" y="32061"/>
                  </a:lnTo>
                  <a:cubicBezTo>
                    <a:pt x="16049" y="32746"/>
                    <a:pt x="15821" y="33496"/>
                    <a:pt x="15625" y="34312"/>
                  </a:cubicBezTo>
                  <a:cubicBezTo>
                    <a:pt x="15071" y="36432"/>
                    <a:pt x="14386" y="39042"/>
                    <a:pt x="13440" y="41162"/>
                  </a:cubicBezTo>
                  <a:cubicBezTo>
                    <a:pt x="12265" y="43804"/>
                    <a:pt x="11417" y="44163"/>
                    <a:pt x="11385" y="44163"/>
                  </a:cubicBezTo>
                  <a:cubicBezTo>
                    <a:pt x="11375" y="44168"/>
                    <a:pt x="11355" y="44171"/>
                    <a:pt x="11325" y="44171"/>
                  </a:cubicBezTo>
                  <a:cubicBezTo>
                    <a:pt x="11152" y="44171"/>
                    <a:pt x="10646" y="44061"/>
                    <a:pt x="9786" y="43478"/>
                  </a:cubicBezTo>
                  <a:cubicBezTo>
                    <a:pt x="8742" y="42760"/>
                    <a:pt x="8449" y="39825"/>
                    <a:pt x="9134" y="37182"/>
                  </a:cubicBezTo>
                  <a:cubicBezTo>
                    <a:pt x="9297" y="36595"/>
                    <a:pt x="9754" y="35975"/>
                    <a:pt x="10243" y="35225"/>
                  </a:cubicBezTo>
                  <a:cubicBezTo>
                    <a:pt x="11385" y="33562"/>
                    <a:pt x="13114" y="31115"/>
                    <a:pt x="12657" y="27494"/>
                  </a:cubicBezTo>
                  <a:cubicBezTo>
                    <a:pt x="12494" y="25994"/>
                    <a:pt x="12004" y="24885"/>
                    <a:pt x="11646" y="24069"/>
                  </a:cubicBezTo>
                  <a:cubicBezTo>
                    <a:pt x="11548" y="23808"/>
                    <a:pt x="11385" y="23449"/>
                    <a:pt x="11352" y="23351"/>
                  </a:cubicBezTo>
                  <a:cubicBezTo>
                    <a:pt x="11352" y="23351"/>
                    <a:pt x="11385" y="23254"/>
                    <a:pt x="11450" y="23025"/>
                  </a:cubicBezTo>
                  <a:cubicBezTo>
                    <a:pt x="11874" y="21851"/>
                    <a:pt x="12787" y="21362"/>
                    <a:pt x="15071" y="20350"/>
                  </a:cubicBezTo>
                  <a:cubicBezTo>
                    <a:pt x="16865" y="19568"/>
                    <a:pt x="19018" y="18622"/>
                    <a:pt x="20779" y="16795"/>
                  </a:cubicBezTo>
                  <a:close/>
                  <a:moveTo>
                    <a:pt x="23403" y="0"/>
                  </a:moveTo>
                  <a:cubicBezTo>
                    <a:pt x="21916" y="0"/>
                    <a:pt x="20538" y="821"/>
                    <a:pt x="19801" y="2149"/>
                  </a:cubicBezTo>
                  <a:cubicBezTo>
                    <a:pt x="19246" y="3192"/>
                    <a:pt x="18692" y="4301"/>
                    <a:pt x="18170" y="5378"/>
                  </a:cubicBezTo>
                  <a:cubicBezTo>
                    <a:pt x="17191" y="7433"/>
                    <a:pt x="16245" y="9358"/>
                    <a:pt x="15103" y="10858"/>
                  </a:cubicBezTo>
                  <a:cubicBezTo>
                    <a:pt x="14516" y="11674"/>
                    <a:pt x="13244" y="12228"/>
                    <a:pt x="11809" y="12881"/>
                  </a:cubicBezTo>
                  <a:cubicBezTo>
                    <a:pt x="9101" y="14087"/>
                    <a:pt x="5383" y="15718"/>
                    <a:pt x="3752" y="20318"/>
                  </a:cubicBezTo>
                  <a:cubicBezTo>
                    <a:pt x="2577" y="23645"/>
                    <a:pt x="3556" y="25928"/>
                    <a:pt x="4176" y="27298"/>
                  </a:cubicBezTo>
                  <a:cubicBezTo>
                    <a:pt x="4404" y="27853"/>
                    <a:pt x="4535" y="28147"/>
                    <a:pt x="4567" y="28473"/>
                  </a:cubicBezTo>
                  <a:cubicBezTo>
                    <a:pt x="4632" y="28929"/>
                    <a:pt x="4469" y="29256"/>
                    <a:pt x="3556" y="30560"/>
                  </a:cubicBezTo>
                  <a:cubicBezTo>
                    <a:pt x="2740" y="31702"/>
                    <a:pt x="1762" y="33137"/>
                    <a:pt x="1240" y="35127"/>
                  </a:cubicBezTo>
                  <a:cubicBezTo>
                    <a:pt x="0" y="39955"/>
                    <a:pt x="261" y="46805"/>
                    <a:pt x="5154" y="50198"/>
                  </a:cubicBezTo>
                  <a:cubicBezTo>
                    <a:pt x="7503" y="51829"/>
                    <a:pt x="9623" y="52351"/>
                    <a:pt x="11352" y="52351"/>
                  </a:cubicBezTo>
                  <a:cubicBezTo>
                    <a:pt x="12461" y="52351"/>
                    <a:pt x="13440" y="52122"/>
                    <a:pt x="14223" y="51829"/>
                  </a:cubicBezTo>
                  <a:cubicBezTo>
                    <a:pt x="20029" y="49676"/>
                    <a:pt x="22117" y="41684"/>
                    <a:pt x="23519" y="36399"/>
                  </a:cubicBezTo>
                  <a:cubicBezTo>
                    <a:pt x="23715" y="35617"/>
                    <a:pt x="23911" y="34932"/>
                    <a:pt x="24074" y="34410"/>
                  </a:cubicBezTo>
                  <a:lnTo>
                    <a:pt x="29848" y="14838"/>
                  </a:lnTo>
                  <a:cubicBezTo>
                    <a:pt x="30076" y="14120"/>
                    <a:pt x="30076" y="13370"/>
                    <a:pt x="29880" y="12652"/>
                  </a:cubicBezTo>
                  <a:lnTo>
                    <a:pt x="27336" y="3029"/>
                  </a:lnTo>
                  <a:cubicBezTo>
                    <a:pt x="26912" y="1431"/>
                    <a:pt x="25542" y="224"/>
                    <a:pt x="23878" y="28"/>
                  </a:cubicBezTo>
                  <a:cubicBezTo>
                    <a:pt x="23719" y="10"/>
                    <a:pt x="23561" y="0"/>
                    <a:pt x="23403" y="0"/>
                  </a:cubicBezTo>
                  <a:close/>
                </a:path>
              </a:pathLst>
            </a:custGeom>
            <a:solidFill>
              <a:srgbClr val="466269"/>
            </a:solidFill>
            <a:ln>
              <a:noFill/>
            </a:ln>
          </p:spPr>
          <p:txBody>
            <a:bodyPr spcFirstLastPara="1" wrap="square" lIns="121900" tIns="121900" rIns="121900" bIns="121900" anchor="ctr" anchorCtr="0">
              <a:noAutofit/>
            </a:bodyPr>
            <a:lstStyle/>
            <a:p>
              <a:endParaRPr sz="2400"/>
            </a:p>
          </p:txBody>
        </p:sp>
      </p:grpSp>
      <p:grpSp>
        <p:nvGrpSpPr>
          <p:cNvPr id="26" name="Google Shape;772;p37"/>
          <p:cNvGrpSpPr/>
          <p:nvPr/>
        </p:nvGrpSpPr>
        <p:grpSpPr>
          <a:xfrm>
            <a:off x="8395764" y="24345"/>
            <a:ext cx="732080" cy="732080"/>
            <a:chOff x="1190625" y="238125"/>
            <a:chExt cx="5219200" cy="5219200"/>
          </a:xfrm>
        </p:grpSpPr>
        <p:sp>
          <p:nvSpPr>
            <p:cNvPr id="27" name="Google Shape;773;p37"/>
            <p:cNvSpPr/>
            <p:nvPr/>
          </p:nvSpPr>
          <p:spPr>
            <a:xfrm>
              <a:off x="1190625" y="238125"/>
              <a:ext cx="5219200" cy="5219200"/>
            </a:xfrm>
            <a:custGeom>
              <a:avLst/>
              <a:gdLst/>
              <a:ahLst/>
              <a:cxnLst/>
              <a:rect l="l" t="t" r="r" b="b"/>
              <a:pathLst>
                <a:path w="208768" h="208768" extrusionOk="0">
                  <a:moveTo>
                    <a:pt x="39959" y="32979"/>
                  </a:moveTo>
                  <a:lnTo>
                    <a:pt x="53464" y="37578"/>
                  </a:lnTo>
                  <a:lnTo>
                    <a:pt x="42536" y="44265"/>
                  </a:lnTo>
                  <a:cubicBezTo>
                    <a:pt x="40286" y="45668"/>
                    <a:pt x="38785" y="47951"/>
                    <a:pt x="38459" y="50593"/>
                  </a:cubicBezTo>
                  <a:cubicBezTo>
                    <a:pt x="38100" y="53236"/>
                    <a:pt x="38948" y="55845"/>
                    <a:pt x="40807" y="57770"/>
                  </a:cubicBezTo>
                  <a:cubicBezTo>
                    <a:pt x="41166" y="58161"/>
                    <a:pt x="41199" y="58618"/>
                    <a:pt x="41166" y="58879"/>
                  </a:cubicBezTo>
                  <a:cubicBezTo>
                    <a:pt x="41166" y="59107"/>
                    <a:pt x="41036" y="59564"/>
                    <a:pt x="40579" y="59890"/>
                  </a:cubicBezTo>
                  <a:lnTo>
                    <a:pt x="36860" y="62532"/>
                  </a:lnTo>
                  <a:cubicBezTo>
                    <a:pt x="35132" y="63772"/>
                    <a:pt x="33109" y="64424"/>
                    <a:pt x="30989" y="64424"/>
                  </a:cubicBezTo>
                  <a:lnTo>
                    <a:pt x="16864" y="64424"/>
                  </a:lnTo>
                  <a:cubicBezTo>
                    <a:pt x="22345" y="52420"/>
                    <a:pt x="30271" y="41721"/>
                    <a:pt x="39959" y="32979"/>
                  </a:cubicBezTo>
                  <a:close/>
                  <a:moveTo>
                    <a:pt x="108461" y="89444"/>
                  </a:moveTo>
                  <a:cubicBezTo>
                    <a:pt x="115018" y="91238"/>
                    <a:pt x="119878" y="97240"/>
                    <a:pt x="119878" y="104384"/>
                  </a:cubicBezTo>
                  <a:cubicBezTo>
                    <a:pt x="119878" y="111527"/>
                    <a:pt x="115018" y="117529"/>
                    <a:pt x="108461" y="119323"/>
                  </a:cubicBezTo>
                  <a:lnTo>
                    <a:pt x="108461" y="89444"/>
                  </a:lnTo>
                  <a:close/>
                  <a:moveTo>
                    <a:pt x="24073" y="112375"/>
                  </a:moveTo>
                  <a:lnTo>
                    <a:pt x="35817" y="123923"/>
                  </a:lnTo>
                  <a:cubicBezTo>
                    <a:pt x="36273" y="124347"/>
                    <a:pt x="36795" y="124673"/>
                    <a:pt x="37415" y="124869"/>
                  </a:cubicBezTo>
                  <a:lnTo>
                    <a:pt x="45244" y="127478"/>
                  </a:lnTo>
                  <a:cubicBezTo>
                    <a:pt x="46288" y="127837"/>
                    <a:pt x="46744" y="128620"/>
                    <a:pt x="46940" y="129044"/>
                  </a:cubicBezTo>
                  <a:cubicBezTo>
                    <a:pt x="47136" y="129501"/>
                    <a:pt x="47364" y="130349"/>
                    <a:pt x="46907" y="131360"/>
                  </a:cubicBezTo>
                  <a:cubicBezTo>
                    <a:pt x="45896" y="133480"/>
                    <a:pt x="45570" y="135796"/>
                    <a:pt x="46027" y="138113"/>
                  </a:cubicBezTo>
                  <a:lnTo>
                    <a:pt x="46646" y="141407"/>
                  </a:lnTo>
                  <a:cubicBezTo>
                    <a:pt x="46777" y="142125"/>
                    <a:pt x="46614" y="142875"/>
                    <a:pt x="46190" y="143495"/>
                  </a:cubicBezTo>
                  <a:cubicBezTo>
                    <a:pt x="45766" y="144115"/>
                    <a:pt x="45146" y="144539"/>
                    <a:pt x="44396" y="144669"/>
                  </a:cubicBezTo>
                  <a:lnTo>
                    <a:pt x="41068" y="145321"/>
                  </a:lnTo>
                  <a:cubicBezTo>
                    <a:pt x="39601" y="145582"/>
                    <a:pt x="38394" y="146626"/>
                    <a:pt x="37937" y="148062"/>
                  </a:cubicBezTo>
                  <a:lnTo>
                    <a:pt x="31641" y="167307"/>
                  </a:lnTo>
                  <a:cubicBezTo>
                    <a:pt x="19409" y="153183"/>
                    <a:pt x="11189" y="135470"/>
                    <a:pt x="8840" y="115964"/>
                  </a:cubicBezTo>
                  <a:lnTo>
                    <a:pt x="10014" y="115018"/>
                  </a:lnTo>
                  <a:lnTo>
                    <a:pt x="24073" y="112375"/>
                  </a:lnTo>
                  <a:close/>
                  <a:moveTo>
                    <a:pt x="100306" y="25509"/>
                  </a:moveTo>
                  <a:lnTo>
                    <a:pt x="100306" y="180616"/>
                  </a:lnTo>
                  <a:lnTo>
                    <a:pt x="77244" y="160131"/>
                  </a:lnTo>
                  <a:cubicBezTo>
                    <a:pt x="71340" y="154879"/>
                    <a:pt x="70426" y="146104"/>
                    <a:pt x="75124" y="139744"/>
                  </a:cubicBezTo>
                  <a:cubicBezTo>
                    <a:pt x="76918" y="137330"/>
                    <a:pt x="77929" y="134361"/>
                    <a:pt x="77929" y="131328"/>
                  </a:cubicBezTo>
                  <a:lnTo>
                    <a:pt x="77929" y="124771"/>
                  </a:lnTo>
                  <a:cubicBezTo>
                    <a:pt x="77929" y="118149"/>
                    <a:pt x="73199" y="112343"/>
                    <a:pt x="66740" y="110973"/>
                  </a:cubicBezTo>
                  <a:lnTo>
                    <a:pt x="62010" y="109994"/>
                  </a:lnTo>
                  <a:cubicBezTo>
                    <a:pt x="61847" y="109929"/>
                    <a:pt x="61684" y="109896"/>
                    <a:pt x="61554" y="109798"/>
                  </a:cubicBezTo>
                  <a:lnTo>
                    <a:pt x="57215" y="107482"/>
                  </a:lnTo>
                  <a:cubicBezTo>
                    <a:pt x="52159" y="104742"/>
                    <a:pt x="48995" y="99458"/>
                    <a:pt x="48995" y="93684"/>
                  </a:cubicBezTo>
                  <a:cubicBezTo>
                    <a:pt x="48995" y="88171"/>
                    <a:pt x="51963" y="82985"/>
                    <a:pt x="56693" y="80180"/>
                  </a:cubicBezTo>
                  <a:lnTo>
                    <a:pt x="67751" y="73688"/>
                  </a:lnTo>
                  <a:cubicBezTo>
                    <a:pt x="70752" y="71927"/>
                    <a:pt x="72612" y="68665"/>
                    <a:pt x="72612" y="65207"/>
                  </a:cubicBezTo>
                  <a:lnTo>
                    <a:pt x="72612" y="60673"/>
                  </a:lnTo>
                  <a:cubicBezTo>
                    <a:pt x="72612" y="58977"/>
                    <a:pt x="73460" y="57411"/>
                    <a:pt x="74895" y="56530"/>
                  </a:cubicBezTo>
                  <a:lnTo>
                    <a:pt x="86443" y="49191"/>
                  </a:lnTo>
                  <a:cubicBezTo>
                    <a:pt x="88857" y="47690"/>
                    <a:pt x="90488" y="45179"/>
                    <a:pt x="90912" y="42373"/>
                  </a:cubicBezTo>
                  <a:cubicBezTo>
                    <a:pt x="91336" y="39568"/>
                    <a:pt x="90520" y="36697"/>
                    <a:pt x="88693" y="34544"/>
                  </a:cubicBezTo>
                  <a:cubicBezTo>
                    <a:pt x="88171" y="33892"/>
                    <a:pt x="88171" y="32979"/>
                    <a:pt x="88693" y="32359"/>
                  </a:cubicBezTo>
                  <a:lnTo>
                    <a:pt x="94076" y="26096"/>
                  </a:lnTo>
                  <a:cubicBezTo>
                    <a:pt x="94402" y="25737"/>
                    <a:pt x="94859" y="25509"/>
                    <a:pt x="95348" y="25509"/>
                  </a:cubicBezTo>
                  <a:close/>
                  <a:moveTo>
                    <a:pt x="100306" y="8253"/>
                  </a:moveTo>
                  <a:lnTo>
                    <a:pt x="100306" y="17354"/>
                  </a:lnTo>
                  <a:lnTo>
                    <a:pt x="95348" y="17354"/>
                  </a:lnTo>
                  <a:cubicBezTo>
                    <a:pt x="92510" y="17354"/>
                    <a:pt x="89770" y="18593"/>
                    <a:pt x="87911" y="20779"/>
                  </a:cubicBezTo>
                  <a:lnTo>
                    <a:pt x="82528" y="27042"/>
                  </a:lnTo>
                  <a:cubicBezTo>
                    <a:pt x="79332" y="30728"/>
                    <a:pt x="79332" y="36110"/>
                    <a:pt x="82463" y="39796"/>
                  </a:cubicBezTo>
                  <a:cubicBezTo>
                    <a:pt x="82920" y="40318"/>
                    <a:pt x="82887" y="40873"/>
                    <a:pt x="82854" y="41134"/>
                  </a:cubicBezTo>
                  <a:cubicBezTo>
                    <a:pt x="82822" y="41427"/>
                    <a:pt x="82659" y="41949"/>
                    <a:pt x="82104" y="42308"/>
                  </a:cubicBezTo>
                  <a:lnTo>
                    <a:pt x="70524" y="49615"/>
                  </a:lnTo>
                  <a:cubicBezTo>
                    <a:pt x="66708" y="52029"/>
                    <a:pt x="64457" y="56171"/>
                    <a:pt x="64457" y="60673"/>
                  </a:cubicBezTo>
                  <a:lnTo>
                    <a:pt x="64457" y="65207"/>
                  </a:lnTo>
                  <a:cubicBezTo>
                    <a:pt x="64457" y="65794"/>
                    <a:pt x="64131" y="66349"/>
                    <a:pt x="63609" y="66642"/>
                  </a:cubicBezTo>
                  <a:lnTo>
                    <a:pt x="52583" y="73166"/>
                  </a:lnTo>
                  <a:cubicBezTo>
                    <a:pt x="45342" y="77440"/>
                    <a:pt x="40840" y="85301"/>
                    <a:pt x="40840" y="93684"/>
                  </a:cubicBezTo>
                  <a:cubicBezTo>
                    <a:pt x="40840" y="102459"/>
                    <a:pt x="45635" y="110516"/>
                    <a:pt x="53366" y="114659"/>
                  </a:cubicBezTo>
                  <a:lnTo>
                    <a:pt x="57672" y="117007"/>
                  </a:lnTo>
                  <a:cubicBezTo>
                    <a:pt x="58487" y="117432"/>
                    <a:pt x="59401" y="117758"/>
                    <a:pt x="60314" y="117953"/>
                  </a:cubicBezTo>
                  <a:lnTo>
                    <a:pt x="65044" y="118965"/>
                  </a:lnTo>
                  <a:cubicBezTo>
                    <a:pt x="67784" y="119552"/>
                    <a:pt x="69774" y="121998"/>
                    <a:pt x="69774" y="124771"/>
                  </a:cubicBezTo>
                  <a:lnTo>
                    <a:pt x="69774" y="131328"/>
                  </a:lnTo>
                  <a:cubicBezTo>
                    <a:pt x="69774" y="132600"/>
                    <a:pt x="69350" y="133872"/>
                    <a:pt x="68600" y="134883"/>
                  </a:cubicBezTo>
                  <a:cubicBezTo>
                    <a:pt x="65109" y="139580"/>
                    <a:pt x="63511" y="145387"/>
                    <a:pt x="64131" y="151193"/>
                  </a:cubicBezTo>
                  <a:cubicBezTo>
                    <a:pt x="64718" y="156999"/>
                    <a:pt x="67458" y="162349"/>
                    <a:pt x="71829" y="166231"/>
                  </a:cubicBezTo>
                  <a:lnTo>
                    <a:pt x="99034" y="190370"/>
                  </a:lnTo>
                  <a:cubicBezTo>
                    <a:pt x="99425" y="190728"/>
                    <a:pt x="99849" y="190989"/>
                    <a:pt x="100306" y="191152"/>
                  </a:cubicBezTo>
                  <a:lnTo>
                    <a:pt x="100306" y="200514"/>
                  </a:lnTo>
                  <a:cubicBezTo>
                    <a:pt x="76526" y="199536"/>
                    <a:pt x="54964" y="189848"/>
                    <a:pt x="38687" y="174614"/>
                  </a:cubicBezTo>
                  <a:cubicBezTo>
                    <a:pt x="38655" y="174582"/>
                    <a:pt x="38655" y="174582"/>
                    <a:pt x="38655" y="174549"/>
                  </a:cubicBezTo>
                  <a:lnTo>
                    <a:pt x="38361" y="172951"/>
                  </a:lnTo>
                  <a:lnTo>
                    <a:pt x="44950" y="152889"/>
                  </a:lnTo>
                  <a:lnTo>
                    <a:pt x="45929" y="152694"/>
                  </a:lnTo>
                  <a:cubicBezTo>
                    <a:pt x="48799" y="152139"/>
                    <a:pt x="51278" y="150508"/>
                    <a:pt x="52942" y="148094"/>
                  </a:cubicBezTo>
                  <a:cubicBezTo>
                    <a:pt x="54606" y="145680"/>
                    <a:pt x="55193" y="142745"/>
                    <a:pt x="54671" y="139874"/>
                  </a:cubicBezTo>
                  <a:lnTo>
                    <a:pt x="54018" y="136579"/>
                  </a:lnTo>
                  <a:cubicBezTo>
                    <a:pt x="53921" y="135992"/>
                    <a:pt x="53986" y="135405"/>
                    <a:pt x="54247" y="134851"/>
                  </a:cubicBezTo>
                  <a:cubicBezTo>
                    <a:pt x="55617" y="132013"/>
                    <a:pt x="55682" y="128751"/>
                    <a:pt x="54443" y="125847"/>
                  </a:cubicBezTo>
                  <a:cubicBezTo>
                    <a:pt x="53203" y="122977"/>
                    <a:pt x="50789" y="120726"/>
                    <a:pt x="47821" y="119748"/>
                  </a:cubicBezTo>
                  <a:lnTo>
                    <a:pt x="40873" y="117432"/>
                  </a:lnTo>
                  <a:lnTo>
                    <a:pt x="28281" y="105069"/>
                  </a:lnTo>
                  <a:cubicBezTo>
                    <a:pt x="27520" y="104307"/>
                    <a:pt x="26484" y="103884"/>
                    <a:pt x="25428" y="103884"/>
                  </a:cubicBezTo>
                  <a:cubicBezTo>
                    <a:pt x="25172" y="103884"/>
                    <a:pt x="24915" y="103909"/>
                    <a:pt x="24661" y="103960"/>
                  </a:cubicBezTo>
                  <a:lnTo>
                    <a:pt x="8188" y="107058"/>
                  </a:lnTo>
                  <a:cubicBezTo>
                    <a:pt x="8155" y="106178"/>
                    <a:pt x="8155" y="105297"/>
                    <a:pt x="8155" y="104384"/>
                  </a:cubicBezTo>
                  <a:cubicBezTo>
                    <a:pt x="8155" y="93228"/>
                    <a:pt x="10080" y="82528"/>
                    <a:pt x="13570" y="72579"/>
                  </a:cubicBezTo>
                  <a:lnTo>
                    <a:pt x="30989" y="72579"/>
                  </a:lnTo>
                  <a:cubicBezTo>
                    <a:pt x="34805" y="72579"/>
                    <a:pt x="38491" y="71405"/>
                    <a:pt x="41590" y="69187"/>
                  </a:cubicBezTo>
                  <a:lnTo>
                    <a:pt x="45309" y="66512"/>
                  </a:lnTo>
                  <a:cubicBezTo>
                    <a:pt x="47592" y="64914"/>
                    <a:pt x="49028" y="62402"/>
                    <a:pt x="49289" y="59629"/>
                  </a:cubicBezTo>
                  <a:cubicBezTo>
                    <a:pt x="49550" y="56889"/>
                    <a:pt x="48604" y="54149"/>
                    <a:pt x="46679" y="52127"/>
                  </a:cubicBezTo>
                  <a:cubicBezTo>
                    <a:pt x="46549" y="51996"/>
                    <a:pt x="46516" y="51833"/>
                    <a:pt x="46549" y="51637"/>
                  </a:cubicBezTo>
                  <a:cubicBezTo>
                    <a:pt x="46549" y="51474"/>
                    <a:pt x="46646" y="51311"/>
                    <a:pt x="46810" y="51213"/>
                  </a:cubicBezTo>
                  <a:lnTo>
                    <a:pt x="58226" y="44200"/>
                  </a:lnTo>
                  <a:cubicBezTo>
                    <a:pt x="60836" y="42602"/>
                    <a:pt x="62271" y="39698"/>
                    <a:pt x="61945" y="36599"/>
                  </a:cubicBezTo>
                  <a:cubicBezTo>
                    <a:pt x="61586" y="33533"/>
                    <a:pt x="59564" y="31021"/>
                    <a:pt x="56628" y="30010"/>
                  </a:cubicBezTo>
                  <a:lnTo>
                    <a:pt x="47397" y="26879"/>
                  </a:lnTo>
                  <a:cubicBezTo>
                    <a:pt x="62337" y="15886"/>
                    <a:pt x="80571" y="9068"/>
                    <a:pt x="100306" y="8253"/>
                  </a:cubicBezTo>
                  <a:close/>
                  <a:moveTo>
                    <a:pt x="108461" y="8253"/>
                  </a:moveTo>
                  <a:cubicBezTo>
                    <a:pt x="159642" y="10406"/>
                    <a:pt x="200612" y="52681"/>
                    <a:pt x="200612" y="104384"/>
                  </a:cubicBezTo>
                  <a:cubicBezTo>
                    <a:pt x="200612" y="156086"/>
                    <a:pt x="159642" y="198361"/>
                    <a:pt x="108461" y="200514"/>
                  </a:cubicBezTo>
                  <a:lnTo>
                    <a:pt x="108461" y="191544"/>
                  </a:lnTo>
                  <a:cubicBezTo>
                    <a:pt x="126859" y="190663"/>
                    <a:pt x="144669" y="183943"/>
                    <a:pt x="159054" y="172396"/>
                  </a:cubicBezTo>
                  <a:cubicBezTo>
                    <a:pt x="174223" y="160196"/>
                    <a:pt x="185020" y="143071"/>
                    <a:pt x="189391" y="124184"/>
                  </a:cubicBezTo>
                  <a:cubicBezTo>
                    <a:pt x="189880" y="121998"/>
                    <a:pt x="188543" y="119780"/>
                    <a:pt x="186325" y="119291"/>
                  </a:cubicBezTo>
                  <a:cubicBezTo>
                    <a:pt x="186010" y="119216"/>
                    <a:pt x="185696" y="119180"/>
                    <a:pt x="185387" y="119180"/>
                  </a:cubicBezTo>
                  <a:cubicBezTo>
                    <a:pt x="183545" y="119180"/>
                    <a:pt x="181879" y="120453"/>
                    <a:pt x="181432" y="122324"/>
                  </a:cubicBezTo>
                  <a:cubicBezTo>
                    <a:pt x="173407" y="156999"/>
                    <a:pt x="143723" y="181595"/>
                    <a:pt x="108461" y="183389"/>
                  </a:cubicBezTo>
                  <a:lnTo>
                    <a:pt x="108461" y="155597"/>
                  </a:lnTo>
                  <a:cubicBezTo>
                    <a:pt x="118149" y="154846"/>
                    <a:pt x="127283" y="151421"/>
                    <a:pt x="135111" y="145550"/>
                  </a:cubicBezTo>
                  <a:cubicBezTo>
                    <a:pt x="143756" y="139091"/>
                    <a:pt x="150280" y="129892"/>
                    <a:pt x="153444" y="119650"/>
                  </a:cubicBezTo>
                  <a:cubicBezTo>
                    <a:pt x="154129" y="117497"/>
                    <a:pt x="152922" y="115213"/>
                    <a:pt x="150769" y="114561"/>
                  </a:cubicBezTo>
                  <a:cubicBezTo>
                    <a:pt x="150360" y="114431"/>
                    <a:pt x="149946" y="114369"/>
                    <a:pt x="149539" y="114369"/>
                  </a:cubicBezTo>
                  <a:cubicBezTo>
                    <a:pt x="147806" y="114369"/>
                    <a:pt x="146203" y="115492"/>
                    <a:pt x="145648" y="117236"/>
                  </a:cubicBezTo>
                  <a:cubicBezTo>
                    <a:pt x="140429" y="134100"/>
                    <a:pt x="125750" y="145811"/>
                    <a:pt x="108461" y="147409"/>
                  </a:cubicBezTo>
                  <a:lnTo>
                    <a:pt x="108461" y="127674"/>
                  </a:lnTo>
                  <a:cubicBezTo>
                    <a:pt x="119552" y="125750"/>
                    <a:pt x="128033" y="116029"/>
                    <a:pt x="128033" y="104384"/>
                  </a:cubicBezTo>
                  <a:cubicBezTo>
                    <a:pt x="128033" y="92738"/>
                    <a:pt x="119552" y="83018"/>
                    <a:pt x="108461" y="81093"/>
                  </a:cubicBezTo>
                  <a:lnTo>
                    <a:pt x="108461" y="61358"/>
                  </a:lnTo>
                  <a:cubicBezTo>
                    <a:pt x="125065" y="62924"/>
                    <a:pt x="139483" y="74014"/>
                    <a:pt x="145126" y="89933"/>
                  </a:cubicBezTo>
                  <a:cubicBezTo>
                    <a:pt x="145713" y="91597"/>
                    <a:pt x="147279" y="92640"/>
                    <a:pt x="148975" y="92640"/>
                  </a:cubicBezTo>
                  <a:cubicBezTo>
                    <a:pt x="149432" y="92640"/>
                    <a:pt x="149888" y="92575"/>
                    <a:pt x="150345" y="92412"/>
                  </a:cubicBezTo>
                  <a:cubicBezTo>
                    <a:pt x="152465" y="91662"/>
                    <a:pt x="153574" y="89313"/>
                    <a:pt x="152824" y="87193"/>
                  </a:cubicBezTo>
                  <a:cubicBezTo>
                    <a:pt x="146007" y="68045"/>
                    <a:pt x="128490" y="54769"/>
                    <a:pt x="108461" y="53170"/>
                  </a:cubicBezTo>
                  <a:lnTo>
                    <a:pt x="108461" y="25378"/>
                  </a:lnTo>
                  <a:cubicBezTo>
                    <a:pt x="141994" y="27140"/>
                    <a:pt x="171287" y="50235"/>
                    <a:pt x="180486" y="82789"/>
                  </a:cubicBezTo>
                  <a:cubicBezTo>
                    <a:pt x="181008" y="84583"/>
                    <a:pt x="182639" y="85758"/>
                    <a:pt x="184433" y="85758"/>
                  </a:cubicBezTo>
                  <a:cubicBezTo>
                    <a:pt x="184792" y="85758"/>
                    <a:pt x="185150" y="85692"/>
                    <a:pt x="185542" y="85595"/>
                  </a:cubicBezTo>
                  <a:cubicBezTo>
                    <a:pt x="187695" y="84975"/>
                    <a:pt x="188967" y="82724"/>
                    <a:pt x="188347" y="80538"/>
                  </a:cubicBezTo>
                  <a:cubicBezTo>
                    <a:pt x="183258" y="62630"/>
                    <a:pt x="172298" y="46516"/>
                    <a:pt x="157456" y="35099"/>
                  </a:cubicBezTo>
                  <a:cubicBezTo>
                    <a:pt x="143201" y="24171"/>
                    <a:pt x="126337" y="18039"/>
                    <a:pt x="108461" y="17223"/>
                  </a:cubicBezTo>
                  <a:lnTo>
                    <a:pt x="108461" y="8253"/>
                  </a:lnTo>
                  <a:close/>
                  <a:moveTo>
                    <a:pt x="104384" y="0"/>
                  </a:moveTo>
                  <a:cubicBezTo>
                    <a:pt x="76494" y="0"/>
                    <a:pt x="50300" y="10862"/>
                    <a:pt x="30565" y="30565"/>
                  </a:cubicBezTo>
                  <a:cubicBezTo>
                    <a:pt x="10862" y="50300"/>
                    <a:pt x="0" y="76494"/>
                    <a:pt x="0" y="104384"/>
                  </a:cubicBezTo>
                  <a:cubicBezTo>
                    <a:pt x="0" y="132274"/>
                    <a:pt x="10862" y="158467"/>
                    <a:pt x="30565" y="178202"/>
                  </a:cubicBezTo>
                  <a:cubicBezTo>
                    <a:pt x="50300" y="197905"/>
                    <a:pt x="76494" y="208767"/>
                    <a:pt x="104384" y="208767"/>
                  </a:cubicBezTo>
                  <a:cubicBezTo>
                    <a:pt x="132274" y="208767"/>
                    <a:pt x="158467" y="197905"/>
                    <a:pt x="178202" y="178202"/>
                  </a:cubicBezTo>
                  <a:cubicBezTo>
                    <a:pt x="197905" y="158467"/>
                    <a:pt x="208767" y="132274"/>
                    <a:pt x="208767" y="104384"/>
                  </a:cubicBezTo>
                  <a:cubicBezTo>
                    <a:pt x="208767" y="76494"/>
                    <a:pt x="197905" y="50300"/>
                    <a:pt x="178202" y="30565"/>
                  </a:cubicBezTo>
                  <a:cubicBezTo>
                    <a:pt x="158467" y="10862"/>
                    <a:pt x="132274" y="0"/>
                    <a:pt x="104384" y="0"/>
                  </a:cubicBezTo>
                  <a:close/>
                </a:path>
              </a:pathLst>
            </a:custGeom>
            <a:solidFill>
              <a:srgbClr val="466269"/>
            </a:solidFill>
            <a:ln>
              <a:noFill/>
            </a:ln>
          </p:spPr>
          <p:txBody>
            <a:bodyPr spcFirstLastPara="1" wrap="square" lIns="121900" tIns="121900" rIns="121900" bIns="121900" anchor="ctr" anchorCtr="0">
              <a:noAutofit/>
            </a:bodyPr>
            <a:lstStyle/>
            <a:p>
              <a:endParaRPr sz="2400"/>
            </a:p>
          </p:txBody>
        </p:sp>
        <p:sp>
          <p:nvSpPr>
            <p:cNvPr id="28" name="Google Shape;774;p37"/>
            <p:cNvSpPr/>
            <p:nvPr/>
          </p:nvSpPr>
          <p:spPr>
            <a:xfrm>
              <a:off x="4880725" y="2745775"/>
              <a:ext cx="203900" cy="203900"/>
            </a:xfrm>
            <a:custGeom>
              <a:avLst/>
              <a:gdLst/>
              <a:ahLst/>
              <a:cxnLst/>
              <a:rect l="l" t="t" r="r" b="b"/>
              <a:pathLst>
                <a:path w="8156" h="8156" extrusionOk="0">
                  <a:moveTo>
                    <a:pt x="4078" y="0"/>
                  </a:moveTo>
                  <a:cubicBezTo>
                    <a:pt x="3002" y="0"/>
                    <a:pt x="1958" y="424"/>
                    <a:pt x="1208" y="1207"/>
                  </a:cubicBezTo>
                  <a:cubicBezTo>
                    <a:pt x="458" y="1957"/>
                    <a:pt x="1" y="3001"/>
                    <a:pt x="1" y="4078"/>
                  </a:cubicBezTo>
                  <a:cubicBezTo>
                    <a:pt x="1" y="5154"/>
                    <a:pt x="458" y="6198"/>
                    <a:pt x="1208" y="6948"/>
                  </a:cubicBezTo>
                  <a:cubicBezTo>
                    <a:pt x="1958" y="7731"/>
                    <a:pt x="3002" y="8155"/>
                    <a:pt x="4078" y="8155"/>
                  </a:cubicBezTo>
                  <a:cubicBezTo>
                    <a:pt x="5155" y="8155"/>
                    <a:pt x="6199" y="7731"/>
                    <a:pt x="6982" y="6948"/>
                  </a:cubicBezTo>
                  <a:cubicBezTo>
                    <a:pt x="7732" y="6198"/>
                    <a:pt x="8156" y="5154"/>
                    <a:pt x="8156" y="4078"/>
                  </a:cubicBezTo>
                  <a:cubicBezTo>
                    <a:pt x="8156" y="3001"/>
                    <a:pt x="7732" y="1957"/>
                    <a:pt x="6982" y="1207"/>
                  </a:cubicBezTo>
                  <a:cubicBezTo>
                    <a:pt x="6199" y="424"/>
                    <a:pt x="5155" y="0"/>
                    <a:pt x="4078" y="0"/>
                  </a:cubicBezTo>
                  <a:close/>
                </a:path>
              </a:pathLst>
            </a:custGeom>
            <a:solidFill>
              <a:srgbClr val="466269"/>
            </a:solidFill>
            <a:ln>
              <a:noFill/>
            </a:ln>
          </p:spPr>
          <p:txBody>
            <a:bodyPr spcFirstLastPara="1" wrap="square" lIns="121900" tIns="121900" rIns="121900" bIns="121900" anchor="ctr" anchorCtr="0">
              <a:noAutofit/>
            </a:bodyPr>
            <a:lstStyle/>
            <a:p>
              <a:endParaRPr sz="2400"/>
            </a:p>
          </p:txBody>
        </p:sp>
        <p:sp>
          <p:nvSpPr>
            <p:cNvPr id="29" name="Google Shape;775;p37"/>
            <p:cNvSpPr/>
            <p:nvPr/>
          </p:nvSpPr>
          <p:spPr>
            <a:xfrm>
              <a:off x="5777775" y="2745775"/>
              <a:ext cx="203900" cy="203900"/>
            </a:xfrm>
            <a:custGeom>
              <a:avLst/>
              <a:gdLst/>
              <a:ahLst/>
              <a:cxnLst/>
              <a:rect l="l" t="t" r="r" b="b"/>
              <a:pathLst>
                <a:path w="8156" h="8156" extrusionOk="0">
                  <a:moveTo>
                    <a:pt x="4078" y="0"/>
                  </a:moveTo>
                  <a:cubicBezTo>
                    <a:pt x="3002" y="0"/>
                    <a:pt x="1958" y="424"/>
                    <a:pt x="1208" y="1207"/>
                  </a:cubicBezTo>
                  <a:cubicBezTo>
                    <a:pt x="457" y="1957"/>
                    <a:pt x="1" y="3001"/>
                    <a:pt x="1" y="4078"/>
                  </a:cubicBezTo>
                  <a:cubicBezTo>
                    <a:pt x="1" y="5154"/>
                    <a:pt x="457" y="6198"/>
                    <a:pt x="1208" y="6948"/>
                  </a:cubicBezTo>
                  <a:cubicBezTo>
                    <a:pt x="1958" y="7731"/>
                    <a:pt x="3002" y="8155"/>
                    <a:pt x="4078" y="8155"/>
                  </a:cubicBezTo>
                  <a:cubicBezTo>
                    <a:pt x="5155" y="8155"/>
                    <a:pt x="6199" y="7731"/>
                    <a:pt x="6981" y="6948"/>
                  </a:cubicBezTo>
                  <a:cubicBezTo>
                    <a:pt x="7732" y="6198"/>
                    <a:pt x="8156" y="5154"/>
                    <a:pt x="8156" y="4078"/>
                  </a:cubicBezTo>
                  <a:cubicBezTo>
                    <a:pt x="8156" y="3001"/>
                    <a:pt x="7732" y="1957"/>
                    <a:pt x="6981" y="1207"/>
                  </a:cubicBezTo>
                  <a:cubicBezTo>
                    <a:pt x="6199" y="424"/>
                    <a:pt x="5155" y="0"/>
                    <a:pt x="4078" y="0"/>
                  </a:cubicBezTo>
                  <a:close/>
                </a:path>
              </a:pathLst>
            </a:custGeom>
            <a:solidFill>
              <a:srgbClr val="466269"/>
            </a:solidFill>
            <a:ln>
              <a:noFill/>
            </a:ln>
          </p:spPr>
          <p:txBody>
            <a:bodyPr spcFirstLastPara="1" wrap="square" lIns="121900" tIns="121900" rIns="121900" bIns="121900" anchor="ctr" anchorCtr="0">
              <a:noAutofit/>
            </a:bodyPr>
            <a:lstStyle/>
            <a:p>
              <a:endParaRPr sz="2400"/>
            </a:p>
          </p:txBody>
        </p:sp>
      </p:grpSp>
      <p:sp>
        <p:nvSpPr>
          <p:cNvPr id="2" name="Rectangle 1"/>
          <p:cNvSpPr/>
          <p:nvPr/>
        </p:nvSpPr>
        <p:spPr>
          <a:xfrm>
            <a:off x="593561" y="1068026"/>
            <a:ext cx="10577177" cy="1569660"/>
          </a:xfrm>
          <a:prstGeom prst="rect">
            <a:avLst/>
          </a:prstGeom>
        </p:spPr>
        <p:txBody>
          <a:bodyPr wrap="square">
            <a:spAutoFit/>
          </a:bodyPr>
          <a:lstStyle/>
          <a:p>
            <a:r>
              <a:rPr lang="vi-VN" sz="2400" dirty="0">
                <a:latin typeface="OpenSans"/>
              </a:rPr>
              <a:t>-  Hiện nay do nền kinh tế Việt Nam đang trong thời kì đổi mới và thực hiện chính sách mở cửa. Nước ta trở thành thị trường thu hút nhiều công ti nước ngoài mở các dịch vụ, nhất là trong lĩnh vực tài chính, ngân hàng, bảo hiểm, y tế,... -&gt; khả năng thu lợi nhuận cao của các ngành dịch vụ.</a:t>
            </a:r>
            <a:endParaRPr lang="en-US" sz="2400" dirty="0"/>
          </a:p>
        </p:txBody>
      </p:sp>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896" y="2765433"/>
            <a:ext cx="4942936" cy="2772664"/>
          </a:xfrm>
          <a:prstGeom prst="rect">
            <a:avLst/>
          </a:prstGeom>
        </p:spPr>
      </p:pic>
      <p:sp>
        <p:nvSpPr>
          <p:cNvPr id="31" name="Rectangle 30"/>
          <p:cNvSpPr/>
          <p:nvPr/>
        </p:nvSpPr>
        <p:spPr>
          <a:xfrm>
            <a:off x="1149220" y="5644661"/>
            <a:ext cx="3954288" cy="748795"/>
          </a:xfrm>
          <a:prstGeom prst="rect">
            <a:avLst/>
          </a:prstGeom>
        </p:spPr>
        <p:txBody>
          <a:bodyPr wrap="none">
            <a:spAutoFit/>
          </a:bodyPr>
          <a:lstStyle/>
          <a:p>
            <a:pPr algn="ctr"/>
            <a:r>
              <a:rPr lang="vi-VN" sz="2133" dirty="0">
                <a:latin typeface="OpenSans"/>
              </a:rPr>
              <a:t>Ngân hàng HSBC</a:t>
            </a:r>
          </a:p>
          <a:p>
            <a:pPr algn="ctr"/>
            <a:r>
              <a:rPr lang="vi-VN" sz="2133" dirty="0">
                <a:latin typeface="OpenSans"/>
              </a:rPr>
              <a:t>(100% vốn đầu tư Trung Quốc)</a:t>
            </a:r>
            <a:endParaRPr lang="en-US" sz="2133" dirty="0"/>
          </a:p>
        </p:txBody>
      </p:sp>
      <p:sp>
        <p:nvSpPr>
          <p:cNvPr id="33" name="Rectangle 32"/>
          <p:cNvSpPr/>
          <p:nvPr/>
        </p:nvSpPr>
        <p:spPr>
          <a:xfrm>
            <a:off x="6517687" y="5644661"/>
            <a:ext cx="3756156" cy="748795"/>
          </a:xfrm>
          <a:prstGeom prst="rect">
            <a:avLst/>
          </a:prstGeom>
        </p:spPr>
        <p:txBody>
          <a:bodyPr wrap="none">
            <a:spAutoFit/>
          </a:bodyPr>
          <a:lstStyle/>
          <a:p>
            <a:pPr algn="ctr"/>
            <a:r>
              <a:rPr lang="vi-VN" sz="2133" dirty="0">
                <a:latin typeface="OpenSans"/>
              </a:rPr>
              <a:t>Ngân hàng Shinhan</a:t>
            </a:r>
          </a:p>
          <a:p>
            <a:pPr algn="ctr"/>
            <a:r>
              <a:rPr lang="vi-VN" sz="2133" dirty="0">
                <a:latin typeface="OpenSans"/>
              </a:rPr>
              <a:t>(100% vốn đầu tư Hàn Quốc)</a:t>
            </a:r>
            <a:endParaRPr lang="en-US" sz="2133" dirty="0"/>
          </a:p>
        </p:txBody>
      </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8865" y="2765433"/>
            <a:ext cx="4153804" cy="2772664"/>
          </a:xfrm>
          <a:prstGeom prst="rect">
            <a:avLst/>
          </a:prstGeom>
        </p:spPr>
      </p:pic>
    </p:spTree>
    <p:extLst>
      <p:ext uri="{BB962C8B-B14F-4D97-AF65-F5344CB8AC3E}">
        <p14:creationId xmlns:p14="http://schemas.microsoft.com/office/powerpoint/2010/main" val="3951561809"/>
      </p:ext>
    </p:extLst>
  </p:cSld>
  <p:clrMapOvr>
    <a:masterClrMapping/>
  </p:clrMapOvr>
  <mc:AlternateContent xmlns:mc="http://schemas.openxmlformats.org/markup-compatibility/2006" xmlns:p14="http://schemas.microsoft.com/office/powerpoint/2010/main">
    <mc:Choice Requires="p14">
      <p:transition spd="med">
        <p14:pan dir="u"/>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left)">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right)">
                                      <p:cBhvr>
                                        <p:cTn id="15" dur="500"/>
                                        <p:tgtEl>
                                          <p:spTgt spid="33"/>
                                        </p:tgtEl>
                                      </p:cBhvr>
                                    </p:animEffect>
                                  </p:childTnLst>
                                </p:cTn>
                              </p:par>
                              <p:par>
                                <p:cTn id="16" presetID="22" presetClass="entr" presetSubtype="2"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right)">
                                      <p:cBhvr>
                                        <p:cTn id="1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MIT University Vietnam - Introduction video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261" y="189654"/>
            <a:ext cx="6409895" cy="333684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932277" y="1509264"/>
            <a:ext cx="2638209" cy="1200329"/>
          </a:xfrm>
          <a:prstGeom prst="rect">
            <a:avLst/>
          </a:prstGeom>
        </p:spPr>
        <p:txBody>
          <a:bodyPr wrap="square">
            <a:spAutoFit/>
          </a:bodyPr>
          <a:lstStyle/>
          <a:p>
            <a:pPr algn="ctr"/>
            <a:r>
              <a:rPr lang="vi-VN" sz="2400" dirty="0">
                <a:latin typeface="OpenSans"/>
              </a:rPr>
              <a:t>Trường Đại học RMIT</a:t>
            </a:r>
          </a:p>
          <a:p>
            <a:pPr algn="ctr"/>
            <a:r>
              <a:rPr lang="vi-VN" sz="2400" dirty="0">
                <a:latin typeface="OpenSans"/>
              </a:rPr>
              <a:t>(vốn đầu tư Úc)</a:t>
            </a:r>
            <a:endParaRPr lang="en-US" sz="2400" dirty="0"/>
          </a:p>
        </p:txBody>
      </p:sp>
      <p:pic>
        <p:nvPicPr>
          <p:cNvPr id="3078" name="Picture 6" descr="British University Vietnam (BUV) - Ecopark campus - Ecop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1433" y="3736257"/>
            <a:ext cx="7218867" cy="292364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56962" y="4872911"/>
            <a:ext cx="3317575" cy="830997"/>
          </a:xfrm>
          <a:prstGeom prst="rect">
            <a:avLst/>
          </a:prstGeom>
        </p:spPr>
        <p:txBody>
          <a:bodyPr wrap="none">
            <a:spAutoFit/>
          </a:bodyPr>
          <a:lstStyle/>
          <a:p>
            <a:pPr algn="ctr"/>
            <a:r>
              <a:rPr lang="vi-VN" sz="2400" dirty="0">
                <a:latin typeface="OpenSans"/>
              </a:rPr>
              <a:t>Trường Đại học BUV</a:t>
            </a:r>
          </a:p>
          <a:p>
            <a:pPr algn="ctr"/>
            <a:r>
              <a:rPr lang="vi-VN" sz="2400" dirty="0">
                <a:latin typeface="OpenSans"/>
              </a:rPr>
              <a:t>( vốn đầu tư Anh quốc)</a:t>
            </a:r>
          </a:p>
        </p:txBody>
      </p:sp>
    </p:spTree>
    <p:extLst>
      <p:ext uri="{BB962C8B-B14F-4D97-AF65-F5344CB8AC3E}">
        <p14:creationId xmlns:p14="http://schemas.microsoft.com/office/powerpoint/2010/main" val="3102194033"/>
      </p:ext>
    </p:extLst>
  </p:cSld>
  <p:clrMapOvr>
    <a:masterClrMapping/>
  </p:clrMapOvr>
  <mc:AlternateContent xmlns:mc="http://schemas.openxmlformats.org/markup-compatibility/2006" xmlns:p14="http://schemas.microsoft.com/office/powerpoint/2010/main">
    <mc:Choice Requires="p14">
      <p:transition spd="slow" p14:dur="20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fltVal val="0"/>
                                          </p:val>
                                        </p:tav>
                                        <p:tav tm="100000">
                                          <p:val>
                                            <p:strVal val="#ppt_w"/>
                                          </p:val>
                                        </p:tav>
                                      </p:tavLst>
                                    </p:anim>
                                    <p:anim calcmode="lin" valueType="num">
                                      <p:cBhvr>
                                        <p:cTn id="8" dur="750" fill="hold"/>
                                        <p:tgtEl>
                                          <p:spTgt spid="3074"/>
                                        </p:tgtEl>
                                        <p:attrNameLst>
                                          <p:attrName>ppt_h</p:attrName>
                                        </p:attrNameLst>
                                      </p:cBhvr>
                                      <p:tavLst>
                                        <p:tav tm="0">
                                          <p:val>
                                            <p:fltVal val="0"/>
                                          </p:val>
                                        </p:tav>
                                        <p:tav tm="100000">
                                          <p:val>
                                            <p:strVal val="#ppt_h"/>
                                          </p:val>
                                        </p:tav>
                                      </p:tavLst>
                                    </p:anim>
                                    <p:anim calcmode="lin" valueType="num">
                                      <p:cBhvr>
                                        <p:cTn id="9" dur="750" fill="hold"/>
                                        <p:tgtEl>
                                          <p:spTgt spid="3074"/>
                                        </p:tgtEl>
                                        <p:attrNameLst>
                                          <p:attrName>style.rotation</p:attrName>
                                        </p:attrNameLst>
                                      </p:cBhvr>
                                      <p:tavLst>
                                        <p:tav tm="0">
                                          <p:val>
                                            <p:fltVal val="90"/>
                                          </p:val>
                                        </p:tav>
                                        <p:tav tm="100000">
                                          <p:val>
                                            <p:fltVal val="0"/>
                                          </p:val>
                                        </p:tav>
                                      </p:tavLst>
                                    </p:anim>
                                    <p:animEffect transition="in" filter="fade">
                                      <p:cBhvr>
                                        <p:cTn id="10" dur="750"/>
                                        <p:tgtEl>
                                          <p:spTgt spid="307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750" fill="hold"/>
                                        <p:tgtEl>
                                          <p:spTgt spid="6"/>
                                        </p:tgtEl>
                                        <p:attrNameLst>
                                          <p:attrName>ppt_w</p:attrName>
                                        </p:attrNameLst>
                                      </p:cBhvr>
                                      <p:tavLst>
                                        <p:tav tm="0">
                                          <p:val>
                                            <p:fltVal val="0"/>
                                          </p:val>
                                        </p:tav>
                                        <p:tav tm="100000">
                                          <p:val>
                                            <p:strVal val="#ppt_w"/>
                                          </p:val>
                                        </p:tav>
                                      </p:tavLst>
                                    </p:anim>
                                    <p:anim calcmode="lin" valueType="num">
                                      <p:cBhvr>
                                        <p:cTn id="14" dur="750" fill="hold"/>
                                        <p:tgtEl>
                                          <p:spTgt spid="6"/>
                                        </p:tgtEl>
                                        <p:attrNameLst>
                                          <p:attrName>ppt_h</p:attrName>
                                        </p:attrNameLst>
                                      </p:cBhvr>
                                      <p:tavLst>
                                        <p:tav tm="0">
                                          <p:val>
                                            <p:fltVal val="0"/>
                                          </p:val>
                                        </p:tav>
                                        <p:tav tm="100000">
                                          <p:val>
                                            <p:strVal val="#ppt_h"/>
                                          </p:val>
                                        </p:tav>
                                      </p:tavLst>
                                    </p:anim>
                                    <p:anim calcmode="lin" valueType="num">
                                      <p:cBhvr>
                                        <p:cTn id="15" dur="750" fill="hold"/>
                                        <p:tgtEl>
                                          <p:spTgt spid="6"/>
                                        </p:tgtEl>
                                        <p:attrNameLst>
                                          <p:attrName>style.rotation</p:attrName>
                                        </p:attrNameLst>
                                      </p:cBhvr>
                                      <p:tavLst>
                                        <p:tav tm="0">
                                          <p:val>
                                            <p:fltVal val="90"/>
                                          </p:val>
                                        </p:tav>
                                        <p:tav tm="100000">
                                          <p:val>
                                            <p:fltVal val="0"/>
                                          </p:val>
                                        </p:tav>
                                      </p:tavLst>
                                    </p:anim>
                                    <p:animEffect transition="in" filter="fade">
                                      <p:cBhvr>
                                        <p:cTn id="16" dur="75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3078"/>
                                        </p:tgtEl>
                                        <p:attrNameLst>
                                          <p:attrName>style.visibility</p:attrName>
                                        </p:attrNameLst>
                                      </p:cBhvr>
                                      <p:to>
                                        <p:strVal val="visible"/>
                                      </p:to>
                                    </p:set>
                                    <p:anim calcmode="lin" valueType="num">
                                      <p:cBhvr>
                                        <p:cTn id="21" dur="750" fill="hold"/>
                                        <p:tgtEl>
                                          <p:spTgt spid="3078"/>
                                        </p:tgtEl>
                                        <p:attrNameLst>
                                          <p:attrName>ppt_w</p:attrName>
                                        </p:attrNameLst>
                                      </p:cBhvr>
                                      <p:tavLst>
                                        <p:tav tm="0">
                                          <p:val>
                                            <p:fltVal val="0"/>
                                          </p:val>
                                        </p:tav>
                                        <p:tav tm="100000">
                                          <p:val>
                                            <p:strVal val="#ppt_w"/>
                                          </p:val>
                                        </p:tav>
                                      </p:tavLst>
                                    </p:anim>
                                    <p:anim calcmode="lin" valueType="num">
                                      <p:cBhvr>
                                        <p:cTn id="22" dur="750" fill="hold"/>
                                        <p:tgtEl>
                                          <p:spTgt spid="3078"/>
                                        </p:tgtEl>
                                        <p:attrNameLst>
                                          <p:attrName>ppt_h</p:attrName>
                                        </p:attrNameLst>
                                      </p:cBhvr>
                                      <p:tavLst>
                                        <p:tav tm="0">
                                          <p:val>
                                            <p:fltVal val="0"/>
                                          </p:val>
                                        </p:tav>
                                        <p:tav tm="100000">
                                          <p:val>
                                            <p:strVal val="#ppt_h"/>
                                          </p:val>
                                        </p:tav>
                                      </p:tavLst>
                                    </p:anim>
                                    <p:anim calcmode="lin" valueType="num">
                                      <p:cBhvr>
                                        <p:cTn id="23" dur="750" fill="hold"/>
                                        <p:tgtEl>
                                          <p:spTgt spid="3078"/>
                                        </p:tgtEl>
                                        <p:attrNameLst>
                                          <p:attrName>style.rotation</p:attrName>
                                        </p:attrNameLst>
                                      </p:cBhvr>
                                      <p:tavLst>
                                        <p:tav tm="0">
                                          <p:val>
                                            <p:fltVal val="90"/>
                                          </p:val>
                                        </p:tav>
                                        <p:tav tm="100000">
                                          <p:val>
                                            <p:fltVal val="0"/>
                                          </p:val>
                                        </p:tav>
                                      </p:tavLst>
                                    </p:anim>
                                    <p:animEffect transition="in" filter="fade">
                                      <p:cBhvr>
                                        <p:cTn id="24" dur="750"/>
                                        <p:tgtEl>
                                          <p:spTgt spid="3078"/>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750" fill="hold"/>
                                        <p:tgtEl>
                                          <p:spTgt spid="7"/>
                                        </p:tgtEl>
                                        <p:attrNameLst>
                                          <p:attrName>ppt_w</p:attrName>
                                        </p:attrNameLst>
                                      </p:cBhvr>
                                      <p:tavLst>
                                        <p:tav tm="0">
                                          <p:val>
                                            <p:fltVal val="0"/>
                                          </p:val>
                                        </p:tav>
                                        <p:tav tm="100000">
                                          <p:val>
                                            <p:strVal val="#ppt_w"/>
                                          </p:val>
                                        </p:tav>
                                      </p:tavLst>
                                    </p:anim>
                                    <p:anim calcmode="lin" valueType="num">
                                      <p:cBhvr>
                                        <p:cTn id="28" dur="750" fill="hold"/>
                                        <p:tgtEl>
                                          <p:spTgt spid="7"/>
                                        </p:tgtEl>
                                        <p:attrNameLst>
                                          <p:attrName>ppt_h</p:attrName>
                                        </p:attrNameLst>
                                      </p:cBhvr>
                                      <p:tavLst>
                                        <p:tav tm="0">
                                          <p:val>
                                            <p:fltVal val="0"/>
                                          </p:val>
                                        </p:tav>
                                        <p:tav tm="100000">
                                          <p:val>
                                            <p:strVal val="#ppt_h"/>
                                          </p:val>
                                        </p:tav>
                                      </p:tavLst>
                                    </p:anim>
                                    <p:anim calcmode="lin" valueType="num">
                                      <p:cBhvr>
                                        <p:cTn id="29" dur="750" fill="hold"/>
                                        <p:tgtEl>
                                          <p:spTgt spid="7"/>
                                        </p:tgtEl>
                                        <p:attrNameLst>
                                          <p:attrName>style.rotation</p:attrName>
                                        </p:attrNameLst>
                                      </p:cBhvr>
                                      <p:tavLst>
                                        <p:tav tm="0">
                                          <p:val>
                                            <p:fltVal val="90"/>
                                          </p:val>
                                        </p:tav>
                                        <p:tav tm="100000">
                                          <p:val>
                                            <p:fltVal val="0"/>
                                          </p:val>
                                        </p:tav>
                                      </p:tavLst>
                                    </p:anim>
                                    <p:animEffect transition="in" filter="fade">
                                      <p:cBhvr>
                                        <p:cTn id="30"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Ngành giao thông vận tải cắt giảm gần 400 điều kiện kinh doan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Ngành giao thông vận tải cắt giảm gần 400 điều kiện kinh doanh"/>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2"/>
          <a:stretch>
            <a:fillRect/>
          </a:stretch>
        </p:blipFill>
        <p:spPr>
          <a:xfrm>
            <a:off x="460374" y="400594"/>
            <a:ext cx="5409203" cy="3944983"/>
          </a:xfrm>
          <a:prstGeom prst="rect">
            <a:avLst/>
          </a:prstGeom>
        </p:spPr>
      </p:pic>
      <p:pic>
        <p:nvPicPr>
          <p:cNvPr id="2056" name="Picture 8" descr="Chuyến bay thương mại quốc tế đầu tiên về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1907" y="400593"/>
            <a:ext cx="5470162" cy="394498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625941" y="4615534"/>
            <a:ext cx="4716870" cy="523220"/>
          </a:xfrm>
          <a:prstGeom prst="rect">
            <a:avLst/>
          </a:prstGeom>
          <a:noFill/>
        </p:spPr>
        <p:txBody>
          <a:bodyPr wrap="square" rtlCol="0">
            <a:spAutoFit/>
          </a:bodyPr>
          <a:lstStyle/>
          <a:p>
            <a:pPr algn="ctr"/>
            <a:r>
              <a:rPr lang="en-US" sz="2800" b="1" dirty="0" smtClean="0">
                <a:solidFill>
                  <a:srgbClr val="FF0000"/>
                </a:solidFill>
                <a:latin typeface="Times New Roman" panose="02020603050405020304" pitchFamily="18" charset="0"/>
                <a:cs typeface="Times New Roman" panose="02020603050405020304" pitchFamily="18" charset="0"/>
              </a:rPr>
              <a:t>GIAO THÔNG VẬN TẢI</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252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ile:FV hospital.JPG - Wikimedia Commo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9383" y="97885"/>
            <a:ext cx="4781245" cy="358593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8757" y="3784727"/>
            <a:ext cx="3226396" cy="830997"/>
          </a:xfrm>
          <a:prstGeom prst="rect">
            <a:avLst/>
          </a:prstGeom>
        </p:spPr>
        <p:txBody>
          <a:bodyPr wrap="none">
            <a:spAutoFit/>
          </a:bodyPr>
          <a:lstStyle/>
          <a:p>
            <a:pPr algn="ctr"/>
            <a:r>
              <a:rPr lang="vi-VN" sz="2400" dirty="0">
                <a:latin typeface="OpenSans"/>
              </a:rPr>
              <a:t>Bệnh viện Pháp – Việt</a:t>
            </a:r>
          </a:p>
          <a:p>
            <a:pPr algn="ctr"/>
            <a:r>
              <a:rPr lang="vi-VN" sz="2400" dirty="0">
                <a:latin typeface="OpenSans"/>
              </a:rPr>
              <a:t>( vốn đầu tư Pháp)</a:t>
            </a:r>
            <a:endParaRPr lang="en-US" sz="2400" dirty="0"/>
          </a:p>
        </p:txBody>
      </p:sp>
      <p:pic>
        <p:nvPicPr>
          <p:cNvPr id="4100" name="Picture 4" descr="Bình Dương - Liên Hệ | Columbia Asia Hospital - Vietnam"/>
          <p:cNvPicPr>
            <a:picLocks noChangeAspect="1" noChangeArrowheads="1"/>
          </p:cNvPicPr>
          <p:nvPr/>
        </p:nvPicPr>
        <p:blipFill rotWithShape="1">
          <a:blip r:embed="rId3">
            <a:extLst>
              <a:ext uri="{28A0092B-C50C-407E-A947-70E740481C1C}">
                <a14:useLocalDpi xmlns:a14="http://schemas.microsoft.com/office/drawing/2010/main" val="0"/>
              </a:ext>
            </a:extLst>
          </a:blip>
          <a:srcRect l="12902" t="-1" r="36864" b="376"/>
          <a:stretch/>
        </p:blipFill>
        <p:spPr bwMode="auto">
          <a:xfrm>
            <a:off x="5968398" y="97885"/>
            <a:ext cx="4978183" cy="358574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683240" y="3783571"/>
            <a:ext cx="3610924" cy="830997"/>
          </a:xfrm>
          <a:prstGeom prst="rect">
            <a:avLst/>
          </a:prstGeom>
        </p:spPr>
        <p:txBody>
          <a:bodyPr wrap="none">
            <a:spAutoFit/>
          </a:bodyPr>
          <a:lstStyle/>
          <a:p>
            <a:pPr algn="ctr"/>
            <a:r>
              <a:rPr lang="vi-VN" sz="2400" dirty="0">
                <a:latin typeface="OpenSans"/>
              </a:rPr>
              <a:t>Bệnh viện Columbia Asia</a:t>
            </a:r>
          </a:p>
          <a:p>
            <a:pPr algn="ctr"/>
            <a:r>
              <a:rPr lang="vi-VN" sz="2400" dirty="0">
                <a:latin typeface="OpenSans"/>
              </a:rPr>
              <a:t>(vốn đầu tư Columbia)</a:t>
            </a:r>
            <a:endParaRPr lang="en-US" sz="2400" dirty="0"/>
          </a:p>
        </p:txBody>
      </p:sp>
      <p:pic>
        <p:nvPicPr>
          <p:cNvPr id="4102" name="Picture 6" descr="Bệnh viện Quốc tế Mỹ có tốt không? - Medonthan Medonthan"/>
          <p:cNvPicPr>
            <a:picLocks noChangeAspect="1" noChangeArrowheads="1"/>
          </p:cNvPicPr>
          <p:nvPr/>
        </p:nvPicPr>
        <p:blipFill rotWithShape="1">
          <a:blip r:embed="rId4">
            <a:extLst>
              <a:ext uri="{28A0092B-C50C-407E-A947-70E740481C1C}">
                <a14:useLocalDpi xmlns:a14="http://schemas.microsoft.com/office/drawing/2010/main" val="0"/>
              </a:ext>
            </a:extLst>
          </a:blip>
          <a:srcRect t="11829" r="7530"/>
          <a:stretch/>
        </p:blipFill>
        <p:spPr bwMode="auto">
          <a:xfrm>
            <a:off x="2859499" y="4132385"/>
            <a:ext cx="4757224" cy="267649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516646" y="5121818"/>
            <a:ext cx="2289408" cy="830997"/>
          </a:xfrm>
          <a:prstGeom prst="rect">
            <a:avLst/>
          </a:prstGeom>
        </p:spPr>
        <p:txBody>
          <a:bodyPr wrap="none">
            <a:spAutoFit/>
          </a:bodyPr>
          <a:lstStyle/>
          <a:p>
            <a:pPr algn="ctr"/>
            <a:r>
              <a:rPr lang="vi-VN" sz="2400" dirty="0">
                <a:latin typeface="OpenSans"/>
              </a:rPr>
              <a:t>Bệnh viện AIH</a:t>
            </a:r>
          </a:p>
          <a:p>
            <a:pPr algn="ctr"/>
            <a:r>
              <a:rPr lang="vi-VN" sz="2400" dirty="0">
                <a:latin typeface="OpenSans"/>
              </a:rPr>
              <a:t>(vốn đầu tư Mĩ)</a:t>
            </a:r>
            <a:endParaRPr lang="en-US" sz="2400" dirty="0"/>
          </a:p>
        </p:txBody>
      </p:sp>
    </p:spTree>
    <p:extLst>
      <p:ext uri="{BB962C8B-B14F-4D97-AF65-F5344CB8AC3E}">
        <p14:creationId xmlns:p14="http://schemas.microsoft.com/office/powerpoint/2010/main" val="422013775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750" fill="hold"/>
                                        <p:tgtEl>
                                          <p:spTgt spid="4098"/>
                                        </p:tgtEl>
                                        <p:attrNameLst>
                                          <p:attrName>ppt_x</p:attrName>
                                        </p:attrNameLst>
                                      </p:cBhvr>
                                      <p:tavLst>
                                        <p:tav tm="0">
                                          <p:val>
                                            <p:strVal val="0-#ppt_w/2"/>
                                          </p:val>
                                        </p:tav>
                                        <p:tav tm="100000">
                                          <p:val>
                                            <p:strVal val="#ppt_x"/>
                                          </p:val>
                                        </p:tav>
                                      </p:tavLst>
                                    </p:anim>
                                    <p:anim calcmode="lin" valueType="num">
                                      <p:cBhvr additive="base">
                                        <p:cTn id="8" dur="750" fill="hold"/>
                                        <p:tgtEl>
                                          <p:spTgt spid="4098"/>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3"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 calcmode="lin" valueType="num">
                                      <p:cBhvr additive="base">
                                        <p:cTn id="17" dur="750" fill="hold"/>
                                        <p:tgtEl>
                                          <p:spTgt spid="4100"/>
                                        </p:tgtEl>
                                        <p:attrNameLst>
                                          <p:attrName>ppt_x</p:attrName>
                                        </p:attrNameLst>
                                      </p:cBhvr>
                                      <p:tavLst>
                                        <p:tav tm="0">
                                          <p:val>
                                            <p:strVal val="1+#ppt_w/2"/>
                                          </p:val>
                                        </p:tav>
                                        <p:tav tm="100000">
                                          <p:val>
                                            <p:strVal val="#ppt_x"/>
                                          </p:val>
                                        </p:tav>
                                      </p:tavLst>
                                    </p:anim>
                                    <p:anim calcmode="lin" valueType="num">
                                      <p:cBhvr additive="base">
                                        <p:cTn id="18" dur="750" fill="hold"/>
                                        <p:tgtEl>
                                          <p:spTgt spid="4100"/>
                                        </p:tgtEl>
                                        <p:attrNameLst>
                                          <p:attrName>ppt_y</p:attrName>
                                        </p:attrNameLst>
                                      </p:cBhvr>
                                      <p:tavLst>
                                        <p:tav tm="0">
                                          <p:val>
                                            <p:strVal val="0-#ppt_h/2"/>
                                          </p:val>
                                        </p:tav>
                                        <p:tav tm="100000">
                                          <p:val>
                                            <p:strVal val="#ppt_y"/>
                                          </p:val>
                                        </p:tav>
                                      </p:tavLst>
                                    </p:anim>
                                  </p:childTnLst>
                                </p:cTn>
                              </p:par>
                              <p:par>
                                <p:cTn id="19" presetID="2" presetClass="entr" presetSubtype="3"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750" fill="hold"/>
                                        <p:tgtEl>
                                          <p:spTgt spid="8"/>
                                        </p:tgtEl>
                                        <p:attrNameLst>
                                          <p:attrName>ppt_x</p:attrName>
                                        </p:attrNameLst>
                                      </p:cBhvr>
                                      <p:tavLst>
                                        <p:tav tm="0">
                                          <p:val>
                                            <p:strVal val="1+#ppt_w/2"/>
                                          </p:val>
                                        </p:tav>
                                        <p:tav tm="100000">
                                          <p:val>
                                            <p:strVal val="#ppt_x"/>
                                          </p:val>
                                        </p:tav>
                                      </p:tavLst>
                                    </p:anim>
                                    <p:anim calcmode="lin" valueType="num">
                                      <p:cBhvr additive="base">
                                        <p:cTn id="22" dur="75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102"/>
                                        </p:tgtEl>
                                        <p:attrNameLst>
                                          <p:attrName>style.visibility</p:attrName>
                                        </p:attrNameLst>
                                      </p:cBhvr>
                                      <p:to>
                                        <p:strVal val="visible"/>
                                      </p:to>
                                    </p:set>
                                    <p:anim calcmode="lin" valueType="num">
                                      <p:cBhvr additive="base">
                                        <p:cTn id="27" dur="750" fill="hold"/>
                                        <p:tgtEl>
                                          <p:spTgt spid="4102"/>
                                        </p:tgtEl>
                                        <p:attrNameLst>
                                          <p:attrName>ppt_x</p:attrName>
                                        </p:attrNameLst>
                                      </p:cBhvr>
                                      <p:tavLst>
                                        <p:tav tm="0">
                                          <p:val>
                                            <p:strVal val="#ppt_x"/>
                                          </p:val>
                                        </p:tav>
                                        <p:tav tm="100000">
                                          <p:val>
                                            <p:strVal val="#ppt_x"/>
                                          </p:val>
                                        </p:tav>
                                      </p:tavLst>
                                    </p:anim>
                                    <p:anim calcmode="lin" valueType="num">
                                      <p:cBhvr additive="base">
                                        <p:cTn id="28" dur="750" fill="hold"/>
                                        <p:tgtEl>
                                          <p:spTgt spid="410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750" fill="hold"/>
                                        <p:tgtEl>
                                          <p:spTgt spid="9"/>
                                        </p:tgtEl>
                                        <p:attrNameLst>
                                          <p:attrName>ppt_x</p:attrName>
                                        </p:attrNameLst>
                                      </p:cBhvr>
                                      <p:tavLst>
                                        <p:tav tm="0">
                                          <p:val>
                                            <p:strVal val="#ppt_x"/>
                                          </p:val>
                                        </p:tav>
                                        <p:tav tm="100000">
                                          <p:val>
                                            <p:strVal val="#ppt_x"/>
                                          </p:val>
                                        </p:tav>
                                      </p:tavLst>
                                    </p:anim>
                                    <p:anim calcmode="lin" valueType="num">
                                      <p:cBhvr additive="base">
                                        <p:cTn id="32"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28787" y="265177"/>
            <a:ext cx="8734425" cy="6272784"/>
          </a:xfrm>
          <a:prstGeom prst="rect">
            <a:avLst/>
          </a:prstGeom>
        </p:spPr>
      </p:pic>
    </p:spTree>
    <p:extLst>
      <p:ext uri="{BB962C8B-B14F-4D97-AF65-F5344CB8AC3E}">
        <p14:creationId xmlns:p14="http://schemas.microsoft.com/office/powerpoint/2010/main" val="10974929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reat Eastern sells Vietnam insurance unit for over $35 million - VnExpress  Internatio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638" y="1293556"/>
            <a:ext cx="4845471" cy="350458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63550" y="4823198"/>
            <a:ext cx="4621645" cy="1200329"/>
          </a:xfrm>
          <a:prstGeom prst="rect">
            <a:avLst/>
          </a:prstGeom>
        </p:spPr>
        <p:txBody>
          <a:bodyPr wrap="square">
            <a:spAutoFit/>
          </a:bodyPr>
          <a:lstStyle/>
          <a:p>
            <a:r>
              <a:rPr lang="vi-VN" sz="2400" dirty="0">
                <a:latin typeface="OpenSans"/>
              </a:rPr>
              <a:t>Công ti bảo hiểm nhân thọ Great Eastern</a:t>
            </a:r>
          </a:p>
          <a:p>
            <a:pPr algn="ctr"/>
            <a:r>
              <a:rPr lang="vi-VN" sz="2400" dirty="0">
                <a:latin typeface="OpenSans"/>
              </a:rPr>
              <a:t>(Singapore)</a:t>
            </a:r>
            <a:endParaRPr lang="en-US" sz="2400" dirty="0"/>
          </a:p>
        </p:txBody>
      </p:sp>
      <p:pic>
        <p:nvPicPr>
          <p:cNvPr id="2052" name="Picture 4" descr="Manulife Việt Nam trả thêm 68 tỉ đồng lãi cho khách hàng | Thị trường -  Tiêu dùng | P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9961" y="1293556"/>
            <a:ext cx="5568113" cy="350458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307911" y="4823198"/>
            <a:ext cx="5048177" cy="830997"/>
          </a:xfrm>
          <a:prstGeom prst="rect">
            <a:avLst/>
          </a:prstGeom>
        </p:spPr>
        <p:txBody>
          <a:bodyPr wrap="none">
            <a:spAutoFit/>
          </a:bodyPr>
          <a:lstStyle/>
          <a:p>
            <a:r>
              <a:rPr lang="vi-VN" sz="2400" dirty="0">
                <a:latin typeface="OpenSans"/>
              </a:rPr>
              <a:t>Công ti bảo hiểm nhân thọ Manulife</a:t>
            </a:r>
          </a:p>
          <a:p>
            <a:pPr algn="ctr"/>
            <a:r>
              <a:rPr lang="vi-VN" sz="2400" dirty="0">
                <a:latin typeface="OpenSans"/>
              </a:rPr>
              <a:t>(Canada)</a:t>
            </a:r>
            <a:endParaRPr lang="en-US" sz="2400" dirty="0"/>
          </a:p>
        </p:txBody>
      </p:sp>
    </p:spTree>
    <p:extLst>
      <p:ext uri="{BB962C8B-B14F-4D97-AF65-F5344CB8AC3E}">
        <p14:creationId xmlns:p14="http://schemas.microsoft.com/office/powerpoint/2010/main" val="2567982200"/>
      </p:ext>
    </p:extLst>
  </p:cSld>
  <p:clrMapOvr>
    <a:masterClrMapping/>
  </p:clrMapOvr>
  <mc:AlternateContent xmlns:mc="http://schemas.openxmlformats.org/markup-compatibility/2006" xmlns:p14="http://schemas.microsoft.com/office/powerpoint/2010/main">
    <mc:Choice Requires="p14">
      <p:transition spd="slow" p14:dur="125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outVertical)">
                                      <p:cBhvr>
                                        <p:cTn id="7" dur="500"/>
                                        <p:tgtEl>
                                          <p:spTgt spid="2050"/>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barn(outVertical)">
                                      <p:cBhvr>
                                        <p:cTn id="15" dur="500"/>
                                        <p:tgtEl>
                                          <p:spTgt spid="2052"/>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76797" y="516080"/>
            <a:ext cx="10967952" cy="1938992"/>
          </a:xfrm>
          <a:prstGeom prst="rect">
            <a:avLst/>
          </a:prstGeom>
        </p:spPr>
        <p:txBody>
          <a:bodyPr wrap="square">
            <a:spAutoFit/>
          </a:bodyPr>
          <a:lstStyle/>
          <a:p>
            <a:pPr marL="380990" indent="-380990">
              <a:buFontTx/>
              <a:buChar char="-"/>
            </a:pPr>
            <a:r>
              <a:rPr lang="vi-VN" sz="2400" dirty="0">
                <a:latin typeface="OpenSans"/>
              </a:rPr>
              <a:t>Để phát triển các hoạt động dịch vụ nước ta phải đối mặt với những vấn đề như: </a:t>
            </a:r>
          </a:p>
          <a:p>
            <a:pPr marL="380990" indent="-380990">
              <a:buFont typeface="Wingdings" panose="05000000000000000000" pitchFamily="2" charset="2"/>
              <a:buChar char="v"/>
            </a:pPr>
            <a:r>
              <a:rPr lang="vi-VN" sz="2400" dirty="0">
                <a:latin typeface="OpenSans"/>
              </a:rPr>
              <a:t>Nâng cao trình độ công nghệ</a:t>
            </a:r>
          </a:p>
          <a:p>
            <a:pPr marL="380990" indent="-380990">
              <a:buFont typeface="Wingdings" panose="05000000000000000000" pitchFamily="2" charset="2"/>
              <a:buChar char="v"/>
            </a:pPr>
            <a:r>
              <a:rPr lang="vi-VN" sz="2400" dirty="0">
                <a:latin typeface="OpenSans"/>
              </a:rPr>
              <a:t>Đào tạo lao động lành nghề</a:t>
            </a:r>
          </a:p>
          <a:p>
            <a:pPr marL="380990" indent="-380990">
              <a:buFont typeface="Wingdings" panose="05000000000000000000" pitchFamily="2" charset="2"/>
              <a:buChar char="v"/>
            </a:pPr>
            <a:r>
              <a:rPr lang="vi-VN" sz="2400" dirty="0">
                <a:latin typeface="OpenSans"/>
              </a:rPr>
              <a:t>Xây dựng cơ sở hạ tầng, kĩ thuật hiện đại.</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797" y="2676902"/>
            <a:ext cx="4989939" cy="317001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1368" y="2676901"/>
            <a:ext cx="4989939" cy="3170015"/>
          </a:xfrm>
          <a:prstGeom prst="rect">
            <a:avLst/>
          </a:prstGeom>
        </p:spPr>
      </p:pic>
    </p:spTree>
    <p:extLst>
      <p:ext uri="{BB962C8B-B14F-4D97-AF65-F5344CB8AC3E}">
        <p14:creationId xmlns:p14="http://schemas.microsoft.com/office/powerpoint/2010/main" val="3091469427"/>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http://imgs.vietnamnet.vn/Images/vnn/2014/12/17/10/20141217101755-sieuthi-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44958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1" descr="http://images.vietpress.vn/Images/Uploaded/Share/2014/06/29/7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6863" y="3495675"/>
            <a:ext cx="44196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3" descr="http://i1293.photobucket.com/albums/b592/TranThiHaiY/LopHocNganSao_zpseocjae4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462338"/>
            <a:ext cx="4648200" cy="33956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5" descr="http://thanhpho.namdinh.gov.vn/upload-images/TQT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0008" y="133351"/>
            <a:ext cx="4572000" cy="3362325"/>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6"/>
          <p:cNvSpPr txBox="1">
            <a:spLocks noChangeArrowheads="1"/>
          </p:cNvSpPr>
          <p:nvPr/>
        </p:nvSpPr>
        <p:spPr bwMode="auto">
          <a:xfrm>
            <a:off x="5105400" y="0"/>
            <a:ext cx="31242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a:latin typeface="Times New Roman" pitchFamily="18" charset="0"/>
              </a:rPr>
              <a:t>Dịch vụ ở Thành Phố</a:t>
            </a:r>
          </a:p>
        </p:txBody>
      </p:sp>
      <p:sp>
        <p:nvSpPr>
          <p:cNvPr id="7" name="Text Box 17"/>
          <p:cNvSpPr txBox="1">
            <a:spLocks noChangeArrowheads="1"/>
          </p:cNvSpPr>
          <p:nvPr/>
        </p:nvSpPr>
        <p:spPr bwMode="auto">
          <a:xfrm>
            <a:off x="4957764" y="3467100"/>
            <a:ext cx="3445572"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400" b="1" dirty="0">
                <a:latin typeface="Times New Roman" pitchFamily="18" charset="0"/>
              </a:rPr>
              <a:t>Dịch vụ ở </a:t>
            </a:r>
            <a:r>
              <a:rPr lang="en-US" sz="2400" b="1" dirty="0" smtClean="0">
                <a:latin typeface="Times New Roman" pitchFamily="18" charset="0"/>
              </a:rPr>
              <a:t>vùng núi cao</a:t>
            </a:r>
            <a:endParaRPr lang="en-US" sz="2400" b="1" dirty="0">
              <a:latin typeface="Times New Roman" pitchFamily="18" charset="0"/>
            </a:endParaRPr>
          </a:p>
        </p:txBody>
      </p:sp>
    </p:spTree>
    <p:extLst>
      <p:ext uri="{BB962C8B-B14F-4D97-AF65-F5344CB8AC3E}">
        <p14:creationId xmlns:p14="http://schemas.microsoft.com/office/powerpoint/2010/main" val="21564354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231119" y="972502"/>
            <a:ext cx="5447075" cy="3747544"/>
          </a:xfrm>
          <a:prstGeom prst="rect">
            <a:avLst/>
          </a:prstGeom>
        </p:spPr>
      </p:pic>
      <p:pic>
        <p:nvPicPr>
          <p:cNvPr id="4" name="Picture 3"/>
          <p:cNvPicPr>
            <a:picLocks noChangeAspect="1"/>
          </p:cNvPicPr>
          <p:nvPr/>
        </p:nvPicPr>
        <p:blipFill>
          <a:blip r:embed="rId3"/>
          <a:stretch>
            <a:fillRect/>
          </a:stretch>
        </p:blipFill>
        <p:spPr>
          <a:xfrm>
            <a:off x="322217" y="972502"/>
            <a:ext cx="5460273" cy="3747544"/>
          </a:xfrm>
          <a:prstGeom prst="rect">
            <a:avLst/>
          </a:prstGeom>
        </p:spPr>
      </p:pic>
      <p:sp>
        <p:nvSpPr>
          <p:cNvPr id="5" name="TextBox 4"/>
          <p:cNvSpPr txBox="1"/>
          <p:nvPr/>
        </p:nvSpPr>
        <p:spPr>
          <a:xfrm>
            <a:off x="2429690" y="5016137"/>
            <a:ext cx="6313716" cy="461665"/>
          </a:xfrm>
          <a:prstGeom prst="rect">
            <a:avLst/>
          </a:prstGeom>
          <a:noFill/>
        </p:spPr>
        <p:txBody>
          <a:bodyPr wrap="square" rtlCol="0">
            <a:spAutoFit/>
          </a:bodyPr>
          <a:lstStyle/>
          <a:p>
            <a:r>
              <a:rPr lang="en-US" sz="2400" b="1" dirty="0" smtClean="0">
                <a:solidFill>
                  <a:srgbClr val="002060"/>
                </a:solidFill>
                <a:latin typeface="Times New Roman" panose="02020603050405020304" pitchFamily="18" charset="0"/>
                <a:cs typeface="Times New Roman" panose="02020603050405020304" pitchFamily="18" charset="0"/>
              </a:rPr>
              <a:t>PHIÊN CHỢ ĐỘC ĐÁO Ở VÙNG NÚI CAO</a:t>
            </a:r>
            <a:endParaRPr lang="en-US"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13132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97"/>
        <p:cNvGrpSpPr/>
        <p:nvPr/>
      </p:nvGrpSpPr>
      <p:grpSpPr>
        <a:xfrm>
          <a:off x="0" y="0"/>
          <a:ext cx="0" cy="0"/>
          <a:chOff x="0" y="0"/>
          <a:chExt cx="0" cy="0"/>
        </a:xfrm>
      </p:grpSpPr>
      <p:sp>
        <p:nvSpPr>
          <p:cNvPr id="1898" name="Google Shape;1898;p47"/>
          <p:cNvSpPr txBox="1">
            <a:spLocks noGrp="1"/>
          </p:cNvSpPr>
          <p:nvPr>
            <p:ph type="title"/>
          </p:nvPr>
        </p:nvSpPr>
        <p:spPr>
          <a:xfrm>
            <a:off x="459071" y="4225158"/>
            <a:ext cx="11693832" cy="1103677"/>
          </a:xfrm>
          <a:prstGeom prst="rect">
            <a:avLst/>
          </a:prstGeom>
        </p:spPr>
        <p:txBody>
          <a:bodyPr spcFirstLastPara="1" vert="horz" wrap="square" lIns="121900" tIns="121900" rIns="121900" bIns="121900" rtlCol="0" anchor="b" anchorCtr="0">
            <a:noAutofit/>
          </a:bodyPr>
          <a:lstStyle/>
          <a:p>
            <a:pPr lvl="0" algn="l"/>
            <a:r>
              <a:rPr lang="en-US" sz="2400" b="1" dirty="0" smtClean="0">
                <a:solidFill>
                  <a:schemeClr val="tx1">
                    <a:lumMod val="10000"/>
                  </a:schemeClr>
                </a:solidFill>
                <a:latin typeface="Times New Roman" panose="02020603050405020304" pitchFamily="18" charset="0"/>
                <a:cs typeface="Times New Roman" panose="02020603050405020304" pitchFamily="18" charset="0"/>
              </a:rPr>
              <a:t> </a:t>
            </a:r>
            <a:r>
              <a:rPr lang="en-US" sz="2400" b="1" dirty="0">
                <a:solidFill>
                  <a:schemeClr val="tx1">
                    <a:lumMod val="10000"/>
                  </a:schemeClr>
                </a:solidFill>
                <a:latin typeface="Times New Roman" panose="02020603050405020304" pitchFamily="18" charset="0"/>
                <a:cs typeface="Times New Roman" panose="02020603050405020304" pitchFamily="18" charset="0"/>
              </a:rPr>
              <a:t>- Nông nghiệp tự cung tự cấp</a:t>
            </a:r>
            <a:r>
              <a:rPr lang="en-US" sz="2400" dirty="0">
                <a:solidFill>
                  <a:schemeClr val="tx1">
                    <a:lumMod val="10000"/>
                  </a:schemeClr>
                </a:solidFill>
                <a:latin typeface="Times New Roman" panose="02020603050405020304" pitchFamily="18" charset="0"/>
                <a:cs typeface="Times New Roman" panose="02020603050405020304" pitchFamily="18" charset="0"/>
              </a:rPr>
              <a:t> là một hệ thống canh tác tự cung tự cấp, trong đó nông dân tập trung vào sản xuất đủ để nuôi bản thân và gia đình. </a:t>
            </a:r>
            <a:endParaRPr sz="2400" dirty="0">
              <a:solidFill>
                <a:schemeClr val="tx1">
                  <a:lumMod val="10000"/>
                </a:schemeClr>
              </a:solidFill>
              <a:latin typeface="Times New Roman" panose="02020603050405020304" pitchFamily="18" charset="0"/>
              <a:cs typeface="Times New Roman" panose="02020603050405020304" pitchFamily="18" charset="0"/>
            </a:endParaRPr>
          </a:p>
        </p:txBody>
      </p:sp>
      <p:sp>
        <p:nvSpPr>
          <p:cNvPr id="1900" name="Google Shape;1900;p47"/>
          <p:cNvSpPr txBox="1">
            <a:spLocks noGrp="1"/>
          </p:cNvSpPr>
          <p:nvPr>
            <p:ph type="title" idx="2"/>
          </p:nvPr>
        </p:nvSpPr>
        <p:spPr>
          <a:xfrm>
            <a:off x="459071" y="749836"/>
            <a:ext cx="5312613" cy="2843869"/>
          </a:xfrm>
          <a:prstGeom prst="rect">
            <a:avLst/>
          </a:prstGeom>
        </p:spPr>
        <p:txBody>
          <a:bodyPr spcFirstLastPara="1" vert="horz" wrap="square" lIns="121900" tIns="121900" rIns="121900" bIns="121900" rtlCol="0" anchor="t" anchorCtr="0">
            <a:noAutofit/>
          </a:bodyPr>
          <a:lstStyle/>
          <a:p>
            <a:r>
              <a:rPr lang="vi-VN" sz="2667" dirty="0">
                <a:solidFill>
                  <a:schemeClr val="tx1">
                    <a:lumMod val="10000"/>
                  </a:schemeClr>
                </a:solidFill>
              </a:rPr>
              <a:t>Ngược lại với thành thị, ở các vùng núi và nông thôn thì dân cư lại thưa thớt, kinh tế kém  nên dịch vụ còn nghèo nàn chủ yếu là nông nghiệp tự cung tự cấp.</a:t>
            </a:r>
            <a:endParaRPr sz="2667" dirty="0">
              <a:solidFill>
                <a:schemeClr val="tx1">
                  <a:lumMod val="10000"/>
                </a:schemeClr>
              </a:solidFill>
            </a:endParaRPr>
          </a:p>
        </p:txBody>
      </p:sp>
      <p:pic>
        <p:nvPicPr>
          <p:cNvPr id="6" name="Picture 4" descr="Miễn, giảm tiền sử dụng đất khi doanh nghiệp đầu tư vào nông nghiệp, nông  thôn | Tin tức mới nhất 24h - Đọc Báo Lao Động online - Laodong.v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8325" y="140617"/>
            <a:ext cx="4945295" cy="3675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65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00"/>
                                        </p:tgtEl>
                                        <p:attrNameLst>
                                          <p:attrName>style.visibility</p:attrName>
                                        </p:attrNameLst>
                                      </p:cBhvr>
                                      <p:to>
                                        <p:strVal val="visible"/>
                                      </p:to>
                                    </p:set>
                                    <p:animEffect transition="in" filter="barn(inVertical)">
                                      <p:cBhvr>
                                        <p:cTn id="7" dur="500"/>
                                        <p:tgtEl>
                                          <p:spTgt spid="1900"/>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1898"/>
                                        </p:tgtEl>
                                        <p:attrNameLst>
                                          <p:attrName>style.visibility</p:attrName>
                                        </p:attrNameLst>
                                      </p:cBhvr>
                                      <p:to>
                                        <p:strVal val="visible"/>
                                      </p:to>
                                    </p:set>
                                    <p:animEffect transition="in" filter="fade">
                                      <p:cBhvr>
                                        <p:cTn id="12" dur="2000"/>
                                        <p:tgtEl>
                                          <p:spTgt spid="1898"/>
                                        </p:tgtEl>
                                      </p:cBhvr>
                                    </p:animEffect>
                                    <p:anim calcmode="lin" valueType="num">
                                      <p:cBhvr>
                                        <p:cTn id="13" dur="2000" fill="hold"/>
                                        <p:tgtEl>
                                          <p:spTgt spid="1898"/>
                                        </p:tgtEl>
                                        <p:attrNameLst>
                                          <p:attrName>ppt_w</p:attrName>
                                        </p:attrNameLst>
                                      </p:cBhvr>
                                      <p:tavLst>
                                        <p:tav tm="0" fmla="#ppt_w*sin(2.5*pi*$)">
                                          <p:val>
                                            <p:fltVal val="0"/>
                                          </p:val>
                                        </p:tav>
                                        <p:tav tm="100000">
                                          <p:val>
                                            <p:fltVal val="1"/>
                                          </p:val>
                                        </p:tav>
                                      </p:tavLst>
                                    </p:anim>
                                    <p:anim calcmode="lin" valueType="num">
                                      <p:cBhvr>
                                        <p:cTn id="14" dur="2000" fill="hold"/>
                                        <p:tgtEl>
                                          <p:spTgt spid="1898"/>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80">
                                          <p:stCondLst>
                                            <p:cond delay="0"/>
                                          </p:stCondLst>
                                        </p:cTn>
                                        <p:tgtEl>
                                          <p:spTgt spid="6"/>
                                        </p:tgtEl>
                                      </p:cBhvr>
                                    </p:animEffect>
                                    <p:anim calcmode="lin" valueType="num">
                                      <p:cBhvr>
                                        <p:cTn id="2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5" dur="26">
                                          <p:stCondLst>
                                            <p:cond delay="650"/>
                                          </p:stCondLst>
                                        </p:cTn>
                                        <p:tgtEl>
                                          <p:spTgt spid="6"/>
                                        </p:tgtEl>
                                      </p:cBhvr>
                                      <p:to x="100000" y="60000"/>
                                    </p:animScale>
                                    <p:animScale>
                                      <p:cBhvr>
                                        <p:cTn id="26" dur="166" decel="50000">
                                          <p:stCondLst>
                                            <p:cond delay="676"/>
                                          </p:stCondLst>
                                        </p:cTn>
                                        <p:tgtEl>
                                          <p:spTgt spid="6"/>
                                        </p:tgtEl>
                                      </p:cBhvr>
                                      <p:to x="100000" y="100000"/>
                                    </p:animScale>
                                    <p:animScale>
                                      <p:cBhvr>
                                        <p:cTn id="27" dur="26">
                                          <p:stCondLst>
                                            <p:cond delay="1312"/>
                                          </p:stCondLst>
                                        </p:cTn>
                                        <p:tgtEl>
                                          <p:spTgt spid="6"/>
                                        </p:tgtEl>
                                      </p:cBhvr>
                                      <p:to x="100000" y="80000"/>
                                    </p:animScale>
                                    <p:animScale>
                                      <p:cBhvr>
                                        <p:cTn id="28" dur="166" decel="50000">
                                          <p:stCondLst>
                                            <p:cond delay="1338"/>
                                          </p:stCondLst>
                                        </p:cTn>
                                        <p:tgtEl>
                                          <p:spTgt spid="6"/>
                                        </p:tgtEl>
                                      </p:cBhvr>
                                      <p:to x="100000" y="100000"/>
                                    </p:animScale>
                                    <p:animScale>
                                      <p:cBhvr>
                                        <p:cTn id="29" dur="26">
                                          <p:stCondLst>
                                            <p:cond delay="1642"/>
                                          </p:stCondLst>
                                        </p:cTn>
                                        <p:tgtEl>
                                          <p:spTgt spid="6"/>
                                        </p:tgtEl>
                                      </p:cBhvr>
                                      <p:to x="100000" y="90000"/>
                                    </p:animScale>
                                    <p:animScale>
                                      <p:cBhvr>
                                        <p:cTn id="30" dur="166" decel="50000">
                                          <p:stCondLst>
                                            <p:cond delay="1668"/>
                                          </p:stCondLst>
                                        </p:cTn>
                                        <p:tgtEl>
                                          <p:spTgt spid="6"/>
                                        </p:tgtEl>
                                      </p:cBhvr>
                                      <p:to x="100000" y="100000"/>
                                    </p:animScale>
                                    <p:animScale>
                                      <p:cBhvr>
                                        <p:cTn id="31" dur="26">
                                          <p:stCondLst>
                                            <p:cond delay="1808"/>
                                          </p:stCondLst>
                                        </p:cTn>
                                        <p:tgtEl>
                                          <p:spTgt spid="6"/>
                                        </p:tgtEl>
                                      </p:cBhvr>
                                      <p:to x="100000" y="95000"/>
                                    </p:animScale>
                                    <p:animScale>
                                      <p:cBhvr>
                                        <p:cTn id="32"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8" grpId="0"/>
      <p:bldP spid="190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pic>
        <p:nvPicPr>
          <p:cNvPr id="1436" name="Google Shape;1436;p37"/>
          <p:cNvPicPr preferRelativeResize="0"/>
          <p:nvPr/>
        </p:nvPicPr>
        <p:blipFill>
          <a:blip r:embed="rId3">
            <a:alphaModFix/>
          </a:blip>
          <a:stretch>
            <a:fillRect/>
          </a:stretch>
        </p:blipFill>
        <p:spPr>
          <a:xfrm rot="-158737" flipH="1">
            <a:off x="10156029" y="340877"/>
            <a:ext cx="1343003" cy="1508532"/>
          </a:xfrm>
          <a:prstGeom prst="rect">
            <a:avLst/>
          </a:prstGeom>
          <a:noFill/>
          <a:ln>
            <a:noFill/>
          </a:ln>
        </p:spPr>
      </p:pic>
      <p:sp>
        <p:nvSpPr>
          <p:cNvPr id="1437" name="Google Shape;1437;p37"/>
          <p:cNvSpPr/>
          <p:nvPr/>
        </p:nvSpPr>
        <p:spPr>
          <a:xfrm>
            <a:off x="960000" y="5407600"/>
            <a:ext cx="5163200" cy="730400"/>
          </a:xfrm>
          <a:prstGeom prst="ellipse">
            <a:avLst/>
          </a:prstGeom>
          <a:solidFill>
            <a:srgbClr val="E6BB86">
              <a:alpha val="56860"/>
            </a:srgbClr>
          </a:solidFill>
          <a:ln>
            <a:noFill/>
          </a:ln>
        </p:spPr>
        <p:txBody>
          <a:bodyPr spcFirstLastPara="1" wrap="square" lIns="121900" tIns="121900" rIns="121900" bIns="121900" anchor="ctr" anchorCtr="0">
            <a:noAutofit/>
          </a:bodyPr>
          <a:lstStyle/>
          <a:p>
            <a:endParaRPr sz="2400"/>
          </a:p>
        </p:txBody>
      </p:sp>
      <p:sp>
        <p:nvSpPr>
          <p:cNvPr id="1439" name="Google Shape;1439;p37"/>
          <p:cNvSpPr txBox="1">
            <a:spLocks noGrp="1"/>
          </p:cNvSpPr>
          <p:nvPr>
            <p:ph type="body" idx="1"/>
          </p:nvPr>
        </p:nvSpPr>
        <p:spPr>
          <a:xfrm>
            <a:off x="-21010" y="149706"/>
            <a:ext cx="5204143" cy="6382276"/>
          </a:xfrm>
          <a:prstGeom prst="rect">
            <a:avLst/>
          </a:prstGeom>
        </p:spPr>
        <p:txBody>
          <a:bodyPr spcFirstLastPara="1" vert="horz" wrap="square" lIns="121900" tIns="121900" rIns="121900" bIns="121900" rtlCol="0" anchor="t" anchorCtr="0">
            <a:noAutofit/>
          </a:bodyPr>
          <a:lstStyle/>
          <a:p>
            <a:pPr marL="186262" indent="0">
              <a:buNone/>
            </a:pPr>
            <a:r>
              <a:rPr lang="en-US" sz="2400" i="1" dirty="0">
                <a:solidFill>
                  <a:schemeClr val="tx1">
                    <a:lumMod val="10000"/>
                  </a:schemeClr>
                </a:solidFill>
                <a:latin typeface="Times New Roman" panose="02020603050405020304" pitchFamily="18" charset="0"/>
                <a:cs typeface="Times New Roman" panose="02020603050405020304" pitchFamily="18" charset="0"/>
              </a:rPr>
              <a:t>- </a:t>
            </a:r>
            <a:r>
              <a:rPr lang="vi-VN" sz="2400" i="1" dirty="0">
                <a:solidFill>
                  <a:schemeClr val="tx1">
                    <a:lumMod val="10000"/>
                  </a:schemeClr>
                </a:solidFill>
                <a:latin typeface="Times New Roman" panose="02020603050405020304" pitchFamily="18" charset="0"/>
                <a:cs typeface="Times New Roman" panose="02020603050405020304" pitchFamily="18" charset="0"/>
              </a:rPr>
              <a:t>Hà Nội và TP. Hồ Chí Minh là hai trung tâm dịch vụ lớn nhất và đa dạng nhất ở nước ta :</a:t>
            </a:r>
          </a:p>
          <a:p>
            <a:pPr marL="186262" indent="0">
              <a:buNone/>
            </a:pPr>
            <a:r>
              <a:rPr lang="en-US" sz="2400" dirty="0">
                <a:solidFill>
                  <a:schemeClr val="tx1">
                    <a:lumMod val="10000"/>
                  </a:schemeClr>
                </a:solidFill>
                <a:latin typeface="Times New Roman" panose="02020603050405020304" pitchFamily="18" charset="0"/>
                <a:cs typeface="Times New Roman" panose="02020603050405020304" pitchFamily="18" charset="0"/>
              </a:rPr>
              <a:t>+ </a:t>
            </a:r>
            <a:r>
              <a:rPr lang="vi-VN" sz="2400" dirty="0">
                <a:solidFill>
                  <a:schemeClr val="tx1">
                    <a:lumMod val="10000"/>
                  </a:schemeClr>
                </a:solidFill>
                <a:latin typeface="Times New Roman" panose="02020603050405020304" pitchFamily="18" charset="0"/>
                <a:cs typeface="Times New Roman" panose="02020603050405020304" pitchFamily="18" charset="0"/>
              </a:rPr>
              <a:t>Đây là những nơi tập trung đông dân cư nên nhu cầu tăng cao về mọi mặt.</a:t>
            </a:r>
          </a:p>
          <a:p>
            <a:pPr marL="186262" indent="0">
              <a:buNone/>
            </a:pPr>
            <a:r>
              <a:rPr lang="en-US" sz="2400" dirty="0">
                <a:solidFill>
                  <a:schemeClr val="tx1">
                    <a:lumMod val="10000"/>
                  </a:schemeClr>
                </a:solidFill>
                <a:latin typeface="Times New Roman" panose="02020603050405020304" pitchFamily="18" charset="0"/>
                <a:cs typeface="Times New Roman" panose="02020603050405020304" pitchFamily="18" charset="0"/>
              </a:rPr>
              <a:t>+ </a:t>
            </a:r>
            <a:r>
              <a:rPr lang="vi-VN" sz="2400" dirty="0">
                <a:solidFill>
                  <a:schemeClr val="tx1">
                    <a:lumMod val="10000"/>
                  </a:schemeClr>
                </a:solidFill>
                <a:latin typeface="Times New Roman" panose="02020603050405020304" pitchFamily="18" charset="0"/>
                <a:cs typeface="Times New Roman" panose="02020603050405020304" pitchFamily="18" charset="0"/>
              </a:rPr>
              <a:t>Có thị trường tiêu thụ lớn và là nơi tập trung vốn đầu tư trong và ngoài nước rất lớn.</a:t>
            </a:r>
          </a:p>
          <a:p>
            <a:pPr marL="186262" indent="0">
              <a:buNone/>
            </a:pPr>
            <a:r>
              <a:rPr lang="en-US" sz="2400" dirty="0">
                <a:solidFill>
                  <a:schemeClr val="tx1">
                    <a:lumMod val="10000"/>
                  </a:schemeClr>
                </a:solidFill>
                <a:latin typeface="Times New Roman" panose="02020603050405020304" pitchFamily="18" charset="0"/>
                <a:cs typeface="Times New Roman" panose="02020603050405020304" pitchFamily="18" charset="0"/>
              </a:rPr>
              <a:t>+ </a:t>
            </a:r>
            <a:r>
              <a:rPr lang="vi-VN" sz="2400" dirty="0">
                <a:solidFill>
                  <a:schemeClr val="tx1">
                    <a:lumMod val="10000"/>
                  </a:schemeClr>
                </a:solidFill>
                <a:latin typeface="Times New Roman" panose="02020603050405020304" pitchFamily="18" charset="0"/>
                <a:cs typeface="Times New Roman" panose="02020603050405020304" pitchFamily="18" charset="0"/>
              </a:rPr>
              <a:t>Hệ thống giao thông thuận lợi có nhiều loại đường (sắt, ô tô, không, thủy) là đầu mối giao thông vận tải, viễn thông lớn nhất cả nước.</a:t>
            </a:r>
          </a:p>
          <a:p>
            <a:pPr marL="0" indent="0">
              <a:spcAft>
                <a:spcPts val="2133"/>
              </a:spcAft>
              <a:buNone/>
            </a:pPr>
            <a:endParaRPr dirty="0"/>
          </a:p>
        </p:txBody>
      </p:sp>
      <p:pic>
        <p:nvPicPr>
          <p:cNvPr id="2050" name="Picture 2" descr="Hợp tác công - tư trong phát triển kết cấu hạ tầng giao thông ở Việt Nam |  Kinh tế | Tạp chí mặt trận On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0117" y="491865"/>
            <a:ext cx="6350000" cy="4140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Box 1"/>
          <p:cNvSpPr txBox="1"/>
          <p:nvPr/>
        </p:nvSpPr>
        <p:spPr>
          <a:xfrm>
            <a:off x="-21011" y="5013617"/>
            <a:ext cx="10486757" cy="1569660"/>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 </a:t>
            </a:r>
            <a:r>
              <a:rPr lang="vi-VN" sz="2400" dirty="0">
                <a:latin typeface="Times New Roman" panose="02020603050405020304" pitchFamily="18" charset="0"/>
                <a:cs typeface="Times New Roman" panose="02020603050405020304" pitchFamily="18" charset="0"/>
              </a:rPr>
              <a:t>Tập trung nhiều trường đại học lớn, các viện nghiên cứu, các bệnh viện chuyên</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khoa hàng đầu.</a:t>
            </a:r>
          </a:p>
          <a:p>
            <a:r>
              <a:rPr lang="en-US" sz="2400" dirty="0">
                <a:latin typeface="Times New Roman" panose="02020603050405020304" pitchFamily="18" charset="0"/>
                <a:cs typeface="Times New Roman" panose="02020603050405020304" pitchFamily="18" charset="0"/>
              </a:rPr>
              <a:t>   + </a:t>
            </a:r>
            <a:r>
              <a:rPr lang="vi-VN" sz="2400" dirty="0">
                <a:latin typeface="Times New Roman" panose="02020603050405020304" pitchFamily="18" charset="0"/>
                <a:cs typeface="Times New Roman" panose="02020603050405020304" pitchFamily="18" charset="0"/>
              </a:rPr>
              <a:t>Đồng thời là hai trung tâm thương mại, tài chính, ngân hàng lớn nhất nước ta.</a:t>
            </a:r>
          </a:p>
          <a:p>
            <a:endParaRPr lang="en-US" sz="2400" dirty="0"/>
          </a:p>
        </p:txBody>
      </p:sp>
      <p:pic>
        <p:nvPicPr>
          <p:cNvPr id="11" name="Picture 2" descr="Trung tâm thương mại là gì? Những ưu điểm lớn khi mua sắm tại đâ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3133" y="425246"/>
            <a:ext cx="6888145" cy="41368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8295666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2050"/>
                                        </p:tgtEl>
                                      </p:cBhvr>
                                    </p:animEffect>
                                    <p:set>
                                      <p:cBhvr>
                                        <p:cTn id="7" dur="1" fill="hold">
                                          <p:stCondLst>
                                            <p:cond delay="1999"/>
                                          </p:stCondLst>
                                        </p:cTn>
                                        <p:tgtEl>
                                          <p:spTgt spid="205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39">
                                            <p:txEl>
                                              <p:pRg st="0" end="0"/>
                                            </p:txEl>
                                          </p:spTgt>
                                        </p:tgtEl>
                                        <p:attrNameLst>
                                          <p:attrName>style.visibility</p:attrName>
                                        </p:attrNameLst>
                                      </p:cBhvr>
                                      <p:to>
                                        <p:strVal val="visible"/>
                                      </p:to>
                                    </p:set>
                                    <p:animEffect transition="in" filter="barn(inVertical)">
                                      <p:cBhvr>
                                        <p:cTn id="17" dur="500"/>
                                        <p:tgtEl>
                                          <p:spTgt spid="143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39">
                                            <p:txEl>
                                              <p:pRg st="1" end="1"/>
                                            </p:txEl>
                                          </p:spTgt>
                                        </p:tgtEl>
                                        <p:attrNameLst>
                                          <p:attrName>style.visibility</p:attrName>
                                        </p:attrNameLst>
                                      </p:cBhvr>
                                      <p:to>
                                        <p:strVal val="visible"/>
                                      </p:to>
                                    </p:set>
                                    <p:animEffect transition="in" filter="barn(inVertical)">
                                      <p:cBhvr>
                                        <p:cTn id="22" dur="500"/>
                                        <p:tgtEl>
                                          <p:spTgt spid="143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39">
                                            <p:txEl>
                                              <p:pRg st="2" end="2"/>
                                            </p:txEl>
                                          </p:spTgt>
                                        </p:tgtEl>
                                        <p:attrNameLst>
                                          <p:attrName>style.visibility</p:attrName>
                                        </p:attrNameLst>
                                      </p:cBhvr>
                                      <p:to>
                                        <p:strVal val="visible"/>
                                      </p:to>
                                    </p:set>
                                    <p:animEffect transition="in" filter="barn(inVertical)">
                                      <p:cBhvr>
                                        <p:cTn id="27" dur="500"/>
                                        <p:tgtEl>
                                          <p:spTgt spid="143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39">
                                            <p:txEl>
                                              <p:pRg st="3" end="3"/>
                                            </p:txEl>
                                          </p:spTgt>
                                        </p:tgtEl>
                                        <p:attrNameLst>
                                          <p:attrName>style.visibility</p:attrName>
                                        </p:attrNameLst>
                                      </p:cBhvr>
                                      <p:to>
                                        <p:strVal val="visible"/>
                                      </p:to>
                                    </p:set>
                                    <p:animEffect transition="in" filter="barn(inVertical)">
                                      <p:cBhvr>
                                        <p:cTn id="32" dur="500"/>
                                        <p:tgtEl>
                                          <p:spTgt spid="1439">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9" grpId="0" build="p"/>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2648" y="416052"/>
            <a:ext cx="4992624" cy="2711196"/>
          </a:xfrm>
          <a:prstGeom prst="rect">
            <a:avLst/>
          </a:prstGeom>
        </p:spPr>
      </p:pic>
      <p:pic>
        <p:nvPicPr>
          <p:cNvPr id="4" name="Picture 3"/>
          <p:cNvPicPr>
            <a:picLocks noChangeAspect="1"/>
          </p:cNvPicPr>
          <p:nvPr/>
        </p:nvPicPr>
        <p:blipFill>
          <a:blip r:embed="rId3"/>
          <a:stretch>
            <a:fillRect/>
          </a:stretch>
        </p:blipFill>
        <p:spPr>
          <a:xfrm>
            <a:off x="5998464" y="416052"/>
            <a:ext cx="5434583" cy="2711196"/>
          </a:xfrm>
          <a:prstGeom prst="rect">
            <a:avLst/>
          </a:prstGeom>
        </p:spPr>
      </p:pic>
      <p:pic>
        <p:nvPicPr>
          <p:cNvPr id="5" name="Picture 4"/>
          <p:cNvPicPr>
            <a:picLocks noChangeAspect="1"/>
          </p:cNvPicPr>
          <p:nvPr/>
        </p:nvPicPr>
        <p:blipFill>
          <a:blip r:embed="rId4"/>
          <a:stretch>
            <a:fillRect/>
          </a:stretch>
        </p:blipFill>
        <p:spPr>
          <a:xfrm>
            <a:off x="539496" y="3465577"/>
            <a:ext cx="5065776" cy="3209543"/>
          </a:xfrm>
          <a:prstGeom prst="rect">
            <a:avLst/>
          </a:prstGeom>
        </p:spPr>
      </p:pic>
      <p:pic>
        <p:nvPicPr>
          <p:cNvPr id="6" name="Picture 5"/>
          <p:cNvPicPr>
            <a:picLocks noChangeAspect="1"/>
          </p:cNvPicPr>
          <p:nvPr/>
        </p:nvPicPr>
        <p:blipFill>
          <a:blip r:embed="rId5"/>
          <a:stretch>
            <a:fillRect/>
          </a:stretch>
        </p:blipFill>
        <p:spPr>
          <a:xfrm>
            <a:off x="5998465" y="3465577"/>
            <a:ext cx="5434584" cy="3118103"/>
          </a:xfrm>
          <a:prstGeom prst="rect">
            <a:avLst/>
          </a:prstGeom>
        </p:spPr>
      </p:pic>
    </p:spTree>
    <p:extLst>
      <p:ext uri="{BB962C8B-B14F-4D97-AF65-F5344CB8AC3E}">
        <p14:creationId xmlns:p14="http://schemas.microsoft.com/office/powerpoint/2010/main" val="30693031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59"/>
        <p:cNvGrpSpPr/>
        <p:nvPr/>
      </p:nvGrpSpPr>
      <p:grpSpPr>
        <a:xfrm>
          <a:off x="0" y="0"/>
          <a:ext cx="0" cy="0"/>
          <a:chOff x="0" y="0"/>
          <a:chExt cx="0" cy="0"/>
        </a:xfrm>
      </p:grpSpPr>
      <p:sp>
        <p:nvSpPr>
          <p:cNvPr id="1562" name="Google Shape;1562;p42"/>
          <p:cNvSpPr txBox="1">
            <a:spLocks noGrp="1"/>
          </p:cNvSpPr>
          <p:nvPr>
            <p:ph type="title"/>
          </p:nvPr>
        </p:nvSpPr>
        <p:spPr>
          <a:xfrm>
            <a:off x="819577" y="5267840"/>
            <a:ext cx="10954329" cy="1391016"/>
          </a:xfrm>
          <a:prstGeom prst="rect">
            <a:avLst/>
          </a:prstGeom>
        </p:spPr>
        <p:txBody>
          <a:bodyPr spcFirstLastPara="1" vert="horz" wrap="square" lIns="121900" tIns="121900" rIns="121900" bIns="121900" rtlCol="0" anchor="t" anchorCtr="0">
            <a:noAutofit/>
          </a:bodyPr>
          <a:lstStyle/>
          <a:p>
            <a:pPr algn="ctr"/>
            <a:r>
              <a:rPr lang="vi-VN" sz="3733" dirty="0"/>
              <a:t>Như vậy, ta thấy dịch </a:t>
            </a:r>
            <a:r>
              <a:rPr lang="en-US" sz="3733" dirty="0"/>
              <a:t>v</a:t>
            </a:r>
            <a:r>
              <a:rPr lang="vi-VN" sz="3733" dirty="0"/>
              <a:t>ụ góp phần quan trọng trong nền kinh tế Hà Nội.</a:t>
            </a:r>
            <a:endParaRPr sz="3733" dirty="0"/>
          </a:p>
        </p:txBody>
      </p:sp>
      <p:sp>
        <p:nvSpPr>
          <p:cNvPr id="1564" name="Google Shape;1564;p42"/>
          <p:cNvSpPr txBox="1">
            <a:spLocks noGrp="1"/>
          </p:cNvSpPr>
          <p:nvPr>
            <p:ph type="subTitle" idx="2"/>
          </p:nvPr>
        </p:nvSpPr>
        <p:spPr>
          <a:xfrm>
            <a:off x="7946803" y="2552600"/>
            <a:ext cx="2695600" cy="3080411"/>
          </a:xfrm>
          <a:prstGeom prst="rect">
            <a:avLst/>
          </a:prstGeom>
        </p:spPr>
        <p:txBody>
          <a:bodyPr spcFirstLastPara="1" vert="horz" wrap="square" lIns="121900" tIns="121900" rIns="121900" bIns="121900" rtlCol="0" anchor="t" anchorCtr="0">
            <a:noAutofit/>
          </a:bodyPr>
          <a:lstStyle/>
          <a:p>
            <a:pPr marL="0" indent="0">
              <a:spcBef>
                <a:spcPts val="2133"/>
              </a:spcBef>
              <a:spcAft>
                <a:spcPts val="2133"/>
              </a:spcAft>
            </a:pPr>
            <a:r>
              <a:rPr lang="vi-VN" dirty="0" smtClean="0"/>
              <a:t>-</a:t>
            </a:r>
            <a:endParaRPr dirty="0"/>
          </a:p>
        </p:txBody>
      </p:sp>
      <p:pic>
        <p:nvPicPr>
          <p:cNvPr id="1565" name="Google Shape;1565;p42"/>
          <p:cNvPicPr preferRelativeResize="0"/>
          <p:nvPr/>
        </p:nvPicPr>
        <p:blipFill>
          <a:blip r:embed="rId3">
            <a:alphaModFix/>
          </a:blip>
          <a:stretch>
            <a:fillRect/>
          </a:stretch>
        </p:blipFill>
        <p:spPr>
          <a:xfrm>
            <a:off x="7028202" y="178866"/>
            <a:ext cx="3146465" cy="926401"/>
          </a:xfrm>
          <a:prstGeom prst="rect">
            <a:avLst/>
          </a:prstGeom>
          <a:noFill/>
          <a:ln>
            <a:noFill/>
          </a:ln>
        </p:spPr>
      </p:pic>
      <p:pic>
        <p:nvPicPr>
          <p:cNvPr id="1570" name="Google Shape;1570;p42"/>
          <p:cNvPicPr preferRelativeResize="0"/>
          <p:nvPr/>
        </p:nvPicPr>
        <p:blipFill>
          <a:blip r:embed="rId3">
            <a:alphaModFix/>
          </a:blip>
          <a:stretch>
            <a:fillRect/>
          </a:stretch>
        </p:blipFill>
        <p:spPr>
          <a:xfrm flipH="1">
            <a:off x="69072" y="2990817"/>
            <a:ext cx="2415555" cy="711200"/>
          </a:xfrm>
          <a:prstGeom prst="rect">
            <a:avLst/>
          </a:prstGeom>
          <a:noFill/>
          <a:ln>
            <a:noFill/>
          </a:ln>
        </p:spPr>
      </p:pic>
      <p:sp>
        <p:nvSpPr>
          <p:cNvPr id="1571" name="Google Shape;1571;p42"/>
          <p:cNvSpPr txBox="1"/>
          <p:nvPr/>
        </p:nvSpPr>
        <p:spPr>
          <a:xfrm>
            <a:off x="1549596" y="5633011"/>
            <a:ext cx="5136000" cy="571600"/>
          </a:xfrm>
          <a:prstGeom prst="rect">
            <a:avLst/>
          </a:prstGeom>
          <a:noFill/>
          <a:ln>
            <a:noFill/>
          </a:ln>
        </p:spPr>
        <p:txBody>
          <a:bodyPr spcFirstLastPara="1" wrap="square" lIns="121900" tIns="121900" rIns="121900" bIns="121900" anchor="t" anchorCtr="0">
            <a:noAutofit/>
          </a:bodyPr>
          <a:lstStyle/>
          <a:p>
            <a:pPr>
              <a:lnSpc>
                <a:spcPct val="115000"/>
              </a:lnSpc>
              <a:spcBef>
                <a:spcPts val="2133"/>
              </a:spcBef>
              <a:spcAft>
                <a:spcPts val="2133"/>
              </a:spcAft>
            </a:pPr>
            <a:endParaRPr sz="1600" dirty="0">
              <a:solidFill>
                <a:schemeClr val="accent1"/>
              </a:solidFill>
              <a:latin typeface="Ubuntu Light"/>
              <a:ea typeface="Ubuntu Light"/>
              <a:cs typeface="Ubuntu Light"/>
              <a:sym typeface="Ubuntu Light"/>
            </a:endParaRPr>
          </a:p>
        </p:txBody>
      </p:sp>
      <p:pic>
        <p:nvPicPr>
          <p:cNvPr id="3074" name="Picture 2" descr="GDP Hà Nội 2012 ước tăng 8,1% so với 20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8881" y="349562"/>
            <a:ext cx="8195719" cy="473569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Tree>
    <p:extLst>
      <p:ext uri="{BB962C8B-B14F-4D97-AF65-F5344CB8AC3E}">
        <p14:creationId xmlns:p14="http://schemas.microsoft.com/office/powerpoint/2010/main" val="33907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562"/>
                                        </p:tgtEl>
                                      </p:cBhvr>
                                    </p:animEffect>
                                    <p:set>
                                      <p:cBhvr>
                                        <p:cTn id="7" dur="1" fill="hold">
                                          <p:stCondLst>
                                            <p:cond delay="1999"/>
                                          </p:stCondLst>
                                        </p:cTn>
                                        <p:tgtEl>
                                          <p:spTgt spid="156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Tư vấn hướng nghiệp chi tiết về ngành Bưu chính viễn thô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2"/>
          <a:stretch>
            <a:fillRect/>
          </a:stretch>
        </p:blipFill>
        <p:spPr>
          <a:xfrm>
            <a:off x="6226629" y="562792"/>
            <a:ext cx="5215325" cy="4052742"/>
          </a:xfrm>
          <a:prstGeom prst="rect">
            <a:avLst/>
          </a:prstGeom>
        </p:spPr>
      </p:pic>
      <p:sp>
        <p:nvSpPr>
          <p:cNvPr id="8" name="TextBox 7"/>
          <p:cNvSpPr txBox="1"/>
          <p:nvPr/>
        </p:nvSpPr>
        <p:spPr>
          <a:xfrm>
            <a:off x="3625941" y="4615534"/>
            <a:ext cx="4716870" cy="523220"/>
          </a:xfrm>
          <a:prstGeom prst="rect">
            <a:avLst/>
          </a:prstGeom>
          <a:noFill/>
        </p:spPr>
        <p:txBody>
          <a:bodyPr wrap="square" rtlCol="0">
            <a:spAutoFit/>
          </a:bodyPr>
          <a:lstStyle/>
          <a:p>
            <a:pPr algn="ctr"/>
            <a:r>
              <a:rPr lang="en-US" sz="2800" b="1" dirty="0" smtClean="0">
                <a:solidFill>
                  <a:srgbClr val="FF0000"/>
                </a:solidFill>
                <a:latin typeface="Times New Roman" panose="02020603050405020304" pitchFamily="18" charset="0"/>
                <a:cs typeface="Times New Roman" panose="02020603050405020304" pitchFamily="18" charset="0"/>
              </a:rPr>
              <a:t>BƯU CHÍNH VIỄN THÔNG</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55575" y="562792"/>
            <a:ext cx="5914299" cy="4052742"/>
          </a:xfrm>
          <a:prstGeom prst="rect">
            <a:avLst/>
          </a:prstGeom>
        </p:spPr>
      </p:pic>
    </p:spTree>
    <p:extLst>
      <p:ext uri="{BB962C8B-B14F-4D97-AF65-F5344CB8AC3E}">
        <p14:creationId xmlns:p14="http://schemas.microsoft.com/office/powerpoint/2010/main" val="966771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2" name="Picture 8"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3021014"/>
            <a:ext cx="5095875"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2024063"/>
            <a:ext cx="50958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6313" y="3021013"/>
            <a:ext cx="4451350"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6314" y="1822451"/>
            <a:ext cx="4592637"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4"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463" y="2508250"/>
            <a:ext cx="32131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72274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wipe(left)">
                                      <p:cBhvr>
                                        <p:cTn id="7" dur="500"/>
                                        <p:tgtEl>
                                          <p:spTgt spid="215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10"/>
                                        </p:tgtEl>
                                        <p:attrNameLst>
                                          <p:attrName>style.visibility</p:attrName>
                                        </p:attrNameLst>
                                      </p:cBhvr>
                                      <p:to>
                                        <p:strVal val="visible"/>
                                      </p:to>
                                    </p:set>
                                    <p:animEffect transition="in" filter="wipe(left)">
                                      <p:cBhvr>
                                        <p:cTn id="12" dur="500"/>
                                        <p:tgtEl>
                                          <p:spTgt spid="215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21511"/>
                                        </p:tgtEl>
                                        <p:attrNameLst>
                                          <p:attrName>style.visibility</p:attrName>
                                        </p:attrNameLst>
                                      </p:cBhvr>
                                      <p:to>
                                        <p:strVal val="visible"/>
                                      </p:to>
                                    </p:set>
                                    <p:animEffect transition="in" filter="wipe(right)">
                                      <p:cBhvr>
                                        <p:cTn id="17" dur="500"/>
                                        <p:tgtEl>
                                          <p:spTgt spid="215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21512"/>
                                        </p:tgtEl>
                                        <p:attrNameLst>
                                          <p:attrName>style.visibility</p:attrName>
                                        </p:attrNameLst>
                                      </p:cBhvr>
                                      <p:to>
                                        <p:strVal val="visible"/>
                                      </p:to>
                                    </p:set>
                                    <p:animEffect transition="in" filter="wipe(right)">
                                      <p:cBhvr>
                                        <p:cTn id="22" dur="500"/>
                                        <p:tgtEl>
                                          <p:spTgt spid="21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5"/>
          <p:cNvSpPr>
            <a:spLocks noChangeArrowheads="1"/>
          </p:cNvSpPr>
          <p:nvPr/>
        </p:nvSpPr>
        <p:spPr bwMode="auto">
          <a:xfrm>
            <a:off x="1828800" y="5023104"/>
            <a:ext cx="533400" cy="457200"/>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p>
        </p:txBody>
      </p:sp>
      <p:sp>
        <p:nvSpPr>
          <p:cNvPr id="4" name="Rectangle 6"/>
          <p:cNvSpPr>
            <a:spLocks noChangeArrowheads="1"/>
          </p:cNvSpPr>
          <p:nvPr/>
        </p:nvSpPr>
        <p:spPr bwMode="auto">
          <a:xfrm>
            <a:off x="1905000" y="1371600"/>
            <a:ext cx="85344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sz="2400" b="1" i="1" dirty="0">
                <a:solidFill>
                  <a:srgbClr val="FF0000"/>
                </a:solidFill>
                <a:latin typeface="Times New Roman" panose="02020603050405020304" pitchFamily="18" charset="0"/>
                <a:cs typeface="Times New Roman" panose="02020603050405020304" pitchFamily="18" charset="0"/>
              </a:rPr>
              <a:t>Câu 1: Hà Nội và thành phố Hồ Chí là hai trung tâm dịch vụ lớn nhất ở nước ta, vì:</a:t>
            </a:r>
          </a:p>
          <a:p>
            <a:pPr eaLnBrk="1" hangingPunct="1"/>
            <a:r>
              <a:rPr lang="en-US" sz="2400" b="1" dirty="0">
                <a:solidFill>
                  <a:srgbClr val="080808"/>
                </a:solidFill>
                <a:latin typeface="Times New Roman" panose="02020603050405020304" pitchFamily="18" charset="0"/>
                <a:cs typeface="Times New Roman" panose="02020603050405020304" pitchFamily="18" charset="0"/>
              </a:rPr>
              <a:t>A. Là hai thành phố lớn nhất cả nước (Hà Nội vai trò là thủ đô; thành phố Hồ Chí Minh là trung tâm kinh tế lớn nhất phía Nam).</a:t>
            </a:r>
          </a:p>
          <a:p>
            <a:pPr eaLnBrk="1" hangingPunct="1"/>
            <a:r>
              <a:rPr lang="en-US" sz="2400" b="1" dirty="0">
                <a:solidFill>
                  <a:srgbClr val="080808"/>
                </a:solidFill>
                <a:latin typeface="Times New Roman" panose="02020603050405020304" pitchFamily="18" charset="0"/>
                <a:cs typeface="Times New Roman" panose="02020603050405020304" pitchFamily="18" charset="0"/>
              </a:rPr>
              <a:t>B. Là hai đầu mối GTVT - viễn thông lớn nhất cả nước.</a:t>
            </a:r>
          </a:p>
          <a:p>
            <a:pPr eaLnBrk="1" hangingPunct="1"/>
            <a:r>
              <a:rPr lang="en-US" sz="2400" b="1" dirty="0">
                <a:solidFill>
                  <a:srgbClr val="080808"/>
                </a:solidFill>
                <a:latin typeface="Times New Roman" panose="02020603050405020304" pitchFamily="18" charset="0"/>
                <a:cs typeface="Times New Roman" panose="02020603050405020304" pitchFamily="18" charset="0"/>
              </a:rPr>
              <a:t>C. Là nơi tập trung nhiều trường Đại học, </a:t>
            </a:r>
            <a:r>
              <a:rPr lang="en-US" sz="2400" b="1" dirty="0" smtClean="0">
                <a:solidFill>
                  <a:srgbClr val="080808"/>
                </a:solidFill>
                <a:latin typeface="Times New Roman" panose="02020603050405020304" pitchFamily="18" charset="0"/>
                <a:cs typeface="Times New Roman" panose="02020603050405020304" pitchFamily="18" charset="0"/>
              </a:rPr>
              <a:t>viện nghiên </a:t>
            </a:r>
            <a:r>
              <a:rPr lang="en-US" sz="2400" b="1" dirty="0">
                <a:solidFill>
                  <a:srgbClr val="080808"/>
                </a:solidFill>
                <a:latin typeface="Times New Roman" panose="02020603050405020304" pitchFamily="18" charset="0"/>
                <a:cs typeface="Times New Roman" panose="02020603050405020304" pitchFamily="18" charset="0"/>
              </a:rPr>
              <a:t>cứu, bệnh viện lớn.</a:t>
            </a:r>
          </a:p>
          <a:p>
            <a:pPr eaLnBrk="1" hangingPunct="1"/>
            <a:r>
              <a:rPr lang="en-US" sz="2400" b="1" dirty="0">
                <a:solidFill>
                  <a:srgbClr val="080808"/>
                </a:solidFill>
                <a:latin typeface="Times New Roman" panose="02020603050405020304" pitchFamily="18" charset="0"/>
                <a:cs typeface="Times New Roman" panose="02020603050405020304" pitchFamily="18" charset="0"/>
              </a:rPr>
              <a:t>D. Là hai trung tâm thương mại, tài chính, ngân hàng lớn nhất nước ta.</a:t>
            </a:r>
          </a:p>
          <a:p>
            <a:pPr eaLnBrk="1" hangingPunct="1"/>
            <a:r>
              <a:rPr lang="en-US" sz="2400" b="1" dirty="0">
                <a:solidFill>
                  <a:srgbClr val="080808"/>
                </a:solidFill>
                <a:latin typeface="Times New Roman" panose="02020603050405020304" pitchFamily="18" charset="0"/>
                <a:cs typeface="Times New Roman" panose="02020603050405020304" pitchFamily="18" charset="0"/>
              </a:rPr>
              <a:t>E. Tất cả đều đúng.</a:t>
            </a:r>
          </a:p>
        </p:txBody>
      </p:sp>
      <p:grpSp>
        <p:nvGrpSpPr>
          <p:cNvPr id="5" name="Group 7"/>
          <p:cNvGrpSpPr>
            <a:grpSpLocks/>
          </p:cNvGrpSpPr>
          <p:nvPr/>
        </p:nvGrpSpPr>
        <p:grpSpPr bwMode="auto">
          <a:xfrm>
            <a:off x="1543239" y="45039"/>
            <a:ext cx="9125965" cy="6852216"/>
            <a:chOff x="1353" y="884"/>
            <a:chExt cx="7590" cy="10663"/>
          </a:xfrm>
        </p:grpSpPr>
        <p:grpSp>
          <p:nvGrpSpPr>
            <p:cNvPr id="7" name="Group 9"/>
            <p:cNvGrpSpPr>
              <a:grpSpLocks/>
            </p:cNvGrpSpPr>
            <p:nvPr/>
          </p:nvGrpSpPr>
          <p:grpSpPr bwMode="auto">
            <a:xfrm>
              <a:off x="6950" y="9852"/>
              <a:ext cx="1944" cy="1695"/>
              <a:chOff x="6949" y="9836"/>
              <a:chExt cx="1944" cy="1695"/>
            </a:xfrm>
          </p:grpSpPr>
          <p:sp>
            <p:nvSpPr>
              <p:cNvPr id="266" name="Freeform 11"/>
              <p:cNvSpPr>
                <a:spLocks/>
              </p:cNvSpPr>
              <p:nvPr/>
            </p:nvSpPr>
            <p:spPr bwMode="auto">
              <a:xfrm>
                <a:off x="8610" y="11503"/>
                <a:ext cx="125" cy="28"/>
              </a:xfrm>
              <a:custGeom>
                <a:avLst/>
                <a:gdLst>
                  <a:gd name="T0" fmla="*/ 0 w 125"/>
                  <a:gd name="T1" fmla="*/ 5 h 28"/>
                  <a:gd name="T2" fmla="*/ 7 w 125"/>
                  <a:gd name="T3" fmla="*/ 0 h 28"/>
                  <a:gd name="T4" fmla="*/ 7 w 125"/>
                  <a:gd name="T5" fmla="*/ 0 h 28"/>
                  <a:gd name="T6" fmla="*/ 20 w 125"/>
                  <a:gd name="T7" fmla="*/ 5 h 28"/>
                  <a:gd name="T8" fmla="*/ 46 w 125"/>
                  <a:gd name="T9" fmla="*/ 11 h 28"/>
                  <a:gd name="T10" fmla="*/ 66 w 125"/>
                  <a:gd name="T11" fmla="*/ 17 h 28"/>
                  <a:gd name="T12" fmla="*/ 92 w 125"/>
                  <a:gd name="T13" fmla="*/ 17 h 28"/>
                  <a:gd name="T14" fmla="*/ 118 w 125"/>
                  <a:gd name="T15" fmla="*/ 11 h 28"/>
                  <a:gd name="T16" fmla="*/ 125 w 125"/>
                  <a:gd name="T17" fmla="*/ 17 h 28"/>
                  <a:gd name="T18" fmla="*/ 112 w 125"/>
                  <a:gd name="T19" fmla="*/ 23 h 28"/>
                  <a:gd name="T20" fmla="*/ 92 w 125"/>
                  <a:gd name="T21" fmla="*/ 28 h 28"/>
                  <a:gd name="T22" fmla="*/ 73 w 125"/>
                  <a:gd name="T23" fmla="*/ 28 h 28"/>
                  <a:gd name="T24" fmla="*/ 53 w 125"/>
                  <a:gd name="T25" fmla="*/ 23 h 28"/>
                  <a:gd name="T26" fmla="*/ 27 w 125"/>
                  <a:gd name="T27" fmla="*/ 17 h 28"/>
                  <a:gd name="T28" fmla="*/ 0 w 125"/>
                  <a:gd name="T29" fmla="*/ 5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5" h="28">
                    <a:moveTo>
                      <a:pt x="0" y="5"/>
                    </a:moveTo>
                    <a:lnTo>
                      <a:pt x="7" y="0"/>
                    </a:lnTo>
                    <a:lnTo>
                      <a:pt x="20" y="5"/>
                    </a:lnTo>
                    <a:lnTo>
                      <a:pt x="46" y="11"/>
                    </a:lnTo>
                    <a:lnTo>
                      <a:pt x="66" y="17"/>
                    </a:lnTo>
                    <a:lnTo>
                      <a:pt x="92" y="17"/>
                    </a:lnTo>
                    <a:lnTo>
                      <a:pt x="118" y="11"/>
                    </a:lnTo>
                    <a:lnTo>
                      <a:pt x="125" y="17"/>
                    </a:lnTo>
                    <a:lnTo>
                      <a:pt x="112" y="23"/>
                    </a:lnTo>
                    <a:lnTo>
                      <a:pt x="92" y="28"/>
                    </a:lnTo>
                    <a:lnTo>
                      <a:pt x="73" y="28"/>
                    </a:lnTo>
                    <a:lnTo>
                      <a:pt x="53" y="23"/>
                    </a:lnTo>
                    <a:lnTo>
                      <a:pt x="27" y="17"/>
                    </a:lnTo>
                    <a:lnTo>
                      <a:pt x="0" y="5"/>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7" name="Freeform 12"/>
              <p:cNvSpPr>
                <a:spLocks/>
              </p:cNvSpPr>
              <p:nvPr/>
            </p:nvSpPr>
            <p:spPr bwMode="auto">
              <a:xfrm>
                <a:off x="8683" y="11346"/>
                <a:ext cx="203" cy="174"/>
              </a:xfrm>
              <a:custGeom>
                <a:avLst/>
                <a:gdLst>
                  <a:gd name="T0" fmla="*/ 13 w 203"/>
                  <a:gd name="T1" fmla="*/ 116 h 174"/>
                  <a:gd name="T2" fmla="*/ 6 w 203"/>
                  <a:gd name="T3" fmla="*/ 99 h 174"/>
                  <a:gd name="T4" fmla="*/ 6 w 203"/>
                  <a:gd name="T5" fmla="*/ 87 h 174"/>
                  <a:gd name="T6" fmla="*/ 0 w 203"/>
                  <a:gd name="T7" fmla="*/ 52 h 174"/>
                  <a:gd name="T8" fmla="*/ 0 w 203"/>
                  <a:gd name="T9" fmla="*/ 47 h 174"/>
                  <a:gd name="T10" fmla="*/ 6 w 203"/>
                  <a:gd name="T11" fmla="*/ 52 h 174"/>
                  <a:gd name="T12" fmla="*/ 13 w 203"/>
                  <a:gd name="T13" fmla="*/ 81 h 174"/>
                  <a:gd name="T14" fmla="*/ 26 w 203"/>
                  <a:gd name="T15" fmla="*/ 104 h 174"/>
                  <a:gd name="T16" fmla="*/ 39 w 203"/>
                  <a:gd name="T17" fmla="*/ 128 h 174"/>
                  <a:gd name="T18" fmla="*/ 52 w 203"/>
                  <a:gd name="T19" fmla="*/ 133 h 174"/>
                  <a:gd name="T20" fmla="*/ 65 w 203"/>
                  <a:gd name="T21" fmla="*/ 145 h 174"/>
                  <a:gd name="T22" fmla="*/ 85 w 203"/>
                  <a:gd name="T23" fmla="*/ 157 h 174"/>
                  <a:gd name="T24" fmla="*/ 111 w 203"/>
                  <a:gd name="T25" fmla="*/ 162 h 174"/>
                  <a:gd name="T26" fmla="*/ 164 w 203"/>
                  <a:gd name="T27" fmla="*/ 168 h 174"/>
                  <a:gd name="T28" fmla="*/ 183 w 203"/>
                  <a:gd name="T29" fmla="*/ 162 h 174"/>
                  <a:gd name="T30" fmla="*/ 190 w 203"/>
                  <a:gd name="T31" fmla="*/ 162 h 174"/>
                  <a:gd name="T32" fmla="*/ 196 w 203"/>
                  <a:gd name="T33" fmla="*/ 157 h 174"/>
                  <a:gd name="T34" fmla="*/ 196 w 203"/>
                  <a:gd name="T35" fmla="*/ 133 h 174"/>
                  <a:gd name="T36" fmla="*/ 190 w 203"/>
                  <a:gd name="T37" fmla="*/ 116 h 174"/>
                  <a:gd name="T38" fmla="*/ 190 w 203"/>
                  <a:gd name="T39" fmla="*/ 99 h 174"/>
                  <a:gd name="T40" fmla="*/ 183 w 203"/>
                  <a:gd name="T41" fmla="*/ 76 h 174"/>
                  <a:gd name="T42" fmla="*/ 170 w 203"/>
                  <a:gd name="T43" fmla="*/ 58 h 174"/>
                  <a:gd name="T44" fmla="*/ 157 w 203"/>
                  <a:gd name="T45" fmla="*/ 47 h 174"/>
                  <a:gd name="T46" fmla="*/ 137 w 203"/>
                  <a:gd name="T47" fmla="*/ 29 h 174"/>
                  <a:gd name="T48" fmla="*/ 118 w 203"/>
                  <a:gd name="T49" fmla="*/ 18 h 174"/>
                  <a:gd name="T50" fmla="*/ 105 w 203"/>
                  <a:gd name="T51" fmla="*/ 12 h 174"/>
                  <a:gd name="T52" fmla="*/ 91 w 203"/>
                  <a:gd name="T53" fmla="*/ 6 h 174"/>
                  <a:gd name="T54" fmla="*/ 72 w 203"/>
                  <a:gd name="T55" fmla="*/ 6 h 174"/>
                  <a:gd name="T56" fmla="*/ 59 w 203"/>
                  <a:gd name="T57" fmla="*/ 0 h 174"/>
                  <a:gd name="T58" fmla="*/ 65 w 203"/>
                  <a:gd name="T59" fmla="*/ 0 h 174"/>
                  <a:gd name="T60" fmla="*/ 91 w 203"/>
                  <a:gd name="T61" fmla="*/ 0 h 174"/>
                  <a:gd name="T62" fmla="*/ 118 w 203"/>
                  <a:gd name="T63" fmla="*/ 6 h 174"/>
                  <a:gd name="T64" fmla="*/ 137 w 203"/>
                  <a:gd name="T65" fmla="*/ 18 h 174"/>
                  <a:gd name="T66" fmla="*/ 164 w 203"/>
                  <a:gd name="T67" fmla="*/ 29 h 174"/>
                  <a:gd name="T68" fmla="*/ 177 w 203"/>
                  <a:gd name="T69" fmla="*/ 47 h 174"/>
                  <a:gd name="T70" fmla="*/ 190 w 203"/>
                  <a:gd name="T71" fmla="*/ 64 h 174"/>
                  <a:gd name="T72" fmla="*/ 196 w 203"/>
                  <a:gd name="T73" fmla="*/ 81 h 174"/>
                  <a:gd name="T74" fmla="*/ 203 w 203"/>
                  <a:gd name="T75" fmla="*/ 99 h 174"/>
                  <a:gd name="T76" fmla="*/ 203 w 203"/>
                  <a:gd name="T77" fmla="*/ 133 h 174"/>
                  <a:gd name="T78" fmla="*/ 196 w 203"/>
                  <a:gd name="T79" fmla="*/ 174 h 174"/>
                  <a:gd name="T80" fmla="*/ 170 w 203"/>
                  <a:gd name="T81" fmla="*/ 174 h 174"/>
                  <a:gd name="T82" fmla="*/ 151 w 203"/>
                  <a:gd name="T83" fmla="*/ 174 h 174"/>
                  <a:gd name="T84" fmla="*/ 118 w 203"/>
                  <a:gd name="T85" fmla="*/ 174 h 174"/>
                  <a:gd name="T86" fmla="*/ 98 w 203"/>
                  <a:gd name="T87" fmla="*/ 168 h 174"/>
                  <a:gd name="T88" fmla="*/ 72 w 203"/>
                  <a:gd name="T89" fmla="*/ 162 h 174"/>
                  <a:gd name="T90" fmla="*/ 52 w 203"/>
                  <a:gd name="T91" fmla="*/ 151 h 174"/>
                  <a:gd name="T92" fmla="*/ 32 w 203"/>
                  <a:gd name="T93" fmla="*/ 133 h 174"/>
                  <a:gd name="T94" fmla="*/ 13 w 203"/>
                  <a:gd name="T95" fmla="*/ 116 h 1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03" h="174">
                    <a:moveTo>
                      <a:pt x="13" y="116"/>
                    </a:moveTo>
                    <a:lnTo>
                      <a:pt x="6" y="99"/>
                    </a:lnTo>
                    <a:lnTo>
                      <a:pt x="6" y="87"/>
                    </a:lnTo>
                    <a:lnTo>
                      <a:pt x="0" y="52"/>
                    </a:lnTo>
                    <a:lnTo>
                      <a:pt x="0" y="47"/>
                    </a:lnTo>
                    <a:lnTo>
                      <a:pt x="6" y="52"/>
                    </a:lnTo>
                    <a:lnTo>
                      <a:pt x="13" y="81"/>
                    </a:lnTo>
                    <a:lnTo>
                      <a:pt x="26" y="104"/>
                    </a:lnTo>
                    <a:lnTo>
                      <a:pt x="39" y="128"/>
                    </a:lnTo>
                    <a:lnTo>
                      <a:pt x="52" y="133"/>
                    </a:lnTo>
                    <a:lnTo>
                      <a:pt x="65" y="145"/>
                    </a:lnTo>
                    <a:lnTo>
                      <a:pt x="85" y="157"/>
                    </a:lnTo>
                    <a:lnTo>
                      <a:pt x="111" y="162"/>
                    </a:lnTo>
                    <a:lnTo>
                      <a:pt x="164" y="168"/>
                    </a:lnTo>
                    <a:lnTo>
                      <a:pt x="183" y="162"/>
                    </a:lnTo>
                    <a:lnTo>
                      <a:pt x="190" y="162"/>
                    </a:lnTo>
                    <a:lnTo>
                      <a:pt x="196" y="157"/>
                    </a:lnTo>
                    <a:lnTo>
                      <a:pt x="196" y="133"/>
                    </a:lnTo>
                    <a:lnTo>
                      <a:pt x="190" y="116"/>
                    </a:lnTo>
                    <a:lnTo>
                      <a:pt x="190" y="99"/>
                    </a:lnTo>
                    <a:lnTo>
                      <a:pt x="183" y="76"/>
                    </a:lnTo>
                    <a:lnTo>
                      <a:pt x="170" y="58"/>
                    </a:lnTo>
                    <a:lnTo>
                      <a:pt x="157" y="47"/>
                    </a:lnTo>
                    <a:lnTo>
                      <a:pt x="137" y="29"/>
                    </a:lnTo>
                    <a:lnTo>
                      <a:pt x="118" y="18"/>
                    </a:lnTo>
                    <a:lnTo>
                      <a:pt x="105" y="12"/>
                    </a:lnTo>
                    <a:lnTo>
                      <a:pt x="91" y="6"/>
                    </a:lnTo>
                    <a:lnTo>
                      <a:pt x="72" y="6"/>
                    </a:lnTo>
                    <a:lnTo>
                      <a:pt x="59" y="0"/>
                    </a:lnTo>
                    <a:lnTo>
                      <a:pt x="65" y="0"/>
                    </a:lnTo>
                    <a:lnTo>
                      <a:pt x="91" y="0"/>
                    </a:lnTo>
                    <a:lnTo>
                      <a:pt x="118" y="6"/>
                    </a:lnTo>
                    <a:lnTo>
                      <a:pt x="137" y="18"/>
                    </a:lnTo>
                    <a:lnTo>
                      <a:pt x="164" y="29"/>
                    </a:lnTo>
                    <a:lnTo>
                      <a:pt x="177" y="47"/>
                    </a:lnTo>
                    <a:lnTo>
                      <a:pt x="190" y="64"/>
                    </a:lnTo>
                    <a:lnTo>
                      <a:pt x="196" y="81"/>
                    </a:lnTo>
                    <a:lnTo>
                      <a:pt x="203" y="99"/>
                    </a:lnTo>
                    <a:lnTo>
                      <a:pt x="203" y="133"/>
                    </a:lnTo>
                    <a:lnTo>
                      <a:pt x="196" y="174"/>
                    </a:lnTo>
                    <a:lnTo>
                      <a:pt x="170" y="174"/>
                    </a:lnTo>
                    <a:lnTo>
                      <a:pt x="151" y="174"/>
                    </a:lnTo>
                    <a:lnTo>
                      <a:pt x="118" y="174"/>
                    </a:lnTo>
                    <a:lnTo>
                      <a:pt x="98" y="168"/>
                    </a:lnTo>
                    <a:lnTo>
                      <a:pt x="72" y="162"/>
                    </a:lnTo>
                    <a:lnTo>
                      <a:pt x="52" y="151"/>
                    </a:lnTo>
                    <a:lnTo>
                      <a:pt x="32" y="133"/>
                    </a:lnTo>
                    <a:lnTo>
                      <a:pt x="13" y="116"/>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8" name="Freeform 13"/>
              <p:cNvSpPr>
                <a:spLocks/>
              </p:cNvSpPr>
              <p:nvPr/>
            </p:nvSpPr>
            <p:spPr bwMode="auto">
              <a:xfrm>
                <a:off x="7067" y="11364"/>
                <a:ext cx="211" cy="150"/>
              </a:xfrm>
              <a:custGeom>
                <a:avLst/>
                <a:gdLst>
                  <a:gd name="T0" fmla="*/ 40 w 211"/>
                  <a:gd name="T1" fmla="*/ 127 h 150"/>
                  <a:gd name="T2" fmla="*/ 7 w 211"/>
                  <a:gd name="T3" fmla="*/ 115 h 150"/>
                  <a:gd name="T4" fmla="*/ 20 w 211"/>
                  <a:gd name="T5" fmla="*/ 92 h 150"/>
                  <a:gd name="T6" fmla="*/ 40 w 211"/>
                  <a:gd name="T7" fmla="*/ 75 h 150"/>
                  <a:gd name="T8" fmla="*/ 20 w 211"/>
                  <a:gd name="T9" fmla="*/ 52 h 150"/>
                  <a:gd name="T10" fmla="*/ 7 w 211"/>
                  <a:gd name="T11" fmla="*/ 29 h 150"/>
                  <a:gd name="T12" fmla="*/ 33 w 211"/>
                  <a:gd name="T13" fmla="*/ 17 h 150"/>
                  <a:gd name="T14" fmla="*/ 79 w 211"/>
                  <a:gd name="T15" fmla="*/ 11 h 150"/>
                  <a:gd name="T16" fmla="*/ 151 w 211"/>
                  <a:gd name="T17" fmla="*/ 17 h 150"/>
                  <a:gd name="T18" fmla="*/ 204 w 211"/>
                  <a:gd name="T19" fmla="*/ 0 h 150"/>
                  <a:gd name="T20" fmla="*/ 197 w 211"/>
                  <a:gd name="T21" fmla="*/ 11 h 150"/>
                  <a:gd name="T22" fmla="*/ 184 w 211"/>
                  <a:gd name="T23" fmla="*/ 17 h 150"/>
                  <a:gd name="T24" fmla="*/ 184 w 211"/>
                  <a:gd name="T25" fmla="*/ 29 h 150"/>
                  <a:gd name="T26" fmla="*/ 184 w 211"/>
                  <a:gd name="T27" fmla="*/ 34 h 150"/>
                  <a:gd name="T28" fmla="*/ 165 w 211"/>
                  <a:gd name="T29" fmla="*/ 23 h 150"/>
                  <a:gd name="T30" fmla="*/ 145 w 211"/>
                  <a:gd name="T31" fmla="*/ 23 h 150"/>
                  <a:gd name="T32" fmla="*/ 158 w 211"/>
                  <a:gd name="T33" fmla="*/ 34 h 150"/>
                  <a:gd name="T34" fmla="*/ 171 w 211"/>
                  <a:gd name="T35" fmla="*/ 52 h 150"/>
                  <a:gd name="T36" fmla="*/ 151 w 211"/>
                  <a:gd name="T37" fmla="*/ 52 h 150"/>
                  <a:gd name="T38" fmla="*/ 119 w 211"/>
                  <a:gd name="T39" fmla="*/ 29 h 150"/>
                  <a:gd name="T40" fmla="*/ 99 w 211"/>
                  <a:gd name="T41" fmla="*/ 29 h 150"/>
                  <a:gd name="T42" fmla="*/ 112 w 211"/>
                  <a:gd name="T43" fmla="*/ 40 h 150"/>
                  <a:gd name="T44" fmla="*/ 132 w 211"/>
                  <a:gd name="T45" fmla="*/ 58 h 150"/>
                  <a:gd name="T46" fmla="*/ 66 w 211"/>
                  <a:gd name="T47" fmla="*/ 29 h 150"/>
                  <a:gd name="T48" fmla="*/ 40 w 211"/>
                  <a:gd name="T49" fmla="*/ 23 h 150"/>
                  <a:gd name="T50" fmla="*/ 40 w 211"/>
                  <a:gd name="T51" fmla="*/ 34 h 150"/>
                  <a:gd name="T52" fmla="*/ 53 w 211"/>
                  <a:gd name="T53" fmla="*/ 34 h 150"/>
                  <a:gd name="T54" fmla="*/ 86 w 211"/>
                  <a:gd name="T55" fmla="*/ 46 h 150"/>
                  <a:gd name="T56" fmla="*/ 99 w 211"/>
                  <a:gd name="T57" fmla="*/ 69 h 150"/>
                  <a:gd name="T58" fmla="*/ 86 w 211"/>
                  <a:gd name="T59" fmla="*/ 63 h 150"/>
                  <a:gd name="T60" fmla="*/ 66 w 211"/>
                  <a:gd name="T61" fmla="*/ 52 h 150"/>
                  <a:gd name="T62" fmla="*/ 46 w 211"/>
                  <a:gd name="T63" fmla="*/ 69 h 150"/>
                  <a:gd name="T64" fmla="*/ 46 w 211"/>
                  <a:gd name="T65" fmla="*/ 92 h 150"/>
                  <a:gd name="T66" fmla="*/ 73 w 211"/>
                  <a:gd name="T67" fmla="*/ 92 h 150"/>
                  <a:gd name="T68" fmla="*/ 99 w 211"/>
                  <a:gd name="T69" fmla="*/ 81 h 150"/>
                  <a:gd name="T70" fmla="*/ 99 w 211"/>
                  <a:gd name="T71" fmla="*/ 92 h 150"/>
                  <a:gd name="T72" fmla="*/ 40 w 211"/>
                  <a:gd name="T73" fmla="*/ 110 h 150"/>
                  <a:gd name="T74" fmla="*/ 33 w 211"/>
                  <a:gd name="T75" fmla="*/ 121 h 150"/>
                  <a:gd name="T76" fmla="*/ 66 w 211"/>
                  <a:gd name="T77" fmla="*/ 121 h 150"/>
                  <a:gd name="T78" fmla="*/ 112 w 211"/>
                  <a:gd name="T79" fmla="*/ 98 h 150"/>
                  <a:gd name="T80" fmla="*/ 145 w 211"/>
                  <a:gd name="T81" fmla="*/ 86 h 150"/>
                  <a:gd name="T82" fmla="*/ 132 w 211"/>
                  <a:gd name="T83" fmla="*/ 98 h 150"/>
                  <a:gd name="T84" fmla="*/ 112 w 211"/>
                  <a:gd name="T85" fmla="*/ 110 h 150"/>
                  <a:gd name="T86" fmla="*/ 119 w 211"/>
                  <a:gd name="T87" fmla="*/ 115 h 150"/>
                  <a:gd name="T88" fmla="*/ 165 w 211"/>
                  <a:gd name="T89" fmla="*/ 86 h 150"/>
                  <a:gd name="T90" fmla="*/ 178 w 211"/>
                  <a:gd name="T91" fmla="*/ 92 h 150"/>
                  <a:gd name="T92" fmla="*/ 165 w 211"/>
                  <a:gd name="T93" fmla="*/ 104 h 150"/>
                  <a:gd name="T94" fmla="*/ 158 w 211"/>
                  <a:gd name="T95" fmla="*/ 121 h 150"/>
                  <a:gd name="T96" fmla="*/ 184 w 211"/>
                  <a:gd name="T97" fmla="*/ 110 h 150"/>
                  <a:gd name="T98" fmla="*/ 178 w 211"/>
                  <a:gd name="T99" fmla="*/ 127 h 150"/>
                  <a:gd name="T100" fmla="*/ 197 w 211"/>
                  <a:gd name="T101" fmla="*/ 133 h 150"/>
                  <a:gd name="T102" fmla="*/ 211 w 211"/>
                  <a:gd name="T103" fmla="*/ 144 h 150"/>
                  <a:gd name="T104" fmla="*/ 204 w 211"/>
                  <a:gd name="T105" fmla="*/ 150 h 150"/>
                  <a:gd name="T106" fmla="*/ 171 w 211"/>
                  <a:gd name="T107" fmla="*/ 127 h 150"/>
                  <a:gd name="T108" fmla="*/ 132 w 211"/>
                  <a:gd name="T109" fmla="*/ 121 h 150"/>
                  <a:gd name="T110" fmla="*/ 53 w 211"/>
                  <a:gd name="T111" fmla="*/ 127 h 15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11" h="150">
                    <a:moveTo>
                      <a:pt x="53" y="127"/>
                    </a:moveTo>
                    <a:lnTo>
                      <a:pt x="40" y="127"/>
                    </a:lnTo>
                    <a:lnTo>
                      <a:pt x="20" y="127"/>
                    </a:lnTo>
                    <a:lnTo>
                      <a:pt x="7" y="115"/>
                    </a:lnTo>
                    <a:lnTo>
                      <a:pt x="0" y="104"/>
                    </a:lnTo>
                    <a:lnTo>
                      <a:pt x="20" y="92"/>
                    </a:lnTo>
                    <a:lnTo>
                      <a:pt x="33" y="86"/>
                    </a:lnTo>
                    <a:lnTo>
                      <a:pt x="40" y="75"/>
                    </a:lnTo>
                    <a:lnTo>
                      <a:pt x="33" y="63"/>
                    </a:lnTo>
                    <a:lnTo>
                      <a:pt x="20" y="52"/>
                    </a:lnTo>
                    <a:lnTo>
                      <a:pt x="0" y="40"/>
                    </a:lnTo>
                    <a:lnTo>
                      <a:pt x="7" y="29"/>
                    </a:lnTo>
                    <a:lnTo>
                      <a:pt x="14" y="23"/>
                    </a:lnTo>
                    <a:lnTo>
                      <a:pt x="33" y="17"/>
                    </a:lnTo>
                    <a:lnTo>
                      <a:pt x="60" y="11"/>
                    </a:lnTo>
                    <a:lnTo>
                      <a:pt x="79" y="11"/>
                    </a:lnTo>
                    <a:lnTo>
                      <a:pt x="125" y="17"/>
                    </a:lnTo>
                    <a:lnTo>
                      <a:pt x="151" y="17"/>
                    </a:lnTo>
                    <a:lnTo>
                      <a:pt x="171" y="11"/>
                    </a:lnTo>
                    <a:lnTo>
                      <a:pt x="204" y="0"/>
                    </a:lnTo>
                    <a:lnTo>
                      <a:pt x="204" y="5"/>
                    </a:lnTo>
                    <a:lnTo>
                      <a:pt x="197" y="11"/>
                    </a:lnTo>
                    <a:lnTo>
                      <a:pt x="184" y="11"/>
                    </a:lnTo>
                    <a:lnTo>
                      <a:pt x="184" y="17"/>
                    </a:lnTo>
                    <a:lnTo>
                      <a:pt x="178" y="17"/>
                    </a:lnTo>
                    <a:lnTo>
                      <a:pt x="184" y="29"/>
                    </a:lnTo>
                    <a:lnTo>
                      <a:pt x="184" y="34"/>
                    </a:lnTo>
                    <a:lnTo>
                      <a:pt x="171" y="29"/>
                    </a:lnTo>
                    <a:lnTo>
                      <a:pt x="165" y="23"/>
                    </a:lnTo>
                    <a:lnTo>
                      <a:pt x="151" y="23"/>
                    </a:lnTo>
                    <a:lnTo>
                      <a:pt x="145" y="23"/>
                    </a:lnTo>
                    <a:lnTo>
                      <a:pt x="158" y="34"/>
                    </a:lnTo>
                    <a:lnTo>
                      <a:pt x="165" y="46"/>
                    </a:lnTo>
                    <a:lnTo>
                      <a:pt x="171" y="52"/>
                    </a:lnTo>
                    <a:lnTo>
                      <a:pt x="165" y="52"/>
                    </a:lnTo>
                    <a:lnTo>
                      <a:pt x="151" y="52"/>
                    </a:lnTo>
                    <a:lnTo>
                      <a:pt x="138" y="40"/>
                    </a:lnTo>
                    <a:lnTo>
                      <a:pt x="119" y="29"/>
                    </a:lnTo>
                    <a:lnTo>
                      <a:pt x="112" y="29"/>
                    </a:lnTo>
                    <a:lnTo>
                      <a:pt x="99" y="29"/>
                    </a:lnTo>
                    <a:lnTo>
                      <a:pt x="105" y="34"/>
                    </a:lnTo>
                    <a:lnTo>
                      <a:pt x="112" y="40"/>
                    </a:lnTo>
                    <a:lnTo>
                      <a:pt x="132" y="52"/>
                    </a:lnTo>
                    <a:lnTo>
                      <a:pt x="132" y="58"/>
                    </a:lnTo>
                    <a:lnTo>
                      <a:pt x="92" y="34"/>
                    </a:lnTo>
                    <a:lnTo>
                      <a:pt x="66" y="29"/>
                    </a:lnTo>
                    <a:lnTo>
                      <a:pt x="40" y="23"/>
                    </a:lnTo>
                    <a:lnTo>
                      <a:pt x="33" y="29"/>
                    </a:lnTo>
                    <a:lnTo>
                      <a:pt x="40" y="34"/>
                    </a:lnTo>
                    <a:lnTo>
                      <a:pt x="46" y="34"/>
                    </a:lnTo>
                    <a:lnTo>
                      <a:pt x="53" y="34"/>
                    </a:lnTo>
                    <a:lnTo>
                      <a:pt x="60" y="40"/>
                    </a:lnTo>
                    <a:lnTo>
                      <a:pt x="86" y="46"/>
                    </a:lnTo>
                    <a:lnTo>
                      <a:pt x="105" y="69"/>
                    </a:lnTo>
                    <a:lnTo>
                      <a:pt x="99" y="69"/>
                    </a:lnTo>
                    <a:lnTo>
                      <a:pt x="86" y="63"/>
                    </a:lnTo>
                    <a:lnTo>
                      <a:pt x="79" y="58"/>
                    </a:lnTo>
                    <a:lnTo>
                      <a:pt x="66" y="52"/>
                    </a:lnTo>
                    <a:lnTo>
                      <a:pt x="53" y="58"/>
                    </a:lnTo>
                    <a:lnTo>
                      <a:pt x="46" y="69"/>
                    </a:lnTo>
                    <a:lnTo>
                      <a:pt x="46" y="81"/>
                    </a:lnTo>
                    <a:lnTo>
                      <a:pt x="46" y="92"/>
                    </a:lnTo>
                    <a:lnTo>
                      <a:pt x="60" y="98"/>
                    </a:lnTo>
                    <a:lnTo>
                      <a:pt x="73" y="92"/>
                    </a:lnTo>
                    <a:lnTo>
                      <a:pt x="92" y="81"/>
                    </a:lnTo>
                    <a:lnTo>
                      <a:pt x="99" y="81"/>
                    </a:lnTo>
                    <a:lnTo>
                      <a:pt x="112" y="81"/>
                    </a:lnTo>
                    <a:lnTo>
                      <a:pt x="99" y="92"/>
                    </a:lnTo>
                    <a:lnTo>
                      <a:pt x="79" y="104"/>
                    </a:lnTo>
                    <a:lnTo>
                      <a:pt x="40" y="110"/>
                    </a:lnTo>
                    <a:lnTo>
                      <a:pt x="33" y="115"/>
                    </a:lnTo>
                    <a:lnTo>
                      <a:pt x="33" y="121"/>
                    </a:lnTo>
                    <a:lnTo>
                      <a:pt x="46" y="121"/>
                    </a:lnTo>
                    <a:lnTo>
                      <a:pt x="66" y="121"/>
                    </a:lnTo>
                    <a:lnTo>
                      <a:pt x="92" y="110"/>
                    </a:lnTo>
                    <a:lnTo>
                      <a:pt x="112" y="98"/>
                    </a:lnTo>
                    <a:lnTo>
                      <a:pt x="138" y="81"/>
                    </a:lnTo>
                    <a:lnTo>
                      <a:pt x="145" y="86"/>
                    </a:lnTo>
                    <a:lnTo>
                      <a:pt x="138" y="92"/>
                    </a:lnTo>
                    <a:lnTo>
                      <a:pt x="132" y="98"/>
                    </a:lnTo>
                    <a:lnTo>
                      <a:pt x="119" y="104"/>
                    </a:lnTo>
                    <a:lnTo>
                      <a:pt x="112" y="110"/>
                    </a:lnTo>
                    <a:lnTo>
                      <a:pt x="112" y="115"/>
                    </a:lnTo>
                    <a:lnTo>
                      <a:pt x="119" y="115"/>
                    </a:lnTo>
                    <a:lnTo>
                      <a:pt x="145" y="104"/>
                    </a:lnTo>
                    <a:lnTo>
                      <a:pt x="165" y="86"/>
                    </a:lnTo>
                    <a:lnTo>
                      <a:pt x="171" y="86"/>
                    </a:lnTo>
                    <a:lnTo>
                      <a:pt x="178" y="92"/>
                    </a:lnTo>
                    <a:lnTo>
                      <a:pt x="171" y="98"/>
                    </a:lnTo>
                    <a:lnTo>
                      <a:pt x="165" y="104"/>
                    </a:lnTo>
                    <a:lnTo>
                      <a:pt x="151" y="110"/>
                    </a:lnTo>
                    <a:lnTo>
                      <a:pt x="158" y="121"/>
                    </a:lnTo>
                    <a:lnTo>
                      <a:pt x="171" y="115"/>
                    </a:lnTo>
                    <a:lnTo>
                      <a:pt x="184" y="110"/>
                    </a:lnTo>
                    <a:lnTo>
                      <a:pt x="197" y="110"/>
                    </a:lnTo>
                    <a:lnTo>
                      <a:pt x="178" y="127"/>
                    </a:lnTo>
                    <a:lnTo>
                      <a:pt x="184" y="133"/>
                    </a:lnTo>
                    <a:lnTo>
                      <a:pt x="197" y="133"/>
                    </a:lnTo>
                    <a:lnTo>
                      <a:pt x="204" y="139"/>
                    </a:lnTo>
                    <a:lnTo>
                      <a:pt x="211" y="144"/>
                    </a:lnTo>
                    <a:lnTo>
                      <a:pt x="204" y="150"/>
                    </a:lnTo>
                    <a:lnTo>
                      <a:pt x="191" y="139"/>
                    </a:lnTo>
                    <a:lnTo>
                      <a:pt x="171" y="127"/>
                    </a:lnTo>
                    <a:lnTo>
                      <a:pt x="151" y="127"/>
                    </a:lnTo>
                    <a:lnTo>
                      <a:pt x="132" y="121"/>
                    </a:lnTo>
                    <a:lnTo>
                      <a:pt x="92" y="127"/>
                    </a:lnTo>
                    <a:lnTo>
                      <a:pt x="53" y="127"/>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9" name="Freeform 14"/>
              <p:cNvSpPr>
                <a:spLocks/>
              </p:cNvSpPr>
              <p:nvPr/>
            </p:nvSpPr>
            <p:spPr bwMode="auto">
              <a:xfrm>
                <a:off x="7284" y="11485"/>
                <a:ext cx="26" cy="23"/>
              </a:xfrm>
              <a:custGeom>
                <a:avLst/>
                <a:gdLst>
                  <a:gd name="T0" fmla="*/ 0 w 26"/>
                  <a:gd name="T1" fmla="*/ 12 h 23"/>
                  <a:gd name="T2" fmla="*/ 7 w 26"/>
                  <a:gd name="T3" fmla="*/ 6 h 23"/>
                  <a:gd name="T4" fmla="*/ 13 w 26"/>
                  <a:gd name="T5" fmla="*/ 0 h 23"/>
                  <a:gd name="T6" fmla="*/ 20 w 26"/>
                  <a:gd name="T7" fmla="*/ 6 h 23"/>
                  <a:gd name="T8" fmla="*/ 26 w 26"/>
                  <a:gd name="T9" fmla="*/ 12 h 23"/>
                  <a:gd name="T10" fmla="*/ 26 w 26"/>
                  <a:gd name="T11" fmla="*/ 18 h 23"/>
                  <a:gd name="T12" fmla="*/ 20 w 26"/>
                  <a:gd name="T13" fmla="*/ 23 h 23"/>
                  <a:gd name="T14" fmla="*/ 7 w 26"/>
                  <a:gd name="T15" fmla="*/ 18 h 23"/>
                  <a:gd name="T16" fmla="*/ 0 w 26"/>
                  <a:gd name="T17" fmla="*/ 12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23">
                    <a:moveTo>
                      <a:pt x="0" y="12"/>
                    </a:moveTo>
                    <a:lnTo>
                      <a:pt x="7" y="6"/>
                    </a:lnTo>
                    <a:lnTo>
                      <a:pt x="13" y="0"/>
                    </a:lnTo>
                    <a:lnTo>
                      <a:pt x="20" y="6"/>
                    </a:lnTo>
                    <a:lnTo>
                      <a:pt x="26" y="12"/>
                    </a:lnTo>
                    <a:lnTo>
                      <a:pt x="26" y="18"/>
                    </a:lnTo>
                    <a:lnTo>
                      <a:pt x="20" y="23"/>
                    </a:lnTo>
                    <a:lnTo>
                      <a:pt x="7" y="18"/>
                    </a:lnTo>
                    <a:lnTo>
                      <a:pt x="0" y="12"/>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0" name="Freeform 15"/>
              <p:cNvSpPr>
                <a:spLocks/>
              </p:cNvSpPr>
              <p:nvPr/>
            </p:nvSpPr>
            <p:spPr bwMode="auto">
              <a:xfrm>
                <a:off x="7317" y="11479"/>
                <a:ext cx="1287" cy="18"/>
              </a:xfrm>
              <a:custGeom>
                <a:avLst/>
                <a:gdLst>
                  <a:gd name="T0" fmla="*/ 20 w 1287"/>
                  <a:gd name="T1" fmla="*/ 12 h 18"/>
                  <a:gd name="T2" fmla="*/ 0 w 1287"/>
                  <a:gd name="T3" fmla="*/ 0 h 18"/>
                  <a:gd name="T4" fmla="*/ 6 w 1287"/>
                  <a:gd name="T5" fmla="*/ 0 h 18"/>
                  <a:gd name="T6" fmla="*/ 13 w 1287"/>
                  <a:gd name="T7" fmla="*/ 0 h 18"/>
                  <a:gd name="T8" fmla="*/ 20 w 1287"/>
                  <a:gd name="T9" fmla="*/ 0 h 18"/>
                  <a:gd name="T10" fmla="*/ 39 w 1287"/>
                  <a:gd name="T11" fmla="*/ 0 h 18"/>
                  <a:gd name="T12" fmla="*/ 66 w 1287"/>
                  <a:gd name="T13" fmla="*/ 0 h 18"/>
                  <a:gd name="T14" fmla="*/ 92 w 1287"/>
                  <a:gd name="T15" fmla="*/ 0 h 18"/>
                  <a:gd name="T16" fmla="*/ 125 w 1287"/>
                  <a:gd name="T17" fmla="*/ 0 h 18"/>
                  <a:gd name="T18" fmla="*/ 164 w 1287"/>
                  <a:gd name="T19" fmla="*/ 0 h 18"/>
                  <a:gd name="T20" fmla="*/ 210 w 1287"/>
                  <a:gd name="T21" fmla="*/ 0 h 18"/>
                  <a:gd name="T22" fmla="*/ 256 w 1287"/>
                  <a:gd name="T23" fmla="*/ 0 h 18"/>
                  <a:gd name="T24" fmla="*/ 308 w 1287"/>
                  <a:gd name="T25" fmla="*/ 0 h 18"/>
                  <a:gd name="T26" fmla="*/ 414 w 1287"/>
                  <a:gd name="T27" fmla="*/ 0 h 18"/>
                  <a:gd name="T28" fmla="*/ 525 w 1287"/>
                  <a:gd name="T29" fmla="*/ 0 h 18"/>
                  <a:gd name="T30" fmla="*/ 650 w 1287"/>
                  <a:gd name="T31" fmla="*/ 0 h 18"/>
                  <a:gd name="T32" fmla="*/ 768 w 1287"/>
                  <a:gd name="T33" fmla="*/ 0 h 18"/>
                  <a:gd name="T34" fmla="*/ 880 w 1287"/>
                  <a:gd name="T35" fmla="*/ 0 h 18"/>
                  <a:gd name="T36" fmla="*/ 991 w 1287"/>
                  <a:gd name="T37" fmla="*/ 0 h 18"/>
                  <a:gd name="T38" fmla="*/ 1037 w 1287"/>
                  <a:gd name="T39" fmla="*/ 0 h 18"/>
                  <a:gd name="T40" fmla="*/ 1090 w 1287"/>
                  <a:gd name="T41" fmla="*/ 0 h 18"/>
                  <a:gd name="T42" fmla="*/ 1129 w 1287"/>
                  <a:gd name="T43" fmla="*/ 0 h 18"/>
                  <a:gd name="T44" fmla="*/ 1169 w 1287"/>
                  <a:gd name="T45" fmla="*/ 0 h 18"/>
                  <a:gd name="T46" fmla="*/ 1201 w 1287"/>
                  <a:gd name="T47" fmla="*/ 0 h 18"/>
                  <a:gd name="T48" fmla="*/ 1234 w 1287"/>
                  <a:gd name="T49" fmla="*/ 0 h 18"/>
                  <a:gd name="T50" fmla="*/ 1254 w 1287"/>
                  <a:gd name="T51" fmla="*/ 0 h 18"/>
                  <a:gd name="T52" fmla="*/ 1274 w 1287"/>
                  <a:gd name="T53" fmla="*/ 0 h 18"/>
                  <a:gd name="T54" fmla="*/ 1287 w 1287"/>
                  <a:gd name="T55" fmla="*/ 0 h 18"/>
                  <a:gd name="T56" fmla="*/ 1287 w 1287"/>
                  <a:gd name="T57" fmla="*/ 0 h 18"/>
                  <a:gd name="T58" fmla="*/ 1287 w 1287"/>
                  <a:gd name="T59" fmla="*/ 12 h 18"/>
                  <a:gd name="T60" fmla="*/ 1280 w 1287"/>
                  <a:gd name="T61" fmla="*/ 18 h 18"/>
                  <a:gd name="T62" fmla="*/ 20 w 1287"/>
                  <a:gd name="T63" fmla="*/ 12 h 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87" h="18">
                    <a:moveTo>
                      <a:pt x="20" y="12"/>
                    </a:moveTo>
                    <a:lnTo>
                      <a:pt x="0" y="0"/>
                    </a:lnTo>
                    <a:lnTo>
                      <a:pt x="6" y="0"/>
                    </a:lnTo>
                    <a:lnTo>
                      <a:pt x="13" y="0"/>
                    </a:lnTo>
                    <a:lnTo>
                      <a:pt x="20" y="0"/>
                    </a:lnTo>
                    <a:lnTo>
                      <a:pt x="39" y="0"/>
                    </a:lnTo>
                    <a:lnTo>
                      <a:pt x="66" y="0"/>
                    </a:lnTo>
                    <a:lnTo>
                      <a:pt x="92" y="0"/>
                    </a:lnTo>
                    <a:lnTo>
                      <a:pt x="125" y="0"/>
                    </a:lnTo>
                    <a:lnTo>
                      <a:pt x="164" y="0"/>
                    </a:lnTo>
                    <a:lnTo>
                      <a:pt x="210" y="0"/>
                    </a:lnTo>
                    <a:lnTo>
                      <a:pt x="256" y="0"/>
                    </a:lnTo>
                    <a:lnTo>
                      <a:pt x="308" y="0"/>
                    </a:lnTo>
                    <a:lnTo>
                      <a:pt x="414" y="0"/>
                    </a:lnTo>
                    <a:lnTo>
                      <a:pt x="525" y="0"/>
                    </a:lnTo>
                    <a:lnTo>
                      <a:pt x="650" y="0"/>
                    </a:lnTo>
                    <a:lnTo>
                      <a:pt x="768" y="0"/>
                    </a:lnTo>
                    <a:lnTo>
                      <a:pt x="880" y="0"/>
                    </a:lnTo>
                    <a:lnTo>
                      <a:pt x="991" y="0"/>
                    </a:lnTo>
                    <a:lnTo>
                      <a:pt x="1037" y="0"/>
                    </a:lnTo>
                    <a:lnTo>
                      <a:pt x="1090" y="0"/>
                    </a:lnTo>
                    <a:lnTo>
                      <a:pt x="1129" y="0"/>
                    </a:lnTo>
                    <a:lnTo>
                      <a:pt x="1169" y="0"/>
                    </a:lnTo>
                    <a:lnTo>
                      <a:pt x="1201" y="0"/>
                    </a:lnTo>
                    <a:lnTo>
                      <a:pt x="1234" y="0"/>
                    </a:lnTo>
                    <a:lnTo>
                      <a:pt x="1254" y="0"/>
                    </a:lnTo>
                    <a:lnTo>
                      <a:pt x="1274" y="0"/>
                    </a:lnTo>
                    <a:lnTo>
                      <a:pt x="1287" y="0"/>
                    </a:lnTo>
                    <a:lnTo>
                      <a:pt x="1287" y="12"/>
                    </a:lnTo>
                    <a:lnTo>
                      <a:pt x="1280" y="18"/>
                    </a:lnTo>
                    <a:lnTo>
                      <a:pt x="20" y="12"/>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1" name="Freeform 16"/>
              <p:cNvSpPr>
                <a:spLocks/>
              </p:cNvSpPr>
              <p:nvPr/>
            </p:nvSpPr>
            <p:spPr bwMode="auto">
              <a:xfrm>
                <a:off x="8709" y="11369"/>
                <a:ext cx="144" cy="128"/>
              </a:xfrm>
              <a:custGeom>
                <a:avLst/>
                <a:gdLst>
                  <a:gd name="T0" fmla="*/ 111 w 144"/>
                  <a:gd name="T1" fmla="*/ 110 h 128"/>
                  <a:gd name="T2" fmla="*/ 118 w 144"/>
                  <a:gd name="T3" fmla="*/ 122 h 128"/>
                  <a:gd name="T4" fmla="*/ 98 w 144"/>
                  <a:gd name="T5" fmla="*/ 99 h 128"/>
                  <a:gd name="T6" fmla="*/ 92 w 144"/>
                  <a:gd name="T7" fmla="*/ 105 h 128"/>
                  <a:gd name="T8" fmla="*/ 85 w 144"/>
                  <a:gd name="T9" fmla="*/ 87 h 128"/>
                  <a:gd name="T10" fmla="*/ 72 w 144"/>
                  <a:gd name="T11" fmla="*/ 87 h 128"/>
                  <a:gd name="T12" fmla="*/ 59 w 144"/>
                  <a:gd name="T13" fmla="*/ 76 h 128"/>
                  <a:gd name="T14" fmla="*/ 52 w 144"/>
                  <a:gd name="T15" fmla="*/ 87 h 128"/>
                  <a:gd name="T16" fmla="*/ 46 w 144"/>
                  <a:gd name="T17" fmla="*/ 64 h 128"/>
                  <a:gd name="T18" fmla="*/ 39 w 144"/>
                  <a:gd name="T19" fmla="*/ 58 h 128"/>
                  <a:gd name="T20" fmla="*/ 26 w 144"/>
                  <a:gd name="T21" fmla="*/ 53 h 128"/>
                  <a:gd name="T22" fmla="*/ 13 w 144"/>
                  <a:gd name="T23" fmla="*/ 53 h 128"/>
                  <a:gd name="T24" fmla="*/ 19 w 144"/>
                  <a:gd name="T25" fmla="*/ 70 h 128"/>
                  <a:gd name="T26" fmla="*/ 19 w 144"/>
                  <a:gd name="T27" fmla="*/ 81 h 128"/>
                  <a:gd name="T28" fmla="*/ 0 w 144"/>
                  <a:gd name="T29" fmla="*/ 58 h 128"/>
                  <a:gd name="T30" fmla="*/ 0 w 144"/>
                  <a:gd name="T31" fmla="*/ 29 h 128"/>
                  <a:gd name="T32" fmla="*/ 39 w 144"/>
                  <a:gd name="T33" fmla="*/ 41 h 128"/>
                  <a:gd name="T34" fmla="*/ 46 w 144"/>
                  <a:gd name="T35" fmla="*/ 0 h 128"/>
                  <a:gd name="T36" fmla="*/ 98 w 144"/>
                  <a:gd name="T37" fmla="*/ 18 h 128"/>
                  <a:gd name="T38" fmla="*/ 79 w 144"/>
                  <a:gd name="T39" fmla="*/ 24 h 128"/>
                  <a:gd name="T40" fmla="*/ 65 w 144"/>
                  <a:gd name="T41" fmla="*/ 24 h 128"/>
                  <a:gd name="T42" fmla="*/ 72 w 144"/>
                  <a:gd name="T43" fmla="*/ 29 h 128"/>
                  <a:gd name="T44" fmla="*/ 118 w 144"/>
                  <a:gd name="T45" fmla="*/ 35 h 128"/>
                  <a:gd name="T46" fmla="*/ 105 w 144"/>
                  <a:gd name="T47" fmla="*/ 41 h 128"/>
                  <a:gd name="T48" fmla="*/ 92 w 144"/>
                  <a:gd name="T49" fmla="*/ 41 h 128"/>
                  <a:gd name="T50" fmla="*/ 85 w 144"/>
                  <a:gd name="T51" fmla="*/ 47 h 128"/>
                  <a:gd name="T52" fmla="*/ 92 w 144"/>
                  <a:gd name="T53" fmla="*/ 53 h 128"/>
                  <a:gd name="T54" fmla="*/ 98 w 144"/>
                  <a:gd name="T55" fmla="*/ 58 h 128"/>
                  <a:gd name="T56" fmla="*/ 131 w 144"/>
                  <a:gd name="T57" fmla="*/ 70 h 128"/>
                  <a:gd name="T58" fmla="*/ 144 w 144"/>
                  <a:gd name="T59" fmla="*/ 70 h 128"/>
                  <a:gd name="T60" fmla="*/ 118 w 144"/>
                  <a:gd name="T61" fmla="*/ 70 h 128"/>
                  <a:gd name="T62" fmla="*/ 105 w 144"/>
                  <a:gd name="T63" fmla="*/ 70 h 128"/>
                  <a:gd name="T64" fmla="*/ 105 w 144"/>
                  <a:gd name="T65" fmla="*/ 76 h 128"/>
                  <a:gd name="T66" fmla="*/ 144 w 144"/>
                  <a:gd name="T67" fmla="*/ 87 h 128"/>
                  <a:gd name="T68" fmla="*/ 138 w 144"/>
                  <a:gd name="T69" fmla="*/ 87 h 128"/>
                  <a:gd name="T70" fmla="*/ 111 w 144"/>
                  <a:gd name="T71" fmla="*/ 87 h 128"/>
                  <a:gd name="T72" fmla="*/ 111 w 144"/>
                  <a:gd name="T73" fmla="*/ 93 h 128"/>
                  <a:gd name="T74" fmla="*/ 138 w 144"/>
                  <a:gd name="T75" fmla="*/ 99 h 128"/>
                  <a:gd name="T76" fmla="*/ 144 w 144"/>
                  <a:gd name="T77" fmla="*/ 105 h 128"/>
                  <a:gd name="T78" fmla="*/ 138 w 144"/>
                  <a:gd name="T79" fmla="*/ 110 h 128"/>
                  <a:gd name="T80" fmla="*/ 144 w 144"/>
                  <a:gd name="T81" fmla="*/ 122 h 128"/>
                  <a:gd name="T82" fmla="*/ 144 w 144"/>
                  <a:gd name="T83" fmla="*/ 128 h 128"/>
                  <a:gd name="T84" fmla="*/ 131 w 144"/>
                  <a:gd name="T85" fmla="*/ 110 h 128"/>
                  <a:gd name="T86" fmla="*/ 118 w 144"/>
                  <a:gd name="T87" fmla="*/ 110 h 12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4" h="128">
                    <a:moveTo>
                      <a:pt x="118" y="110"/>
                    </a:moveTo>
                    <a:lnTo>
                      <a:pt x="111" y="110"/>
                    </a:lnTo>
                    <a:lnTo>
                      <a:pt x="118" y="116"/>
                    </a:lnTo>
                    <a:lnTo>
                      <a:pt x="118" y="122"/>
                    </a:lnTo>
                    <a:lnTo>
                      <a:pt x="111" y="110"/>
                    </a:lnTo>
                    <a:lnTo>
                      <a:pt x="98" y="99"/>
                    </a:lnTo>
                    <a:lnTo>
                      <a:pt x="92" y="99"/>
                    </a:lnTo>
                    <a:lnTo>
                      <a:pt x="92" y="105"/>
                    </a:lnTo>
                    <a:lnTo>
                      <a:pt x="85" y="93"/>
                    </a:lnTo>
                    <a:lnTo>
                      <a:pt x="85" y="87"/>
                    </a:lnTo>
                    <a:lnTo>
                      <a:pt x="79" y="87"/>
                    </a:lnTo>
                    <a:lnTo>
                      <a:pt x="72" y="87"/>
                    </a:lnTo>
                    <a:lnTo>
                      <a:pt x="59" y="76"/>
                    </a:lnTo>
                    <a:lnTo>
                      <a:pt x="52" y="81"/>
                    </a:lnTo>
                    <a:lnTo>
                      <a:pt x="52" y="87"/>
                    </a:lnTo>
                    <a:lnTo>
                      <a:pt x="52" y="76"/>
                    </a:lnTo>
                    <a:lnTo>
                      <a:pt x="46" y="64"/>
                    </a:lnTo>
                    <a:lnTo>
                      <a:pt x="39" y="58"/>
                    </a:lnTo>
                    <a:lnTo>
                      <a:pt x="33" y="58"/>
                    </a:lnTo>
                    <a:lnTo>
                      <a:pt x="26" y="53"/>
                    </a:lnTo>
                    <a:lnTo>
                      <a:pt x="19" y="47"/>
                    </a:lnTo>
                    <a:lnTo>
                      <a:pt x="13" y="53"/>
                    </a:lnTo>
                    <a:lnTo>
                      <a:pt x="13" y="58"/>
                    </a:lnTo>
                    <a:lnTo>
                      <a:pt x="19" y="70"/>
                    </a:lnTo>
                    <a:lnTo>
                      <a:pt x="19" y="76"/>
                    </a:lnTo>
                    <a:lnTo>
                      <a:pt x="19" y="81"/>
                    </a:lnTo>
                    <a:lnTo>
                      <a:pt x="13" y="70"/>
                    </a:lnTo>
                    <a:lnTo>
                      <a:pt x="0" y="58"/>
                    </a:lnTo>
                    <a:lnTo>
                      <a:pt x="0" y="35"/>
                    </a:lnTo>
                    <a:lnTo>
                      <a:pt x="0" y="29"/>
                    </a:lnTo>
                    <a:lnTo>
                      <a:pt x="26" y="41"/>
                    </a:lnTo>
                    <a:lnTo>
                      <a:pt x="39" y="41"/>
                    </a:lnTo>
                    <a:lnTo>
                      <a:pt x="46" y="41"/>
                    </a:lnTo>
                    <a:lnTo>
                      <a:pt x="46" y="0"/>
                    </a:lnTo>
                    <a:lnTo>
                      <a:pt x="72" y="0"/>
                    </a:lnTo>
                    <a:lnTo>
                      <a:pt x="98" y="18"/>
                    </a:lnTo>
                    <a:lnTo>
                      <a:pt x="92" y="24"/>
                    </a:lnTo>
                    <a:lnTo>
                      <a:pt x="79" y="24"/>
                    </a:lnTo>
                    <a:lnTo>
                      <a:pt x="65" y="24"/>
                    </a:lnTo>
                    <a:lnTo>
                      <a:pt x="65" y="29"/>
                    </a:lnTo>
                    <a:lnTo>
                      <a:pt x="72" y="29"/>
                    </a:lnTo>
                    <a:lnTo>
                      <a:pt x="111" y="29"/>
                    </a:lnTo>
                    <a:lnTo>
                      <a:pt x="118" y="35"/>
                    </a:lnTo>
                    <a:lnTo>
                      <a:pt x="111" y="41"/>
                    </a:lnTo>
                    <a:lnTo>
                      <a:pt x="105" y="41"/>
                    </a:lnTo>
                    <a:lnTo>
                      <a:pt x="98" y="41"/>
                    </a:lnTo>
                    <a:lnTo>
                      <a:pt x="92" y="41"/>
                    </a:lnTo>
                    <a:lnTo>
                      <a:pt x="85" y="41"/>
                    </a:lnTo>
                    <a:lnTo>
                      <a:pt x="85" y="47"/>
                    </a:lnTo>
                    <a:lnTo>
                      <a:pt x="92" y="53"/>
                    </a:lnTo>
                    <a:lnTo>
                      <a:pt x="98" y="58"/>
                    </a:lnTo>
                    <a:lnTo>
                      <a:pt x="105" y="64"/>
                    </a:lnTo>
                    <a:lnTo>
                      <a:pt x="131" y="70"/>
                    </a:lnTo>
                    <a:lnTo>
                      <a:pt x="144" y="70"/>
                    </a:lnTo>
                    <a:lnTo>
                      <a:pt x="131" y="70"/>
                    </a:lnTo>
                    <a:lnTo>
                      <a:pt x="118" y="70"/>
                    </a:lnTo>
                    <a:lnTo>
                      <a:pt x="105" y="64"/>
                    </a:lnTo>
                    <a:lnTo>
                      <a:pt x="105" y="70"/>
                    </a:lnTo>
                    <a:lnTo>
                      <a:pt x="98" y="76"/>
                    </a:lnTo>
                    <a:lnTo>
                      <a:pt x="105" y="76"/>
                    </a:lnTo>
                    <a:lnTo>
                      <a:pt x="118" y="81"/>
                    </a:lnTo>
                    <a:lnTo>
                      <a:pt x="144" y="87"/>
                    </a:lnTo>
                    <a:lnTo>
                      <a:pt x="138" y="87"/>
                    </a:lnTo>
                    <a:lnTo>
                      <a:pt x="118" y="81"/>
                    </a:lnTo>
                    <a:lnTo>
                      <a:pt x="111" y="87"/>
                    </a:lnTo>
                    <a:lnTo>
                      <a:pt x="105" y="87"/>
                    </a:lnTo>
                    <a:lnTo>
                      <a:pt x="111" y="93"/>
                    </a:lnTo>
                    <a:lnTo>
                      <a:pt x="118" y="93"/>
                    </a:lnTo>
                    <a:lnTo>
                      <a:pt x="138" y="99"/>
                    </a:lnTo>
                    <a:lnTo>
                      <a:pt x="144" y="99"/>
                    </a:lnTo>
                    <a:lnTo>
                      <a:pt x="144" y="105"/>
                    </a:lnTo>
                    <a:lnTo>
                      <a:pt x="138" y="110"/>
                    </a:lnTo>
                    <a:lnTo>
                      <a:pt x="144" y="116"/>
                    </a:lnTo>
                    <a:lnTo>
                      <a:pt x="144" y="122"/>
                    </a:lnTo>
                    <a:lnTo>
                      <a:pt x="144" y="128"/>
                    </a:lnTo>
                    <a:lnTo>
                      <a:pt x="138" y="122"/>
                    </a:lnTo>
                    <a:lnTo>
                      <a:pt x="131" y="110"/>
                    </a:lnTo>
                    <a:lnTo>
                      <a:pt x="125" y="110"/>
                    </a:lnTo>
                    <a:lnTo>
                      <a:pt x="118" y="11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2" name="Freeform 17"/>
              <p:cNvSpPr>
                <a:spLocks/>
              </p:cNvSpPr>
              <p:nvPr/>
            </p:nvSpPr>
            <p:spPr bwMode="auto">
              <a:xfrm>
                <a:off x="8683" y="11468"/>
                <a:ext cx="26" cy="29"/>
              </a:xfrm>
              <a:custGeom>
                <a:avLst/>
                <a:gdLst>
                  <a:gd name="T0" fmla="*/ 0 w 26"/>
                  <a:gd name="T1" fmla="*/ 0 h 29"/>
                  <a:gd name="T2" fmla="*/ 26 w 26"/>
                  <a:gd name="T3" fmla="*/ 29 h 29"/>
                  <a:gd name="T4" fmla="*/ 13 w 26"/>
                  <a:gd name="T5" fmla="*/ 11 h 29"/>
                  <a:gd name="T6" fmla="*/ 0 w 26"/>
                  <a:gd name="T7" fmla="*/ 0 h 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9">
                    <a:moveTo>
                      <a:pt x="0" y="0"/>
                    </a:moveTo>
                    <a:lnTo>
                      <a:pt x="26" y="29"/>
                    </a:lnTo>
                    <a:lnTo>
                      <a:pt x="13" y="11"/>
                    </a:lnTo>
                    <a:lnTo>
                      <a:pt x="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3" name="Freeform 18"/>
              <p:cNvSpPr>
                <a:spLocks/>
              </p:cNvSpPr>
              <p:nvPr/>
            </p:nvSpPr>
            <p:spPr bwMode="auto">
              <a:xfrm>
                <a:off x="8676" y="11485"/>
                <a:ext cx="7" cy="6"/>
              </a:xfrm>
              <a:custGeom>
                <a:avLst/>
                <a:gdLst>
                  <a:gd name="T0" fmla="*/ 0 w 7"/>
                  <a:gd name="T1" fmla="*/ 0 h 6"/>
                  <a:gd name="T2" fmla="*/ 0 w 7"/>
                  <a:gd name="T3" fmla="*/ 0 h 6"/>
                  <a:gd name="T4" fmla="*/ 7 w 7"/>
                  <a:gd name="T5" fmla="*/ 6 h 6"/>
                  <a:gd name="T6" fmla="*/ 0 w 7"/>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6">
                    <a:moveTo>
                      <a:pt x="0" y="0"/>
                    </a:moveTo>
                    <a:lnTo>
                      <a:pt x="0" y="0"/>
                    </a:lnTo>
                    <a:lnTo>
                      <a:pt x="7" y="6"/>
                    </a:lnTo>
                    <a:lnTo>
                      <a:pt x="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4" name="Freeform 19"/>
              <p:cNvSpPr>
                <a:spLocks/>
              </p:cNvSpPr>
              <p:nvPr/>
            </p:nvSpPr>
            <p:spPr bwMode="auto">
              <a:xfrm>
                <a:off x="6976" y="11387"/>
                <a:ext cx="26" cy="104"/>
              </a:xfrm>
              <a:custGeom>
                <a:avLst/>
                <a:gdLst>
                  <a:gd name="T0" fmla="*/ 6 w 26"/>
                  <a:gd name="T1" fmla="*/ 92 h 104"/>
                  <a:gd name="T2" fmla="*/ 0 w 26"/>
                  <a:gd name="T3" fmla="*/ 6 h 104"/>
                  <a:gd name="T4" fmla="*/ 0 w 26"/>
                  <a:gd name="T5" fmla="*/ 0 h 104"/>
                  <a:gd name="T6" fmla="*/ 6 w 26"/>
                  <a:gd name="T7" fmla="*/ 0 h 104"/>
                  <a:gd name="T8" fmla="*/ 19 w 26"/>
                  <a:gd name="T9" fmla="*/ 0 h 104"/>
                  <a:gd name="T10" fmla="*/ 26 w 26"/>
                  <a:gd name="T11" fmla="*/ 0 h 104"/>
                  <a:gd name="T12" fmla="*/ 26 w 26"/>
                  <a:gd name="T13" fmla="*/ 6 h 104"/>
                  <a:gd name="T14" fmla="*/ 26 w 26"/>
                  <a:gd name="T15" fmla="*/ 52 h 104"/>
                  <a:gd name="T16" fmla="*/ 26 w 26"/>
                  <a:gd name="T17" fmla="*/ 98 h 104"/>
                  <a:gd name="T18" fmla="*/ 19 w 26"/>
                  <a:gd name="T19" fmla="*/ 104 h 104"/>
                  <a:gd name="T20" fmla="*/ 13 w 26"/>
                  <a:gd name="T21" fmla="*/ 104 h 104"/>
                  <a:gd name="T22" fmla="*/ 6 w 26"/>
                  <a:gd name="T23" fmla="*/ 98 h 104"/>
                  <a:gd name="T24" fmla="*/ 6 w 26"/>
                  <a:gd name="T25" fmla="*/ 92 h 1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104">
                    <a:moveTo>
                      <a:pt x="6" y="92"/>
                    </a:moveTo>
                    <a:lnTo>
                      <a:pt x="0" y="6"/>
                    </a:lnTo>
                    <a:lnTo>
                      <a:pt x="0" y="0"/>
                    </a:lnTo>
                    <a:lnTo>
                      <a:pt x="6" y="0"/>
                    </a:lnTo>
                    <a:lnTo>
                      <a:pt x="19" y="0"/>
                    </a:lnTo>
                    <a:lnTo>
                      <a:pt x="26" y="0"/>
                    </a:lnTo>
                    <a:lnTo>
                      <a:pt x="26" y="6"/>
                    </a:lnTo>
                    <a:lnTo>
                      <a:pt x="26" y="52"/>
                    </a:lnTo>
                    <a:lnTo>
                      <a:pt x="26" y="98"/>
                    </a:lnTo>
                    <a:lnTo>
                      <a:pt x="19" y="104"/>
                    </a:lnTo>
                    <a:lnTo>
                      <a:pt x="13" y="104"/>
                    </a:lnTo>
                    <a:lnTo>
                      <a:pt x="6" y="98"/>
                    </a:lnTo>
                    <a:lnTo>
                      <a:pt x="6" y="92"/>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5" name="Freeform 20"/>
              <p:cNvSpPr>
                <a:spLocks/>
              </p:cNvSpPr>
              <p:nvPr/>
            </p:nvSpPr>
            <p:spPr bwMode="auto">
              <a:xfrm>
                <a:off x="8630" y="11387"/>
                <a:ext cx="46" cy="104"/>
              </a:xfrm>
              <a:custGeom>
                <a:avLst/>
                <a:gdLst>
                  <a:gd name="T0" fmla="*/ 0 w 46"/>
                  <a:gd name="T1" fmla="*/ 98 h 104"/>
                  <a:gd name="T2" fmla="*/ 0 w 46"/>
                  <a:gd name="T3" fmla="*/ 87 h 104"/>
                  <a:gd name="T4" fmla="*/ 7 w 46"/>
                  <a:gd name="T5" fmla="*/ 75 h 104"/>
                  <a:gd name="T6" fmla="*/ 0 w 46"/>
                  <a:gd name="T7" fmla="*/ 46 h 104"/>
                  <a:gd name="T8" fmla="*/ 0 w 46"/>
                  <a:gd name="T9" fmla="*/ 23 h 104"/>
                  <a:gd name="T10" fmla="*/ 7 w 46"/>
                  <a:gd name="T11" fmla="*/ 6 h 104"/>
                  <a:gd name="T12" fmla="*/ 13 w 46"/>
                  <a:gd name="T13" fmla="*/ 0 h 104"/>
                  <a:gd name="T14" fmla="*/ 26 w 46"/>
                  <a:gd name="T15" fmla="*/ 0 h 104"/>
                  <a:gd name="T16" fmla="*/ 33 w 46"/>
                  <a:gd name="T17" fmla="*/ 0 h 104"/>
                  <a:gd name="T18" fmla="*/ 33 w 46"/>
                  <a:gd name="T19" fmla="*/ 11 h 104"/>
                  <a:gd name="T20" fmla="*/ 33 w 46"/>
                  <a:gd name="T21" fmla="*/ 29 h 104"/>
                  <a:gd name="T22" fmla="*/ 39 w 46"/>
                  <a:gd name="T23" fmla="*/ 40 h 104"/>
                  <a:gd name="T24" fmla="*/ 46 w 46"/>
                  <a:gd name="T25" fmla="*/ 58 h 104"/>
                  <a:gd name="T26" fmla="*/ 39 w 46"/>
                  <a:gd name="T27" fmla="*/ 52 h 104"/>
                  <a:gd name="T28" fmla="*/ 33 w 46"/>
                  <a:gd name="T29" fmla="*/ 46 h 104"/>
                  <a:gd name="T30" fmla="*/ 26 w 46"/>
                  <a:gd name="T31" fmla="*/ 46 h 104"/>
                  <a:gd name="T32" fmla="*/ 26 w 46"/>
                  <a:gd name="T33" fmla="*/ 58 h 104"/>
                  <a:gd name="T34" fmla="*/ 26 w 46"/>
                  <a:gd name="T35" fmla="*/ 69 h 104"/>
                  <a:gd name="T36" fmla="*/ 39 w 46"/>
                  <a:gd name="T37" fmla="*/ 87 h 104"/>
                  <a:gd name="T38" fmla="*/ 26 w 46"/>
                  <a:gd name="T39" fmla="*/ 69 h 104"/>
                  <a:gd name="T40" fmla="*/ 26 w 46"/>
                  <a:gd name="T41" fmla="*/ 63 h 104"/>
                  <a:gd name="T42" fmla="*/ 13 w 46"/>
                  <a:gd name="T43" fmla="*/ 58 h 104"/>
                  <a:gd name="T44" fmla="*/ 13 w 46"/>
                  <a:gd name="T45" fmla="*/ 63 h 104"/>
                  <a:gd name="T46" fmla="*/ 13 w 46"/>
                  <a:gd name="T47" fmla="*/ 69 h 104"/>
                  <a:gd name="T48" fmla="*/ 13 w 46"/>
                  <a:gd name="T49" fmla="*/ 81 h 104"/>
                  <a:gd name="T50" fmla="*/ 13 w 46"/>
                  <a:gd name="T51" fmla="*/ 81 h 104"/>
                  <a:gd name="T52" fmla="*/ 7 w 46"/>
                  <a:gd name="T53" fmla="*/ 81 h 104"/>
                  <a:gd name="T54" fmla="*/ 7 w 46"/>
                  <a:gd name="T55" fmla="*/ 92 h 104"/>
                  <a:gd name="T56" fmla="*/ 7 w 46"/>
                  <a:gd name="T57" fmla="*/ 98 h 104"/>
                  <a:gd name="T58" fmla="*/ 7 w 46"/>
                  <a:gd name="T59" fmla="*/ 104 h 104"/>
                  <a:gd name="T60" fmla="*/ 0 w 46"/>
                  <a:gd name="T61" fmla="*/ 104 h 104"/>
                  <a:gd name="T62" fmla="*/ 0 w 46"/>
                  <a:gd name="T63" fmla="*/ 98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6" h="104">
                    <a:moveTo>
                      <a:pt x="0" y="98"/>
                    </a:moveTo>
                    <a:lnTo>
                      <a:pt x="0" y="87"/>
                    </a:lnTo>
                    <a:lnTo>
                      <a:pt x="7" y="75"/>
                    </a:lnTo>
                    <a:lnTo>
                      <a:pt x="0" y="46"/>
                    </a:lnTo>
                    <a:lnTo>
                      <a:pt x="0" y="23"/>
                    </a:lnTo>
                    <a:lnTo>
                      <a:pt x="7" y="6"/>
                    </a:lnTo>
                    <a:lnTo>
                      <a:pt x="13" y="0"/>
                    </a:lnTo>
                    <a:lnTo>
                      <a:pt x="26" y="0"/>
                    </a:lnTo>
                    <a:lnTo>
                      <a:pt x="33" y="0"/>
                    </a:lnTo>
                    <a:lnTo>
                      <a:pt x="33" y="11"/>
                    </a:lnTo>
                    <a:lnTo>
                      <a:pt x="33" y="29"/>
                    </a:lnTo>
                    <a:lnTo>
                      <a:pt x="39" y="40"/>
                    </a:lnTo>
                    <a:lnTo>
                      <a:pt x="46" y="58"/>
                    </a:lnTo>
                    <a:lnTo>
                      <a:pt x="39" y="52"/>
                    </a:lnTo>
                    <a:lnTo>
                      <a:pt x="33" y="46"/>
                    </a:lnTo>
                    <a:lnTo>
                      <a:pt x="26" y="46"/>
                    </a:lnTo>
                    <a:lnTo>
                      <a:pt x="26" y="58"/>
                    </a:lnTo>
                    <a:lnTo>
                      <a:pt x="26" y="69"/>
                    </a:lnTo>
                    <a:lnTo>
                      <a:pt x="39" y="87"/>
                    </a:lnTo>
                    <a:lnTo>
                      <a:pt x="26" y="69"/>
                    </a:lnTo>
                    <a:lnTo>
                      <a:pt x="26" y="63"/>
                    </a:lnTo>
                    <a:lnTo>
                      <a:pt x="13" y="58"/>
                    </a:lnTo>
                    <a:lnTo>
                      <a:pt x="13" y="63"/>
                    </a:lnTo>
                    <a:lnTo>
                      <a:pt x="13" y="69"/>
                    </a:lnTo>
                    <a:lnTo>
                      <a:pt x="13" y="81"/>
                    </a:lnTo>
                    <a:lnTo>
                      <a:pt x="7" y="81"/>
                    </a:lnTo>
                    <a:lnTo>
                      <a:pt x="7" y="92"/>
                    </a:lnTo>
                    <a:lnTo>
                      <a:pt x="7" y="98"/>
                    </a:lnTo>
                    <a:lnTo>
                      <a:pt x="7" y="104"/>
                    </a:lnTo>
                    <a:lnTo>
                      <a:pt x="0" y="104"/>
                    </a:lnTo>
                    <a:lnTo>
                      <a:pt x="0" y="98"/>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6" name="Freeform 21"/>
              <p:cNvSpPr>
                <a:spLocks/>
              </p:cNvSpPr>
              <p:nvPr/>
            </p:nvSpPr>
            <p:spPr bwMode="auto">
              <a:xfrm>
                <a:off x="8650" y="11479"/>
                <a:ext cx="6" cy="12"/>
              </a:xfrm>
              <a:custGeom>
                <a:avLst/>
                <a:gdLst>
                  <a:gd name="T0" fmla="*/ 0 w 6"/>
                  <a:gd name="T1" fmla="*/ 0 h 12"/>
                  <a:gd name="T2" fmla="*/ 6 w 6"/>
                  <a:gd name="T3" fmla="*/ 12 h 12"/>
                  <a:gd name="T4" fmla="*/ 0 w 6"/>
                  <a:gd name="T5" fmla="*/ 0 h 12"/>
                  <a:gd name="T6" fmla="*/ 0 w 6"/>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0" y="0"/>
                    </a:moveTo>
                    <a:lnTo>
                      <a:pt x="6" y="12"/>
                    </a:lnTo>
                    <a:lnTo>
                      <a:pt x="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 name="Freeform 22"/>
              <p:cNvSpPr>
                <a:spLocks/>
              </p:cNvSpPr>
              <p:nvPr/>
            </p:nvSpPr>
            <p:spPr bwMode="auto">
              <a:xfrm>
                <a:off x="8801" y="11474"/>
                <a:ext cx="6" cy="17"/>
              </a:xfrm>
              <a:custGeom>
                <a:avLst/>
                <a:gdLst>
                  <a:gd name="T0" fmla="*/ 0 w 6"/>
                  <a:gd name="T1" fmla="*/ 0 h 17"/>
                  <a:gd name="T2" fmla="*/ 6 w 6"/>
                  <a:gd name="T3" fmla="*/ 5 h 17"/>
                  <a:gd name="T4" fmla="*/ 6 w 6"/>
                  <a:gd name="T5" fmla="*/ 17 h 17"/>
                  <a:gd name="T6" fmla="*/ 0 w 6"/>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7">
                    <a:moveTo>
                      <a:pt x="0" y="0"/>
                    </a:moveTo>
                    <a:lnTo>
                      <a:pt x="6" y="5"/>
                    </a:lnTo>
                    <a:lnTo>
                      <a:pt x="6" y="17"/>
                    </a:lnTo>
                    <a:lnTo>
                      <a:pt x="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 name="Freeform 23"/>
              <p:cNvSpPr>
                <a:spLocks/>
              </p:cNvSpPr>
              <p:nvPr/>
            </p:nvSpPr>
            <p:spPr bwMode="auto">
              <a:xfrm>
                <a:off x="8788" y="11474"/>
                <a:ext cx="1" cy="11"/>
              </a:xfrm>
              <a:custGeom>
                <a:avLst/>
                <a:gdLst>
                  <a:gd name="T0" fmla="*/ 0 w 1"/>
                  <a:gd name="T1" fmla="*/ 0 h 11"/>
                  <a:gd name="T2" fmla="*/ 0 w 1"/>
                  <a:gd name="T3" fmla="*/ 5 h 11"/>
                  <a:gd name="T4" fmla="*/ 0 w 1"/>
                  <a:gd name="T5" fmla="*/ 11 h 11"/>
                  <a:gd name="T6" fmla="*/ 0 w 1"/>
                  <a:gd name="T7" fmla="*/ 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1">
                    <a:moveTo>
                      <a:pt x="0" y="0"/>
                    </a:moveTo>
                    <a:lnTo>
                      <a:pt x="0" y="5"/>
                    </a:lnTo>
                    <a:lnTo>
                      <a:pt x="0" y="11"/>
                    </a:lnTo>
                    <a:lnTo>
                      <a:pt x="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9" name="Freeform 24"/>
              <p:cNvSpPr>
                <a:spLocks/>
              </p:cNvSpPr>
              <p:nvPr/>
            </p:nvSpPr>
            <p:spPr bwMode="auto">
              <a:xfrm>
                <a:off x="7021" y="11404"/>
                <a:ext cx="7" cy="75"/>
              </a:xfrm>
              <a:custGeom>
                <a:avLst/>
                <a:gdLst>
                  <a:gd name="T0" fmla="*/ 0 w 7"/>
                  <a:gd name="T1" fmla="*/ 70 h 75"/>
                  <a:gd name="T2" fmla="*/ 0 w 7"/>
                  <a:gd name="T3" fmla="*/ 0 h 75"/>
                  <a:gd name="T4" fmla="*/ 0 w 7"/>
                  <a:gd name="T5" fmla="*/ 0 h 75"/>
                  <a:gd name="T6" fmla="*/ 7 w 7"/>
                  <a:gd name="T7" fmla="*/ 12 h 75"/>
                  <a:gd name="T8" fmla="*/ 7 w 7"/>
                  <a:gd name="T9" fmla="*/ 35 h 75"/>
                  <a:gd name="T10" fmla="*/ 7 w 7"/>
                  <a:gd name="T11" fmla="*/ 70 h 75"/>
                  <a:gd name="T12" fmla="*/ 0 w 7"/>
                  <a:gd name="T13" fmla="*/ 75 h 75"/>
                  <a:gd name="T14" fmla="*/ 0 w 7"/>
                  <a:gd name="T15" fmla="*/ 70 h 7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 h="75">
                    <a:moveTo>
                      <a:pt x="0" y="70"/>
                    </a:moveTo>
                    <a:lnTo>
                      <a:pt x="0" y="0"/>
                    </a:lnTo>
                    <a:lnTo>
                      <a:pt x="7" y="12"/>
                    </a:lnTo>
                    <a:lnTo>
                      <a:pt x="7" y="35"/>
                    </a:lnTo>
                    <a:lnTo>
                      <a:pt x="7" y="70"/>
                    </a:lnTo>
                    <a:lnTo>
                      <a:pt x="0" y="75"/>
                    </a:lnTo>
                    <a:lnTo>
                      <a:pt x="0" y="70"/>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0" name="Freeform 25"/>
              <p:cNvSpPr>
                <a:spLocks/>
              </p:cNvSpPr>
              <p:nvPr/>
            </p:nvSpPr>
            <p:spPr bwMode="auto">
              <a:xfrm>
                <a:off x="6949" y="11404"/>
                <a:ext cx="13" cy="70"/>
              </a:xfrm>
              <a:custGeom>
                <a:avLst/>
                <a:gdLst>
                  <a:gd name="T0" fmla="*/ 0 w 13"/>
                  <a:gd name="T1" fmla="*/ 6 h 70"/>
                  <a:gd name="T2" fmla="*/ 7 w 13"/>
                  <a:gd name="T3" fmla="*/ 0 h 70"/>
                  <a:gd name="T4" fmla="*/ 13 w 13"/>
                  <a:gd name="T5" fmla="*/ 6 h 70"/>
                  <a:gd name="T6" fmla="*/ 13 w 13"/>
                  <a:gd name="T7" fmla="*/ 64 h 70"/>
                  <a:gd name="T8" fmla="*/ 7 w 13"/>
                  <a:gd name="T9" fmla="*/ 70 h 70"/>
                  <a:gd name="T10" fmla="*/ 0 w 13"/>
                  <a:gd name="T11" fmla="*/ 64 h 70"/>
                  <a:gd name="T12" fmla="*/ 0 w 13"/>
                  <a:gd name="T13" fmla="*/ 6 h 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70">
                    <a:moveTo>
                      <a:pt x="0" y="6"/>
                    </a:moveTo>
                    <a:lnTo>
                      <a:pt x="7" y="0"/>
                    </a:lnTo>
                    <a:lnTo>
                      <a:pt x="13" y="6"/>
                    </a:lnTo>
                    <a:lnTo>
                      <a:pt x="13" y="64"/>
                    </a:lnTo>
                    <a:lnTo>
                      <a:pt x="7" y="70"/>
                    </a:lnTo>
                    <a:lnTo>
                      <a:pt x="0" y="64"/>
                    </a:lnTo>
                    <a:lnTo>
                      <a:pt x="0" y="6"/>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1" name="Freeform 26"/>
              <p:cNvSpPr>
                <a:spLocks/>
              </p:cNvSpPr>
              <p:nvPr/>
            </p:nvSpPr>
            <p:spPr bwMode="auto">
              <a:xfrm>
                <a:off x="7278" y="11404"/>
                <a:ext cx="72" cy="70"/>
              </a:xfrm>
              <a:custGeom>
                <a:avLst/>
                <a:gdLst>
                  <a:gd name="T0" fmla="*/ 0 w 72"/>
                  <a:gd name="T1" fmla="*/ 64 h 70"/>
                  <a:gd name="T2" fmla="*/ 59 w 72"/>
                  <a:gd name="T3" fmla="*/ 29 h 70"/>
                  <a:gd name="T4" fmla="*/ 52 w 72"/>
                  <a:gd name="T5" fmla="*/ 23 h 70"/>
                  <a:gd name="T6" fmla="*/ 32 w 72"/>
                  <a:gd name="T7" fmla="*/ 12 h 70"/>
                  <a:gd name="T8" fmla="*/ 6 w 72"/>
                  <a:gd name="T9" fmla="*/ 6 h 70"/>
                  <a:gd name="T10" fmla="*/ 0 w 72"/>
                  <a:gd name="T11" fmla="*/ 0 h 70"/>
                  <a:gd name="T12" fmla="*/ 19 w 72"/>
                  <a:gd name="T13" fmla="*/ 6 h 70"/>
                  <a:gd name="T14" fmla="*/ 32 w 72"/>
                  <a:gd name="T15" fmla="*/ 12 h 70"/>
                  <a:gd name="T16" fmla="*/ 59 w 72"/>
                  <a:gd name="T17" fmla="*/ 23 h 70"/>
                  <a:gd name="T18" fmla="*/ 72 w 72"/>
                  <a:gd name="T19" fmla="*/ 29 h 70"/>
                  <a:gd name="T20" fmla="*/ 59 w 72"/>
                  <a:gd name="T21" fmla="*/ 46 h 70"/>
                  <a:gd name="T22" fmla="*/ 39 w 72"/>
                  <a:gd name="T23" fmla="*/ 52 h 70"/>
                  <a:gd name="T24" fmla="*/ 0 w 72"/>
                  <a:gd name="T25" fmla="*/ 70 h 70"/>
                  <a:gd name="T26" fmla="*/ 0 w 72"/>
                  <a:gd name="T27" fmla="*/ 64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2" h="70">
                    <a:moveTo>
                      <a:pt x="0" y="64"/>
                    </a:moveTo>
                    <a:lnTo>
                      <a:pt x="59" y="29"/>
                    </a:lnTo>
                    <a:lnTo>
                      <a:pt x="52" y="23"/>
                    </a:lnTo>
                    <a:lnTo>
                      <a:pt x="32" y="12"/>
                    </a:lnTo>
                    <a:lnTo>
                      <a:pt x="6" y="6"/>
                    </a:lnTo>
                    <a:lnTo>
                      <a:pt x="0" y="0"/>
                    </a:lnTo>
                    <a:lnTo>
                      <a:pt x="19" y="6"/>
                    </a:lnTo>
                    <a:lnTo>
                      <a:pt x="32" y="12"/>
                    </a:lnTo>
                    <a:lnTo>
                      <a:pt x="59" y="23"/>
                    </a:lnTo>
                    <a:lnTo>
                      <a:pt x="72" y="29"/>
                    </a:lnTo>
                    <a:lnTo>
                      <a:pt x="59" y="46"/>
                    </a:lnTo>
                    <a:lnTo>
                      <a:pt x="39" y="52"/>
                    </a:lnTo>
                    <a:lnTo>
                      <a:pt x="0" y="70"/>
                    </a:lnTo>
                    <a:lnTo>
                      <a:pt x="0" y="64"/>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2" name="Freeform 27"/>
              <p:cNvSpPr>
                <a:spLocks/>
              </p:cNvSpPr>
              <p:nvPr/>
            </p:nvSpPr>
            <p:spPr bwMode="auto">
              <a:xfrm>
                <a:off x="8742" y="11456"/>
                <a:ext cx="6" cy="12"/>
              </a:xfrm>
              <a:custGeom>
                <a:avLst/>
                <a:gdLst>
                  <a:gd name="T0" fmla="*/ 6 w 6"/>
                  <a:gd name="T1" fmla="*/ 0 h 12"/>
                  <a:gd name="T2" fmla="*/ 6 w 6"/>
                  <a:gd name="T3" fmla="*/ 6 h 12"/>
                  <a:gd name="T4" fmla="*/ 6 w 6"/>
                  <a:gd name="T5" fmla="*/ 12 h 12"/>
                  <a:gd name="T6" fmla="*/ 0 w 6"/>
                  <a:gd name="T7" fmla="*/ 6 h 12"/>
                  <a:gd name="T8" fmla="*/ 6 w 6"/>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6" y="0"/>
                    </a:moveTo>
                    <a:lnTo>
                      <a:pt x="6" y="6"/>
                    </a:lnTo>
                    <a:lnTo>
                      <a:pt x="6" y="12"/>
                    </a:lnTo>
                    <a:lnTo>
                      <a:pt x="0" y="6"/>
                    </a:lnTo>
                    <a:lnTo>
                      <a:pt x="6"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3" name="Freeform 28"/>
              <p:cNvSpPr>
                <a:spLocks/>
              </p:cNvSpPr>
              <p:nvPr/>
            </p:nvSpPr>
            <p:spPr bwMode="auto">
              <a:xfrm>
                <a:off x="7350" y="11456"/>
                <a:ext cx="1267" cy="12"/>
              </a:xfrm>
              <a:custGeom>
                <a:avLst/>
                <a:gdLst>
                  <a:gd name="T0" fmla="*/ 19 w 1267"/>
                  <a:gd name="T1" fmla="*/ 6 h 12"/>
                  <a:gd name="T2" fmla="*/ 0 w 1267"/>
                  <a:gd name="T3" fmla="*/ 0 h 12"/>
                  <a:gd name="T4" fmla="*/ 6 w 1267"/>
                  <a:gd name="T5" fmla="*/ 0 h 12"/>
                  <a:gd name="T6" fmla="*/ 39 w 1267"/>
                  <a:gd name="T7" fmla="*/ 0 h 12"/>
                  <a:gd name="T8" fmla="*/ 65 w 1267"/>
                  <a:gd name="T9" fmla="*/ 0 h 12"/>
                  <a:gd name="T10" fmla="*/ 105 w 1267"/>
                  <a:gd name="T11" fmla="*/ 0 h 12"/>
                  <a:gd name="T12" fmla="*/ 144 w 1267"/>
                  <a:gd name="T13" fmla="*/ 0 h 12"/>
                  <a:gd name="T14" fmla="*/ 184 w 1267"/>
                  <a:gd name="T15" fmla="*/ 0 h 12"/>
                  <a:gd name="T16" fmla="*/ 230 w 1267"/>
                  <a:gd name="T17" fmla="*/ 0 h 12"/>
                  <a:gd name="T18" fmla="*/ 321 w 1267"/>
                  <a:gd name="T19" fmla="*/ 0 h 12"/>
                  <a:gd name="T20" fmla="*/ 420 w 1267"/>
                  <a:gd name="T21" fmla="*/ 0 h 12"/>
                  <a:gd name="T22" fmla="*/ 525 w 1267"/>
                  <a:gd name="T23" fmla="*/ 0 h 12"/>
                  <a:gd name="T24" fmla="*/ 735 w 1267"/>
                  <a:gd name="T25" fmla="*/ 0 h 12"/>
                  <a:gd name="T26" fmla="*/ 840 w 1267"/>
                  <a:gd name="T27" fmla="*/ 0 h 12"/>
                  <a:gd name="T28" fmla="*/ 939 w 1267"/>
                  <a:gd name="T29" fmla="*/ 0 h 12"/>
                  <a:gd name="T30" fmla="*/ 1024 w 1267"/>
                  <a:gd name="T31" fmla="*/ 0 h 12"/>
                  <a:gd name="T32" fmla="*/ 1063 w 1267"/>
                  <a:gd name="T33" fmla="*/ 0 h 12"/>
                  <a:gd name="T34" fmla="*/ 1103 w 1267"/>
                  <a:gd name="T35" fmla="*/ 0 h 12"/>
                  <a:gd name="T36" fmla="*/ 1136 w 1267"/>
                  <a:gd name="T37" fmla="*/ 0 h 12"/>
                  <a:gd name="T38" fmla="*/ 1168 w 1267"/>
                  <a:gd name="T39" fmla="*/ 0 h 12"/>
                  <a:gd name="T40" fmla="*/ 1195 w 1267"/>
                  <a:gd name="T41" fmla="*/ 0 h 12"/>
                  <a:gd name="T42" fmla="*/ 1214 w 1267"/>
                  <a:gd name="T43" fmla="*/ 0 h 12"/>
                  <a:gd name="T44" fmla="*/ 1234 w 1267"/>
                  <a:gd name="T45" fmla="*/ 0 h 12"/>
                  <a:gd name="T46" fmla="*/ 1247 w 1267"/>
                  <a:gd name="T47" fmla="*/ 0 h 12"/>
                  <a:gd name="T48" fmla="*/ 1254 w 1267"/>
                  <a:gd name="T49" fmla="*/ 0 h 12"/>
                  <a:gd name="T50" fmla="*/ 1260 w 1267"/>
                  <a:gd name="T51" fmla="*/ 0 h 12"/>
                  <a:gd name="T52" fmla="*/ 1267 w 1267"/>
                  <a:gd name="T53" fmla="*/ 6 h 12"/>
                  <a:gd name="T54" fmla="*/ 1260 w 1267"/>
                  <a:gd name="T55" fmla="*/ 12 h 12"/>
                  <a:gd name="T56" fmla="*/ 1254 w 1267"/>
                  <a:gd name="T57" fmla="*/ 12 h 12"/>
                  <a:gd name="T58" fmla="*/ 1247 w 1267"/>
                  <a:gd name="T59" fmla="*/ 12 h 12"/>
                  <a:gd name="T60" fmla="*/ 1234 w 1267"/>
                  <a:gd name="T61" fmla="*/ 12 h 12"/>
                  <a:gd name="T62" fmla="*/ 1208 w 1267"/>
                  <a:gd name="T63" fmla="*/ 12 h 12"/>
                  <a:gd name="T64" fmla="*/ 1182 w 1267"/>
                  <a:gd name="T65" fmla="*/ 12 h 12"/>
                  <a:gd name="T66" fmla="*/ 1149 w 1267"/>
                  <a:gd name="T67" fmla="*/ 12 h 12"/>
                  <a:gd name="T68" fmla="*/ 1109 w 1267"/>
                  <a:gd name="T69" fmla="*/ 12 h 12"/>
                  <a:gd name="T70" fmla="*/ 1070 w 1267"/>
                  <a:gd name="T71" fmla="*/ 12 h 12"/>
                  <a:gd name="T72" fmla="*/ 1024 w 1267"/>
                  <a:gd name="T73" fmla="*/ 12 h 12"/>
                  <a:gd name="T74" fmla="*/ 971 w 1267"/>
                  <a:gd name="T75" fmla="*/ 12 h 12"/>
                  <a:gd name="T76" fmla="*/ 866 w 1267"/>
                  <a:gd name="T77" fmla="*/ 12 h 12"/>
                  <a:gd name="T78" fmla="*/ 755 w 1267"/>
                  <a:gd name="T79" fmla="*/ 12 h 12"/>
                  <a:gd name="T80" fmla="*/ 643 w 1267"/>
                  <a:gd name="T81" fmla="*/ 12 h 12"/>
                  <a:gd name="T82" fmla="*/ 525 w 1267"/>
                  <a:gd name="T83" fmla="*/ 12 h 12"/>
                  <a:gd name="T84" fmla="*/ 413 w 1267"/>
                  <a:gd name="T85" fmla="*/ 6 h 12"/>
                  <a:gd name="T86" fmla="*/ 308 w 1267"/>
                  <a:gd name="T87" fmla="*/ 6 h 12"/>
                  <a:gd name="T88" fmla="*/ 262 w 1267"/>
                  <a:gd name="T89" fmla="*/ 6 h 12"/>
                  <a:gd name="T90" fmla="*/ 216 w 1267"/>
                  <a:gd name="T91" fmla="*/ 6 h 12"/>
                  <a:gd name="T92" fmla="*/ 170 w 1267"/>
                  <a:gd name="T93" fmla="*/ 6 h 12"/>
                  <a:gd name="T94" fmla="*/ 138 w 1267"/>
                  <a:gd name="T95" fmla="*/ 6 h 12"/>
                  <a:gd name="T96" fmla="*/ 105 w 1267"/>
                  <a:gd name="T97" fmla="*/ 6 h 12"/>
                  <a:gd name="T98" fmla="*/ 79 w 1267"/>
                  <a:gd name="T99" fmla="*/ 6 h 12"/>
                  <a:gd name="T100" fmla="*/ 52 w 1267"/>
                  <a:gd name="T101" fmla="*/ 6 h 12"/>
                  <a:gd name="T102" fmla="*/ 39 w 1267"/>
                  <a:gd name="T103" fmla="*/ 6 h 12"/>
                  <a:gd name="T104" fmla="*/ 26 w 1267"/>
                  <a:gd name="T105" fmla="*/ 6 h 12"/>
                  <a:gd name="T106" fmla="*/ 19 w 1267"/>
                  <a:gd name="T107" fmla="*/ 6 h 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267" h="12">
                    <a:moveTo>
                      <a:pt x="19" y="6"/>
                    </a:moveTo>
                    <a:lnTo>
                      <a:pt x="0" y="0"/>
                    </a:lnTo>
                    <a:lnTo>
                      <a:pt x="6" y="0"/>
                    </a:lnTo>
                    <a:lnTo>
                      <a:pt x="39" y="0"/>
                    </a:lnTo>
                    <a:lnTo>
                      <a:pt x="65" y="0"/>
                    </a:lnTo>
                    <a:lnTo>
                      <a:pt x="105" y="0"/>
                    </a:lnTo>
                    <a:lnTo>
                      <a:pt x="144" y="0"/>
                    </a:lnTo>
                    <a:lnTo>
                      <a:pt x="184" y="0"/>
                    </a:lnTo>
                    <a:lnTo>
                      <a:pt x="230" y="0"/>
                    </a:lnTo>
                    <a:lnTo>
                      <a:pt x="321" y="0"/>
                    </a:lnTo>
                    <a:lnTo>
                      <a:pt x="420" y="0"/>
                    </a:lnTo>
                    <a:lnTo>
                      <a:pt x="525" y="0"/>
                    </a:lnTo>
                    <a:lnTo>
                      <a:pt x="735" y="0"/>
                    </a:lnTo>
                    <a:lnTo>
                      <a:pt x="840" y="0"/>
                    </a:lnTo>
                    <a:lnTo>
                      <a:pt x="939" y="0"/>
                    </a:lnTo>
                    <a:lnTo>
                      <a:pt x="1024" y="0"/>
                    </a:lnTo>
                    <a:lnTo>
                      <a:pt x="1063" y="0"/>
                    </a:lnTo>
                    <a:lnTo>
                      <a:pt x="1103" y="0"/>
                    </a:lnTo>
                    <a:lnTo>
                      <a:pt x="1136" y="0"/>
                    </a:lnTo>
                    <a:lnTo>
                      <a:pt x="1168" y="0"/>
                    </a:lnTo>
                    <a:lnTo>
                      <a:pt x="1195" y="0"/>
                    </a:lnTo>
                    <a:lnTo>
                      <a:pt x="1214" y="0"/>
                    </a:lnTo>
                    <a:lnTo>
                      <a:pt x="1234" y="0"/>
                    </a:lnTo>
                    <a:lnTo>
                      <a:pt x="1247" y="0"/>
                    </a:lnTo>
                    <a:lnTo>
                      <a:pt x="1254" y="0"/>
                    </a:lnTo>
                    <a:lnTo>
                      <a:pt x="1260" y="0"/>
                    </a:lnTo>
                    <a:lnTo>
                      <a:pt x="1267" y="6"/>
                    </a:lnTo>
                    <a:lnTo>
                      <a:pt x="1260" y="12"/>
                    </a:lnTo>
                    <a:lnTo>
                      <a:pt x="1254" y="12"/>
                    </a:lnTo>
                    <a:lnTo>
                      <a:pt x="1247" y="12"/>
                    </a:lnTo>
                    <a:lnTo>
                      <a:pt x="1234" y="12"/>
                    </a:lnTo>
                    <a:lnTo>
                      <a:pt x="1208" y="12"/>
                    </a:lnTo>
                    <a:lnTo>
                      <a:pt x="1182" y="12"/>
                    </a:lnTo>
                    <a:lnTo>
                      <a:pt x="1149" y="12"/>
                    </a:lnTo>
                    <a:lnTo>
                      <a:pt x="1109" y="12"/>
                    </a:lnTo>
                    <a:lnTo>
                      <a:pt x="1070" y="12"/>
                    </a:lnTo>
                    <a:lnTo>
                      <a:pt x="1024" y="12"/>
                    </a:lnTo>
                    <a:lnTo>
                      <a:pt x="971" y="12"/>
                    </a:lnTo>
                    <a:lnTo>
                      <a:pt x="866" y="12"/>
                    </a:lnTo>
                    <a:lnTo>
                      <a:pt x="755" y="12"/>
                    </a:lnTo>
                    <a:lnTo>
                      <a:pt x="643" y="12"/>
                    </a:lnTo>
                    <a:lnTo>
                      <a:pt x="525" y="12"/>
                    </a:lnTo>
                    <a:lnTo>
                      <a:pt x="413" y="6"/>
                    </a:lnTo>
                    <a:lnTo>
                      <a:pt x="308" y="6"/>
                    </a:lnTo>
                    <a:lnTo>
                      <a:pt x="262" y="6"/>
                    </a:lnTo>
                    <a:lnTo>
                      <a:pt x="216" y="6"/>
                    </a:lnTo>
                    <a:lnTo>
                      <a:pt x="170" y="6"/>
                    </a:lnTo>
                    <a:lnTo>
                      <a:pt x="138" y="6"/>
                    </a:lnTo>
                    <a:lnTo>
                      <a:pt x="105" y="6"/>
                    </a:lnTo>
                    <a:lnTo>
                      <a:pt x="79" y="6"/>
                    </a:lnTo>
                    <a:lnTo>
                      <a:pt x="52" y="6"/>
                    </a:lnTo>
                    <a:lnTo>
                      <a:pt x="39" y="6"/>
                    </a:lnTo>
                    <a:lnTo>
                      <a:pt x="26" y="6"/>
                    </a:lnTo>
                    <a:lnTo>
                      <a:pt x="19" y="6"/>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4" name="Freeform 29"/>
              <p:cNvSpPr>
                <a:spLocks/>
              </p:cNvSpPr>
              <p:nvPr/>
            </p:nvSpPr>
            <p:spPr bwMode="auto">
              <a:xfrm>
                <a:off x="8676" y="11450"/>
                <a:ext cx="1" cy="12"/>
              </a:xfrm>
              <a:custGeom>
                <a:avLst/>
                <a:gdLst>
                  <a:gd name="T0" fmla="*/ 0 w 1"/>
                  <a:gd name="T1" fmla="*/ 0 h 12"/>
                  <a:gd name="T2" fmla="*/ 0 w 1"/>
                  <a:gd name="T3" fmla="*/ 12 h 12"/>
                  <a:gd name="T4" fmla="*/ 0 w 1"/>
                  <a:gd name="T5" fmla="*/ 6 h 12"/>
                  <a:gd name="T6" fmla="*/ 0 w 1"/>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2">
                    <a:moveTo>
                      <a:pt x="0" y="0"/>
                    </a:moveTo>
                    <a:lnTo>
                      <a:pt x="0" y="12"/>
                    </a:lnTo>
                    <a:lnTo>
                      <a:pt x="0" y="6"/>
                    </a:lnTo>
                    <a:lnTo>
                      <a:pt x="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 name="Freeform 30"/>
              <p:cNvSpPr>
                <a:spLocks/>
              </p:cNvSpPr>
              <p:nvPr/>
            </p:nvSpPr>
            <p:spPr bwMode="auto">
              <a:xfrm>
                <a:off x="7048" y="11416"/>
                <a:ext cx="39" cy="40"/>
              </a:xfrm>
              <a:custGeom>
                <a:avLst/>
                <a:gdLst>
                  <a:gd name="T0" fmla="*/ 0 w 39"/>
                  <a:gd name="T1" fmla="*/ 0 h 40"/>
                  <a:gd name="T2" fmla="*/ 13 w 39"/>
                  <a:gd name="T3" fmla="*/ 0 h 40"/>
                  <a:gd name="T4" fmla="*/ 26 w 39"/>
                  <a:gd name="T5" fmla="*/ 6 h 40"/>
                  <a:gd name="T6" fmla="*/ 33 w 39"/>
                  <a:gd name="T7" fmla="*/ 11 h 40"/>
                  <a:gd name="T8" fmla="*/ 39 w 39"/>
                  <a:gd name="T9" fmla="*/ 17 h 40"/>
                  <a:gd name="T10" fmla="*/ 39 w 39"/>
                  <a:gd name="T11" fmla="*/ 23 h 40"/>
                  <a:gd name="T12" fmla="*/ 26 w 39"/>
                  <a:gd name="T13" fmla="*/ 29 h 40"/>
                  <a:gd name="T14" fmla="*/ 19 w 39"/>
                  <a:gd name="T15" fmla="*/ 34 h 40"/>
                  <a:gd name="T16" fmla="*/ 0 w 39"/>
                  <a:gd name="T17" fmla="*/ 40 h 40"/>
                  <a:gd name="T18" fmla="*/ 0 w 39"/>
                  <a:gd name="T19" fmla="*/ 0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 h="40">
                    <a:moveTo>
                      <a:pt x="0" y="0"/>
                    </a:moveTo>
                    <a:lnTo>
                      <a:pt x="13" y="0"/>
                    </a:lnTo>
                    <a:lnTo>
                      <a:pt x="26" y="6"/>
                    </a:lnTo>
                    <a:lnTo>
                      <a:pt x="33" y="11"/>
                    </a:lnTo>
                    <a:lnTo>
                      <a:pt x="39" y="17"/>
                    </a:lnTo>
                    <a:lnTo>
                      <a:pt x="39" y="23"/>
                    </a:lnTo>
                    <a:lnTo>
                      <a:pt x="26" y="29"/>
                    </a:lnTo>
                    <a:lnTo>
                      <a:pt x="19" y="34"/>
                    </a:lnTo>
                    <a:lnTo>
                      <a:pt x="0" y="40"/>
                    </a:lnTo>
                    <a:lnTo>
                      <a:pt x="0" y="0"/>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 name="Freeform 31"/>
              <p:cNvSpPr>
                <a:spLocks/>
              </p:cNvSpPr>
              <p:nvPr/>
            </p:nvSpPr>
            <p:spPr bwMode="auto">
              <a:xfrm>
                <a:off x="7225" y="11416"/>
                <a:ext cx="85" cy="40"/>
              </a:xfrm>
              <a:custGeom>
                <a:avLst/>
                <a:gdLst>
                  <a:gd name="T0" fmla="*/ 26 w 85"/>
                  <a:gd name="T1" fmla="*/ 29 h 40"/>
                  <a:gd name="T2" fmla="*/ 20 w 85"/>
                  <a:gd name="T3" fmla="*/ 23 h 40"/>
                  <a:gd name="T4" fmla="*/ 13 w 85"/>
                  <a:gd name="T5" fmla="*/ 23 h 40"/>
                  <a:gd name="T6" fmla="*/ 7 w 85"/>
                  <a:gd name="T7" fmla="*/ 17 h 40"/>
                  <a:gd name="T8" fmla="*/ 0 w 85"/>
                  <a:gd name="T9" fmla="*/ 17 h 40"/>
                  <a:gd name="T10" fmla="*/ 13 w 85"/>
                  <a:gd name="T11" fmla="*/ 17 h 40"/>
                  <a:gd name="T12" fmla="*/ 26 w 85"/>
                  <a:gd name="T13" fmla="*/ 11 h 40"/>
                  <a:gd name="T14" fmla="*/ 33 w 85"/>
                  <a:gd name="T15" fmla="*/ 0 h 40"/>
                  <a:gd name="T16" fmla="*/ 59 w 85"/>
                  <a:gd name="T17" fmla="*/ 6 h 40"/>
                  <a:gd name="T18" fmla="*/ 85 w 85"/>
                  <a:gd name="T19" fmla="*/ 17 h 40"/>
                  <a:gd name="T20" fmla="*/ 79 w 85"/>
                  <a:gd name="T21" fmla="*/ 29 h 40"/>
                  <a:gd name="T22" fmla="*/ 66 w 85"/>
                  <a:gd name="T23" fmla="*/ 29 h 40"/>
                  <a:gd name="T24" fmla="*/ 33 w 85"/>
                  <a:gd name="T25" fmla="*/ 40 h 40"/>
                  <a:gd name="T26" fmla="*/ 26 w 85"/>
                  <a:gd name="T27" fmla="*/ 29 h 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5" h="40">
                    <a:moveTo>
                      <a:pt x="26" y="29"/>
                    </a:moveTo>
                    <a:lnTo>
                      <a:pt x="20" y="23"/>
                    </a:lnTo>
                    <a:lnTo>
                      <a:pt x="13" y="23"/>
                    </a:lnTo>
                    <a:lnTo>
                      <a:pt x="7" y="17"/>
                    </a:lnTo>
                    <a:lnTo>
                      <a:pt x="0" y="17"/>
                    </a:lnTo>
                    <a:lnTo>
                      <a:pt x="13" y="17"/>
                    </a:lnTo>
                    <a:lnTo>
                      <a:pt x="26" y="11"/>
                    </a:lnTo>
                    <a:lnTo>
                      <a:pt x="33" y="0"/>
                    </a:lnTo>
                    <a:lnTo>
                      <a:pt x="59" y="6"/>
                    </a:lnTo>
                    <a:lnTo>
                      <a:pt x="85" y="17"/>
                    </a:lnTo>
                    <a:lnTo>
                      <a:pt x="79" y="29"/>
                    </a:lnTo>
                    <a:lnTo>
                      <a:pt x="66" y="29"/>
                    </a:lnTo>
                    <a:lnTo>
                      <a:pt x="33" y="40"/>
                    </a:lnTo>
                    <a:lnTo>
                      <a:pt x="26" y="29"/>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 name="Freeform 33"/>
              <p:cNvSpPr>
                <a:spLocks/>
              </p:cNvSpPr>
              <p:nvPr/>
            </p:nvSpPr>
            <p:spPr bwMode="auto">
              <a:xfrm>
                <a:off x="7356" y="11121"/>
                <a:ext cx="900" cy="312"/>
              </a:xfrm>
              <a:custGeom>
                <a:avLst/>
                <a:gdLst>
                  <a:gd name="T0" fmla="*/ 7 w 900"/>
                  <a:gd name="T1" fmla="*/ 306 h 312"/>
                  <a:gd name="T2" fmla="*/ 0 w 900"/>
                  <a:gd name="T3" fmla="*/ 295 h 312"/>
                  <a:gd name="T4" fmla="*/ 99 w 900"/>
                  <a:gd name="T5" fmla="*/ 295 h 312"/>
                  <a:gd name="T6" fmla="*/ 420 w 900"/>
                  <a:gd name="T7" fmla="*/ 301 h 312"/>
                  <a:gd name="T8" fmla="*/ 466 w 900"/>
                  <a:gd name="T9" fmla="*/ 295 h 312"/>
                  <a:gd name="T10" fmla="*/ 473 w 900"/>
                  <a:gd name="T11" fmla="*/ 295 h 312"/>
                  <a:gd name="T12" fmla="*/ 473 w 900"/>
                  <a:gd name="T13" fmla="*/ 219 h 312"/>
                  <a:gd name="T14" fmla="*/ 473 w 900"/>
                  <a:gd name="T15" fmla="*/ 214 h 312"/>
                  <a:gd name="T16" fmla="*/ 572 w 900"/>
                  <a:gd name="T17" fmla="*/ 214 h 312"/>
                  <a:gd name="T18" fmla="*/ 617 w 900"/>
                  <a:gd name="T19" fmla="*/ 208 h 312"/>
                  <a:gd name="T20" fmla="*/ 657 w 900"/>
                  <a:gd name="T21" fmla="*/ 202 h 312"/>
                  <a:gd name="T22" fmla="*/ 703 w 900"/>
                  <a:gd name="T23" fmla="*/ 191 h 312"/>
                  <a:gd name="T24" fmla="*/ 742 w 900"/>
                  <a:gd name="T25" fmla="*/ 173 h 312"/>
                  <a:gd name="T26" fmla="*/ 782 w 900"/>
                  <a:gd name="T27" fmla="*/ 150 h 312"/>
                  <a:gd name="T28" fmla="*/ 814 w 900"/>
                  <a:gd name="T29" fmla="*/ 127 h 312"/>
                  <a:gd name="T30" fmla="*/ 841 w 900"/>
                  <a:gd name="T31" fmla="*/ 98 h 312"/>
                  <a:gd name="T32" fmla="*/ 867 w 900"/>
                  <a:gd name="T33" fmla="*/ 63 h 312"/>
                  <a:gd name="T34" fmla="*/ 893 w 900"/>
                  <a:gd name="T35" fmla="*/ 0 h 312"/>
                  <a:gd name="T36" fmla="*/ 900 w 900"/>
                  <a:gd name="T37" fmla="*/ 5 h 312"/>
                  <a:gd name="T38" fmla="*/ 900 w 900"/>
                  <a:gd name="T39" fmla="*/ 17 h 312"/>
                  <a:gd name="T40" fmla="*/ 893 w 900"/>
                  <a:gd name="T41" fmla="*/ 34 h 312"/>
                  <a:gd name="T42" fmla="*/ 887 w 900"/>
                  <a:gd name="T43" fmla="*/ 63 h 312"/>
                  <a:gd name="T44" fmla="*/ 867 w 900"/>
                  <a:gd name="T45" fmla="*/ 86 h 312"/>
                  <a:gd name="T46" fmla="*/ 841 w 900"/>
                  <a:gd name="T47" fmla="*/ 115 h 312"/>
                  <a:gd name="T48" fmla="*/ 821 w 900"/>
                  <a:gd name="T49" fmla="*/ 138 h 312"/>
                  <a:gd name="T50" fmla="*/ 795 w 900"/>
                  <a:gd name="T51" fmla="*/ 162 h 312"/>
                  <a:gd name="T52" fmla="*/ 762 w 900"/>
                  <a:gd name="T53" fmla="*/ 179 h 312"/>
                  <a:gd name="T54" fmla="*/ 729 w 900"/>
                  <a:gd name="T55" fmla="*/ 196 h 312"/>
                  <a:gd name="T56" fmla="*/ 696 w 900"/>
                  <a:gd name="T57" fmla="*/ 202 h 312"/>
                  <a:gd name="T58" fmla="*/ 637 w 900"/>
                  <a:gd name="T59" fmla="*/ 219 h 312"/>
                  <a:gd name="T60" fmla="*/ 611 w 900"/>
                  <a:gd name="T61" fmla="*/ 225 h 312"/>
                  <a:gd name="T62" fmla="*/ 578 w 900"/>
                  <a:gd name="T63" fmla="*/ 225 h 312"/>
                  <a:gd name="T64" fmla="*/ 493 w 900"/>
                  <a:gd name="T65" fmla="*/ 231 h 312"/>
                  <a:gd name="T66" fmla="*/ 486 w 900"/>
                  <a:gd name="T67" fmla="*/ 237 h 312"/>
                  <a:gd name="T68" fmla="*/ 486 w 900"/>
                  <a:gd name="T69" fmla="*/ 312 h 312"/>
                  <a:gd name="T70" fmla="*/ 7 w 900"/>
                  <a:gd name="T71" fmla="*/ 306 h 3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00" h="312">
                    <a:moveTo>
                      <a:pt x="7" y="306"/>
                    </a:moveTo>
                    <a:lnTo>
                      <a:pt x="0" y="295"/>
                    </a:lnTo>
                    <a:lnTo>
                      <a:pt x="99" y="295"/>
                    </a:lnTo>
                    <a:lnTo>
                      <a:pt x="420" y="301"/>
                    </a:lnTo>
                    <a:lnTo>
                      <a:pt x="466" y="295"/>
                    </a:lnTo>
                    <a:lnTo>
                      <a:pt x="473" y="295"/>
                    </a:lnTo>
                    <a:lnTo>
                      <a:pt x="473" y="219"/>
                    </a:lnTo>
                    <a:lnTo>
                      <a:pt x="473" y="214"/>
                    </a:lnTo>
                    <a:lnTo>
                      <a:pt x="572" y="214"/>
                    </a:lnTo>
                    <a:lnTo>
                      <a:pt x="617" y="208"/>
                    </a:lnTo>
                    <a:lnTo>
                      <a:pt x="657" y="202"/>
                    </a:lnTo>
                    <a:lnTo>
                      <a:pt x="703" y="191"/>
                    </a:lnTo>
                    <a:lnTo>
                      <a:pt x="742" y="173"/>
                    </a:lnTo>
                    <a:lnTo>
                      <a:pt x="782" y="150"/>
                    </a:lnTo>
                    <a:lnTo>
                      <a:pt x="814" y="127"/>
                    </a:lnTo>
                    <a:lnTo>
                      <a:pt x="841" y="98"/>
                    </a:lnTo>
                    <a:lnTo>
                      <a:pt x="867" y="63"/>
                    </a:lnTo>
                    <a:lnTo>
                      <a:pt x="893" y="0"/>
                    </a:lnTo>
                    <a:lnTo>
                      <a:pt x="900" y="5"/>
                    </a:lnTo>
                    <a:lnTo>
                      <a:pt x="900" y="17"/>
                    </a:lnTo>
                    <a:lnTo>
                      <a:pt x="893" y="34"/>
                    </a:lnTo>
                    <a:lnTo>
                      <a:pt x="887" y="63"/>
                    </a:lnTo>
                    <a:lnTo>
                      <a:pt x="867" y="86"/>
                    </a:lnTo>
                    <a:lnTo>
                      <a:pt x="841" y="115"/>
                    </a:lnTo>
                    <a:lnTo>
                      <a:pt x="821" y="138"/>
                    </a:lnTo>
                    <a:lnTo>
                      <a:pt x="795" y="162"/>
                    </a:lnTo>
                    <a:lnTo>
                      <a:pt x="762" y="179"/>
                    </a:lnTo>
                    <a:lnTo>
                      <a:pt x="729" y="196"/>
                    </a:lnTo>
                    <a:lnTo>
                      <a:pt x="696" y="202"/>
                    </a:lnTo>
                    <a:lnTo>
                      <a:pt x="637" y="219"/>
                    </a:lnTo>
                    <a:lnTo>
                      <a:pt x="611" y="225"/>
                    </a:lnTo>
                    <a:lnTo>
                      <a:pt x="578" y="225"/>
                    </a:lnTo>
                    <a:lnTo>
                      <a:pt x="493" y="231"/>
                    </a:lnTo>
                    <a:lnTo>
                      <a:pt x="486" y="237"/>
                    </a:lnTo>
                    <a:lnTo>
                      <a:pt x="486" y="312"/>
                    </a:lnTo>
                    <a:lnTo>
                      <a:pt x="7" y="306"/>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 name="Freeform 34"/>
              <p:cNvSpPr>
                <a:spLocks/>
              </p:cNvSpPr>
              <p:nvPr/>
            </p:nvSpPr>
            <p:spPr bwMode="auto">
              <a:xfrm>
                <a:off x="8820" y="11422"/>
                <a:ext cx="20" cy="5"/>
              </a:xfrm>
              <a:custGeom>
                <a:avLst/>
                <a:gdLst>
                  <a:gd name="T0" fmla="*/ 0 w 20"/>
                  <a:gd name="T1" fmla="*/ 0 h 5"/>
                  <a:gd name="T2" fmla="*/ 7 w 20"/>
                  <a:gd name="T3" fmla="*/ 0 h 5"/>
                  <a:gd name="T4" fmla="*/ 20 w 20"/>
                  <a:gd name="T5" fmla="*/ 0 h 5"/>
                  <a:gd name="T6" fmla="*/ 14 w 20"/>
                  <a:gd name="T7" fmla="*/ 5 h 5"/>
                  <a:gd name="T8" fmla="*/ 14 w 20"/>
                  <a:gd name="T9" fmla="*/ 5 h 5"/>
                  <a:gd name="T10" fmla="*/ 0 w 20"/>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 h="5">
                    <a:moveTo>
                      <a:pt x="0" y="0"/>
                    </a:moveTo>
                    <a:lnTo>
                      <a:pt x="7" y="0"/>
                    </a:lnTo>
                    <a:lnTo>
                      <a:pt x="20" y="0"/>
                    </a:lnTo>
                    <a:lnTo>
                      <a:pt x="14" y="5"/>
                    </a:lnTo>
                    <a:lnTo>
                      <a:pt x="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0" name="Freeform 35"/>
              <p:cNvSpPr>
                <a:spLocks/>
              </p:cNvSpPr>
              <p:nvPr/>
            </p:nvSpPr>
            <p:spPr bwMode="auto">
              <a:xfrm>
                <a:off x="7317" y="11016"/>
                <a:ext cx="926" cy="394"/>
              </a:xfrm>
              <a:custGeom>
                <a:avLst/>
                <a:gdLst>
                  <a:gd name="T0" fmla="*/ 0 w 926"/>
                  <a:gd name="T1" fmla="*/ 382 h 394"/>
                  <a:gd name="T2" fmla="*/ 6 w 926"/>
                  <a:gd name="T3" fmla="*/ 371 h 394"/>
                  <a:gd name="T4" fmla="*/ 46 w 926"/>
                  <a:gd name="T5" fmla="*/ 365 h 394"/>
                  <a:gd name="T6" fmla="*/ 466 w 926"/>
                  <a:gd name="T7" fmla="*/ 371 h 394"/>
                  <a:gd name="T8" fmla="*/ 466 w 926"/>
                  <a:gd name="T9" fmla="*/ 365 h 394"/>
                  <a:gd name="T10" fmla="*/ 473 w 926"/>
                  <a:gd name="T11" fmla="*/ 284 h 394"/>
                  <a:gd name="T12" fmla="*/ 571 w 926"/>
                  <a:gd name="T13" fmla="*/ 284 h 394"/>
                  <a:gd name="T14" fmla="*/ 624 w 926"/>
                  <a:gd name="T15" fmla="*/ 278 h 394"/>
                  <a:gd name="T16" fmla="*/ 670 w 926"/>
                  <a:gd name="T17" fmla="*/ 272 h 394"/>
                  <a:gd name="T18" fmla="*/ 716 w 926"/>
                  <a:gd name="T19" fmla="*/ 261 h 394"/>
                  <a:gd name="T20" fmla="*/ 755 w 926"/>
                  <a:gd name="T21" fmla="*/ 243 h 394"/>
                  <a:gd name="T22" fmla="*/ 794 w 926"/>
                  <a:gd name="T23" fmla="*/ 220 h 394"/>
                  <a:gd name="T24" fmla="*/ 814 w 926"/>
                  <a:gd name="T25" fmla="*/ 209 h 394"/>
                  <a:gd name="T26" fmla="*/ 834 w 926"/>
                  <a:gd name="T27" fmla="*/ 191 h 394"/>
                  <a:gd name="T28" fmla="*/ 847 w 926"/>
                  <a:gd name="T29" fmla="*/ 168 h 394"/>
                  <a:gd name="T30" fmla="*/ 867 w 926"/>
                  <a:gd name="T31" fmla="*/ 145 h 394"/>
                  <a:gd name="T32" fmla="*/ 880 w 926"/>
                  <a:gd name="T33" fmla="*/ 122 h 394"/>
                  <a:gd name="T34" fmla="*/ 886 w 926"/>
                  <a:gd name="T35" fmla="*/ 99 h 394"/>
                  <a:gd name="T36" fmla="*/ 899 w 926"/>
                  <a:gd name="T37" fmla="*/ 52 h 394"/>
                  <a:gd name="T38" fmla="*/ 906 w 926"/>
                  <a:gd name="T39" fmla="*/ 0 h 394"/>
                  <a:gd name="T40" fmla="*/ 919 w 926"/>
                  <a:gd name="T41" fmla="*/ 0 h 394"/>
                  <a:gd name="T42" fmla="*/ 926 w 926"/>
                  <a:gd name="T43" fmla="*/ 6 h 394"/>
                  <a:gd name="T44" fmla="*/ 926 w 926"/>
                  <a:gd name="T45" fmla="*/ 29 h 394"/>
                  <a:gd name="T46" fmla="*/ 926 w 926"/>
                  <a:gd name="T47" fmla="*/ 52 h 394"/>
                  <a:gd name="T48" fmla="*/ 926 w 926"/>
                  <a:gd name="T49" fmla="*/ 81 h 394"/>
                  <a:gd name="T50" fmla="*/ 913 w 926"/>
                  <a:gd name="T51" fmla="*/ 105 h 394"/>
                  <a:gd name="T52" fmla="*/ 893 w 926"/>
                  <a:gd name="T53" fmla="*/ 157 h 394"/>
                  <a:gd name="T54" fmla="*/ 867 w 926"/>
                  <a:gd name="T55" fmla="*/ 197 h 394"/>
                  <a:gd name="T56" fmla="*/ 840 w 926"/>
                  <a:gd name="T57" fmla="*/ 226 h 394"/>
                  <a:gd name="T58" fmla="*/ 807 w 926"/>
                  <a:gd name="T59" fmla="*/ 249 h 394"/>
                  <a:gd name="T60" fmla="*/ 775 w 926"/>
                  <a:gd name="T61" fmla="*/ 267 h 394"/>
                  <a:gd name="T62" fmla="*/ 742 w 926"/>
                  <a:gd name="T63" fmla="*/ 284 h 394"/>
                  <a:gd name="T64" fmla="*/ 702 w 926"/>
                  <a:gd name="T65" fmla="*/ 296 h 394"/>
                  <a:gd name="T66" fmla="*/ 670 w 926"/>
                  <a:gd name="T67" fmla="*/ 301 h 394"/>
                  <a:gd name="T68" fmla="*/ 630 w 926"/>
                  <a:gd name="T69" fmla="*/ 307 h 394"/>
                  <a:gd name="T70" fmla="*/ 591 w 926"/>
                  <a:gd name="T71" fmla="*/ 307 h 394"/>
                  <a:gd name="T72" fmla="*/ 545 w 926"/>
                  <a:gd name="T73" fmla="*/ 307 h 394"/>
                  <a:gd name="T74" fmla="*/ 505 w 926"/>
                  <a:gd name="T75" fmla="*/ 307 h 394"/>
                  <a:gd name="T76" fmla="*/ 499 w 926"/>
                  <a:gd name="T77" fmla="*/ 307 h 394"/>
                  <a:gd name="T78" fmla="*/ 499 w 926"/>
                  <a:gd name="T79" fmla="*/ 394 h 394"/>
                  <a:gd name="T80" fmla="*/ 492 w 926"/>
                  <a:gd name="T81" fmla="*/ 394 h 394"/>
                  <a:gd name="T82" fmla="*/ 6 w 926"/>
                  <a:gd name="T83" fmla="*/ 388 h 394"/>
                  <a:gd name="T84" fmla="*/ 0 w 926"/>
                  <a:gd name="T85" fmla="*/ 382 h 39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26" h="394">
                    <a:moveTo>
                      <a:pt x="0" y="382"/>
                    </a:moveTo>
                    <a:lnTo>
                      <a:pt x="6" y="371"/>
                    </a:lnTo>
                    <a:lnTo>
                      <a:pt x="46" y="365"/>
                    </a:lnTo>
                    <a:lnTo>
                      <a:pt x="466" y="371"/>
                    </a:lnTo>
                    <a:lnTo>
                      <a:pt x="466" y="365"/>
                    </a:lnTo>
                    <a:lnTo>
                      <a:pt x="473" y="284"/>
                    </a:lnTo>
                    <a:lnTo>
                      <a:pt x="571" y="284"/>
                    </a:lnTo>
                    <a:lnTo>
                      <a:pt x="624" y="278"/>
                    </a:lnTo>
                    <a:lnTo>
                      <a:pt x="670" y="272"/>
                    </a:lnTo>
                    <a:lnTo>
                      <a:pt x="716" y="261"/>
                    </a:lnTo>
                    <a:lnTo>
                      <a:pt x="755" y="243"/>
                    </a:lnTo>
                    <a:lnTo>
                      <a:pt x="794" y="220"/>
                    </a:lnTo>
                    <a:lnTo>
                      <a:pt x="814" y="209"/>
                    </a:lnTo>
                    <a:lnTo>
                      <a:pt x="834" y="191"/>
                    </a:lnTo>
                    <a:lnTo>
                      <a:pt x="847" y="168"/>
                    </a:lnTo>
                    <a:lnTo>
                      <a:pt x="867" y="145"/>
                    </a:lnTo>
                    <a:lnTo>
                      <a:pt x="880" y="122"/>
                    </a:lnTo>
                    <a:lnTo>
                      <a:pt x="886" y="99"/>
                    </a:lnTo>
                    <a:lnTo>
                      <a:pt x="899" y="52"/>
                    </a:lnTo>
                    <a:lnTo>
                      <a:pt x="906" y="0"/>
                    </a:lnTo>
                    <a:lnTo>
                      <a:pt x="919" y="0"/>
                    </a:lnTo>
                    <a:lnTo>
                      <a:pt x="926" y="6"/>
                    </a:lnTo>
                    <a:lnTo>
                      <a:pt x="926" y="29"/>
                    </a:lnTo>
                    <a:lnTo>
                      <a:pt x="926" y="52"/>
                    </a:lnTo>
                    <a:lnTo>
                      <a:pt x="926" y="81"/>
                    </a:lnTo>
                    <a:lnTo>
                      <a:pt x="913" y="105"/>
                    </a:lnTo>
                    <a:lnTo>
                      <a:pt x="893" y="157"/>
                    </a:lnTo>
                    <a:lnTo>
                      <a:pt x="867" y="197"/>
                    </a:lnTo>
                    <a:lnTo>
                      <a:pt x="840" y="226"/>
                    </a:lnTo>
                    <a:lnTo>
                      <a:pt x="807" y="249"/>
                    </a:lnTo>
                    <a:lnTo>
                      <a:pt x="775" y="267"/>
                    </a:lnTo>
                    <a:lnTo>
                      <a:pt x="742" y="284"/>
                    </a:lnTo>
                    <a:lnTo>
                      <a:pt x="702" y="296"/>
                    </a:lnTo>
                    <a:lnTo>
                      <a:pt x="670" y="301"/>
                    </a:lnTo>
                    <a:lnTo>
                      <a:pt x="630" y="307"/>
                    </a:lnTo>
                    <a:lnTo>
                      <a:pt x="591" y="307"/>
                    </a:lnTo>
                    <a:lnTo>
                      <a:pt x="545" y="307"/>
                    </a:lnTo>
                    <a:lnTo>
                      <a:pt x="505" y="307"/>
                    </a:lnTo>
                    <a:lnTo>
                      <a:pt x="499" y="307"/>
                    </a:lnTo>
                    <a:lnTo>
                      <a:pt x="499" y="394"/>
                    </a:lnTo>
                    <a:lnTo>
                      <a:pt x="492" y="394"/>
                    </a:lnTo>
                    <a:lnTo>
                      <a:pt x="6" y="388"/>
                    </a:lnTo>
                    <a:lnTo>
                      <a:pt x="0" y="382"/>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1" name="Freeform 36"/>
              <p:cNvSpPr>
                <a:spLocks/>
              </p:cNvSpPr>
              <p:nvPr/>
            </p:nvSpPr>
            <p:spPr bwMode="auto">
              <a:xfrm>
                <a:off x="8866" y="11283"/>
                <a:ext cx="27" cy="110"/>
              </a:xfrm>
              <a:custGeom>
                <a:avLst/>
                <a:gdLst>
                  <a:gd name="T0" fmla="*/ 20 w 27"/>
                  <a:gd name="T1" fmla="*/ 86 h 110"/>
                  <a:gd name="T2" fmla="*/ 20 w 27"/>
                  <a:gd name="T3" fmla="*/ 63 h 110"/>
                  <a:gd name="T4" fmla="*/ 13 w 27"/>
                  <a:gd name="T5" fmla="*/ 40 h 110"/>
                  <a:gd name="T6" fmla="*/ 7 w 27"/>
                  <a:gd name="T7" fmla="*/ 23 h 110"/>
                  <a:gd name="T8" fmla="*/ 0 w 27"/>
                  <a:gd name="T9" fmla="*/ 5 h 110"/>
                  <a:gd name="T10" fmla="*/ 0 w 27"/>
                  <a:gd name="T11" fmla="*/ 0 h 110"/>
                  <a:gd name="T12" fmla="*/ 13 w 27"/>
                  <a:gd name="T13" fmla="*/ 23 h 110"/>
                  <a:gd name="T14" fmla="*/ 27 w 27"/>
                  <a:gd name="T15" fmla="*/ 46 h 110"/>
                  <a:gd name="T16" fmla="*/ 27 w 27"/>
                  <a:gd name="T17" fmla="*/ 75 h 110"/>
                  <a:gd name="T18" fmla="*/ 20 w 27"/>
                  <a:gd name="T19" fmla="*/ 104 h 110"/>
                  <a:gd name="T20" fmla="*/ 13 w 27"/>
                  <a:gd name="T21" fmla="*/ 110 h 110"/>
                  <a:gd name="T22" fmla="*/ 13 w 27"/>
                  <a:gd name="T23" fmla="*/ 104 h 110"/>
                  <a:gd name="T24" fmla="*/ 13 w 27"/>
                  <a:gd name="T25" fmla="*/ 98 h 110"/>
                  <a:gd name="T26" fmla="*/ 20 w 27"/>
                  <a:gd name="T27" fmla="*/ 86 h 1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 h="110">
                    <a:moveTo>
                      <a:pt x="20" y="86"/>
                    </a:moveTo>
                    <a:lnTo>
                      <a:pt x="20" y="63"/>
                    </a:lnTo>
                    <a:lnTo>
                      <a:pt x="13" y="40"/>
                    </a:lnTo>
                    <a:lnTo>
                      <a:pt x="7" y="23"/>
                    </a:lnTo>
                    <a:lnTo>
                      <a:pt x="0" y="5"/>
                    </a:lnTo>
                    <a:lnTo>
                      <a:pt x="0" y="0"/>
                    </a:lnTo>
                    <a:lnTo>
                      <a:pt x="13" y="23"/>
                    </a:lnTo>
                    <a:lnTo>
                      <a:pt x="27" y="46"/>
                    </a:lnTo>
                    <a:lnTo>
                      <a:pt x="27" y="75"/>
                    </a:lnTo>
                    <a:lnTo>
                      <a:pt x="20" y="104"/>
                    </a:lnTo>
                    <a:lnTo>
                      <a:pt x="13" y="110"/>
                    </a:lnTo>
                    <a:lnTo>
                      <a:pt x="13" y="104"/>
                    </a:lnTo>
                    <a:lnTo>
                      <a:pt x="13" y="98"/>
                    </a:lnTo>
                    <a:lnTo>
                      <a:pt x="20" y="86"/>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2" name="Freeform 37"/>
              <p:cNvSpPr>
                <a:spLocks/>
              </p:cNvSpPr>
              <p:nvPr/>
            </p:nvSpPr>
            <p:spPr bwMode="auto">
              <a:xfrm>
                <a:off x="8505" y="11184"/>
                <a:ext cx="237" cy="209"/>
              </a:xfrm>
              <a:custGeom>
                <a:avLst/>
                <a:gdLst>
                  <a:gd name="T0" fmla="*/ 164 w 237"/>
                  <a:gd name="T1" fmla="*/ 185 h 209"/>
                  <a:gd name="T2" fmla="*/ 171 w 237"/>
                  <a:gd name="T3" fmla="*/ 185 h 209"/>
                  <a:gd name="T4" fmla="*/ 178 w 237"/>
                  <a:gd name="T5" fmla="*/ 174 h 209"/>
                  <a:gd name="T6" fmla="*/ 138 w 237"/>
                  <a:gd name="T7" fmla="*/ 145 h 209"/>
                  <a:gd name="T8" fmla="*/ 138 w 237"/>
                  <a:gd name="T9" fmla="*/ 133 h 209"/>
                  <a:gd name="T10" fmla="*/ 164 w 237"/>
                  <a:gd name="T11" fmla="*/ 133 h 209"/>
                  <a:gd name="T12" fmla="*/ 191 w 237"/>
                  <a:gd name="T13" fmla="*/ 156 h 209"/>
                  <a:gd name="T14" fmla="*/ 204 w 237"/>
                  <a:gd name="T15" fmla="*/ 151 h 209"/>
                  <a:gd name="T16" fmla="*/ 171 w 237"/>
                  <a:gd name="T17" fmla="*/ 116 h 209"/>
                  <a:gd name="T18" fmla="*/ 138 w 237"/>
                  <a:gd name="T19" fmla="*/ 104 h 209"/>
                  <a:gd name="T20" fmla="*/ 118 w 237"/>
                  <a:gd name="T21" fmla="*/ 116 h 209"/>
                  <a:gd name="T22" fmla="*/ 112 w 237"/>
                  <a:gd name="T23" fmla="*/ 139 h 209"/>
                  <a:gd name="T24" fmla="*/ 158 w 237"/>
                  <a:gd name="T25" fmla="*/ 180 h 209"/>
                  <a:gd name="T26" fmla="*/ 125 w 237"/>
                  <a:gd name="T27" fmla="*/ 162 h 209"/>
                  <a:gd name="T28" fmla="*/ 105 w 237"/>
                  <a:gd name="T29" fmla="*/ 133 h 209"/>
                  <a:gd name="T30" fmla="*/ 105 w 237"/>
                  <a:gd name="T31" fmla="*/ 122 h 209"/>
                  <a:gd name="T32" fmla="*/ 99 w 237"/>
                  <a:gd name="T33" fmla="*/ 104 h 209"/>
                  <a:gd name="T34" fmla="*/ 72 w 237"/>
                  <a:gd name="T35" fmla="*/ 116 h 209"/>
                  <a:gd name="T36" fmla="*/ 46 w 237"/>
                  <a:gd name="T37" fmla="*/ 110 h 209"/>
                  <a:gd name="T38" fmla="*/ 27 w 237"/>
                  <a:gd name="T39" fmla="*/ 75 h 209"/>
                  <a:gd name="T40" fmla="*/ 13 w 237"/>
                  <a:gd name="T41" fmla="*/ 29 h 209"/>
                  <a:gd name="T42" fmla="*/ 46 w 237"/>
                  <a:gd name="T43" fmla="*/ 23 h 209"/>
                  <a:gd name="T44" fmla="*/ 118 w 237"/>
                  <a:gd name="T45" fmla="*/ 52 h 209"/>
                  <a:gd name="T46" fmla="*/ 125 w 237"/>
                  <a:gd name="T47" fmla="*/ 70 h 209"/>
                  <a:gd name="T48" fmla="*/ 118 w 237"/>
                  <a:gd name="T49" fmla="*/ 81 h 209"/>
                  <a:gd name="T50" fmla="*/ 118 w 237"/>
                  <a:gd name="T51" fmla="*/ 93 h 209"/>
                  <a:gd name="T52" fmla="*/ 132 w 237"/>
                  <a:gd name="T53" fmla="*/ 93 h 209"/>
                  <a:gd name="T54" fmla="*/ 164 w 237"/>
                  <a:gd name="T55" fmla="*/ 104 h 209"/>
                  <a:gd name="T56" fmla="*/ 210 w 237"/>
                  <a:gd name="T57" fmla="*/ 145 h 209"/>
                  <a:gd name="T58" fmla="*/ 237 w 237"/>
                  <a:gd name="T59" fmla="*/ 209 h 209"/>
                  <a:gd name="T60" fmla="*/ 191 w 237"/>
                  <a:gd name="T61" fmla="*/ 197 h 209"/>
                  <a:gd name="T62" fmla="*/ 158 w 237"/>
                  <a:gd name="T63" fmla="*/ 185 h 20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7" h="209">
                    <a:moveTo>
                      <a:pt x="158" y="185"/>
                    </a:moveTo>
                    <a:lnTo>
                      <a:pt x="164" y="185"/>
                    </a:lnTo>
                    <a:lnTo>
                      <a:pt x="171" y="185"/>
                    </a:lnTo>
                    <a:lnTo>
                      <a:pt x="178" y="180"/>
                    </a:lnTo>
                    <a:lnTo>
                      <a:pt x="178" y="174"/>
                    </a:lnTo>
                    <a:lnTo>
                      <a:pt x="151" y="162"/>
                    </a:lnTo>
                    <a:lnTo>
                      <a:pt x="138" y="145"/>
                    </a:lnTo>
                    <a:lnTo>
                      <a:pt x="138" y="139"/>
                    </a:lnTo>
                    <a:lnTo>
                      <a:pt x="138" y="133"/>
                    </a:lnTo>
                    <a:lnTo>
                      <a:pt x="151" y="128"/>
                    </a:lnTo>
                    <a:lnTo>
                      <a:pt x="164" y="133"/>
                    </a:lnTo>
                    <a:lnTo>
                      <a:pt x="178" y="139"/>
                    </a:lnTo>
                    <a:lnTo>
                      <a:pt x="191" y="156"/>
                    </a:lnTo>
                    <a:lnTo>
                      <a:pt x="204" y="156"/>
                    </a:lnTo>
                    <a:lnTo>
                      <a:pt x="204" y="151"/>
                    </a:lnTo>
                    <a:lnTo>
                      <a:pt x="184" y="122"/>
                    </a:lnTo>
                    <a:lnTo>
                      <a:pt x="171" y="116"/>
                    </a:lnTo>
                    <a:lnTo>
                      <a:pt x="158" y="104"/>
                    </a:lnTo>
                    <a:lnTo>
                      <a:pt x="138" y="104"/>
                    </a:lnTo>
                    <a:lnTo>
                      <a:pt x="125" y="110"/>
                    </a:lnTo>
                    <a:lnTo>
                      <a:pt x="118" y="116"/>
                    </a:lnTo>
                    <a:lnTo>
                      <a:pt x="118" y="122"/>
                    </a:lnTo>
                    <a:lnTo>
                      <a:pt x="112" y="139"/>
                    </a:lnTo>
                    <a:lnTo>
                      <a:pt x="132" y="162"/>
                    </a:lnTo>
                    <a:lnTo>
                      <a:pt x="158" y="180"/>
                    </a:lnTo>
                    <a:lnTo>
                      <a:pt x="138" y="174"/>
                    </a:lnTo>
                    <a:lnTo>
                      <a:pt x="125" y="162"/>
                    </a:lnTo>
                    <a:lnTo>
                      <a:pt x="112" y="151"/>
                    </a:lnTo>
                    <a:lnTo>
                      <a:pt x="105" y="133"/>
                    </a:lnTo>
                    <a:lnTo>
                      <a:pt x="105" y="128"/>
                    </a:lnTo>
                    <a:lnTo>
                      <a:pt x="105" y="122"/>
                    </a:lnTo>
                    <a:lnTo>
                      <a:pt x="105" y="110"/>
                    </a:lnTo>
                    <a:lnTo>
                      <a:pt x="99" y="104"/>
                    </a:lnTo>
                    <a:lnTo>
                      <a:pt x="79" y="116"/>
                    </a:lnTo>
                    <a:lnTo>
                      <a:pt x="72" y="116"/>
                    </a:lnTo>
                    <a:lnTo>
                      <a:pt x="59" y="116"/>
                    </a:lnTo>
                    <a:lnTo>
                      <a:pt x="46" y="110"/>
                    </a:lnTo>
                    <a:lnTo>
                      <a:pt x="40" y="104"/>
                    </a:lnTo>
                    <a:lnTo>
                      <a:pt x="27" y="75"/>
                    </a:lnTo>
                    <a:lnTo>
                      <a:pt x="27" y="58"/>
                    </a:lnTo>
                    <a:lnTo>
                      <a:pt x="13" y="29"/>
                    </a:lnTo>
                    <a:lnTo>
                      <a:pt x="0" y="0"/>
                    </a:lnTo>
                    <a:lnTo>
                      <a:pt x="46" y="23"/>
                    </a:lnTo>
                    <a:lnTo>
                      <a:pt x="105" y="41"/>
                    </a:lnTo>
                    <a:lnTo>
                      <a:pt x="118" y="52"/>
                    </a:lnTo>
                    <a:lnTo>
                      <a:pt x="118" y="58"/>
                    </a:lnTo>
                    <a:lnTo>
                      <a:pt x="125" y="70"/>
                    </a:lnTo>
                    <a:lnTo>
                      <a:pt x="125" y="75"/>
                    </a:lnTo>
                    <a:lnTo>
                      <a:pt x="118" y="81"/>
                    </a:lnTo>
                    <a:lnTo>
                      <a:pt x="118" y="93"/>
                    </a:lnTo>
                    <a:lnTo>
                      <a:pt x="125" y="99"/>
                    </a:lnTo>
                    <a:lnTo>
                      <a:pt x="132" y="93"/>
                    </a:lnTo>
                    <a:lnTo>
                      <a:pt x="145" y="93"/>
                    </a:lnTo>
                    <a:lnTo>
                      <a:pt x="164" y="104"/>
                    </a:lnTo>
                    <a:lnTo>
                      <a:pt x="191" y="128"/>
                    </a:lnTo>
                    <a:lnTo>
                      <a:pt x="210" y="145"/>
                    </a:lnTo>
                    <a:lnTo>
                      <a:pt x="217" y="162"/>
                    </a:lnTo>
                    <a:lnTo>
                      <a:pt x="237" y="209"/>
                    </a:lnTo>
                    <a:lnTo>
                      <a:pt x="191" y="197"/>
                    </a:lnTo>
                    <a:lnTo>
                      <a:pt x="171" y="191"/>
                    </a:lnTo>
                    <a:lnTo>
                      <a:pt x="158" y="185"/>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3" name="Freeform 38"/>
              <p:cNvSpPr>
                <a:spLocks/>
              </p:cNvSpPr>
              <p:nvPr/>
            </p:nvSpPr>
            <p:spPr bwMode="auto">
              <a:xfrm>
                <a:off x="7284" y="11369"/>
                <a:ext cx="26" cy="18"/>
              </a:xfrm>
              <a:custGeom>
                <a:avLst/>
                <a:gdLst>
                  <a:gd name="T0" fmla="*/ 0 w 26"/>
                  <a:gd name="T1" fmla="*/ 12 h 18"/>
                  <a:gd name="T2" fmla="*/ 7 w 26"/>
                  <a:gd name="T3" fmla="*/ 0 h 18"/>
                  <a:gd name="T4" fmla="*/ 13 w 26"/>
                  <a:gd name="T5" fmla="*/ 0 h 18"/>
                  <a:gd name="T6" fmla="*/ 20 w 26"/>
                  <a:gd name="T7" fmla="*/ 0 h 18"/>
                  <a:gd name="T8" fmla="*/ 26 w 26"/>
                  <a:gd name="T9" fmla="*/ 6 h 18"/>
                  <a:gd name="T10" fmla="*/ 20 w 26"/>
                  <a:gd name="T11" fmla="*/ 12 h 18"/>
                  <a:gd name="T12" fmla="*/ 13 w 26"/>
                  <a:gd name="T13" fmla="*/ 18 h 18"/>
                  <a:gd name="T14" fmla="*/ 7 w 26"/>
                  <a:gd name="T15" fmla="*/ 18 h 18"/>
                  <a:gd name="T16" fmla="*/ 0 w 26"/>
                  <a:gd name="T17" fmla="*/ 12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18">
                    <a:moveTo>
                      <a:pt x="0" y="12"/>
                    </a:moveTo>
                    <a:lnTo>
                      <a:pt x="7" y="0"/>
                    </a:lnTo>
                    <a:lnTo>
                      <a:pt x="13" y="0"/>
                    </a:lnTo>
                    <a:lnTo>
                      <a:pt x="20" y="0"/>
                    </a:lnTo>
                    <a:lnTo>
                      <a:pt x="26" y="6"/>
                    </a:lnTo>
                    <a:lnTo>
                      <a:pt x="20" y="12"/>
                    </a:lnTo>
                    <a:lnTo>
                      <a:pt x="13" y="18"/>
                    </a:lnTo>
                    <a:lnTo>
                      <a:pt x="7" y="18"/>
                    </a:lnTo>
                    <a:lnTo>
                      <a:pt x="0" y="12"/>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4" name="Freeform 39"/>
              <p:cNvSpPr>
                <a:spLocks/>
              </p:cNvSpPr>
              <p:nvPr/>
            </p:nvSpPr>
            <p:spPr bwMode="auto">
              <a:xfrm>
                <a:off x="7665" y="11294"/>
                <a:ext cx="52" cy="75"/>
              </a:xfrm>
              <a:custGeom>
                <a:avLst/>
                <a:gdLst>
                  <a:gd name="T0" fmla="*/ 0 w 52"/>
                  <a:gd name="T1" fmla="*/ 58 h 75"/>
                  <a:gd name="T2" fmla="*/ 20 w 52"/>
                  <a:gd name="T3" fmla="*/ 46 h 75"/>
                  <a:gd name="T4" fmla="*/ 26 w 52"/>
                  <a:gd name="T5" fmla="*/ 41 h 75"/>
                  <a:gd name="T6" fmla="*/ 39 w 52"/>
                  <a:gd name="T7" fmla="*/ 41 h 75"/>
                  <a:gd name="T8" fmla="*/ 39 w 52"/>
                  <a:gd name="T9" fmla="*/ 35 h 75"/>
                  <a:gd name="T10" fmla="*/ 33 w 52"/>
                  <a:gd name="T11" fmla="*/ 29 h 75"/>
                  <a:gd name="T12" fmla="*/ 13 w 52"/>
                  <a:gd name="T13" fmla="*/ 23 h 75"/>
                  <a:gd name="T14" fmla="*/ 6 w 52"/>
                  <a:gd name="T15" fmla="*/ 12 h 75"/>
                  <a:gd name="T16" fmla="*/ 0 w 52"/>
                  <a:gd name="T17" fmla="*/ 0 h 75"/>
                  <a:gd name="T18" fmla="*/ 0 w 52"/>
                  <a:gd name="T19" fmla="*/ 0 h 75"/>
                  <a:gd name="T20" fmla="*/ 46 w 52"/>
                  <a:gd name="T21" fmla="*/ 18 h 75"/>
                  <a:gd name="T22" fmla="*/ 52 w 52"/>
                  <a:gd name="T23" fmla="*/ 23 h 75"/>
                  <a:gd name="T24" fmla="*/ 52 w 52"/>
                  <a:gd name="T25" fmla="*/ 29 h 75"/>
                  <a:gd name="T26" fmla="*/ 52 w 52"/>
                  <a:gd name="T27" fmla="*/ 41 h 75"/>
                  <a:gd name="T28" fmla="*/ 39 w 52"/>
                  <a:gd name="T29" fmla="*/ 52 h 75"/>
                  <a:gd name="T30" fmla="*/ 26 w 52"/>
                  <a:gd name="T31" fmla="*/ 58 h 75"/>
                  <a:gd name="T32" fmla="*/ 13 w 52"/>
                  <a:gd name="T33" fmla="*/ 64 h 75"/>
                  <a:gd name="T34" fmla="*/ 0 w 52"/>
                  <a:gd name="T35" fmla="*/ 75 h 75"/>
                  <a:gd name="T36" fmla="*/ 0 w 52"/>
                  <a:gd name="T37" fmla="*/ 70 h 75"/>
                  <a:gd name="T38" fmla="*/ 0 w 52"/>
                  <a:gd name="T39" fmla="*/ 58 h 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2" h="75">
                    <a:moveTo>
                      <a:pt x="0" y="58"/>
                    </a:moveTo>
                    <a:lnTo>
                      <a:pt x="20" y="46"/>
                    </a:lnTo>
                    <a:lnTo>
                      <a:pt x="26" y="41"/>
                    </a:lnTo>
                    <a:lnTo>
                      <a:pt x="39" y="41"/>
                    </a:lnTo>
                    <a:lnTo>
                      <a:pt x="39" y="35"/>
                    </a:lnTo>
                    <a:lnTo>
                      <a:pt x="33" y="29"/>
                    </a:lnTo>
                    <a:lnTo>
                      <a:pt x="13" y="23"/>
                    </a:lnTo>
                    <a:lnTo>
                      <a:pt x="6" y="12"/>
                    </a:lnTo>
                    <a:lnTo>
                      <a:pt x="0" y="0"/>
                    </a:lnTo>
                    <a:lnTo>
                      <a:pt x="46" y="18"/>
                    </a:lnTo>
                    <a:lnTo>
                      <a:pt x="52" y="23"/>
                    </a:lnTo>
                    <a:lnTo>
                      <a:pt x="52" y="29"/>
                    </a:lnTo>
                    <a:lnTo>
                      <a:pt x="52" y="41"/>
                    </a:lnTo>
                    <a:lnTo>
                      <a:pt x="39" y="52"/>
                    </a:lnTo>
                    <a:lnTo>
                      <a:pt x="26" y="58"/>
                    </a:lnTo>
                    <a:lnTo>
                      <a:pt x="13" y="64"/>
                    </a:lnTo>
                    <a:lnTo>
                      <a:pt x="0" y="75"/>
                    </a:lnTo>
                    <a:lnTo>
                      <a:pt x="0" y="70"/>
                    </a:lnTo>
                    <a:lnTo>
                      <a:pt x="0" y="58"/>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5" name="Freeform 40"/>
              <p:cNvSpPr>
                <a:spLocks/>
              </p:cNvSpPr>
              <p:nvPr/>
            </p:nvSpPr>
            <p:spPr bwMode="auto">
              <a:xfrm>
                <a:off x="8834" y="11352"/>
                <a:ext cx="26" cy="17"/>
              </a:xfrm>
              <a:custGeom>
                <a:avLst/>
                <a:gdLst>
                  <a:gd name="T0" fmla="*/ 0 w 26"/>
                  <a:gd name="T1" fmla="*/ 0 h 17"/>
                  <a:gd name="T2" fmla="*/ 6 w 26"/>
                  <a:gd name="T3" fmla="*/ 0 h 17"/>
                  <a:gd name="T4" fmla="*/ 13 w 26"/>
                  <a:gd name="T5" fmla="*/ 0 h 17"/>
                  <a:gd name="T6" fmla="*/ 26 w 26"/>
                  <a:gd name="T7" fmla="*/ 12 h 17"/>
                  <a:gd name="T8" fmla="*/ 26 w 26"/>
                  <a:gd name="T9" fmla="*/ 17 h 17"/>
                  <a:gd name="T10" fmla="*/ 0 w 26"/>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7">
                    <a:moveTo>
                      <a:pt x="0" y="0"/>
                    </a:moveTo>
                    <a:lnTo>
                      <a:pt x="6" y="0"/>
                    </a:lnTo>
                    <a:lnTo>
                      <a:pt x="13" y="0"/>
                    </a:lnTo>
                    <a:lnTo>
                      <a:pt x="26" y="12"/>
                    </a:lnTo>
                    <a:lnTo>
                      <a:pt x="26" y="17"/>
                    </a:lnTo>
                    <a:lnTo>
                      <a:pt x="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6" name="Freeform 41"/>
              <p:cNvSpPr>
                <a:spLocks/>
              </p:cNvSpPr>
              <p:nvPr/>
            </p:nvSpPr>
            <p:spPr bwMode="auto">
              <a:xfrm>
                <a:off x="8138" y="11317"/>
                <a:ext cx="59" cy="52"/>
              </a:xfrm>
              <a:custGeom>
                <a:avLst/>
                <a:gdLst>
                  <a:gd name="T0" fmla="*/ 6 w 59"/>
                  <a:gd name="T1" fmla="*/ 0 h 52"/>
                  <a:gd name="T2" fmla="*/ 13 w 59"/>
                  <a:gd name="T3" fmla="*/ 0 h 52"/>
                  <a:gd name="T4" fmla="*/ 26 w 59"/>
                  <a:gd name="T5" fmla="*/ 0 h 52"/>
                  <a:gd name="T6" fmla="*/ 39 w 59"/>
                  <a:gd name="T7" fmla="*/ 6 h 52"/>
                  <a:gd name="T8" fmla="*/ 52 w 59"/>
                  <a:gd name="T9" fmla="*/ 29 h 52"/>
                  <a:gd name="T10" fmla="*/ 59 w 59"/>
                  <a:gd name="T11" fmla="*/ 52 h 52"/>
                  <a:gd name="T12" fmla="*/ 39 w 59"/>
                  <a:gd name="T13" fmla="*/ 41 h 52"/>
                  <a:gd name="T14" fmla="*/ 19 w 59"/>
                  <a:gd name="T15" fmla="*/ 29 h 52"/>
                  <a:gd name="T16" fmla="*/ 6 w 59"/>
                  <a:gd name="T17" fmla="*/ 29 h 52"/>
                  <a:gd name="T18" fmla="*/ 6 w 59"/>
                  <a:gd name="T19" fmla="*/ 18 h 52"/>
                  <a:gd name="T20" fmla="*/ 0 w 59"/>
                  <a:gd name="T21" fmla="*/ 12 h 52"/>
                  <a:gd name="T22" fmla="*/ 6 w 59"/>
                  <a:gd name="T23" fmla="*/ 0 h 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9" h="52">
                    <a:moveTo>
                      <a:pt x="6" y="0"/>
                    </a:moveTo>
                    <a:lnTo>
                      <a:pt x="13" y="0"/>
                    </a:lnTo>
                    <a:lnTo>
                      <a:pt x="26" y="0"/>
                    </a:lnTo>
                    <a:lnTo>
                      <a:pt x="39" y="6"/>
                    </a:lnTo>
                    <a:lnTo>
                      <a:pt x="52" y="29"/>
                    </a:lnTo>
                    <a:lnTo>
                      <a:pt x="59" y="52"/>
                    </a:lnTo>
                    <a:lnTo>
                      <a:pt x="39" y="41"/>
                    </a:lnTo>
                    <a:lnTo>
                      <a:pt x="19" y="29"/>
                    </a:lnTo>
                    <a:lnTo>
                      <a:pt x="6" y="29"/>
                    </a:lnTo>
                    <a:lnTo>
                      <a:pt x="6" y="18"/>
                    </a:lnTo>
                    <a:lnTo>
                      <a:pt x="0" y="12"/>
                    </a:lnTo>
                    <a:lnTo>
                      <a:pt x="6" y="0"/>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 name="Freeform 42"/>
              <p:cNvSpPr>
                <a:spLocks/>
              </p:cNvSpPr>
              <p:nvPr/>
            </p:nvSpPr>
            <p:spPr bwMode="auto">
              <a:xfrm>
                <a:off x="8321" y="11294"/>
                <a:ext cx="46" cy="70"/>
              </a:xfrm>
              <a:custGeom>
                <a:avLst/>
                <a:gdLst>
                  <a:gd name="T0" fmla="*/ 0 w 46"/>
                  <a:gd name="T1" fmla="*/ 64 h 70"/>
                  <a:gd name="T2" fmla="*/ 0 w 46"/>
                  <a:gd name="T3" fmla="*/ 58 h 70"/>
                  <a:gd name="T4" fmla="*/ 7 w 46"/>
                  <a:gd name="T5" fmla="*/ 52 h 70"/>
                  <a:gd name="T6" fmla="*/ 14 w 46"/>
                  <a:gd name="T7" fmla="*/ 46 h 70"/>
                  <a:gd name="T8" fmla="*/ 20 w 46"/>
                  <a:gd name="T9" fmla="*/ 41 h 70"/>
                  <a:gd name="T10" fmla="*/ 27 w 46"/>
                  <a:gd name="T11" fmla="*/ 23 h 70"/>
                  <a:gd name="T12" fmla="*/ 27 w 46"/>
                  <a:gd name="T13" fmla="*/ 18 h 70"/>
                  <a:gd name="T14" fmla="*/ 20 w 46"/>
                  <a:gd name="T15" fmla="*/ 6 h 70"/>
                  <a:gd name="T16" fmla="*/ 20 w 46"/>
                  <a:gd name="T17" fmla="*/ 6 h 70"/>
                  <a:gd name="T18" fmla="*/ 14 w 46"/>
                  <a:gd name="T19" fmla="*/ 0 h 70"/>
                  <a:gd name="T20" fmla="*/ 27 w 46"/>
                  <a:gd name="T21" fmla="*/ 0 h 70"/>
                  <a:gd name="T22" fmla="*/ 33 w 46"/>
                  <a:gd name="T23" fmla="*/ 0 h 70"/>
                  <a:gd name="T24" fmla="*/ 40 w 46"/>
                  <a:gd name="T25" fmla="*/ 18 h 70"/>
                  <a:gd name="T26" fmla="*/ 46 w 46"/>
                  <a:gd name="T27" fmla="*/ 35 h 70"/>
                  <a:gd name="T28" fmla="*/ 40 w 46"/>
                  <a:gd name="T29" fmla="*/ 52 h 70"/>
                  <a:gd name="T30" fmla="*/ 33 w 46"/>
                  <a:gd name="T31" fmla="*/ 64 h 70"/>
                  <a:gd name="T32" fmla="*/ 20 w 46"/>
                  <a:gd name="T33" fmla="*/ 70 h 70"/>
                  <a:gd name="T34" fmla="*/ 14 w 46"/>
                  <a:gd name="T35" fmla="*/ 70 h 70"/>
                  <a:gd name="T36" fmla="*/ 0 w 46"/>
                  <a:gd name="T37" fmla="*/ 70 h 70"/>
                  <a:gd name="T38" fmla="*/ 0 w 46"/>
                  <a:gd name="T39" fmla="*/ 64 h 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6" h="70">
                    <a:moveTo>
                      <a:pt x="0" y="64"/>
                    </a:moveTo>
                    <a:lnTo>
                      <a:pt x="0" y="58"/>
                    </a:lnTo>
                    <a:lnTo>
                      <a:pt x="7" y="52"/>
                    </a:lnTo>
                    <a:lnTo>
                      <a:pt x="14" y="46"/>
                    </a:lnTo>
                    <a:lnTo>
                      <a:pt x="20" y="41"/>
                    </a:lnTo>
                    <a:lnTo>
                      <a:pt x="27" y="23"/>
                    </a:lnTo>
                    <a:lnTo>
                      <a:pt x="27" y="18"/>
                    </a:lnTo>
                    <a:lnTo>
                      <a:pt x="20" y="6"/>
                    </a:lnTo>
                    <a:lnTo>
                      <a:pt x="14" y="0"/>
                    </a:lnTo>
                    <a:lnTo>
                      <a:pt x="27" y="0"/>
                    </a:lnTo>
                    <a:lnTo>
                      <a:pt x="33" y="0"/>
                    </a:lnTo>
                    <a:lnTo>
                      <a:pt x="40" y="18"/>
                    </a:lnTo>
                    <a:lnTo>
                      <a:pt x="46" y="35"/>
                    </a:lnTo>
                    <a:lnTo>
                      <a:pt x="40" y="52"/>
                    </a:lnTo>
                    <a:lnTo>
                      <a:pt x="33" y="64"/>
                    </a:lnTo>
                    <a:lnTo>
                      <a:pt x="20" y="70"/>
                    </a:lnTo>
                    <a:lnTo>
                      <a:pt x="14" y="70"/>
                    </a:lnTo>
                    <a:lnTo>
                      <a:pt x="0" y="70"/>
                    </a:lnTo>
                    <a:lnTo>
                      <a:pt x="0" y="64"/>
                    </a:lnTo>
                    <a:close/>
                  </a:path>
                </a:pathLst>
              </a:custGeom>
              <a:solidFill>
                <a:srgbClr val="000000"/>
              </a:solidFill>
              <a:ln w="4445">
                <a:solidFill>
                  <a:srgbClr val="000000"/>
                </a:solidFill>
                <a:prstDash val="solid"/>
                <a:round/>
                <a:headEnd/>
                <a:tailEnd/>
              </a:ln>
            </p:spPr>
            <p:txBody>
              <a:bodyPr/>
              <a:lstStyle/>
              <a:p>
                <a:endParaRPr lang="en-US"/>
              </a:p>
            </p:txBody>
          </p:sp>
          <p:sp>
            <p:nvSpPr>
              <p:cNvPr id="298" name="Freeform 43"/>
              <p:cNvSpPr>
                <a:spLocks/>
              </p:cNvSpPr>
              <p:nvPr/>
            </p:nvSpPr>
            <p:spPr bwMode="auto">
              <a:xfrm>
                <a:off x="8374" y="11294"/>
                <a:ext cx="46" cy="64"/>
              </a:xfrm>
              <a:custGeom>
                <a:avLst/>
                <a:gdLst>
                  <a:gd name="T0" fmla="*/ 0 w 46"/>
                  <a:gd name="T1" fmla="*/ 46 h 64"/>
                  <a:gd name="T2" fmla="*/ 0 w 46"/>
                  <a:gd name="T3" fmla="*/ 35 h 64"/>
                  <a:gd name="T4" fmla="*/ 7 w 46"/>
                  <a:gd name="T5" fmla="*/ 35 h 64"/>
                  <a:gd name="T6" fmla="*/ 13 w 46"/>
                  <a:gd name="T7" fmla="*/ 35 h 64"/>
                  <a:gd name="T8" fmla="*/ 20 w 46"/>
                  <a:gd name="T9" fmla="*/ 41 h 64"/>
                  <a:gd name="T10" fmla="*/ 20 w 46"/>
                  <a:gd name="T11" fmla="*/ 46 h 64"/>
                  <a:gd name="T12" fmla="*/ 26 w 46"/>
                  <a:gd name="T13" fmla="*/ 46 h 64"/>
                  <a:gd name="T14" fmla="*/ 33 w 46"/>
                  <a:gd name="T15" fmla="*/ 41 h 64"/>
                  <a:gd name="T16" fmla="*/ 26 w 46"/>
                  <a:gd name="T17" fmla="*/ 29 h 64"/>
                  <a:gd name="T18" fmla="*/ 13 w 46"/>
                  <a:gd name="T19" fmla="*/ 23 h 64"/>
                  <a:gd name="T20" fmla="*/ 7 w 46"/>
                  <a:gd name="T21" fmla="*/ 12 h 64"/>
                  <a:gd name="T22" fmla="*/ 0 w 46"/>
                  <a:gd name="T23" fmla="*/ 0 h 64"/>
                  <a:gd name="T24" fmla="*/ 13 w 46"/>
                  <a:gd name="T25" fmla="*/ 0 h 64"/>
                  <a:gd name="T26" fmla="*/ 20 w 46"/>
                  <a:gd name="T27" fmla="*/ 6 h 64"/>
                  <a:gd name="T28" fmla="*/ 39 w 46"/>
                  <a:gd name="T29" fmla="*/ 23 h 64"/>
                  <a:gd name="T30" fmla="*/ 46 w 46"/>
                  <a:gd name="T31" fmla="*/ 41 h 64"/>
                  <a:gd name="T32" fmla="*/ 46 w 46"/>
                  <a:gd name="T33" fmla="*/ 52 h 64"/>
                  <a:gd name="T34" fmla="*/ 39 w 46"/>
                  <a:gd name="T35" fmla="*/ 58 h 64"/>
                  <a:gd name="T36" fmla="*/ 26 w 46"/>
                  <a:gd name="T37" fmla="*/ 64 h 64"/>
                  <a:gd name="T38" fmla="*/ 20 w 46"/>
                  <a:gd name="T39" fmla="*/ 64 h 64"/>
                  <a:gd name="T40" fmla="*/ 7 w 46"/>
                  <a:gd name="T41" fmla="*/ 58 h 64"/>
                  <a:gd name="T42" fmla="*/ 0 w 46"/>
                  <a:gd name="T43" fmla="*/ 46 h 6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6" h="64">
                    <a:moveTo>
                      <a:pt x="0" y="46"/>
                    </a:moveTo>
                    <a:lnTo>
                      <a:pt x="0" y="35"/>
                    </a:lnTo>
                    <a:lnTo>
                      <a:pt x="7" y="35"/>
                    </a:lnTo>
                    <a:lnTo>
                      <a:pt x="13" y="35"/>
                    </a:lnTo>
                    <a:lnTo>
                      <a:pt x="20" y="41"/>
                    </a:lnTo>
                    <a:lnTo>
                      <a:pt x="20" y="46"/>
                    </a:lnTo>
                    <a:lnTo>
                      <a:pt x="26" y="46"/>
                    </a:lnTo>
                    <a:lnTo>
                      <a:pt x="33" y="41"/>
                    </a:lnTo>
                    <a:lnTo>
                      <a:pt x="26" y="29"/>
                    </a:lnTo>
                    <a:lnTo>
                      <a:pt x="13" y="23"/>
                    </a:lnTo>
                    <a:lnTo>
                      <a:pt x="7" y="12"/>
                    </a:lnTo>
                    <a:lnTo>
                      <a:pt x="0" y="0"/>
                    </a:lnTo>
                    <a:lnTo>
                      <a:pt x="13" y="0"/>
                    </a:lnTo>
                    <a:lnTo>
                      <a:pt x="20" y="6"/>
                    </a:lnTo>
                    <a:lnTo>
                      <a:pt x="39" y="23"/>
                    </a:lnTo>
                    <a:lnTo>
                      <a:pt x="46" y="41"/>
                    </a:lnTo>
                    <a:lnTo>
                      <a:pt x="46" y="52"/>
                    </a:lnTo>
                    <a:lnTo>
                      <a:pt x="39" y="58"/>
                    </a:lnTo>
                    <a:lnTo>
                      <a:pt x="26" y="64"/>
                    </a:lnTo>
                    <a:lnTo>
                      <a:pt x="20" y="64"/>
                    </a:lnTo>
                    <a:lnTo>
                      <a:pt x="7" y="58"/>
                    </a:lnTo>
                    <a:lnTo>
                      <a:pt x="0" y="46"/>
                    </a:lnTo>
                    <a:close/>
                  </a:path>
                </a:pathLst>
              </a:custGeom>
              <a:solidFill>
                <a:srgbClr val="000000"/>
              </a:solidFill>
              <a:ln w="4445">
                <a:solidFill>
                  <a:srgbClr val="000000"/>
                </a:solidFill>
                <a:prstDash val="solid"/>
                <a:round/>
                <a:headEnd/>
                <a:tailEnd/>
              </a:ln>
            </p:spPr>
            <p:txBody>
              <a:bodyPr/>
              <a:lstStyle/>
              <a:p>
                <a:endParaRPr lang="en-US"/>
              </a:p>
            </p:txBody>
          </p:sp>
          <p:sp>
            <p:nvSpPr>
              <p:cNvPr id="299" name="Freeform 44"/>
              <p:cNvSpPr>
                <a:spLocks/>
              </p:cNvSpPr>
              <p:nvPr/>
            </p:nvSpPr>
            <p:spPr bwMode="auto">
              <a:xfrm>
                <a:off x="7619" y="11340"/>
                <a:ext cx="26" cy="18"/>
              </a:xfrm>
              <a:custGeom>
                <a:avLst/>
                <a:gdLst>
                  <a:gd name="T0" fmla="*/ 0 w 26"/>
                  <a:gd name="T1" fmla="*/ 6 h 18"/>
                  <a:gd name="T2" fmla="*/ 0 w 26"/>
                  <a:gd name="T3" fmla="*/ 0 h 18"/>
                  <a:gd name="T4" fmla="*/ 6 w 26"/>
                  <a:gd name="T5" fmla="*/ 0 h 18"/>
                  <a:gd name="T6" fmla="*/ 20 w 26"/>
                  <a:gd name="T7" fmla="*/ 6 h 18"/>
                  <a:gd name="T8" fmla="*/ 26 w 26"/>
                  <a:gd name="T9" fmla="*/ 12 h 18"/>
                  <a:gd name="T10" fmla="*/ 26 w 26"/>
                  <a:gd name="T11" fmla="*/ 12 h 18"/>
                  <a:gd name="T12" fmla="*/ 26 w 26"/>
                  <a:gd name="T13" fmla="*/ 18 h 18"/>
                  <a:gd name="T14" fmla="*/ 13 w 26"/>
                  <a:gd name="T15" fmla="*/ 12 h 18"/>
                  <a:gd name="T16" fmla="*/ 0 w 26"/>
                  <a:gd name="T17" fmla="*/ 6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18">
                    <a:moveTo>
                      <a:pt x="0" y="6"/>
                    </a:moveTo>
                    <a:lnTo>
                      <a:pt x="0" y="0"/>
                    </a:lnTo>
                    <a:lnTo>
                      <a:pt x="6" y="0"/>
                    </a:lnTo>
                    <a:lnTo>
                      <a:pt x="20" y="6"/>
                    </a:lnTo>
                    <a:lnTo>
                      <a:pt x="26" y="12"/>
                    </a:lnTo>
                    <a:lnTo>
                      <a:pt x="26" y="18"/>
                    </a:lnTo>
                    <a:lnTo>
                      <a:pt x="13" y="12"/>
                    </a:lnTo>
                    <a:lnTo>
                      <a:pt x="0" y="6"/>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0" name="Freeform 45"/>
              <p:cNvSpPr>
                <a:spLocks/>
              </p:cNvSpPr>
              <p:nvPr/>
            </p:nvSpPr>
            <p:spPr bwMode="auto">
              <a:xfrm>
                <a:off x="8735" y="11300"/>
                <a:ext cx="131" cy="46"/>
              </a:xfrm>
              <a:custGeom>
                <a:avLst/>
                <a:gdLst>
                  <a:gd name="T0" fmla="*/ 79 w 131"/>
                  <a:gd name="T1" fmla="*/ 35 h 46"/>
                  <a:gd name="T2" fmla="*/ 85 w 131"/>
                  <a:gd name="T3" fmla="*/ 46 h 46"/>
                  <a:gd name="T4" fmla="*/ 46 w 131"/>
                  <a:gd name="T5" fmla="*/ 29 h 46"/>
                  <a:gd name="T6" fmla="*/ 20 w 131"/>
                  <a:gd name="T7" fmla="*/ 29 h 46"/>
                  <a:gd name="T8" fmla="*/ 0 w 131"/>
                  <a:gd name="T9" fmla="*/ 29 h 46"/>
                  <a:gd name="T10" fmla="*/ 0 w 131"/>
                  <a:gd name="T11" fmla="*/ 23 h 46"/>
                  <a:gd name="T12" fmla="*/ 0 w 131"/>
                  <a:gd name="T13" fmla="*/ 17 h 46"/>
                  <a:gd name="T14" fmla="*/ 7 w 131"/>
                  <a:gd name="T15" fmla="*/ 6 h 46"/>
                  <a:gd name="T16" fmla="*/ 20 w 131"/>
                  <a:gd name="T17" fmla="*/ 0 h 46"/>
                  <a:gd name="T18" fmla="*/ 46 w 131"/>
                  <a:gd name="T19" fmla="*/ 0 h 46"/>
                  <a:gd name="T20" fmla="*/ 72 w 131"/>
                  <a:gd name="T21" fmla="*/ 0 h 46"/>
                  <a:gd name="T22" fmla="*/ 99 w 131"/>
                  <a:gd name="T23" fmla="*/ 0 h 46"/>
                  <a:gd name="T24" fmla="*/ 105 w 131"/>
                  <a:gd name="T25" fmla="*/ 0 h 46"/>
                  <a:gd name="T26" fmla="*/ 112 w 131"/>
                  <a:gd name="T27" fmla="*/ 0 h 46"/>
                  <a:gd name="T28" fmla="*/ 112 w 131"/>
                  <a:gd name="T29" fmla="*/ 6 h 46"/>
                  <a:gd name="T30" fmla="*/ 85 w 131"/>
                  <a:gd name="T31" fmla="*/ 6 h 46"/>
                  <a:gd name="T32" fmla="*/ 79 w 131"/>
                  <a:gd name="T33" fmla="*/ 6 h 46"/>
                  <a:gd name="T34" fmla="*/ 66 w 131"/>
                  <a:gd name="T35" fmla="*/ 12 h 46"/>
                  <a:gd name="T36" fmla="*/ 66 w 131"/>
                  <a:gd name="T37" fmla="*/ 23 h 46"/>
                  <a:gd name="T38" fmla="*/ 66 w 131"/>
                  <a:gd name="T39" fmla="*/ 23 h 46"/>
                  <a:gd name="T40" fmla="*/ 72 w 131"/>
                  <a:gd name="T41" fmla="*/ 29 h 46"/>
                  <a:gd name="T42" fmla="*/ 99 w 131"/>
                  <a:gd name="T43" fmla="*/ 35 h 46"/>
                  <a:gd name="T44" fmla="*/ 131 w 131"/>
                  <a:gd name="T45" fmla="*/ 46 h 46"/>
                  <a:gd name="T46" fmla="*/ 125 w 131"/>
                  <a:gd name="T47" fmla="*/ 46 h 46"/>
                  <a:gd name="T48" fmla="*/ 105 w 131"/>
                  <a:gd name="T49" fmla="*/ 40 h 46"/>
                  <a:gd name="T50" fmla="*/ 92 w 131"/>
                  <a:gd name="T51" fmla="*/ 35 h 46"/>
                  <a:gd name="T52" fmla="*/ 79 w 131"/>
                  <a:gd name="T53" fmla="*/ 35 h 4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31" h="46">
                    <a:moveTo>
                      <a:pt x="79" y="35"/>
                    </a:moveTo>
                    <a:lnTo>
                      <a:pt x="85" y="46"/>
                    </a:lnTo>
                    <a:lnTo>
                      <a:pt x="46" y="29"/>
                    </a:lnTo>
                    <a:lnTo>
                      <a:pt x="20" y="29"/>
                    </a:lnTo>
                    <a:lnTo>
                      <a:pt x="0" y="29"/>
                    </a:lnTo>
                    <a:lnTo>
                      <a:pt x="0" y="23"/>
                    </a:lnTo>
                    <a:lnTo>
                      <a:pt x="0" y="17"/>
                    </a:lnTo>
                    <a:lnTo>
                      <a:pt x="7" y="6"/>
                    </a:lnTo>
                    <a:lnTo>
                      <a:pt x="20" y="0"/>
                    </a:lnTo>
                    <a:lnTo>
                      <a:pt x="46" y="0"/>
                    </a:lnTo>
                    <a:lnTo>
                      <a:pt x="72" y="0"/>
                    </a:lnTo>
                    <a:lnTo>
                      <a:pt x="99" y="0"/>
                    </a:lnTo>
                    <a:lnTo>
                      <a:pt x="105" y="0"/>
                    </a:lnTo>
                    <a:lnTo>
                      <a:pt x="112" y="0"/>
                    </a:lnTo>
                    <a:lnTo>
                      <a:pt x="112" y="6"/>
                    </a:lnTo>
                    <a:lnTo>
                      <a:pt x="85" y="6"/>
                    </a:lnTo>
                    <a:lnTo>
                      <a:pt x="79" y="6"/>
                    </a:lnTo>
                    <a:lnTo>
                      <a:pt x="66" y="12"/>
                    </a:lnTo>
                    <a:lnTo>
                      <a:pt x="66" y="23"/>
                    </a:lnTo>
                    <a:lnTo>
                      <a:pt x="72" y="29"/>
                    </a:lnTo>
                    <a:lnTo>
                      <a:pt x="99" y="35"/>
                    </a:lnTo>
                    <a:lnTo>
                      <a:pt x="131" y="46"/>
                    </a:lnTo>
                    <a:lnTo>
                      <a:pt x="125" y="46"/>
                    </a:lnTo>
                    <a:lnTo>
                      <a:pt x="105" y="40"/>
                    </a:lnTo>
                    <a:lnTo>
                      <a:pt x="92" y="35"/>
                    </a:lnTo>
                    <a:lnTo>
                      <a:pt x="79" y="35"/>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1" name="Freeform 46"/>
              <p:cNvSpPr>
                <a:spLocks/>
              </p:cNvSpPr>
              <p:nvPr/>
            </p:nvSpPr>
            <p:spPr bwMode="auto">
              <a:xfrm>
                <a:off x="7737" y="11323"/>
                <a:ext cx="20" cy="17"/>
              </a:xfrm>
              <a:custGeom>
                <a:avLst/>
                <a:gdLst>
                  <a:gd name="T0" fmla="*/ 0 w 20"/>
                  <a:gd name="T1" fmla="*/ 6 h 17"/>
                  <a:gd name="T2" fmla="*/ 0 w 20"/>
                  <a:gd name="T3" fmla="*/ 0 h 17"/>
                  <a:gd name="T4" fmla="*/ 7 w 20"/>
                  <a:gd name="T5" fmla="*/ 0 h 17"/>
                  <a:gd name="T6" fmla="*/ 13 w 20"/>
                  <a:gd name="T7" fmla="*/ 0 h 17"/>
                  <a:gd name="T8" fmla="*/ 13 w 20"/>
                  <a:gd name="T9" fmla="*/ 0 h 17"/>
                  <a:gd name="T10" fmla="*/ 20 w 20"/>
                  <a:gd name="T11" fmla="*/ 6 h 17"/>
                  <a:gd name="T12" fmla="*/ 20 w 20"/>
                  <a:gd name="T13" fmla="*/ 12 h 17"/>
                  <a:gd name="T14" fmla="*/ 13 w 20"/>
                  <a:gd name="T15" fmla="*/ 17 h 17"/>
                  <a:gd name="T16" fmla="*/ 0 w 20"/>
                  <a:gd name="T17" fmla="*/ 17 h 17"/>
                  <a:gd name="T18" fmla="*/ 0 w 20"/>
                  <a:gd name="T19" fmla="*/ 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 h="17">
                    <a:moveTo>
                      <a:pt x="0" y="6"/>
                    </a:moveTo>
                    <a:lnTo>
                      <a:pt x="0" y="0"/>
                    </a:lnTo>
                    <a:lnTo>
                      <a:pt x="7" y="0"/>
                    </a:lnTo>
                    <a:lnTo>
                      <a:pt x="13" y="0"/>
                    </a:lnTo>
                    <a:lnTo>
                      <a:pt x="20" y="6"/>
                    </a:lnTo>
                    <a:lnTo>
                      <a:pt x="20" y="12"/>
                    </a:lnTo>
                    <a:lnTo>
                      <a:pt x="13" y="17"/>
                    </a:lnTo>
                    <a:lnTo>
                      <a:pt x="0" y="17"/>
                    </a:lnTo>
                    <a:lnTo>
                      <a:pt x="0" y="6"/>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2" name="Freeform 47"/>
              <p:cNvSpPr>
                <a:spLocks/>
              </p:cNvSpPr>
              <p:nvPr/>
            </p:nvSpPr>
            <p:spPr bwMode="auto">
              <a:xfrm>
                <a:off x="7586" y="11317"/>
                <a:ext cx="26" cy="23"/>
              </a:xfrm>
              <a:custGeom>
                <a:avLst/>
                <a:gdLst>
                  <a:gd name="T0" fmla="*/ 0 w 26"/>
                  <a:gd name="T1" fmla="*/ 12 h 23"/>
                  <a:gd name="T2" fmla="*/ 7 w 26"/>
                  <a:gd name="T3" fmla="*/ 6 h 23"/>
                  <a:gd name="T4" fmla="*/ 20 w 26"/>
                  <a:gd name="T5" fmla="*/ 0 h 23"/>
                  <a:gd name="T6" fmla="*/ 20 w 26"/>
                  <a:gd name="T7" fmla="*/ 6 h 23"/>
                  <a:gd name="T8" fmla="*/ 26 w 26"/>
                  <a:gd name="T9" fmla="*/ 6 h 23"/>
                  <a:gd name="T10" fmla="*/ 20 w 26"/>
                  <a:gd name="T11" fmla="*/ 23 h 23"/>
                  <a:gd name="T12" fmla="*/ 7 w 26"/>
                  <a:gd name="T13" fmla="*/ 18 h 23"/>
                  <a:gd name="T14" fmla="*/ 0 w 26"/>
                  <a:gd name="T15" fmla="*/ 12 h 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 h="23">
                    <a:moveTo>
                      <a:pt x="0" y="12"/>
                    </a:moveTo>
                    <a:lnTo>
                      <a:pt x="7" y="6"/>
                    </a:lnTo>
                    <a:lnTo>
                      <a:pt x="20" y="0"/>
                    </a:lnTo>
                    <a:lnTo>
                      <a:pt x="20" y="6"/>
                    </a:lnTo>
                    <a:lnTo>
                      <a:pt x="26" y="6"/>
                    </a:lnTo>
                    <a:lnTo>
                      <a:pt x="20" y="23"/>
                    </a:lnTo>
                    <a:lnTo>
                      <a:pt x="7" y="18"/>
                    </a:lnTo>
                    <a:lnTo>
                      <a:pt x="0" y="12"/>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3" name="Freeform 48"/>
              <p:cNvSpPr>
                <a:spLocks/>
              </p:cNvSpPr>
              <p:nvPr/>
            </p:nvSpPr>
            <p:spPr bwMode="auto">
              <a:xfrm>
                <a:off x="7639" y="11317"/>
                <a:ext cx="32" cy="23"/>
              </a:xfrm>
              <a:custGeom>
                <a:avLst/>
                <a:gdLst>
                  <a:gd name="T0" fmla="*/ 0 w 32"/>
                  <a:gd name="T1" fmla="*/ 12 h 23"/>
                  <a:gd name="T2" fmla="*/ 13 w 32"/>
                  <a:gd name="T3" fmla="*/ 0 h 23"/>
                  <a:gd name="T4" fmla="*/ 19 w 32"/>
                  <a:gd name="T5" fmla="*/ 0 h 23"/>
                  <a:gd name="T6" fmla="*/ 26 w 32"/>
                  <a:gd name="T7" fmla="*/ 0 h 23"/>
                  <a:gd name="T8" fmla="*/ 32 w 32"/>
                  <a:gd name="T9" fmla="*/ 6 h 23"/>
                  <a:gd name="T10" fmla="*/ 32 w 32"/>
                  <a:gd name="T11" fmla="*/ 18 h 23"/>
                  <a:gd name="T12" fmla="*/ 26 w 32"/>
                  <a:gd name="T13" fmla="*/ 18 h 23"/>
                  <a:gd name="T14" fmla="*/ 19 w 32"/>
                  <a:gd name="T15" fmla="*/ 23 h 23"/>
                  <a:gd name="T16" fmla="*/ 13 w 32"/>
                  <a:gd name="T17" fmla="*/ 18 h 23"/>
                  <a:gd name="T18" fmla="*/ 0 w 32"/>
                  <a:gd name="T19" fmla="*/ 12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 h="23">
                    <a:moveTo>
                      <a:pt x="0" y="12"/>
                    </a:moveTo>
                    <a:lnTo>
                      <a:pt x="13" y="0"/>
                    </a:lnTo>
                    <a:lnTo>
                      <a:pt x="19" y="0"/>
                    </a:lnTo>
                    <a:lnTo>
                      <a:pt x="26" y="0"/>
                    </a:lnTo>
                    <a:lnTo>
                      <a:pt x="32" y="6"/>
                    </a:lnTo>
                    <a:lnTo>
                      <a:pt x="32" y="18"/>
                    </a:lnTo>
                    <a:lnTo>
                      <a:pt x="26" y="18"/>
                    </a:lnTo>
                    <a:lnTo>
                      <a:pt x="19" y="23"/>
                    </a:lnTo>
                    <a:lnTo>
                      <a:pt x="13" y="18"/>
                    </a:lnTo>
                    <a:lnTo>
                      <a:pt x="0" y="12"/>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4" name="Freeform 49"/>
              <p:cNvSpPr>
                <a:spLocks/>
              </p:cNvSpPr>
              <p:nvPr/>
            </p:nvSpPr>
            <p:spPr bwMode="auto">
              <a:xfrm>
                <a:off x="7553" y="11329"/>
                <a:ext cx="13" cy="6"/>
              </a:xfrm>
              <a:custGeom>
                <a:avLst/>
                <a:gdLst>
                  <a:gd name="T0" fmla="*/ 0 w 13"/>
                  <a:gd name="T1" fmla="*/ 6 h 6"/>
                  <a:gd name="T2" fmla="*/ 0 w 13"/>
                  <a:gd name="T3" fmla="*/ 0 h 6"/>
                  <a:gd name="T4" fmla="*/ 0 w 13"/>
                  <a:gd name="T5" fmla="*/ 0 h 6"/>
                  <a:gd name="T6" fmla="*/ 13 w 13"/>
                  <a:gd name="T7" fmla="*/ 0 h 6"/>
                  <a:gd name="T8" fmla="*/ 13 w 13"/>
                  <a:gd name="T9" fmla="*/ 6 h 6"/>
                  <a:gd name="T10" fmla="*/ 7 w 13"/>
                  <a:gd name="T11" fmla="*/ 6 h 6"/>
                  <a:gd name="T12" fmla="*/ 0 w 13"/>
                  <a:gd name="T13" fmla="*/ 6 h 6"/>
                  <a:gd name="T14" fmla="*/ 0 w 13"/>
                  <a:gd name="T15" fmla="*/ 6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6">
                    <a:moveTo>
                      <a:pt x="0" y="6"/>
                    </a:moveTo>
                    <a:lnTo>
                      <a:pt x="0" y="0"/>
                    </a:lnTo>
                    <a:lnTo>
                      <a:pt x="13" y="0"/>
                    </a:lnTo>
                    <a:lnTo>
                      <a:pt x="13" y="6"/>
                    </a:lnTo>
                    <a:lnTo>
                      <a:pt x="7" y="6"/>
                    </a:lnTo>
                    <a:lnTo>
                      <a:pt x="0" y="6"/>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5" name="Freeform 50"/>
              <p:cNvSpPr>
                <a:spLocks/>
              </p:cNvSpPr>
              <p:nvPr/>
            </p:nvSpPr>
            <p:spPr bwMode="auto">
              <a:xfrm>
                <a:off x="8834" y="11317"/>
                <a:ext cx="26" cy="6"/>
              </a:xfrm>
              <a:custGeom>
                <a:avLst/>
                <a:gdLst>
                  <a:gd name="T0" fmla="*/ 0 w 26"/>
                  <a:gd name="T1" fmla="*/ 6 h 6"/>
                  <a:gd name="T2" fmla="*/ 13 w 26"/>
                  <a:gd name="T3" fmla="*/ 0 h 6"/>
                  <a:gd name="T4" fmla="*/ 19 w 26"/>
                  <a:gd name="T5" fmla="*/ 0 h 6"/>
                  <a:gd name="T6" fmla="*/ 26 w 26"/>
                  <a:gd name="T7" fmla="*/ 6 h 6"/>
                  <a:gd name="T8" fmla="*/ 13 w 26"/>
                  <a:gd name="T9" fmla="*/ 6 h 6"/>
                  <a:gd name="T10" fmla="*/ 0 w 26"/>
                  <a:gd name="T11" fmla="*/ 6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6">
                    <a:moveTo>
                      <a:pt x="0" y="6"/>
                    </a:moveTo>
                    <a:lnTo>
                      <a:pt x="13" y="0"/>
                    </a:lnTo>
                    <a:lnTo>
                      <a:pt x="19" y="0"/>
                    </a:lnTo>
                    <a:lnTo>
                      <a:pt x="26" y="6"/>
                    </a:lnTo>
                    <a:lnTo>
                      <a:pt x="13" y="6"/>
                    </a:lnTo>
                    <a:lnTo>
                      <a:pt x="0" y="6"/>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6" name="Freeform 51"/>
              <p:cNvSpPr>
                <a:spLocks/>
              </p:cNvSpPr>
              <p:nvPr/>
            </p:nvSpPr>
            <p:spPr bwMode="auto">
              <a:xfrm>
                <a:off x="7619" y="11306"/>
                <a:ext cx="26" cy="11"/>
              </a:xfrm>
              <a:custGeom>
                <a:avLst/>
                <a:gdLst>
                  <a:gd name="T0" fmla="*/ 0 w 26"/>
                  <a:gd name="T1" fmla="*/ 6 h 11"/>
                  <a:gd name="T2" fmla="*/ 13 w 26"/>
                  <a:gd name="T3" fmla="*/ 0 h 11"/>
                  <a:gd name="T4" fmla="*/ 20 w 26"/>
                  <a:gd name="T5" fmla="*/ 0 h 11"/>
                  <a:gd name="T6" fmla="*/ 26 w 26"/>
                  <a:gd name="T7" fmla="*/ 0 h 11"/>
                  <a:gd name="T8" fmla="*/ 20 w 26"/>
                  <a:gd name="T9" fmla="*/ 11 h 11"/>
                  <a:gd name="T10" fmla="*/ 6 w 26"/>
                  <a:gd name="T11" fmla="*/ 11 h 11"/>
                  <a:gd name="T12" fmla="*/ 6 w 26"/>
                  <a:gd name="T13" fmla="*/ 11 h 11"/>
                  <a:gd name="T14" fmla="*/ 0 w 26"/>
                  <a:gd name="T15" fmla="*/ 6 h 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 h="11">
                    <a:moveTo>
                      <a:pt x="0" y="6"/>
                    </a:moveTo>
                    <a:lnTo>
                      <a:pt x="13" y="0"/>
                    </a:lnTo>
                    <a:lnTo>
                      <a:pt x="20" y="0"/>
                    </a:lnTo>
                    <a:lnTo>
                      <a:pt x="26" y="0"/>
                    </a:lnTo>
                    <a:lnTo>
                      <a:pt x="20" y="11"/>
                    </a:lnTo>
                    <a:lnTo>
                      <a:pt x="6" y="11"/>
                    </a:lnTo>
                    <a:lnTo>
                      <a:pt x="0" y="6"/>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 name="Freeform 52"/>
              <p:cNvSpPr>
                <a:spLocks/>
              </p:cNvSpPr>
              <p:nvPr/>
            </p:nvSpPr>
            <p:spPr bwMode="auto">
              <a:xfrm>
                <a:off x="8361" y="11254"/>
                <a:ext cx="92" cy="40"/>
              </a:xfrm>
              <a:custGeom>
                <a:avLst/>
                <a:gdLst>
                  <a:gd name="T0" fmla="*/ 0 w 92"/>
                  <a:gd name="T1" fmla="*/ 23 h 40"/>
                  <a:gd name="T2" fmla="*/ 0 w 92"/>
                  <a:gd name="T3" fmla="*/ 17 h 40"/>
                  <a:gd name="T4" fmla="*/ 0 w 92"/>
                  <a:gd name="T5" fmla="*/ 17 h 40"/>
                  <a:gd name="T6" fmla="*/ 13 w 92"/>
                  <a:gd name="T7" fmla="*/ 17 h 40"/>
                  <a:gd name="T8" fmla="*/ 20 w 92"/>
                  <a:gd name="T9" fmla="*/ 17 h 40"/>
                  <a:gd name="T10" fmla="*/ 39 w 92"/>
                  <a:gd name="T11" fmla="*/ 29 h 40"/>
                  <a:gd name="T12" fmla="*/ 59 w 92"/>
                  <a:gd name="T13" fmla="*/ 29 h 40"/>
                  <a:gd name="T14" fmla="*/ 65 w 92"/>
                  <a:gd name="T15" fmla="*/ 29 h 40"/>
                  <a:gd name="T16" fmla="*/ 72 w 92"/>
                  <a:gd name="T17" fmla="*/ 23 h 40"/>
                  <a:gd name="T18" fmla="*/ 65 w 92"/>
                  <a:gd name="T19" fmla="*/ 17 h 40"/>
                  <a:gd name="T20" fmla="*/ 59 w 92"/>
                  <a:gd name="T21" fmla="*/ 11 h 40"/>
                  <a:gd name="T22" fmla="*/ 52 w 92"/>
                  <a:gd name="T23" fmla="*/ 11 h 40"/>
                  <a:gd name="T24" fmla="*/ 46 w 92"/>
                  <a:gd name="T25" fmla="*/ 11 h 40"/>
                  <a:gd name="T26" fmla="*/ 46 w 92"/>
                  <a:gd name="T27" fmla="*/ 5 h 40"/>
                  <a:gd name="T28" fmla="*/ 46 w 92"/>
                  <a:gd name="T29" fmla="*/ 0 h 40"/>
                  <a:gd name="T30" fmla="*/ 59 w 92"/>
                  <a:gd name="T31" fmla="*/ 0 h 40"/>
                  <a:gd name="T32" fmla="*/ 72 w 92"/>
                  <a:gd name="T33" fmla="*/ 0 h 40"/>
                  <a:gd name="T34" fmla="*/ 85 w 92"/>
                  <a:gd name="T35" fmla="*/ 11 h 40"/>
                  <a:gd name="T36" fmla="*/ 92 w 92"/>
                  <a:gd name="T37" fmla="*/ 23 h 40"/>
                  <a:gd name="T38" fmla="*/ 85 w 92"/>
                  <a:gd name="T39" fmla="*/ 34 h 40"/>
                  <a:gd name="T40" fmla="*/ 79 w 92"/>
                  <a:gd name="T41" fmla="*/ 40 h 40"/>
                  <a:gd name="T42" fmla="*/ 59 w 92"/>
                  <a:gd name="T43" fmla="*/ 40 h 40"/>
                  <a:gd name="T44" fmla="*/ 33 w 92"/>
                  <a:gd name="T45" fmla="*/ 34 h 40"/>
                  <a:gd name="T46" fmla="*/ 0 w 92"/>
                  <a:gd name="T47" fmla="*/ 23 h 4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2" h="40">
                    <a:moveTo>
                      <a:pt x="0" y="23"/>
                    </a:moveTo>
                    <a:lnTo>
                      <a:pt x="0" y="17"/>
                    </a:lnTo>
                    <a:lnTo>
                      <a:pt x="13" y="17"/>
                    </a:lnTo>
                    <a:lnTo>
                      <a:pt x="20" y="17"/>
                    </a:lnTo>
                    <a:lnTo>
                      <a:pt x="39" y="29"/>
                    </a:lnTo>
                    <a:lnTo>
                      <a:pt x="59" y="29"/>
                    </a:lnTo>
                    <a:lnTo>
                      <a:pt x="65" y="29"/>
                    </a:lnTo>
                    <a:lnTo>
                      <a:pt x="72" y="23"/>
                    </a:lnTo>
                    <a:lnTo>
                      <a:pt x="65" y="17"/>
                    </a:lnTo>
                    <a:lnTo>
                      <a:pt x="59" y="11"/>
                    </a:lnTo>
                    <a:lnTo>
                      <a:pt x="52" y="11"/>
                    </a:lnTo>
                    <a:lnTo>
                      <a:pt x="46" y="11"/>
                    </a:lnTo>
                    <a:lnTo>
                      <a:pt x="46" y="5"/>
                    </a:lnTo>
                    <a:lnTo>
                      <a:pt x="46" y="0"/>
                    </a:lnTo>
                    <a:lnTo>
                      <a:pt x="59" y="0"/>
                    </a:lnTo>
                    <a:lnTo>
                      <a:pt x="72" y="0"/>
                    </a:lnTo>
                    <a:lnTo>
                      <a:pt x="85" y="11"/>
                    </a:lnTo>
                    <a:lnTo>
                      <a:pt x="92" y="23"/>
                    </a:lnTo>
                    <a:lnTo>
                      <a:pt x="85" y="34"/>
                    </a:lnTo>
                    <a:lnTo>
                      <a:pt x="79" y="40"/>
                    </a:lnTo>
                    <a:lnTo>
                      <a:pt x="59" y="40"/>
                    </a:lnTo>
                    <a:lnTo>
                      <a:pt x="33" y="34"/>
                    </a:lnTo>
                    <a:lnTo>
                      <a:pt x="0" y="23"/>
                    </a:lnTo>
                    <a:close/>
                  </a:path>
                </a:pathLst>
              </a:custGeom>
              <a:solidFill>
                <a:srgbClr val="000000"/>
              </a:solidFill>
              <a:ln w="4445">
                <a:solidFill>
                  <a:srgbClr val="000000"/>
                </a:solidFill>
                <a:prstDash val="solid"/>
                <a:round/>
                <a:headEnd/>
                <a:tailEnd/>
              </a:ln>
            </p:spPr>
            <p:txBody>
              <a:bodyPr/>
              <a:lstStyle/>
              <a:p>
                <a:endParaRPr lang="en-US"/>
              </a:p>
            </p:txBody>
          </p:sp>
          <p:sp>
            <p:nvSpPr>
              <p:cNvPr id="308" name="Freeform 53"/>
              <p:cNvSpPr>
                <a:spLocks/>
              </p:cNvSpPr>
              <p:nvPr/>
            </p:nvSpPr>
            <p:spPr bwMode="auto">
              <a:xfrm>
                <a:off x="8545" y="11231"/>
                <a:ext cx="72" cy="57"/>
              </a:xfrm>
              <a:custGeom>
                <a:avLst/>
                <a:gdLst>
                  <a:gd name="T0" fmla="*/ 6 w 72"/>
                  <a:gd name="T1" fmla="*/ 40 h 57"/>
                  <a:gd name="T2" fmla="*/ 0 w 72"/>
                  <a:gd name="T3" fmla="*/ 28 h 57"/>
                  <a:gd name="T4" fmla="*/ 6 w 72"/>
                  <a:gd name="T5" fmla="*/ 11 h 57"/>
                  <a:gd name="T6" fmla="*/ 19 w 72"/>
                  <a:gd name="T7" fmla="*/ 5 h 57"/>
                  <a:gd name="T8" fmla="*/ 39 w 72"/>
                  <a:gd name="T9" fmla="*/ 0 h 57"/>
                  <a:gd name="T10" fmla="*/ 52 w 72"/>
                  <a:gd name="T11" fmla="*/ 0 h 57"/>
                  <a:gd name="T12" fmla="*/ 65 w 72"/>
                  <a:gd name="T13" fmla="*/ 5 h 57"/>
                  <a:gd name="T14" fmla="*/ 72 w 72"/>
                  <a:gd name="T15" fmla="*/ 23 h 57"/>
                  <a:gd name="T16" fmla="*/ 65 w 72"/>
                  <a:gd name="T17" fmla="*/ 28 h 57"/>
                  <a:gd name="T18" fmla="*/ 59 w 72"/>
                  <a:gd name="T19" fmla="*/ 34 h 57"/>
                  <a:gd name="T20" fmla="*/ 52 w 72"/>
                  <a:gd name="T21" fmla="*/ 34 h 57"/>
                  <a:gd name="T22" fmla="*/ 52 w 72"/>
                  <a:gd name="T23" fmla="*/ 23 h 57"/>
                  <a:gd name="T24" fmla="*/ 52 w 72"/>
                  <a:gd name="T25" fmla="*/ 17 h 57"/>
                  <a:gd name="T26" fmla="*/ 46 w 72"/>
                  <a:gd name="T27" fmla="*/ 11 h 57"/>
                  <a:gd name="T28" fmla="*/ 39 w 72"/>
                  <a:gd name="T29" fmla="*/ 11 h 57"/>
                  <a:gd name="T30" fmla="*/ 32 w 72"/>
                  <a:gd name="T31" fmla="*/ 17 h 57"/>
                  <a:gd name="T32" fmla="*/ 26 w 72"/>
                  <a:gd name="T33" fmla="*/ 23 h 57"/>
                  <a:gd name="T34" fmla="*/ 19 w 72"/>
                  <a:gd name="T35" fmla="*/ 34 h 57"/>
                  <a:gd name="T36" fmla="*/ 26 w 72"/>
                  <a:gd name="T37" fmla="*/ 40 h 57"/>
                  <a:gd name="T38" fmla="*/ 26 w 72"/>
                  <a:gd name="T39" fmla="*/ 40 h 57"/>
                  <a:gd name="T40" fmla="*/ 39 w 72"/>
                  <a:gd name="T41" fmla="*/ 40 h 57"/>
                  <a:gd name="T42" fmla="*/ 39 w 72"/>
                  <a:gd name="T43" fmla="*/ 40 h 57"/>
                  <a:gd name="T44" fmla="*/ 46 w 72"/>
                  <a:gd name="T45" fmla="*/ 40 h 57"/>
                  <a:gd name="T46" fmla="*/ 46 w 72"/>
                  <a:gd name="T47" fmla="*/ 52 h 57"/>
                  <a:gd name="T48" fmla="*/ 39 w 72"/>
                  <a:gd name="T49" fmla="*/ 52 h 57"/>
                  <a:gd name="T50" fmla="*/ 32 w 72"/>
                  <a:gd name="T51" fmla="*/ 57 h 57"/>
                  <a:gd name="T52" fmla="*/ 19 w 72"/>
                  <a:gd name="T53" fmla="*/ 57 h 57"/>
                  <a:gd name="T54" fmla="*/ 13 w 72"/>
                  <a:gd name="T55" fmla="*/ 52 h 57"/>
                  <a:gd name="T56" fmla="*/ 6 w 72"/>
                  <a:gd name="T57" fmla="*/ 40 h 5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2" h="57">
                    <a:moveTo>
                      <a:pt x="6" y="40"/>
                    </a:moveTo>
                    <a:lnTo>
                      <a:pt x="0" y="28"/>
                    </a:lnTo>
                    <a:lnTo>
                      <a:pt x="6" y="11"/>
                    </a:lnTo>
                    <a:lnTo>
                      <a:pt x="19" y="5"/>
                    </a:lnTo>
                    <a:lnTo>
                      <a:pt x="39" y="0"/>
                    </a:lnTo>
                    <a:lnTo>
                      <a:pt x="52" y="0"/>
                    </a:lnTo>
                    <a:lnTo>
                      <a:pt x="65" y="5"/>
                    </a:lnTo>
                    <a:lnTo>
                      <a:pt x="72" y="23"/>
                    </a:lnTo>
                    <a:lnTo>
                      <a:pt x="65" y="28"/>
                    </a:lnTo>
                    <a:lnTo>
                      <a:pt x="59" y="34"/>
                    </a:lnTo>
                    <a:lnTo>
                      <a:pt x="52" y="34"/>
                    </a:lnTo>
                    <a:lnTo>
                      <a:pt x="52" y="23"/>
                    </a:lnTo>
                    <a:lnTo>
                      <a:pt x="52" y="17"/>
                    </a:lnTo>
                    <a:lnTo>
                      <a:pt x="46" y="11"/>
                    </a:lnTo>
                    <a:lnTo>
                      <a:pt x="39" y="11"/>
                    </a:lnTo>
                    <a:lnTo>
                      <a:pt x="32" y="17"/>
                    </a:lnTo>
                    <a:lnTo>
                      <a:pt x="26" y="23"/>
                    </a:lnTo>
                    <a:lnTo>
                      <a:pt x="19" y="34"/>
                    </a:lnTo>
                    <a:lnTo>
                      <a:pt x="26" y="40"/>
                    </a:lnTo>
                    <a:lnTo>
                      <a:pt x="39" y="40"/>
                    </a:lnTo>
                    <a:lnTo>
                      <a:pt x="46" y="40"/>
                    </a:lnTo>
                    <a:lnTo>
                      <a:pt x="46" y="52"/>
                    </a:lnTo>
                    <a:lnTo>
                      <a:pt x="39" y="52"/>
                    </a:lnTo>
                    <a:lnTo>
                      <a:pt x="32" y="57"/>
                    </a:lnTo>
                    <a:lnTo>
                      <a:pt x="19" y="57"/>
                    </a:lnTo>
                    <a:lnTo>
                      <a:pt x="13" y="52"/>
                    </a:lnTo>
                    <a:lnTo>
                      <a:pt x="6" y="40"/>
                    </a:lnTo>
                    <a:close/>
                  </a:path>
                </a:pathLst>
              </a:custGeom>
              <a:solidFill>
                <a:srgbClr val="000000"/>
              </a:solidFill>
              <a:ln w="4445">
                <a:solidFill>
                  <a:srgbClr val="000000"/>
                </a:solidFill>
                <a:prstDash val="solid"/>
                <a:round/>
                <a:headEnd/>
                <a:tailEnd/>
              </a:ln>
            </p:spPr>
            <p:txBody>
              <a:bodyPr/>
              <a:lstStyle/>
              <a:p>
                <a:endParaRPr lang="en-US"/>
              </a:p>
            </p:txBody>
          </p:sp>
          <p:sp>
            <p:nvSpPr>
              <p:cNvPr id="309" name="Freeform 54"/>
              <p:cNvSpPr>
                <a:spLocks/>
              </p:cNvSpPr>
              <p:nvPr/>
            </p:nvSpPr>
            <p:spPr bwMode="auto">
              <a:xfrm>
                <a:off x="8801" y="10206"/>
                <a:ext cx="19" cy="1077"/>
              </a:xfrm>
              <a:custGeom>
                <a:avLst/>
                <a:gdLst>
                  <a:gd name="T0" fmla="*/ 0 w 19"/>
                  <a:gd name="T1" fmla="*/ 1071 h 1077"/>
                  <a:gd name="T2" fmla="*/ 6 w 19"/>
                  <a:gd name="T3" fmla="*/ 58 h 1077"/>
                  <a:gd name="T4" fmla="*/ 6 w 19"/>
                  <a:gd name="T5" fmla="*/ 29 h 1077"/>
                  <a:gd name="T6" fmla="*/ 6 w 19"/>
                  <a:gd name="T7" fmla="*/ 12 h 1077"/>
                  <a:gd name="T8" fmla="*/ 13 w 19"/>
                  <a:gd name="T9" fmla="*/ 0 h 1077"/>
                  <a:gd name="T10" fmla="*/ 19 w 19"/>
                  <a:gd name="T11" fmla="*/ 64 h 1077"/>
                  <a:gd name="T12" fmla="*/ 13 w 19"/>
                  <a:gd name="T13" fmla="*/ 1077 h 1077"/>
                  <a:gd name="T14" fmla="*/ 6 w 19"/>
                  <a:gd name="T15" fmla="*/ 1077 h 1077"/>
                  <a:gd name="T16" fmla="*/ 0 w 19"/>
                  <a:gd name="T17" fmla="*/ 1077 h 1077"/>
                  <a:gd name="T18" fmla="*/ 0 w 19"/>
                  <a:gd name="T19" fmla="*/ 1071 h 10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 h="1077">
                    <a:moveTo>
                      <a:pt x="0" y="1071"/>
                    </a:moveTo>
                    <a:lnTo>
                      <a:pt x="6" y="58"/>
                    </a:lnTo>
                    <a:lnTo>
                      <a:pt x="6" y="29"/>
                    </a:lnTo>
                    <a:lnTo>
                      <a:pt x="6" y="12"/>
                    </a:lnTo>
                    <a:lnTo>
                      <a:pt x="13" y="0"/>
                    </a:lnTo>
                    <a:lnTo>
                      <a:pt x="19" y="64"/>
                    </a:lnTo>
                    <a:lnTo>
                      <a:pt x="13" y="1077"/>
                    </a:lnTo>
                    <a:lnTo>
                      <a:pt x="6" y="1077"/>
                    </a:lnTo>
                    <a:lnTo>
                      <a:pt x="0" y="1077"/>
                    </a:lnTo>
                    <a:lnTo>
                      <a:pt x="0" y="1071"/>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 name="Freeform 55"/>
              <p:cNvSpPr>
                <a:spLocks/>
              </p:cNvSpPr>
              <p:nvPr/>
            </p:nvSpPr>
            <p:spPr bwMode="auto">
              <a:xfrm>
                <a:off x="8834" y="10177"/>
                <a:ext cx="19" cy="1106"/>
              </a:xfrm>
              <a:custGeom>
                <a:avLst/>
                <a:gdLst>
                  <a:gd name="T0" fmla="*/ 0 w 19"/>
                  <a:gd name="T1" fmla="*/ 0 h 1106"/>
                  <a:gd name="T2" fmla="*/ 19 w 19"/>
                  <a:gd name="T3" fmla="*/ 6 h 1106"/>
                  <a:gd name="T4" fmla="*/ 19 w 19"/>
                  <a:gd name="T5" fmla="*/ 12 h 1106"/>
                  <a:gd name="T6" fmla="*/ 19 w 19"/>
                  <a:gd name="T7" fmla="*/ 18 h 1106"/>
                  <a:gd name="T8" fmla="*/ 19 w 19"/>
                  <a:gd name="T9" fmla="*/ 35 h 1106"/>
                  <a:gd name="T10" fmla="*/ 19 w 19"/>
                  <a:gd name="T11" fmla="*/ 52 h 1106"/>
                  <a:gd name="T12" fmla="*/ 19 w 19"/>
                  <a:gd name="T13" fmla="*/ 75 h 1106"/>
                  <a:gd name="T14" fmla="*/ 19 w 19"/>
                  <a:gd name="T15" fmla="*/ 104 h 1106"/>
                  <a:gd name="T16" fmla="*/ 19 w 19"/>
                  <a:gd name="T17" fmla="*/ 139 h 1106"/>
                  <a:gd name="T18" fmla="*/ 19 w 19"/>
                  <a:gd name="T19" fmla="*/ 174 h 1106"/>
                  <a:gd name="T20" fmla="*/ 19 w 19"/>
                  <a:gd name="T21" fmla="*/ 214 h 1106"/>
                  <a:gd name="T22" fmla="*/ 19 w 19"/>
                  <a:gd name="T23" fmla="*/ 261 h 1106"/>
                  <a:gd name="T24" fmla="*/ 19 w 19"/>
                  <a:gd name="T25" fmla="*/ 353 h 1106"/>
                  <a:gd name="T26" fmla="*/ 19 w 19"/>
                  <a:gd name="T27" fmla="*/ 452 h 1106"/>
                  <a:gd name="T28" fmla="*/ 19 w 19"/>
                  <a:gd name="T29" fmla="*/ 550 h 1106"/>
                  <a:gd name="T30" fmla="*/ 19 w 19"/>
                  <a:gd name="T31" fmla="*/ 648 h 1106"/>
                  <a:gd name="T32" fmla="*/ 19 w 19"/>
                  <a:gd name="T33" fmla="*/ 747 h 1106"/>
                  <a:gd name="T34" fmla="*/ 19 w 19"/>
                  <a:gd name="T35" fmla="*/ 839 h 1106"/>
                  <a:gd name="T36" fmla="*/ 13 w 19"/>
                  <a:gd name="T37" fmla="*/ 880 h 1106"/>
                  <a:gd name="T38" fmla="*/ 13 w 19"/>
                  <a:gd name="T39" fmla="*/ 920 h 1106"/>
                  <a:gd name="T40" fmla="*/ 13 w 19"/>
                  <a:gd name="T41" fmla="*/ 961 h 1106"/>
                  <a:gd name="T42" fmla="*/ 13 w 19"/>
                  <a:gd name="T43" fmla="*/ 996 h 1106"/>
                  <a:gd name="T44" fmla="*/ 13 w 19"/>
                  <a:gd name="T45" fmla="*/ 1019 h 1106"/>
                  <a:gd name="T46" fmla="*/ 13 w 19"/>
                  <a:gd name="T47" fmla="*/ 1048 h 1106"/>
                  <a:gd name="T48" fmla="*/ 13 w 19"/>
                  <a:gd name="T49" fmla="*/ 1065 h 1106"/>
                  <a:gd name="T50" fmla="*/ 13 w 19"/>
                  <a:gd name="T51" fmla="*/ 1082 h 1106"/>
                  <a:gd name="T52" fmla="*/ 13 w 19"/>
                  <a:gd name="T53" fmla="*/ 1088 h 1106"/>
                  <a:gd name="T54" fmla="*/ 13 w 19"/>
                  <a:gd name="T55" fmla="*/ 1094 h 1106"/>
                  <a:gd name="T56" fmla="*/ 0 w 19"/>
                  <a:gd name="T57" fmla="*/ 1106 h 1106"/>
                  <a:gd name="T58" fmla="*/ 0 w 19"/>
                  <a:gd name="T59" fmla="*/ 1100 h 1106"/>
                  <a:gd name="T60" fmla="*/ 0 w 19"/>
                  <a:gd name="T61" fmla="*/ 1088 h 1106"/>
                  <a:gd name="T62" fmla="*/ 0 w 19"/>
                  <a:gd name="T63" fmla="*/ 1077 h 1106"/>
                  <a:gd name="T64" fmla="*/ 0 w 19"/>
                  <a:gd name="T65" fmla="*/ 1054 h 1106"/>
                  <a:gd name="T66" fmla="*/ 0 w 19"/>
                  <a:gd name="T67" fmla="*/ 1030 h 1106"/>
                  <a:gd name="T68" fmla="*/ 0 w 19"/>
                  <a:gd name="T69" fmla="*/ 1001 h 1106"/>
                  <a:gd name="T70" fmla="*/ 0 w 19"/>
                  <a:gd name="T71" fmla="*/ 967 h 1106"/>
                  <a:gd name="T72" fmla="*/ 0 w 19"/>
                  <a:gd name="T73" fmla="*/ 932 h 1106"/>
                  <a:gd name="T74" fmla="*/ 0 w 19"/>
                  <a:gd name="T75" fmla="*/ 891 h 1106"/>
                  <a:gd name="T76" fmla="*/ 0 w 19"/>
                  <a:gd name="T77" fmla="*/ 845 h 1106"/>
                  <a:gd name="T78" fmla="*/ 0 w 19"/>
                  <a:gd name="T79" fmla="*/ 753 h 1106"/>
                  <a:gd name="T80" fmla="*/ 0 w 19"/>
                  <a:gd name="T81" fmla="*/ 654 h 1106"/>
                  <a:gd name="T82" fmla="*/ 0 w 19"/>
                  <a:gd name="T83" fmla="*/ 550 h 1106"/>
                  <a:gd name="T84" fmla="*/ 0 w 19"/>
                  <a:gd name="T85" fmla="*/ 446 h 1106"/>
                  <a:gd name="T86" fmla="*/ 0 w 19"/>
                  <a:gd name="T87" fmla="*/ 347 h 1106"/>
                  <a:gd name="T88" fmla="*/ 0 w 19"/>
                  <a:gd name="T89" fmla="*/ 255 h 1106"/>
                  <a:gd name="T90" fmla="*/ 0 w 19"/>
                  <a:gd name="T91" fmla="*/ 214 h 1106"/>
                  <a:gd name="T92" fmla="*/ 0 w 19"/>
                  <a:gd name="T93" fmla="*/ 168 h 1106"/>
                  <a:gd name="T94" fmla="*/ 0 w 19"/>
                  <a:gd name="T95" fmla="*/ 133 h 1106"/>
                  <a:gd name="T96" fmla="*/ 0 w 19"/>
                  <a:gd name="T97" fmla="*/ 99 h 1106"/>
                  <a:gd name="T98" fmla="*/ 0 w 19"/>
                  <a:gd name="T99" fmla="*/ 70 h 1106"/>
                  <a:gd name="T100" fmla="*/ 0 w 19"/>
                  <a:gd name="T101" fmla="*/ 46 h 1106"/>
                  <a:gd name="T102" fmla="*/ 0 w 19"/>
                  <a:gd name="T103" fmla="*/ 23 h 1106"/>
                  <a:gd name="T104" fmla="*/ 0 w 19"/>
                  <a:gd name="T105" fmla="*/ 12 h 1106"/>
                  <a:gd name="T106" fmla="*/ 0 w 19"/>
                  <a:gd name="T107" fmla="*/ 0 h 1106"/>
                  <a:gd name="T108" fmla="*/ 0 w 19"/>
                  <a:gd name="T109" fmla="*/ 0 h 11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9" h="1106">
                    <a:moveTo>
                      <a:pt x="0" y="0"/>
                    </a:moveTo>
                    <a:lnTo>
                      <a:pt x="19" y="6"/>
                    </a:lnTo>
                    <a:lnTo>
                      <a:pt x="19" y="12"/>
                    </a:lnTo>
                    <a:lnTo>
                      <a:pt x="19" y="18"/>
                    </a:lnTo>
                    <a:lnTo>
                      <a:pt x="19" y="35"/>
                    </a:lnTo>
                    <a:lnTo>
                      <a:pt x="19" y="52"/>
                    </a:lnTo>
                    <a:lnTo>
                      <a:pt x="19" y="75"/>
                    </a:lnTo>
                    <a:lnTo>
                      <a:pt x="19" y="104"/>
                    </a:lnTo>
                    <a:lnTo>
                      <a:pt x="19" y="139"/>
                    </a:lnTo>
                    <a:lnTo>
                      <a:pt x="19" y="174"/>
                    </a:lnTo>
                    <a:lnTo>
                      <a:pt x="19" y="214"/>
                    </a:lnTo>
                    <a:lnTo>
                      <a:pt x="19" y="261"/>
                    </a:lnTo>
                    <a:lnTo>
                      <a:pt x="19" y="353"/>
                    </a:lnTo>
                    <a:lnTo>
                      <a:pt x="19" y="452"/>
                    </a:lnTo>
                    <a:lnTo>
                      <a:pt x="19" y="550"/>
                    </a:lnTo>
                    <a:lnTo>
                      <a:pt x="19" y="648"/>
                    </a:lnTo>
                    <a:lnTo>
                      <a:pt x="19" y="747"/>
                    </a:lnTo>
                    <a:lnTo>
                      <a:pt x="19" y="839"/>
                    </a:lnTo>
                    <a:lnTo>
                      <a:pt x="13" y="880"/>
                    </a:lnTo>
                    <a:lnTo>
                      <a:pt x="13" y="920"/>
                    </a:lnTo>
                    <a:lnTo>
                      <a:pt x="13" y="961"/>
                    </a:lnTo>
                    <a:lnTo>
                      <a:pt x="13" y="996"/>
                    </a:lnTo>
                    <a:lnTo>
                      <a:pt x="13" y="1019"/>
                    </a:lnTo>
                    <a:lnTo>
                      <a:pt x="13" y="1048"/>
                    </a:lnTo>
                    <a:lnTo>
                      <a:pt x="13" y="1065"/>
                    </a:lnTo>
                    <a:lnTo>
                      <a:pt x="13" y="1082"/>
                    </a:lnTo>
                    <a:lnTo>
                      <a:pt x="13" y="1088"/>
                    </a:lnTo>
                    <a:lnTo>
                      <a:pt x="13" y="1094"/>
                    </a:lnTo>
                    <a:lnTo>
                      <a:pt x="0" y="1106"/>
                    </a:lnTo>
                    <a:lnTo>
                      <a:pt x="0" y="1100"/>
                    </a:lnTo>
                    <a:lnTo>
                      <a:pt x="0" y="1088"/>
                    </a:lnTo>
                    <a:lnTo>
                      <a:pt x="0" y="1077"/>
                    </a:lnTo>
                    <a:lnTo>
                      <a:pt x="0" y="1054"/>
                    </a:lnTo>
                    <a:lnTo>
                      <a:pt x="0" y="1030"/>
                    </a:lnTo>
                    <a:lnTo>
                      <a:pt x="0" y="1001"/>
                    </a:lnTo>
                    <a:lnTo>
                      <a:pt x="0" y="967"/>
                    </a:lnTo>
                    <a:lnTo>
                      <a:pt x="0" y="932"/>
                    </a:lnTo>
                    <a:lnTo>
                      <a:pt x="0" y="891"/>
                    </a:lnTo>
                    <a:lnTo>
                      <a:pt x="0" y="845"/>
                    </a:lnTo>
                    <a:lnTo>
                      <a:pt x="0" y="753"/>
                    </a:lnTo>
                    <a:lnTo>
                      <a:pt x="0" y="654"/>
                    </a:lnTo>
                    <a:lnTo>
                      <a:pt x="0" y="550"/>
                    </a:lnTo>
                    <a:lnTo>
                      <a:pt x="0" y="446"/>
                    </a:lnTo>
                    <a:lnTo>
                      <a:pt x="0" y="347"/>
                    </a:lnTo>
                    <a:lnTo>
                      <a:pt x="0" y="255"/>
                    </a:lnTo>
                    <a:lnTo>
                      <a:pt x="0" y="214"/>
                    </a:lnTo>
                    <a:lnTo>
                      <a:pt x="0" y="168"/>
                    </a:lnTo>
                    <a:lnTo>
                      <a:pt x="0" y="133"/>
                    </a:lnTo>
                    <a:lnTo>
                      <a:pt x="0" y="99"/>
                    </a:lnTo>
                    <a:lnTo>
                      <a:pt x="0" y="70"/>
                    </a:lnTo>
                    <a:lnTo>
                      <a:pt x="0" y="46"/>
                    </a:lnTo>
                    <a:lnTo>
                      <a:pt x="0" y="23"/>
                    </a:lnTo>
                    <a:lnTo>
                      <a:pt x="0" y="12"/>
                    </a:lnTo>
                    <a:lnTo>
                      <a:pt x="0" y="0"/>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 name="Freeform 56"/>
              <p:cNvSpPr>
                <a:spLocks/>
              </p:cNvSpPr>
              <p:nvPr/>
            </p:nvSpPr>
            <p:spPr bwMode="auto">
              <a:xfrm>
                <a:off x="8295" y="11202"/>
                <a:ext cx="118" cy="63"/>
              </a:xfrm>
              <a:custGeom>
                <a:avLst/>
                <a:gdLst>
                  <a:gd name="T0" fmla="*/ 20 w 118"/>
                  <a:gd name="T1" fmla="*/ 57 h 63"/>
                  <a:gd name="T2" fmla="*/ 26 w 118"/>
                  <a:gd name="T3" fmla="*/ 40 h 63"/>
                  <a:gd name="T4" fmla="*/ 26 w 118"/>
                  <a:gd name="T5" fmla="*/ 34 h 63"/>
                  <a:gd name="T6" fmla="*/ 26 w 118"/>
                  <a:gd name="T7" fmla="*/ 23 h 63"/>
                  <a:gd name="T8" fmla="*/ 26 w 118"/>
                  <a:gd name="T9" fmla="*/ 23 h 63"/>
                  <a:gd name="T10" fmla="*/ 20 w 118"/>
                  <a:gd name="T11" fmla="*/ 23 h 63"/>
                  <a:gd name="T12" fmla="*/ 13 w 118"/>
                  <a:gd name="T13" fmla="*/ 23 h 63"/>
                  <a:gd name="T14" fmla="*/ 7 w 118"/>
                  <a:gd name="T15" fmla="*/ 29 h 63"/>
                  <a:gd name="T16" fmla="*/ 7 w 118"/>
                  <a:gd name="T17" fmla="*/ 29 h 63"/>
                  <a:gd name="T18" fmla="*/ 0 w 118"/>
                  <a:gd name="T19" fmla="*/ 23 h 63"/>
                  <a:gd name="T20" fmla="*/ 7 w 118"/>
                  <a:gd name="T21" fmla="*/ 11 h 63"/>
                  <a:gd name="T22" fmla="*/ 13 w 118"/>
                  <a:gd name="T23" fmla="*/ 5 h 63"/>
                  <a:gd name="T24" fmla="*/ 20 w 118"/>
                  <a:gd name="T25" fmla="*/ 5 h 63"/>
                  <a:gd name="T26" fmla="*/ 26 w 118"/>
                  <a:gd name="T27" fmla="*/ 5 h 63"/>
                  <a:gd name="T28" fmla="*/ 33 w 118"/>
                  <a:gd name="T29" fmla="*/ 11 h 63"/>
                  <a:gd name="T30" fmla="*/ 40 w 118"/>
                  <a:gd name="T31" fmla="*/ 17 h 63"/>
                  <a:gd name="T32" fmla="*/ 40 w 118"/>
                  <a:gd name="T33" fmla="*/ 29 h 63"/>
                  <a:gd name="T34" fmla="*/ 40 w 118"/>
                  <a:gd name="T35" fmla="*/ 46 h 63"/>
                  <a:gd name="T36" fmla="*/ 66 w 118"/>
                  <a:gd name="T37" fmla="*/ 40 h 63"/>
                  <a:gd name="T38" fmla="*/ 92 w 118"/>
                  <a:gd name="T39" fmla="*/ 40 h 63"/>
                  <a:gd name="T40" fmla="*/ 99 w 118"/>
                  <a:gd name="T41" fmla="*/ 29 h 63"/>
                  <a:gd name="T42" fmla="*/ 99 w 118"/>
                  <a:gd name="T43" fmla="*/ 23 h 63"/>
                  <a:gd name="T44" fmla="*/ 99 w 118"/>
                  <a:gd name="T45" fmla="*/ 17 h 63"/>
                  <a:gd name="T46" fmla="*/ 92 w 118"/>
                  <a:gd name="T47" fmla="*/ 11 h 63"/>
                  <a:gd name="T48" fmla="*/ 86 w 118"/>
                  <a:gd name="T49" fmla="*/ 17 h 63"/>
                  <a:gd name="T50" fmla="*/ 79 w 118"/>
                  <a:gd name="T51" fmla="*/ 23 h 63"/>
                  <a:gd name="T52" fmla="*/ 72 w 118"/>
                  <a:gd name="T53" fmla="*/ 23 h 63"/>
                  <a:gd name="T54" fmla="*/ 66 w 118"/>
                  <a:gd name="T55" fmla="*/ 23 h 63"/>
                  <a:gd name="T56" fmla="*/ 66 w 118"/>
                  <a:gd name="T57" fmla="*/ 17 h 63"/>
                  <a:gd name="T58" fmla="*/ 72 w 118"/>
                  <a:gd name="T59" fmla="*/ 11 h 63"/>
                  <a:gd name="T60" fmla="*/ 79 w 118"/>
                  <a:gd name="T61" fmla="*/ 5 h 63"/>
                  <a:gd name="T62" fmla="*/ 92 w 118"/>
                  <a:gd name="T63" fmla="*/ 0 h 63"/>
                  <a:gd name="T64" fmla="*/ 99 w 118"/>
                  <a:gd name="T65" fmla="*/ 0 h 63"/>
                  <a:gd name="T66" fmla="*/ 112 w 118"/>
                  <a:gd name="T67" fmla="*/ 5 h 63"/>
                  <a:gd name="T68" fmla="*/ 118 w 118"/>
                  <a:gd name="T69" fmla="*/ 11 h 63"/>
                  <a:gd name="T70" fmla="*/ 118 w 118"/>
                  <a:gd name="T71" fmla="*/ 29 h 63"/>
                  <a:gd name="T72" fmla="*/ 112 w 118"/>
                  <a:gd name="T73" fmla="*/ 40 h 63"/>
                  <a:gd name="T74" fmla="*/ 92 w 118"/>
                  <a:gd name="T75" fmla="*/ 52 h 63"/>
                  <a:gd name="T76" fmla="*/ 79 w 118"/>
                  <a:gd name="T77" fmla="*/ 57 h 63"/>
                  <a:gd name="T78" fmla="*/ 59 w 118"/>
                  <a:gd name="T79" fmla="*/ 57 h 63"/>
                  <a:gd name="T80" fmla="*/ 40 w 118"/>
                  <a:gd name="T81" fmla="*/ 57 h 63"/>
                  <a:gd name="T82" fmla="*/ 40 w 118"/>
                  <a:gd name="T83" fmla="*/ 52 h 63"/>
                  <a:gd name="T84" fmla="*/ 26 w 118"/>
                  <a:gd name="T85" fmla="*/ 57 h 63"/>
                  <a:gd name="T86" fmla="*/ 26 w 118"/>
                  <a:gd name="T87" fmla="*/ 63 h 63"/>
                  <a:gd name="T88" fmla="*/ 20 w 118"/>
                  <a:gd name="T89" fmla="*/ 57 h 6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8" h="63">
                    <a:moveTo>
                      <a:pt x="20" y="57"/>
                    </a:moveTo>
                    <a:lnTo>
                      <a:pt x="26" y="40"/>
                    </a:lnTo>
                    <a:lnTo>
                      <a:pt x="26" y="34"/>
                    </a:lnTo>
                    <a:lnTo>
                      <a:pt x="26" y="23"/>
                    </a:lnTo>
                    <a:lnTo>
                      <a:pt x="20" y="23"/>
                    </a:lnTo>
                    <a:lnTo>
                      <a:pt x="13" y="23"/>
                    </a:lnTo>
                    <a:lnTo>
                      <a:pt x="7" y="29"/>
                    </a:lnTo>
                    <a:lnTo>
                      <a:pt x="0" y="23"/>
                    </a:lnTo>
                    <a:lnTo>
                      <a:pt x="7" y="11"/>
                    </a:lnTo>
                    <a:lnTo>
                      <a:pt x="13" y="5"/>
                    </a:lnTo>
                    <a:lnTo>
                      <a:pt x="20" y="5"/>
                    </a:lnTo>
                    <a:lnTo>
                      <a:pt x="26" y="5"/>
                    </a:lnTo>
                    <a:lnTo>
                      <a:pt x="33" y="11"/>
                    </a:lnTo>
                    <a:lnTo>
                      <a:pt x="40" y="17"/>
                    </a:lnTo>
                    <a:lnTo>
                      <a:pt x="40" y="29"/>
                    </a:lnTo>
                    <a:lnTo>
                      <a:pt x="40" y="46"/>
                    </a:lnTo>
                    <a:lnTo>
                      <a:pt x="66" y="40"/>
                    </a:lnTo>
                    <a:lnTo>
                      <a:pt x="92" y="40"/>
                    </a:lnTo>
                    <a:lnTo>
                      <a:pt x="99" y="29"/>
                    </a:lnTo>
                    <a:lnTo>
                      <a:pt x="99" y="23"/>
                    </a:lnTo>
                    <a:lnTo>
                      <a:pt x="99" y="17"/>
                    </a:lnTo>
                    <a:lnTo>
                      <a:pt x="92" y="11"/>
                    </a:lnTo>
                    <a:lnTo>
                      <a:pt x="86" y="17"/>
                    </a:lnTo>
                    <a:lnTo>
                      <a:pt x="79" y="23"/>
                    </a:lnTo>
                    <a:lnTo>
                      <a:pt x="72" y="23"/>
                    </a:lnTo>
                    <a:lnTo>
                      <a:pt x="66" y="23"/>
                    </a:lnTo>
                    <a:lnTo>
                      <a:pt x="66" y="17"/>
                    </a:lnTo>
                    <a:lnTo>
                      <a:pt x="72" y="11"/>
                    </a:lnTo>
                    <a:lnTo>
                      <a:pt x="79" y="5"/>
                    </a:lnTo>
                    <a:lnTo>
                      <a:pt x="92" y="0"/>
                    </a:lnTo>
                    <a:lnTo>
                      <a:pt x="99" y="0"/>
                    </a:lnTo>
                    <a:lnTo>
                      <a:pt x="112" y="5"/>
                    </a:lnTo>
                    <a:lnTo>
                      <a:pt x="118" y="11"/>
                    </a:lnTo>
                    <a:lnTo>
                      <a:pt x="118" y="29"/>
                    </a:lnTo>
                    <a:lnTo>
                      <a:pt x="112" y="40"/>
                    </a:lnTo>
                    <a:lnTo>
                      <a:pt x="92" y="52"/>
                    </a:lnTo>
                    <a:lnTo>
                      <a:pt x="79" y="57"/>
                    </a:lnTo>
                    <a:lnTo>
                      <a:pt x="59" y="57"/>
                    </a:lnTo>
                    <a:lnTo>
                      <a:pt x="40" y="57"/>
                    </a:lnTo>
                    <a:lnTo>
                      <a:pt x="40" y="52"/>
                    </a:lnTo>
                    <a:lnTo>
                      <a:pt x="26" y="57"/>
                    </a:lnTo>
                    <a:lnTo>
                      <a:pt x="26" y="63"/>
                    </a:lnTo>
                    <a:lnTo>
                      <a:pt x="20" y="57"/>
                    </a:lnTo>
                    <a:close/>
                  </a:path>
                </a:pathLst>
              </a:custGeom>
              <a:solidFill>
                <a:srgbClr val="000000"/>
              </a:solidFill>
              <a:ln w="4445">
                <a:solidFill>
                  <a:srgbClr val="000000"/>
                </a:solidFill>
                <a:prstDash val="solid"/>
                <a:round/>
                <a:headEnd/>
                <a:tailEnd/>
              </a:ln>
            </p:spPr>
            <p:txBody>
              <a:bodyPr/>
              <a:lstStyle/>
              <a:p>
                <a:endParaRPr lang="en-US"/>
              </a:p>
            </p:txBody>
          </p:sp>
          <p:sp>
            <p:nvSpPr>
              <p:cNvPr id="312" name="Freeform 57"/>
              <p:cNvSpPr>
                <a:spLocks/>
              </p:cNvSpPr>
              <p:nvPr/>
            </p:nvSpPr>
            <p:spPr bwMode="auto">
              <a:xfrm>
                <a:off x="8518" y="11202"/>
                <a:ext cx="46" cy="40"/>
              </a:xfrm>
              <a:custGeom>
                <a:avLst/>
                <a:gdLst>
                  <a:gd name="T0" fmla="*/ 20 w 46"/>
                  <a:gd name="T1" fmla="*/ 40 h 40"/>
                  <a:gd name="T2" fmla="*/ 7 w 46"/>
                  <a:gd name="T3" fmla="*/ 11 h 40"/>
                  <a:gd name="T4" fmla="*/ 0 w 46"/>
                  <a:gd name="T5" fmla="*/ 5 h 40"/>
                  <a:gd name="T6" fmla="*/ 0 w 46"/>
                  <a:gd name="T7" fmla="*/ 0 h 40"/>
                  <a:gd name="T8" fmla="*/ 0 w 46"/>
                  <a:gd name="T9" fmla="*/ 0 h 40"/>
                  <a:gd name="T10" fmla="*/ 27 w 46"/>
                  <a:gd name="T11" fmla="*/ 5 h 40"/>
                  <a:gd name="T12" fmla="*/ 46 w 46"/>
                  <a:gd name="T13" fmla="*/ 17 h 40"/>
                  <a:gd name="T14" fmla="*/ 46 w 46"/>
                  <a:gd name="T15" fmla="*/ 23 h 40"/>
                  <a:gd name="T16" fmla="*/ 40 w 46"/>
                  <a:gd name="T17" fmla="*/ 23 h 40"/>
                  <a:gd name="T18" fmla="*/ 33 w 46"/>
                  <a:gd name="T19" fmla="*/ 34 h 40"/>
                  <a:gd name="T20" fmla="*/ 27 w 46"/>
                  <a:gd name="T21" fmla="*/ 40 h 40"/>
                  <a:gd name="T22" fmla="*/ 20 w 46"/>
                  <a:gd name="T23" fmla="*/ 40 h 40"/>
                  <a:gd name="T24" fmla="*/ 20 w 46"/>
                  <a:gd name="T25" fmla="*/ 40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40">
                    <a:moveTo>
                      <a:pt x="20" y="40"/>
                    </a:moveTo>
                    <a:lnTo>
                      <a:pt x="7" y="11"/>
                    </a:lnTo>
                    <a:lnTo>
                      <a:pt x="0" y="5"/>
                    </a:lnTo>
                    <a:lnTo>
                      <a:pt x="0" y="0"/>
                    </a:lnTo>
                    <a:lnTo>
                      <a:pt x="27" y="5"/>
                    </a:lnTo>
                    <a:lnTo>
                      <a:pt x="46" y="17"/>
                    </a:lnTo>
                    <a:lnTo>
                      <a:pt x="46" y="23"/>
                    </a:lnTo>
                    <a:lnTo>
                      <a:pt x="40" y="23"/>
                    </a:lnTo>
                    <a:lnTo>
                      <a:pt x="33" y="34"/>
                    </a:lnTo>
                    <a:lnTo>
                      <a:pt x="27" y="40"/>
                    </a:lnTo>
                    <a:lnTo>
                      <a:pt x="20" y="40"/>
                    </a:lnTo>
                    <a:close/>
                  </a:path>
                </a:pathLst>
              </a:custGeom>
              <a:solidFill>
                <a:srgbClr val="000000"/>
              </a:solidFill>
              <a:ln w="4445">
                <a:solidFill>
                  <a:srgbClr val="000000"/>
                </a:solidFill>
                <a:prstDash val="solid"/>
                <a:round/>
                <a:headEnd/>
                <a:tailEnd/>
              </a:ln>
            </p:spPr>
            <p:txBody>
              <a:bodyPr/>
              <a:lstStyle/>
              <a:p>
                <a:endParaRPr lang="en-US"/>
              </a:p>
            </p:txBody>
          </p:sp>
          <p:sp>
            <p:nvSpPr>
              <p:cNvPr id="313" name="Freeform 58"/>
              <p:cNvSpPr>
                <a:spLocks/>
              </p:cNvSpPr>
              <p:nvPr/>
            </p:nvSpPr>
            <p:spPr bwMode="auto">
              <a:xfrm>
                <a:off x="8374" y="11074"/>
                <a:ext cx="98" cy="93"/>
              </a:xfrm>
              <a:custGeom>
                <a:avLst/>
                <a:gdLst>
                  <a:gd name="T0" fmla="*/ 0 w 98"/>
                  <a:gd name="T1" fmla="*/ 81 h 93"/>
                  <a:gd name="T2" fmla="*/ 0 w 98"/>
                  <a:gd name="T3" fmla="*/ 76 h 93"/>
                  <a:gd name="T4" fmla="*/ 7 w 98"/>
                  <a:gd name="T5" fmla="*/ 70 h 93"/>
                  <a:gd name="T6" fmla="*/ 20 w 98"/>
                  <a:gd name="T7" fmla="*/ 52 h 93"/>
                  <a:gd name="T8" fmla="*/ 52 w 98"/>
                  <a:gd name="T9" fmla="*/ 23 h 93"/>
                  <a:gd name="T10" fmla="*/ 85 w 98"/>
                  <a:gd name="T11" fmla="*/ 0 h 93"/>
                  <a:gd name="T12" fmla="*/ 92 w 98"/>
                  <a:gd name="T13" fmla="*/ 6 h 93"/>
                  <a:gd name="T14" fmla="*/ 98 w 98"/>
                  <a:gd name="T15" fmla="*/ 12 h 93"/>
                  <a:gd name="T16" fmla="*/ 85 w 98"/>
                  <a:gd name="T17" fmla="*/ 29 h 93"/>
                  <a:gd name="T18" fmla="*/ 66 w 98"/>
                  <a:gd name="T19" fmla="*/ 52 h 93"/>
                  <a:gd name="T20" fmla="*/ 20 w 98"/>
                  <a:gd name="T21" fmla="*/ 87 h 93"/>
                  <a:gd name="T22" fmla="*/ 13 w 98"/>
                  <a:gd name="T23" fmla="*/ 93 h 93"/>
                  <a:gd name="T24" fmla="*/ 7 w 98"/>
                  <a:gd name="T25" fmla="*/ 93 h 93"/>
                  <a:gd name="T26" fmla="*/ 0 w 98"/>
                  <a:gd name="T27" fmla="*/ 81 h 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8" h="93">
                    <a:moveTo>
                      <a:pt x="0" y="81"/>
                    </a:moveTo>
                    <a:lnTo>
                      <a:pt x="0" y="76"/>
                    </a:lnTo>
                    <a:lnTo>
                      <a:pt x="7" y="70"/>
                    </a:lnTo>
                    <a:lnTo>
                      <a:pt x="20" y="52"/>
                    </a:lnTo>
                    <a:lnTo>
                      <a:pt x="52" y="23"/>
                    </a:lnTo>
                    <a:lnTo>
                      <a:pt x="85" y="0"/>
                    </a:lnTo>
                    <a:lnTo>
                      <a:pt x="92" y="6"/>
                    </a:lnTo>
                    <a:lnTo>
                      <a:pt x="98" y="12"/>
                    </a:lnTo>
                    <a:lnTo>
                      <a:pt x="85" y="29"/>
                    </a:lnTo>
                    <a:lnTo>
                      <a:pt x="66" y="52"/>
                    </a:lnTo>
                    <a:lnTo>
                      <a:pt x="20" y="87"/>
                    </a:lnTo>
                    <a:lnTo>
                      <a:pt x="13" y="93"/>
                    </a:lnTo>
                    <a:lnTo>
                      <a:pt x="7" y="93"/>
                    </a:lnTo>
                    <a:lnTo>
                      <a:pt x="0" y="81"/>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4" name="Freeform 59"/>
              <p:cNvSpPr>
                <a:spLocks/>
              </p:cNvSpPr>
              <p:nvPr/>
            </p:nvSpPr>
            <p:spPr bwMode="auto">
              <a:xfrm>
                <a:off x="8577" y="11068"/>
                <a:ext cx="46" cy="76"/>
              </a:xfrm>
              <a:custGeom>
                <a:avLst/>
                <a:gdLst>
                  <a:gd name="T0" fmla="*/ 0 w 46"/>
                  <a:gd name="T1" fmla="*/ 64 h 76"/>
                  <a:gd name="T2" fmla="*/ 0 w 46"/>
                  <a:gd name="T3" fmla="*/ 53 h 76"/>
                  <a:gd name="T4" fmla="*/ 0 w 46"/>
                  <a:gd name="T5" fmla="*/ 35 h 76"/>
                  <a:gd name="T6" fmla="*/ 7 w 46"/>
                  <a:gd name="T7" fmla="*/ 35 h 76"/>
                  <a:gd name="T8" fmla="*/ 7 w 46"/>
                  <a:gd name="T9" fmla="*/ 53 h 76"/>
                  <a:gd name="T10" fmla="*/ 14 w 46"/>
                  <a:gd name="T11" fmla="*/ 58 h 76"/>
                  <a:gd name="T12" fmla="*/ 20 w 46"/>
                  <a:gd name="T13" fmla="*/ 58 h 76"/>
                  <a:gd name="T14" fmla="*/ 27 w 46"/>
                  <a:gd name="T15" fmla="*/ 58 h 76"/>
                  <a:gd name="T16" fmla="*/ 33 w 46"/>
                  <a:gd name="T17" fmla="*/ 53 h 76"/>
                  <a:gd name="T18" fmla="*/ 27 w 46"/>
                  <a:gd name="T19" fmla="*/ 41 h 76"/>
                  <a:gd name="T20" fmla="*/ 20 w 46"/>
                  <a:gd name="T21" fmla="*/ 29 h 76"/>
                  <a:gd name="T22" fmla="*/ 7 w 46"/>
                  <a:gd name="T23" fmla="*/ 6 h 76"/>
                  <a:gd name="T24" fmla="*/ 7 w 46"/>
                  <a:gd name="T25" fmla="*/ 0 h 76"/>
                  <a:gd name="T26" fmla="*/ 14 w 46"/>
                  <a:gd name="T27" fmla="*/ 0 h 76"/>
                  <a:gd name="T28" fmla="*/ 27 w 46"/>
                  <a:gd name="T29" fmla="*/ 18 h 76"/>
                  <a:gd name="T30" fmla="*/ 40 w 46"/>
                  <a:gd name="T31" fmla="*/ 35 h 76"/>
                  <a:gd name="T32" fmla="*/ 46 w 46"/>
                  <a:gd name="T33" fmla="*/ 53 h 76"/>
                  <a:gd name="T34" fmla="*/ 40 w 46"/>
                  <a:gd name="T35" fmla="*/ 70 h 76"/>
                  <a:gd name="T36" fmla="*/ 33 w 46"/>
                  <a:gd name="T37" fmla="*/ 76 h 76"/>
                  <a:gd name="T38" fmla="*/ 20 w 46"/>
                  <a:gd name="T39" fmla="*/ 76 h 76"/>
                  <a:gd name="T40" fmla="*/ 7 w 46"/>
                  <a:gd name="T41" fmla="*/ 70 h 76"/>
                  <a:gd name="T42" fmla="*/ 0 w 46"/>
                  <a:gd name="T43" fmla="*/ 64 h 7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6" h="76">
                    <a:moveTo>
                      <a:pt x="0" y="64"/>
                    </a:moveTo>
                    <a:lnTo>
                      <a:pt x="0" y="53"/>
                    </a:lnTo>
                    <a:lnTo>
                      <a:pt x="0" y="35"/>
                    </a:lnTo>
                    <a:lnTo>
                      <a:pt x="7" y="35"/>
                    </a:lnTo>
                    <a:lnTo>
                      <a:pt x="7" y="53"/>
                    </a:lnTo>
                    <a:lnTo>
                      <a:pt x="14" y="58"/>
                    </a:lnTo>
                    <a:lnTo>
                      <a:pt x="20" y="58"/>
                    </a:lnTo>
                    <a:lnTo>
                      <a:pt x="27" y="58"/>
                    </a:lnTo>
                    <a:lnTo>
                      <a:pt x="33" y="53"/>
                    </a:lnTo>
                    <a:lnTo>
                      <a:pt x="27" y="41"/>
                    </a:lnTo>
                    <a:lnTo>
                      <a:pt x="20" y="29"/>
                    </a:lnTo>
                    <a:lnTo>
                      <a:pt x="7" y="6"/>
                    </a:lnTo>
                    <a:lnTo>
                      <a:pt x="7" y="0"/>
                    </a:lnTo>
                    <a:lnTo>
                      <a:pt x="14" y="0"/>
                    </a:lnTo>
                    <a:lnTo>
                      <a:pt x="27" y="18"/>
                    </a:lnTo>
                    <a:lnTo>
                      <a:pt x="40" y="35"/>
                    </a:lnTo>
                    <a:lnTo>
                      <a:pt x="46" y="53"/>
                    </a:lnTo>
                    <a:lnTo>
                      <a:pt x="40" y="70"/>
                    </a:lnTo>
                    <a:lnTo>
                      <a:pt x="33" y="76"/>
                    </a:lnTo>
                    <a:lnTo>
                      <a:pt x="20" y="76"/>
                    </a:lnTo>
                    <a:lnTo>
                      <a:pt x="7" y="70"/>
                    </a:lnTo>
                    <a:lnTo>
                      <a:pt x="0" y="64"/>
                    </a:lnTo>
                    <a:close/>
                  </a:path>
                </a:pathLst>
              </a:custGeom>
              <a:solidFill>
                <a:srgbClr val="000000"/>
              </a:solidFill>
              <a:ln w="4445">
                <a:solidFill>
                  <a:srgbClr val="000000"/>
                </a:solidFill>
                <a:prstDash val="solid"/>
                <a:round/>
                <a:headEnd/>
                <a:tailEnd/>
              </a:ln>
            </p:spPr>
            <p:txBody>
              <a:bodyPr/>
              <a:lstStyle/>
              <a:p>
                <a:endParaRPr lang="en-US"/>
              </a:p>
            </p:txBody>
          </p:sp>
          <p:sp>
            <p:nvSpPr>
              <p:cNvPr id="315" name="Freeform 60"/>
              <p:cNvSpPr>
                <a:spLocks/>
              </p:cNvSpPr>
              <p:nvPr/>
            </p:nvSpPr>
            <p:spPr bwMode="auto">
              <a:xfrm>
                <a:off x="8381" y="11080"/>
                <a:ext cx="45" cy="35"/>
              </a:xfrm>
              <a:custGeom>
                <a:avLst/>
                <a:gdLst>
                  <a:gd name="T0" fmla="*/ 0 w 45"/>
                  <a:gd name="T1" fmla="*/ 35 h 35"/>
                  <a:gd name="T2" fmla="*/ 39 w 45"/>
                  <a:gd name="T3" fmla="*/ 0 h 35"/>
                  <a:gd name="T4" fmla="*/ 45 w 45"/>
                  <a:gd name="T5" fmla="*/ 0 h 35"/>
                  <a:gd name="T6" fmla="*/ 26 w 45"/>
                  <a:gd name="T7" fmla="*/ 23 h 35"/>
                  <a:gd name="T8" fmla="*/ 13 w 45"/>
                  <a:gd name="T9" fmla="*/ 29 h 35"/>
                  <a:gd name="T10" fmla="*/ 0 w 45"/>
                  <a:gd name="T11" fmla="*/ 35 h 35"/>
                  <a:gd name="T12" fmla="*/ 0 w 45"/>
                  <a:gd name="T13" fmla="*/ 35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35">
                    <a:moveTo>
                      <a:pt x="0" y="35"/>
                    </a:moveTo>
                    <a:lnTo>
                      <a:pt x="39" y="0"/>
                    </a:lnTo>
                    <a:lnTo>
                      <a:pt x="45" y="0"/>
                    </a:lnTo>
                    <a:lnTo>
                      <a:pt x="26" y="23"/>
                    </a:lnTo>
                    <a:lnTo>
                      <a:pt x="13" y="29"/>
                    </a:lnTo>
                    <a:lnTo>
                      <a:pt x="0" y="35"/>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6" name="Freeform 61"/>
              <p:cNvSpPr>
                <a:spLocks/>
              </p:cNvSpPr>
              <p:nvPr/>
            </p:nvSpPr>
            <p:spPr bwMode="auto">
              <a:xfrm>
                <a:off x="8623" y="11074"/>
                <a:ext cx="73" cy="41"/>
              </a:xfrm>
              <a:custGeom>
                <a:avLst/>
                <a:gdLst>
                  <a:gd name="T0" fmla="*/ 0 w 73"/>
                  <a:gd name="T1" fmla="*/ 6 h 41"/>
                  <a:gd name="T2" fmla="*/ 0 w 73"/>
                  <a:gd name="T3" fmla="*/ 0 h 41"/>
                  <a:gd name="T4" fmla="*/ 7 w 73"/>
                  <a:gd name="T5" fmla="*/ 0 h 41"/>
                  <a:gd name="T6" fmla="*/ 27 w 73"/>
                  <a:gd name="T7" fmla="*/ 18 h 41"/>
                  <a:gd name="T8" fmla="*/ 40 w 73"/>
                  <a:gd name="T9" fmla="*/ 23 h 41"/>
                  <a:gd name="T10" fmla="*/ 46 w 73"/>
                  <a:gd name="T11" fmla="*/ 23 h 41"/>
                  <a:gd name="T12" fmla="*/ 53 w 73"/>
                  <a:gd name="T13" fmla="*/ 23 h 41"/>
                  <a:gd name="T14" fmla="*/ 60 w 73"/>
                  <a:gd name="T15" fmla="*/ 18 h 41"/>
                  <a:gd name="T16" fmla="*/ 53 w 73"/>
                  <a:gd name="T17" fmla="*/ 12 h 41"/>
                  <a:gd name="T18" fmla="*/ 46 w 73"/>
                  <a:gd name="T19" fmla="*/ 12 h 41"/>
                  <a:gd name="T20" fmla="*/ 46 w 73"/>
                  <a:gd name="T21" fmla="*/ 6 h 41"/>
                  <a:gd name="T22" fmla="*/ 53 w 73"/>
                  <a:gd name="T23" fmla="*/ 0 h 41"/>
                  <a:gd name="T24" fmla="*/ 60 w 73"/>
                  <a:gd name="T25" fmla="*/ 0 h 41"/>
                  <a:gd name="T26" fmla="*/ 73 w 73"/>
                  <a:gd name="T27" fmla="*/ 12 h 41"/>
                  <a:gd name="T28" fmla="*/ 73 w 73"/>
                  <a:gd name="T29" fmla="*/ 23 h 41"/>
                  <a:gd name="T30" fmla="*/ 73 w 73"/>
                  <a:gd name="T31" fmla="*/ 29 h 41"/>
                  <a:gd name="T32" fmla="*/ 66 w 73"/>
                  <a:gd name="T33" fmla="*/ 41 h 41"/>
                  <a:gd name="T34" fmla="*/ 60 w 73"/>
                  <a:gd name="T35" fmla="*/ 41 h 41"/>
                  <a:gd name="T36" fmla="*/ 40 w 73"/>
                  <a:gd name="T37" fmla="*/ 41 h 41"/>
                  <a:gd name="T38" fmla="*/ 20 w 73"/>
                  <a:gd name="T39" fmla="*/ 29 h 41"/>
                  <a:gd name="T40" fmla="*/ 14 w 73"/>
                  <a:gd name="T41" fmla="*/ 18 h 41"/>
                  <a:gd name="T42" fmla="*/ 0 w 73"/>
                  <a:gd name="T43" fmla="*/ 6 h 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3" h="41">
                    <a:moveTo>
                      <a:pt x="0" y="6"/>
                    </a:moveTo>
                    <a:lnTo>
                      <a:pt x="0" y="0"/>
                    </a:lnTo>
                    <a:lnTo>
                      <a:pt x="7" y="0"/>
                    </a:lnTo>
                    <a:lnTo>
                      <a:pt x="27" y="18"/>
                    </a:lnTo>
                    <a:lnTo>
                      <a:pt x="40" y="23"/>
                    </a:lnTo>
                    <a:lnTo>
                      <a:pt x="46" y="23"/>
                    </a:lnTo>
                    <a:lnTo>
                      <a:pt x="53" y="23"/>
                    </a:lnTo>
                    <a:lnTo>
                      <a:pt x="60" y="18"/>
                    </a:lnTo>
                    <a:lnTo>
                      <a:pt x="53" y="12"/>
                    </a:lnTo>
                    <a:lnTo>
                      <a:pt x="46" y="12"/>
                    </a:lnTo>
                    <a:lnTo>
                      <a:pt x="46" y="6"/>
                    </a:lnTo>
                    <a:lnTo>
                      <a:pt x="53" y="0"/>
                    </a:lnTo>
                    <a:lnTo>
                      <a:pt x="60" y="0"/>
                    </a:lnTo>
                    <a:lnTo>
                      <a:pt x="73" y="12"/>
                    </a:lnTo>
                    <a:lnTo>
                      <a:pt x="73" y="23"/>
                    </a:lnTo>
                    <a:lnTo>
                      <a:pt x="73" y="29"/>
                    </a:lnTo>
                    <a:lnTo>
                      <a:pt x="66" y="41"/>
                    </a:lnTo>
                    <a:lnTo>
                      <a:pt x="60" y="41"/>
                    </a:lnTo>
                    <a:lnTo>
                      <a:pt x="40" y="41"/>
                    </a:lnTo>
                    <a:lnTo>
                      <a:pt x="20" y="29"/>
                    </a:lnTo>
                    <a:lnTo>
                      <a:pt x="14" y="18"/>
                    </a:lnTo>
                    <a:lnTo>
                      <a:pt x="0" y="6"/>
                    </a:lnTo>
                    <a:close/>
                  </a:path>
                </a:pathLst>
              </a:custGeom>
              <a:solidFill>
                <a:srgbClr val="000000"/>
              </a:solidFill>
              <a:ln w="4445">
                <a:solidFill>
                  <a:srgbClr val="000000"/>
                </a:solidFill>
                <a:prstDash val="solid"/>
                <a:round/>
                <a:headEnd/>
                <a:tailEnd/>
              </a:ln>
            </p:spPr>
            <p:txBody>
              <a:bodyPr/>
              <a:lstStyle/>
              <a:p>
                <a:endParaRPr lang="en-US"/>
              </a:p>
            </p:txBody>
          </p:sp>
          <p:sp>
            <p:nvSpPr>
              <p:cNvPr id="317" name="Freeform 62"/>
              <p:cNvSpPr>
                <a:spLocks/>
              </p:cNvSpPr>
              <p:nvPr/>
            </p:nvSpPr>
            <p:spPr bwMode="auto">
              <a:xfrm>
                <a:off x="8118" y="11080"/>
                <a:ext cx="20" cy="35"/>
              </a:xfrm>
              <a:custGeom>
                <a:avLst/>
                <a:gdLst>
                  <a:gd name="T0" fmla="*/ 0 w 20"/>
                  <a:gd name="T1" fmla="*/ 0 h 35"/>
                  <a:gd name="T2" fmla="*/ 13 w 20"/>
                  <a:gd name="T3" fmla="*/ 6 h 35"/>
                  <a:gd name="T4" fmla="*/ 20 w 20"/>
                  <a:gd name="T5" fmla="*/ 12 h 35"/>
                  <a:gd name="T6" fmla="*/ 20 w 20"/>
                  <a:gd name="T7" fmla="*/ 35 h 35"/>
                  <a:gd name="T8" fmla="*/ 0 w 20"/>
                  <a:gd name="T9" fmla="*/ 17 h 35"/>
                  <a:gd name="T10" fmla="*/ 0 w 20"/>
                  <a:gd name="T11" fmla="*/ 12 h 35"/>
                  <a:gd name="T12" fmla="*/ 0 w 20"/>
                  <a:gd name="T13" fmla="*/ 6 h 35"/>
                  <a:gd name="T14" fmla="*/ 0 w 20"/>
                  <a:gd name="T15" fmla="*/ 0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 h="35">
                    <a:moveTo>
                      <a:pt x="0" y="0"/>
                    </a:moveTo>
                    <a:lnTo>
                      <a:pt x="13" y="6"/>
                    </a:lnTo>
                    <a:lnTo>
                      <a:pt x="20" y="12"/>
                    </a:lnTo>
                    <a:lnTo>
                      <a:pt x="20" y="35"/>
                    </a:lnTo>
                    <a:lnTo>
                      <a:pt x="0" y="17"/>
                    </a:lnTo>
                    <a:lnTo>
                      <a:pt x="0" y="12"/>
                    </a:lnTo>
                    <a:lnTo>
                      <a:pt x="0" y="6"/>
                    </a:lnTo>
                    <a:lnTo>
                      <a:pt x="0" y="0"/>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 name="Freeform 63"/>
              <p:cNvSpPr>
                <a:spLocks/>
              </p:cNvSpPr>
              <p:nvPr/>
            </p:nvSpPr>
            <p:spPr bwMode="auto">
              <a:xfrm>
                <a:off x="8518" y="11045"/>
                <a:ext cx="53" cy="64"/>
              </a:xfrm>
              <a:custGeom>
                <a:avLst/>
                <a:gdLst>
                  <a:gd name="T0" fmla="*/ 0 w 53"/>
                  <a:gd name="T1" fmla="*/ 58 h 64"/>
                  <a:gd name="T2" fmla="*/ 0 w 53"/>
                  <a:gd name="T3" fmla="*/ 52 h 64"/>
                  <a:gd name="T4" fmla="*/ 0 w 53"/>
                  <a:gd name="T5" fmla="*/ 41 h 64"/>
                  <a:gd name="T6" fmla="*/ 0 w 53"/>
                  <a:gd name="T7" fmla="*/ 29 h 64"/>
                  <a:gd name="T8" fmla="*/ 7 w 53"/>
                  <a:gd name="T9" fmla="*/ 23 h 64"/>
                  <a:gd name="T10" fmla="*/ 14 w 53"/>
                  <a:gd name="T11" fmla="*/ 23 h 64"/>
                  <a:gd name="T12" fmla="*/ 14 w 53"/>
                  <a:gd name="T13" fmla="*/ 29 h 64"/>
                  <a:gd name="T14" fmla="*/ 14 w 53"/>
                  <a:gd name="T15" fmla="*/ 41 h 64"/>
                  <a:gd name="T16" fmla="*/ 14 w 53"/>
                  <a:gd name="T17" fmla="*/ 52 h 64"/>
                  <a:gd name="T18" fmla="*/ 20 w 53"/>
                  <a:gd name="T19" fmla="*/ 52 h 64"/>
                  <a:gd name="T20" fmla="*/ 27 w 53"/>
                  <a:gd name="T21" fmla="*/ 52 h 64"/>
                  <a:gd name="T22" fmla="*/ 40 w 53"/>
                  <a:gd name="T23" fmla="*/ 41 h 64"/>
                  <a:gd name="T24" fmla="*/ 40 w 53"/>
                  <a:gd name="T25" fmla="*/ 23 h 64"/>
                  <a:gd name="T26" fmla="*/ 40 w 53"/>
                  <a:gd name="T27" fmla="*/ 0 h 64"/>
                  <a:gd name="T28" fmla="*/ 46 w 53"/>
                  <a:gd name="T29" fmla="*/ 0 h 64"/>
                  <a:gd name="T30" fmla="*/ 46 w 53"/>
                  <a:gd name="T31" fmla="*/ 0 h 64"/>
                  <a:gd name="T32" fmla="*/ 53 w 53"/>
                  <a:gd name="T33" fmla="*/ 12 h 64"/>
                  <a:gd name="T34" fmla="*/ 53 w 53"/>
                  <a:gd name="T35" fmla="*/ 29 h 64"/>
                  <a:gd name="T36" fmla="*/ 53 w 53"/>
                  <a:gd name="T37" fmla="*/ 41 h 64"/>
                  <a:gd name="T38" fmla="*/ 46 w 53"/>
                  <a:gd name="T39" fmla="*/ 58 h 64"/>
                  <a:gd name="T40" fmla="*/ 33 w 53"/>
                  <a:gd name="T41" fmla="*/ 64 h 64"/>
                  <a:gd name="T42" fmla="*/ 27 w 53"/>
                  <a:gd name="T43" fmla="*/ 64 h 64"/>
                  <a:gd name="T44" fmla="*/ 14 w 53"/>
                  <a:gd name="T45" fmla="*/ 64 h 64"/>
                  <a:gd name="T46" fmla="*/ 0 w 53"/>
                  <a:gd name="T47" fmla="*/ 58 h 6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3" h="64">
                    <a:moveTo>
                      <a:pt x="0" y="58"/>
                    </a:moveTo>
                    <a:lnTo>
                      <a:pt x="0" y="52"/>
                    </a:lnTo>
                    <a:lnTo>
                      <a:pt x="0" y="41"/>
                    </a:lnTo>
                    <a:lnTo>
                      <a:pt x="0" y="29"/>
                    </a:lnTo>
                    <a:lnTo>
                      <a:pt x="7" y="23"/>
                    </a:lnTo>
                    <a:lnTo>
                      <a:pt x="14" y="23"/>
                    </a:lnTo>
                    <a:lnTo>
                      <a:pt x="14" y="29"/>
                    </a:lnTo>
                    <a:lnTo>
                      <a:pt x="14" y="41"/>
                    </a:lnTo>
                    <a:lnTo>
                      <a:pt x="14" y="52"/>
                    </a:lnTo>
                    <a:lnTo>
                      <a:pt x="20" y="52"/>
                    </a:lnTo>
                    <a:lnTo>
                      <a:pt x="27" y="52"/>
                    </a:lnTo>
                    <a:lnTo>
                      <a:pt x="40" y="41"/>
                    </a:lnTo>
                    <a:lnTo>
                      <a:pt x="40" y="23"/>
                    </a:lnTo>
                    <a:lnTo>
                      <a:pt x="40" y="0"/>
                    </a:lnTo>
                    <a:lnTo>
                      <a:pt x="46" y="0"/>
                    </a:lnTo>
                    <a:lnTo>
                      <a:pt x="53" y="12"/>
                    </a:lnTo>
                    <a:lnTo>
                      <a:pt x="53" y="29"/>
                    </a:lnTo>
                    <a:lnTo>
                      <a:pt x="53" y="41"/>
                    </a:lnTo>
                    <a:lnTo>
                      <a:pt x="46" y="58"/>
                    </a:lnTo>
                    <a:lnTo>
                      <a:pt x="33" y="64"/>
                    </a:lnTo>
                    <a:lnTo>
                      <a:pt x="27" y="64"/>
                    </a:lnTo>
                    <a:lnTo>
                      <a:pt x="14" y="64"/>
                    </a:lnTo>
                    <a:lnTo>
                      <a:pt x="0" y="58"/>
                    </a:lnTo>
                    <a:close/>
                  </a:path>
                </a:pathLst>
              </a:custGeom>
              <a:solidFill>
                <a:srgbClr val="000000"/>
              </a:solidFill>
              <a:ln w="4445">
                <a:solidFill>
                  <a:srgbClr val="000000"/>
                </a:solidFill>
                <a:prstDash val="solid"/>
                <a:round/>
                <a:headEnd/>
                <a:tailEnd/>
              </a:ln>
            </p:spPr>
            <p:txBody>
              <a:bodyPr/>
              <a:lstStyle/>
              <a:p>
                <a:endParaRPr lang="en-US"/>
              </a:p>
            </p:txBody>
          </p:sp>
          <p:sp>
            <p:nvSpPr>
              <p:cNvPr id="319" name="Freeform 64"/>
              <p:cNvSpPr>
                <a:spLocks/>
              </p:cNvSpPr>
              <p:nvPr/>
            </p:nvSpPr>
            <p:spPr bwMode="auto">
              <a:xfrm>
                <a:off x="8052" y="10796"/>
                <a:ext cx="355" cy="307"/>
              </a:xfrm>
              <a:custGeom>
                <a:avLst/>
                <a:gdLst>
                  <a:gd name="T0" fmla="*/ 0 w 355"/>
                  <a:gd name="T1" fmla="*/ 290 h 307"/>
                  <a:gd name="T2" fmla="*/ 20 w 355"/>
                  <a:gd name="T3" fmla="*/ 290 h 307"/>
                  <a:gd name="T4" fmla="*/ 40 w 355"/>
                  <a:gd name="T5" fmla="*/ 278 h 307"/>
                  <a:gd name="T6" fmla="*/ 53 w 355"/>
                  <a:gd name="T7" fmla="*/ 209 h 307"/>
                  <a:gd name="T8" fmla="*/ 105 w 355"/>
                  <a:gd name="T9" fmla="*/ 168 h 307"/>
                  <a:gd name="T10" fmla="*/ 178 w 355"/>
                  <a:gd name="T11" fmla="*/ 174 h 307"/>
                  <a:gd name="T12" fmla="*/ 256 w 355"/>
                  <a:gd name="T13" fmla="*/ 226 h 307"/>
                  <a:gd name="T14" fmla="*/ 191 w 355"/>
                  <a:gd name="T15" fmla="*/ 134 h 307"/>
                  <a:gd name="T16" fmla="*/ 184 w 355"/>
                  <a:gd name="T17" fmla="*/ 87 h 307"/>
                  <a:gd name="T18" fmla="*/ 223 w 355"/>
                  <a:gd name="T19" fmla="*/ 47 h 307"/>
                  <a:gd name="T20" fmla="*/ 283 w 355"/>
                  <a:gd name="T21" fmla="*/ 35 h 307"/>
                  <a:gd name="T22" fmla="*/ 335 w 355"/>
                  <a:gd name="T23" fmla="*/ 18 h 307"/>
                  <a:gd name="T24" fmla="*/ 322 w 355"/>
                  <a:gd name="T25" fmla="*/ 18 h 307"/>
                  <a:gd name="T26" fmla="*/ 322 w 355"/>
                  <a:gd name="T27" fmla="*/ 6 h 307"/>
                  <a:gd name="T28" fmla="*/ 348 w 355"/>
                  <a:gd name="T29" fmla="*/ 0 h 307"/>
                  <a:gd name="T30" fmla="*/ 348 w 355"/>
                  <a:gd name="T31" fmla="*/ 24 h 307"/>
                  <a:gd name="T32" fmla="*/ 315 w 355"/>
                  <a:gd name="T33" fmla="*/ 47 h 307"/>
                  <a:gd name="T34" fmla="*/ 296 w 355"/>
                  <a:gd name="T35" fmla="*/ 58 h 307"/>
                  <a:gd name="T36" fmla="*/ 315 w 355"/>
                  <a:gd name="T37" fmla="*/ 87 h 307"/>
                  <a:gd name="T38" fmla="*/ 302 w 355"/>
                  <a:gd name="T39" fmla="*/ 122 h 307"/>
                  <a:gd name="T40" fmla="*/ 250 w 355"/>
                  <a:gd name="T41" fmla="*/ 122 h 307"/>
                  <a:gd name="T42" fmla="*/ 243 w 355"/>
                  <a:gd name="T43" fmla="*/ 105 h 307"/>
                  <a:gd name="T44" fmla="*/ 269 w 355"/>
                  <a:gd name="T45" fmla="*/ 110 h 307"/>
                  <a:gd name="T46" fmla="*/ 283 w 355"/>
                  <a:gd name="T47" fmla="*/ 87 h 307"/>
                  <a:gd name="T48" fmla="*/ 237 w 355"/>
                  <a:gd name="T49" fmla="*/ 70 h 307"/>
                  <a:gd name="T50" fmla="*/ 204 w 355"/>
                  <a:gd name="T51" fmla="*/ 105 h 307"/>
                  <a:gd name="T52" fmla="*/ 217 w 355"/>
                  <a:gd name="T53" fmla="*/ 163 h 307"/>
                  <a:gd name="T54" fmla="*/ 243 w 355"/>
                  <a:gd name="T55" fmla="*/ 180 h 307"/>
                  <a:gd name="T56" fmla="*/ 223 w 355"/>
                  <a:gd name="T57" fmla="*/ 134 h 307"/>
                  <a:gd name="T58" fmla="*/ 230 w 355"/>
                  <a:gd name="T59" fmla="*/ 145 h 307"/>
                  <a:gd name="T60" fmla="*/ 269 w 355"/>
                  <a:gd name="T61" fmla="*/ 209 h 307"/>
                  <a:gd name="T62" fmla="*/ 322 w 355"/>
                  <a:gd name="T63" fmla="*/ 301 h 307"/>
                  <a:gd name="T64" fmla="*/ 191 w 355"/>
                  <a:gd name="T65" fmla="*/ 209 h 307"/>
                  <a:gd name="T66" fmla="*/ 151 w 355"/>
                  <a:gd name="T67" fmla="*/ 191 h 307"/>
                  <a:gd name="T68" fmla="*/ 217 w 355"/>
                  <a:gd name="T69" fmla="*/ 209 h 307"/>
                  <a:gd name="T70" fmla="*/ 171 w 355"/>
                  <a:gd name="T71" fmla="*/ 180 h 307"/>
                  <a:gd name="T72" fmla="*/ 105 w 355"/>
                  <a:gd name="T73" fmla="*/ 186 h 307"/>
                  <a:gd name="T74" fmla="*/ 86 w 355"/>
                  <a:gd name="T75" fmla="*/ 226 h 307"/>
                  <a:gd name="T76" fmla="*/ 118 w 355"/>
                  <a:gd name="T77" fmla="*/ 244 h 307"/>
                  <a:gd name="T78" fmla="*/ 138 w 355"/>
                  <a:gd name="T79" fmla="*/ 215 h 307"/>
                  <a:gd name="T80" fmla="*/ 151 w 355"/>
                  <a:gd name="T81" fmla="*/ 232 h 307"/>
                  <a:gd name="T82" fmla="*/ 138 w 355"/>
                  <a:gd name="T83" fmla="*/ 272 h 307"/>
                  <a:gd name="T84" fmla="*/ 86 w 355"/>
                  <a:gd name="T85" fmla="*/ 278 h 307"/>
                  <a:gd name="T86" fmla="*/ 66 w 355"/>
                  <a:gd name="T87" fmla="*/ 249 h 307"/>
                  <a:gd name="T88" fmla="*/ 53 w 355"/>
                  <a:gd name="T89" fmla="*/ 255 h 307"/>
                  <a:gd name="T90" fmla="*/ 53 w 355"/>
                  <a:gd name="T91" fmla="*/ 284 h 307"/>
                  <a:gd name="T92" fmla="*/ 27 w 355"/>
                  <a:gd name="T93" fmla="*/ 307 h 3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55" h="307">
                    <a:moveTo>
                      <a:pt x="0" y="301"/>
                    </a:moveTo>
                    <a:lnTo>
                      <a:pt x="0" y="296"/>
                    </a:lnTo>
                    <a:lnTo>
                      <a:pt x="0" y="290"/>
                    </a:lnTo>
                    <a:lnTo>
                      <a:pt x="13" y="284"/>
                    </a:lnTo>
                    <a:lnTo>
                      <a:pt x="20" y="284"/>
                    </a:lnTo>
                    <a:lnTo>
                      <a:pt x="20" y="290"/>
                    </a:lnTo>
                    <a:lnTo>
                      <a:pt x="27" y="296"/>
                    </a:lnTo>
                    <a:lnTo>
                      <a:pt x="33" y="290"/>
                    </a:lnTo>
                    <a:lnTo>
                      <a:pt x="40" y="278"/>
                    </a:lnTo>
                    <a:lnTo>
                      <a:pt x="40" y="255"/>
                    </a:lnTo>
                    <a:lnTo>
                      <a:pt x="40" y="232"/>
                    </a:lnTo>
                    <a:lnTo>
                      <a:pt x="53" y="209"/>
                    </a:lnTo>
                    <a:lnTo>
                      <a:pt x="66" y="191"/>
                    </a:lnTo>
                    <a:lnTo>
                      <a:pt x="86" y="174"/>
                    </a:lnTo>
                    <a:lnTo>
                      <a:pt x="105" y="168"/>
                    </a:lnTo>
                    <a:lnTo>
                      <a:pt x="132" y="163"/>
                    </a:lnTo>
                    <a:lnTo>
                      <a:pt x="151" y="163"/>
                    </a:lnTo>
                    <a:lnTo>
                      <a:pt x="178" y="174"/>
                    </a:lnTo>
                    <a:lnTo>
                      <a:pt x="217" y="191"/>
                    </a:lnTo>
                    <a:lnTo>
                      <a:pt x="250" y="226"/>
                    </a:lnTo>
                    <a:lnTo>
                      <a:pt x="256" y="226"/>
                    </a:lnTo>
                    <a:lnTo>
                      <a:pt x="256" y="220"/>
                    </a:lnTo>
                    <a:lnTo>
                      <a:pt x="210" y="163"/>
                    </a:lnTo>
                    <a:lnTo>
                      <a:pt x="191" y="134"/>
                    </a:lnTo>
                    <a:lnTo>
                      <a:pt x="184" y="116"/>
                    </a:lnTo>
                    <a:lnTo>
                      <a:pt x="184" y="99"/>
                    </a:lnTo>
                    <a:lnTo>
                      <a:pt x="184" y="87"/>
                    </a:lnTo>
                    <a:lnTo>
                      <a:pt x="191" y="70"/>
                    </a:lnTo>
                    <a:lnTo>
                      <a:pt x="204" y="58"/>
                    </a:lnTo>
                    <a:lnTo>
                      <a:pt x="223" y="47"/>
                    </a:lnTo>
                    <a:lnTo>
                      <a:pt x="237" y="41"/>
                    </a:lnTo>
                    <a:lnTo>
                      <a:pt x="250" y="41"/>
                    </a:lnTo>
                    <a:lnTo>
                      <a:pt x="283" y="35"/>
                    </a:lnTo>
                    <a:lnTo>
                      <a:pt x="315" y="35"/>
                    </a:lnTo>
                    <a:lnTo>
                      <a:pt x="329" y="29"/>
                    </a:lnTo>
                    <a:lnTo>
                      <a:pt x="335" y="18"/>
                    </a:lnTo>
                    <a:lnTo>
                      <a:pt x="335" y="12"/>
                    </a:lnTo>
                    <a:lnTo>
                      <a:pt x="322" y="18"/>
                    </a:lnTo>
                    <a:lnTo>
                      <a:pt x="315" y="18"/>
                    </a:lnTo>
                    <a:lnTo>
                      <a:pt x="322" y="6"/>
                    </a:lnTo>
                    <a:lnTo>
                      <a:pt x="329" y="0"/>
                    </a:lnTo>
                    <a:lnTo>
                      <a:pt x="342" y="0"/>
                    </a:lnTo>
                    <a:lnTo>
                      <a:pt x="348" y="0"/>
                    </a:lnTo>
                    <a:lnTo>
                      <a:pt x="348" y="6"/>
                    </a:lnTo>
                    <a:lnTo>
                      <a:pt x="355" y="12"/>
                    </a:lnTo>
                    <a:lnTo>
                      <a:pt x="348" y="24"/>
                    </a:lnTo>
                    <a:lnTo>
                      <a:pt x="335" y="35"/>
                    </a:lnTo>
                    <a:lnTo>
                      <a:pt x="322" y="41"/>
                    </a:lnTo>
                    <a:lnTo>
                      <a:pt x="315" y="47"/>
                    </a:lnTo>
                    <a:lnTo>
                      <a:pt x="283" y="53"/>
                    </a:lnTo>
                    <a:lnTo>
                      <a:pt x="289" y="58"/>
                    </a:lnTo>
                    <a:lnTo>
                      <a:pt x="296" y="58"/>
                    </a:lnTo>
                    <a:lnTo>
                      <a:pt x="309" y="64"/>
                    </a:lnTo>
                    <a:lnTo>
                      <a:pt x="315" y="76"/>
                    </a:lnTo>
                    <a:lnTo>
                      <a:pt x="315" y="87"/>
                    </a:lnTo>
                    <a:lnTo>
                      <a:pt x="322" y="99"/>
                    </a:lnTo>
                    <a:lnTo>
                      <a:pt x="315" y="110"/>
                    </a:lnTo>
                    <a:lnTo>
                      <a:pt x="302" y="122"/>
                    </a:lnTo>
                    <a:lnTo>
                      <a:pt x="289" y="128"/>
                    </a:lnTo>
                    <a:lnTo>
                      <a:pt x="269" y="128"/>
                    </a:lnTo>
                    <a:lnTo>
                      <a:pt x="250" y="122"/>
                    </a:lnTo>
                    <a:lnTo>
                      <a:pt x="243" y="116"/>
                    </a:lnTo>
                    <a:lnTo>
                      <a:pt x="243" y="110"/>
                    </a:lnTo>
                    <a:lnTo>
                      <a:pt x="243" y="105"/>
                    </a:lnTo>
                    <a:lnTo>
                      <a:pt x="256" y="110"/>
                    </a:lnTo>
                    <a:lnTo>
                      <a:pt x="263" y="110"/>
                    </a:lnTo>
                    <a:lnTo>
                      <a:pt x="269" y="110"/>
                    </a:lnTo>
                    <a:lnTo>
                      <a:pt x="283" y="99"/>
                    </a:lnTo>
                    <a:lnTo>
                      <a:pt x="283" y="93"/>
                    </a:lnTo>
                    <a:lnTo>
                      <a:pt x="283" y="87"/>
                    </a:lnTo>
                    <a:lnTo>
                      <a:pt x="263" y="70"/>
                    </a:lnTo>
                    <a:lnTo>
                      <a:pt x="250" y="70"/>
                    </a:lnTo>
                    <a:lnTo>
                      <a:pt x="237" y="70"/>
                    </a:lnTo>
                    <a:lnTo>
                      <a:pt x="230" y="76"/>
                    </a:lnTo>
                    <a:lnTo>
                      <a:pt x="217" y="81"/>
                    </a:lnTo>
                    <a:lnTo>
                      <a:pt x="204" y="105"/>
                    </a:lnTo>
                    <a:lnTo>
                      <a:pt x="204" y="128"/>
                    </a:lnTo>
                    <a:lnTo>
                      <a:pt x="210" y="145"/>
                    </a:lnTo>
                    <a:lnTo>
                      <a:pt x="217" y="163"/>
                    </a:lnTo>
                    <a:lnTo>
                      <a:pt x="237" y="180"/>
                    </a:lnTo>
                    <a:lnTo>
                      <a:pt x="237" y="186"/>
                    </a:lnTo>
                    <a:lnTo>
                      <a:pt x="243" y="180"/>
                    </a:lnTo>
                    <a:lnTo>
                      <a:pt x="237" y="168"/>
                    </a:lnTo>
                    <a:lnTo>
                      <a:pt x="230" y="151"/>
                    </a:lnTo>
                    <a:lnTo>
                      <a:pt x="223" y="134"/>
                    </a:lnTo>
                    <a:lnTo>
                      <a:pt x="217" y="116"/>
                    </a:lnTo>
                    <a:lnTo>
                      <a:pt x="223" y="110"/>
                    </a:lnTo>
                    <a:lnTo>
                      <a:pt x="230" y="145"/>
                    </a:lnTo>
                    <a:lnTo>
                      <a:pt x="237" y="163"/>
                    </a:lnTo>
                    <a:lnTo>
                      <a:pt x="250" y="180"/>
                    </a:lnTo>
                    <a:lnTo>
                      <a:pt x="269" y="209"/>
                    </a:lnTo>
                    <a:lnTo>
                      <a:pt x="296" y="232"/>
                    </a:lnTo>
                    <a:lnTo>
                      <a:pt x="348" y="272"/>
                    </a:lnTo>
                    <a:lnTo>
                      <a:pt x="322" y="301"/>
                    </a:lnTo>
                    <a:lnTo>
                      <a:pt x="250" y="244"/>
                    </a:lnTo>
                    <a:lnTo>
                      <a:pt x="217" y="220"/>
                    </a:lnTo>
                    <a:lnTo>
                      <a:pt x="191" y="209"/>
                    </a:lnTo>
                    <a:lnTo>
                      <a:pt x="171" y="203"/>
                    </a:lnTo>
                    <a:lnTo>
                      <a:pt x="132" y="197"/>
                    </a:lnTo>
                    <a:lnTo>
                      <a:pt x="151" y="191"/>
                    </a:lnTo>
                    <a:lnTo>
                      <a:pt x="171" y="197"/>
                    </a:lnTo>
                    <a:lnTo>
                      <a:pt x="210" y="209"/>
                    </a:lnTo>
                    <a:lnTo>
                      <a:pt x="217" y="209"/>
                    </a:lnTo>
                    <a:lnTo>
                      <a:pt x="204" y="197"/>
                    </a:lnTo>
                    <a:lnTo>
                      <a:pt x="191" y="191"/>
                    </a:lnTo>
                    <a:lnTo>
                      <a:pt x="171" y="180"/>
                    </a:lnTo>
                    <a:lnTo>
                      <a:pt x="151" y="180"/>
                    </a:lnTo>
                    <a:lnTo>
                      <a:pt x="125" y="180"/>
                    </a:lnTo>
                    <a:lnTo>
                      <a:pt x="105" y="186"/>
                    </a:lnTo>
                    <a:lnTo>
                      <a:pt x="92" y="203"/>
                    </a:lnTo>
                    <a:lnTo>
                      <a:pt x="86" y="215"/>
                    </a:lnTo>
                    <a:lnTo>
                      <a:pt x="86" y="226"/>
                    </a:lnTo>
                    <a:lnTo>
                      <a:pt x="92" y="238"/>
                    </a:lnTo>
                    <a:lnTo>
                      <a:pt x="105" y="244"/>
                    </a:lnTo>
                    <a:lnTo>
                      <a:pt x="118" y="244"/>
                    </a:lnTo>
                    <a:lnTo>
                      <a:pt x="125" y="238"/>
                    </a:lnTo>
                    <a:lnTo>
                      <a:pt x="132" y="232"/>
                    </a:lnTo>
                    <a:lnTo>
                      <a:pt x="138" y="215"/>
                    </a:lnTo>
                    <a:lnTo>
                      <a:pt x="145" y="220"/>
                    </a:lnTo>
                    <a:lnTo>
                      <a:pt x="151" y="232"/>
                    </a:lnTo>
                    <a:lnTo>
                      <a:pt x="151" y="249"/>
                    </a:lnTo>
                    <a:lnTo>
                      <a:pt x="145" y="261"/>
                    </a:lnTo>
                    <a:lnTo>
                      <a:pt x="138" y="272"/>
                    </a:lnTo>
                    <a:lnTo>
                      <a:pt x="125" y="278"/>
                    </a:lnTo>
                    <a:lnTo>
                      <a:pt x="99" y="284"/>
                    </a:lnTo>
                    <a:lnTo>
                      <a:pt x="86" y="278"/>
                    </a:lnTo>
                    <a:lnTo>
                      <a:pt x="66" y="267"/>
                    </a:lnTo>
                    <a:lnTo>
                      <a:pt x="66" y="261"/>
                    </a:lnTo>
                    <a:lnTo>
                      <a:pt x="66" y="249"/>
                    </a:lnTo>
                    <a:lnTo>
                      <a:pt x="59" y="244"/>
                    </a:lnTo>
                    <a:lnTo>
                      <a:pt x="53" y="244"/>
                    </a:lnTo>
                    <a:lnTo>
                      <a:pt x="53" y="255"/>
                    </a:lnTo>
                    <a:lnTo>
                      <a:pt x="53" y="261"/>
                    </a:lnTo>
                    <a:lnTo>
                      <a:pt x="53" y="272"/>
                    </a:lnTo>
                    <a:lnTo>
                      <a:pt x="53" y="284"/>
                    </a:lnTo>
                    <a:lnTo>
                      <a:pt x="46" y="301"/>
                    </a:lnTo>
                    <a:lnTo>
                      <a:pt x="40" y="307"/>
                    </a:lnTo>
                    <a:lnTo>
                      <a:pt x="27" y="307"/>
                    </a:lnTo>
                    <a:lnTo>
                      <a:pt x="13" y="307"/>
                    </a:lnTo>
                    <a:lnTo>
                      <a:pt x="0" y="301"/>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 name="Freeform 65"/>
              <p:cNvSpPr>
                <a:spLocks/>
              </p:cNvSpPr>
              <p:nvPr/>
            </p:nvSpPr>
            <p:spPr bwMode="auto">
              <a:xfrm>
                <a:off x="8545" y="11080"/>
                <a:ext cx="6" cy="1"/>
              </a:xfrm>
              <a:custGeom>
                <a:avLst/>
                <a:gdLst>
                  <a:gd name="T0" fmla="*/ 0 w 6"/>
                  <a:gd name="T1" fmla="*/ 0 h 1"/>
                  <a:gd name="T2" fmla="*/ 0 w 6"/>
                  <a:gd name="T3" fmla="*/ 0 h 1"/>
                  <a:gd name="T4" fmla="*/ 6 w 6"/>
                  <a:gd name="T5" fmla="*/ 0 h 1"/>
                  <a:gd name="T6" fmla="*/ 6 w 6"/>
                  <a:gd name="T7" fmla="*/ 0 h 1"/>
                  <a:gd name="T8" fmla="*/ 6 w 6"/>
                  <a:gd name="T9" fmla="*/ 0 h 1"/>
                  <a:gd name="T10" fmla="*/ 0 w 6"/>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
                    <a:moveTo>
                      <a:pt x="0" y="0"/>
                    </a:moveTo>
                    <a:lnTo>
                      <a:pt x="0" y="0"/>
                    </a:lnTo>
                    <a:lnTo>
                      <a:pt x="6" y="0"/>
                    </a:lnTo>
                    <a:lnTo>
                      <a:pt x="0" y="0"/>
                    </a:lnTo>
                    <a:close/>
                  </a:path>
                </a:pathLst>
              </a:custGeom>
              <a:solidFill>
                <a:srgbClr val="000000"/>
              </a:solidFill>
              <a:ln w="4445">
                <a:solidFill>
                  <a:srgbClr val="000000"/>
                </a:solidFill>
                <a:prstDash val="solid"/>
                <a:round/>
                <a:headEnd/>
                <a:tailEnd/>
              </a:ln>
            </p:spPr>
            <p:txBody>
              <a:bodyPr/>
              <a:lstStyle/>
              <a:p>
                <a:endParaRPr lang="en-US"/>
              </a:p>
            </p:txBody>
          </p:sp>
          <p:sp>
            <p:nvSpPr>
              <p:cNvPr id="321" name="Freeform 66"/>
              <p:cNvSpPr>
                <a:spLocks/>
              </p:cNvSpPr>
              <p:nvPr/>
            </p:nvSpPr>
            <p:spPr bwMode="auto">
              <a:xfrm>
                <a:off x="8637" y="11028"/>
                <a:ext cx="65" cy="40"/>
              </a:xfrm>
              <a:custGeom>
                <a:avLst/>
                <a:gdLst>
                  <a:gd name="T0" fmla="*/ 0 w 65"/>
                  <a:gd name="T1" fmla="*/ 35 h 40"/>
                  <a:gd name="T2" fmla="*/ 19 w 65"/>
                  <a:gd name="T3" fmla="*/ 29 h 40"/>
                  <a:gd name="T4" fmla="*/ 52 w 65"/>
                  <a:gd name="T5" fmla="*/ 0 h 40"/>
                  <a:gd name="T6" fmla="*/ 59 w 65"/>
                  <a:gd name="T7" fmla="*/ 6 h 40"/>
                  <a:gd name="T8" fmla="*/ 65 w 65"/>
                  <a:gd name="T9" fmla="*/ 12 h 40"/>
                  <a:gd name="T10" fmla="*/ 59 w 65"/>
                  <a:gd name="T11" fmla="*/ 29 h 40"/>
                  <a:gd name="T12" fmla="*/ 52 w 65"/>
                  <a:gd name="T13" fmla="*/ 40 h 40"/>
                  <a:gd name="T14" fmla="*/ 39 w 65"/>
                  <a:gd name="T15" fmla="*/ 40 h 40"/>
                  <a:gd name="T16" fmla="*/ 26 w 65"/>
                  <a:gd name="T17" fmla="*/ 40 h 40"/>
                  <a:gd name="T18" fmla="*/ 0 w 65"/>
                  <a:gd name="T19" fmla="*/ 40 h 40"/>
                  <a:gd name="T20" fmla="*/ 0 w 65"/>
                  <a:gd name="T21" fmla="*/ 35 h 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5" h="40">
                    <a:moveTo>
                      <a:pt x="0" y="35"/>
                    </a:moveTo>
                    <a:lnTo>
                      <a:pt x="19" y="29"/>
                    </a:lnTo>
                    <a:lnTo>
                      <a:pt x="52" y="0"/>
                    </a:lnTo>
                    <a:lnTo>
                      <a:pt x="59" y="6"/>
                    </a:lnTo>
                    <a:lnTo>
                      <a:pt x="65" y="12"/>
                    </a:lnTo>
                    <a:lnTo>
                      <a:pt x="59" y="29"/>
                    </a:lnTo>
                    <a:lnTo>
                      <a:pt x="52" y="40"/>
                    </a:lnTo>
                    <a:lnTo>
                      <a:pt x="39" y="40"/>
                    </a:lnTo>
                    <a:lnTo>
                      <a:pt x="26" y="40"/>
                    </a:lnTo>
                    <a:lnTo>
                      <a:pt x="0" y="40"/>
                    </a:lnTo>
                    <a:lnTo>
                      <a:pt x="0" y="35"/>
                    </a:lnTo>
                    <a:close/>
                  </a:path>
                </a:pathLst>
              </a:custGeom>
              <a:solidFill>
                <a:srgbClr val="000000"/>
              </a:solidFill>
              <a:ln w="4445">
                <a:solidFill>
                  <a:srgbClr val="000000"/>
                </a:solidFill>
                <a:prstDash val="solid"/>
                <a:round/>
                <a:headEnd/>
                <a:tailEnd/>
              </a:ln>
            </p:spPr>
            <p:txBody>
              <a:bodyPr/>
              <a:lstStyle/>
              <a:p>
                <a:endParaRPr lang="en-US"/>
              </a:p>
            </p:txBody>
          </p:sp>
          <p:sp>
            <p:nvSpPr>
              <p:cNvPr id="322" name="Freeform 67"/>
              <p:cNvSpPr>
                <a:spLocks/>
              </p:cNvSpPr>
              <p:nvPr/>
            </p:nvSpPr>
            <p:spPr bwMode="auto">
              <a:xfrm>
                <a:off x="8262" y="11028"/>
                <a:ext cx="7" cy="29"/>
              </a:xfrm>
              <a:custGeom>
                <a:avLst/>
                <a:gdLst>
                  <a:gd name="T0" fmla="*/ 0 w 7"/>
                  <a:gd name="T1" fmla="*/ 0 h 29"/>
                  <a:gd name="T2" fmla="*/ 0 w 7"/>
                  <a:gd name="T3" fmla="*/ 0 h 29"/>
                  <a:gd name="T4" fmla="*/ 7 w 7"/>
                  <a:gd name="T5" fmla="*/ 6 h 29"/>
                  <a:gd name="T6" fmla="*/ 7 w 7"/>
                  <a:gd name="T7" fmla="*/ 12 h 29"/>
                  <a:gd name="T8" fmla="*/ 7 w 7"/>
                  <a:gd name="T9" fmla="*/ 23 h 29"/>
                  <a:gd name="T10" fmla="*/ 0 w 7"/>
                  <a:gd name="T11" fmla="*/ 29 h 29"/>
                  <a:gd name="T12" fmla="*/ 0 w 7"/>
                  <a:gd name="T13" fmla="*/ 0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29">
                    <a:moveTo>
                      <a:pt x="0" y="0"/>
                    </a:moveTo>
                    <a:lnTo>
                      <a:pt x="0" y="0"/>
                    </a:lnTo>
                    <a:lnTo>
                      <a:pt x="7" y="6"/>
                    </a:lnTo>
                    <a:lnTo>
                      <a:pt x="7" y="12"/>
                    </a:lnTo>
                    <a:lnTo>
                      <a:pt x="7" y="23"/>
                    </a:lnTo>
                    <a:lnTo>
                      <a:pt x="0" y="29"/>
                    </a:lnTo>
                    <a:lnTo>
                      <a:pt x="0" y="0"/>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3" name="Freeform 68"/>
              <p:cNvSpPr>
                <a:spLocks/>
              </p:cNvSpPr>
              <p:nvPr/>
            </p:nvSpPr>
            <p:spPr bwMode="auto">
              <a:xfrm>
                <a:off x="8512" y="11005"/>
                <a:ext cx="72" cy="35"/>
              </a:xfrm>
              <a:custGeom>
                <a:avLst/>
                <a:gdLst>
                  <a:gd name="T0" fmla="*/ 0 w 72"/>
                  <a:gd name="T1" fmla="*/ 29 h 35"/>
                  <a:gd name="T2" fmla="*/ 0 w 72"/>
                  <a:gd name="T3" fmla="*/ 17 h 35"/>
                  <a:gd name="T4" fmla="*/ 6 w 72"/>
                  <a:gd name="T5" fmla="*/ 11 h 35"/>
                  <a:gd name="T6" fmla="*/ 20 w 72"/>
                  <a:gd name="T7" fmla="*/ 0 h 35"/>
                  <a:gd name="T8" fmla="*/ 20 w 72"/>
                  <a:gd name="T9" fmla="*/ 0 h 35"/>
                  <a:gd name="T10" fmla="*/ 33 w 72"/>
                  <a:gd name="T11" fmla="*/ 0 h 35"/>
                  <a:gd name="T12" fmla="*/ 39 w 72"/>
                  <a:gd name="T13" fmla="*/ 6 h 35"/>
                  <a:gd name="T14" fmla="*/ 33 w 72"/>
                  <a:gd name="T15" fmla="*/ 6 h 35"/>
                  <a:gd name="T16" fmla="*/ 20 w 72"/>
                  <a:gd name="T17" fmla="*/ 11 h 35"/>
                  <a:gd name="T18" fmla="*/ 20 w 72"/>
                  <a:gd name="T19" fmla="*/ 17 h 35"/>
                  <a:gd name="T20" fmla="*/ 20 w 72"/>
                  <a:gd name="T21" fmla="*/ 23 h 35"/>
                  <a:gd name="T22" fmla="*/ 33 w 72"/>
                  <a:gd name="T23" fmla="*/ 23 h 35"/>
                  <a:gd name="T24" fmla="*/ 46 w 72"/>
                  <a:gd name="T25" fmla="*/ 17 h 35"/>
                  <a:gd name="T26" fmla="*/ 65 w 72"/>
                  <a:gd name="T27" fmla="*/ 0 h 35"/>
                  <a:gd name="T28" fmla="*/ 72 w 72"/>
                  <a:gd name="T29" fmla="*/ 0 h 35"/>
                  <a:gd name="T30" fmla="*/ 72 w 72"/>
                  <a:gd name="T31" fmla="*/ 6 h 35"/>
                  <a:gd name="T32" fmla="*/ 72 w 72"/>
                  <a:gd name="T33" fmla="*/ 6 h 35"/>
                  <a:gd name="T34" fmla="*/ 65 w 72"/>
                  <a:gd name="T35" fmla="*/ 17 h 35"/>
                  <a:gd name="T36" fmla="*/ 59 w 72"/>
                  <a:gd name="T37" fmla="*/ 29 h 35"/>
                  <a:gd name="T38" fmla="*/ 46 w 72"/>
                  <a:gd name="T39" fmla="*/ 35 h 35"/>
                  <a:gd name="T40" fmla="*/ 33 w 72"/>
                  <a:gd name="T41" fmla="*/ 35 h 35"/>
                  <a:gd name="T42" fmla="*/ 13 w 72"/>
                  <a:gd name="T43" fmla="*/ 35 h 35"/>
                  <a:gd name="T44" fmla="*/ 0 w 72"/>
                  <a:gd name="T45" fmla="*/ 29 h 3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2" h="35">
                    <a:moveTo>
                      <a:pt x="0" y="29"/>
                    </a:moveTo>
                    <a:lnTo>
                      <a:pt x="0" y="17"/>
                    </a:lnTo>
                    <a:lnTo>
                      <a:pt x="6" y="11"/>
                    </a:lnTo>
                    <a:lnTo>
                      <a:pt x="20" y="0"/>
                    </a:lnTo>
                    <a:lnTo>
                      <a:pt x="33" y="0"/>
                    </a:lnTo>
                    <a:lnTo>
                      <a:pt x="39" y="6"/>
                    </a:lnTo>
                    <a:lnTo>
                      <a:pt x="33" y="6"/>
                    </a:lnTo>
                    <a:lnTo>
                      <a:pt x="20" y="11"/>
                    </a:lnTo>
                    <a:lnTo>
                      <a:pt x="20" y="17"/>
                    </a:lnTo>
                    <a:lnTo>
                      <a:pt x="20" y="23"/>
                    </a:lnTo>
                    <a:lnTo>
                      <a:pt x="33" y="23"/>
                    </a:lnTo>
                    <a:lnTo>
                      <a:pt x="46" y="17"/>
                    </a:lnTo>
                    <a:lnTo>
                      <a:pt x="65" y="0"/>
                    </a:lnTo>
                    <a:lnTo>
                      <a:pt x="72" y="0"/>
                    </a:lnTo>
                    <a:lnTo>
                      <a:pt x="72" y="6"/>
                    </a:lnTo>
                    <a:lnTo>
                      <a:pt x="65" y="17"/>
                    </a:lnTo>
                    <a:lnTo>
                      <a:pt x="59" y="29"/>
                    </a:lnTo>
                    <a:lnTo>
                      <a:pt x="46" y="35"/>
                    </a:lnTo>
                    <a:lnTo>
                      <a:pt x="33" y="35"/>
                    </a:lnTo>
                    <a:lnTo>
                      <a:pt x="13" y="35"/>
                    </a:lnTo>
                    <a:lnTo>
                      <a:pt x="0" y="29"/>
                    </a:lnTo>
                    <a:close/>
                  </a:path>
                </a:pathLst>
              </a:custGeom>
              <a:solidFill>
                <a:srgbClr val="000000"/>
              </a:solidFill>
              <a:ln w="4445">
                <a:solidFill>
                  <a:srgbClr val="000000"/>
                </a:solidFill>
                <a:prstDash val="solid"/>
                <a:round/>
                <a:headEnd/>
                <a:tailEnd/>
              </a:ln>
            </p:spPr>
            <p:txBody>
              <a:bodyPr/>
              <a:lstStyle/>
              <a:p>
                <a:endParaRPr lang="en-US"/>
              </a:p>
            </p:txBody>
          </p:sp>
          <p:sp>
            <p:nvSpPr>
              <p:cNvPr id="324" name="Freeform 69"/>
              <p:cNvSpPr>
                <a:spLocks/>
              </p:cNvSpPr>
              <p:nvPr/>
            </p:nvSpPr>
            <p:spPr bwMode="auto">
              <a:xfrm>
                <a:off x="8742" y="11022"/>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000000"/>
              </a:solidFill>
              <a:ln w="4445">
                <a:solidFill>
                  <a:srgbClr val="000000"/>
                </a:solidFill>
                <a:prstDash val="solid"/>
                <a:round/>
                <a:headEnd/>
                <a:tailEnd/>
              </a:ln>
            </p:spPr>
            <p:txBody>
              <a:bodyPr/>
              <a:lstStyle/>
              <a:p>
                <a:endParaRPr lang="en-US"/>
              </a:p>
            </p:txBody>
          </p:sp>
          <p:sp>
            <p:nvSpPr>
              <p:cNvPr id="325" name="Freeform 70"/>
              <p:cNvSpPr>
                <a:spLocks/>
              </p:cNvSpPr>
              <p:nvPr/>
            </p:nvSpPr>
            <p:spPr bwMode="auto">
              <a:xfrm>
                <a:off x="8558" y="10964"/>
                <a:ext cx="46" cy="35"/>
              </a:xfrm>
              <a:custGeom>
                <a:avLst/>
                <a:gdLst>
                  <a:gd name="T0" fmla="*/ 0 w 46"/>
                  <a:gd name="T1" fmla="*/ 18 h 35"/>
                  <a:gd name="T2" fmla="*/ 0 w 46"/>
                  <a:gd name="T3" fmla="*/ 12 h 35"/>
                  <a:gd name="T4" fmla="*/ 6 w 46"/>
                  <a:gd name="T5" fmla="*/ 0 h 35"/>
                  <a:gd name="T6" fmla="*/ 13 w 46"/>
                  <a:gd name="T7" fmla="*/ 0 h 35"/>
                  <a:gd name="T8" fmla="*/ 13 w 46"/>
                  <a:gd name="T9" fmla="*/ 6 h 35"/>
                  <a:gd name="T10" fmla="*/ 13 w 46"/>
                  <a:gd name="T11" fmla="*/ 12 h 35"/>
                  <a:gd name="T12" fmla="*/ 13 w 46"/>
                  <a:gd name="T13" fmla="*/ 18 h 35"/>
                  <a:gd name="T14" fmla="*/ 13 w 46"/>
                  <a:gd name="T15" fmla="*/ 23 h 35"/>
                  <a:gd name="T16" fmla="*/ 19 w 46"/>
                  <a:gd name="T17" fmla="*/ 23 h 35"/>
                  <a:gd name="T18" fmla="*/ 26 w 46"/>
                  <a:gd name="T19" fmla="*/ 18 h 35"/>
                  <a:gd name="T20" fmla="*/ 33 w 46"/>
                  <a:gd name="T21" fmla="*/ 12 h 35"/>
                  <a:gd name="T22" fmla="*/ 39 w 46"/>
                  <a:gd name="T23" fmla="*/ 12 h 35"/>
                  <a:gd name="T24" fmla="*/ 46 w 46"/>
                  <a:gd name="T25" fmla="*/ 18 h 35"/>
                  <a:gd name="T26" fmla="*/ 39 w 46"/>
                  <a:gd name="T27" fmla="*/ 23 h 35"/>
                  <a:gd name="T28" fmla="*/ 33 w 46"/>
                  <a:gd name="T29" fmla="*/ 29 h 35"/>
                  <a:gd name="T30" fmla="*/ 13 w 46"/>
                  <a:gd name="T31" fmla="*/ 35 h 35"/>
                  <a:gd name="T32" fmla="*/ 6 w 46"/>
                  <a:gd name="T33" fmla="*/ 35 h 35"/>
                  <a:gd name="T34" fmla="*/ 6 w 46"/>
                  <a:gd name="T35" fmla="*/ 29 h 35"/>
                  <a:gd name="T36" fmla="*/ 0 w 46"/>
                  <a:gd name="T37" fmla="*/ 18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6" h="35">
                    <a:moveTo>
                      <a:pt x="0" y="18"/>
                    </a:moveTo>
                    <a:lnTo>
                      <a:pt x="0" y="12"/>
                    </a:lnTo>
                    <a:lnTo>
                      <a:pt x="6" y="0"/>
                    </a:lnTo>
                    <a:lnTo>
                      <a:pt x="13" y="0"/>
                    </a:lnTo>
                    <a:lnTo>
                      <a:pt x="13" y="6"/>
                    </a:lnTo>
                    <a:lnTo>
                      <a:pt x="13" y="12"/>
                    </a:lnTo>
                    <a:lnTo>
                      <a:pt x="13" y="18"/>
                    </a:lnTo>
                    <a:lnTo>
                      <a:pt x="13" y="23"/>
                    </a:lnTo>
                    <a:lnTo>
                      <a:pt x="19" y="23"/>
                    </a:lnTo>
                    <a:lnTo>
                      <a:pt x="26" y="18"/>
                    </a:lnTo>
                    <a:lnTo>
                      <a:pt x="33" y="12"/>
                    </a:lnTo>
                    <a:lnTo>
                      <a:pt x="39" y="12"/>
                    </a:lnTo>
                    <a:lnTo>
                      <a:pt x="46" y="18"/>
                    </a:lnTo>
                    <a:lnTo>
                      <a:pt x="39" y="23"/>
                    </a:lnTo>
                    <a:lnTo>
                      <a:pt x="33" y="29"/>
                    </a:lnTo>
                    <a:lnTo>
                      <a:pt x="13" y="35"/>
                    </a:lnTo>
                    <a:lnTo>
                      <a:pt x="6" y="35"/>
                    </a:lnTo>
                    <a:lnTo>
                      <a:pt x="6" y="29"/>
                    </a:lnTo>
                    <a:lnTo>
                      <a:pt x="0" y="18"/>
                    </a:lnTo>
                    <a:close/>
                  </a:path>
                </a:pathLst>
              </a:custGeom>
              <a:solidFill>
                <a:srgbClr val="000000"/>
              </a:solidFill>
              <a:ln w="4445">
                <a:solidFill>
                  <a:srgbClr val="000000"/>
                </a:solidFill>
                <a:prstDash val="solid"/>
                <a:round/>
                <a:headEnd/>
                <a:tailEnd/>
              </a:ln>
            </p:spPr>
            <p:txBody>
              <a:bodyPr/>
              <a:lstStyle/>
              <a:p>
                <a:endParaRPr lang="en-US"/>
              </a:p>
            </p:txBody>
          </p:sp>
          <p:sp>
            <p:nvSpPr>
              <p:cNvPr id="326" name="Freeform 71"/>
              <p:cNvSpPr>
                <a:spLocks/>
              </p:cNvSpPr>
              <p:nvPr/>
            </p:nvSpPr>
            <p:spPr bwMode="auto">
              <a:xfrm>
                <a:off x="8328" y="10982"/>
                <a:ext cx="20" cy="11"/>
              </a:xfrm>
              <a:custGeom>
                <a:avLst/>
                <a:gdLst>
                  <a:gd name="T0" fmla="*/ 0 w 20"/>
                  <a:gd name="T1" fmla="*/ 5 h 11"/>
                  <a:gd name="T2" fmla="*/ 0 w 20"/>
                  <a:gd name="T3" fmla="*/ 0 h 11"/>
                  <a:gd name="T4" fmla="*/ 7 w 20"/>
                  <a:gd name="T5" fmla="*/ 0 h 11"/>
                  <a:gd name="T6" fmla="*/ 20 w 20"/>
                  <a:gd name="T7" fmla="*/ 0 h 11"/>
                  <a:gd name="T8" fmla="*/ 20 w 20"/>
                  <a:gd name="T9" fmla="*/ 5 h 11"/>
                  <a:gd name="T10" fmla="*/ 13 w 20"/>
                  <a:gd name="T11" fmla="*/ 11 h 11"/>
                  <a:gd name="T12" fmla="*/ 7 w 20"/>
                  <a:gd name="T13" fmla="*/ 11 h 11"/>
                  <a:gd name="T14" fmla="*/ 0 w 20"/>
                  <a:gd name="T15" fmla="*/ 5 h 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 h="11">
                    <a:moveTo>
                      <a:pt x="0" y="5"/>
                    </a:moveTo>
                    <a:lnTo>
                      <a:pt x="0" y="0"/>
                    </a:lnTo>
                    <a:lnTo>
                      <a:pt x="7" y="0"/>
                    </a:lnTo>
                    <a:lnTo>
                      <a:pt x="20" y="0"/>
                    </a:lnTo>
                    <a:lnTo>
                      <a:pt x="20" y="5"/>
                    </a:lnTo>
                    <a:lnTo>
                      <a:pt x="13" y="11"/>
                    </a:lnTo>
                    <a:lnTo>
                      <a:pt x="7" y="11"/>
                    </a:lnTo>
                    <a:lnTo>
                      <a:pt x="0" y="5"/>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 name="Freeform 72"/>
              <p:cNvSpPr>
                <a:spLocks/>
              </p:cNvSpPr>
              <p:nvPr/>
            </p:nvSpPr>
            <p:spPr bwMode="auto">
              <a:xfrm>
                <a:off x="8420" y="10218"/>
                <a:ext cx="354" cy="758"/>
              </a:xfrm>
              <a:custGeom>
                <a:avLst/>
                <a:gdLst>
                  <a:gd name="T0" fmla="*/ 0 w 354"/>
                  <a:gd name="T1" fmla="*/ 752 h 758"/>
                  <a:gd name="T2" fmla="*/ 26 w 354"/>
                  <a:gd name="T3" fmla="*/ 741 h 758"/>
                  <a:gd name="T4" fmla="*/ 59 w 354"/>
                  <a:gd name="T5" fmla="*/ 729 h 758"/>
                  <a:gd name="T6" fmla="*/ 92 w 354"/>
                  <a:gd name="T7" fmla="*/ 712 h 758"/>
                  <a:gd name="T8" fmla="*/ 118 w 354"/>
                  <a:gd name="T9" fmla="*/ 694 h 758"/>
                  <a:gd name="T10" fmla="*/ 144 w 354"/>
                  <a:gd name="T11" fmla="*/ 677 h 758"/>
                  <a:gd name="T12" fmla="*/ 171 w 354"/>
                  <a:gd name="T13" fmla="*/ 654 h 758"/>
                  <a:gd name="T14" fmla="*/ 190 w 354"/>
                  <a:gd name="T15" fmla="*/ 625 h 758"/>
                  <a:gd name="T16" fmla="*/ 203 w 354"/>
                  <a:gd name="T17" fmla="*/ 602 h 758"/>
                  <a:gd name="T18" fmla="*/ 217 w 354"/>
                  <a:gd name="T19" fmla="*/ 573 h 758"/>
                  <a:gd name="T20" fmla="*/ 230 w 354"/>
                  <a:gd name="T21" fmla="*/ 526 h 758"/>
                  <a:gd name="T22" fmla="*/ 236 w 354"/>
                  <a:gd name="T23" fmla="*/ 474 h 758"/>
                  <a:gd name="T24" fmla="*/ 236 w 354"/>
                  <a:gd name="T25" fmla="*/ 376 h 758"/>
                  <a:gd name="T26" fmla="*/ 341 w 354"/>
                  <a:gd name="T27" fmla="*/ 376 h 758"/>
                  <a:gd name="T28" fmla="*/ 348 w 354"/>
                  <a:gd name="T29" fmla="*/ 364 h 758"/>
                  <a:gd name="T30" fmla="*/ 348 w 354"/>
                  <a:gd name="T31" fmla="*/ 34 h 758"/>
                  <a:gd name="T32" fmla="*/ 348 w 354"/>
                  <a:gd name="T33" fmla="*/ 0 h 758"/>
                  <a:gd name="T34" fmla="*/ 354 w 354"/>
                  <a:gd name="T35" fmla="*/ 0 h 758"/>
                  <a:gd name="T36" fmla="*/ 354 w 354"/>
                  <a:gd name="T37" fmla="*/ 69 h 758"/>
                  <a:gd name="T38" fmla="*/ 354 w 354"/>
                  <a:gd name="T39" fmla="*/ 382 h 758"/>
                  <a:gd name="T40" fmla="*/ 302 w 354"/>
                  <a:gd name="T41" fmla="*/ 387 h 758"/>
                  <a:gd name="T42" fmla="*/ 256 w 354"/>
                  <a:gd name="T43" fmla="*/ 387 h 758"/>
                  <a:gd name="T44" fmla="*/ 256 w 354"/>
                  <a:gd name="T45" fmla="*/ 393 h 758"/>
                  <a:gd name="T46" fmla="*/ 256 w 354"/>
                  <a:gd name="T47" fmla="*/ 457 h 758"/>
                  <a:gd name="T48" fmla="*/ 249 w 354"/>
                  <a:gd name="T49" fmla="*/ 521 h 758"/>
                  <a:gd name="T50" fmla="*/ 236 w 354"/>
                  <a:gd name="T51" fmla="*/ 555 h 758"/>
                  <a:gd name="T52" fmla="*/ 223 w 354"/>
                  <a:gd name="T53" fmla="*/ 584 h 758"/>
                  <a:gd name="T54" fmla="*/ 210 w 354"/>
                  <a:gd name="T55" fmla="*/ 613 h 758"/>
                  <a:gd name="T56" fmla="*/ 197 w 354"/>
                  <a:gd name="T57" fmla="*/ 642 h 758"/>
                  <a:gd name="T58" fmla="*/ 157 w 354"/>
                  <a:gd name="T59" fmla="*/ 683 h 758"/>
                  <a:gd name="T60" fmla="*/ 112 w 354"/>
                  <a:gd name="T61" fmla="*/ 717 h 758"/>
                  <a:gd name="T62" fmla="*/ 85 w 354"/>
                  <a:gd name="T63" fmla="*/ 729 h 758"/>
                  <a:gd name="T64" fmla="*/ 59 w 354"/>
                  <a:gd name="T65" fmla="*/ 741 h 758"/>
                  <a:gd name="T66" fmla="*/ 33 w 354"/>
                  <a:gd name="T67" fmla="*/ 752 h 758"/>
                  <a:gd name="T68" fmla="*/ 6 w 354"/>
                  <a:gd name="T69" fmla="*/ 758 h 758"/>
                  <a:gd name="T70" fmla="*/ 0 w 354"/>
                  <a:gd name="T71" fmla="*/ 752 h 75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54" h="758">
                    <a:moveTo>
                      <a:pt x="0" y="752"/>
                    </a:moveTo>
                    <a:lnTo>
                      <a:pt x="26" y="741"/>
                    </a:lnTo>
                    <a:lnTo>
                      <a:pt x="59" y="729"/>
                    </a:lnTo>
                    <a:lnTo>
                      <a:pt x="92" y="712"/>
                    </a:lnTo>
                    <a:lnTo>
                      <a:pt x="118" y="694"/>
                    </a:lnTo>
                    <a:lnTo>
                      <a:pt x="144" y="677"/>
                    </a:lnTo>
                    <a:lnTo>
                      <a:pt x="171" y="654"/>
                    </a:lnTo>
                    <a:lnTo>
                      <a:pt x="190" y="625"/>
                    </a:lnTo>
                    <a:lnTo>
                      <a:pt x="203" y="602"/>
                    </a:lnTo>
                    <a:lnTo>
                      <a:pt x="217" y="573"/>
                    </a:lnTo>
                    <a:lnTo>
                      <a:pt x="230" y="526"/>
                    </a:lnTo>
                    <a:lnTo>
                      <a:pt x="236" y="474"/>
                    </a:lnTo>
                    <a:lnTo>
                      <a:pt x="236" y="376"/>
                    </a:lnTo>
                    <a:lnTo>
                      <a:pt x="341" y="376"/>
                    </a:lnTo>
                    <a:lnTo>
                      <a:pt x="348" y="364"/>
                    </a:lnTo>
                    <a:lnTo>
                      <a:pt x="348" y="34"/>
                    </a:lnTo>
                    <a:lnTo>
                      <a:pt x="348" y="0"/>
                    </a:lnTo>
                    <a:lnTo>
                      <a:pt x="354" y="0"/>
                    </a:lnTo>
                    <a:lnTo>
                      <a:pt x="354" y="69"/>
                    </a:lnTo>
                    <a:lnTo>
                      <a:pt x="354" y="382"/>
                    </a:lnTo>
                    <a:lnTo>
                      <a:pt x="302" y="387"/>
                    </a:lnTo>
                    <a:lnTo>
                      <a:pt x="256" y="387"/>
                    </a:lnTo>
                    <a:lnTo>
                      <a:pt x="256" y="393"/>
                    </a:lnTo>
                    <a:lnTo>
                      <a:pt x="256" y="457"/>
                    </a:lnTo>
                    <a:lnTo>
                      <a:pt x="249" y="521"/>
                    </a:lnTo>
                    <a:lnTo>
                      <a:pt x="236" y="555"/>
                    </a:lnTo>
                    <a:lnTo>
                      <a:pt x="223" y="584"/>
                    </a:lnTo>
                    <a:lnTo>
                      <a:pt x="210" y="613"/>
                    </a:lnTo>
                    <a:lnTo>
                      <a:pt x="197" y="642"/>
                    </a:lnTo>
                    <a:lnTo>
                      <a:pt x="157" y="683"/>
                    </a:lnTo>
                    <a:lnTo>
                      <a:pt x="112" y="717"/>
                    </a:lnTo>
                    <a:lnTo>
                      <a:pt x="85" y="729"/>
                    </a:lnTo>
                    <a:lnTo>
                      <a:pt x="59" y="741"/>
                    </a:lnTo>
                    <a:lnTo>
                      <a:pt x="33" y="752"/>
                    </a:lnTo>
                    <a:lnTo>
                      <a:pt x="6" y="758"/>
                    </a:lnTo>
                    <a:lnTo>
                      <a:pt x="0" y="752"/>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 name="Freeform 73"/>
              <p:cNvSpPr>
                <a:spLocks/>
              </p:cNvSpPr>
              <p:nvPr/>
            </p:nvSpPr>
            <p:spPr bwMode="auto">
              <a:xfrm>
                <a:off x="8308" y="10177"/>
                <a:ext cx="440" cy="793"/>
              </a:xfrm>
              <a:custGeom>
                <a:avLst/>
                <a:gdLst>
                  <a:gd name="T0" fmla="*/ 0 w 440"/>
                  <a:gd name="T1" fmla="*/ 770 h 793"/>
                  <a:gd name="T2" fmla="*/ 0 w 440"/>
                  <a:gd name="T3" fmla="*/ 764 h 793"/>
                  <a:gd name="T4" fmla="*/ 40 w 440"/>
                  <a:gd name="T5" fmla="*/ 764 h 793"/>
                  <a:gd name="T6" fmla="*/ 79 w 440"/>
                  <a:gd name="T7" fmla="*/ 753 h 793"/>
                  <a:gd name="T8" fmla="*/ 118 w 440"/>
                  <a:gd name="T9" fmla="*/ 741 h 793"/>
                  <a:gd name="T10" fmla="*/ 158 w 440"/>
                  <a:gd name="T11" fmla="*/ 729 h 793"/>
                  <a:gd name="T12" fmla="*/ 191 w 440"/>
                  <a:gd name="T13" fmla="*/ 706 h 793"/>
                  <a:gd name="T14" fmla="*/ 224 w 440"/>
                  <a:gd name="T15" fmla="*/ 689 h 793"/>
                  <a:gd name="T16" fmla="*/ 250 w 440"/>
                  <a:gd name="T17" fmla="*/ 660 h 793"/>
                  <a:gd name="T18" fmla="*/ 269 w 440"/>
                  <a:gd name="T19" fmla="*/ 625 h 793"/>
                  <a:gd name="T20" fmla="*/ 283 w 440"/>
                  <a:gd name="T21" fmla="*/ 596 h 793"/>
                  <a:gd name="T22" fmla="*/ 296 w 440"/>
                  <a:gd name="T23" fmla="*/ 567 h 793"/>
                  <a:gd name="T24" fmla="*/ 302 w 440"/>
                  <a:gd name="T25" fmla="*/ 504 h 793"/>
                  <a:gd name="T26" fmla="*/ 302 w 440"/>
                  <a:gd name="T27" fmla="*/ 382 h 793"/>
                  <a:gd name="T28" fmla="*/ 414 w 440"/>
                  <a:gd name="T29" fmla="*/ 376 h 793"/>
                  <a:gd name="T30" fmla="*/ 414 w 440"/>
                  <a:gd name="T31" fmla="*/ 376 h 793"/>
                  <a:gd name="T32" fmla="*/ 414 w 440"/>
                  <a:gd name="T33" fmla="*/ 185 h 793"/>
                  <a:gd name="T34" fmla="*/ 420 w 440"/>
                  <a:gd name="T35" fmla="*/ 6 h 793"/>
                  <a:gd name="T36" fmla="*/ 420 w 440"/>
                  <a:gd name="T37" fmla="*/ 0 h 793"/>
                  <a:gd name="T38" fmla="*/ 427 w 440"/>
                  <a:gd name="T39" fmla="*/ 0 h 793"/>
                  <a:gd name="T40" fmla="*/ 434 w 440"/>
                  <a:gd name="T41" fmla="*/ 0 h 793"/>
                  <a:gd name="T42" fmla="*/ 440 w 440"/>
                  <a:gd name="T43" fmla="*/ 12 h 793"/>
                  <a:gd name="T44" fmla="*/ 440 w 440"/>
                  <a:gd name="T45" fmla="*/ 18 h 793"/>
                  <a:gd name="T46" fmla="*/ 440 w 440"/>
                  <a:gd name="T47" fmla="*/ 46 h 793"/>
                  <a:gd name="T48" fmla="*/ 440 w 440"/>
                  <a:gd name="T49" fmla="*/ 400 h 793"/>
                  <a:gd name="T50" fmla="*/ 440 w 440"/>
                  <a:gd name="T51" fmla="*/ 405 h 793"/>
                  <a:gd name="T52" fmla="*/ 335 w 440"/>
                  <a:gd name="T53" fmla="*/ 405 h 793"/>
                  <a:gd name="T54" fmla="*/ 335 w 440"/>
                  <a:gd name="T55" fmla="*/ 411 h 793"/>
                  <a:gd name="T56" fmla="*/ 335 w 440"/>
                  <a:gd name="T57" fmla="*/ 457 h 793"/>
                  <a:gd name="T58" fmla="*/ 335 w 440"/>
                  <a:gd name="T59" fmla="*/ 504 h 793"/>
                  <a:gd name="T60" fmla="*/ 329 w 440"/>
                  <a:gd name="T61" fmla="*/ 550 h 793"/>
                  <a:gd name="T62" fmla="*/ 315 w 440"/>
                  <a:gd name="T63" fmla="*/ 596 h 793"/>
                  <a:gd name="T64" fmla="*/ 296 w 440"/>
                  <a:gd name="T65" fmla="*/ 637 h 793"/>
                  <a:gd name="T66" fmla="*/ 276 w 440"/>
                  <a:gd name="T67" fmla="*/ 677 h 793"/>
                  <a:gd name="T68" fmla="*/ 237 w 440"/>
                  <a:gd name="T69" fmla="*/ 712 h 793"/>
                  <a:gd name="T70" fmla="*/ 217 w 440"/>
                  <a:gd name="T71" fmla="*/ 729 h 793"/>
                  <a:gd name="T72" fmla="*/ 197 w 440"/>
                  <a:gd name="T73" fmla="*/ 741 h 793"/>
                  <a:gd name="T74" fmla="*/ 171 w 440"/>
                  <a:gd name="T75" fmla="*/ 753 h 793"/>
                  <a:gd name="T76" fmla="*/ 151 w 440"/>
                  <a:gd name="T77" fmla="*/ 764 h 793"/>
                  <a:gd name="T78" fmla="*/ 99 w 440"/>
                  <a:gd name="T79" fmla="*/ 782 h 793"/>
                  <a:gd name="T80" fmla="*/ 7 w 440"/>
                  <a:gd name="T81" fmla="*/ 793 h 793"/>
                  <a:gd name="T82" fmla="*/ 0 w 440"/>
                  <a:gd name="T83" fmla="*/ 770 h 7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40" h="793">
                    <a:moveTo>
                      <a:pt x="0" y="770"/>
                    </a:moveTo>
                    <a:lnTo>
                      <a:pt x="0" y="764"/>
                    </a:lnTo>
                    <a:lnTo>
                      <a:pt x="40" y="764"/>
                    </a:lnTo>
                    <a:lnTo>
                      <a:pt x="79" y="753"/>
                    </a:lnTo>
                    <a:lnTo>
                      <a:pt x="118" y="741"/>
                    </a:lnTo>
                    <a:lnTo>
                      <a:pt x="158" y="729"/>
                    </a:lnTo>
                    <a:lnTo>
                      <a:pt x="191" y="706"/>
                    </a:lnTo>
                    <a:lnTo>
                      <a:pt x="224" y="689"/>
                    </a:lnTo>
                    <a:lnTo>
                      <a:pt x="250" y="660"/>
                    </a:lnTo>
                    <a:lnTo>
                      <a:pt x="269" y="625"/>
                    </a:lnTo>
                    <a:lnTo>
                      <a:pt x="283" y="596"/>
                    </a:lnTo>
                    <a:lnTo>
                      <a:pt x="296" y="567"/>
                    </a:lnTo>
                    <a:lnTo>
                      <a:pt x="302" y="504"/>
                    </a:lnTo>
                    <a:lnTo>
                      <a:pt x="302" y="382"/>
                    </a:lnTo>
                    <a:lnTo>
                      <a:pt x="414" y="376"/>
                    </a:lnTo>
                    <a:lnTo>
                      <a:pt x="414" y="185"/>
                    </a:lnTo>
                    <a:lnTo>
                      <a:pt x="420" y="6"/>
                    </a:lnTo>
                    <a:lnTo>
                      <a:pt x="420" y="0"/>
                    </a:lnTo>
                    <a:lnTo>
                      <a:pt x="427" y="0"/>
                    </a:lnTo>
                    <a:lnTo>
                      <a:pt x="434" y="0"/>
                    </a:lnTo>
                    <a:lnTo>
                      <a:pt x="440" y="12"/>
                    </a:lnTo>
                    <a:lnTo>
                      <a:pt x="440" y="18"/>
                    </a:lnTo>
                    <a:lnTo>
                      <a:pt x="440" y="46"/>
                    </a:lnTo>
                    <a:lnTo>
                      <a:pt x="440" y="400"/>
                    </a:lnTo>
                    <a:lnTo>
                      <a:pt x="440" y="405"/>
                    </a:lnTo>
                    <a:lnTo>
                      <a:pt x="335" y="405"/>
                    </a:lnTo>
                    <a:lnTo>
                      <a:pt x="335" y="411"/>
                    </a:lnTo>
                    <a:lnTo>
                      <a:pt x="335" y="457"/>
                    </a:lnTo>
                    <a:lnTo>
                      <a:pt x="335" y="504"/>
                    </a:lnTo>
                    <a:lnTo>
                      <a:pt x="329" y="550"/>
                    </a:lnTo>
                    <a:lnTo>
                      <a:pt x="315" y="596"/>
                    </a:lnTo>
                    <a:lnTo>
                      <a:pt x="296" y="637"/>
                    </a:lnTo>
                    <a:lnTo>
                      <a:pt x="276" y="677"/>
                    </a:lnTo>
                    <a:lnTo>
                      <a:pt x="237" y="712"/>
                    </a:lnTo>
                    <a:lnTo>
                      <a:pt x="217" y="729"/>
                    </a:lnTo>
                    <a:lnTo>
                      <a:pt x="197" y="741"/>
                    </a:lnTo>
                    <a:lnTo>
                      <a:pt x="171" y="753"/>
                    </a:lnTo>
                    <a:lnTo>
                      <a:pt x="151" y="764"/>
                    </a:lnTo>
                    <a:lnTo>
                      <a:pt x="99" y="782"/>
                    </a:lnTo>
                    <a:lnTo>
                      <a:pt x="7" y="793"/>
                    </a:lnTo>
                    <a:lnTo>
                      <a:pt x="0" y="770"/>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 name="Freeform 74"/>
              <p:cNvSpPr>
                <a:spLocks/>
              </p:cNvSpPr>
              <p:nvPr/>
            </p:nvSpPr>
            <p:spPr bwMode="auto">
              <a:xfrm>
                <a:off x="8216" y="10935"/>
                <a:ext cx="27" cy="24"/>
              </a:xfrm>
              <a:custGeom>
                <a:avLst/>
                <a:gdLst>
                  <a:gd name="T0" fmla="*/ 0 w 27"/>
                  <a:gd name="T1" fmla="*/ 12 h 24"/>
                  <a:gd name="T2" fmla="*/ 0 w 27"/>
                  <a:gd name="T3" fmla="*/ 6 h 24"/>
                  <a:gd name="T4" fmla="*/ 0 w 27"/>
                  <a:gd name="T5" fmla="*/ 0 h 24"/>
                  <a:gd name="T6" fmla="*/ 7 w 27"/>
                  <a:gd name="T7" fmla="*/ 0 h 24"/>
                  <a:gd name="T8" fmla="*/ 14 w 27"/>
                  <a:gd name="T9" fmla="*/ 0 h 24"/>
                  <a:gd name="T10" fmla="*/ 27 w 27"/>
                  <a:gd name="T11" fmla="*/ 24 h 24"/>
                  <a:gd name="T12" fmla="*/ 14 w 27"/>
                  <a:gd name="T13" fmla="*/ 24 h 24"/>
                  <a:gd name="T14" fmla="*/ 0 w 27"/>
                  <a:gd name="T15" fmla="*/ 12 h 2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 h="24">
                    <a:moveTo>
                      <a:pt x="0" y="12"/>
                    </a:moveTo>
                    <a:lnTo>
                      <a:pt x="0" y="6"/>
                    </a:lnTo>
                    <a:lnTo>
                      <a:pt x="0" y="0"/>
                    </a:lnTo>
                    <a:lnTo>
                      <a:pt x="7" y="0"/>
                    </a:lnTo>
                    <a:lnTo>
                      <a:pt x="14" y="0"/>
                    </a:lnTo>
                    <a:lnTo>
                      <a:pt x="27" y="24"/>
                    </a:lnTo>
                    <a:lnTo>
                      <a:pt x="14" y="24"/>
                    </a:lnTo>
                    <a:lnTo>
                      <a:pt x="0" y="12"/>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 name="Freeform 75"/>
              <p:cNvSpPr>
                <a:spLocks/>
              </p:cNvSpPr>
              <p:nvPr/>
            </p:nvSpPr>
            <p:spPr bwMode="auto">
              <a:xfrm>
                <a:off x="8098" y="10825"/>
                <a:ext cx="132" cy="122"/>
              </a:xfrm>
              <a:custGeom>
                <a:avLst/>
                <a:gdLst>
                  <a:gd name="T0" fmla="*/ 0 w 132"/>
                  <a:gd name="T1" fmla="*/ 105 h 122"/>
                  <a:gd name="T2" fmla="*/ 20 w 132"/>
                  <a:gd name="T3" fmla="*/ 93 h 122"/>
                  <a:gd name="T4" fmla="*/ 33 w 132"/>
                  <a:gd name="T5" fmla="*/ 93 h 122"/>
                  <a:gd name="T6" fmla="*/ 46 w 132"/>
                  <a:gd name="T7" fmla="*/ 99 h 122"/>
                  <a:gd name="T8" fmla="*/ 59 w 132"/>
                  <a:gd name="T9" fmla="*/ 99 h 122"/>
                  <a:gd name="T10" fmla="*/ 66 w 132"/>
                  <a:gd name="T11" fmla="*/ 99 h 122"/>
                  <a:gd name="T12" fmla="*/ 72 w 132"/>
                  <a:gd name="T13" fmla="*/ 99 h 122"/>
                  <a:gd name="T14" fmla="*/ 79 w 132"/>
                  <a:gd name="T15" fmla="*/ 93 h 122"/>
                  <a:gd name="T16" fmla="*/ 79 w 132"/>
                  <a:gd name="T17" fmla="*/ 93 h 122"/>
                  <a:gd name="T18" fmla="*/ 46 w 132"/>
                  <a:gd name="T19" fmla="*/ 81 h 122"/>
                  <a:gd name="T20" fmla="*/ 40 w 132"/>
                  <a:gd name="T21" fmla="*/ 70 h 122"/>
                  <a:gd name="T22" fmla="*/ 33 w 132"/>
                  <a:gd name="T23" fmla="*/ 58 h 122"/>
                  <a:gd name="T24" fmla="*/ 20 w 132"/>
                  <a:gd name="T25" fmla="*/ 24 h 122"/>
                  <a:gd name="T26" fmla="*/ 40 w 132"/>
                  <a:gd name="T27" fmla="*/ 24 h 122"/>
                  <a:gd name="T28" fmla="*/ 53 w 132"/>
                  <a:gd name="T29" fmla="*/ 29 h 122"/>
                  <a:gd name="T30" fmla="*/ 66 w 132"/>
                  <a:gd name="T31" fmla="*/ 35 h 122"/>
                  <a:gd name="T32" fmla="*/ 79 w 132"/>
                  <a:gd name="T33" fmla="*/ 47 h 122"/>
                  <a:gd name="T34" fmla="*/ 86 w 132"/>
                  <a:gd name="T35" fmla="*/ 52 h 122"/>
                  <a:gd name="T36" fmla="*/ 92 w 132"/>
                  <a:gd name="T37" fmla="*/ 64 h 122"/>
                  <a:gd name="T38" fmla="*/ 92 w 132"/>
                  <a:gd name="T39" fmla="*/ 70 h 122"/>
                  <a:gd name="T40" fmla="*/ 99 w 132"/>
                  <a:gd name="T41" fmla="*/ 76 h 122"/>
                  <a:gd name="T42" fmla="*/ 105 w 132"/>
                  <a:gd name="T43" fmla="*/ 76 h 122"/>
                  <a:gd name="T44" fmla="*/ 99 w 132"/>
                  <a:gd name="T45" fmla="*/ 52 h 122"/>
                  <a:gd name="T46" fmla="*/ 99 w 132"/>
                  <a:gd name="T47" fmla="*/ 35 h 122"/>
                  <a:gd name="T48" fmla="*/ 105 w 132"/>
                  <a:gd name="T49" fmla="*/ 12 h 122"/>
                  <a:gd name="T50" fmla="*/ 118 w 132"/>
                  <a:gd name="T51" fmla="*/ 0 h 122"/>
                  <a:gd name="T52" fmla="*/ 125 w 132"/>
                  <a:gd name="T53" fmla="*/ 6 h 122"/>
                  <a:gd name="T54" fmla="*/ 132 w 132"/>
                  <a:gd name="T55" fmla="*/ 18 h 122"/>
                  <a:gd name="T56" fmla="*/ 132 w 132"/>
                  <a:gd name="T57" fmla="*/ 35 h 122"/>
                  <a:gd name="T58" fmla="*/ 125 w 132"/>
                  <a:gd name="T59" fmla="*/ 76 h 122"/>
                  <a:gd name="T60" fmla="*/ 125 w 132"/>
                  <a:gd name="T61" fmla="*/ 87 h 122"/>
                  <a:gd name="T62" fmla="*/ 118 w 132"/>
                  <a:gd name="T63" fmla="*/ 99 h 122"/>
                  <a:gd name="T64" fmla="*/ 112 w 132"/>
                  <a:gd name="T65" fmla="*/ 99 h 122"/>
                  <a:gd name="T66" fmla="*/ 105 w 132"/>
                  <a:gd name="T67" fmla="*/ 99 h 122"/>
                  <a:gd name="T68" fmla="*/ 99 w 132"/>
                  <a:gd name="T69" fmla="*/ 99 h 122"/>
                  <a:gd name="T70" fmla="*/ 99 w 132"/>
                  <a:gd name="T71" fmla="*/ 110 h 122"/>
                  <a:gd name="T72" fmla="*/ 99 w 132"/>
                  <a:gd name="T73" fmla="*/ 116 h 122"/>
                  <a:gd name="T74" fmla="*/ 59 w 132"/>
                  <a:gd name="T75" fmla="*/ 122 h 122"/>
                  <a:gd name="T76" fmla="*/ 46 w 132"/>
                  <a:gd name="T77" fmla="*/ 122 h 122"/>
                  <a:gd name="T78" fmla="*/ 26 w 132"/>
                  <a:gd name="T79" fmla="*/ 122 h 122"/>
                  <a:gd name="T80" fmla="*/ 0 w 132"/>
                  <a:gd name="T81" fmla="*/ 105 h 1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2" h="122">
                    <a:moveTo>
                      <a:pt x="0" y="105"/>
                    </a:moveTo>
                    <a:lnTo>
                      <a:pt x="20" y="93"/>
                    </a:lnTo>
                    <a:lnTo>
                      <a:pt x="33" y="93"/>
                    </a:lnTo>
                    <a:lnTo>
                      <a:pt x="46" y="99"/>
                    </a:lnTo>
                    <a:lnTo>
                      <a:pt x="59" y="99"/>
                    </a:lnTo>
                    <a:lnTo>
                      <a:pt x="66" y="99"/>
                    </a:lnTo>
                    <a:lnTo>
                      <a:pt x="72" y="99"/>
                    </a:lnTo>
                    <a:lnTo>
                      <a:pt x="79" y="93"/>
                    </a:lnTo>
                    <a:lnTo>
                      <a:pt x="46" y="81"/>
                    </a:lnTo>
                    <a:lnTo>
                      <a:pt x="40" y="70"/>
                    </a:lnTo>
                    <a:lnTo>
                      <a:pt x="33" y="58"/>
                    </a:lnTo>
                    <a:lnTo>
                      <a:pt x="20" y="24"/>
                    </a:lnTo>
                    <a:lnTo>
                      <a:pt x="40" y="24"/>
                    </a:lnTo>
                    <a:lnTo>
                      <a:pt x="53" y="29"/>
                    </a:lnTo>
                    <a:lnTo>
                      <a:pt x="66" y="35"/>
                    </a:lnTo>
                    <a:lnTo>
                      <a:pt x="79" y="47"/>
                    </a:lnTo>
                    <a:lnTo>
                      <a:pt x="86" y="52"/>
                    </a:lnTo>
                    <a:lnTo>
                      <a:pt x="92" y="64"/>
                    </a:lnTo>
                    <a:lnTo>
                      <a:pt x="92" y="70"/>
                    </a:lnTo>
                    <a:lnTo>
                      <a:pt x="99" y="76"/>
                    </a:lnTo>
                    <a:lnTo>
                      <a:pt x="105" y="76"/>
                    </a:lnTo>
                    <a:lnTo>
                      <a:pt x="99" y="52"/>
                    </a:lnTo>
                    <a:lnTo>
                      <a:pt x="99" y="35"/>
                    </a:lnTo>
                    <a:lnTo>
                      <a:pt x="105" y="12"/>
                    </a:lnTo>
                    <a:lnTo>
                      <a:pt x="118" y="0"/>
                    </a:lnTo>
                    <a:lnTo>
                      <a:pt x="125" y="6"/>
                    </a:lnTo>
                    <a:lnTo>
                      <a:pt x="132" y="18"/>
                    </a:lnTo>
                    <a:lnTo>
                      <a:pt x="132" y="35"/>
                    </a:lnTo>
                    <a:lnTo>
                      <a:pt x="125" y="76"/>
                    </a:lnTo>
                    <a:lnTo>
                      <a:pt x="125" y="87"/>
                    </a:lnTo>
                    <a:lnTo>
                      <a:pt x="118" y="99"/>
                    </a:lnTo>
                    <a:lnTo>
                      <a:pt x="112" y="99"/>
                    </a:lnTo>
                    <a:lnTo>
                      <a:pt x="105" y="99"/>
                    </a:lnTo>
                    <a:lnTo>
                      <a:pt x="99" y="99"/>
                    </a:lnTo>
                    <a:lnTo>
                      <a:pt x="99" y="110"/>
                    </a:lnTo>
                    <a:lnTo>
                      <a:pt x="99" y="116"/>
                    </a:lnTo>
                    <a:lnTo>
                      <a:pt x="59" y="122"/>
                    </a:lnTo>
                    <a:lnTo>
                      <a:pt x="46" y="122"/>
                    </a:lnTo>
                    <a:lnTo>
                      <a:pt x="26" y="122"/>
                    </a:lnTo>
                    <a:lnTo>
                      <a:pt x="0" y="105"/>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 name="Freeform 76"/>
              <p:cNvSpPr>
                <a:spLocks/>
              </p:cNvSpPr>
              <p:nvPr/>
            </p:nvSpPr>
            <p:spPr bwMode="auto">
              <a:xfrm>
                <a:off x="8643" y="10872"/>
                <a:ext cx="59" cy="52"/>
              </a:xfrm>
              <a:custGeom>
                <a:avLst/>
                <a:gdLst>
                  <a:gd name="T0" fmla="*/ 13 w 59"/>
                  <a:gd name="T1" fmla="*/ 34 h 52"/>
                  <a:gd name="T2" fmla="*/ 0 w 59"/>
                  <a:gd name="T3" fmla="*/ 17 h 52"/>
                  <a:gd name="T4" fmla="*/ 0 w 59"/>
                  <a:gd name="T5" fmla="*/ 5 h 52"/>
                  <a:gd name="T6" fmla="*/ 13 w 59"/>
                  <a:gd name="T7" fmla="*/ 0 h 52"/>
                  <a:gd name="T8" fmla="*/ 20 w 59"/>
                  <a:gd name="T9" fmla="*/ 5 h 52"/>
                  <a:gd name="T10" fmla="*/ 40 w 59"/>
                  <a:gd name="T11" fmla="*/ 17 h 52"/>
                  <a:gd name="T12" fmla="*/ 59 w 59"/>
                  <a:gd name="T13" fmla="*/ 52 h 52"/>
                  <a:gd name="T14" fmla="*/ 59 w 59"/>
                  <a:gd name="T15" fmla="*/ 52 h 52"/>
                  <a:gd name="T16" fmla="*/ 40 w 59"/>
                  <a:gd name="T17" fmla="*/ 40 h 52"/>
                  <a:gd name="T18" fmla="*/ 13 w 59"/>
                  <a:gd name="T19" fmla="*/ 34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9" h="52">
                    <a:moveTo>
                      <a:pt x="13" y="34"/>
                    </a:moveTo>
                    <a:lnTo>
                      <a:pt x="0" y="17"/>
                    </a:lnTo>
                    <a:lnTo>
                      <a:pt x="0" y="5"/>
                    </a:lnTo>
                    <a:lnTo>
                      <a:pt x="13" y="0"/>
                    </a:lnTo>
                    <a:lnTo>
                      <a:pt x="20" y="5"/>
                    </a:lnTo>
                    <a:lnTo>
                      <a:pt x="40" y="17"/>
                    </a:lnTo>
                    <a:lnTo>
                      <a:pt x="59" y="52"/>
                    </a:lnTo>
                    <a:lnTo>
                      <a:pt x="40" y="40"/>
                    </a:lnTo>
                    <a:lnTo>
                      <a:pt x="13" y="34"/>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 name="Freeform 77"/>
              <p:cNvSpPr>
                <a:spLocks/>
              </p:cNvSpPr>
              <p:nvPr/>
            </p:nvSpPr>
            <p:spPr bwMode="auto">
              <a:xfrm>
                <a:off x="8381" y="10854"/>
                <a:ext cx="26" cy="23"/>
              </a:xfrm>
              <a:custGeom>
                <a:avLst/>
                <a:gdLst>
                  <a:gd name="T0" fmla="*/ 0 w 26"/>
                  <a:gd name="T1" fmla="*/ 6 h 23"/>
                  <a:gd name="T2" fmla="*/ 6 w 26"/>
                  <a:gd name="T3" fmla="*/ 0 h 23"/>
                  <a:gd name="T4" fmla="*/ 13 w 26"/>
                  <a:gd name="T5" fmla="*/ 0 h 23"/>
                  <a:gd name="T6" fmla="*/ 26 w 26"/>
                  <a:gd name="T7" fmla="*/ 18 h 23"/>
                  <a:gd name="T8" fmla="*/ 19 w 26"/>
                  <a:gd name="T9" fmla="*/ 23 h 23"/>
                  <a:gd name="T10" fmla="*/ 6 w 26"/>
                  <a:gd name="T11" fmla="*/ 23 h 23"/>
                  <a:gd name="T12" fmla="*/ 0 w 26"/>
                  <a:gd name="T13" fmla="*/ 6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3">
                    <a:moveTo>
                      <a:pt x="0" y="6"/>
                    </a:moveTo>
                    <a:lnTo>
                      <a:pt x="6" y="0"/>
                    </a:lnTo>
                    <a:lnTo>
                      <a:pt x="13" y="0"/>
                    </a:lnTo>
                    <a:lnTo>
                      <a:pt x="26" y="18"/>
                    </a:lnTo>
                    <a:lnTo>
                      <a:pt x="19" y="23"/>
                    </a:lnTo>
                    <a:lnTo>
                      <a:pt x="6" y="23"/>
                    </a:lnTo>
                    <a:lnTo>
                      <a:pt x="0" y="6"/>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 name="Freeform 78"/>
              <p:cNvSpPr>
                <a:spLocks/>
              </p:cNvSpPr>
              <p:nvPr/>
            </p:nvSpPr>
            <p:spPr bwMode="auto">
              <a:xfrm>
                <a:off x="8637" y="10513"/>
                <a:ext cx="26" cy="17"/>
              </a:xfrm>
              <a:custGeom>
                <a:avLst/>
                <a:gdLst>
                  <a:gd name="T0" fmla="*/ 0 w 26"/>
                  <a:gd name="T1" fmla="*/ 17 h 17"/>
                  <a:gd name="T2" fmla="*/ 6 w 26"/>
                  <a:gd name="T3" fmla="*/ 6 h 17"/>
                  <a:gd name="T4" fmla="*/ 13 w 26"/>
                  <a:gd name="T5" fmla="*/ 0 h 17"/>
                  <a:gd name="T6" fmla="*/ 19 w 26"/>
                  <a:gd name="T7" fmla="*/ 6 h 17"/>
                  <a:gd name="T8" fmla="*/ 26 w 26"/>
                  <a:gd name="T9" fmla="*/ 11 h 17"/>
                  <a:gd name="T10" fmla="*/ 19 w 26"/>
                  <a:gd name="T11" fmla="*/ 17 h 17"/>
                  <a:gd name="T12" fmla="*/ 13 w 26"/>
                  <a:gd name="T13" fmla="*/ 17 h 17"/>
                  <a:gd name="T14" fmla="*/ 6 w 26"/>
                  <a:gd name="T15" fmla="*/ 17 h 17"/>
                  <a:gd name="T16" fmla="*/ 0 w 26"/>
                  <a:gd name="T17" fmla="*/ 17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17">
                    <a:moveTo>
                      <a:pt x="0" y="17"/>
                    </a:moveTo>
                    <a:lnTo>
                      <a:pt x="6" y="6"/>
                    </a:lnTo>
                    <a:lnTo>
                      <a:pt x="13" y="0"/>
                    </a:lnTo>
                    <a:lnTo>
                      <a:pt x="19" y="6"/>
                    </a:lnTo>
                    <a:lnTo>
                      <a:pt x="26" y="11"/>
                    </a:lnTo>
                    <a:lnTo>
                      <a:pt x="19" y="17"/>
                    </a:lnTo>
                    <a:lnTo>
                      <a:pt x="13" y="17"/>
                    </a:lnTo>
                    <a:lnTo>
                      <a:pt x="6" y="17"/>
                    </a:lnTo>
                    <a:lnTo>
                      <a:pt x="0" y="17"/>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 name="Freeform 79"/>
              <p:cNvSpPr>
                <a:spLocks/>
              </p:cNvSpPr>
              <p:nvPr/>
            </p:nvSpPr>
            <p:spPr bwMode="auto">
              <a:xfrm>
                <a:off x="8610" y="10455"/>
                <a:ext cx="86" cy="41"/>
              </a:xfrm>
              <a:custGeom>
                <a:avLst/>
                <a:gdLst>
                  <a:gd name="T0" fmla="*/ 0 w 86"/>
                  <a:gd name="T1" fmla="*/ 0 h 41"/>
                  <a:gd name="T2" fmla="*/ 13 w 86"/>
                  <a:gd name="T3" fmla="*/ 6 h 41"/>
                  <a:gd name="T4" fmla="*/ 27 w 86"/>
                  <a:gd name="T5" fmla="*/ 12 h 41"/>
                  <a:gd name="T6" fmla="*/ 46 w 86"/>
                  <a:gd name="T7" fmla="*/ 23 h 41"/>
                  <a:gd name="T8" fmla="*/ 59 w 86"/>
                  <a:gd name="T9" fmla="*/ 12 h 41"/>
                  <a:gd name="T10" fmla="*/ 66 w 86"/>
                  <a:gd name="T11" fmla="*/ 6 h 41"/>
                  <a:gd name="T12" fmla="*/ 73 w 86"/>
                  <a:gd name="T13" fmla="*/ 0 h 41"/>
                  <a:gd name="T14" fmla="*/ 86 w 86"/>
                  <a:gd name="T15" fmla="*/ 0 h 41"/>
                  <a:gd name="T16" fmla="*/ 73 w 86"/>
                  <a:gd name="T17" fmla="*/ 12 h 41"/>
                  <a:gd name="T18" fmla="*/ 66 w 86"/>
                  <a:gd name="T19" fmla="*/ 29 h 41"/>
                  <a:gd name="T20" fmla="*/ 53 w 86"/>
                  <a:gd name="T21" fmla="*/ 41 h 41"/>
                  <a:gd name="T22" fmla="*/ 46 w 86"/>
                  <a:gd name="T23" fmla="*/ 41 h 41"/>
                  <a:gd name="T24" fmla="*/ 33 w 86"/>
                  <a:gd name="T25" fmla="*/ 41 h 41"/>
                  <a:gd name="T26" fmla="*/ 13 w 86"/>
                  <a:gd name="T27" fmla="*/ 23 h 41"/>
                  <a:gd name="T28" fmla="*/ 0 w 86"/>
                  <a:gd name="T29" fmla="*/ 0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6" h="41">
                    <a:moveTo>
                      <a:pt x="0" y="0"/>
                    </a:moveTo>
                    <a:lnTo>
                      <a:pt x="13" y="6"/>
                    </a:lnTo>
                    <a:lnTo>
                      <a:pt x="27" y="12"/>
                    </a:lnTo>
                    <a:lnTo>
                      <a:pt x="46" y="23"/>
                    </a:lnTo>
                    <a:lnTo>
                      <a:pt x="59" y="12"/>
                    </a:lnTo>
                    <a:lnTo>
                      <a:pt x="66" y="6"/>
                    </a:lnTo>
                    <a:lnTo>
                      <a:pt x="73" y="0"/>
                    </a:lnTo>
                    <a:lnTo>
                      <a:pt x="86" y="0"/>
                    </a:lnTo>
                    <a:lnTo>
                      <a:pt x="73" y="12"/>
                    </a:lnTo>
                    <a:lnTo>
                      <a:pt x="66" y="29"/>
                    </a:lnTo>
                    <a:lnTo>
                      <a:pt x="53" y="41"/>
                    </a:lnTo>
                    <a:lnTo>
                      <a:pt x="46" y="41"/>
                    </a:lnTo>
                    <a:lnTo>
                      <a:pt x="33" y="41"/>
                    </a:lnTo>
                    <a:lnTo>
                      <a:pt x="13" y="23"/>
                    </a:lnTo>
                    <a:lnTo>
                      <a:pt x="0" y="0"/>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 name="Freeform 80"/>
              <p:cNvSpPr>
                <a:spLocks/>
              </p:cNvSpPr>
              <p:nvPr/>
            </p:nvSpPr>
            <p:spPr bwMode="auto">
              <a:xfrm>
                <a:off x="8637" y="10432"/>
                <a:ext cx="32" cy="29"/>
              </a:xfrm>
              <a:custGeom>
                <a:avLst/>
                <a:gdLst>
                  <a:gd name="T0" fmla="*/ 0 w 32"/>
                  <a:gd name="T1" fmla="*/ 17 h 29"/>
                  <a:gd name="T2" fmla="*/ 6 w 32"/>
                  <a:gd name="T3" fmla="*/ 6 h 29"/>
                  <a:gd name="T4" fmla="*/ 13 w 32"/>
                  <a:gd name="T5" fmla="*/ 0 h 29"/>
                  <a:gd name="T6" fmla="*/ 19 w 32"/>
                  <a:gd name="T7" fmla="*/ 6 h 29"/>
                  <a:gd name="T8" fmla="*/ 32 w 32"/>
                  <a:gd name="T9" fmla="*/ 11 h 29"/>
                  <a:gd name="T10" fmla="*/ 26 w 32"/>
                  <a:gd name="T11" fmla="*/ 17 h 29"/>
                  <a:gd name="T12" fmla="*/ 26 w 32"/>
                  <a:gd name="T13" fmla="*/ 23 h 29"/>
                  <a:gd name="T14" fmla="*/ 13 w 32"/>
                  <a:gd name="T15" fmla="*/ 29 h 29"/>
                  <a:gd name="T16" fmla="*/ 6 w 32"/>
                  <a:gd name="T17" fmla="*/ 23 h 29"/>
                  <a:gd name="T18" fmla="*/ 6 w 32"/>
                  <a:gd name="T19" fmla="*/ 23 h 29"/>
                  <a:gd name="T20" fmla="*/ 0 w 32"/>
                  <a:gd name="T21" fmla="*/ 17 h 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 h="29">
                    <a:moveTo>
                      <a:pt x="0" y="17"/>
                    </a:moveTo>
                    <a:lnTo>
                      <a:pt x="6" y="6"/>
                    </a:lnTo>
                    <a:lnTo>
                      <a:pt x="13" y="0"/>
                    </a:lnTo>
                    <a:lnTo>
                      <a:pt x="19" y="6"/>
                    </a:lnTo>
                    <a:lnTo>
                      <a:pt x="32" y="11"/>
                    </a:lnTo>
                    <a:lnTo>
                      <a:pt x="26" y="17"/>
                    </a:lnTo>
                    <a:lnTo>
                      <a:pt x="26" y="23"/>
                    </a:lnTo>
                    <a:lnTo>
                      <a:pt x="13" y="29"/>
                    </a:lnTo>
                    <a:lnTo>
                      <a:pt x="6" y="23"/>
                    </a:lnTo>
                    <a:lnTo>
                      <a:pt x="0" y="17"/>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 name="Freeform 81"/>
              <p:cNvSpPr>
                <a:spLocks/>
              </p:cNvSpPr>
              <p:nvPr/>
            </p:nvSpPr>
            <p:spPr bwMode="auto">
              <a:xfrm>
                <a:off x="8617" y="10420"/>
                <a:ext cx="20" cy="23"/>
              </a:xfrm>
              <a:custGeom>
                <a:avLst/>
                <a:gdLst>
                  <a:gd name="T0" fmla="*/ 0 w 20"/>
                  <a:gd name="T1" fmla="*/ 18 h 23"/>
                  <a:gd name="T2" fmla="*/ 6 w 20"/>
                  <a:gd name="T3" fmla="*/ 6 h 23"/>
                  <a:gd name="T4" fmla="*/ 13 w 20"/>
                  <a:gd name="T5" fmla="*/ 0 h 23"/>
                  <a:gd name="T6" fmla="*/ 20 w 20"/>
                  <a:gd name="T7" fmla="*/ 0 h 23"/>
                  <a:gd name="T8" fmla="*/ 20 w 20"/>
                  <a:gd name="T9" fmla="*/ 6 h 23"/>
                  <a:gd name="T10" fmla="*/ 20 w 20"/>
                  <a:gd name="T11" fmla="*/ 12 h 23"/>
                  <a:gd name="T12" fmla="*/ 6 w 20"/>
                  <a:gd name="T13" fmla="*/ 23 h 23"/>
                  <a:gd name="T14" fmla="*/ 0 w 20"/>
                  <a:gd name="T15" fmla="*/ 18 h 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 h="23">
                    <a:moveTo>
                      <a:pt x="0" y="18"/>
                    </a:moveTo>
                    <a:lnTo>
                      <a:pt x="6" y="6"/>
                    </a:lnTo>
                    <a:lnTo>
                      <a:pt x="13" y="0"/>
                    </a:lnTo>
                    <a:lnTo>
                      <a:pt x="20" y="0"/>
                    </a:lnTo>
                    <a:lnTo>
                      <a:pt x="20" y="6"/>
                    </a:lnTo>
                    <a:lnTo>
                      <a:pt x="20" y="12"/>
                    </a:lnTo>
                    <a:lnTo>
                      <a:pt x="6" y="23"/>
                    </a:lnTo>
                    <a:lnTo>
                      <a:pt x="0" y="18"/>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7" name="Freeform 82"/>
              <p:cNvSpPr>
                <a:spLocks/>
              </p:cNvSpPr>
              <p:nvPr/>
            </p:nvSpPr>
            <p:spPr bwMode="auto">
              <a:xfrm>
                <a:off x="8663" y="10414"/>
                <a:ext cx="20" cy="24"/>
              </a:xfrm>
              <a:custGeom>
                <a:avLst/>
                <a:gdLst>
                  <a:gd name="T0" fmla="*/ 6 w 20"/>
                  <a:gd name="T1" fmla="*/ 0 h 24"/>
                  <a:gd name="T2" fmla="*/ 6 w 20"/>
                  <a:gd name="T3" fmla="*/ 0 h 24"/>
                  <a:gd name="T4" fmla="*/ 13 w 20"/>
                  <a:gd name="T5" fmla="*/ 12 h 24"/>
                  <a:gd name="T6" fmla="*/ 20 w 20"/>
                  <a:gd name="T7" fmla="*/ 24 h 24"/>
                  <a:gd name="T8" fmla="*/ 13 w 20"/>
                  <a:gd name="T9" fmla="*/ 24 h 24"/>
                  <a:gd name="T10" fmla="*/ 6 w 20"/>
                  <a:gd name="T11" fmla="*/ 12 h 24"/>
                  <a:gd name="T12" fmla="*/ 0 w 20"/>
                  <a:gd name="T13" fmla="*/ 6 h 24"/>
                  <a:gd name="T14" fmla="*/ 6 w 20"/>
                  <a:gd name="T15" fmla="*/ 0 h 2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 h="24">
                    <a:moveTo>
                      <a:pt x="6" y="0"/>
                    </a:moveTo>
                    <a:lnTo>
                      <a:pt x="6" y="0"/>
                    </a:lnTo>
                    <a:lnTo>
                      <a:pt x="13" y="12"/>
                    </a:lnTo>
                    <a:lnTo>
                      <a:pt x="20" y="24"/>
                    </a:lnTo>
                    <a:lnTo>
                      <a:pt x="13" y="24"/>
                    </a:lnTo>
                    <a:lnTo>
                      <a:pt x="6" y="12"/>
                    </a:lnTo>
                    <a:lnTo>
                      <a:pt x="0" y="6"/>
                    </a:lnTo>
                    <a:lnTo>
                      <a:pt x="6" y="0"/>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8" name="Freeform 83"/>
              <p:cNvSpPr>
                <a:spLocks/>
              </p:cNvSpPr>
              <p:nvPr/>
            </p:nvSpPr>
            <p:spPr bwMode="auto">
              <a:xfrm>
                <a:off x="8643" y="10391"/>
                <a:ext cx="13" cy="18"/>
              </a:xfrm>
              <a:custGeom>
                <a:avLst/>
                <a:gdLst>
                  <a:gd name="T0" fmla="*/ 0 w 13"/>
                  <a:gd name="T1" fmla="*/ 12 h 18"/>
                  <a:gd name="T2" fmla="*/ 0 w 13"/>
                  <a:gd name="T3" fmla="*/ 6 h 18"/>
                  <a:gd name="T4" fmla="*/ 7 w 13"/>
                  <a:gd name="T5" fmla="*/ 0 h 18"/>
                  <a:gd name="T6" fmla="*/ 13 w 13"/>
                  <a:gd name="T7" fmla="*/ 6 h 18"/>
                  <a:gd name="T8" fmla="*/ 13 w 13"/>
                  <a:gd name="T9" fmla="*/ 12 h 18"/>
                  <a:gd name="T10" fmla="*/ 7 w 13"/>
                  <a:gd name="T11" fmla="*/ 18 h 18"/>
                  <a:gd name="T12" fmla="*/ 0 w 13"/>
                  <a:gd name="T13" fmla="*/ 18 h 18"/>
                  <a:gd name="T14" fmla="*/ 0 w 13"/>
                  <a:gd name="T15" fmla="*/ 12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18">
                    <a:moveTo>
                      <a:pt x="0" y="12"/>
                    </a:moveTo>
                    <a:lnTo>
                      <a:pt x="0" y="6"/>
                    </a:lnTo>
                    <a:lnTo>
                      <a:pt x="7" y="0"/>
                    </a:lnTo>
                    <a:lnTo>
                      <a:pt x="13" y="6"/>
                    </a:lnTo>
                    <a:lnTo>
                      <a:pt x="13" y="12"/>
                    </a:lnTo>
                    <a:lnTo>
                      <a:pt x="7" y="18"/>
                    </a:lnTo>
                    <a:lnTo>
                      <a:pt x="0" y="18"/>
                    </a:lnTo>
                    <a:lnTo>
                      <a:pt x="0" y="12"/>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9" name="Freeform 84"/>
              <p:cNvSpPr>
                <a:spLocks/>
              </p:cNvSpPr>
              <p:nvPr/>
            </p:nvSpPr>
            <p:spPr bwMode="auto">
              <a:xfrm>
                <a:off x="8637" y="10362"/>
                <a:ext cx="19" cy="12"/>
              </a:xfrm>
              <a:custGeom>
                <a:avLst/>
                <a:gdLst>
                  <a:gd name="T0" fmla="*/ 0 w 19"/>
                  <a:gd name="T1" fmla="*/ 6 h 12"/>
                  <a:gd name="T2" fmla="*/ 6 w 19"/>
                  <a:gd name="T3" fmla="*/ 0 h 12"/>
                  <a:gd name="T4" fmla="*/ 13 w 19"/>
                  <a:gd name="T5" fmla="*/ 0 h 12"/>
                  <a:gd name="T6" fmla="*/ 19 w 19"/>
                  <a:gd name="T7" fmla="*/ 6 h 12"/>
                  <a:gd name="T8" fmla="*/ 13 w 19"/>
                  <a:gd name="T9" fmla="*/ 12 h 12"/>
                  <a:gd name="T10" fmla="*/ 6 w 19"/>
                  <a:gd name="T11" fmla="*/ 12 h 12"/>
                  <a:gd name="T12" fmla="*/ 0 w 19"/>
                  <a:gd name="T13" fmla="*/ 6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2">
                    <a:moveTo>
                      <a:pt x="0" y="6"/>
                    </a:moveTo>
                    <a:lnTo>
                      <a:pt x="6" y="0"/>
                    </a:lnTo>
                    <a:lnTo>
                      <a:pt x="13" y="0"/>
                    </a:lnTo>
                    <a:lnTo>
                      <a:pt x="19" y="6"/>
                    </a:lnTo>
                    <a:lnTo>
                      <a:pt x="13" y="12"/>
                    </a:lnTo>
                    <a:lnTo>
                      <a:pt x="6" y="12"/>
                    </a:lnTo>
                    <a:lnTo>
                      <a:pt x="0" y="6"/>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0" name="Freeform 85"/>
              <p:cNvSpPr>
                <a:spLocks/>
              </p:cNvSpPr>
              <p:nvPr/>
            </p:nvSpPr>
            <p:spPr bwMode="auto">
              <a:xfrm>
                <a:off x="8742" y="10137"/>
                <a:ext cx="92" cy="75"/>
              </a:xfrm>
              <a:custGeom>
                <a:avLst/>
                <a:gdLst>
                  <a:gd name="T0" fmla="*/ 0 w 92"/>
                  <a:gd name="T1" fmla="*/ 17 h 75"/>
                  <a:gd name="T2" fmla="*/ 0 w 92"/>
                  <a:gd name="T3" fmla="*/ 0 h 75"/>
                  <a:gd name="T4" fmla="*/ 0 w 92"/>
                  <a:gd name="T5" fmla="*/ 0 h 75"/>
                  <a:gd name="T6" fmla="*/ 6 w 92"/>
                  <a:gd name="T7" fmla="*/ 0 h 75"/>
                  <a:gd name="T8" fmla="*/ 6 w 92"/>
                  <a:gd name="T9" fmla="*/ 5 h 75"/>
                  <a:gd name="T10" fmla="*/ 19 w 92"/>
                  <a:gd name="T11" fmla="*/ 29 h 75"/>
                  <a:gd name="T12" fmla="*/ 26 w 92"/>
                  <a:gd name="T13" fmla="*/ 40 h 75"/>
                  <a:gd name="T14" fmla="*/ 39 w 92"/>
                  <a:gd name="T15" fmla="*/ 52 h 75"/>
                  <a:gd name="T16" fmla="*/ 46 w 92"/>
                  <a:gd name="T17" fmla="*/ 52 h 75"/>
                  <a:gd name="T18" fmla="*/ 59 w 92"/>
                  <a:gd name="T19" fmla="*/ 52 h 75"/>
                  <a:gd name="T20" fmla="*/ 85 w 92"/>
                  <a:gd name="T21" fmla="*/ 0 h 75"/>
                  <a:gd name="T22" fmla="*/ 92 w 92"/>
                  <a:gd name="T23" fmla="*/ 5 h 75"/>
                  <a:gd name="T24" fmla="*/ 85 w 92"/>
                  <a:gd name="T25" fmla="*/ 11 h 75"/>
                  <a:gd name="T26" fmla="*/ 85 w 92"/>
                  <a:gd name="T27" fmla="*/ 17 h 75"/>
                  <a:gd name="T28" fmla="*/ 72 w 92"/>
                  <a:gd name="T29" fmla="*/ 46 h 75"/>
                  <a:gd name="T30" fmla="*/ 52 w 92"/>
                  <a:gd name="T31" fmla="*/ 75 h 75"/>
                  <a:gd name="T32" fmla="*/ 32 w 92"/>
                  <a:gd name="T33" fmla="*/ 63 h 75"/>
                  <a:gd name="T34" fmla="*/ 19 w 92"/>
                  <a:gd name="T35" fmla="*/ 52 h 75"/>
                  <a:gd name="T36" fmla="*/ 0 w 92"/>
                  <a:gd name="T37" fmla="*/ 17 h 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2" h="75">
                    <a:moveTo>
                      <a:pt x="0" y="17"/>
                    </a:moveTo>
                    <a:lnTo>
                      <a:pt x="0" y="0"/>
                    </a:lnTo>
                    <a:lnTo>
                      <a:pt x="6" y="0"/>
                    </a:lnTo>
                    <a:lnTo>
                      <a:pt x="6" y="5"/>
                    </a:lnTo>
                    <a:lnTo>
                      <a:pt x="19" y="29"/>
                    </a:lnTo>
                    <a:lnTo>
                      <a:pt x="26" y="40"/>
                    </a:lnTo>
                    <a:lnTo>
                      <a:pt x="39" y="52"/>
                    </a:lnTo>
                    <a:lnTo>
                      <a:pt x="46" y="52"/>
                    </a:lnTo>
                    <a:lnTo>
                      <a:pt x="59" y="52"/>
                    </a:lnTo>
                    <a:lnTo>
                      <a:pt x="85" y="0"/>
                    </a:lnTo>
                    <a:lnTo>
                      <a:pt x="92" y="5"/>
                    </a:lnTo>
                    <a:lnTo>
                      <a:pt x="85" y="11"/>
                    </a:lnTo>
                    <a:lnTo>
                      <a:pt x="85" y="17"/>
                    </a:lnTo>
                    <a:lnTo>
                      <a:pt x="72" y="46"/>
                    </a:lnTo>
                    <a:lnTo>
                      <a:pt x="52" y="75"/>
                    </a:lnTo>
                    <a:lnTo>
                      <a:pt x="32" y="63"/>
                    </a:lnTo>
                    <a:lnTo>
                      <a:pt x="19" y="52"/>
                    </a:lnTo>
                    <a:lnTo>
                      <a:pt x="0" y="17"/>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1" name="Freeform 86"/>
              <p:cNvSpPr>
                <a:spLocks/>
              </p:cNvSpPr>
              <p:nvPr/>
            </p:nvSpPr>
            <p:spPr bwMode="auto">
              <a:xfrm>
                <a:off x="8761" y="10090"/>
                <a:ext cx="53" cy="81"/>
              </a:xfrm>
              <a:custGeom>
                <a:avLst/>
                <a:gdLst>
                  <a:gd name="T0" fmla="*/ 7 w 53"/>
                  <a:gd name="T1" fmla="*/ 58 h 81"/>
                  <a:gd name="T2" fmla="*/ 0 w 53"/>
                  <a:gd name="T3" fmla="*/ 41 h 81"/>
                  <a:gd name="T4" fmla="*/ 0 w 53"/>
                  <a:gd name="T5" fmla="*/ 29 h 81"/>
                  <a:gd name="T6" fmla="*/ 13 w 53"/>
                  <a:gd name="T7" fmla="*/ 24 h 81"/>
                  <a:gd name="T8" fmla="*/ 20 w 53"/>
                  <a:gd name="T9" fmla="*/ 24 h 81"/>
                  <a:gd name="T10" fmla="*/ 20 w 53"/>
                  <a:gd name="T11" fmla="*/ 18 h 81"/>
                  <a:gd name="T12" fmla="*/ 27 w 53"/>
                  <a:gd name="T13" fmla="*/ 6 h 81"/>
                  <a:gd name="T14" fmla="*/ 33 w 53"/>
                  <a:gd name="T15" fmla="*/ 0 h 81"/>
                  <a:gd name="T16" fmla="*/ 33 w 53"/>
                  <a:gd name="T17" fmla="*/ 0 h 81"/>
                  <a:gd name="T18" fmla="*/ 33 w 53"/>
                  <a:gd name="T19" fmla="*/ 12 h 81"/>
                  <a:gd name="T20" fmla="*/ 40 w 53"/>
                  <a:gd name="T21" fmla="*/ 18 h 81"/>
                  <a:gd name="T22" fmla="*/ 53 w 53"/>
                  <a:gd name="T23" fmla="*/ 35 h 81"/>
                  <a:gd name="T24" fmla="*/ 40 w 53"/>
                  <a:gd name="T25" fmla="*/ 58 h 81"/>
                  <a:gd name="T26" fmla="*/ 27 w 53"/>
                  <a:gd name="T27" fmla="*/ 81 h 81"/>
                  <a:gd name="T28" fmla="*/ 20 w 53"/>
                  <a:gd name="T29" fmla="*/ 81 h 81"/>
                  <a:gd name="T30" fmla="*/ 13 w 53"/>
                  <a:gd name="T31" fmla="*/ 70 h 81"/>
                  <a:gd name="T32" fmla="*/ 7 w 53"/>
                  <a:gd name="T33" fmla="*/ 58 h 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3" h="81">
                    <a:moveTo>
                      <a:pt x="7" y="58"/>
                    </a:moveTo>
                    <a:lnTo>
                      <a:pt x="0" y="41"/>
                    </a:lnTo>
                    <a:lnTo>
                      <a:pt x="0" y="29"/>
                    </a:lnTo>
                    <a:lnTo>
                      <a:pt x="13" y="24"/>
                    </a:lnTo>
                    <a:lnTo>
                      <a:pt x="20" y="24"/>
                    </a:lnTo>
                    <a:lnTo>
                      <a:pt x="20" y="18"/>
                    </a:lnTo>
                    <a:lnTo>
                      <a:pt x="27" y="6"/>
                    </a:lnTo>
                    <a:lnTo>
                      <a:pt x="33" y="0"/>
                    </a:lnTo>
                    <a:lnTo>
                      <a:pt x="33" y="12"/>
                    </a:lnTo>
                    <a:lnTo>
                      <a:pt x="40" y="18"/>
                    </a:lnTo>
                    <a:lnTo>
                      <a:pt x="53" y="35"/>
                    </a:lnTo>
                    <a:lnTo>
                      <a:pt x="40" y="58"/>
                    </a:lnTo>
                    <a:lnTo>
                      <a:pt x="27" y="81"/>
                    </a:lnTo>
                    <a:lnTo>
                      <a:pt x="20" y="81"/>
                    </a:lnTo>
                    <a:lnTo>
                      <a:pt x="13" y="70"/>
                    </a:lnTo>
                    <a:lnTo>
                      <a:pt x="7" y="58"/>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2" name="Freeform 87"/>
              <p:cNvSpPr>
                <a:spLocks/>
              </p:cNvSpPr>
              <p:nvPr/>
            </p:nvSpPr>
            <p:spPr bwMode="auto">
              <a:xfrm>
                <a:off x="8847" y="10142"/>
                <a:ext cx="26" cy="29"/>
              </a:xfrm>
              <a:custGeom>
                <a:avLst/>
                <a:gdLst>
                  <a:gd name="T0" fmla="*/ 0 w 26"/>
                  <a:gd name="T1" fmla="*/ 18 h 29"/>
                  <a:gd name="T2" fmla="*/ 0 w 26"/>
                  <a:gd name="T3" fmla="*/ 6 h 29"/>
                  <a:gd name="T4" fmla="*/ 6 w 26"/>
                  <a:gd name="T5" fmla="*/ 0 h 29"/>
                  <a:gd name="T6" fmla="*/ 19 w 26"/>
                  <a:gd name="T7" fmla="*/ 0 h 29"/>
                  <a:gd name="T8" fmla="*/ 26 w 26"/>
                  <a:gd name="T9" fmla="*/ 12 h 29"/>
                  <a:gd name="T10" fmla="*/ 26 w 26"/>
                  <a:gd name="T11" fmla="*/ 18 h 29"/>
                  <a:gd name="T12" fmla="*/ 26 w 26"/>
                  <a:gd name="T13" fmla="*/ 18 h 29"/>
                  <a:gd name="T14" fmla="*/ 13 w 26"/>
                  <a:gd name="T15" fmla="*/ 29 h 29"/>
                  <a:gd name="T16" fmla="*/ 6 w 26"/>
                  <a:gd name="T17" fmla="*/ 24 h 29"/>
                  <a:gd name="T18" fmla="*/ 0 w 26"/>
                  <a:gd name="T19" fmla="*/ 18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29">
                    <a:moveTo>
                      <a:pt x="0" y="18"/>
                    </a:moveTo>
                    <a:lnTo>
                      <a:pt x="0" y="6"/>
                    </a:lnTo>
                    <a:lnTo>
                      <a:pt x="6" y="0"/>
                    </a:lnTo>
                    <a:lnTo>
                      <a:pt x="19" y="0"/>
                    </a:lnTo>
                    <a:lnTo>
                      <a:pt x="26" y="12"/>
                    </a:lnTo>
                    <a:lnTo>
                      <a:pt x="26" y="18"/>
                    </a:lnTo>
                    <a:lnTo>
                      <a:pt x="13" y="29"/>
                    </a:lnTo>
                    <a:lnTo>
                      <a:pt x="6" y="24"/>
                    </a:lnTo>
                    <a:lnTo>
                      <a:pt x="0" y="18"/>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3" name="Freeform 88"/>
              <p:cNvSpPr>
                <a:spLocks/>
              </p:cNvSpPr>
              <p:nvPr/>
            </p:nvSpPr>
            <p:spPr bwMode="auto">
              <a:xfrm>
                <a:off x="8702" y="10142"/>
                <a:ext cx="20" cy="24"/>
              </a:xfrm>
              <a:custGeom>
                <a:avLst/>
                <a:gdLst>
                  <a:gd name="T0" fmla="*/ 0 w 20"/>
                  <a:gd name="T1" fmla="*/ 18 h 24"/>
                  <a:gd name="T2" fmla="*/ 7 w 20"/>
                  <a:gd name="T3" fmla="*/ 12 h 24"/>
                  <a:gd name="T4" fmla="*/ 13 w 20"/>
                  <a:gd name="T5" fmla="*/ 0 h 24"/>
                  <a:gd name="T6" fmla="*/ 20 w 20"/>
                  <a:gd name="T7" fmla="*/ 6 h 24"/>
                  <a:gd name="T8" fmla="*/ 20 w 20"/>
                  <a:gd name="T9" fmla="*/ 12 h 24"/>
                  <a:gd name="T10" fmla="*/ 20 w 20"/>
                  <a:gd name="T11" fmla="*/ 18 h 24"/>
                  <a:gd name="T12" fmla="*/ 20 w 20"/>
                  <a:gd name="T13" fmla="*/ 24 h 24"/>
                  <a:gd name="T14" fmla="*/ 7 w 20"/>
                  <a:gd name="T15" fmla="*/ 24 h 24"/>
                  <a:gd name="T16" fmla="*/ 0 w 20"/>
                  <a:gd name="T17" fmla="*/ 18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24">
                    <a:moveTo>
                      <a:pt x="0" y="18"/>
                    </a:moveTo>
                    <a:lnTo>
                      <a:pt x="7" y="12"/>
                    </a:lnTo>
                    <a:lnTo>
                      <a:pt x="13" y="0"/>
                    </a:lnTo>
                    <a:lnTo>
                      <a:pt x="20" y="6"/>
                    </a:lnTo>
                    <a:lnTo>
                      <a:pt x="20" y="12"/>
                    </a:lnTo>
                    <a:lnTo>
                      <a:pt x="20" y="18"/>
                    </a:lnTo>
                    <a:lnTo>
                      <a:pt x="20" y="24"/>
                    </a:lnTo>
                    <a:lnTo>
                      <a:pt x="7" y="24"/>
                    </a:lnTo>
                    <a:lnTo>
                      <a:pt x="0" y="18"/>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4" name="Freeform 89"/>
              <p:cNvSpPr>
                <a:spLocks/>
              </p:cNvSpPr>
              <p:nvPr/>
            </p:nvSpPr>
            <p:spPr bwMode="auto">
              <a:xfrm>
                <a:off x="8801" y="9951"/>
                <a:ext cx="85" cy="180"/>
              </a:xfrm>
              <a:custGeom>
                <a:avLst/>
                <a:gdLst>
                  <a:gd name="T0" fmla="*/ 59 w 85"/>
                  <a:gd name="T1" fmla="*/ 157 h 180"/>
                  <a:gd name="T2" fmla="*/ 52 w 85"/>
                  <a:gd name="T3" fmla="*/ 157 h 180"/>
                  <a:gd name="T4" fmla="*/ 46 w 85"/>
                  <a:gd name="T5" fmla="*/ 174 h 180"/>
                  <a:gd name="T6" fmla="*/ 33 w 85"/>
                  <a:gd name="T7" fmla="*/ 174 h 180"/>
                  <a:gd name="T8" fmla="*/ 46 w 85"/>
                  <a:gd name="T9" fmla="*/ 145 h 180"/>
                  <a:gd name="T10" fmla="*/ 46 w 85"/>
                  <a:gd name="T11" fmla="*/ 128 h 180"/>
                  <a:gd name="T12" fmla="*/ 33 w 85"/>
                  <a:gd name="T13" fmla="*/ 122 h 180"/>
                  <a:gd name="T14" fmla="*/ 33 w 85"/>
                  <a:gd name="T15" fmla="*/ 139 h 180"/>
                  <a:gd name="T16" fmla="*/ 19 w 85"/>
                  <a:gd name="T17" fmla="*/ 157 h 180"/>
                  <a:gd name="T18" fmla="*/ 13 w 85"/>
                  <a:gd name="T19" fmla="*/ 145 h 180"/>
                  <a:gd name="T20" fmla="*/ 46 w 85"/>
                  <a:gd name="T21" fmla="*/ 99 h 180"/>
                  <a:gd name="T22" fmla="*/ 46 w 85"/>
                  <a:gd name="T23" fmla="*/ 76 h 180"/>
                  <a:gd name="T24" fmla="*/ 33 w 85"/>
                  <a:gd name="T25" fmla="*/ 99 h 180"/>
                  <a:gd name="T26" fmla="*/ 13 w 85"/>
                  <a:gd name="T27" fmla="*/ 122 h 180"/>
                  <a:gd name="T28" fmla="*/ 0 w 85"/>
                  <a:gd name="T29" fmla="*/ 122 h 180"/>
                  <a:gd name="T30" fmla="*/ 46 w 85"/>
                  <a:gd name="T31" fmla="*/ 53 h 180"/>
                  <a:gd name="T32" fmla="*/ 46 w 85"/>
                  <a:gd name="T33" fmla="*/ 24 h 180"/>
                  <a:gd name="T34" fmla="*/ 19 w 85"/>
                  <a:gd name="T35" fmla="*/ 64 h 180"/>
                  <a:gd name="T36" fmla="*/ 0 w 85"/>
                  <a:gd name="T37" fmla="*/ 93 h 180"/>
                  <a:gd name="T38" fmla="*/ 13 w 85"/>
                  <a:gd name="T39" fmla="*/ 70 h 180"/>
                  <a:gd name="T40" fmla="*/ 19 w 85"/>
                  <a:gd name="T41" fmla="*/ 53 h 180"/>
                  <a:gd name="T42" fmla="*/ 13 w 85"/>
                  <a:gd name="T43" fmla="*/ 35 h 180"/>
                  <a:gd name="T44" fmla="*/ 6 w 85"/>
                  <a:gd name="T45" fmla="*/ 24 h 180"/>
                  <a:gd name="T46" fmla="*/ 13 w 85"/>
                  <a:gd name="T47" fmla="*/ 12 h 180"/>
                  <a:gd name="T48" fmla="*/ 26 w 85"/>
                  <a:gd name="T49" fmla="*/ 0 h 180"/>
                  <a:gd name="T50" fmla="*/ 52 w 85"/>
                  <a:gd name="T51" fmla="*/ 6 h 180"/>
                  <a:gd name="T52" fmla="*/ 59 w 85"/>
                  <a:gd name="T53" fmla="*/ 18 h 180"/>
                  <a:gd name="T54" fmla="*/ 65 w 85"/>
                  <a:gd name="T55" fmla="*/ 53 h 180"/>
                  <a:gd name="T56" fmla="*/ 52 w 85"/>
                  <a:gd name="T57" fmla="*/ 122 h 180"/>
                  <a:gd name="T58" fmla="*/ 65 w 85"/>
                  <a:gd name="T59" fmla="*/ 157 h 180"/>
                  <a:gd name="T60" fmla="*/ 85 w 85"/>
                  <a:gd name="T61" fmla="*/ 180 h 180"/>
                  <a:gd name="T62" fmla="*/ 72 w 85"/>
                  <a:gd name="T63" fmla="*/ 180 h 180"/>
                  <a:gd name="T64" fmla="*/ 65 w 85"/>
                  <a:gd name="T65" fmla="*/ 168 h 1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5" h="180">
                    <a:moveTo>
                      <a:pt x="65" y="168"/>
                    </a:moveTo>
                    <a:lnTo>
                      <a:pt x="59" y="157"/>
                    </a:lnTo>
                    <a:lnTo>
                      <a:pt x="52" y="157"/>
                    </a:lnTo>
                    <a:lnTo>
                      <a:pt x="46" y="163"/>
                    </a:lnTo>
                    <a:lnTo>
                      <a:pt x="46" y="174"/>
                    </a:lnTo>
                    <a:lnTo>
                      <a:pt x="33" y="174"/>
                    </a:lnTo>
                    <a:lnTo>
                      <a:pt x="39" y="163"/>
                    </a:lnTo>
                    <a:lnTo>
                      <a:pt x="46" y="145"/>
                    </a:lnTo>
                    <a:lnTo>
                      <a:pt x="46" y="134"/>
                    </a:lnTo>
                    <a:lnTo>
                      <a:pt x="46" y="128"/>
                    </a:lnTo>
                    <a:lnTo>
                      <a:pt x="39" y="116"/>
                    </a:lnTo>
                    <a:lnTo>
                      <a:pt x="33" y="122"/>
                    </a:lnTo>
                    <a:lnTo>
                      <a:pt x="33" y="128"/>
                    </a:lnTo>
                    <a:lnTo>
                      <a:pt x="33" y="139"/>
                    </a:lnTo>
                    <a:lnTo>
                      <a:pt x="26" y="151"/>
                    </a:lnTo>
                    <a:lnTo>
                      <a:pt x="19" y="157"/>
                    </a:lnTo>
                    <a:lnTo>
                      <a:pt x="13" y="157"/>
                    </a:lnTo>
                    <a:lnTo>
                      <a:pt x="13" y="145"/>
                    </a:lnTo>
                    <a:lnTo>
                      <a:pt x="33" y="116"/>
                    </a:lnTo>
                    <a:lnTo>
                      <a:pt x="46" y="99"/>
                    </a:lnTo>
                    <a:lnTo>
                      <a:pt x="46" y="76"/>
                    </a:lnTo>
                    <a:lnTo>
                      <a:pt x="39" y="76"/>
                    </a:lnTo>
                    <a:lnTo>
                      <a:pt x="33" y="99"/>
                    </a:lnTo>
                    <a:lnTo>
                      <a:pt x="19" y="116"/>
                    </a:lnTo>
                    <a:lnTo>
                      <a:pt x="13" y="122"/>
                    </a:lnTo>
                    <a:lnTo>
                      <a:pt x="0" y="128"/>
                    </a:lnTo>
                    <a:lnTo>
                      <a:pt x="0" y="122"/>
                    </a:lnTo>
                    <a:lnTo>
                      <a:pt x="33" y="76"/>
                    </a:lnTo>
                    <a:lnTo>
                      <a:pt x="46" y="53"/>
                    </a:lnTo>
                    <a:lnTo>
                      <a:pt x="46" y="29"/>
                    </a:lnTo>
                    <a:lnTo>
                      <a:pt x="46" y="24"/>
                    </a:lnTo>
                    <a:lnTo>
                      <a:pt x="39" y="29"/>
                    </a:lnTo>
                    <a:lnTo>
                      <a:pt x="19" y="64"/>
                    </a:lnTo>
                    <a:lnTo>
                      <a:pt x="13" y="82"/>
                    </a:lnTo>
                    <a:lnTo>
                      <a:pt x="0" y="93"/>
                    </a:lnTo>
                    <a:lnTo>
                      <a:pt x="0" y="76"/>
                    </a:lnTo>
                    <a:lnTo>
                      <a:pt x="13" y="70"/>
                    </a:lnTo>
                    <a:lnTo>
                      <a:pt x="19" y="58"/>
                    </a:lnTo>
                    <a:lnTo>
                      <a:pt x="19" y="53"/>
                    </a:lnTo>
                    <a:lnTo>
                      <a:pt x="19" y="47"/>
                    </a:lnTo>
                    <a:lnTo>
                      <a:pt x="13" y="35"/>
                    </a:lnTo>
                    <a:lnTo>
                      <a:pt x="6" y="29"/>
                    </a:lnTo>
                    <a:lnTo>
                      <a:pt x="6" y="24"/>
                    </a:lnTo>
                    <a:lnTo>
                      <a:pt x="6" y="18"/>
                    </a:lnTo>
                    <a:lnTo>
                      <a:pt x="13" y="12"/>
                    </a:lnTo>
                    <a:lnTo>
                      <a:pt x="19" y="0"/>
                    </a:lnTo>
                    <a:lnTo>
                      <a:pt x="26" y="0"/>
                    </a:lnTo>
                    <a:lnTo>
                      <a:pt x="33" y="0"/>
                    </a:lnTo>
                    <a:lnTo>
                      <a:pt x="52" y="6"/>
                    </a:lnTo>
                    <a:lnTo>
                      <a:pt x="59" y="12"/>
                    </a:lnTo>
                    <a:lnTo>
                      <a:pt x="59" y="18"/>
                    </a:lnTo>
                    <a:lnTo>
                      <a:pt x="65" y="35"/>
                    </a:lnTo>
                    <a:lnTo>
                      <a:pt x="65" y="53"/>
                    </a:lnTo>
                    <a:lnTo>
                      <a:pt x="52" y="87"/>
                    </a:lnTo>
                    <a:lnTo>
                      <a:pt x="52" y="122"/>
                    </a:lnTo>
                    <a:lnTo>
                      <a:pt x="52" y="139"/>
                    </a:lnTo>
                    <a:lnTo>
                      <a:pt x="65" y="157"/>
                    </a:lnTo>
                    <a:lnTo>
                      <a:pt x="72" y="168"/>
                    </a:lnTo>
                    <a:lnTo>
                      <a:pt x="85" y="180"/>
                    </a:lnTo>
                    <a:lnTo>
                      <a:pt x="78" y="180"/>
                    </a:lnTo>
                    <a:lnTo>
                      <a:pt x="72" y="180"/>
                    </a:lnTo>
                    <a:lnTo>
                      <a:pt x="65" y="174"/>
                    </a:lnTo>
                    <a:lnTo>
                      <a:pt x="65" y="168"/>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5" name="Freeform 90"/>
              <p:cNvSpPr>
                <a:spLocks/>
              </p:cNvSpPr>
              <p:nvPr/>
            </p:nvSpPr>
            <p:spPr bwMode="auto">
              <a:xfrm>
                <a:off x="8709" y="9946"/>
                <a:ext cx="85" cy="185"/>
              </a:xfrm>
              <a:custGeom>
                <a:avLst/>
                <a:gdLst>
                  <a:gd name="T0" fmla="*/ 0 w 85"/>
                  <a:gd name="T1" fmla="*/ 185 h 185"/>
                  <a:gd name="T2" fmla="*/ 13 w 85"/>
                  <a:gd name="T3" fmla="*/ 168 h 185"/>
                  <a:gd name="T4" fmla="*/ 19 w 85"/>
                  <a:gd name="T5" fmla="*/ 156 h 185"/>
                  <a:gd name="T6" fmla="*/ 26 w 85"/>
                  <a:gd name="T7" fmla="*/ 139 h 185"/>
                  <a:gd name="T8" fmla="*/ 26 w 85"/>
                  <a:gd name="T9" fmla="*/ 121 h 185"/>
                  <a:gd name="T10" fmla="*/ 13 w 85"/>
                  <a:gd name="T11" fmla="*/ 52 h 185"/>
                  <a:gd name="T12" fmla="*/ 13 w 85"/>
                  <a:gd name="T13" fmla="*/ 34 h 185"/>
                  <a:gd name="T14" fmla="*/ 19 w 85"/>
                  <a:gd name="T15" fmla="*/ 23 h 185"/>
                  <a:gd name="T16" fmla="*/ 26 w 85"/>
                  <a:gd name="T17" fmla="*/ 11 h 185"/>
                  <a:gd name="T18" fmla="*/ 33 w 85"/>
                  <a:gd name="T19" fmla="*/ 5 h 185"/>
                  <a:gd name="T20" fmla="*/ 52 w 85"/>
                  <a:gd name="T21" fmla="*/ 0 h 185"/>
                  <a:gd name="T22" fmla="*/ 85 w 85"/>
                  <a:gd name="T23" fmla="*/ 29 h 185"/>
                  <a:gd name="T24" fmla="*/ 85 w 85"/>
                  <a:gd name="T25" fmla="*/ 29 h 185"/>
                  <a:gd name="T26" fmla="*/ 79 w 85"/>
                  <a:gd name="T27" fmla="*/ 29 h 185"/>
                  <a:gd name="T28" fmla="*/ 65 w 85"/>
                  <a:gd name="T29" fmla="*/ 34 h 185"/>
                  <a:gd name="T30" fmla="*/ 59 w 85"/>
                  <a:gd name="T31" fmla="*/ 46 h 185"/>
                  <a:gd name="T32" fmla="*/ 59 w 85"/>
                  <a:gd name="T33" fmla="*/ 52 h 185"/>
                  <a:gd name="T34" fmla="*/ 59 w 85"/>
                  <a:gd name="T35" fmla="*/ 63 h 185"/>
                  <a:gd name="T36" fmla="*/ 65 w 85"/>
                  <a:gd name="T37" fmla="*/ 69 h 185"/>
                  <a:gd name="T38" fmla="*/ 72 w 85"/>
                  <a:gd name="T39" fmla="*/ 75 h 185"/>
                  <a:gd name="T40" fmla="*/ 72 w 85"/>
                  <a:gd name="T41" fmla="*/ 104 h 185"/>
                  <a:gd name="T42" fmla="*/ 65 w 85"/>
                  <a:gd name="T43" fmla="*/ 92 h 185"/>
                  <a:gd name="T44" fmla="*/ 59 w 85"/>
                  <a:gd name="T45" fmla="*/ 87 h 185"/>
                  <a:gd name="T46" fmla="*/ 52 w 85"/>
                  <a:gd name="T47" fmla="*/ 69 h 185"/>
                  <a:gd name="T48" fmla="*/ 39 w 85"/>
                  <a:gd name="T49" fmla="*/ 29 h 185"/>
                  <a:gd name="T50" fmla="*/ 33 w 85"/>
                  <a:gd name="T51" fmla="*/ 29 h 185"/>
                  <a:gd name="T52" fmla="*/ 33 w 85"/>
                  <a:gd name="T53" fmla="*/ 34 h 185"/>
                  <a:gd name="T54" fmla="*/ 26 w 85"/>
                  <a:gd name="T55" fmla="*/ 46 h 185"/>
                  <a:gd name="T56" fmla="*/ 33 w 85"/>
                  <a:gd name="T57" fmla="*/ 63 h 185"/>
                  <a:gd name="T58" fmla="*/ 46 w 85"/>
                  <a:gd name="T59" fmla="*/ 92 h 185"/>
                  <a:gd name="T60" fmla="*/ 59 w 85"/>
                  <a:gd name="T61" fmla="*/ 110 h 185"/>
                  <a:gd name="T62" fmla="*/ 72 w 85"/>
                  <a:gd name="T63" fmla="*/ 127 h 185"/>
                  <a:gd name="T64" fmla="*/ 72 w 85"/>
                  <a:gd name="T65" fmla="*/ 133 h 185"/>
                  <a:gd name="T66" fmla="*/ 72 w 85"/>
                  <a:gd name="T67" fmla="*/ 133 h 185"/>
                  <a:gd name="T68" fmla="*/ 59 w 85"/>
                  <a:gd name="T69" fmla="*/ 133 h 185"/>
                  <a:gd name="T70" fmla="*/ 52 w 85"/>
                  <a:gd name="T71" fmla="*/ 121 h 185"/>
                  <a:gd name="T72" fmla="*/ 39 w 85"/>
                  <a:gd name="T73" fmla="*/ 104 h 185"/>
                  <a:gd name="T74" fmla="*/ 33 w 85"/>
                  <a:gd name="T75" fmla="*/ 104 h 185"/>
                  <a:gd name="T76" fmla="*/ 33 w 85"/>
                  <a:gd name="T77" fmla="*/ 115 h 185"/>
                  <a:gd name="T78" fmla="*/ 39 w 85"/>
                  <a:gd name="T79" fmla="*/ 133 h 185"/>
                  <a:gd name="T80" fmla="*/ 59 w 85"/>
                  <a:gd name="T81" fmla="*/ 150 h 185"/>
                  <a:gd name="T82" fmla="*/ 59 w 85"/>
                  <a:gd name="T83" fmla="*/ 162 h 185"/>
                  <a:gd name="T84" fmla="*/ 52 w 85"/>
                  <a:gd name="T85" fmla="*/ 162 h 185"/>
                  <a:gd name="T86" fmla="*/ 46 w 85"/>
                  <a:gd name="T87" fmla="*/ 156 h 185"/>
                  <a:gd name="T88" fmla="*/ 39 w 85"/>
                  <a:gd name="T89" fmla="*/ 150 h 185"/>
                  <a:gd name="T90" fmla="*/ 39 w 85"/>
                  <a:gd name="T91" fmla="*/ 144 h 185"/>
                  <a:gd name="T92" fmla="*/ 33 w 85"/>
                  <a:gd name="T93" fmla="*/ 139 h 185"/>
                  <a:gd name="T94" fmla="*/ 33 w 85"/>
                  <a:gd name="T95" fmla="*/ 150 h 185"/>
                  <a:gd name="T96" fmla="*/ 33 w 85"/>
                  <a:gd name="T97" fmla="*/ 162 h 185"/>
                  <a:gd name="T98" fmla="*/ 39 w 85"/>
                  <a:gd name="T99" fmla="*/ 168 h 185"/>
                  <a:gd name="T100" fmla="*/ 33 w 85"/>
                  <a:gd name="T101" fmla="*/ 173 h 185"/>
                  <a:gd name="T102" fmla="*/ 33 w 85"/>
                  <a:gd name="T103" fmla="*/ 179 h 185"/>
                  <a:gd name="T104" fmla="*/ 19 w 85"/>
                  <a:gd name="T105" fmla="*/ 173 h 185"/>
                  <a:gd name="T106" fmla="*/ 13 w 85"/>
                  <a:gd name="T107" fmla="*/ 179 h 185"/>
                  <a:gd name="T108" fmla="*/ 6 w 85"/>
                  <a:gd name="T109" fmla="*/ 185 h 185"/>
                  <a:gd name="T110" fmla="*/ 0 w 85"/>
                  <a:gd name="T111" fmla="*/ 185 h 1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 h="185">
                    <a:moveTo>
                      <a:pt x="0" y="185"/>
                    </a:moveTo>
                    <a:lnTo>
                      <a:pt x="13" y="168"/>
                    </a:lnTo>
                    <a:lnTo>
                      <a:pt x="19" y="156"/>
                    </a:lnTo>
                    <a:lnTo>
                      <a:pt x="26" y="139"/>
                    </a:lnTo>
                    <a:lnTo>
                      <a:pt x="26" y="121"/>
                    </a:lnTo>
                    <a:lnTo>
                      <a:pt x="13" y="52"/>
                    </a:lnTo>
                    <a:lnTo>
                      <a:pt x="13" y="34"/>
                    </a:lnTo>
                    <a:lnTo>
                      <a:pt x="19" y="23"/>
                    </a:lnTo>
                    <a:lnTo>
                      <a:pt x="26" y="11"/>
                    </a:lnTo>
                    <a:lnTo>
                      <a:pt x="33" y="5"/>
                    </a:lnTo>
                    <a:lnTo>
                      <a:pt x="52" y="0"/>
                    </a:lnTo>
                    <a:lnTo>
                      <a:pt x="85" y="29"/>
                    </a:lnTo>
                    <a:lnTo>
                      <a:pt x="79" y="29"/>
                    </a:lnTo>
                    <a:lnTo>
                      <a:pt x="65" y="34"/>
                    </a:lnTo>
                    <a:lnTo>
                      <a:pt x="59" y="46"/>
                    </a:lnTo>
                    <a:lnTo>
                      <a:pt x="59" y="52"/>
                    </a:lnTo>
                    <a:lnTo>
                      <a:pt x="59" y="63"/>
                    </a:lnTo>
                    <a:lnTo>
                      <a:pt x="65" y="69"/>
                    </a:lnTo>
                    <a:lnTo>
                      <a:pt x="72" y="75"/>
                    </a:lnTo>
                    <a:lnTo>
                      <a:pt x="72" y="104"/>
                    </a:lnTo>
                    <a:lnTo>
                      <a:pt x="65" y="92"/>
                    </a:lnTo>
                    <a:lnTo>
                      <a:pt x="59" y="87"/>
                    </a:lnTo>
                    <a:lnTo>
                      <a:pt x="52" y="69"/>
                    </a:lnTo>
                    <a:lnTo>
                      <a:pt x="39" y="29"/>
                    </a:lnTo>
                    <a:lnTo>
                      <a:pt x="33" y="29"/>
                    </a:lnTo>
                    <a:lnTo>
                      <a:pt x="33" y="34"/>
                    </a:lnTo>
                    <a:lnTo>
                      <a:pt x="26" y="46"/>
                    </a:lnTo>
                    <a:lnTo>
                      <a:pt x="33" y="63"/>
                    </a:lnTo>
                    <a:lnTo>
                      <a:pt x="46" y="92"/>
                    </a:lnTo>
                    <a:lnTo>
                      <a:pt x="59" y="110"/>
                    </a:lnTo>
                    <a:lnTo>
                      <a:pt x="72" y="127"/>
                    </a:lnTo>
                    <a:lnTo>
                      <a:pt x="72" y="133"/>
                    </a:lnTo>
                    <a:lnTo>
                      <a:pt x="59" y="133"/>
                    </a:lnTo>
                    <a:lnTo>
                      <a:pt x="52" y="121"/>
                    </a:lnTo>
                    <a:lnTo>
                      <a:pt x="39" y="104"/>
                    </a:lnTo>
                    <a:lnTo>
                      <a:pt x="33" y="104"/>
                    </a:lnTo>
                    <a:lnTo>
                      <a:pt x="33" y="115"/>
                    </a:lnTo>
                    <a:lnTo>
                      <a:pt x="39" y="133"/>
                    </a:lnTo>
                    <a:lnTo>
                      <a:pt x="59" y="150"/>
                    </a:lnTo>
                    <a:lnTo>
                      <a:pt x="59" y="162"/>
                    </a:lnTo>
                    <a:lnTo>
                      <a:pt x="52" y="162"/>
                    </a:lnTo>
                    <a:lnTo>
                      <a:pt x="46" y="156"/>
                    </a:lnTo>
                    <a:lnTo>
                      <a:pt x="39" y="150"/>
                    </a:lnTo>
                    <a:lnTo>
                      <a:pt x="39" y="144"/>
                    </a:lnTo>
                    <a:lnTo>
                      <a:pt x="33" y="139"/>
                    </a:lnTo>
                    <a:lnTo>
                      <a:pt x="33" y="150"/>
                    </a:lnTo>
                    <a:lnTo>
                      <a:pt x="33" y="162"/>
                    </a:lnTo>
                    <a:lnTo>
                      <a:pt x="39" y="168"/>
                    </a:lnTo>
                    <a:lnTo>
                      <a:pt x="33" y="173"/>
                    </a:lnTo>
                    <a:lnTo>
                      <a:pt x="33" y="179"/>
                    </a:lnTo>
                    <a:lnTo>
                      <a:pt x="19" y="173"/>
                    </a:lnTo>
                    <a:lnTo>
                      <a:pt x="13" y="179"/>
                    </a:lnTo>
                    <a:lnTo>
                      <a:pt x="6" y="185"/>
                    </a:lnTo>
                    <a:lnTo>
                      <a:pt x="0" y="185"/>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6" name="Freeform 91"/>
              <p:cNvSpPr>
                <a:spLocks/>
              </p:cNvSpPr>
              <p:nvPr/>
            </p:nvSpPr>
            <p:spPr bwMode="auto">
              <a:xfrm>
                <a:off x="8774" y="9923"/>
                <a:ext cx="40" cy="34"/>
              </a:xfrm>
              <a:custGeom>
                <a:avLst/>
                <a:gdLst>
                  <a:gd name="T0" fmla="*/ 0 w 40"/>
                  <a:gd name="T1" fmla="*/ 0 h 34"/>
                  <a:gd name="T2" fmla="*/ 40 w 40"/>
                  <a:gd name="T3" fmla="*/ 0 h 34"/>
                  <a:gd name="T4" fmla="*/ 40 w 40"/>
                  <a:gd name="T5" fmla="*/ 5 h 34"/>
                  <a:gd name="T6" fmla="*/ 40 w 40"/>
                  <a:gd name="T7" fmla="*/ 17 h 34"/>
                  <a:gd name="T8" fmla="*/ 27 w 40"/>
                  <a:gd name="T9" fmla="*/ 34 h 34"/>
                  <a:gd name="T10" fmla="*/ 27 w 40"/>
                  <a:gd name="T11" fmla="*/ 34 h 34"/>
                  <a:gd name="T12" fmla="*/ 20 w 40"/>
                  <a:gd name="T13" fmla="*/ 34 h 34"/>
                  <a:gd name="T14" fmla="*/ 14 w 40"/>
                  <a:gd name="T15" fmla="*/ 28 h 34"/>
                  <a:gd name="T16" fmla="*/ 7 w 40"/>
                  <a:gd name="T17" fmla="*/ 17 h 34"/>
                  <a:gd name="T18" fmla="*/ 0 w 40"/>
                  <a:gd name="T19" fmla="*/ 5 h 34"/>
                  <a:gd name="T20" fmla="*/ 0 w 40"/>
                  <a:gd name="T21" fmla="*/ 0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0" h="34">
                    <a:moveTo>
                      <a:pt x="0" y="0"/>
                    </a:moveTo>
                    <a:lnTo>
                      <a:pt x="40" y="0"/>
                    </a:lnTo>
                    <a:lnTo>
                      <a:pt x="40" y="5"/>
                    </a:lnTo>
                    <a:lnTo>
                      <a:pt x="40" y="17"/>
                    </a:lnTo>
                    <a:lnTo>
                      <a:pt x="27" y="34"/>
                    </a:lnTo>
                    <a:lnTo>
                      <a:pt x="20" y="34"/>
                    </a:lnTo>
                    <a:lnTo>
                      <a:pt x="14" y="28"/>
                    </a:lnTo>
                    <a:lnTo>
                      <a:pt x="7" y="17"/>
                    </a:lnTo>
                    <a:lnTo>
                      <a:pt x="0" y="5"/>
                    </a:lnTo>
                    <a:lnTo>
                      <a:pt x="0" y="0"/>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7" name="Freeform 92"/>
              <p:cNvSpPr>
                <a:spLocks/>
              </p:cNvSpPr>
              <p:nvPr/>
            </p:nvSpPr>
            <p:spPr bwMode="auto">
              <a:xfrm>
                <a:off x="8761" y="9899"/>
                <a:ext cx="73" cy="6"/>
              </a:xfrm>
              <a:custGeom>
                <a:avLst/>
                <a:gdLst>
                  <a:gd name="T0" fmla="*/ 0 w 73"/>
                  <a:gd name="T1" fmla="*/ 6 h 6"/>
                  <a:gd name="T2" fmla="*/ 0 w 73"/>
                  <a:gd name="T3" fmla="*/ 6 h 6"/>
                  <a:gd name="T4" fmla="*/ 33 w 73"/>
                  <a:gd name="T5" fmla="*/ 0 h 6"/>
                  <a:gd name="T6" fmla="*/ 53 w 73"/>
                  <a:gd name="T7" fmla="*/ 0 h 6"/>
                  <a:gd name="T8" fmla="*/ 73 w 73"/>
                  <a:gd name="T9" fmla="*/ 6 h 6"/>
                  <a:gd name="T10" fmla="*/ 73 w 73"/>
                  <a:gd name="T11" fmla="*/ 6 h 6"/>
                  <a:gd name="T12" fmla="*/ 33 w 73"/>
                  <a:gd name="T13" fmla="*/ 6 h 6"/>
                  <a:gd name="T14" fmla="*/ 13 w 73"/>
                  <a:gd name="T15" fmla="*/ 6 h 6"/>
                  <a:gd name="T16" fmla="*/ 0 w 73"/>
                  <a:gd name="T17" fmla="*/ 6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3" h="6">
                    <a:moveTo>
                      <a:pt x="0" y="6"/>
                    </a:moveTo>
                    <a:lnTo>
                      <a:pt x="0" y="6"/>
                    </a:lnTo>
                    <a:lnTo>
                      <a:pt x="33" y="0"/>
                    </a:lnTo>
                    <a:lnTo>
                      <a:pt x="53" y="0"/>
                    </a:lnTo>
                    <a:lnTo>
                      <a:pt x="73" y="6"/>
                    </a:lnTo>
                    <a:lnTo>
                      <a:pt x="33" y="6"/>
                    </a:lnTo>
                    <a:lnTo>
                      <a:pt x="13" y="6"/>
                    </a:lnTo>
                    <a:lnTo>
                      <a:pt x="0" y="6"/>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8" name="Freeform 93"/>
              <p:cNvSpPr>
                <a:spLocks/>
              </p:cNvSpPr>
              <p:nvPr/>
            </p:nvSpPr>
            <p:spPr bwMode="auto">
              <a:xfrm>
                <a:off x="8735" y="9859"/>
                <a:ext cx="118" cy="29"/>
              </a:xfrm>
              <a:custGeom>
                <a:avLst/>
                <a:gdLst>
                  <a:gd name="T0" fmla="*/ 0 w 118"/>
                  <a:gd name="T1" fmla="*/ 17 h 29"/>
                  <a:gd name="T2" fmla="*/ 0 w 118"/>
                  <a:gd name="T3" fmla="*/ 6 h 29"/>
                  <a:gd name="T4" fmla="*/ 7 w 118"/>
                  <a:gd name="T5" fmla="*/ 0 h 29"/>
                  <a:gd name="T6" fmla="*/ 112 w 118"/>
                  <a:gd name="T7" fmla="*/ 0 h 29"/>
                  <a:gd name="T8" fmla="*/ 118 w 118"/>
                  <a:gd name="T9" fmla="*/ 11 h 29"/>
                  <a:gd name="T10" fmla="*/ 118 w 118"/>
                  <a:gd name="T11" fmla="*/ 17 h 29"/>
                  <a:gd name="T12" fmla="*/ 112 w 118"/>
                  <a:gd name="T13" fmla="*/ 29 h 29"/>
                  <a:gd name="T14" fmla="*/ 13 w 118"/>
                  <a:gd name="T15" fmla="*/ 29 h 29"/>
                  <a:gd name="T16" fmla="*/ 0 w 118"/>
                  <a:gd name="T17" fmla="*/ 23 h 29"/>
                  <a:gd name="T18" fmla="*/ 0 w 118"/>
                  <a:gd name="T19" fmla="*/ 17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8" h="29">
                    <a:moveTo>
                      <a:pt x="0" y="17"/>
                    </a:moveTo>
                    <a:lnTo>
                      <a:pt x="0" y="6"/>
                    </a:lnTo>
                    <a:lnTo>
                      <a:pt x="7" y="0"/>
                    </a:lnTo>
                    <a:lnTo>
                      <a:pt x="112" y="0"/>
                    </a:lnTo>
                    <a:lnTo>
                      <a:pt x="118" y="11"/>
                    </a:lnTo>
                    <a:lnTo>
                      <a:pt x="118" y="17"/>
                    </a:lnTo>
                    <a:lnTo>
                      <a:pt x="112" y="29"/>
                    </a:lnTo>
                    <a:lnTo>
                      <a:pt x="13" y="29"/>
                    </a:lnTo>
                    <a:lnTo>
                      <a:pt x="0" y="23"/>
                    </a:lnTo>
                    <a:lnTo>
                      <a:pt x="0" y="17"/>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9" name="Freeform 94"/>
              <p:cNvSpPr>
                <a:spLocks/>
              </p:cNvSpPr>
              <p:nvPr/>
            </p:nvSpPr>
            <p:spPr bwMode="auto">
              <a:xfrm>
                <a:off x="8755" y="9836"/>
                <a:ext cx="72" cy="6"/>
              </a:xfrm>
              <a:custGeom>
                <a:avLst/>
                <a:gdLst>
                  <a:gd name="T0" fmla="*/ 0 w 72"/>
                  <a:gd name="T1" fmla="*/ 0 h 6"/>
                  <a:gd name="T2" fmla="*/ 39 w 72"/>
                  <a:gd name="T3" fmla="*/ 0 h 6"/>
                  <a:gd name="T4" fmla="*/ 72 w 72"/>
                  <a:gd name="T5" fmla="*/ 0 h 6"/>
                  <a:gd name="T6" fmla="*/ 72 w 72"/>
                  <a:gd name="T7" fmla="*/ 6 h 6"/>
                  <a:gd name="T8" fmla="*/ 39 w 72"/>
                  <a:gd name="T9" fmla="*/ 6 h 6"/>
                  <a:gd name="T10" fmla="*/ 0 w 72"/>
                  <a:gd name="T11" fmla="*/ 6 h 6"/>
                  <a:gd name="T12" fmla="*/ 0 w 72"/>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6">
                    <a:moveTo>
                      <a:pt x="0" y="0"/>
                    </a:moveTo>
                    <a:lnTo>
                      <a:pt x="39" y="0"/>
                    </a:lnTo>
                    <a:lnTo>
                      <a:pt x="72" y="0"/>
                    </a:lnTo>
                    <a:lnTo>
                      <a:pt x="72" y="6"/>
                    </a:lnTo>
                    <a:lnTo>
                      <a:pt x="39" y="6"/>
                    </a:lnTo>
                    <a:lnTo>
                      <a:pt x="0" y="6"/>
                    </a:lnTo>
                    <a:lnTo>
                      <a:pt x="0" y="0"/>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8" name="Freeform 95"/>
            <p:cNvSpPr>
              <a:spLocks/>
            </p:cNvSpPr>
            <p:nvPr/>
          </p:nvSpPr>
          <p:spPr bwMode="auto">
            <a:xfrm>
              <a:off x="1653" y="1037"/>
              <a:ext cx="12" cy="10"/>
            </a:xfrm>
            <a:custGeom>
              <a:avLst/>
              <a:gdLst>
                <a:gd name="T0" fmla="*/ 12 w 12"/>
                <a:gd name="T1" fmla="*/ 10 h 10"/>
                <a:gd name="T2" fmla="*/ 4 w 12"/>
                <a:gd name="T3" fmla="*/ 7 h 10"/>
                <a:gd name="T4" fmla="*/ 0 w 12"/>
                <a:gd name="T5" fmla="*/ 0 h 10"/>
                <a:gd name="T6" fmla="*/ 12 w 12"/>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0">
                  <a:moveTo>
                    <a:pt x="12" y="10"/>
                  </a:moveTo>
                  <a:lnTo>
                    <a:pt x="4" y="7"/>
                  </a:lnTo>
                  <a:lnTo>
                    <a:pt x="0" y="0"/>
                  </a:lnTo>
                  <a:lnTo>
                    <a:pt x="12" y="1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 name="Group 96"/>
            <p:cNvGrpSpPr>
              <a:grpSpLocks/>
            </p:cNvGrpSpPr>
            <p:nvPr/>
          </p:nvGrpSpPr>
          <p:grpSpPr bwMode="auto">
            <a:xfrm>
              <a:off x="1353" y="886"/>
              <a:ext cx="1949" cy="1708"/>
              <a:chOff x="1448" y="995"/>
              <a:chExt cx="1949" cy="1708"/>
            </a:xfrm>
          </p:grpSpPr>
          <p:sp>
            <p:nvSpPr>
              <p:cNvPr id="182" name="Freeform 98"/>
              <p:cNvSpPr>
                <a:spLocks/>
              </p:cNvSpPr>
              <p:nvPr/>
            </p:nvSpPr>
            <p:spPr bwMode="auto">
              <a:xfrm>
                <a:off x="1602" y="995"/>
                <a:ext cx="126" cy="31"/>
              </a:xfrm>
              <a:custGeom>
                <a:avLst/>
                <a:gdLst>
                  <a:gd name="T0" fmla="*/ 126 w 126"/>
                  <a:gd name="T1" fmla="*/ 24 h 31"/>
                  <a:gd name="T2" fmla="*/ 118 w 126"/>
                  <a:gd name="T3" fmla="*/ 31 h 31"/>
                  <a:gd name="T4" fmla="*/ 118 w 126"/>
                  <a:gd name="T5" fmla="*/ 31 h 31"/>
                  <a:gd name="T6" fmla="*/ 106 w 126"/>
                  <a:gd name="T7" fmla="*/ 24 h 31"/>
                  <a:gd name="T8" fmla="*/ 82 w 126"/>
                  <a:gd name="T9" fmla="*/ 17 h 31"/>
                  <a:gd name="T10" fmla="*/ 55 w 126"/>
                  <a:gd name="T11" fmla="*/ 14 h 31"/>
                  <a:gd name="T12" fmla="*/ 31 w 126"/>
                  <a:gd name="T13" fmla="*/ 14 h 31"/>
                  <a:gd name="T14" fmla="*/ 7 w 126"/>
                  <a:gd name="T15" fmla="*/ 17 h 31"/>
                  <a:gd name="T16" fmla="*/ 0 w 126"/>
                  <a:gd name="T17" fmla="*/ 17 h 31"/>
                  <a:gd name="T18" fmla="*/ 15 w 126"/>
                  <a:gd name="T19" fmla="*/ 7 h 31"/>
                  <a:gd name="T20" fmla="*/ 35 w 126"/>
                  <a:gd name="T21" fmla="*/ 3 h 31"/>
                  <a:gd name="T22" fmla="*/ 51 w 126"/>
                  <a:gd name="T23" fmla="*/ 0 h 31"/>
                  <a:gd name="T24" fmla="*/ 71 w 126"/>
                  <a:gd name="T25" fmla="*/ 3 h 31"/>
                  <a:gd name="T26" fmla="*/ 98 w 126"/>
                  <a:gd name="T27" fmla="*/ 14 h 31"/>
                  <a:gd name="T28" fmla="*/ 126 w 126"/>
                  <a:gd name="T29" fmla="*/ 24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6" h="31">
                    <a:moveTo>
                      <a:pt x="126" y="24"/>
                    </a:moveTo>
                    <a:lnTo>
                      <a:pt x="118" y="31"/>
                    </a:lnTo>
                    <a:lnTo>
                      <a:pt x="106" y="24"/>
                    </a:lnTo>
                    <a:lnTo>
                      <a:pt x="82" y="17"/>
                    </a:lnTo>
                    <a:lnTo>
                      <a:pt x="55" y="14"/>
                    </a:lnTo>
                    <a:lnTo>
                      <a:pt x="31" y="14"/>
                    </a:lnTo>
                    <a:lnTo>
                      <a:pt x="7" y="17"/>
                    </a:lnTo>
                    <a:lnTo>
                      <a:pt x="0" y="17"/>
                    </a:lnTo>
                    <a:lnTo>
                      <a:pt x="15" y="7"/>
                    </a:lnTo>
                    <a:lnTo>
                      <a:pt x="35" y="3"/>
                    </a:lnTo>
                    <a:lnTo>
                      <a:pt x="51" y="0"/>
                    </a:lnTo>
                    <a:lnTo>
                      <a:pt x="71" y="3"/>
                    </a:lnTo>
                    <a:lnTo>
                      <a:pt x="98" y="14"/>
                    </a:lnTo>
                    <a:lnTo>
                      <a:pt x="126" y="24"/>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3" name="Freeform 99"/>
              <p:cNvSpPr>
                <a:spLocks/>
              </p:cNvSpPr>
              <p:nvPr/>
            </p:nvSpPr>
            <p:spPr bwMode="auto">
              <a:xfrm>
                <a:off x="1452" y="1009"/>
                <a:ext cx="205" cy="177"/>
              </a:xfrm>
              <a:custGeom>
                <a:avLst/>
                <a:gdLst>
                  <a:gd name="T0" fmla="*/ 185 w 205"/>
                  <a:gd name="T1" fmla="*/ 59 h 177"/>
                  <a:gd name="T2" fmla="*/ 197 w 205"/>
                  <a:gd name="T3" fmla="*/ 73 h 177"/>
                  <a:gd name="T4" fmla="*/ 201 w 205"/>
                  <a:gd name="T5" fmla="*/ 87 h 177"/>
                  <a:gd name="T6" fmla="*/ 205 w 205"/>
                  <a:gd name="T7" fmla="*/ 121 h 177"/>
                  <a:gd name="T8" fmla="*/ 205 w 205"/>
                  <a:gd name="T9" fmla="*/ 125 h 177"/>
                  <a:gd name="T10" fmla="*/ 201 w 205"/>
                  <a:gd name="T11" fmla="*/ 121 h 177"/>
                  <a:gd name="T12" fmla="*/ 193 w 205"/>
                  <a:gd name="T13" fmla="*/ 97 h 177"/>
                  <a:gd name="T14" fmla="*/ 181 w 205"/>
                  <a:gd name="T15" fmla="*/ 69 h 177"/>
                  <a:gd name="T16" fmla="*/ 165 w 205"/>
                  <a:gd name="T17" fmla="*/ 45 h 177"/>
                  <a:gd name="T18" fmla="*/ 150 w 205"/>
                  <a:gd name="T19" fmla="*/ 35 h 177"/>
                  <a:gd name="T20" fmla="*/ 138 w 205"/>
                  <a:gd name="T21" fmla="*/ 28 h 177"/>
                  <a:gd name="T22" fmla="*/ 114 w 205"/>
                  <a:gd name="T23" fmla="*/ 17 h 177"/>
                  <a:gd name="T24" fmla="*/ 90 w 205"/>
                  <a:gd name="T25" fmla="*/ 14 h 177"/>
                  <a:gd name="T26" fmla="*/ 39 w 205"/>
                  <a:gd name="T27" fmla="*/ 7 h 177"/>
                  <a:gd name="T28" fmla="*/ 19 w 205"/>
                  <a:gd name="T29" fmla="*/ 10 h 177"/>
                  <a:gd name="T30" fmla="*/ 11 w 205"/>
                  <a:gd name="T31" fmla="*/ 10 h 177"/>
                  <a:gd name="T32" fmla="*/ 7 w 205"/>
                  <a:gd name="T33" fmla="*/ 17 h 177"/>
                  <a:gd name="T34" fmla="*/ 7 w 205"/>
                  <a:gd name="T35" fmla="*/ 38 h 177"/>
                  <a:gd name="T36" fmla="*/ 7 w 205"/>
                  <a:gd name="T37" fmla="*/ 59 h 177"/>
                  <a:gd name="T38" fmla="*/ 11 w 205"/>
                  <a:gd name="T39" fmla="*/ 76 h 177"/>
                  <a:gd name="T40" fmla="*/ 19 w 205"/>
                  <a:gd name="T41" fmla="*/ 97 h 177"/>
                  <a:gd name="T42" fmla="*/ 31 w 205"/>
                  <a:gd name="T43" fmla="*/ 115 h 177"/>
                  <a:gd name="T44" fmla="*/ 47 w 205"/>
                  <a:gd name="T45" fmla="*/ 132 h 177"/>
                  <a:gd name="T46" fmla="*/ 63 w 205"/>
                  <a:gd name="T47" fmla="*/ 146 h 177"/>
                  <a:gd name="T48" fmla="*/ 82 w 205"/>
                  <a:gd name="T49" fmla="*/ 156 h 177"/>
                  <a:gd name="T50" fmla="*/ 98 w 205"/>
                  <a:gd name="T51" fmla="*/ 163 h 177"/>
                  <a:gd name="T52" fmla="*/ 114 w 205"/>
                  <a:gd name="T53" fmla="*/ 167 h 177"/>
                  <a:gd name="T54" fmla="*/ 130 w 205"/>
                  <a:gd name="T55" fmla="*/ 167 h 177"/>
                  <a:gd name="T56" fmla="*/ 146 w 205"/>
                  <a:gd name="T57" fmla="*/ 174 h 177"/>
                  <a:gd name="T58" fmla="*/ 138 w 205"/>
                  <a:gd name="T59" fmla="*/ 177 h 177"/>
                  <a:gd name="T60" fmla="*/ 110 w 205"/>
                  <a:gd name="T61" fmla="*/ 177 h 177"/>
                  <a:gd name="T62" fmla="*/ 86 w 205"/>
                  <a:gd name="T63" fmla="*/ 170 h 177"/>
                  <a:gd name="T64" fmla="*/ 63 w 205"/>
                  <a:gd name="T65" fmla="*/ 160 h 177"/>
                  <a:gd name="T66" fmla="*/ 43 w 205"/>
                  <a:gd name="T67" fmla="*/ 146 h 177"/>
                  <a:gd name="T68" fmla="*/ 27 w 205"/>
                  <a:gd name="T69" fmla="*/ 128 h 177"/>
                  <a:gd name="T70" fmla="*/ 15 w 205"/>
                  <a:gd name="T71" fmla="*/ 115 h 177"/>
                  <a:gd name="T72" fmla="*/ 7 w 205"/>
                  <a:gd name="T73" fmla="*/ 97 h 177"/>
                  <a:gd name="T74" fmla="*/ 3 w 205"/>
                  <a:gd name="T75" fmla="*/ 76 h 177"/>
                  <a:gd name="T76" fmla="*/ 0 w 205"/>
                  <a:gd name="T77" fmla="*/ 41 h 177"/>
                  <a:gd name="T78" fmla="*/ 3 w 205"/>
                  <a:gd name="T79" fmla="*/ 3 h 177"/>
                  <a:gd name="T80" fmla="*/ 27 w 205"/>
                  <a:gd name="T81" fmla="*/ 0 h 177"/>
                  <a:gd name="T82" fmla="*/ 55 w 205"/>
                  <a:gd name="T83" fmla="*/ 0 h 177"/>
                  <a:gd name="T84" fmla="*/ 82 w 205"/>
                  <a:gd name="T85" fmla="*/ 0 h 177"/>
                  <a:gd name="T86" fmla="*/ 106 w 205"/>
                  <a:gd name="T87" fmla="*/ 3 h 177"/>
                  <a:gd name="T88" fmla="*/ 130 w 205"/>
                  <a:gd name="T89" fmla="*/ 10 h 177"/>
                  <a:gd name="T90" fmla="*/ 150 w 205"/>
                  <a:gd name="T91" fmla="*/ 24 h 177"/>
                  <a:gd name="T92" fmla="*/ 173 w 205"/>
                  <a:gd name="T93" fmla="*/ 38 h 177"/>
                  <a:gd name="T94" fmla="*/ 185 w 205"/>
                  <a:gd name="T95" fmla="*/ 59 h 17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05" h="177">
                    <a:moveTo>
                      <a:pt x="185" y="59"/>
                    </a:moveTo>
                    <a:lnTo>
                      <a:pt x="197" y="73"/>
                    </a:lnTo>
                    <a:lnTo>
                      <a:pt x="201" y="87"/>
                    </a:lnTo>
                    <a:lnTo>
                      <a:pt x="205" y="121"/>
                    </a:lnTo>
                    <a:lnTo>
                      <a:pt x="205" y="125"/>
                    </a:lnTo>
                    <a:lnTo>
                      <a:pt x="201" y="121"/>
                    </a:lnTo>
                    <a:lnTo>
                      <a:pt x="193" y="97"/>
                    </a:lnTo>
                    <a:lnTo>
                      <a:pt x="181" y="69"/>
                    </a:lnTo>
                    <a:lnTo>
                      <a:pt x="165" y="45"/>
                    </a:lnTo>
                    <a:lnTo>
                      <a:pt x="150" y="35"/>
                    </a:lnTo>
                    <a:lnTo>
                      <a:pt x="138" y="28"/>
                    </a:lnTo>
                    <a:lnTo>
                      <a:pt x="114" y="17"/>
                    </a:lnTo>
                    <a:lnTo>
                      <a:pt x="90" y="14"/>
                    </a:lnTo>
                    <a:lnTo>
                      <a:pt x="39" y="7"/>
                    </a:lnTo>
                    <a:lnTo>
                      <a:pt x="19" y="10"/>
                    </a:lnTo>
                    <a:lnTo>
                      <a:pt x="11" y="10"/>
                    </a:lnTo>
                    <a:lnTo>
                      <a:pt x="7" y="17"/>
                    </a:lnTo>
                    <a:lnTo>
                      <a:pt x="7" y="38"/>
                    </a:lnTo>
                    <a:lnTo>
                      <a:pt x="7" y="59"/>
                    </a:lnTo>
                    <a:lnTo>
                      <a:pt x="11" y="76"/>
                    </a:lnTo>
                    <a:lnTo>
                      <a:pt x="19" y="97"/>
                    </a:lnTo>
                    <a:lnTo>
                      <a:pt x="31" y="115"/>
                    </a:lnTo>
                    <a:lnTo>
                      <a:pt x="47" y="132"/>
                    </a:lnTo>
                    <a:lnTo>
                      <a:pt x="63" y="146"/>
                    </a:lnTo>
                    <a:lnTo>
                      <a:pt x="82" y="156"/>
                    </a:lnTo>
                    <a:lnTo>
                      <a:pt x="98" y="163"/>
                    </a:lnTo>
                    <a:lnTo>
                      <a:pt x="114" y="167"/>
                    </a:lnTo>
                    <a:lnTo>
                      <a:pt x="130" y="167"/>
                    </a:lnTo>
                    <a:lnTo>
                      <a:pt x="146" y="174"/>
                    </a:lnTo>
                    <a:lnTo>
                      <a:pt x="138" y="177"/>
                    </a:lnTo>
                    <a:lnTo>
                      <a:pt x="110" y="177"/>
                    </a:lnTo>
                    <a:lnTo>
                      <a:pt x="86" y="170"/>
                    </a:lnTo>
                    <a:lnTo>
                      <a:pt x="63" y="160"/>
                    </a:lnTo>
                    <a:lnTo>
                      <a:pt x="43" y="146"/>
                    </a:lnTo>
                    <a:lnTo>
                      <a:pt x="27" y="128"/>
                    </a:lnTo>
                    <a:lnTo>
                      <a:pt x="15" y="115"/>
                    </a:lnTo>
                    <a:lnTo>
                      <a:pt x="7" y="97"/>
                    </a:lnTo>
                    <a:lnTo>
                      <a:pt x="3" y="76"/>
                    </a:lnTo>
                    <a:lnTo>
                      <a:pt x="0" y="41"/>
                    </a:lnTo>
                    <a:lnTo>
                      <a:pt x="3" y="3"/>
                    </a:lnTo>
                    <a:lnTo>
                      <a:pt x="27" y="0"/>
                    </a:lnTo>
                    <a:lnTo>
                      <a:pt x="55" y="0"/>
                    </a:lnTo>
                    <a:lnTo>
                      <a:pt x="82" y="0"/>
                    </a:lnTo>
                    <a:lnTo>
                      <a:pt x="106" y="3"/>
                    </a:lnTo>
                    <a:lnTo>
                      <a:pt x="130" y="10"/>
                    </a:lnTo>
                    <a:lnTo>
                      <a:pt x="150" y="24"/>
                    </a:lnTo>
                    <a:lnTo>
                      <a:pt x="173" y="38"/>
                    </a:lnTo>
                    <a:lnTo>
                      <a:pt x="185" y="59"/>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 name="Freeform 100"/>
              <p:cNvSpPr>
                <a:spLocks/>
              </p:cNvSpPr>
              <p:nvPr/>
            </p:nvSpPr>
            <p:spPr bwMode="auto">
              <a:xfrm>
                <a:off x="3070" y="1005"/>
                <a:ext cx="217" cy="153"/>
              </a:xfrm>
              <a:custGeom>
                <a:avLst/>
                <a:gdLst>
                  <a:gd name="T0" fmla="*/ 173 w 217"/>
                  <a:gd name="T1" fmla="*/ 25 h 153"/>
                  <a:gd name="T2" fmla="*/ 205 w 217"/>
                  <a:gd name="T3" fmla="*/ 35 h 153"/>
                  <a:gd name="T4" fmla="*/ 193 w 217"/>
                  <a:gd name="T5" fmla="*/ 59 h 153"/>
                  <a:gd name="T6" fmla="*/ 177 w 217"/>
                  <a:gd name="T7" fmla="*/ 77 h 153"/>
                  <a:gd name="T8" fmla="*/ 193 w 217"/>
                  <a:gd name="T9" fmla="*/ 101 h 153"/>
                  <a:gd name="T10" fmla="*/ 209 w 217"/>
                  <a:gd name="T11" fmla="*/ 125 h 153"/>
                  <a:gd name="T12" fmla="*/ 177 w 217"/>
                  <a:gd name="T13" fmla="*/ 139 h 153"/>
                  <a:gd name="T14" fmla="*/ 130 w 217"/>
                  <a:gd name="T15" fmla="*/ 139 h 153"/>
                  <a:gd name="T16" fmla="*/ 63 w 217"/>
                  <a:gd name="T17" fmla="*/ 136 h 153"/>
                  <a:gd name="T18" fmla="*/ 12 w 217"/>
                  <a:gd name="T19" fmla="*/ 153 h 153"/>
                  <a:gd name="T20" fmla="*/ 12 w 217"/>
                  <a:gd name="T21" fmla="*/ 143 h 153"/>
                  <a:gd name="T22" fmla="*/ 27 w 217"/>
                  <a:gd name="T23" fmla="*/ 139 h 153"/>
                  <a:gd name="T24" fmla="*/ 27 w 217"/>
                  <a:gd name="T25" fmla="*/ 125 h 153"/>
                  <a:gd name="T26" fmla="*/ 27 w 217"/>
                  <a:gd name="T27" fmla="*/ 119 h 153"/>
                  <a:gd name="T28" fmla="*/ 47 w 217"/>
                  <a:gd name="T29" fmla="*/ 129 h 153"/>
                  <a:gd name="T30" fmla="*/ 63 w 217"/>
                  <a:gd name="T31" fmla="*/ 132 h 153"/>
                  <a:gd name="T32" fmla="*/ 55 w 217"/>
                  <a:gd name="T33" fmla="*/ 115 h 153"/>
                  <a:gd name="T34" fmla="*/ 43 w 217"/>
                  <a:gd name="T35" fmla="*/ 101 h 153"/>
                  <a:gd name="T36" fmla="*/ 59 w 217"/>
                  <a:gd name="T37" fmla="*/ 101 h 153"/>
                  <a:gd name="T38" fmla="*/ 91 w 217"/>
                  <a:gd name="T39" fmla="*/ 125 h 153"/>
                  <a:gd name="T40" fmla="*/ 110 w 217"/>
                  <a:gd name="T41" fmla="*/ 125 h 153"/>
                  <a:gd name="T42" fmla="*/ 98 w 217"/>
                  <a:gd name="T43" fmla="*/ 112 h 153"/>
                  <a:gd name="T44" fmla="*/ 79 w 217"/>
                  <a:gd name="T45" fmla="*/ 94 h 153"/>
                  <a:gd name="T46" fmla="*/ 146 w 217"/>
                  <a:gd name="T47" fmla="*/ 125 h 153"/>
                  <a:gd name="T48" fmla="*/ 177 w 217"/>
                  <a:gd name="T49" fmla="*/ 129 h 153"/>
                  <a:gd name="T50" fmla="*/ 177 w 217"/>
                  <a:gd name="T51" fmla="*/ 119 h 153"/>
                  <a:gd name="T52" fmla="*/ 162 w 217"/>
                  <a:gd name="T53" fmla="*/ 119 h 153"/>
                  <a:gd name="T54" fmla="*/ 126 w 217"/>
                  <a:gd name="T55" fmla="*/ 105 h 153"/>
                  <a:gd name="T56" fmla="*/ 110 w 217"/>
                  <a:gd name="T57" fmla="*/ 84 h 153"/>
                  <a:gd name="T58" fmla="*/ 126 w 217"/>
                  <a:gd name="T59" fmla="*/ 87 h 153"/>
                  <a:gd name="T60" fmla="*/ 146 w 217"/>
                  <a:gd name="T61" fmla="*/ 101 h 153"/>
                  <a:gd name="T62" fmla="*/ 169 w 217"/>
                  <a:gd name="T63" fmla="*/ 84 h 153"/>
                  <a:gd name="T64" fmla="*/ 162 w 217"/>
                  <a:gd name="T65" fmla="*/ 63 h 153"/>
                  <a:gd name="T66" fmla="*/ 138 w 217"/>
                  <a:gd name="T67" fmla="*/ 59 h 153"/>
                  <a:gd name="T68" fmla="*/ 114 w 217"/>
                  <a:gd name="T69" fmla="*/ 73 h 153"/>
                  <a:gd name="T70" fmla="*/ 114 w 217"/>
                  <a:gd name="T71" fmla="*/ 59 h 153"/>
                  <a:gd name="T72" fmla="*/ 173 w 217"/>
                  <a:gd name="T73" fmla="*/ 39 h 153"/>
                  <a:gd name="T74" fmla="*/ 177 w 217"/>
                  <a:gd name="T75" fmla="*/ 32 h 153"/>
                  <a:gd name="T76" fmla="*/ 146 w 217"/>
                  <a:gd name="T77" fmla="*/ 32 h 153"/>
                  <a:gd name="T78" fmla="*/ 98 w 217"/>
                  <a:gd name="T79" fmla="*/ 56 h 153"/>
                  <a:gd name="T80" fmla="*/ 67 w 217"/>
                  <a:gd name="T81" fmla="*/ 70 h 153"/>
                  <a:gd name="T82" fmla="*/ 83 w 217"/>
                  <a:gd name="T83" fmla="*/ 52 h 153"/>
                  <a:gd name="T84" fmla="*/ 102 w 217"/>
                  <a:gd name="T85" fmla="*/ 39 h 153"/>
                  <a:gd name="T86" fmla="*/ 91 w 217"/>
                  <a:gd name="T87" fmla="*/ 32 h 153"/>
                  <a:gd name="T88" fmla="*/ 47 w 217"/>
                  <a:gd name="T89" fmla="*/ 63 h 153"/>
                  <a:gd name="T90" fmla="*/ 35 w 217"/>
                  <a:gd name="T91" fmla="*/ 63 h 153"/>
                  <a:gd name="T92" fmla="*/ 43 w 217"/>
                  <a:gd name="T93" fmla="*/ 49 h 153"/>
                  <a:gd name="T94" fmla="*/ 55 w 217"/>
                  <a:gd name="T95" fmla="*/ 32 h 153"/>
                  <a:gd name="T96" fmla="*/ 23 w 217"/>
                  <a:gd name="T97" fmla="*/ 45 h 153"/>
                  <a:gd name="T98" fmla="*/ 31 w 217"/>
                  <a:gd name="T99" fmla="*/ 25 h 153"/>
                  <a:gd name="T100" fmla="*/ 16 w 217"/>
                  <a:gd name="T101" fmla="*/ 21 h 153"/>
                  <a:gd name="T102" fmla="*/ 0 w 217"/>
                  <a:gd name="T103" fmla="*/ 11 h 153"/>
                  <a:gd name="T104" fmla="*/ 4 w 217"/>
                  <a:gd name="T105" fmla="*/ 0 h 153"/>
                  <a:gd name="T106" fmla="*/ 35 w 217"/>
                  <a:gd name="T107" fmla="*/ 21 h 153"/>
                  <a:gd name="T108" fmla="*/ 79 w 217"/>
                  <a:gd name="T109" fmla="*/ 32 h 153"/>
                  <a:gd name="T110" fmla="*/ 158 w 217"/>
                  <a:gd name="T111" fmla="*/ 21 h 15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17" h="153">
                    <a:moveTo>
                      <a:pt x="158" y="21"/>
                    </a:moveTo>
                    <a:lnTo>
                      <a:pt x="173" y="25"/>
                    </a:lnTo>
                    <a:lnTo>
                      <a:pt x="189" y="28"/>
                    </a:lnTo>
                    <a:lnTo>
                      <a:pt x="205" y="35"/>
                    </a:lnTo>
                    <a:lnTo>
                      <a:pt x="213" y="49"/>
                    </a:lnTo>
                    <a:lnTo>
                      <a:pt x="193" y="59"/>
                    </a:lnTo>
                    <a:lnTo>
                      <a:pt x="181" y="70"/>
                    </a:lnTo>
                    <a:lnTo>
                      <a:pt x="177" y="77"/>
                    </a:lnTo>
                    <a:lnTo>
                      <a:pt x="181" y="91"/>
                    </a:lnTo>
                    <a:lnTo>
                      <a:pt x="193" y="101"/>
                    </a:lnTo>
                    <a:lnTo>
                      <a:pt x="217" y="115"/>
                    </a:lnTo>
                    <a:lnTo>
                      <a:pt x="209" y="125"/>
                    </a:lnTo>
                    <a:lnTo>
                      <a:pt x="197" y="129"/>
                    </a:lnTo>
                    <a:lnTo>
                      <a:pt x="177" y="139"/>
                    </a:lnTo>
                    <a:lnTo>
                      <a:pt x="158" y="143"/>
                    </a:lnTo>
                    <a:lnTo>
                      <a:pt x="130" y="139"/>
                    </a:lnTo>
                    <a:lnTo>
                      <a:pt x="83" y="136"/>
                    </a:lnTo>
                    <a:lnTo>
                      <a:pt x="63" y="136"/>
                    </a:lnTo>
                    <a:lnTo>
                      <a:pt x="39" y="143"/>
                    </a:lnTo>
                    <a:lnTo>
                      <a:pt x="12" y="153"/>
                    </a:lnTo>
                    <a:lnTo>
                      <a:pt x="8" y="146"/>
                    </a:lnTo>
                    <a:lnTo>
                      <a:pt x="12" y="143"/>
                    </a:lnTo>
                    <a:lnTo>
                      <a:pt x="23" y="139"/>
                    </a:lnTo>
                    <a:lnTo>
                      <a:pt x="27" y="139"/>
                    </a:lnTo>
                    <a:lnTo>
                      <a:pt x="35" y="136"/>
                    </a:lnTo>
                    <a:lnTo>
                      <a:pt x="27" y="125"/>
                    </a:lnTo>
                    <a:lnTo>
                      <a:pt x="27" y="122"/>
                    </a:lnTo>
                    <a:lnTo>
                      <a:pt x="27" y="119"/>
                    </a:lnTo>
                    <a:lnTo>
                      <a:pt x="39" y="122"/>
                    </a:lnTo>
                    <a:lnTo>
                      <a:pt x="47" y="129"/>
                    </a:lnTo>
                    <a:lnTo>
                      <a:pt x="59" y="132"/>
                    </a:lnTo>
                    <a:lnTo>
                      <a:pt x="63" y="132"/>
                    </a:lnTo>
                    <a:lnTo>
                      <a:pt x="71" y="129"/>
                    </a:lnTo>
                    <a:lnTo>
                      <a:pt x="55" y="115"/>
                    </a:lnTo>
                    <a:lnTo>
                      <a:pt x="43" y="112"/>
                    </a:lnTo>
                    <a:lnTo>
                      <a:pt x="43" y="101"/>
                    </a:lnTo>
                    <a:lnTo>
                      <a:pt x="51" y="101"/>
                    </a:lnTo>
                    <a:lnTo>
                      <a:pt x="59" y="101"/>
                    </a:lnTo>
                    <a:lnTo>
                      <a:pt x="75" y="112"/>
                    </a:lnTo>
                    <a:lnTo>
                      <a:pt x="91" y="125"/>
                    </a:lnTo>
                    <a:lnTo>
                      <a:pt x="98" y="125"/>
                    </a:lnTo>
                    <a:lnTo>
                      <a:pt x="110" y="125"/>
                    </a:lnTo>
                    <a:lnTo>
                      <a:pt x="102" y="119"/>
                    </a:lnTo>
                    <a:lnTo>
                      <a:pt x="98" y="112"/>
                    </a:lnTo>
                    <a:lnTo>
                      <a:pt x="83" y="101"/>
                    </a:lnTo>
                    <a:lnTo>
                      <a:pt x="79" y="94"/>
                    </a:lnTo>
                    <a:lnTo>
                      <a:pt x="122" y="119"/>
                    </a:lnTo>
                    <a:lnTo>
                      <a:pt x="146" y="125"/>
                    </a:lnTo>
                    <a:lnTo>
                      <a:pt x="173" y="129"/>
                    </a:lnTo>
                    <a:lnTo>
                      <a:pt x="177" y="129"/>
                    </a:lnTo>
                    <a:lnTo>
                      <a:pt x="181" y="125"/>
                    </a:lnTo>
                    <a:lnTo>
                      <a:pt x="177" y="119"/>
                    </a:lnTo>
                    <a:lnTo>
                      <a:pt x="169" y="119"/>
                    </a:lnTo>
                    <a:lnTo>
                      <a:pt x="162" y="119"/>
                    </a:lnTo>
                    <a:lnTo>
                      <a:pt x="150" y="115"/>
                    </a:lnTo>
                    <a:lnTo>
                      <a:pt x="126" y="105"/>
                    </a:lnTo>
                    <a:lnTo>
                      <a:pt x="102" y="87"/>
                    </a:lnTo>
                    <a:lnTo>
                      <a:pt x="110" y="84"/>
                    </a:lnTo>
                    <a:lnTo>
                      <a:pt x="118" y="84"/>
                    </a:lnTo>
                    <a:lnTo>
                      <a:pt x="126" y="87"/>
                    </a:lnTo>
                    <a:lnTo>
                      <a:pt x="134" y="94"/>
                    </a:lnTo>
                    <a:lnTo>
                      <a:pt x="146" y="101"/>
                    </a:lnTo>
                    <a:lnTo>
                      <a:pt x="162" y="94"/>
                    </a:lnTo>
                    <a:lnTo>
                      <a:pt x="169" y="84"/>
                    </a:lnTo>
                    <a:lnTo>
                      <a:pt x="166" y="73"/>
                    </a:lnTo>
                    <a:lnTo>
                      <a:pt x="162" y="63"/>
                    </a:lnTo>
                    <a:lnTo>
                      <a:pt x="150" y="59"/>
                    </a:lnTo>
                    <a:lnTo>
                      <a:pt x="138" y="59"/>
                    </a:lnTo>
                    <a:lnTo>
                      <a:pt x="122" y="70"/>
                    </a:lnTo>
                    <a:lnTo>
                      <a:pt x="114" y="73"/>
                    </a:lnTo>
                    <a:lnTo>
                      <a:pt x="102" y="73"/>
                    </a:lnTo>
                    <a:lnTo>
                      <a:pt x="114" y="59"/>
                    </a:lnTo>
                    <a:lnTo>
                      <a:pt x="130" y="49"/>
                    </a:lnTo>
                    <a:lnTo>
                      <a:pt x="173" y="39"/>
                    </a:lnTo>
                    <a:lnTo>
                      <a:pt x="177" y="35"/>
                    </a:lnTo>
                    <a:lnTo>
                      <a:pt x="177" y="32"/>
                    </a:lnTo>
                    <a:lnTo>
                      <a:pt x="162" y="32"/>
                    </a:lnTo>
                    <a:lnTo>
                      <a:pt x="146" y="32"/>
                    </a:lnTo>
                    <a:lnTo>
                      <a:pt x="122" y="39"/>
                    </a:lnTo>
                    <a:lnTo>
                      <a:pt x="98" y="56"/>
                    </a:lnTo>
                    <a:lnTo>
                      <a:pt x="75" y="73"/>
                    </a:lnTo>
                    <a:lnTo>
                      <a:pt x="67" y="70"/>
                    </a:lnTo>
                    <a:lnTo>
                      <a:pt x="71" y="59"/>
                    </a:lnTo>
                    <a:lnTo>
                      <a:pt x="83" y="52"/>
                    </a:lnTo>
                    <a:lnTo>
                      <a:pt x="95" y="49"/>
                    </a:lnTo>
                    <a:lnTo>
                      <a:pt x="102" y="39"/>
                    </a:lnTo>
                    <a:lnTo>
                      <a:pt x="98" y="35"/>
                    </a:lnTo>
                    <a:lnTo>
                      <a:pt x="91" y="32"/>
                    </a:lnTo>
                    <a:lnTo>
                      <a:pt x="67" y="45"/>
                    </a:lnTo>
                    <a:lnTo>
                      <a:pt x="47" y="63"/>
                    </a:lnTo>
                    <a:lnTo>
                      <a:pt x="39" y="66"/>
                    </a:lnTo>
                    <a:lnTo>
                      <a:pt x="35" y="63"/>
                    </a:lnTo>
                    <a:lnTo>
                      <a:pt x="35" y="52"/>
                    </a:lnTo>
                    <a:lnTo>
                      <a:pt x="43" y="49"/>
                    </a:lnTo>
                    <a:lnTo>
                      <a:pt x="59" y="39"/>
                    </a:lnTo>
                    <a:lnTo>
                      <a:pt x="55" y="32"/>
                    </a:lnTo>
                    <a:lnTo>
                      <a:pt x="39" y="39"/>
                    </a:lnTo>
                    <a:lnTo>
                      <a:pt x="23" y="45"/>
                    </a:lnTo>
                    <a:lnTo>
                      <a:pt x="16" y="39"/>
                    </a:lnTo>
                    <a:lnTo>
                      <a:pt x="31" y="25"/>
                    </a:lnTo>
                    <a:lnTo>
                      <a:pt x="23" y="21"/>
                    </a:lnTo>
                    <a:lnTo>
                      <a:pt x="16" y="21"/>
                    </a:lnTo>
                    <a:lnTo>
                      <a:pt x="8" y="18"/>
                    </a:lnTo>
                    <a:lnTo>
                      <a:pt x="0" y="11"/>
                    </a:lnTo>
                    <a:lnTo>
                      <a:pt x="0" y="4"/>
                    </a:lnTo>
                    <a:lnTo>
                      <a:pt x="4" y="0"/>
                    </a:lnTo>
                    <a:lnTo>
                      <a:pt x="20" y="14"/>
                    </a:lnTo>
                    <a:lnTo>
                      <a:pt x="35" y="21"/>
                    </a:lnTo>
                    <a:lnTo>
                      <a:pt x="55" y="28"/>
                    </a:lnTo>
                    <a:lnTo>
                      <a:pt x="79" y="32"/>
                    </a:lnTo>
                    <a:lnTo>
                      <a:pt x="118" y="28"/>
                    </a:lnTo>
                    <a:lnTo>
                      <a:pt x="158" y="21"/>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 name="Freeform 101"/>
              <p:cNvSpPr>
                <a:spLocks/>
              </p:cNvSpPr>
              <p:nvPr/>
            </p:nvSpPr>
            <p:spPr bwMode="auto">
              <a:xfrm>
                <a:off x="3034" y="1016"/>
                <a:ext cx="28" cy="21"/>
              </a:xfrm>
              <a:custGeom>
                <a:avLst/>
                <a:gdLst>
                  <a:gd name="T0" fmla="*/ 28 w 28"/>
                  <a:gd name="T1" fmla="*/ 10 h 21"/>
                  <a:gd name="T2" fmla="*/ 24 w 28"/>
                  <a:gd name="T3" fmla="*/ 17 h 21"/>
                  <a:gd name="T4" fmla="*/ 16 w 28"/>
                  <a:gd name="T5" fmla="*/ 21 h 21"/>
                  <a:gd name="T6" fmla="*/ 8 w 28"/>
                  <a:gd name="T7" fmla="*/ 17 h 21"/>
                  <a:gd name="T8" fmla="*/ 0 w 28"/>
                  <a:gd name="T9" fmla="*/ 10 h 21"/>
                  <a:gd name="T10" fmla="*/ 4 w 28"/>
                  <a:gd name="T11" fmla="*/ 3 h 21"/>
                  <a:gd name="T12" fmla="*/ 12 w 28"/>
                  <a:gd name="T13" fmla="*/ 0 h 21"/>
                  <a:gd name="T14" fmla="*/ 20 w 28"/>
                  <a:gd name="T15" fmla="*/ 3 h 21"/>
                  <a:gd name="T16" fmla="*/ 28 w 28"/>
                  <a:gd name="T17" fmla="*/ 10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21">
                    <a:moveTo>
                      <a:pt x="28" y="10"/>
                    </a:moveTo>
                    <a:lnTo>
                      <a:pt x="24" y="17"/>
                    </a:lnTo>
                    <a:lnTo>
                      <a:pt x="16" y="21"/>
                    </a:lnTo>
                    <a:lnTo>
                      <a:pt x="8" y="17"/>
                    </a:lnTo>
                    <a:lnTo>
                      <a:pt x="0" y="10"/>
                    </a:lnTo>
                    <a:lnTo>
                      <a:pt x="4" y="3"/>
                    </a:lnTo>
                    <a:lnTo>
                      <a:pt x="12" y="0"/>
                    </a:lnTo>
                    <a:lnTo>
                      <a:pt x="20" y="3"/>
                    </a:lnTo>
                    <a:lnTo>
                      <a:pt x="28" y="10"/>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 name="Freeform 102"/>
              <p:cNvSpPr>
                <a:spLocks/>
              </p:cNvSpPr>
              <p:nvPr/>
            </p:nvSpPr>
            <p:spPr bwMode="auto">
              <a:xfrm>
                <a:off x="1736" y="1033"/>
                <a:ext cx="1294" cy="14"/>
              </a:xfrm>
              <a:custGeom>
                <a:avLst/>
                <a:gdLst>
                  <a:gd name="T0" fmla="*/ 1279 w 1294"/>
                  <a:gd name="T1" fmla="*/ 0 h 14"/>
                  <a:gd name="T2" fmla="*/ 1294 w 1294"/>
                  <a:gd name="T3" fmla="*/ 11 h 14"/>
                  <a:gd name="T4" fmla="*/ 1286 w 1294"/>
                  <a:gd name="T5" fmla="*/ 11 h 14"/>
                  <a:gd name="T6" fmla="*/ 1282 w 1294"/>
                  <a:gd name="T7" fmla="*/ 11 h 14"/>
                  <a:gd name="T8" fmla="*/ 1275 w 1294"/>
                  <a:gd name="T9" fmla="*/ 11 h 14"/>
                  <a:gd name="T10" fmla="*/ 1255 w 1294"/>
                  <a:gd name="T11" fmla="*/ 11 h 14"/>
                  <a:gd name="T12" fmla="*/ 1231 w 1294"/>
                  <a:gd name="T13" fmla="*/ 11 h 14"/>
                  <a:gd name="T14" fmla="*/ 1204 w 1294"/>
                  <a:gd name="T15" fmla="*/ 11 h 14"/>
                  <a:gd name="T16" fmla="*/ 1168 w 1294"/>
                  <a:gd name="T17" fmla="*/ 11 h 14"/>
                  <a:gd name="T18" fmla="*/ 1129 w 1294"/>
                  <a:gd name="T19" fmla="*/ 11 h 14"/>
                  <a:gd name="T20" fmla="*/ 1085 w 1294"/>
                  <a:gd name="T21" fmla="*/ 11 h 14"/>
                  <a:gd name="T22" fmla="*/ 1038 w 1294"/>
                  <a:gd name="T23" fmla="*/ 11 h 14"/>
                  <a:gd name="T24" fmla="*/ 986 w 1294"/>
                  <a:gd name="T25" fmla="*/ 11 h 14"/>
                  <a:gd name="T26" fmla="*/ 880 w 1294"/>
                  <a:gd name="T27" fmla="*/ 11 h 14"/>
                  <a:gd name="T28" fmla="*/ 761 w 1294"/>
                  <a:gd name="T29" fmla="*/ 11 h 14"/>
                  <a:gd name="T30" fmla="*/ 643 w 1294"/>
                  <a:gd name="T31" fmla="*/ 11 h 14"/>
                  <a:gd name="T32" fmla="*/ 525 w 1294"/>
                  <a:gd name="T33" fmla="*/ 11 h 14"/>
                  <a:gd name="T34" fmla="*/ 406 w 1294"/>
                  <a:gd name="T35" fmla="*/ 11 h 14"/>
                  <a:gd name="T36" fmla="*/ 296 w 1294"/>
                  <a:gd name="T37" fmla="*/ 11 h 14"/>
                  <a:gd name="T38" fmla="*/ 248 w 1294"/>
                  <a:gd name="T39" fmla="*/ 11 h 14"/>
                  <a:gd name="T40" fmla="*/ 201 w 1294"/>
                  <a:gd name="T41" fmla="*/ 11 h 14"/>
                  <a:gd name="T42" fmla="*/ 158 w 1294"/>
                  <a:gd name="T43" fmla="*/ 11 h 14"/>
                  <a:gd name="T44" fmla="*/ 118 w 1294"/>
                  <a:gd name="T45" fmla="*/ 11 h 14"/>
                  <a:gd name="T46" fmla="*/ 83 w 1294"/>
                  <a:gd name="T47" fmla="*/ 11 h 14"/>
                  <a:gd name="T48" fmla="*/ 55 w 1294"/>
                  <a:gd name="T49" fmla="*/ 11 h 14"/>
                  <a:gd name="T50" fmla="*/ 31 w 1294"/>
                  <a:gd name="T51" fmla="*/ 11 h 14"/>
                  <a:gd name="T52" fmla="*/ 12 w 1294"/>
                  <a:gd name="T53" fmla="*/ 14 h 14"/>
                  <a:gd name="T54" fmla="*/ 0 w 1294"/>
                  <a:gd name="T55" fmla="*/ 14 h 14"/>
                  <a:gd name="T56" fmla="*/ 0 w 1294"/>
                  <a:gd name="T57" fmla="*/ 14 h 14"/>
                  <a:gd name="T58" fmla="*/ 0 w 1294"/>
                  <a:gd name="T59" fmla="*/ 4 h 14"/>
                  <a:gd name="T60" fmla="*/ 4 w 1294"/>
                  <a:gd name="T61" fmla="*/ 0 h 14"/>
                  <a:gd name="T62" fmla="*/ 1279 w 1294"/>
                  <a:gd name="T63" fmla="*/ 0 h 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94" h="14">
                    <a:moveTo>
                      <a:pt x="1279" y="0"/>
                    </a:moveTo>
                    <a:lnTo>
                      <a:pt x="1294" y="11"/>
                    </a:lnTo>
                    <a:lnTo>
                      <a:pt x="1286" y="11"/>
                    </a:lnTo>
                    <a:lnTo>
                      <a:pt x="1282" y="11"/>
                    </a:lnTo>
                    <a:lnTo>
                      <a:pt x="1275" y="11"/>
                    </a:lnTo>
                    <a:lnTo>
                      <a:pt x="1255" y="11"/>
                    </a:lnTo>
                    <a:lnTo>
                      <a:pt x="1231" y="11"/>
                    </a:lnTo>
                    <a:lnTo>
                      <a:pt x="1204" y="11"/>
                    </a:lnTo>
                    <a:lnTo>
                      <a:pt x="1168" y="11"/>
                    </a:lnTo>
                    <a:lnTo>
                      <a:pt x="1129" y="11"/>
                    </a:lnTo>
                    <a:lnTo>
                      <a:pt x="1085" y="11"/>
                    </a:lnTo>
                    <a:lnTo>
                      <a:pt x="1038" y="11"/>
                    </a:lnTo>
                    <a:lnTo>
                      <a:pt x="986" y="11"/>
                    </a:lnTo>
                    <a:lnTo>
                      <a:pt x="880" y="11"/>
                    </a:lnTo>
                    <a:lnTo>
                      <a:pt x="761" y="11"/>
                    </a:lnTo>
                    <a:lnTo>
                      <a:pt x="643" y="11"/>
                    </a:lnTo>
                    <a:lnTo>
                      <a:pt x="525" y="11"/>
                    </a:lnTo>
                    <a:lnTo>
                      <a:pt x="406" y="11"/>
                    </a:lnTo>
                    <a:lnTo>
                      <a:pt x="296" y="11"/>
                    </a:lnTo>
                    <a:lnTo>
                      <a:pt x="248" y="11"/>
                    </a:lnTo>
                    <a:lnTo>
                      <a:pt x="201" y="11"/>
                    </a:lnTo>
                    <a:lnTo>
                      <a:pt x="158" y="11"/>
                    </a:lnTo>
                    <a:lnTo>
                      <a:pt x="118" y="11"/>
                    </a:lnTo>
                    <a:lnTo>
                      <a:pt x="83" y="11"/>
                    </a:lnTo>
                    <a:lnTo>
                      <a:pt x="55" y="11"/>
                    </a:lnTo>
                    <a:lnTo>
                      <a:pt x="31" y="11"/>
                    </a:lnTo>
                    <a:lnTo>
                      <a:pt x="12" y="14"/>
                    </a:lnTo>
                    <a:lnTo>
                      <a:pt x="0" y="14"/>
                    </a:lnTo>
                    <a:lnTo>
                      <a:pt x="0" y="4"/>
                    </a:lnTo>
                    <a:lnTo>
                      <a:pt x="4" y="0"/>
                    </a:lnTo>
                    <a:lnTo>
                      <a:pt x="1279" y="0"/>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7" name="Freeform 103"/>
              <p:cNvSpPr>
                <a:spLocks/>
              </p:cNvSpPr>
              <p:nvPr/>
            </p:nvSpPr>
            <p:spPr bwMode="auto">
              <a:xfrm>
                <a:off x="1479" y="1033"/>
                <a:ext cx="154" cy="125"/>
              </a:xfrm>
              <a:custGeom>
                <a:avLst/>
                <a:gdLst>
                  <a:gd name="T0" fmla="*/ 36 w 154"/>
                  <a:gd name="T1" fmla="*/ 17 h 125"/>
                  <a:gd name="T2" fmla="*/ 32 w 154"/>
                  <a:gd name="T3" fmla="*/ 4 h 125"/>
                  <a:gd name="T4" fmla="*/ 48 w 154"/>
                  <a:gd name="T5" fmla="*/ 31 h 125"/>
                  <a:gd name="T6" fmla="*/ 55 w 154"/>
                  <a:gd name="T7" fmla="*/ 21 h 125"/>
                  <a:gd name="T8" fmla="*/ 67 w 154"/>
                  <a:gd name="T9" fmla="*/ 38 h 125"/>
                  <a:gd name="T10" fmla="*/ 79 w 154"/>
                  <a:gd name="T11" fmla="*/ 38 h 125"/>
                  <a:gd name="T12" fmla="*/ 95 w 154"/>
                  <a:gd name="T13" fmla="*/ 49 h 125"/>
                  <a:gd name="T14" fmla="*/ 99 w 154"/>
                  <a:gd name="T15" fmla="*/ 42 h 125"/>
                  <a:gd name="T16" fmla="*/ 103 w 154"/>
                  <a:gd name="T17" fmla="*/ 59 h 125"/>
                  <a:gd name="T18" fmla="*/ 111 w 154"/>
                  <a:gd name="T19" fmla="*/ 66 h 125"/>
                  <a:gd name="T20" fmla="*/ 123 w 154"/>
                  <a:gd name="T21" fmla="*/ 73 h 125"/>
                  <a:gd name="T22" fmla="*/ 134 w 154"/>
                  <a:gd name="T23" fmla="*/ 73 h 125"/>
                  <a:gd name="T24" fmla="*/ 130 w 154"/>
                  <a:gd name="T25" fmla="*/ 56 h 125"/>
                  <a:gd name="T26" fmla="*/ 130 w 154"/>
                  <a:gd name="T27" fmla="*/ 45 h 125"/>
                  <a:gd name="T28" fmla="*/ 146 w 154"/>
                  <a:gd name="T29" fmla="*/ 66 h 125"/>
                  <a:gd name="T30" fmla="*/ 150 w 154"/>
                  <a:gd name="T31" fmla="*/ 97 h 125"/>
                  <a:gd name="T32" fmla="*/ 115 w 154"/>
                  <a:gd name="T33" fmla="*/ 87 h 125"/>
                  <a:gd name="T34" fmla="*/ 107 w 154"/>
                  <a:gd name="T35" fmla="*/ 125 h 125"/>
                  <a:gd name="T36" fmla="*/ 51 w 154"/>
                  <a:gd name="T37" fmla="*/ 111 h 125"/>
                  <a:gd name="T38" fmla="*/ 71 w 154"/>
                  <a:gd name="T39" fmla="*/ 108 h 125"/>
                  <a:gd name="T40" fmla="*/ 83 w 154"/>
                  <a:gd name="T41" fmla="*/ 104 h 125"/>
                  <a:gd name="T42" fmla="*/ 79 w 154"/>
                  <a:gd name="T43" fmla="*/ 94 h 125"/>
                  <a:gd name="T44" fmla="*/ 36 w 154"/>
                  <a:gd name="T45" fmla="*/ 91 h 125"/>
                  <a:gd name="T46" fmla="*/ 44 w 154"/>
                  <a:gd name="T47" fmla="*/ 87 h 125"/>
                  <a:gd name="T48" fmla="*/ 63 w 154"/>
                  <a:gd name="T49" fmla="*/ 91 h 125"/>
                  <a:gd name="T50" fmla="*/ 67 w 154"/>
                  <a:gd name="T51" fmla="*/ 80 h 125"/>
                  <a:gd name="T52" fmla="*/ 59 w 154"/>
                  <a:gd name="T53" fmla="*/ 77 h 125"/>
                  <a:gd name="T54" fmla="*/ 55 w 154"/>
                  <a:gd name="T55" fmla="*/ 66 h 125"/>
                  <a:gd name="T56" fmla="*/ 20 w 154"/>
                  <a:gd name="T57" fmla="*/ 59 h 125"/>
                  <a:gd name="T58" fmla="*/ 8 w 154"/>
                  <a:gd name="T59" fmla="*/ 56 h 125"/>
                  <a:gd name="T60" fmla="*/ 32 w 154"/>
                  <a:gd name="T61" fmla="*/ 59 h 125"/>
                  <a:gd name="T62" fmla="*/ 48 w 154"/>
                  <a:gd name="T63" fmla="*/ 59 h 125"/>
                  <a:gd name="T64" fmla="*/ 40 w 154"/>
                  <a:gd name="T65" fmla="*/ 49 h 125"/>
                  <a:gd name="T66" fmla="*/ 4 w 154"/>
                  <a:gd name="T67" fmla="*/ 42 h 125"/>
                  <a:gd name="T68" fmla="*/ 16 w 154"/>
                  <a:gd name="T69" fmla="*/ 42 h 125"/>
                  <a:gd name="T70" fmla="*/ 36 w 154"/>
                  <a:gd name="T71" fmla="*/ 42 h 125"/>
                  <a:gd name="T72" fmla="*/ 36 w 154"/>
                  <a:gd name="T73" fmla="*/ 35 h 125"/>
                  <a:gd name="T74" fmla="*/ 16 w 154"/>
                  <a:gd name="T75" fmla="*/ 31 h 125"/>
                  <a:gd name="T76" fmla="*/ 4 w 154"/>
                  <a:gd name="T77" fmla="*/ 24 h 125"/>
                  <a:gd name="T78" fmla="*/ 12 w 154"/>
                  <a:gd name="T79" fmla="*/ 17 h 125"/>
                  <a:gd name="T80" fmla="*/ 0 w 154"/>
                  <a:gd name="T81" fmla="*/ 4 h 125"/>
                  <a:gd name="T82" fmla="*/ 8 w 154"/>
                  <a:gd name="T83" fmla="*/ 0 h 125"/>
                  <a:gd name="T84" fmla="*/ 20 w 154"/>
                  <a:gd name="T85" fmla="*/ 14 h 125"/>
                  <a:gd name="T86" fmla="*/ 32 w 154"/>
                  <a:gd name="T87" fmla="*/ 17 h 1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54" h="125">
                    <a:moveTo>
                      <a:pt x="32" y="17"/>
                    </a:moveTo>
                    <a:lnTo>
                      <a:pt x="36" y="17"/>
                    </a:lnTo>
                    <a:lnTo>
                      <a:pt x="32" y="11"/>
                    </a:lnTo>
                    <a:lnTo>
                      <a:pt x="32" y="4"/>
                    </a:lnTo>
                    <a:lnTo>
                      <a:pt x="36" y="17"/>
                    </a:lnTo>
                    <a:lnTo>
                      <a:pt x="48" y="31"/>
                    </a:lnTo>
                    <a:lnTo>
                      <a:pt x="55" y="28"/>
                    </a:lnTo>
                    <a:lnTo>
                      <a:pt x="55" y="21"/>
                    </a:lnTo>
                    <a:lnTo>
                      <a:pt x="63" y="35"/>
                    </a:lnTo>
                    <a:lnTo>
                      <a:pt x="67" y="38"/>
                    </a:lnTo>
                    <a:lnTo>
                      <a:pt x="75" y="42"/>
                    </a:lnTo>
                    <a:lnTo>
                      <a:pt x="79" y="38"/>
                    </a:lnTo>
                    <a:lnTo>
                      <a:pt x="91" y="49"/>
                    </a:lnTo>
                    <a:lnTo>
                      <a:pt x="95" y="49"/>
                    </a:lnTo>
                    <a:lnTo>
                      <a:pt x="99" y="45"/>
                    </a:lnTo>
                    <a:lnTo>
                      <a:pt x="99" y="42"/>
                    </a:lnTo>
                    <a:lnTo>
                      <a:pt x="103" y="49"/>
                    </a:lnTo>
                    <a:lnTo>
                      <a:pt x="103" y="59"/>
                    </a:lnTo>
                    <a:lnTo>
                      <a:pt x="111" y="66"/>
                    </a:lnTo>
                    <a:lnTo>
                      <a:pt x="119" y="66"/>
                    </a:lnTo>
                    <a:lnTo>
                      <a:pt x="123" y="73"/>
                    </a:lnTo>
                    <a:lnTo>
                      <a:pt x="130" y="77"/>
                    </a:lnTo>
                    <a:lnTo>
                      <a:pt x="134" y="73"/>
                    </a:lnTo>
                    <a:lnTo>
                      <a:pt x="138" y="70"/>
                    </a:lnTo>
                    <a:lnTo>
                      <a:pt x="130" y="56"/>
                    </a:lnTo>
                    <a:lnTo>
                      <a:pt x="130" y="49"/>
                    </a:lnTo>
                    <a:lnTo>
                      <a:pt x="130" y="45"/>
                    </a:lnTo>
                    <a:lnTo>
                      <a:pt x="142" y="52"/>
                    </a:lnTo>
                    <a:lnTo>
                      <a:pt x="146" y="66"/>
                    </a:lnTo>
                    <a:lnTo>
                      <a:pt x="154" y="94"/>
                    </a:lnTo>
                    <a:lnTo>
                      <a:pt x="150" y="97"/>
                    </a:lnTo>
                    <a:lnTo>
                      <a:pt x="126" y="91"/>
                    </a:lnTo>
                    <a:lnTo>
                      <a:pt x="115" y="87"/>
                    </a:lnTo>
                    <a:lnTo>
                      <a:pt x="103" y="87"/>
                    </a:lnTo>
                    <a:lnTo>
                      <a:pt x="107" y="125"/>
                    </a:lnTo>
                    <a:lnTo>
                      <a:pt x="75" y="122"/>
                    </a:lnTo>
                    <a:lnTo>
                      <a:pt x="51" y="111"/>
                    </a:lnTo>
                    <a:lnTo>
                      <a:pt x="63" y="108"/>
                    </a:lnTo>
                    <a:lnTo>
                      <a:pt x="71" y="108"/>
                    </a:lnTo>
                    <a:lnTo>
                      <a:pt x="83" y="108"/>
                    </a:lnTo>
                    <a:lnTo>
                      <a:pt x="83" y="104"/>
                    </a:lnTo>
                    <a:lnTo>
                      <a:pt x="83" y="97"/>
                    </a:lnTo>
                    <a:lnTo>
                      <a:pt x="79" y="94"/>
                    </a:lnTo>
                    <a:lnTo>
                      <a:pt x="36" y="97"/>
                    </a:lnTo>
                    <a:lnTo>
                      <a:pt x="36" y="91"/>
                    </a:lnTo>
                    <a:lnTo>
                      <a:pt x="44" y="87"/>
                    </a:lnTo>
                    <a:lnTo>
                      <a:pt x="55" y="91"/>
                    </a:lnTo>
                    <a:lnTo>
                      <a:pt x="63" y="91"/>
                    </a:lnTo>
                    <a:lnTo>
                      <a:pt x="67" y="84"/>
                    </a:lnTo>
                    <a:lnTo>
                      <a:pt x="67" y="80"/>
                    </a:lnTo>
                    <a:lnTo>
                      <a:pt x="63" y="80"/>
                    </a:lnTo>
                    <a:lnTo>
                      <a:pt x="59" y="77"/>
                    </a:lnTo>
                    <a:lnTo>
                      <a:pt x="63" y="73"/>
                    </a:lnTo>
                    <a:lnTo>
                      <a:pt x="55" y="66"/>
                    </a:lnTo>
                    <a:lnTo>
                      <a:pt x="40" y="63"/>
                    </a:lnTo>
                    <a:lnTo>
                      <a:pt x="20" y="59"/>
                    </a:lnTo>
                    <a:lnTo>
                      <a:pt x="8" y="59"/>
                    </a:lnTo>
                    <a:lnTo>
                      <a:pt x="8" y="56"/>
                    </a:lnTo>
                    <a:lnTo>
                      <a:pt x="20" y="56"/>
                    </a:lnTo>
                    <a:lnTo>
                      <a:pt x="32" y="59"/>
                    </a:lnTo>
                    <a:lnTo>
                      <a:pt x="40" y="59"/>
                    </a:lnTo>
                    <a:lnTo>
                      <a:pt x="48" y="59"/>
                    </a:lnTo>
                    <a:lnTo>
                      <a:pt x="51" y="52"/>
                    </a:lnTo>
                    <a:lnTo>
                      <a:pt x="40" y="49"/>
                    </a:lnTo>
                    <a:lnTo>
                      <a:pt x="28" y="45"/>
                    </a:lnTo>
                    <a:lnTo>
                      <a:pt x="4" y="42"/>
                    </a:lnTo>
                    <a:lnTo>
                      <a:pt x="8" y="42"/>
                    </a:lnTo>
                    <a:lnTo>
                      <a:pt x="16" y="42"/>
                    </a:lnTo>
                    <a:lnTo>
                      <a:pt x="28" y="45"/>
                    </a:lnTo>
                    <a:lnTo>
                      <a:pt x="36" y="42"/>
                    </a:lnTo>
                    <a:lnTo>
                      <a:pt x="40" y="38"/>
                    </a:lnTo>
                    <a:lnTo>
                      <a:pt x="36" y="35"/>
                    </a:lnTo>
                    <a:lnTo>
                      <a:pt x="32" y="31"/>
                    </a:lnTo>
                    <a:lnTo>
                      <a:pt x="16" y="31"/>
                    </a:lnTo>
                    <a:lnTo>
                      <a:pt x="8" y="28"/>
                    </a:lnTo>
                    <a:lnTo>
                      <a:pt x="4" y="24"/>
                    </a:lnTo>
                    <a:lnTo>
                      <a:pt x="4" y="21"/>
                    </a:lnTo>
                    <a:lnTo>
                      <a:pt x="12" y="17"/>
                    </a:lnTo>
                    <a:lnTo>
                      <a:pt x="4" y="11"/>
                    </a:lnTo>
                    <a:lnTo>
                      <a:pt x="0" y="4"/>
                    </a:lnTo>
                    <a:lnTo>
                      <a:pt x="8" y="0"/>
                    </a:lnTo>
                    <a:lnTo>
                      <a:pt x="12" y="4"/>
                    </a:lnTo>
                    <a:lnTo>
                      <a:pt x="20" y="14"/>
                    </a:lnTo>
                    <a:lnTo>
                      <a:pt x="24" y="17"/>
                    </a:lnTo>
                    <a:lnTo>
                      <a:pt x="32" y="17"/>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8" name="Freeform 104"/>
              <p:cNvSpPr>
                <a:spLocks/>
              </p:cNvSpPr>
              <p:nvPr/>
            </p:nvSpPr>
            <p:spPr bwMode="auto">
              <a:xfrm>
                <a:off x="1629" y="1033"/>
                <a:ext cx="24" cy="31"/>
              </a:xfrm>
              <a:custGeom>
                <a:avLst/>
                <a:gdLst>
                  <a:gd name="T0" fmla="*/ 24 w 24"/>
                  <a:gd name="T1" fmla="*/ 31 h 31"/>
                  <a:gd name="T2" fmla="*/ 0 w 24"/>
                  <a:gd name="T3" fmla="*/ 0 h 31"/>
                  <a:gd name="T4" fmla="*/ 16 w 24"/>
                  <a:gd name="T5" fmla="*/ 14 h 31"/>
                  <a:gd name="T6" fmla="*/ 24 w 24"/>
                  <a:gd name="T7" fmla="*/ 31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31">
                    <a:moveTo>
                      <a:pt x="24" y="31"/>
                    </a:moveTo>
                    <a:lnTo>
                      <a:pt x="0" y="0"/>
                    </a:lnTo>
                    <a:lnTo>
                      <a:pt x="16" y="14"/>
                    </a:lnTo>
                    <a:lnTo>
                      <a:pt x="24" y="31"/>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9" name="Freeform 105"/>
              <p:cNvSpPr>
                <a:spLocks/>
              </p:cNvSpPr>
              <p:nvPr/>
            </p:nvSpPr>
            <p:spPr bwMode="auto">
              <a:xfrm>
                <a:off x="3346" y="1030"/>
                <a:ext cx="32" cy="107"/>
              </a:xfrm>
              <a:custGeom>
                <a:avLst/>
                <a:gdLst>
                  <a:gd name="T0" fmla="*/ 24 w 32"/>
                  <a:gd name="T1" fmla="*/ 7 h 107"/>
                  <a:gd name="T2" fmla="*/ 32 w 32"/>
                  <a:gd name="T3" fmla="*/ 100 h 107"/>
                  <a:gd name="T4" fmla="*/ 28 w 32"/>
                  <a:gd name="T5" fmla="*/ 104 h 107"/>
                  <a:gd name="T6" fmla="*/ 24 w 32"/>
                  <a:gd name="T7" fmla="*/ 107 h 107"/>
                  <a:gd name="T8" fmla="*/ 12 w 32"/>
                  <a:gd name="T9" fmla="*/ 104 h 107"/>
                  <a:gd name="T10" fmla="*/ 8 w 32"/>
                  <a:gd name="T11" fmla="*/ 104 h 107"/>
                  <a:gd name="T12" fmla="*/ 0 w 32"/>
                  <a:gd name="T13" fmla="*/ 100 h 107"/>
                  <a:gd name="T14" fmla="*/ 0 w 32"/>
                  <a:gd name="T15" fmla="*/ 52 h 107"/>
                  <a:gd name="T16" fmla="*/ 0 w 32"/>
                  <a:gd name="T17" fmla="*/ 3 h 107"/>
                  <a:gd name="T18" fmla="*/ 8 w 32"/>
                  <a:gd name="T19" fmla="*/ 0 h 107"/>
                  <a:gd name="T20" fmla="*/ 16 w 32"/>
                  <a:gd name="T21" fmla="*/ 0 h 107"/>
                  <a:gd name="T22" fmla="*/ 24 w 32"/>
                  <a:gd name="T23" fmla="*/ 3 h 107"/>
                  <a:gd name="T24" fmla="*/ 24 w 32"/>
                  <a:gd name="T25" fmla="*/ 7 h 1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 h="107">
                    <a:moveTo>
                      <a:pt x="24" y="7"/>
                    </a:moveTo>
                    <a:lnTo>
                      <a:pt x="32" y="100"/>
                    </a:lnTo>
                    <a:lnTo>
                      <a:pt x="28" y="104"/>
                    </a:lnTo>
                    <a:lnTo>
                      <a:pt x="24" y="107"/>
                    </a:lnTo>
                    <a:lnTo>
                      <a:pt x="12" y="104"/>
                    </a:lnTo>
                    <a:lnTo>
                      <a:pt x="8" y="104"/>
                    </a:lnTo>
                    <a:lnTo>
                      <a:pt x="0" y="100"/>
                    </a:lnTo>
                    <a:lnTo>
                      <a:pt x="0" y="52"/>
                    </a:lnTo>
                    <a:lnTo>
                      <a:pt x="0" y="3"/>
                    </a:lnTo>
                    <a:lnTo>
                      <a:pt x="8" y="0"/>
                    </a:lnTo>
                    <a:lnTo>
                      <a:pt x="16" y="0"/>
                    </a:lnTo>
                    <a:lnTo>
                      <a:pt x="24" y="3"/>
                    </a:lnTo>
                    <a:lnTo>
                      <a:pt x="24" y="7"/>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0" name="Freeform 106"/>
              <p:cNvSpPr>
                <a:spLocks/>
              </p:cNvSpPr>
              <p:nvPr/>
            </p:nvSpPr>
            <p:spPr bwMode="auto">
              <a:xfrm>
                <a:off x="1669" y="1037"/>
                <a:ext cx="43" cy="107"/>
              </a:xfrm>
              <a:custGeom>
                <a:avLst/>
                <a:gdLst>
                  <a:gd name="T0" fmla="*/ 43 w 43"/>
                  <a:gd name="T1" fmla="*/ 3 h 107"/>
                  <a:gd name="T2" fmla="*/ 39 w 43"/>
                  <a:gd name="T3" fmla="*/ 17 h 107"/>
                  <a:gd name="T4" fmla="*/ 35 w 43"/>
                  <a:gd name="T5" fmla="*/ 31 h 107"/>
                  <a:gd name="T6" fmla="*/ 39 w 43"/>
                  <a:gd name="T7" fmla="*/ 59 h 107"/>
                  <a:gd name="T8" fmla="*/ 39 w 43"/>
                  <a:gd name="T9" fmla="*/ 87 h 107"/>
                  <a:gd name="T10" fmla="*/ 35 w 43"/>
                  <a:gd name="T11" fmla="*/ 97 h 107"/>
                  <a:gd name="T12" fmla="*/ 23 w 43"/>
                  <a:gd name="T13" fmla="*/ 107 h 107"/>
                  <a:gd name="T14" fmla="*/ 15 w 43"/>
                  <a:gd name="T15" fmla="*/ 107 h 107"/>
                  <a:gd name="T16" fmla="*/ 11 w 43"/>
                  <a:gd name="T17" fmla="*/ 104 h 107"/>
                  <a:gd name="T18" fmla="*/ 4 w 43"/>
                  <a:gd name="T19" fmla="*/ 93 h 107"/>
                  <a:gd name="T20" fmla="*/ 4 w 43"/>
                  <a:gd name="T21" fmla="*/ 76 h 107"/>
                  <a:gd name="T22" fmla="*/ 4 w 43"/>
                  <a:gd name="T23" fmla="*/ 62 h 107"/>
                  <a:gd name="T24" fmla="*/ 0 w 43"/>
                  <a:gd name="T25" fmla="*/ 48 h 107"/>
                  <a:gd name="T26" fmla="*/ 4 w 43"/>
                  <a:gd name="T27" fmla="*/ 55 h 107"/>
                  <a:gd name="T28" fmla="*/ 7 w 43"/>
                  <a:gd name="T29" fmla="*/ 55 h 107"/>
                  <a:gd name="T30" fmla="*/ 15 w 43"/>
                  <a:gd name="T31" fmla="*/ 55 h 107"/>
                  <a:gd name="T32" fmla="*/ 15 w 43"/>
                  <a:gd name="T33" fmla="*/ 45 h 107"/>
                  <a:gd name="T34" fmla="*/ 11 w 43"/>
                  <a:gd name="T35" fmla="*/ 34 h 107"/>
                  <a:gd name="T36" fmla="*/ 0 w 43"/>
                  <a:gd name="T37" fmla="*/ 17 h 107"/>
                  <a:gd name="T38" fmla="*/ 11 w 43"/>
                  <a:gd name="T39" fmla="*/ 31 h 107"/>
                  <a:gd name="T40" fmla="*/ 15 w 43"/>
                  <a:gd name="T41" fmla="*/ 41 h 107"/>
                  <a:gd name="T42" fmla="*/ 23 w 43"/>
                  <a:gd name="T43" fmla="*/ 45 h 107"/>
                  <a:gd name="T44" fmla="*/ 23 w 43"/>
                  <a:gd name="T45" fmla="*/ 41 h 107"/>
                  <a:gd name="T46" fmla="*/ 23 w 43"/>
                  <a:gd name="T47" fmla="*/ 34 h 107"/>
                  <a:gd name="T48" fmla="*/ 23 w 43"/>
                  <a:gd name="T49" fmla="*/ 24 h 107"/>
                  <a:gd name="T50" fmla="*/ 27 w 43"/>
                  <a:gd name="T51" fmla="*/ 27 h 107"/>
                  <a:gd name="T52" fmla="*/ 31 w 43"/>
                  <a:gd name="T53" fmla="*/ 24 h 107"/>
                  <a:gd name="T54" fmla="*/ 31 w 43"/>
                  <a:gd name="T55" fmla="*/ 10 h 107"/>
                  <a:gd name="T56" fmla="*/ 31 w 43"/>
                  <a:gd name="T57" fmla="*/ 7 h 107"/>
                  <a:gd name="T58" fmla="*/ 31 w 43"/>
                  <a:gd name="T59" fmla="*/ 0 h 107"/>
                  <a:gd name="T60" fmla="*/ 39 w 43"/>
                  <a:gd name="T61" fmla="*/ 0 h 107"/>
                  <a:gd name="T62" fmla="*/ 43 w 43"/>
                  <a:gd name="T63" fmla="*/ 3 h 10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3" h="107">
                    <a:moveTo>
                      <a:pt x="43" y="3"/>
                    </a:moveTo>
                    <a:lnTo>
                      <a:pt x="39" y="17"/>
                    </a:lnTo>
                    <a:lnTo>
                      <a:pt x="35" y="31"/>
                    </a:lnTo>
                    <a:lnTo>
                      <a:pt x="39" y="59"/>
                    </a:lnTo>
                    <a:lnTo>
                      <a:pt x="39" y="87"/>
                    </a:lnTo>
                    <a:lnTo>
                      <a:pt x="35" y="97"/>
                    </a:lnTo>
                    <a:lnTo>
                      <a:pt x="23" y="107"/>
                    </a:lnTo>
                    <a:lnTo>
                      <a:pt x="15" y="107"/>
                    </a:lnTo>
                    <a:lnTo>
                      <a:pt x="11" y="104"/>
                    </a:lnTo>
                    <a:lnTo>
                      <a:pt x="4" y="93"/>
                    </a:lnTo>
                    <a:lnTo>
                      <a:pt x="4" y="76"/>
                    </a:lnTo>
                    <a:lnTo>
                      <a:pt x="4" y="62"/>
                    </a:lnTo>
                    <a:lnTo>
                      <a:pt x="0" y="48"/>
                    </a:lnTo>
                    <a:lnTo>
                      <a:pt x="4" y="55"/>
                    </a:lnTo>
                    <a:lnTo>
                      <a:pt x="7" y="55"/>
                    </a:lnTo>
                    <a:lnTo>
                      <a:pt x="15" y="55"/>
                    </a:lnTo>
                    <a:lnTo>
                      <a:pt x="15" y="45"/>
                    </a:lnTo>
                    <a:lnTo>
                      <a:pt x="11" y="34"/>
                    </a:lnTo>
                    <a:lnTo>
                      <a:pt x="0" y="17"/>
                    </a:lnTo>
                    <a:lnTo>
                      <a:pt x="11" y="31"/>
                    </a:lnTo>
                    <a:lnTo>
                      <a:pt x="15" y="41"/>
                    </a:lnTo>
                    <a:lnTo>
                      <a:pt x="23" y="45"/>
                    </a:lnTo>
                    <a:lnTo>
                      <a:pt x="23" y="41"/>
                    </a:lnTo>
                    <a:lnTo>
                      <a:pt x="23" y="34"/>
                    </a:lnTo>
                    <a:lnTo>
                      <a:pt x="23" y="24"/>
                    </a:lnTo>
                    <a:lnTo>
                      <a:pt x="27" y="27"/>
                    </a:lnTo>
                    <a:lnTo>
                      <a:pt x="31" y="24"/>
                    </a:lnTo>
                    <a:lnTo>
                      <a:pt x="31" y="10"/>
                    </a:lnTo>
                    <a:lnTo>
                      <a:pt x="31" y="7"/>
                    </a:lnTo>
                    <a:lnTo>
                      <a:pt x="31" y="0"/>
                    </a:lnTo>
                    <a:lnTo>
                      <a:pt x="39" y="0"/>
                    </a:lnTo>
                    <a:lnTo>
                      <a:pt x="43" y="3"/>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1" name="Freeform 107"/>
              <p:cNvSpPr>
                <a:spLocks/>
              </p:cNvSpPr>
              <p:nvPr/>
            </p:nvSpPr>
            <p:spPr bwMode="auto">
              <a:xfrm>
                <a:off x="1680" y="1037"/>
                <a:ext cx="8" cy="10"/>
              </a:xfrm>
              <a:custGeom>
                <a:avLst/>
                <a:gdLst>
                  <a:gd name="T0" fmla="*/ 8 w 8"/>
                  <a:gd name="T1" fmla="*/ 10 h 10"/>
                  <a:gd name="T2" fmla="*/ 0 w 8"/>
                  <a:gd name="T3" fmla="*/ 0 h 10"/>
                  <a:gd name="T4" fmla="*/ 8 w 8"/>
                  <a:gd name="T5" fmla="*/ 10 h 10"/>
                  <a:gd name="T6" fmla="*/ 0 60000 65536"/>
                  <a:gd name="T7" fmla="*/ 0 60000 65536"/>
                  <a:gd name="T8" fmla="*/ 0 60000 65536"/>
                </a:gdLst>
                <a:ahLst/>
                <a:cxnLst>
                  <a:cxn ang="T6">
                    <a:pos x="T0" y="T1"/>
                  </a:cxn>
                  <a:cxn ang="T7">
                    <a:pos x="T2" y="T3"/>
                  </a:cxn>
                  <a:cxn ang="T8">
                    <a:pos x="T4" y="T5"/>
                  </a:cxn>
                </a:cxnLst>
                <a:rect l="0" t="0" r="r" b="b"/>
                <a:pathLst>
                  <a:path w="8" h="10">
                    <a:moveTo>
                      <a:pt x="8" y="10"/>
                    </a:moveTo>
                    <a:lnTo>
                      <a:pt x="0" y="0"/>
                    </a:lnTo>
                    <a:lnTo>
                      <a:pt x="8" y="1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 name="Freeform 108"/>
              <p:cNvSpPr>
                <a:spLocks/>
              </p:cNvSpPr>
              <p:nvPr/>
            </p:nvSpPr>
            <p:spPr bwMode="auto">
              <a:xfrm>
                <a:off x="1527" y="1040"/>
                <a:ext cx="7" cy="14"/>
              </a:xfrm>
              <a:custGeom>
                <a:avLst/>
                <a:gdLst>
                  <a:gd name="T0" fmla="*/ 7 w 7"/>
                  <a:gd name="T1" fmla="*/ 14 h 14"/>
                  <a:gd name="T2" fmla="*/ 3 w 7"/>
                  <a:gd name="T3" fmla="*/ 10 h 14"/>
                  <a:gd name="T4" fmla="*/ 0 w 7"/>
                  <a:gd name="T5" fmla="*/ 0 h 14"/>
                  <a:gd name="T6" fmla="*/ 7 w 7"/>
                  <a:gd name="T7" fmla="*/ 14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4">
                    <a:moveTo>
                      <a:pt x="7" y="14"/>
                    </a:moveTo>
                    <a:lnTo>
                      <a:pt x="3" y="10"/>
                    </a:lnTo>
                    <a:lnTo>
                      <a:pt x="0" y="0"/>
                    </a:lnTo>
                    <a:lnTo>
                      <a:pt x="7" y="14"/>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3" name="Freeform 109"/>
              <p:cNvSpPr>
                <a:spLocks/>
              </p:cNvSpPr>
              <p:nvPr/>
            </p:nvSpPr>
            <p:spPr bwMode="auto">
              <a:xfrm>
                <a:off x="1550" y="1044"/>
                <a:ext cx="1" cy="10"/>
              </a:xfrm>
              <a:custGeom>
                <a:avLst/>
                <a:gdLst>
                  <a:gd name="T0" fmla="*/ 0 w 1"/>
                  <a:gd name="T1" fmla="*/ 10 h 10"/>
                  <a:gd name="T2" fmla="*/ 0 w 1"/>
                  <a:gd name="T3" fmla="*/ 6 h 10"/>
                  <a:gd name="T4" fmla="*/ 0 w 1"/>
                  <a:gd name="T5" fmla="*/ 0 h 10"/>
                  <a:gd name="T6" fmla="*/ 0 w 1"/>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0">
                    <a:moveTo>
                      <a:pt x="0" y="10"/>
                    </a:moveTo>
                    <a:lnTo>
                      <a:pt x="0" y="6"/>
                    </a:lnTo>
                    <a:lnTo>
                      <a:pt x="0" y="0"/>
                    </a:lnTo>
                    <a:lnTo>
                      <a:pt x="0" y="1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 name="Freeform 110"/>
              <p:cNvSpPr>
                <a:spLocks/>
              </p:cNvSpPr>
              <p:nvPr/>
            </p:nvSpPr>
            <p:spPr bwMode="auto">
              <a:xfrm>
                <a:off x="3318" y="1044"/>
                <a:ext cx="12" cy="73"/>
              </a:xfrm>
              <a:custGeom>
                <a:avLst/>
                <a:gdLst>
                  <a:gd name="T0" fmla="*/ 12 w 12"/>
                  <a:gd name="T1" fmla="*/ 3 h 73"/>
                  <a:gd name="T2" fmla="*/ 12 w 12"/>
                  <a:gd name="T3" fmla="*/ 73 h 73"/>
                  <a:gd name="T4" fmla="*/ 4 w 12"/>
                  <a:gd name="T5" fmla="*/ 59 h 73"/>
                  <a:gd name="T6" fmla="*/ 0 w 12"/>
                  <a:gd name="T7" fmla="*/ 38 h 73"/>
                  <a:gd name="T8" fmla="*/ 0 w 12"/>
                  <a:gd name="T9" fmla="*/ 3 h 73"/>
                  <a:gd name="T10" fmla="*/ 8 w 12"/>
                  <a:gd name="T11" fmla="*/ 0 h 73"/>
                  <a:gd name="T12" fmla="*/ 12 w 12"/>
                  <a:gd name="T13" fmla="*/ 3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73">
                    <a:moveTo>
                      <a:pt x="12" y="3"/>
                    </a:moveTo>
                    <a:lnTo>
                      <a:pt x="12" y="73"/>
                    </a:lnTo>
                    <a:lnTo>
                      <a:pt x="4" y="59"/>
                    </a:lnTo>
                    <a:lnTo>
                      <a:pt x="0" y="38"/>
                    </a:lnTo>
                    <a:lnTo>
                      <a:pt x="0" y="3"/>
                    </a:lnTo>
                    <a:lnTo>
                      <a:pt x="8" y="0"/>
                    </a:lnTo>
                    <a:lnTo>
                      <a:pt x="12" y="3"/>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 name="Freeform 111"/>
              <p:cNvSpPr>
                <a:spLocks/>
              </p:cNvSpPr>
              <p:nvPr/>
            </p:nvSpPr>
            <p:spPr bwMode="auto">
              <a:xfrm>
                <a:off x="3389" y="1047"/>
                <a:ext cx="8" cy="70"/>
              </a:xfrm>
              <a:custGeom>
                <a:avLst/>
                <a:gdLst>
                  <a:gd name="T0" fmla="*/ 8 w 8"/>
                  <a:gd name="T1" fmla="*/ 66 h 70"/>
                  <a:gd name="T2" fmla="*/ 4 w 8"/>
                  <a:gd name="T3" fmla="*/ 70 h 70"/>
                  <a:gd name="T4" fmla="*/ 0 w 8"/>
                  <a:gd name="T5" fmla="*/ 66 h 70"/>
                  <a:gd name="T6" fmla="*/ 0 w 8"/>
                  <a:gd name="T7" fmla="*/ 3 h 70"/>
                  <a:gd name="T8" fmla="*/ 4 w 8"/>
                  <a:gd name="T9" fmla="*/ 0 h 70"/>
                  <a:gd name="T10" fmla="*/ 8 w 8"/>
                  <a:gd name="T11" fmla="*/ 3 h 70"/>
                  <a:gd name="T12" fmla="*/ 8 w 8"/>
                  <a:gd name="T13" fmla="*/ 66 h 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70">
                    <a:moveTo>
                      <a:pt x="8" y="66"/>
                    </a:moveTo>
                    <a:lnTo>
                      <a:pt x="4" y="70"/>
                    </a:lnTo>
                    <a:lnTo>
                      <a:pt x="0" y="66"/>
                    </a:lnTo>
                    <a:lnTo>
                      <a:pt x="0" y="3"/>
                    </a:lnTo>
                    <a:lnTo>
                      <a:pt x="4" y="0"/>
                    </a:lnTo>
                    <a:lnTo>
                      <a:pt x="8" y="3"/>
                    </a:lnTo>
                    <a:lnTo>
                      <a:pt x="8" y="66"/>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 name="Freeform 112"/>
              <p:cNvSpPr>
                <a:spLocks/>
              </p:cNvSpPr>
              <p:nvPr/>
            </p:nvSpPr>
            <p:spPr bwMode="auto">
              <a:xfrm>
                <a:off x="2995" y="1050"/>
                <a:ext cx="79" cy="67"/>
              </a:xfrm>
              <a:custGeom>
                <a:avLst/>
                <a:gdLst>
                  <a:gd name="T0" fmla="*/ 79 w 79"/>
                  <a:gd name="T1" fmla="*/ 4 h 67"/>
                  <a:gd name="T2" fmla="*/ 16 w 79"/>
                  <a:gd name="T3" fmla="*/ 35 h 67"/>
                  <a:gd name="T4" fmla="*/ 27 w 79"/>
                  <a:gd name="T5" fmla="*/ 49 h 67"/>
                  <a:gd name="T6" fmla="*/ 39 w 79"/>
                  <a:gd name="T7" fmla="*/ 56 h 67"/>
                  <a:gd name="T8" fmla="*/ 67 w 79"/>
                  <a:gd name="T9" fmla="*/ 67 h 67"/>
                  <a:gd name="T10" fmla="*/ 79 w 79"/>
                  <a:gd name="T11" fmla="*/ 67 h 67"/>
                  <a:gd name="T12" fmla="*/ 59 w 79"/>
                  <a:gd name="T13" fmla="*/ 63 h 67"/>
                  <a:gd name="T14" fmla="*/ 39 w 79"/>
                  <a:gd name="T15" fmla="*/ 56 h 67"/>
                  <a:gd name="T16" fmla="*/ 20 w 79"/>
                  <a:gd name="T17" fmla="*/ 49 h 67"/>
                  <a:gd name="T18" fmla="*/ 0 w 79"/>
                  <a:gd name="T19" fmla="*/ 35 h 67"/>
                  <a:gd name="T20" fmla="*/ 20 w 79"/>
                  <a:gd name="T21" fmla="*/ 25 h 67"/>
                  <a:gd name="T22" fmla="*/ 35 w 79"/>
                  <a:gd name="T23" fmla="*/ 14 h 67"/>
                  <a:gd name="T24" fmla="*/ 75 w 79"/>
                  <a:gd name="T25" fmla="*/ 0 h 67"/>
                  <a:gd name="T26" fmla="*/ 79 w 79"/>
                  <a:gd name="T27" fmla="*/ 4 h 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9" h="67">
                    <a:moveTo>
                      <a:pt x="79" y="4"/>
                    </a:moveTo>
                    <a:lnTo>
                      <a:pt x="16" y="35"/>
                    </a:lnTo>
                    <a:lnTo>
                      <a:pt x="27" y="49"/>
                    </a:lnTo>
                    <a:lnTo>
                      <a:pt x="39" y="56"/>
                    </a:lnTo>
                    <a:lnTo>
                      <a:pt x="67" y="67"/>
                    </a:lnTo>
                    <a:lnTo>
                      <a:pt x="79" y="67"/>
                    </a:lnTo>
                    <a:lnTo>
                      <a:pt x="59" y="63"/>
                    </a:lnTo>
                    <a:lnTo>
                      <a:pt x="39" y="56"/>
                    </a:lnTo>
                    <a:lnTo>
                      <a:pt x="20" y="49"/>
                    </a:lnTo>
                    <a:lnTo>
                      <a:pt x="0" y="35"/>
                    </a:lnTo>
                    <a:lnTo>
                      <a:pt x="20" y="25"/>
                    </a:lnTo>
                    <a:lnTo>
                      <a:pt x="35" y="14"/>
                    </a:lnTo>
                    <a:lnTo>
                      <a:pt x="75" y="0"/>
                    </a:lnTo>
                    <a:lnTo>
                      <a:pt x="79" y="4"/>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7" name="Freeform 113"/>
              <p:cNvSpPr>
                <a:spLocks/>
              </p:cNvSpPr>
              <p:nvPr/>
            </p:nvSpPr>
            <p:spPr bwMode="auto">
              <a:xfrm>
                <a:off x="1590" y="1061"/>
                <a:ext cx="4" cy="14"/>
              </a:xfrm>
              <a:custGeom>
                <a:avLst/>
                <a:gdLst>
                  <a:gd name="T0" fmla="*/ 4 w 4"/>
                  <a:gd name="T1" fmla="*/ 14 h 14"/>
                  <a:gd name="T2" fmla="*/ 0 w 4"/>
                  <a:gd name="T3" fmla="*/ 7 h 14"/>
                  <a:gd name="T4" fmla="*/ 0 w 4"/>
                  <a:gd name="T5" fmla="*/ 0 h 14"/>
                  <a:gd name="T6" fmla="*/ 4 w 4"/>
                  <a:gd name="T7" fmla="*/ 7 h 14"/>
                  <a:gd name="T8" fmla="*/ 4 w 4"/>
                  <a:gd name="T9" fmla="*/ 14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14">
                    <a:moveTo>
                      <a:pt x="4" y="14"/>
                    </a:moveTo>
                    <a:lnTo>
                      <a:pt x="0" y="7"/>
                    </a:lnTo>
                    <a:lnTo>
                      <a:pt x="0" y="0"/>
                    </a:lnTo>
                    <a:lnTo>
                      <a:pt x="4" y="7"/>
                    </a:lnTo>
                    <a:lnTo>
                      <a:pt x="4" y="14"/>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8" name="Freeform 114"/>
              <p:cNvSpPr>
                <a:spLocks/>
              </p:cNvSpPr>
              <p:nvPr/>
            </p:nvSpPr>
            <p:spPr bwMode="auto">
              <a:xfrm>
                <a:off x="1724" y="1057"/>
                <a:ext cx="1271" cy="14"/>
              </a:xfrm>
              <a:custGeom>
                <a:avLst/>
                <a:gdLst>
                  <a:gd name="T0" fmla="*/ 1251 w 1271"/>
                  <a:gd name="T1" fmla="*/ 0 h 14"/>
                  <a:gd name="T2" fmla="*/ 1271 w 1271"/>
                  <a:gd name="T3" fmla="*/ 7 h 14"/>
                  <a:gd name="T4" fmla="*/ 1263 w 1271"/>
                  <a:gd name="T5" fmla="*/ 11 h 14"/>
                  <a:gd name="T6" fmla="*/ 1235 w 1271"/>
                  <a:gd name="T7" fmla="*/ 11 h 14"/>
                  <a:gd name="T8" fmla="*/ 1204 w 1271"/>
                  <a:gd name="T9" fmla="*/ 11 h 14"/>
                  <a:gd name="T10" fmla="*/ 1168 w 1271"/>
                  <a:gd name="T11" fmla="*/ 11 h 14"/>
                  <a:gd name="T12" fmla="*/ 1129 w 1271"/>
                  <a:gd name="T13" fmla="*/ 11 h 14"/>
                  <a:gd name="T14" fmla="*/ 1089 w 1271"/>
                  <a:gd name="T15" fmla="*/ 11 h 14"/>
                  <a:gd name="T16" fmla="*/ 1042 w 1271"/>
                  <a:gd name="T17" fmla="*/ 11 h 14"/>
                  <a:gd name="T18" fmla="*/ 947 w 1271"/>
                  <a:gd name="T19" fmla="*/ 14 h 14"/>
                  <a:gd name="T20" fmla="*/ 848 w 1271"/>
                  <a:gd name="T21" fmla="*/ 14 h 14"/>
                  <a:gd name="T22" fmla="*/ 742 w 1271"/>
                  <a:gd name="T23" fmla="*/ 14 h 14"/>
                  <a:gd name="T24" fmla="*/ 529 w 1271"/>
                  <a:gd name="T25" fmla="*/ 11 h 14"/>
                  <a:gd name="T26" fmla="*/ 426 w 1271"/>
                  <a:gd name="T27" fmla="*/ 11 h 14"/>
                  <a:gd name="T28" fmla="*/ 327 w 1271"/>
                  <a:gd name="T29" fmla="*/ 11 h 14"/>
                  <a:gd name="T30" fmla="*/ 241 w 1271"/>
                  <a:gd name="T31" fmla="*/ 11 h 14"/>
                  <a:gd name="T32" fmla="*/ 201 w 1271"/>
                  <a:gd name="T33" fmla="*/ 11 h 14"/>
                  <a:gd name="T34" fmla="*/ 166 w 1271"/>
                  <a:gd name="T35" fmla="*/ 11 h 14"/>
                  <a:gd name="T36" fmla="*/ 130 w 1271"/>
                  <a:gd name="T37" fmla="*/ 11 h 14"/>
                  <a:gd name="T38" fmla="*/ 99 w 1271"/>
                  <a:gd name="T39" fmla="*/ 11 h 14"/>
                  <a:gd name="T40" fmla="*/ 71 w 1271"/>
                  <a:gd name="T41" fmla="*/ 11 h 14"/>
                  <a:gd name="T42" fmla="*/ 47 w 1271"/>
                  <a:gd name="T43" fmla="*/ 11 h 14"/>
                  <a:gd name="T44" fmla="*/ 31 w 1271"/>
                  <a:gd name="T45" fmla="*/ 11 h 14"/>
                  <a:gd name="T46" fmla="*/ 16 w 1271"/>
                  <a:gd name="T47" fmla="*/ 11 h 14"/>
                  <a:gd name="T48" fmla="*/ 8 w 1271"/>
                  <a:gd name="T49" fmla="*/ 11 h 14"/>
                  <a:gd name="T50" fmla="*/ 4 w 1271"/>
                  <a:gd name="T51" fmla="*/ 11 h 14"/>
                  <a:gd name="T52" fmla="*/ 0 w 1271"/>
                  <a:gd name="T53" fmla="*/ 7 h 14"/>
                  <a:gd name="T54" fmla="*/ 4 w 1271"/>
                  <a:gd name="T55" fmla="*/ 4 h 14"/>
                  <a:gd name="T56" fmla="*/ 8 w 1271"/>
                  <a:gd name="T57" fmla="*/ 4 h 14"/>
                  <a:gd name="T58" fmla="*/ 16 w 1271"/>
                  <a:gd name="T59" fmla="*/ 4 h 14"/>
                  <a:gd name="T60" fmla="*/ 31 w 1271"/>
                  <a:gd name="T61" fmla="*/ 4 h 14"/>
                  <a:gd name="T62" fmla="*/ 55 w 1271"/>
                  <a:gd name="T63" fmla="*/ 4 h 14"/>
                  <a:gd name="T64" fmla="*/ 87 w 1271"/>
                  <a:gd name="T65" fmla="*/ 0 h 14"/>
                  <a:gd name="T66" fmla="*/ 118 w 1271"/>
                  <a:gd name="T67" fmla="*/ 0 h 14"/>
                  <a:gd name="T68" fmla="*/ 154 w 1271"/>
                  <a:gd name="T69" fmla="*/ 0 h 14"/>
                  <a:gd name="T70" fmla="*/ 197 w 1271"/>
                  <a:gd name="T71" fmla="*/ 0 h 14"/>
                  <a:gd name="T72" fmla="*/ 245 w 1271"/>
                  <a:gd name="T73" fmla="*/ 0 h 14"/>
                  <a:gd name="T74" fmla="*/ 292 w 1271"/>
                  <a:gd name="T75" fmla="*/ 0 h 14"/>
                  <a:gd name="T76" fmla="*/ 399 w 1271"/>
                  <a:gd name="T77" fmla="*/ 0 h 14"/>
                  <a:gd name="T78" fmla="*/ 509 w 1271"/>
                  <a:gd name="T79" fmla="*/ 0 h 14"/>
                  <a:gd name="T80" fmla="*/ 627 w 1271"/>
                  <a:gd name="T81" fmla="*/ 0 h 14"/>
                  <a:gd name="T82" fmla="*/ 742 w 1271"/>
                  <a:gd name="T83" fmla="*/ 0 h 14"/>
                  <a:gd name="T84" fmla="*/ 856 w 1271"/>
                  <a:gd name="T85" fmla="*/ 0 h 14"/>
                  <a:gd name="T86" fmla="*/ 959 w 1271"/>
                  <a:gd name="T87" fmla="*/ 0 h 14"/>
                  <a:gd name="T88" fmla="*/ 1010 w 1271"/>
                  <a:gd name="T89" fmla="*/ 0 h 14"/>
                  <a:gd name="T90" fmla="*/ 1054 w 1271"/>
                  <a:gd name="T91" fmla="*/ 0 h 14"/>
                  <a:gd name="T92" fmla="*/ 1097 w 1271"/>
                  <a:gd name="T93" fmla="*/ 0 h 14"/>
                  <a:gd name="T94" fmla="*/ 1137 w 1271"/>
                  <a:gd name="T95" fmla="*/ 0 h 14"/>
                  <a:gd name="T96" fmla="*/ 1168 w 1271"/>
                  <a:gd name="T97" fmla="*/ 0 h 14"/>
                  <a:gd name="T98" fmla="*/ 1196 w 1271"/>
                  <a:gd name="T99" fmla="*/ 0 h 14"/>
                  <a:gd name="T100" fmla="*/ 1219 w 1271"/>
                  <a:gd name="T101" fmla="*/ 0 h 14"/>
                  <a:gd name="T102" fmla="*/ 1235 w 1271"/>
                  <a:gd name="T103" fmla="*/ 0 h 14"/>
                  <a:gd name="T104" fmla="*/ 1247 w 1271"/>
                  <a:gd name="T105" fmla="*/ 0 h 14"/>
                  <a:gd name="T106" fmla="*/ 1251 w 1271"/>
                  <a:gd name="T107" fmla="*/ 0 h 1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271" h="14">
                    <a:moveTo>
                      <a:pt x="1251" y="0"/>
                    </a:moveTo>
                    <a:lnTo>
                      <a:pt x="1271" y="7"/>
                    </a:lnTo>
                    <a:lnTo>
                      <a:pt x="1263" y="11"/>
                    </a:lnTo>
                    <a:lnTo>
                      <a:pt x="1235" y="11"/>
                    </a:lnTo>
                    <a:lnTo>
                      <a:pt x="1204" y="11"/>
                    </a:lnTo>
                    <a:lnTo>
                      <a:pt x="1168" y="11"/>
                    </a:lnTo>
                    <a:lnTo>
                      <a:pt x="1129" y="11"/>
                    </a:lnTo>
                    <a:lnTo>
                      <a:pt x="1089" y="11"/>
                    </a:lnTo>
                    <a:lnTo>
                      <a:pt x="1042" y="11"/>
                    </a:lnTo>
                    <a:lnTo>
                      <a:pt x="947" y="14"/>
                    </a:lnTo>
                    <a:lnTo>
                      <a:pt x="848" y="14"/>
                    </a:lnTo>
                    <a:lnTo>
                      <a:pt x="742" y="14"/>
                    </a:lnTo>
                    <a:lnTo>
                      <a:pt x="529" y="11"/>
                    </a:lnTo>
                    <a:lnTo>
                      <a:pt x="426" y="11"/>
                    </a:lnTo>
                    <a:lnTo>
                      <a:pt x="327" y="11"/>
                    </a:lnTo>
                    <a:lnTo>
                      <a:pt x="241" y="11"/>
                    </a:lnTo>
                    <a:lnTo>
                      <a:pt x="201" y="11"/>
                    </a:lnTo>
                    <a:lnTo>
                      <a:pt x="166" y="11"/>
                    </a:lnTo>
                    <a:lnTo>
                      <a:pt x="130" y="11"/>
                    </a:lnTo>
                    <a:lnTo>
                      <a:pt x="99" y="11"/>
                    </a:lnTo>
                    <a:lnTo>
                      <a:pt x="71" y="11"/>
                    </a:lnTo>
                    <a:lnTo>
                      <a:pt x="47" y="11"/>
                    </a:lnTo>
                    <a:lnTo>
                      <a:pt x="31" y="11"/>
                    </a:lnTo>
                    <a:lnTo>
                      <a:pt x="16" y="11"/>
                    </a:lnTo>
                    <a:lnTo>
                      <a:pt x="8" y="11"/>
                    </a:lnTo>
                    <a:lnTo>
                      <a:pt x="4" y="11"/>
                    </a:lnTo>
                    <a:lnTo>
                      <a:pt x="0" y="7"/>
                    </a:lnTo>
                    <a:lnTo>
                      <a:pt x="4" y="4"/>
                    </a:lnTo>
                    <a:lnTo>
                      <a:pt x="8" y="4"/>
                    </a:lnTo>
                    <a:lnTo>
                      <a:pt x="16" y="4"/>
                    </a:lnTo>
                    <a:lnTo>
                      <a:pt x="31" y="4"/>
                    </a:lnTo>
                    <a:lnTo>
                      <a:pt x="55" y="4"/>
                    </a:lnTo>
                    <a:lnTo>
                      <a:pt x="87" y="0"/>
                    </a:lnTo>
                    <a:lnTo>
                      <a:pt x="118" y="0"/>
                    </a:lnTo>
                    <a:lnTo>
                      <a:pt x="154" y="0"/>
                    </a:lnTo>
                    <a:lnTo>
                      <a:pt x="197" y="0"/>
                    </a:lnTo>
                    <a:lnTo>
                      <a:pt x="245" y="0"/>
                    </a:lnTo>
                    <a:lnTo>
                      <a:pt x="292" y="0"/>
                    </a:lnTo>
                    <a:lnTo>
                      <a:pt x="399" y="0"/>
                    </a:lnTo>
                    <a:lnTo>
                      <a:pt x="509" y="0"/>
                    </a:lnTo>
                    <a:lnTo>
                      <a:pt x="627" y="0"/>
                    </a:lnTo>
                    <a:lnTo>
                      <a:pt x="742" y="0"/>
                    </a:lnTo>
                    <a:lnTo>
                      <a:pt x="856" y="0"/>
                    </a:lnTo>
                    <a:lnTo>
                      <a:pt x="959" y="0"/>
                    </a:lnTo>
                    <a:lnTo>
                      <a:pt x="1010" y="0"/>
                    </a:lnTo>
                    <a:lnTo>
                      <a:pt x="1054" y="0"/>
                    </a:lnTo>
                    <a:lnTo>
                      <a:pt x="1097" y="0"/>
                    </a:lnTo>
                    <a:lnTo>
                      <a:pt x="1137" y="0"/>
                    </a:lnTo>
                    <a:lnTo>
                      <a:pt x="1168" y="0"/>
                    </a:lnTo>
                    <a:lnTo>
                      <a:pt x="1196" y="0"/>
                    </a:lnTo>
                    <a:lnTo>
                      <a:pt x="1219" y="0"/>
                    </a:lnTo>
                    <a:lnTo>
                      <a:pt x="1235" y="0"/>
                    </a:lnTo>
                    <a:lnTo>
                      <a:pt x="1247" y="0"/>
                    </a:lnTo>
                    <a:lnTo>
                      <a:pt x="1251" y="0"/>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9" name="Freeform 115"/>
              <p:cNvSpPr>
                <a:spLocks/>
              </p:cNvSpPr>
              <p:nvPr/>
            </p:nvSpPr>
            <p:spPr bwMode="auto">
              <a:xfrm>
                <a:off x="1657" y="1068"/>
                <a:ext cx="8" cy="10"/>
              </a:xfrm>
              <a:custGeom>
                <a:avLst/>
                <a:gdLst>
                  <a:gd name="T0" fmla="*/ 8 w 8"/>
                  <a:gd name="T1" fmla="*/ 10 h 10"/>
                  <a:gd name="T2" fmla="*/ 0 w 8"/>
                  <a:gd name="T3" fmla="*/ 0 h 10"/>
                  <a:gd name="T4" fmla="*/ 8 w 8"/>
                  <a:gd name="T5" fmla="*/ 7 h 10"/>
                  <a:gd name="T6" fmla="*/ 8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10"/>
                    </a:moveTo>
                    <a:lnTo>
                      <a:pt x="0" y="0"/>
                    </a:lnTo>
                    <a:lnTo>
                      <a:pt x="8" y="7"/>
                    </a:lnTo>
                    <a:lnTo>
                      <a:pt x="8" y="1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0" name="Freeform 116"/>
              <p:cNvSpPr>
                <a:spLocks/>
              </p:cNvSpPr>
              <p:nvPr/>
            </p:nvSpPr>
            <p:spPr bwMode="auto">
              <a:xfrm>
                <a:off x="3263" y="1064"/>
                <a:ext cx="44" cy="42"/>
              </a:xfrm>
              <a:custGeom>
                <a:avLst/>
                <a:gdLst>
                  <a:gd name="T0" fmla="*/ 44 w 44"/>
                  <a:gd name="T1" fmla="*/ 42 h 42"/>
                  <a:gd name="T2" fmla="*/ 28 w 44"/>
                  <a:gd name="T3" fmla="*/ 42 h 42"/>
                  <a:gd name="T4" fmla="*/ 16 w 44"/>
                  <a:gd name="T5" fmla="*/ 35 h 42"/>
                  <a:gd name="T6" fmla="*/ 8 w 44"/>
                  <a:gd name="T7" fmla="*/ 28 h 42"/>
                  <a:gd name="T8" fmla="*/ 0 w 44"/>
                  <a:gd name="T9" fmla="*/ 21 h 42"/>
                  <a:gd name="T10" fmla="*/ 0 w 44"/>
                  <a:gd name="T11" fmla="*/ 18 h 42"/>
                  <a:gd name="T12" fmla="*/ 8 w 44"/>
                  <a:gd name="T13" fmla="*/ 11 h 42"/>
                  <a:gd name="T14" fmla="*/ 20 w 44"/>
                  <a:gd name="T15" fmla="*/ 4 h 42"/>
                  <a:gd name="T16" fmla="*/ 44 w 44"/>
                  <a:gd name="T17" fmla="*/ 0 h 42"/>
                  <a:gd name="T18" fmla="*/ 44 w 44"/>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 h="42">
                    <a:moveTo>
                      <a:pt x="44" y="42"/>
                    </a:moveTo>
                    <a:lnTo>
                      <a:pt x="28" y="42"/>
                    </a:lnTo>
                    <a:lnTo>
                      <a:pt x="16" y="35"/>
                    </a:lnTo>
                    <a:lnTo>
                      <a:pt x="8" y="28"/>
                    </a:lnTo>
                    <a:lnTo>
                      <a:pt x="0" y="21"/>
                    </a:lnTo>
                    <a:lnTo>
                      <a:pt x="0" y="18"/>
                    </a:lnTo>
                    <a:lnTo>
                      <a:pt x="8" y="11"/>
                    </a:lnTo>
                    <a:lnTo>
                      <a:pt x="20" y="4"/>
                    </a:lnTo>
                    <a:lnTo>
                      <a:pt x="44" y="0"/>
                    </a:lnTo>
                    <a:lnTo>
                      <a:pt x="44" y="42"/>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1" name="Freeform 117"/>
              <p:cNvSpPr>
                <a:spLocks/>
              </p:cNvSpPr>
              <p:nvPr/>
            </p:nvSpPr>
            <p:spPr bwMode="auto">
              <a:xfrm>
                <a:off x="3034" y="1068"/>
                <a:ext cx="95" cy="38"/>
              </a:xfrm>
              <a:custGeom>
                <a:avLst/>
                <a:gdLst>
                  <a:gd name="T0" fmla="*/ 63 w 95"/>
                  <a:gd name="T1" fmla="*/ 10 h 38"/>
                  <a:gd name="T2" fmla="*/ 71 w 95"/>
                  <a:gd name="T3" fmla="*/ 14 h 38"/>
                  <a:gd name="T4" fmla="*/ 79 w 95"/>
                  <a:gd name="T5" fmla="*/ 17 h 38"/>
                  <a:gd name="T6" fmla="*/ 87 w 95"/>
                  <a:gd name="T7" fmla="*/ 17 h 38"/>
                  <a:gd name="T8" fmla="*/ 95 w 95"/>
                  <a:gd name="T9" fmla="*/ 21 h 38"/>
                  <a:gd name="T10" fmla="*/ 79 w 95"/>
                  <a:gd name="T11" fmla="*/ 24 h 38"/>
                  <a:gd name="T12" fmla="*/ 67 w 95"/>
                  <a:gd name="T13" fmla="*/ 31 h 38"/>
                  <a:gd name="T14" fmla="*/ 56 w 95"/>
                  <a:gd name="T15" fmla="*/ 38 h 38"/>
                  <a:gd name="T16" fmla="*/ 28 w 95"/>
                  <a:gd name="T17" fmla="*/ 31 h 38"/>
                  <a:gd name="T18" fmla="*/ 0 w 95"/>
                  <a:gd name="T19" fmla="*/ 17 h 38"/>
                  <a:gd name="T20" fmla="*/ 12 w 95"/>
                  <a:gd name="T21" fmla="*/ 14 h 38"/>
                  <a:gd name="T22" fmla="*/ 28 w 95"/>
                  <a:gd name="T23" fmla="*/ 7 h 38"/>
                  <a:gd name="T24" fmla="*/ 56 w 95"/>
                  <a:gd name="T25" fmla="*/ 0 h 38"/>
                  <a:gd name="T26" fmla="*/ 63 w 95"/>
                  <a:gd name="T27" fmla="*/ 10 h 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5" h="38">
                    <a:moveTo>
                      <a:pt x="63" y="10"/>
                    </a:moveTo>
                    <a:lnTo>
                      <a:pt x="71" y="14"/>
                    </a:lnTo>
                    <a:lnTo>
                      <a:pt x="79" y="17"/>
                    </a:lnTo>
                    <a:lnTo>
                      <a:pt x="87" y="17"/>
                    </a:lnTo>
                    <a:lnTo>
                      <a:pt x="95" y="21"/>
                    </a:lnTo>
                    <a:lnTo>
                      <a:pt x="79" y="24"/>
                    </a:lnTo>
                    <a:lnTo>
                      <a:pt x="67" y="31"/>
                    </a:lnTo>
                    <a:lnTo>
                      <a:pt x="56" y="38"/>
                    </a:lnTo>
                    <a:lnTo>
                      <a:pt x="28" y="31"/>
                    </a:lnTo>
                    <a:lnTo>
                      <a:pt x="0" y="17"/>
                    </a:lnTo>
                    <a:lnTo>
                      <a:pt x="12" y="14"/>
                    </a:lnTo>
                    <a:lnTo>
                      <a:pt x="28" y="7"/>
                    </a:lnTo>
                    <a:lnTo>
                      <a:pt x="56" y="0"/>
                    </a:lnTo>
                    <a:lnTo>
                      <a:pt x="63" y="10"/>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3" name="Freeform 119"/>
              <p:cNvSpPr>
                <a:spLocks/>
              </p:cNvSpPr>
              <p:nvPr/>
            </p:nvSpPr>
            <p:spPr bwMode="auto">
              <a:xfrm>
                <a:off x="2087" y="1092"/>
                <a:ext cx="908" cy="317"/>
              </a:xfrm>
              <a:custGeom>
                <a:avLst/>
                <a:gdLst>
                  <a:gd name="T0" fmla="*/ 892 w 908"/>
                  <a:gd name="T1" fmla="*/ 4 h 317"/>
                  <a:gd name="T2" fmla="*/ 908 w 908"/>
                  <a:gd name="T3" fmla="*/ 14 h 317"/>
                  <a:gd name="T4" fmla="*/ 805 w 908"/>
                  <a:gd name="T5" fmla="*/ 14 h 317"/>
                  <a:gd name="T6" fmla="*/ 482 w 908"/>
                  <a:gd name="T7" fmla="*/ 14 h 317"/>
                  <a:gd name="T8" fmla="*/ 434 w 908"/>
                  <a:gd name="T9" fmla="*/ 14 h 317"/>
                  <a:gd name="T10" fmla="*/ 430 w 908"/>
                  <a:gd name="T11" fmla="*/ 21 h 317"/>
                  <a:gd name="T12" fmla="*/ 430 w 908"/>
                  <a:gd name="T13" fmla="*/ 94 h 317"/>
                  <a:gd name="T14" fmla="*/ 426 w 908"/>
                  <a:gd name="T15" fmla="*/ 98 h 317"/>
                  <a:gd name="T16" fmla="*/ 332 w 908"/>
                  <a:gd name="T17" fmla="*/ 98 h 317"/>
                  <a:gd name="T18" fmla="*/ 284 w 908"/>
                  <a:gd name="T19" fmla="*/ 105 h 317"/>
                  <a:gd name="T20" fmla="*/ 241 w 908"/>
                  <a:gd name="T21" fmla="*/ 112 h 317"/>
                  <a:gd name="T22" fmla="*/ 197 w 908"/>
                  <a:gd name="T23" fmla="*/ 122 h 317"/>
                  <a:gd name="T24" fmla="*/ 158 w 908"/>
                  <a:gd name="T25" fmla="*/ 139 h 317"/>
                  <a:gd name="T26" fmla="*/ 118 w 908"/>
                  <a:gd name="T27" fmla="*/ 160 h 317"/>
                  <a:gd name="T28" fmla="*/ 83 w 908"/>
                  <a:gd name="T29" fmla="*/ 188 h 317"/>
                  <a:gd name="T30" fmla="*/ 55 w 908"/>
                  <a:gd name="T31" fmla="*/ 219 h 317"/>
                  <a:gd name="T32" fmla="*/ 36 w 908"/>
                  <a:gd name="T33" fmla="*/ 251 h 317"/>
                  <a:gd name="T34" fmla="*/ 4 w 908"/>
                  <a:gd name="T35" fmla="*/ 317 h 317"/>
                  <a:gd name="T36" fmla="*/ 0 w 908"/>
                  <a:gd name="T37" fmla="*/ 310 h 317"/>
                  <a:gd name="T38" fmla="*/ 0 w 908"/>
                  <a:gd name="T39" fmla="*/ 299 h 317"/>
                  <a:gd name="T40" fmla="*/ 4 w 908"/>
                  <a:gd name="T41" fmla="*/ 282 h 317"/>
                  <a:gd name="T42" fmla="*/ 16 w 908"/>
                  <a:gd name="T43" fmla="*/ 254 h 317"/>
                  <a:gd name="T44" fmla="*/ 36 w 908"/>
                  <a:gd name="T45" fmla="*/ 226 h 317"/>
                  <a:gd name="T46" fmla="*/ 55 w 908"/>
                  <a:gd name="T47" fmla="*/ 199 h 317"/>
                  <a:gd name="T48" fmla="*/ 79 w 908"/>
                  <a:gd name="T49" fmla="*/ 174 h 317"/>
                  <a:gd name="T50" fmla="*/ 107 w 908"/>
                  <a:gd name="T51" fmla="*/ 153 h 317"/>
                  <a:gd name="T52" fmla="*/ 138 w 908"/>
                  <a:gd name="T53" fmla="*/ 136 h 317"/>
                  <a:gd name="T54" fmla="*/ 170 w 908"/>
                  <a:gd name="T55" fmla="*/ 119 h 317"/>
                  <a:gd name="T56" fmla="*/ 201 w 908"/>
                  <a:gd name="T57" fmla="*/ 108 h 317"/>
                  <a:gd name="T58" fmla="*/ 264 w 908"/>
                  <a:gd name="T59" fmla="*/ 94 h 317"/>
                  <a:gd name="T60" fmla="*/ 292 w 908"/>
                  <a:gd name="T61" fmla="*/ 91 h 317"/>
                  <a:gd name="T62" fmla="*/ 324 w 908"/>
                  <a:gd name="T63" fmla="*/ 87 h 317"/>
                  <a:gd name="T64" fmla="*/ 410 w 908"/>
                  <a:gd name="T65" fmla="*/ 84 h 317"/>
                  <a:gd name="T66" fmla="*/ 414 w 908"/>
                  <a:gd name="T67" fmla="*/ 77 h 317"/>
                  <a:gd name="T68" fmla="*/ 414 w 908"/>
                  <a:gd name="T69" fmla="*/ 0 h 317"/>
                  <a:gd name="T70" fmla="*/ 892 w 908"/>
                  <a:gd name="T71" fmla="*/ 4 h 31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08" h="317">
                    <a:moveTo>
                      <a:pt x="892" y="4"/>
                    </a:moveTo>
                    <a:lnTo>
                      <a:pt x="908" y="14"/>
                    </a:lnTo>
                    <a:lnTo>
                      <a:pt x="805" y="14"/>
                    </a:lnTo>
                    <a:lnTo>
                      <a:pt x="482" y="14"/>
                    </a:lnTo>
                    <a:lnTo>
                      <a:pt x="434" y="14"/>
                    </a:lnTo>
                    <a:lnTo>
                      <a:pt x="430" y="21"/>
                    </a:lnTo>
                    <a:lnTo>
                      <a:pt x="430" y="94"/>
                    </a:lnTo>
                    <a:lnTo>
                      <a:pt x="426" y="98"/>
                    </a:lnTo>
                    <a:lnTo>
                      <a:pt x="332" y="98"/>
                    </a:lnTo>
                    <a:lnTo>
                      <a:pt x="284" y="105"/>
                    </a:lnTo>
                    <a:lnTo>
                      <a:pt x="241" y="112"/>
                    </a:lnTo>
                    <a:lnTo>
                      <a:pt x="197" y="122"/>
                    </a:lnTo>
                    <a:lnTo>
                      <a:pt x="158" y="139"/>
                    </a:lnTo>
                    <a:lnTo>
                      <a:pt x="118" y="160"/>
                    </a:lnTo>
                    <a:lnTo>
                      <a:pt x="83" y="188"/>
                    </a:lnTo>
                    <a:lnTo>
                      <a:pt x="55" y="219"/>
                    </a:lnTo>
                    <a:lnTo>
                      <a:pt x="36" y="251"/>
                    </a:lnTo>
                    <a:lnTo>
                      <a:pt x="4" y="317"/>
                    </a:lnTo>
                    <a:lnTo>
                      <a:pt x="0" y="310"/>
                    </a:lnTo>
                    <a:lnTo>
                      <a:pt x="0" y="299"/>
                    </a:lnTo>
                    <a:lnTo>
                      <a:pt x="4" y="282"/>
                    </a:lnTo>
                    <a:lnTo>
                      <a:pt x="16" y="254"/>
                    </a:lnTo>
                    <a:lnTo>
                      <a:pt x="36" y="226"/>
                    </a:lnTo>
                    <a:lnTo>
                      <a:pt x="55" y="199"/>
                    </a:lnTo>
                    <a:lnTo>
                      <a:pt x="79" y="174"/>
                    </a:lnTo>
                    <a:lnTo>
                      <a:pt x="107" y="153"/>
                    </a:lnTo>
                    <a:lnTo>
                      <a:pt x="138" y="136"/>
                    </a:lnTo>
                    <a:lnTo>
                      <a:pt x="170" y="119"/>
                    </a:lnTo>
                    <a:lnTo>
                      <a:pt x="201" y="108"/>
                    </a:lnTo>
                    <a:lnTo>
                      <a:pt x="264" y="94"/>
                    </a:lnTo>
                    <a:lnTo>
                      <a:pt x="292" y="91"/>
                    </a:lnTo>
                    <a:lnTo>
                      <a:pt x="324" y="87"/>
                    </a:lnTo>
                    <a:lnTo>
                      <a:pt x="410" y="84"/>
                    </a:lnTo>
                    <a:lnTo>
                      <a:pt x="414" y="77"/>
                    </a:lnTo>
                    <a:lnTo>
                      <a:pt x="414" y="0"/>
                    </a:lnTo>
                    <a:lnTo>
                      <a:pt x="892" y="4"/>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4" name="Freeform 120"/>
              <p:cNvSpPr>
                <a:spLocks/>
              </p:cNvSpPr>
              <p:nvPr/>
            </p:nvSpPr>
            <p:spPr bwMode="auto">
              <a:xfrm>
                <a:off x="1499" y="1106"/>
                <a:ext cx="20" cy="4"/>
              </a:xfrm>
              <a:custGeom>
                <a:avLst/>
                <a:gdLst>
                  <a:gd name="T0" fmla="*/ 20 w 20"/>
                  <a:gd name="T1" fmla="*/ 0 h 4"/>
                  <a:gd name="T2" fmla="*/ 8 w 20"/>
                  <a:gd name="T3" fmla="*/ 4 h 4"/>
                  <a:gd name="T4" fmla="*/ 0 w 20"/>
                  <a:gd name="T5" fmla="*/ 4 h 4"/>
                  <a:gd name="T6" fmla="*/ 4 w 20"/>
                  <a:gd name="T7" fmla="*/ 0 h 4"/>
                  <a:gd name="T8" fmla="*/ 8 w 20"/>
                  <a:gd name="T9" fmla="*/ 0 h 4"/>
                  <a:gd name="T10" fmla="*/ 20 w 20"/>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 h="4">
                    <a:moveTo>
                      <a:pt x="20" y="0"/>
                    </a:moveTo>
                    <a:lnTo>
                      <a:pt x="8" y="4"/>
                    </a:lnTo>
                    <a:lnTo>
                      <a:pt x="0" y="4"/>
                    </a:lnTo>
                    <a:lnTo>
                      <a:pt x="4" y="0"/>
                    </a:lnTo>
                    <a:lnTo>
                      <a:pt x="8" y="0"/>
                    </a:lnTo>
                    <a:lnTo>
                      <a:pt x="2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5" name="Freeform 121"/>
              <p:cNvSpPr>
                <a:spLocks/>
              </p:cNvSpPr>
              <p:nvPr/>
            </p:nvSpPr>
            <p:spPr bwMode="auto">
              <a:xfrm>
                <a:off x="2099" y="1117"/>
                <a:ext cx="935" cy="396"/>
              </a:xfrm>
              <a:custGeom>
                <a:avLst/>
                <a:gdLst>
                  <a:gd name="T0" fmla="*/ 935 w 935"/>
                  <a:gd name="T1" fmla="*/ 7 h 396"/>
                  <a:gd name="T2" fmla="*/ 923 w 935"/>
                  <a:gd name="T3" fmla="*/ 20 h 396"/>
                  <a:gd name="T4" fmla="*/ 880 w 935"/>
                  <a:gd name="T5" fmla="*/ 24 h 396"/>
                  <a:gd name="T6" fmla="*/ 466 w 935"/>
                  <a:gd name="T7" fmla="*/ 24 h 396"/>
                  <a:gd name="T8" fmla="*/ 462 w 935"/>
                  <a:gd name="T9" fmla="*/ 27 h 396"/>
                  <a:gd name="T10" fmla="*/ 458 w 935"/>
                  <a:gd name="T11" fmla="*/ 111 h 396"/>
                  <a:gd name="T12" fmla="*/ 355 w 935"/>
                  <a:gd name="T13" fmla="*/ 111 h 396"/>
                  <a:gd name="T14" fmla="*/ 308 w 935"/>
                  <a:gd name="T15" fmla="*/ 118 h 396"/>
                  <a:gd name="T16" fmla="*/ 260 w 935"/>
                  <a:gd name="T17" fmla="*/ 121 h 396"/>
                  <a:gd name="T18" fmla="*/ 213 w 935"/>
                  <a:gd name="T19" fmla="*/ 132 h 396"/>
                  <a:gd name="T20" fmla="*/ 170 w 935"/>
                  <a:gd name="T21" fmla="*/ 149 h 396"/>
                  <a:gd name="T22" fmla="*/ 130 w 935"/>
                  <a:gd name="T23" fmla="*/ 170 h 396"/>
                  <a:gd name="T24" fmla="*/ 114 w 935"/>
                  <a:gd name="T25" fmla="*/ 187 h 396"/>
                  <a:gd name="T26" fmla="*/ 95 w 935"/>
                  <a:gd name="T27" fmla="*/ 205 h 396"/>
                  <a:gd name="T28" fmla="*/ 79 w 935"/>
                  <a:gd name="T29" fmla="*/ 226 h 396"/>
                  <a:gd name="T30" fmla="*/ 63 w 935"/>
                  <a:gd name="T31" fmla="*/ 250 h 396"/>
                  <a:gd name="T32" fmla="*/ 51 w 935"/>
                  <a:gd name="T33" fmla="*/ 271 h 396"/>
                  <a:gd name="T34" fmla="*/ 43 w 935"/>
                  <a:gd name="T35" fmla="*/ 295 h 396"/>
                  <a:gd name="T36" fmla="*/ 31 w 935"/>
                  <a:gd name="T37" fmla="*/ 348 h 396"/>
                  <a:gd name="T38" fmla="*/ 24 w 935"/>
                  <a:gd name="T39" fmla="*/ 396 h 396"/>
                  <a:gd name="T40" fmla="*/ 8 w 935"/>
                  <a:gd name="T41" fmla="*/ 396 h 396"/>
                  <a:gd name="T42" fmla="*/ 4 w 935"/>
                  <a:gd name="T43" fmla="*/ 393 h 396"/>
                  <a:gd name="T44" fmla="*/ 0 w 935"/>
                  <a:gd name="T45" fmla="*/ 365 h 396"/>
                  <a:gd name="T46" fmla="*/ 0 w 935"/>
                  <a:gd name="T47" fmla="*/ 341 h 396"/>
                  <a:gd name="T48" fmla="*/ 4 w 935"/>
                  <a:gd name="T49" fmla="*/ 316 h 396"/>
                  <a:gd name="T50" fmla="*/ 12 w 935"/>
                  <a:gd name="T51" fmla="*/ 288 h 396"/>
                  <a:gd name="T52" fmla="*/ 31 w 935"/>
                  <a:gd name="T53" fmla="*/ 240 h 396"/>
                  <a:gd name="T54" fmla="*/ 59 w 935"/>
                  <a:gd name="T55" fmla="*/ 194 h 396"/>
                  <a:gd name="T56" fmla="*/ 87 w 935"/>
                  <a:gd name="T57" fmla="*/ 167 h 396"/>
                  <a:gd name="T58" fmla="*/ 118 w 935"/>
                  <a:gd name="T59" fmla="*/ 146 h 396"/>
                  <a:gd name="T60" fmla="*/ 150 w 935"/>
                  <a:gd name="T61" fmla="*/ 125 h 396"/>
                  <a:gd name="T62" fmla="*/ 185 w 935"/>
                  <a:gd name="T63" fmla="*/ 111 h 396"/>
                  <a:gd name="T64" fmla="*/ 221 w 935"/>
                  <a:gd name="T65" fmla="*/ 97 h 396"/>
                  <a:gd name="T66" fmla="*/ 260 w 935"/>
                  <a:gd name="T67" fmla="*/ 90 h 396"/>
                  <a:gd name="T68" fmla="*/ 300 w 935"/>
                  <a:gd name="T69" fmla="*/ 87 h 396"/>
                  <a:gd name="T70" fmla="*/ 339 w 935"/>
                  <a:gd name="T71" fmla="*/ 87 h 396"/>
                  <a:gd name="T72" fmla="*/ 383 w 935"/>
                  <a:gd name="T73" fmla="*/ 87 h 396"/>
                  <a:gd name="T74" fmla="*/ 426 w 935"/>
                  <a:gd name="T75" fmla="*/ 87 h 396"/>
                  <a:gd name="T76" fmla="*/ 430 w 935"/>
                  <a:gd name="T77" fmla="*/ 87 h 396"/>
                  <a:gd name="T78" fmla="*/ 434 w 935"/>
                  <a:gd name="T79" fmla="*/ 0 h 396"/>
                  <a:gd name="T80" fmla="*/ 438 w 935"/>
                  <a:gd name="T81" fmla="*/ 0 h 396"/>
                  <a:gd name="T82" fmla="*/ 923 w 935"/>
                  <a:gd name="T83" fmla="*/ 3 h 396"/>
                  <a:gd name="T84" fmla="*/ 935 w 935"/>
                  <a:gd name="T85" fmla="*/ 7 h 39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35" h="396">
                    <a:moveTo>
                      <a:pt x="935" y="7"/>
                    </a:moveTo>
                    <a:lnTo>
                      <a:pt x="923" y="20"/>
                    </a:lnTo>
                    <a:lnTo>
                      <a:pt x="880" y="24"/>
                    </a:lnTo>
                    <a:lnTo>
                      <a:pt x="466" y="24"/>
                    </a:lnTo>
                    <a:lnTo>
                      <a:pt x="462" y="27"/>
                    </a:lnTo>
                    <a:lnTo>
                      <a:pt x="458" y="111"/>
                    </a:lnTo>
                    <a:lnTo>
                      <a:pt x="355" y="111"/>
                    </a:lnTo>
                    <a:lnTo>
                      <a:pt x="308" y="118"/>
                    </a:lnTo>
                    <a:lnTo>
                      <a:pt x="260" y="121"/>
                    </a:lnTo>
                    <a:lnTo>
                      <a:pt x="213" y="132"/>
                    </a:lnTo>
                    <a:lnTo>
                      <a:pt x="170" y="149"/>
                    </a:lnTo>
                    <a:lnTo>
                      <a:pt x="130" y="170"/>
                    </a:lnTo>
                    <a:lnTo>
                      <a:pt x="114" y="187"/>
                    </a:lnTo>
                    <a:lnTo>
                      <a:pt x="95" y="205"/>
                    </a:lnTo>
                    <a:lnTo>
                      <a:pt x="79" y="226"/>
                    </a:lnTo>
                    <a:lnTo>
                      <a:pt x="63" y="250"/>
                    </a:lnTo>
                    <a:lnTo>
                      <a:pt x="51" y="271"/>
                    </a:lnTo>
                    <a:lnTo>
                      <a:pt x="43" y="295"/>
                    </a:lnTo>
                    <a:lnTo>
                      <a:pt x="31" y="348"/>
                    </a:lnTo>
                    <a:lnTo>
                      <a:pt x="24" y="396"/>
                    </a:lnTo>
                    <a:lnTo>
                      <a:pt x="8" y="396"/>
                    </a:lnTo>
                    <a:lnTo>
                      <a:pt x="4" y="393"/>
                    </a:lnTo>
                    <a:lnTo>
                      <a:pt x="0" y="365"/>
                    </a:lnTo>
                    <a:lnTo>
                      <a:pt x="0" y="341"/>
                    </a:lnTo>
                    <a:lnTo>
                      <a:pt x="4" y="316"/>
                    </a:lnTo>
                    <a:lnTo>
                      <a:pt x="12" y="288"/>
                    </a:lnTo>
                    <a:lnTo>
                      <a:pt x="31" y="240"/>
                    </a:lnTo>
                    <a:lnTo>
                      <a:pt x="59" y="194"/>
                    </a:lnTo>
                    <a:lnTo>
                      <a:pt x="87" y="167"/>
                    </a:lnTo>
                    <a:lnTo>
                      <a:pt x="118" y="146"/>
                    </a:lnTo>
                    <a:lnTo>
                      <a:pt x="150" y="125"/>
                    </a:lnTo>
                    <a:lnTo>
                      <a:pt x="185" y="111"/>
                    </a:lnTo>
                    <a:lnTo>
                      <a:pt x="221" y="97"/>
                    </a:lnTo>
                    <a:lnTo>
                      <a:pt x="260" y="90"/>
                    </a:lnTo>
                    <a:lnTo>
                      <a:pt x="300" y="87"/>
                    </a:lnTo>
                    <a:lnTo>
                      <a:pt x="339" y="87"/>
                    </a:lnTo>
                    <a:lnTo>
                      <a:pt x="383" y="87"/>
                    </a:lnTo>
                    <a:lnTo>
                      <a:pt x="426" y="87"/>
                    </a:lnTo>
                    <a:lnTo>
                      <a:pt x="430" y="87"/>
                    </a:lnTo>
                    <a:lnTo>
                      <a:pt x="434" y="0"/>
                    </a:lnTo>
                    <a:lnTo>
                      <a:pt x="438" y="0"/>
                    </a:lnTo>
                    <a:lnTo>
                      <a:pt x="923" y="3"/>
                    </a:lnTo>
                    <a:lnTo>
                      <a:pt x="935" y="7"/>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 name="Freeform 122"/>
              <p:cNvSpPr>
                <a:spLocks/>
              </p:cNvSpPr>
              <p:nvPr/>
            </p:nvSpPr>
            <p:spPr bwMode="auto">
              <a:xfrm>
                <a:off x="1448" y="1134"/>
                <a:ext cx="27" cy="115"/>
              </a:xfrm>
              <a:custGeom>
                <a:avLst/>
                <a:gdLst>
                  <a:gd name="T0" fmla="*/ 7 w 27"/>
                  <a:gd name="T1" fmla="*/ 28 h 115"/>
                  <a:gd name="T2" fmla="*/ 4 w 27"/>
                  <a:gd name="T3" fmla="*/ 52 h 115"/>
                  <a:gd name="T4" fmla="*/ 11 w 27"/>
                  <a:gd name="T5" fmla="*/ 70 h 115"/>
                  <a:gd name="T6" fmla="*/ 15 w 27"/>
                  <a:gd name="T7" fmla="*/ 90 h 115"/>
                  <a:gd name="T8" fmla="*/ 27 w 27"/>
                  <a:gd name="T9" fmla="*/ 111 h 115"/>
                  <a:gd name="T10" fmla="*/ 23 w 27"/>
                  <a:gd name="T11" fmla="*/ 115 h 115"/>
                  <a:gd name="T12" fmla="*/ 7 w 27"/>
                  <a:gd name="T13" fmla="*/ 90 h 115"/>
                  <a:gd name="T14" fmla="*/ 0 w 27"/>
                  <a:gd name="T15" fmla="*/ 66 h 115"/>
                  <a:gd name="T16" fmla="*/ 0 w 27"/>
                  <a:gd name="T17" fmla="*/ 38 h 115"/>
                  <a:gd name="T18" fmla="*/ 4 w 27"/>
                  <a:gd name="T19" fmla="*/ 10 h 115"/>
                  <a:gd name="T20" fmla="*/ 11 w 27"/>
                  <a:gd name="T21" fmla="*/ 0 h 115"/>
                  <a:gd name="T22" fmla="*/ 11 w 27"/>
                  <a:gd name="T23" fmla="*/ 7 h 115"/>
                  <a:gd name="T24" fmla="*/ 11 w 27"/>
                  <a:gd name="T25" fmla="*/ 14 h 115"/>
                  <a:gd name="T26" fmla="*/ 7 w 27"/>
                  <a:gd name="T27" fmla="*/ 28 h 1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 h="115">
                    <a:moveTo>
                      <a:pt x="7" y="28"/>
                    </a:moveTo>
                    <a:lnTo>
                      <a:pt x="4" y="52"/>
                    </a:lnTo>
                    <a:lnTo>
                      <a:pt x="11" y="70"/>
                    </a:lnTo>
                    <a:lnTo>
                      <a:pt x="15" y="90"/>
                    </a:lnTo>
                    <a:lnTo>
                      <a:pt x="27" y="111"/>
                    </a:lnTo>
                    <a:lnTo>
                      <a:pt x="23" y="115"/>
                    </a:lnTo>
                    <a:lnTo>
                      <a:pt x="7" y="90"/>
                    </a:lnTo>
                    <a:lnTo>
                      <a:pt x="0" y="66"/>
                    </a:lnTo>
                    <a:lnTo>
                      <a:pt x="0" y="38"/>
                    </a:lnTo>
                    <a:lnTo>
                      <a:pt x="4" y="10"/>
                    </a:lnTo>
                    <a:lnTo>
                      <a:pt x="11" y="0"/>
                    </a:lnTo>
                    <a:lnTo>
                      <a:pt x="11" y="7"/>
                    </a:lnTo>
                    <a:lnTo>
                      <a:pt x="11" y="14"/>
                    </a:lnTo>
                    <a:lnTo>
                      <a:pt x="7" y="28"/>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 name="Freeform 123"/>
              <p:cNvSpPr>
                <a:spLocks/>
              </p:cNvSpPr>
              <p:nvPr/>
            </p:nvSpPr>
            <p:spPr bwMode="auto">
              <a:xfrm>
                <a:off x="1598" y="1137"/>
                <a:ext cx="240" cy="206"/>
              </a:xfrm>
              <a:custGeom>
                <a:avLst/>
                <a:gdLst>
                  <a:gd name="T0" fmla="*/ 71 w 240"/>
                  <a:gd name="T1" fmla="*/ 21 h 206"/>
                  <a:gd name="T2" fmla="*/ 59 w 240"/>
                  <a:gd name="T3" fmla="*/ 25 h 206"/>
                  <a:gd name="T4" fmla="*/ 59 w 240"/>
                  <a:gd name="T5" fmla="*/ 32 h 206"/>
                  <a:gd name="T6" fmla="*/ 98 w 240"/>
                  <a:gd name="T7" fmla="*/ 63 h 206"/>
                  <a:gd name="T8" fmla="*/ 94 w 240"/>
                  <a:gd name="T9" fmla="*/ 74 h 206"/>
                  <a:gd name="T10" fmla="*/ 71 w 240"/>
                  <a:gd name="T11" fmla="*/ 77 h 206"/>
                  <a:gd name="T12" fmla="*/ 39 w 240"/>
                  <a:gd name="T13" fmla="*/ 49 h 206"/>
                  <a:gd name="T14" fmla="*/ 31 w 240"/>
                  <a:gd name="T15" fmla="*/ 56 h 206"/>
                  <a:gd name="T16" fmla="*/ 59 w 240"/>
                  <a:gd name="T17" fmla="*/ 98 h 206"/>
                  <a:gd name="T18" fmla="*/ 94 w 240"/>
                  <a:gd name="T19" fmla="*/ 101 h 206"/>
                  <a:gd name="T20" fmla="*/ 118 w 240"/>
                  <a:gd name="T21" fmla="*/ 91 h 206"/>
                  <a:gd name="T22" fmla="*/ 122 w 240"/>
                  <a:gd name="T23" fmla="*/ 67 h 206"/>
                  <a:gd name="T24" fmla="*/ 82 w 240"/>
                  <a:gd name="T25" fmla="*/ 25 h 206"/>
                  <a:gd name="T26" fmla="*/ 110 w 240"/>
                  <a:gd name="T27" fmla="*/ 46 h 206"/>
                  <a:gd name="T28" fmla="*/ 130 w 240"/>
                  <a:gd name="T29" fmla="*/ 74 h 206"/>
                  <a:gd name="T30" fmla="*/ 130 w 240"/>
                  <a:gd name="T31" fmla="*/ 91 h 206"/>
                  <a:gd name="T32" fmla="*/ 138 w 240"/>
                  <a:gd name="T33" fmla="*/ 101 h 206"/>
                  <a:gd name="T34" fmla="*/ 165 w 240"/>
                  <a:gd name="T35" fmla="*/ 91 h 206"/>
                  <a:gd name="T36" fmla="*/ 185 w 240"/>
                  <a:gd name="T37" fmla="*/ 98 h 206"/>
                  <a:gd name="T38" fmla="*/ 209 w 240"/>
                  <a:gd name="T39" fmla="*/ 129 h 206"/>
                  <a:gd name="T40" fmla="*/ 225 w 240"/>
                  <a:gd name="T41" fmla="*/ 174 h 206"/>
                  <a:gd name="T42" fmla="*/ 189 w 240"/>
                  <a:gd name="T43" fmla="*/ 181 h 206"/>
                  <a:gd name="T44" fmla="*/ 118 w 240"/>
                  <a:gd name="T45" fmla="*/ 157 h 206"/>
                  <a:gd name="T46" fmla="*/ 110 w 240"/>
                  <a:gd name="T47" fmla="*/ 143 h 206"/>
                  <a:gd name="T48" fmla="*/ 118 w 240"/>
                  <a:gd name="T49" fmla="*/ 126 h 206"/>
                  <a:gd name="T50" fmla="*/ 118 w 240"/>
                  <a:gd name="T51" fmla="*/ 115 h 206"/>
                  <a:gd name="T52" fmla="*/ 102 w 240"/>
                  <a:gd name="T53" fmla="*/ 115 h 206"/>
                  <a:gd name="T54" fmla="*/ 75 w 240"/>
                  <a:gd name="T55" fmla="*/ 108 h 206"/>
                  <a:gd name="T56" fmla="*/ 27 w 240"/>
                  <a:gd name="T57" fmla="*/ 63 h 206"/>
                  <a:gd name="T58" fmla="*/ 0 w 240"/>
                  <a:gd name="T59" fmla="*/ 4 h 206"/>
                  <a:gd name="T60" fmla="*/ 43 w 240"/>
                  <a:gd name="T61" fmla="*/ 11 h 206"/>
                  <a:gd name="T62" fmla="*/ 78 w 240"/>
                  <a:gd name="T63" fmla="*/ 25 h 20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0" h="206">
                    <a:moveTo>
                      <a:pt x="78" y="25"/>
                    </a:moveTo>
                    <a:lnTo>
                      <a:pt x="71" y="21"/>
                    </a:lnTo>
                    <a:lnTo>
                      <a:pt x="67" y="21"/>
                    </a:lnTo>
                    <a:lnTo>
                      <a:pt x="59" y="25"/>
                    </a:lnTo>
                    <a:lnTo>
                      <a:pt x="59" y="28"/>
                    </a:lnTo>
                    <a:lnTo>
                      <a:pt x="59" y="32"/>
                    </a:lnTo>
                    <a:lnTo>
                      <a:pt x="82" y="46"/>
                    </a:lnTo>
                    <a:lnTo>
                      <a:pt x="98" y="63"/>
                    </a:lnTo>
                    <a:lnTo>
                      <a:pt x="98" y="67"/>
                    </a:lnTo>
                    <a:lnTo>
                      <a:pt x="94" y="74"/>
                    </a:lnTo>
                    <a:lnTo>
                      <a:pt x="86" y="80"/>
                    </a:lnTo>
                    <a:lnTo>
                      <a:pt x="71" y="77"/>
                    </a:lnTo>
                    <a:lnTo>
                      <a:pt x="59" y="70"/>
                    </a:lnTo>
                    <a:lnTo>
                      <a:pt x="39" y="49"/>
                    </a:lnTo>
                    <a:lnTo>
                      <a:pt x="35" y="53"/>
                    </a:lnTo>
                    <a:lnTo>
                      <a:pt x="31" y="56"/>
                    </a:lnTo>
                    <a:lnTo>
                      <a:pt x="47" y="84"/>
                    </a:lnTo>
                    <a:lnTo>
                      <a:pt x="59" y="98"/>
                    </a:lnTo>
                    <a:lnTo>
                      <a:pt x="78" y="101"/>
                    </a:lnTo>
                    <a:lnTo>
                      <a:pt x="94" y="101"/>
                    </a:lnTo>
                    <a:lnTo>
                      <a:pt x="110" y="98"/>
                    </a:lnTo>
                    <a:lnTo>
                      <a:pt x="118" y="91"/>
                    </a:lnTo>
                    <a:lnTo>
                      <a:pt x="122" y="84"/>
                    </a:lnTo>
                    <a:lnTo>
                      <a:pt x="122" y="67"/>
                    </a:lnTo>
                    <a:lnTo>
                      <a:pt x="102" y="46"/>
                    </a:lnTo>
                    <a:lnTo>
                      <a:pt x="82" y="25"/>
                    </a:lnTo>
                    <a:lnTo>
                      <a:pt x="94" y="35"/>
                    </a:lnTo>
                    <a:lnTo>
                      <a:pt x="110" y="46"/>
                    </a:lnTo>
                    <a:lnTo>
                      <a:pt x="122" y="60"/>
                    </a:lnTo>
                    <a:lnTo>
                      <a:pt x="130" y="74"/>
                    </a:lnTo>
                    <a:lnTo>
                      <a:pt x="130" y="80"/>
                    </a:lnTo>
                    <a:lnTo>
                      <a:pt x="130" y="91"/>
                    </a:lnTo>
                    <a:lnTo>
                      <a:pt x="130" y="98"/>
                    </a:lnTo>
                    <a:lnTo>
                      <a:pt x="138" y="101"/>
                    </a:lnTo>
                    <a:lnTo>
                      <a:pt x="153" y="98"/>
                    </a:lnTo>
                    <a:lnTo>
                      <a:pt x="165" y="91"/>
                    </a:lnTo>
                    <a:lnTo>
                      <a:pt x="173" y="91"/>
                    </a:lnTo>
                    <a:lnTo>
                      <a:pt x="185" y="98"/>
                    </a:lnTo>
                    <a:lnTo>
                      <a:pt x="197" y="108"/>
                    </a:lnTo>
                    <a:lnTo>
                      <a:pt x="209" y="129"/>
                    </a:lnTo>
                    <a:lnTo>
                      <a:pt x="213" y="150"/>
                    </a:lnTo>
                    <a:lnTo>
                      <a:pt x="225" y="174"/>
                    </a:lnTo>
                    <a:lnTo>
                      <a:pt x="240" y="206"/>
                    </a:lnTo>
                    <a:lnTo>
                      <a:pt x="189" y="181"/>
                    </a:lnTo>
                    <a:lnTo>
                      <a:pt x="134" y="164"/>
                    </a:lnTo>
                    <a:lnTo>
                      <a:pt x="118" y="157"/>
                    </a:lnTo>
                    <a:lnTo>
                      <a:pt x="114" y="150"/>
                    </a:lnTo>
                    <a:lnTo>
                      <a:pt x="110" y="143"/>
                    </a:lnTo>
                    <a:lnTo>
                      <a:pt x="110" y="133"/>
                    </a:lnTo>
                    <a:lnTo>
                      <a:pt x="118" y="126"/>
                    </a:lnTo>
                    <a:lnTo>
                      <a:pt x="118" y="119"/>
                    </a:lnTo>
                    <a:lnTo>
                      <a:pt x="118" y="115"/>
                    </a:lnTo>
                    <a:lnTo>
                      <a:pt x="110" y="112"/>
                    </a:lnTo>
                    <a:lnTo>
                      <a:pt x="102" y="115"/>
                    </a:lnTo>
                    <a:lnTo>
                      <a:pt x="90" y="115"/>
                    </a:lnTo>
                    <a:lnTo>
                      <a:pt x="75" y="108"/>
                    </a:lnTo>
                    <a:lnTo>
                      <a:pt x="43" y="80"/>
                    </a:lnTo>
                    <a:lnTo>
                      <a:pt x="27" y="63"/>
                    </a:lnTo>
                    <a:lnTo>
                      <a:pt x="15" y="42"/>
                    </a:lnTo>
                    <a:lnTo>
                      <a:pt x="0" y="4"/>
                    </a:lnTo>
                    <a:lnTo>
                      <a:pt x="4" y="0"/>
                    </a:lnTo>
                    <a:lnTo>
                      <a:pt x="43" y="11"/>
                    </a:lnTo>
                    <a:lnTo>
                      <a:pt x="59" y="18"/>
                    </a:lnTo>
                    <a:lnTo>
                      <a:pt x="78" y="25"/>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8" name="Freeform 124"/>
              <p:cNvSpPr>
                <a:spLocks/>
              </p:cNvSpPr>
              <p:nvPr/>
            </p:nvSpPr>
            <p:spPr bwMode="auto">
              <a:xfrm>
                <a:off x="3042" y="1134"/>
                <a:ext cx="20" cy="21"/>
              </a:xfrm>
              <a:custGeom>
                <a:avLst/>
                <a:gdLst>
                  <a:gd name="T0" fmla="*/ 20 w 20"/>
                  <a:gd name="T1" fmla="*/ 7 h 21"/>
                  <a:gd name="T2" fmla="*/ 16 w 20"/>
                  <a:gd name="T3" fmla="*/ 14 h 21"/>
                  <a:gd name="T4" fmla="*/ 8 w 20"/>
                  <a:gd name="T5" fmla="*/ 21 h 21"/>
                  <a:gd name="T6" fmla="*/ 0 w 20"/>
                  <a:gd name="T7" fmla="*/ 17 h 21"/>
                  <a:gd name="T8" fmla="*/ 0 w 20"/>
                  <a:gd name="T9" fmla="*/ 14 h 21"/>
                  <a:gd name="T10" fmla="*/ 0 w 20"/>
                  <a:gd name="T11" fmla="*/ 7 h 21"/>
                  <a:gd name="T12" fmla="*/ 8 w 20"/>
                  <a:gd name="T13" fmla="*/ 0 h 21"/>
                  <a:gd name="T14" fmla="*/ 16 w 20"/>
                  <a:gd name="T15" fmla="*/ 3 h 21"/>
                  <a:gd name="T16" fmla="*/ 20 w 20"/>
                  <a:gd name="T17" fmla="*/ 7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21">
                    <a:moveTo>
                      <a:pt x="20" y="7"/>
                    </a:moveTo>
                    <a:lnTo>
                      <a:pt x="16" y="14"/>
                    </a:lnTo>
                    <a:lnTo>
                      <a:pt x="8" y="21"/>
                    </a:lnTo>
                    <a:lnTo>
                      <a:pt x="0" y="17"/>
                    </a:lnTo>
                    <a:lnTo>
                      <a:pt x="0" y="14"/>
                    </a:lnTo>
                    <a:lnTo>
                      <a:pt x="0" y="7"/>
                    </a:lnTo>
                    <a:lnTo>
                      <a:pt x="8" y="0"/>
                    </a:lnTo>
                    <a:lnTo>
                      <a:pt x="16" y="3"/>
                    </a:lnTo>
                    <a:lnTo>
                      <a:pt x="20" y="7"/>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9" name="Freeform 125"/>
              <p:cNvSpPr>
                <a:spLocks/>
              </p:cNvSpPr>
              <p:nvPr/>
            </p:nvSpPr>
            <p:spPr bwMode="auto">
              <a:xfrm>
                <a:off x="2628" y="1155"/>
                <a:ext cx="55" cy="80"/>
              </a:xfrm>
              <a:custGeom>
                <a:avLst/>
                <a:gdLst>
                  <a:gd name="T0" fmla="*/ 51 w 55"/>
                  <a:gd name="T1" fmla="*/ 14 h 80"/>
                  <a:gd name="T2" fmla="*/ 35 w 55"/>
                  <a:gd name="T3" fmla="*/ 31 h 80"/>
                  <a:gd name="T4" fmla="*/ 27 w 55"/>
                  <a:gd name="T5" fmla="*/ 35 h 80"/>
                  <a:gd name="T6" fmla="*/ 12 w 55"/>
                  <a:gd name="T7" fmla="*/ 35 h 80"/>
                  <a:gd name="T8" fmla="*/ 12 w 55"/>
                  <a:gd name="T9" fmla="*/ 42 h 80"/>
                  <a:gd name="T10" fmla="*/ 16 w 55"/>
                  <a:gd name="T11" fmla="*/ 42 h 80"/>
                  <a:gd name="T12" fmla="*/ 39 w 55"/>
                  <a:gd name="T13" fmla="*/ 56 h 80"/>
                  <a:gd name="T14" fmla="*/ 47 w 55"/>
                  <a:gd name="T15" fmla="*/ 66 h 80"/>
                  <a:gd name="T16" fmla="*/ 51 w 55"/>
                  <a:gd name="T17" fmla="*/ 76 h 80"/>
                  <a:gd name="T18" fmla="*/ 51 w 55"/>
                  <a:gd name="T19" fmla="*/ 80 h 80"/>
                  <a:gd name="T20" fmla="*/ 8 w 55"/>
                  <a:gd name="T21" fmla="*/ 59 h 80"/>
                  <a:gd name="T22" fmla="*/ 0 w 55"/>
                  <a:gd name="T23" fmla="*/ 52 h 80"/>
                  <a:gd name="T24" fmla="*/ 0 w 55"/>
                  <a:gd name="T25" fmla="*/ 49 h 80"/>
                  <a:gd name="T26" fmla="*/ 0 w 55"/>
                  <a:gd name="T27" fmla="*/ 35 h 80"/>
                  <a:gd name="T28" fmla="*/ 12 w 55"/>
                  <a:gd name="T29" fmla="*/ 24 h 80"/>
                  <a:gd name="T30" fmla="*/ 23 w 55"/>
                  <a:gd name="T31" fmla="*/ 17 h 80"/>
                  <a:gd name="T32" fmla="*/ 39 w 55"/>
                  <a:gd name="T33" fmla="*/ 10 h 80"/>
                  <a:gd name="T34" fmla="*/ 47 w 55"/>
                  <a:gd name="T35" fmla="*/ 0 h 80"/>
                  <a:gd name="T36" fmla="*/ 55 w 55"/>
                  <a:gd name="T37" fmla="*/ 7 h 80"/>
                  <a:gd name="T38" fmla="*/ 51 w 55"/>
                  <a:gd name="T39" fmla="*/ 14 h 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5" h="80">
                    <a:moveTo>
                      <a:pt x="51" y="14"/>
                    </a:moveTo>
                    <a:lnTo>
                      <a:pt x="35" y="31"/>
                    </a:lnTo>
                    <a:lnTo>
                      <a:pt x="27" y="35"/>
                    </a:lnTo>
                    <a:lnTo>
                      <a:pt x="12" y="35"/>
                    </a:lnTo>
                    <a:lnTo>
                      <a:pt x="12" y="42"/>
                    </a:lnTo>
                    <a:lnTo>
                      <a:pt x="16" y="42"/>
                    </a:lnTo>
                    <a:lnTo>
                      <a:pt x="39" y="56"/>
                    </a:lnTo>
                    <a:lnTo>
                      <a:pt x="47" y="66"/>
                    </a:lnTo>
                    <a:lnTo>
                      <a:pt x="51" y="76"/>
                    </a:lnTo>
                    <a:lnTo>
                      <a:pt x="51" y="80"/>
                    </a:lnTo>
                    <a:lnTo>
                      <a:pt x="8" y="59"/>
                    </a:lnTo>
                    <a:lnTo>
                      <a:pt x="0" y="52"/>
                    </a:lnTo>
                    <a:lnTo>
                      <a:pt x="0" y="49"/>
                    </a:lnTo>
                    <a:lnTo>
                      <a:pt x="0" y="35"/>
                    </a:lnTo>
                    <a:lnTo>
                      <a:pt x="12" y="24"/>
                    </a:lnTo>
                    <a:lnTo>
                      <a:pt x="23" y="17"/>
                    </a:lnTo>
                    <a:lnTo>
                      <a:pt x="39" y="10"/>
                    </a:lnTo>
                    <a:lnTo>
                      <a:pt x="47" y="0"/>
                    </a:lnTo>
                    <a:lnTo>
                      <a:pt x="55" y="7"/>
                    </a:lnTo>
                    <a:lnTo>
                      <a:pt x="51" y="14"/>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0" name="Freeform 126"/>
              <p:cNvSpPr>
                <a:spLocks/>
              </p:cNvSpPr>
              <p:nvPr/>
            </p:nvSpPr>
            <p:spPr bwMode="auto">
              <a:xfrm>
                <a:off x="1479" y="1158"/>
                <a:ext cx="24" cy="21"/>
              </a:xfrm>
              <a:custGeom>
                <a:avLst/>
                <a:gdLst>
                  <a:gd name="T0" fmla="*/ 24 w 24"/>
                  <a:gd name="T1" fmla="*/ 21 h 21"/>
                  <a:gd name="T2" fmla="*/ 20 w 24"/>
                  <a:gd name="T3" fmla="*/ 21 h 21"/>
                  <a:gd name="T4" fmla="*/ 16 w 24"/>
                  <a:gd name="T5" fmla="*/ 18 h 21"/>
                  <a:gd name="T6" fmla="*/ 0 w 24"/>
                  <a:gd name="T7" fmla="*/ 7 h 21"/>
                  <a:gd name="T8" fmla="*/ 0 w 24"/>
                  <a:gd name="T9" fmla="*/ 0 h 21"/>
                  <a:gd name="T10" fmla="*/ 24 w 24"/>
                  <a:gd name="T11" fmla="*/ 21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21">
                    <a:moveTo>
                      <a:pt x="24" y="21"/>
                    </a:moveTo>
                    <a:lnTo>
                      <a:pt x="20" y="21"/>
                    </a:lnTo>
                    <a:lnTo>
                      <a:pt x="16" y="18"/>
                    </a:lnTo>
                    <a:lnTo>
                      <a:pt x="0" y="7"/>
                    </a:lnTo>
                    <a:lnTo>
                      <a:pt x="0" y="0"/>
                    </a:lnTo>
                    <a:lnTo>
                      <a:pt x="24" y="21"/>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1" name="Freeform 127"/>
              <p:cNvSpPr>
                <a:spLocks/>
              </p:cNvSpPr>
              <p:nvPr/>
            </p:nvSpPr>
            <p:spPr bwMode="auto">
              <a:xfrm>
                <a:off x="2146" y="1158"/>
                <a:ext cx="59" cy="53"/>
              </a:xfrm>
              <a:custGeom>
                <a:avLst/>
                <a:gdLst>
                  <a:gd name="T0" fmla="*/ 55 w 59"/>
                  <a:gd name="T1" fmla="*/ 53 h 53"/>
                  <a:gd name="T2" fmla="*/ 44 w 59"/>
                  <a:gd name="T3" fmla="*/ 53 h 53"/>
                  <a:gd name="T4" fmla="*/ 36 w 59"/>
                  <a:gd name="T5" fmla="*/ 49 h 53"/>
                  <a:gd name="T6" fmla="*/ 20 w 59"/>
                  <a:gd name="T7" fmla="*/ 42 h 53"/>
                  <a:gd name="T8" fmla="*/ 8 w 59"/>
                  <a:gd name="T9" fmla="*/ 21 h 53"/>
                  <a:gd name="T10" fmla="*/ 0 w 59"/>
                  <a:gd name="T11" fmla="*/ 0 h 53"/>
                  <a:gd name="T12" fmla="*/ 20 w 59"/>
                  <a:gd name="T13" fmla="*/ 14 h 53"/>
                  <a:gd name="T14" fmla="*/ 40 w 59"/>
                  <a:gd name="T15" fmla="*/ 21 h 53"/>
                  <a:gd name="T16" fmla="*/ 48 w 59"/>
                  <a:gd name="T17" fmla="*/ 28 h 53"/>
                  <a:gd name="T18" fmla="*/ 55 w 59"/>
                  <a:gd name="T19" fmla="*/ 32 h 53"/>
                  <a:gd name="T20" fmla="*/ 59 w 59"/>
                  <a:gd name="T21" fmla="*/ 42 h 53"/>
                  <a:gd name="T22" fmla="*/ 55 w 59"/>
                  <a:gd name="T23" fmla="*/ 53 h 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9" h="53">
                    <a:moveTo>
                      <a:pt x="55" y="53"/>
                    </a:moveTo>
                    <a:lnTo>
                      <a:pt x="44" y="53"/>
                    </a:lnTo>
                    <a:lnTo>
                      <a:pt x="36" y="49"/>
                    </a:lnTo>
                    <a:lnTo>
                      <a:pt x="20" y="42"/>
                    </a:lnTo>
                    <a:lnTo>
                      <a:pt x="8" y="21"/>
                    </a:lnTo>
                    <a:lnTo>
                      <a:pt x="0" y="0"/>
                    </a:lnTo>
                    <a:lnTo>
                      <a:pt x="20" y="14"/>
                    </a:lnTo>
                    <a:lnTo>
                      <a:pt x="40" y="21"/>
                    </a:lnTo>
                    <a:lnTo>
                      <a:pt x="48" y="28"/>
                    </a:lnTo>
                    <a:lnTo>
                      <a:pt x="55" y="32"/>
                    </a:lnTo>
                    <a:lnTo>
                      <a:pt x="59" y="42"/>
                    </a:lnTo>
                    <a:lnTo>
                      <a:pt x="55" y="53"/>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2" name="Freeform 128"/>
              <p:cNvSpPr>
                <a:spLocks/>
              </p:cNvSpPr>
              <p:nvPr/>
            </p:nvSpPr>
            <p:spPr bwMode="auto">
              <a:xfrm>
                <a:off x="1976" y="1162"/>
                <a:ext cx="44" cy="76"/>
              </a:xfrm>
              <a:custGeom>
                <a:avLst/>
                <a:gdLst>
                  <a:gd name="T0" fmla="*/ 44 w 44"/>
                  <a:gd name="T1" fmla="*/ 10 h 76"/>
                  <a:gd name="T2" fmla="*/ 44 w 44"/>
                  <a:gd name="T3" fmla="*/ 17 h 76"/>
                  <a:gd name="T4" fmla="*/ 36 w 44"/>
                  <a:gd name="T5" fmla="*/ 21 h 76"/>
                  <a:gd name="T6" fmla="*/ 28 w 44"/>
                  <a:gd name="T7" fmla="*/ 24 h 76"/>
                  <a:gd name="T8" fmla="*/ 24 w 44"/>
                  <a:gd name="T9" fmla="*/ 31 h 76"/>
                  <a:gd name="T10" fmla="*/ 16 w 44"/>
                  <a:gd name="T11" fmla="*/ 45 h 76"/>
                  <a:gd name="T12" fmla="*/ 16 w 44"/>
                  <a:gd name="T13" fmla="*/ 55 h 76"/>
                  <a:gd name="T14" fmla="*/ 20 w 44"/>
                  <a:gd name="T15" fmla="*/ 66 h 76"/>
                  <a:gd name="T16" fmla="*/ 28 w 44"/>
                  <a:gd name="T17" fmla="*/ 69 h 76"/>
                  <a:gd name="T18" fmla="*/ 28 w 44"/>
                  <a:gd name="T19" fmla="*/ 73 h 76"/>
                  <a:gd name="T20" fmla="*/ 16 w 44"/>
                  <a:gd name="T21" fmla="*/ 76 h 76"/>
                  <a:gd name="T22" fmla="*/ 8 w 44"/>
                  <a:gd name="T23" fmla="*/ 73 h 76"/>
                  <a:gd name="T24" fmla="*/ 4 w 44"/>
                  <a:gd name="T25" fmla="*/ 55 h 76"/>
                  <a:gd name="T26" fmla="*/ 0 w 44"/>
                  <a:gd name="T27" fmla="*/ 38 h 76"/>
                  <a:gd name="T28" fmla="*/ 0 w 44"/>
                  <a:gd name="T29" fmla="*/ 24 h 76"/>
                  <a:gd name="T30" fmla="*/ 16 w 44"/>
                  <a:gd name="T31" fmla="*/ 7 h 76"/>
                  <a:gd name="T32" fmla="*/ 20 w 44"/>
                  <a:gd name="T33" fmla="*/ 0 h 76"/>
                  <a:gd name="T34" fmla="*/ 32 w 44"/>
                  <a:gd name="T35" fmla="*/ 0 h 76"/>
                  <a:gd name="T36" fmla="*/ 40 w 44"/>
                  <a:gd name="T37" fmla="*/ 3 h 76"/>
                  <a:gd name="T38" fmla="*/ 44 w 44"/>
                  <a:gd name="T39" fmla="*/ 10 h 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4" h="76">
                    <a:moveTo>
                      <a:pt x="44" y="10"/>
                    </a:moveTo>
                    <a:lnTo>
                      <a:pt x="44" y="17"/>
                    </a:lnTo>
                    <a:lnTo>
                      <a:pt x="36" y="21"/>
                    </a:lnTo>
                    <a:lnTo>
                      <a:pt x="28" y="24"/>
                    </a:lnTo>
                    <a:lnTo>
                      <a:pt x="24" y="31"/>
                    </a:lnTo>
                    <a:lnTo>
                      <a:pt x="16" y="45"/>
                    </a:lnTo>
                    <a:lnTo>
                      <a:pt x="16" y="55"/>
                    </a:lnTo>
                    <a:lnTo>
                      <a:pt x="20" y="66"/>
                    </a:lnTo>
                    <a:lnTo>
                      <a:pt x="28" y="69"/>
                    </a:lnTo>
                    <a:lnTo>
                      <a:pt x="28" y="73"/>
                    </a:lnTo>
                    <a:lnTo>
                      <a:pt x="16" y="76"/>
                    </a:lnTo>
                    <a:lnTo>
                      <a:pt x="8" y="73"/>
                    </a:lnTo>
                    <a:lnTo>
                      <a:pt x="4" y="55"/>
                    </a:lnTo>
                    <a:lnTo>
                      <a:pt x="0" y="38"/>
                    </a:lnTo>
                    <a:lnTo>
                      <a:pt x="0" y="24"/>
                    </a:lnTo>
                    <a:lnTo>
                      <a:pt x="16" y="7"/>
                    </a:lnTo>
                    <a:lnTo>
                      <a:pt x="20" y="0"/>
                    </a:lnTo>
                    <a:lnTo>
                      <a:pt x="32" y="0"/>
                    </a:lnTo>
                    <a:lnTo>
                      <a:pt x="40" y="3"/>
                    </a:lnTo>
                    <a:lnTo>
                      <a:pt x="44" y="10"/>
                    </a:lnTo>
                    <a:close/>
                  </a:path>
                </a:pathLst>
              </a:custGeom>
              <a:solidFill>
                <a:srgbClr val="000000"/>
              </a:solidFill>
              <a:ln w="2540">
                <a:solidFill>
                  <a:srgbClr val="000000"/>
                </a:solidFill>
                <a:prstDash val="solid"/>
                <a:round/>
                <a:headEnd/>
                <a:tailEnd/>
              </a:ln>
            </p:spPr>
            <p:txBody>
              <a:bodyPr/>
              <a:lstStyle/>
              <a:p>
                <a:endParaRPr lang="en-US"/>
              </a:p>
            </p:txBody>
          </p:sp>
          <p:sp>
            <p:nvSpPr>
              <p:cNvPr id="213" name="Freeform 129"/>
              <p:cNvSpPr>
                <a:spLocks/>
              </p:cNvSpPr>
              <p:nvPr/>
            </p:nvSpPr>
            <p:spPr bwMode="auto">
              <a:xfrm>
                <a:off x="1921" y="1172"/>
                <a:ext cx="48" cy="63"/>
              </a:xfrm>
              <a:custGeom>
                <a:avLst/>
                <a:gdLst>
                  <a:gd name="T0" fmla="*/ 48 w 48"/>
                  <a:gd name="T1" fmla="*/ 18 h 63"/>
                  <a:gd name="T2" fmla="*/ 48 w 48"/>
                  <a:gd name="T3" fmla="*/ 25 h 63"/>
                  <a:gd name="T4" fmla="*/ 40 w 48"/>
                  <a:gd name="T5" fmla="*/ 25 h 63"/>
                  <a:gd name="T6" fmla="*/ 36 w 48"/>
                  <a:gd name="T7" fmla="*/ 25 h 63"/>
                  <a:gd name="T8" fmla="*/ 28 w 48"/>
                  <a:gd name="T9" fmla="*/ 18 h 63"/>
                  <a:gd name="T10" fmla="*/ 24 w 48"/>
                  <a:gd name="T11" fmla="*/ 14 h 63"/>
                  <a:gd name="T12" fmla="*/ 20 w 48"/>
                  <a:gd name="T13" fmla="*/ 14 h 63"/>
                  <a:gd name="T14" fmla="*/ 16 w 48"/>
                  <a:gd name="T15" fmla="*/ 21 h 63"/>
                  <a:gd name="T16" fmla="*/ 20 w 48"/>
                  <a:gd name="T17" fmla="*/ 32 h 63"/>
                  <a:gd name="T18" fmla="*/ 32 w 48"/>
                  <a:gd name="T19" fmla="*/ 42 h 63"/>
                  <a:gd name="T20" fmla="*/ 44 w 48"/>
                  <a:gd name="T21" fmla="*/ 49 h 63"/>
                  <a:gd name="T22" fmla="*/ 48 w 48"/>
                  <a:gd name="T23" fmla="*/ 63 h 63"/>
                  <a:gd name="T24" fmla="*/ 36 w 48"/>
                  <a:gd name="T25" fmla="*/ 63 h 63"/>
                  <a:gd name="T26" fmla="*/ 24 w 48"/>
                  <a:gd name="T27" fmla="*/ 56 h 63"/>
                  <a:gd name="T28" fmla="*/ 8 w 48"/>
                  <a:gd name="T29" fmla="*/ 35 h 63"/>
                  <a:gd name="T30" fmla="*/ 0 w 48"/>
                  <a:gd name="T31" fmla="*/ 21 h 63"/>
                  <a:gd name="T32" fmla="*/ 0 w 48"/>
                  <a:gd name="T33" fmla="*/ 14 h 63"/>
                  <a:gd name="T34" fmla="*/ 8 w 48"/>
                  <a:gd name="T35" fmla="*/ 7 h 63"/>
                  <a:gd name="T36" fmla="*/ 16 w 48"/>
                  <a:gd name="T37" fmla="*/ 0 h 63"/>
                  <a:gd name="T38" fmla="*/ 28 w 48"/>
                  <a:gd name="T39" fmla="*/ 0 h 63"/>
                  <a:gd name="T40" fmla="*/ 40 w 48"/>
                  <a:gd name="T41" fmla="*/ 7 h 63"/>
                  <a:gd name="T42" fmla="*/ 48 w 48"/>
                  <a:gd name="T43" fmla="*/ 18 h 6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8" h="63">
                    <a:moveTo>
                      <a:pt x="48" y="18"/>
                    </a:moveTo>
                    <a:lnTo>
                      <a:pt x="48" y="25"/>
                    </a:lnTo>
                    <a:lnTo>
                      <a:pt x="40" y="25"/>
                    </a:lnTo>
                    <a:lnTo>
                      <a:pt x="36" y="25"/>
                    </a:lnTo>
                    <a:lnTo>
                      <a:pt x="28" y="18"/>
                    </a:lnTo>
                    <a:lnTo>
                      <a:pt x="24" y="14"/>
                    </a:lnTo>
                    <a:lnTo>
                      <a:pt x="20" y="14"/>
                    </a:lnTo>
                    <a:lnTo>
                      <a:pt x="16" y="21"/>
                    </a:lnTo>
                    <a:lnTo>
                      <a:pt x="20" y="32"/>
                    </a:lnTo>
                    <a:lnTo>
                      <a:pt x="32" y="42"/>
                    </a:lnTo>
                    <a:lnTo>
                      <a:pt x="44" y="49"/>
                    </a:lnTo>
                    <a:lnTo>
                      <a:pt x="48" y="63"/>
                    </a:lnTo>
                    <a:lnTo>
                      <a:pt x="36" y="63"/>
                    </a:lnTo>
                    <a:lnTo>
                      <a:pt x="24" y="56"/>
                    </a:lnTo>
                    <a:lnTo>
                      <a:pt x="8" y="35"/>
                    </a:lnTo>
                    <a:lnTo>
                      <a:pt x="0" y="21"/>
                    </a:lnTo>
                    <a:lnTo>
                      <a:pt x="0" y="14"/>
                    </a:lnTo>
                    <a:lnTo>
                      <a:pt x="8" y="7"/>
                    </a:lnTo>
                    <a:lnTo>
                      <a:pt x="16" y="0"/>
                    </a:lnTo>
                    <a:lnTo>
                      <a:pt x="28" y="0"/>
                    </a:lnTo>
                    <a:lnTo>
                      <a:pt x="40" y="7"/>
                    </a:lnTo>
                    <a:lnTo>
                      <a:pt x="48" y="18"/>
                    </a:lnTo>
                    <a:close/>
                  </a:path>
                </a:pathLst>
              </a:custGeom>
              <a:solidFill>
                <a:srgbClr val="000000"/>
              </a:solidFill>
              <a:ln w="2540">
                <a:solidFill>
                  <a:srgbClr val="000000"/>
                </a:solidFill>
                <a:prstDash val="solid"/>
                <a:round/>
                <a:headEnd/>
                <a:tailEnd/>
              </a:ln>
            </p:spPr>
            <p:txBody>
              <a:bodyPr/>
              <a:lstStyle/>
              <a:p>
                <a:endParaRPr lang="en-US"/>
              </a:p>
            </p:txBody>
          </p:sp>
          <p:sp>
            <p:nvSpPr>
              <p:cNvPr id="214" name="Freeform 130"/>
              <p:cNvSpPr>
                <a:spLocks/>
              </p:cNvSpPr>
              <p:nvPr/>
            </p:nvSpPr>
            <p:spPr bwMode="auto">
              <a:xfrm>
                <a:off x="2699" y="1165"/>
                <a:ext cx="27" cy="21"/>
              </a:xfrm>
              <a:custGeom>
                <a:avLst/>
                <a:gdLst>
                  <a:gd name="T0" fmla="*/ 27 w 27"/>
                  <a:gd name="T1" fmla="*/ 14 h 21"/>
                  <a:gd name="T2" fmla="*/ 27 w 27"/>
                  <a:gd name="T3" fmla="*/ 18 h 21"/>
                  <a:gd name="T4" fmla="*/ 23 w 27"/>
                  <a:gd name="T5" fmla="*/ 21 h 21"/>
                  <a:gd name="T6" fmla="*/ 12 w 27"/>
                  <a:gd name="T7" fmla="*/ 18 h 21"/>
                  <a:gd name="T8" fmla="*/ 0 w 27"/>
                  <a:gd name="T9" fmla="*/ 7 h 21"/>
                  <a:gd name="T10" fmla="*/ 0 w 27"/>
                  <a:gd name="T11" fmla="*/ 7 h 21"/>
                  <a:gd name="T12" fmla="*/ 0 w 27"/>
                  <a:gd name="T13" fmla="*/ 0 h 21"/>
                  <a:gd name="T14" fmla="*/ 16 w 27"/>
                  <a:gd name="T15" fmla="*/ 7 h 21"/>
                  <a:gd name="T16" fmla="*/ 27 w 27"/>
                  <a:gd name="T17" fmla="*/ 14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21">
                    <a:moveTo>
                      <a:pt x="27" y="14"/>
                    </a:moveTo>
                    <a:lnTo>
                      <a:pt x="27" y="18"/>
                    </a:lnTo>
                    <a:lnTo>
                      <a:pt x="23" y="21"/>
                    </a:lnTo>
                    <a:lnTo>
                      <a:pt x="12" y="18"/>
                    </a:lnTo>
                    <a:lnTo>
                      <a:pt x="0" y="7"/>
                    </a:lnTo>
                    <a:lnTo>
                      <a:pt x="0" y="0"/>
                    </a:lnTo>
                    <a:lnTo>
                      <a:pt x="16" y="7"/>
                    </a:lnTo>
                    <a:lnTo>
                      <a:pt x="27" y="14"/>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 name="Freeform 131"/>
              <p:cNvSpPr>
                <a:spLocks/>
              </p:cNvSpPr>
              <p:nvPr/>
            </p:nvSpPr>
            <p:spPr bwMode="auto">
              <a:xfrm>
                <a:off x="1475" y="1183"/>
                <a:ext cx="134" cy="52"/>
              </a:xfrm>
              <a:custGeom>
                <a:avLst/>
                <a:gdLst>
                  <a:gd name="T0" fmla="*/ 44 w 134"/>
                  <a:gd name="T1" fmla="*/ 10 h 52"/>
                  <a:gd name="T2" fmla="*/ 44 w 134"/>
                  <a:gd name="T3" fmla="*/ 3 h 52"/>
                  <a:gd name="T4" fmla="*/ 87 w 134"/>
                  <a:gd name="T5" fmla="*/ 14 h 52"/>
                  <a:gd name="T6" fmla="*/ 107 w 134"/>
                  <a:gd name="T7" fmla="*/ 21 h 52"/>
                  <a:gd name="T8" fmla="*/ 130 w 134"/>
                  <a:gd name="T9" fmla="*/ 21 h 52"/>
                  <a:gd name="T10" fmla="*/ 134 w 134"/>
                  <a:gd name="T11" fmla="*/ 24 h 52"/>
                  <a:gd name="T12" fmla="*/ 130 w 134"/>
                  <a:gd name="T13" fmla="*/ 31 h 52"/>
                  <a:gd name="T14" fmla="*/ 123 w 134"/>
                  <a:gd name="T15" fmla="*/ 38 h 52"/>
                  <a:gd name="T16" fmla="*/ 107 w 134"/>
                  <a:gd name="T17" fmla="*/ 45 h 52"/>
                  <a:gd name="T18" fmla="*/ 83 w 134"/>
                  <a:gd name="T19" fmla="*/ 48 h 52"/>
                  <a:gd name="T20" fmla="*/ 55 w 134"/>
                  <a:gd name="T21" fmla="*/ 48 h 52"/>
                  <a:gd name="T22" fmla="*/ 32 w 134"/>
                  <a:gd name="T23" fmla="*/ 52 h 52"/>
                  <a:gd name="T24" fmla="*/ 24 w 134"/>
                  <a:gd name="T25" fmla="*/ 52 h 52"/>
                  <a:gd name="T26" fmla="*/ 16 w 134"/>
                  <a:gd name="T27" fmla="*/ 48 h 52"/>
                  <a:gd name="T28" fmla="*/ 16 w 134"/>
                  <a:gd name="T29" fmla="*/ 41 h 52"/>
                  <a:gd name="T30" fmla="*/ 40 w 134"/>
                  <a:gd name="T31" fmla="*/ 41 h 52"/>
                  <a:gd name="T32" fmla="*/ 52 w 134"/>
                  <a:gd name="T33" fmla="*/ 38 h 52"/>
                  <a:gd name="T34" fmla="*/ 59 w 134"/>
                  <a:gd name="T35" fmla="*/ 38 h 52"/>
                  <a:gd name="T36" fmla="*/ 63 w 134"/>
                  <a:gd name="T37" fmla="*/ 24 h 52"/>
                  <a:gd name="T38" fmla="*/ 63 w 134"/>
                  <a:gd name="T39" fmla="*/ 21 h 52"/>
                  <a:gd name="T40" fmla="*/ 55 w 134"/>
                  <a:gd name="T41" fmla="*/ 17 h 52"/>
                  <a:gd name="T42" fmla="*/ 24 w 134"/>
                  <a:gd name="T43" fmla="*/ 14 h 52"/>
                  <a:gd name="T44" fmla="*/ 0 w 134"/>
                  <a:gd name="T45" fmla="*/ 3 h 52"/>
                  <a:gd name="T46" fmla="*/ 4 w 134"/>
                  <a:gd name="T47" fmla="*/ 0 h 52"/>
                  <a:gd name="T48" fmla="*/ 24 w 134"/>
                  <a:gd name="T49" fmla="*/ 7 h 52"/>
                  <a:gd name="T50" fmla="*/ 36 w 134"/>
                  <a:gd name="T51" fmla="*/ 14 h 52"/>
                  <a:gd name="T52" fmla="*/ 44 w 134"/>
                  <a:gd name="T53" fmla="*/ 10 h 5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34" h="52">
                    <a:moveTo>
                      <a:pt x="44" y="10"/>
                    </a:moveTo>
                    <a:lnTo>
                      <a:pt x="44" y="3"/>
                    </a:lnTo>
                    <a:lnTo>
                      <a:pt x="87" y="14"/>
                    </a:lnTo>
                    <a:lnTo>
                      <a:pt x="107" y="21"/>
                    </a:lnTo>
                    <a:lnTo>
                      <a:pt x="130" y="21"/>
                    </a:lnTo>
                    <a:lnTo>
                      <a:pt x="134" y="24"/>
                    </a:lnTo>
                    <a:lnTo>
                      <a:pt x="130" y="31"/>
                    </a:lnTo>
                    <a:lnTo>
                      <a:pt x="123" y="38"/>
                    </a:lnTo>
                    <a:lnTo>
                      <a:pt x="107" y="45"/>
                    </a:lnTo>
                    <a:lnTo>
                      <a:pt x="83" y="48"/>
                    </a:lnTo>
                    <a:lnTo>
                      <a:pt x="55" y="48"/>
                    </a:lnTo>
                    <a:lnTo>
                      <a:pt x="32" y="52"/>
                    </a:lnTo>
                    <a:lnTo>
                      <a:pt x="24" y="52"/>
                    </a:lnTo>
                    <a:lnTo>
                      <a:pt x="16" y="48"/>
                    </a:lnTo>
                    <a:lnTo>
                      <a:pt x="16" y="41"/>
                    </a:lnTo>
                    <a:lnTo>
                      <a:pt x="40" y="41"/>
                    </a:lnTo>
                    <a:lnTo>
                      <a:pt x="52" y="38"/>
                    </a:lnTo>
                    <a:lnTo>
                      <a:pt x="59" y="38"/>
                    </a:lnTo>
                    <a:lnTo>
                      <a:pt x="63" y="24"/>
                    </a:lnTo>
                    <a:lnTo>
                      <a:pt x="63" y="21"/>
                    </a:lnTo>
                    <a:lnTo>
                      <a:pt x="55" y="17"/>
                    </a:lnTo>
                    <a:lnTo>
                      <a:pt x="24" y="14"/>
                    </a:lnTo>
                    <a:lnTo>
                      <a:pt x="0" y="3"/>
                    </a:lnTo>
                    <a:lnTo>
                      <a:pt x="4" y="0"/>
                    </a:lnTo>
                    <a:lnTo>
                      <a:pt x="24" y="7"/>
                    </a:lnTo>
                    <a:lnTo>
                      <a:pt x="36" y="14"/>
                    </a:lnTo>
                    <a:lnTo>
                      <a:pt x="44" y="1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6" name="Freeform 132"/>
              <p:cNvSpPr>
                <a:spLocks/>
              </p:cNvSpPr>
              <p:nvPr/>
            </p:nvSpPr>
            <p:spPr bwMode="auto">
              <a:xfrm>
                <a:off x="2588" y="1183"/>
                <a:ext cx="24" cy="21"/>
              </a:xfrm>
              <a:custGeom>
                <a:avLst/>
                <a:gdLst>
                  <a:gd name="T0" fmla="*/ 24 w 24"/>
                  <a:gd name="T1" fmla="*/ 10 h 21"/>
                  <a:gd name="T2" fmla="*/ 20 w 24"/>
                  <a:gd name="T3" fmla="*/ 21 h 21"/>
                  <a:gd name="T4" fmla="*/ 16 w 24"/>
                  <a:gd name="T5" fmla="*/ 21 h 21"/>
                  <a:gd name="T6" fmla="*/ 12 w 24"/>
                  <a:gd name="T7" fmla="*/ 21 h 21"/>
                  <a:gd name="T8" fmla="*/ 4 w 24"/>
                  <a:gd name="T9" fmla="*/ 17 h 21"/>
                  <a:gd name="T10" fmla="*/ 0 w 24"/>
                  <a:gd name="T11" fmla="*/ 14 h 21"/>
                  <a:gd name="T12" fmla="*/ 0 w 24"/>
                  <a:gd name="T13" fmla="*/ 7 h 21"/>
                  <a:gd name="T14" fmla="*/ 8 w 24"/>
                  <a:gd name="T15" fmla="*/ 0 h 21"/>
                  <a:gd name="T16" fmla="*/ 20 w 24"/>
                  <a:gd name="T17" fmla="*/ 3 h 21"/>
                  <a:gd name="T18" fmla="*/ 24 w 24"/>
                  <a:gd name="T19" fmla="*/ 1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21">
                    <a:moveTo>
                      <a:pt x="24" y="10"/>
                    </a:moveTo>
                    <a:lnTo>
                      <a:pt x="20" y="21"/>
                    </a:lnTo>
                    <a:lnTo>
                      <a:pt x="16" y="21"/>
                    </a:lnTo>
                    <a:lnTo>
                      <a:pt x="12" y="21"/>
                    </a:lnTo>
                    <a:lnTo>
                      <a:pt x="4" y="17"/>
                    </a:lnTo>
                    <a:lnTo>
                      <a:pt x="0" y="14"/>
                    </a:lnTo>
                    <a:lnTo>
                      <a:pt x="0" y="7"/>
                    </a:lnTo>
                    <a:lnTo>
                      <a:pt x="8" y="0"/>
                    </a:lnTo>
                    <a:lnTo>
                      <a:pt x="20" y="3"/>
                    </a:lnTo>
                    <a:lnTo>
                      <a:pt x="24" y="10"/>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7" name="Freeform 133"/>
              <p:cNvSpPr>
                <a:spLocks/>
              </p:cNvSpPr>
              <p:nvPr/>
            </p:nvSpPr>
            <p:spPr bwMode="auto">
              <a:xfrm>
                <a:off x="2730" y="1186"/>
                <a:ext cx="28" cy="18"/>
              </a:xfrm>
              <a:custGeom>
                <a:avLst/>
                <a:gdLst>
                  <a:gd name="T0" fmla="*/ 28 w 28"/>
                  <a:gd name="T1" fmla="*/ 11 h 18"/>
                  <a:gd name="T2" fmla="*/ 24 w 28"/>
                  <a:gd name="T3" fmla="*/ 18 h 18"/>
                  <a:gd name="T4" fmla="*/ 16 w 28"/>
                  <a:gd name="T5" fmla="*/ 18 h 18"/>
                  <a:gd name="T6" fmla="*/ 8 w 28"/>
                  <a:gd name="T7" fmla="*/ 18 h 18"/>
                  <a:gd name="T8" fmla="*/ 0 w 28"/>
                  <a:gd name="T9" fmla="*/ 11 h 18"/>
                  <a:gd name="T10" fmla="*/ 16 w 28"/>
                  <a:gd name="T11" fmla="*/ 0 h 18"/>
                  <a:gd name="T12" fmla="*/ 24 w 28"/>
                  <a:gd name="T13" fmla="*/ 4 h 18"/>
                  <a:gd name="T14" fmla="*/ 28 w 28"/>
                  <a:gd name="T15" fmla="*/ 11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 h="18">
                    <a:moveTo>
                      <a:pt x="28" y="11"/>
                    </a:moveTo>
                    <a:lnTo>
                      <a:pt x="24" y="18"/>
                    </a:lnTo>
                    <a:lnTo>
                      <a:pt x="16" y="18"/>
                    </a:lnTo>
                    <a:lnTo>
                      <a:pt x="8" y="18"/>
                    </a:lnTo>
                    <a:lnTo>
                      <a:pt x="0" y="11"/>
                    </a:lnTo>
                    <a:lnTo>
                      <a:pt x="16" y="0"/>
                    </a:lnTo>
                    <a:lnTo>
                      <a:pt x="24" y="4"/>
                    </a:lnTo>
                    <a:lnTo>
                      <a:pt x="28" y="11"/>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 name="Freeform 134"/>
              <p:cNvSpPr>
                <a:spLocks/>
              </p:cNvSpPr>
              <p:nvPr/>
            </p:nvSpPr>
            <p:spPr bwMode="auto">
              <a:xfrm>
                <a:off x="2671" y="1186"/>
                <a:ext cx="36" cy="21"/>
              </a:xfrm>
              <a:custGeom>
                <a:avLst/>
                <a:gdLst>
                  <a:gd name="T0" fmla="*/ 36 w 36"/>
                  <a:gd name="T1" fmla="*/ 11 h 21"/>
                  <a:gd name="T2" fmla="*/ 24 w 36"/>
                  <a:gd name="T3" fmla="*/ 18 h 21"/>
                  <a:gd name="T4" fmla="*/ 16 w 36"/>
                  <a:gd name="T5" fmla="*/ 21 h 21"/>
                  <a:gd name="T6" fmla="*/ 12 w 36"/>
                  <a:gd name="T7" fmla="*/ 21 h 21"/>
                  <a:gd name="T8" fmla="*/ 4 w 36"/>
                  <a:gd name="T9" fmla="*/ 14 h 21"/>
                  <a:gd name="T10" fmla="*/ 0 w 36"/>
                  <a:gd name="T11" fmla="*/ 7 h 21"/>
                  <a:gd name="T12" fmla="*/ 12 w 36"/>
                  <a:gd name="T13" fmla="*/ 0 h 21"/>
                  <a:gd name="T14" fmla="*/ 16 w 36"/>
                  <a:gd name="T15" fmla="*/ 0 h 21"/>
                  <a:gd name="T16" fmla="*/ 28 w 36"/>
                  <a:gd name="T17" fmla="*/ 4 h 21"/>
                  <a:gd name="T18" fmla="*/ 36 w 36"/>
                  <a:gd name="T19" fmla="*/ 11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21">
                    <a:moveTo>
                      <a:pt x="36" y="11"/>
                    </a:moveTo>
                    <a:lnTo>
                      <a:pt x="24" y="18"/>
                    </a:lnTo>
                    <a:lnTo>
                      <a:pt x="16" y="21"/>
                    </a:lnTo>
                    <a:lnTo>
                      <a:pt x="12" y="21"/>
                    </a:lnTo>
                    <a:lnTo>
                      <a:pt x="4" y="14"/>
                    </a:lnTo>
                    <a:lnTo>
                      <a:pt x="0" y="7"/>
                    </a:lnTo>
                    <a:lnTo>
                      <a:pt x="12" y="0"/>
                    </a:lnTo>
                    <a:lnTo>
                      <a:pt x="16" y="0"/>
                    </a:lnTo>
                    <a:lnTo>
                      <a:pt x="28" y="4"/>
                    </a:lnTo>
                    <a:lnTo>
                      <a:pt x="36" y="11"/>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9" name="Freeform 135"/>
              <p:cNvSpPr>
                <a:spLocks/>
              </p:cNvSpPr>
              <p:nvPr/>
            </p:nvSpPr>
            <p:spPr bwMode="auto">
              <a:xfrm>
                <a:off x="2782" y="1190"/>
                <a:ext cx="15" cy="10"/>
              </a:xfrm>
              <a:custGeom>
                <a:avLst/>
                <a:gdLst>
                  <a:gd name="T0" fmla="*/ 15 w 15"/>
                  <a:gd name="T1" fmla="*/ 3 h 10"/>
                  <a:gd name="T2" fmla="*/ 11 w 15"/>
                  <a:gd name="T3" fmla="*/ 7 h 10"/>
                  <a:gd name="T4" fmla="*/ 11 w 15"/>
                  <a:gd name="T5" fmla="*/ 10 h 10"/>
                  <a:gd name="T6" fmla="*/ 4 w 15"/>
                  <a:gd name="T7" fmla="*/ 7 h 10"/>
                  <a:gd name="T8" fmla="*/ 0 w 15"/>
                  <a:gd name="T9" fmla="*/ 3 h 10"/>
                  <a:gd name="T10" fmla="*/ 4 w 15"/>
                  <a:gd name="T11" fmla="*/ 0 h 10"/>
                  <a:gd name="T12" fmla="*/ 11 w 15"/>
                  <a:gd name="T13" fmla="*/ 0 h 10"/>
                  <a:gd name="T14" fmla="*/ 15 w 15"/>
                  <a:gd name="T15" fmla="*/ 3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 h="10">
                    <a:moveTo>
                      <a:pt x="15" y="3"/>
                    </a:moveTo>
                    <a:lnTo>
                      <a:pt x="11" y="7"/>
                    </a:lnTo>
                    <a:lnTo>
                      <a:pt x="11" y="10"/>
                    </a:lnTo>
                    <a:lnTo>
                      <a:pt x="4" y="7"/>
                    </a:lnTo>
                    <a:lnTo>
                      <a:pt x="0" y="3"/>
                    </a:lnTo>
                    <a:lnTo>
                      <a:pt x="4" y="0"/>
                    </a:lnTo>
                    <a:lnTo>
                      <a:pt x="11" y="0"/>
                    </a:lnTo>
                    <a:lnTo>
                      <a:pt x="15" y="3"/>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0" name="Freeform 136"/>
              <p:cNvSpPr>
                <a:spLocks/>
              </p:cNvSpPr>
              <p:nvPr/>
            </p:nvSpPr>
            <p:spPr bwMode="auto">
              <a:xfrm>
                <a:off x="1479" y="1204"/>
                <a:ext cx="20" cy="7"/>
              </a:xfrm>
              <a:custGeom>
                <a:avLst/>
                <a:gdLst>
                  <a:gd name="T0" fmla="*/ 20 w 20"/>
                  <a:gd name="T1" fmla="*/ 3 h 7"/>
                  <a:gd name="T2" fmla="*/ 16 w 20"/>
                  <a:gd name="T3" fmla="*/ 7 h 7"/>
                  <a:gd name="T4" fmla="*/ 4 w 20"/>
                  <a:gd name="T5" fmla="*/ 7 h 7"/>
                  <a:gd name="T6" fmla="*/ 0 w 20"/>
                  <a:gd name="T7" fmla="*/ 0 h 7"/>
                  <a:gd name="T8" fmla="*/ 12 w 20"/>
                  <a:gd name="T9" fmla="*/ 0 h 7"/>
                  <a:gd name="T10" fmla="*/ 20 w 20"/>
                  <a:gd name="T11" fmla="*/ 3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 h="7">
                    <a:moveTo>
                      <a:pt x="20" y="3"/>
                    </a:moveTo>
                    <a:lnTo>
                      <a:pt x="16" y="7"/>
                    </a:lnTo>
                    <a:lnTo>
                      <a:pt x="4" y="7"/>
                    </a:lnTo>
                    <a:lnTo>
                      <a:pt x="0" y="0"/>
                    </a:lnTo>
                    <a:lnTo>
                      <a:pt x="12" y="0"/>
                    </a:lnTo>
                    <a:lnTo>
                      <a:pt x="20" y="3"/>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1" name="Freeform 137"/>
              <p:cNvSpPr>
                <a:spLocks/>
              </p:cNvSpPr>
              <p:nvPr/>
            </p:nvSpPr>
            <p:spPr bwMode="auto">
              <a:xfrm>
                <a:off x="2699" y="1207"/>
                <a:ext cx="23" cy="14"/>
              </a:xfrm>
              <a:custGeom>
                <a:avLst/>
                <a:gdLst>
                  <a:gd name="T0" fmla="*/ 23 w 23"/>
                  <a:gd name="T1" fmla="*/ 7 h 14"/>
                  <a:gd name="T2" fmla="*/ 12 w 23"/>
                  <a:gd name="T3" fmla="*/ 14 h 14"/>
                  <a:gd name="T4" fmla="*/ 4 w 23"/>
                  <a:gd name="T5" fmla="*/ 14 h 14"/>
                  <a:gd name="T6" fmla="*/ 0 w 23"/>
                  <a:gd name="T7" fmla="*/ 14 h 14"/>
                  <a:gd name="T8" fmla="*/ 12 w 23"/>
                  <a:gd name="T9" fmla="*/ 0 h 14"/>
                  <a:gd name="T10" fmla="*/ 19 w 23"/>
                  <a:gd name="T11" fmla="*/ 0 h 14"/>
                  <a:gd name="T12" fmla="*/ 23 w 23"/>
                  <a:gd name="T13" fmla="*/ 0 h 14"/>
                  <a:gd name="T14" fmla="*/ 23 w 23"/>
                  <a:gd name="T15" fmla="*/ 7 h 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 h="14">
                    <a:moveTo>
                      <a:pt x="23" y="7"/>
                    </a:moveTo>
                    <a:lnTo>
                      <a:pt x="12" y="14"/>
                    </a:lnTo>
                    <a:lnTo>
                      <a:pt x="4" y="14"/>
                    </a:lnTo>
                    <a:lnTo>
                      <a:pt x="0" y="14"/>
                    </a:lnTo>
                    <a:lnTo>
                      <a:pt x="12" y="0"/>
                    </a:lnTo>
                    <a:lnTo>
                      <a:pt x="19" y="0"/>
                    </a:lnTo>
                    <a:lnTo>
                      <a:pt x="23" y="0"/>
                    </a:lnTo>
                    <a:lnTo>
                      <a:pt x="23" y="7"/>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2" name="Freeform 138"/>
              <p:cNvSpPr>
                <a:spLocks/>
              </p:cNvSpPr>
              <p:nvPr/>
            </p:nvSpPr>
            <p:spPr bwMode="auto">
              <a:xfrm>
                <a:off x="1890" y="1235"/>
                <a:ext cx="90" cy="42"/>
              </a:xfrm>
              <a:custGeom>
                <a:avLst/>
                <a:gdLst>
                  <a:gd name="T0" fmla="*/ 86 w 90"/>
                  <a:gd name="T1" fmla="*/ 17 h 42"/>
                  <a:gd name="T2" fmla="*/ 90 w 90"/>
                  <a:gd name="T3" fmla="*/ 21 h 42"/>
                  <a:gd name="T4" fmla="*/ 86 w 90"/>
                  <a:gd name="T5" fmla="*/ 24 h 42"/>
                  <a:gd name="T6" fmla="*/ 79 w 90"/>
                  <a:gd name="T7" fmla="*/ 24 h 42"/>
                  <a:gd name="T8" fmla="*/ 71 w 90"/>
                  <a:gd name="T9" fmla="*/ 21 h 42"/>
                  <a:gd name="T10" fmla="*/ 51 w 90"/>
                  <a:gd name="T11" fmla="*/ 14 h 42"/>
                  <a:gd name="T12" fmla="*/ 31 w 90"/>
                  <a:gd name="T13" fmla="*/ 10 h 42"/>
                  <a:gd name="T14" fmla="*/ 23 w 90"/>
                  <a:gd name="T15" fmla="*/ 14 h 42"/>
                  <a:gd name="T16" fmla="*/ 19 w 90"/>
                  <a:gd name="T17" fmla="*/ 17 h 42"/>
                  <a:gd name="T18" fmla="*/ 23 w 90"/>
                  <a:gd name="T19" fmla="*/ 24 h 42"/>
                  <a:gd name="T20" fmla="*/ 31 w 90"/>
                  <a:gd name="T21" fmla="*/ 28 h 42"/>
                  <a:gd name="T22" fmla="*/ 39 w 90"/>
                  <a:gd name="T23" fmla="*/ 28 h 42"/>
                  <a:gd name="T24" fmla="*/ 43 w 90"/>
                  <a:gd name="T25" fmla="*/ 28 h 42"/>
                  <a:gd name="T26" fmla="*/ 47 w 90"/>
                  <a:gd name="T27" fmla="*/ 31 h 42"/>
                  <a:gd name="T28" fmla="*/ 39 w 90"/>
                  <a:gd name="T29" fmla="*/ 38 h 42"/>
                  <a:gd name="T30" fmla="*/ 31 w 90"/>
                  <a:gd name="T31" fmla="*/ 42 h 42"/>
                  <a:gd name="T32" fmla="*/ 19 w 90"/>
                  <a:gd name="T33" fmla="*/ 38 h 42"/>
                  <a:gd name="T34" fmla="*/ 4 w 90"/>
                  <a:gd name="T35" fmla="*/ 28 h 42"/>
                  <a:gd name="T36" fmla="*/ 0 w 90"/>
                  <a:gd name="T37" fmla="*/ 17 h 42"/>
                  <a:gd name="T38" fmla="*/ 4 w 90"/>
                  <a:gd name="T39" fmla="*/ 7 h 42"/>
                  <a:gd name="T40" fmla="*/ 15 w 90"/>
                  <a:gd name="T41" fmla="*/ 0 h 42"/>
                  <a:gd name="T42" fmla="*/ 31 w 90"/>
                  <a:gd name="T43" fmla="*/ 0 h 42"/>
                  <a:gd name="T44" fmla="*/ 59 w 90"/>
                  <a:gd name="T45" fmla="*/ 3 h 42"/>
                  <a:gd name="T46" fmla="*/ 86 w 90"/>
                  <a:gd name="T47" fmla="*/ 17 h 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2">
                    <a:moveTo>
                      <a:pt x="86" y="17"/>
                    </a:moveTo>
                    <a:lnTo>
                      <a:pt x="90" y="21"/>
                    </a:lnTo>
                    <a:lnTo>
                      <a:pt x="86" y="24"/>
                    </a:lnTo>
                    <a:lnTo>
                      <a:pt x="79" y="24"/>
                    </a:lnTo>
                    <a:lnTo>
                      <a:pt x="71" y="21"/>
                    </a:lnTo>
                    <a:lnTo>
                      <a:pt x="51" y="14"/>
                    </a:lnTo>
                    <a:lnTo>
                      <a:pt x="31" y="10"/>
                    </a:lnTo>
                    <a:lnTo>
                      <a:pt x="23" y="14"/>
                    </a:lnTo>
                    <a:lnTo>
                      <a:pt x="19" y="17"/>
                    </a:lnTo>
                    <a:lnTo>
                      <a:pt x="23" y="24"/>
                    </a:lnTo>
                    <a:lnTo>
                      <a:pt x="31" y="28"/>
                    </a:lnTo>
                    <a:lnTo>
                      <a:pt x="39" y="28"/>
                    </a:lnTo>
                    <a:lnTo>
                      <a:pt x="43" y="28"/>
                    </a:lnTo>
                    <a:lnTo>
                      <a:pt x="47" y="31"/>
                    </a:lnTo>
                    <a:lnTo>
                      <a:pt x="39" y="38"/>
                    </a:lnTo>
                    <a:lnTo>
                      <a:pt x="31" y="42"/>
                    </a:lnTo>
                    <a:lnTo>
                      <a:pt x="19" y="38"/>
                    </a:lnTo>
                    <a:lnTo>
                      <a:pt x="4" y="28"/>
                    </a:lnTo>
                    <a:lnTo>
                      <a:pt x="0" y="17"/>
                    </a:lnTo>
                    <a:lnTo>
                      <a:pt x="4" y="7"/>
                    </a:lnTo>
                    <a:lnTo>
                      <a:pt x="15" y="0"/>
                    </a:lnTo>
                    <a:lnTo>
                      <a:pt x="31" y="0"/>
                    </a:lnTo>
                    <a:lnTo>
                      <a:pt x="59" y="3"/>
                    </a:lnTo>
                    <a:lnTo>
                      <a:pt x="86" y="17"/>
                    </a:lnTo>
                    <a:close/>
                  </a:path>
                </a:pathLst>
              </a:custGeom>
              <a:solidFill>
                <a:srgbClr val="000000"/>
              </a:solidFill>
              <a:ln w="2540">
                <a:solidFill>
                  <a:srgbClr val="000000"/>
                </a:solidFill>
                <a:prstDash val="solid"/>
                <a:round/>
                <a:headEnd/>
                <a:tailEnd/>
              </a:ln>
            </p:spPr>
            <p:txBody>
              <a:bodyPr/>
              <a:lstStyle/>
              <a:p>
                <a:endParaRPr lang="en-US"/>
              </a:p>
            </p:txBody>
          </p:sp>
          <p:sp>
            <p:nvSpPr>
              <p:cNvPr id="223" name="Freeform 139"/>
              <p:cNvSpPr>
                <a:spLocks/>
              </p:cNvSpPr>
              <p:nvPr/>
            </p:nvSpPr>
            <p:spPr bwMode="auto">
              <a:xfrm>
                <a:off x="1724" y="1242"/>
                <a:ext cx="67" cy="59"/>
              </a:xfrm>
              <a:custGeom>
                <a:avLst/>
                <a:gdLst>
                  <a:gd name="T0" fmla="*/ 63 w 67"/>
                  <a:gd name="T1" fmla="*/ 14 h 59"/>
                  <a:gd name="T2" fmla="*/ 67 w 67"/>
                  <a:gd name="T3" fmla="*/ 28 h 59"/>
                  <a:gd name="T4" fmla="*/ 67 w 67"/>
                  <a:gd name="T5" fmla="*/ 42 h 59"/>
                  <a:gd name="T6" fmla="*/ 51 w 67"/>
                  <a:gd name="T7" fmla="*/ 55 h 59"/>
                  <a:gd name="T8" fmla="*/ 35 w 67"/>
                  <a:gd name="T9" fmla="*/ 59 h 59"/>
                  <a:gd name="T10" fmla="*/ 20 w 67"/>
                  <a:gd name="T11" fmla="*/ 59 h 59"/>
                  <a:gd name="T12" fmla="*/ 4 w 67"/>
                  <a:gd name="T13" fmla="*/ 49 h 59"/>
                  <a:gd name="T14" fmla="*/ 0 w 67"/>
                  <a:gd name="T15" fmla="*/ 38 h 59"/>
                  <a:gd name="T16" fmla="*/ 4 w 67"/>
                  <a:gd name="T17" fmla="*/ 24 h 59"/>
                  <a:gd name="T18" fmla="*/ 12 w 67"/>
                  <a:gd name="T19" fmla="*/ 21 h 59"/>
                  <a:gd name="T20" fmla="*/ 16 w 67"/>
                  <a:gd name="T21" fmla="*/ 24 h 59"/>
                  <a:gd name="T22" fmla="*/ 16 w 67"/>
                  <a:gd name="T23" fmla="*/ 35 h 59"/>
                  <a:gd name="T24" fmla="*/ 16 w 67"/>
                  <a:gd name="T25" fmla="*/ 38 h 59"/>
                  <a:gd name="T26" fmla="*/ 24 w 67"/>
                  <a:gd name="T27" fmla="*/ 45 h 59"/>
                  <a:gd name="T28" fmla="*/ 31 w 67"/>
                  <a:gd name="T29" fmla="*/ 45 h 59"/>
                  <a:gd name="T30" fmla="*/ 39 w 67"/>
                  <a:gd name="T31" fmla="*/ 42 h 59"/>
                  <a:gd name="T32" fmla="*/ 47 w 67"/>
                  <a:gd name="T33" fmla="*/ 31 h 59"/>
                  <a:gd name="T34" fmla="*/ 47 w 67"/>
                  <a:gd name="T35" fmla="*/ 21 h 59"/>
                  <a:gd name="T36" fmla="*/ 47 w 67"/>
                  <a:gd name="T37" fmla="*/ 17 h 59"/>
                  <a:gd name="T38" fmla="*/ 43 w 67"/>
                  <a:gd name="T39" fmla="*/ 14 h 59"/>
                  <a:gd name="T40" fmla="*/ 31 w 67"/>
                  <a:gd name="T41" fmla="*/ 17 h 59"/>
                  <a:gd name="T42" fmla="*/ 31 w 67"/>
                  <a:gd name="T43" fmla="*/ 17 h 59"/>
                  <a:gd name="T44" fmla="*/ 24 w 67"/>
                  <a:gd name="T45" fmla="*/ 14 h 59"/>
                  <a:gd name="T46" fmla="*/ 24 w 67"/>
                  <a:gd name="T47" fmla="*/ 10 h 59"/>
                  <a:gd name="T48" fmla="*/ 27 w 67"/>
                  <a:gd name="T49" fmla="*/ 3 h 59"/>
                  <a:gd name="T50" fmla="*/ 39 w 67"/>
                  <a:gd name="T51" fmla="*/ 0 h 59"/>
                  <a:gd name="T52" fmla="*/ 47 w 67"/>
                  <a:gd name="T53" fmla="*/ 3 h 59"/>
                  <a:gd name="T54" fmla="*/ 59 w 67"/>
                  <a:gd name="T55" fmla="*/ 7 h 59"/>
                  <a:gd name="T56" fmla="*/ 63 w 67"/>
                  <a:gd name="T57" fmla="*/ 14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7" h="59">
                    <a:moveTo>
                      <a:pt x="63" y="14"/>
                    </a:moveTo>
                    <a:lnTo>
                      <a:pt x="67" y="28"/>
                    </a:lnTo>
                    <a:lnTo>
                      <a:pt x="67" y="42"/>
                    </a:lnTo>
                    <a:lnTo>
                      <a:pt x="51" y="55"/>
                    </a:lnTo>
                    <a:lnTo>
                      <a:pt x="35" y="59"/>
                    </a:lnTo>
                    <a:lnTo>
                      <a:pt x="20" y="59"/>
                    </a:lnTo>
                    <a:lnTo>
                      <a:pt x="4" y="49"/>
                    </a:lnTo>
                    <a:lnTo>
                      <a:pt x="0" y="38"/>
                    </a:lnTo>
                    <a:lnTo>
                      <a:pt x="4" y="24"/>
                    </a:lnTo>
                    <a:lnTo>
                      <a:pt x="12" y="21"/>
                    </a:lnTo>
                    <a:lnTo>
                      <a:pt x="16" y="24"/>
                    </a:lnTo>
                    <a:lnTo>
                      <a:pt x="16" y="35"/>
                    </a:lnTo>
                    <a:lnTo>
                      <a:pt x="16" y="38"/>
                    </a:lnTo>
                    <a:lnTo>
                      <a:pt x="24" y="45"/>
                    </a:lnTo>
                    <a:lnTo>
                      <a:pt x="31" y="45"/>
                    </a:lnTo>
                    <a:lnTo>
                      <a:pt x="39" y="42"/>
                    </a:lnTo>
                    <a:lnTo>
                      <a:pt x="47" y="31"/>
                    </a:lnTo>
                    <a:lnTo>
                      <a:pt x="47" y="21"/>
                    </a:lnTo>
                    <a:lnTo>
                      <a:pt x="47" y="17"/>
                    </a:lnTo>
                    <a:lnTo>
                      <a:pt x="43" y="14"/>
                    </a:lnTo>
                    <a:lnTo>
                      <a:pt x="31" y="17"/>
                    </a:lnTo>
                    <a:lnTo>
                      <a:pt x="24" y="14"/>
                    </a:lnTo>
                    <a:lnTo>
                      <a:pt x="24" y="10"/>
                    </a:lnTo>
                    <a:lnTo>
                      <a:pt x="27" y="3"/>
                    </a:lnTo>
                    <a:lnTo>
                      <a:pt x="39" y="0"/>
                    </a:lnTo>
                    <a:lnTo>
                      <a:pt x="47" y="3"/>
                    </a:lnTo>
                    <a:lnTo>
                      <a:pt x="59" y="7"/>
                    </a:lnTo>
                    <a:lnTo>
                      <a:pt x="63" y="14"/>
                    </a:lnTo>
                    <a:close/>
                  </a:path>
                </a:pathLst>
              </a:custGeom>
              <a:solidFill>
                <a:srgbClr val="000000"/>
              </a:solidFill>
              <a:ln w="2540">
                <a:solidFill>
                  <a:srgbClr val="000000"/>
                </a:solidFill>
                <a:prstDash val="solid"/>
                <a:round/>
                <a:headEnd/>
                <a:tailEnd/>
              </a:ln>
            </p:spPr>
            <p:txBody>
              <a:bodyPr/>
              <a:lstStyle/>
              <a:p>
                <a:endParaRPr lang="en-US"/>
              </a:p>
            </p:txBody>
          </p:sp>
          <p:sp>
            <p:nvSpPr>
              <p:cNvPr id="224" name="Freeform 140"/>
              <p:cNvSpPr>
                <a:spLocks/>
              </p:cNvSpPr>
              <p:nvPr/>
            </p:nvSpPr>
            <p:spPr bwMode="auto">
              <a:xfrm>
                <a:off x="1527" y="1245"/>
                <a:ext cx="11" cy="1086"/>
              </a:xfrm>
              <a:custGeom>
                <a:avLst/>
                <a:gdLst>
                  <a:gd name="T0" fmla="*/ 7 w 11"/>
                  <a:gd name="T1" fmla="*/ 7 h 1086"/>
                  <a:gd name="T2" fmla="*/ 11 w 11"/>
                  <a:gd name="T3" fmla="*/ 1027 h 1086"/>
                  <a:gd name="T4" fmla="*/ 11 w 11"/>
                  <a:gd name="T5" fmla="*/ 1058 h 1086"/>
                  <a:gd name="T6" fmla="*/ 7 w 11"/>
                  <a:gd name="T7" fmla="*/ 1072 h 1086"/>
                  <a:gd name="T8" fmla="*/ 0 w 11"/>
                  <a:gd name="T9" fmla="*/ 1086 h 1086"/>
                  <a:gd name="T10" fmla="*/ 0 w 11"/>
                  <a:gd name="T11" fmla="*/ 1023 h 1086"/>
                  <a:gd name="T12" fmla="*/ 0 w 11"/>
                  <a:gd name="T13" fmla="*/ 4 h 1086"/>
                  <a:gd name="T14" fmla="*/ 7 w 11"/>
                  <a:gd name="T15" fmla="*/ 0 h 1086"/>
                  <a:gd name="T16" fmla="*/ 7 w 11"/>
                  <a:gd name="T17" fmla="*/ 4 h 1086"/>
                  <a:gd name="T18" fmla="*/ 7 w 11"/>
                  <a:gd name="T19" fmla="*/ 7 h 10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 h="1086">
                    <a:moveTo>
                      <a:pt x="7" y="7"/>
                    </a:moveTo>
                    <a:lnTo>
                      <a:pt x="11" y="1027"/>
                    </a:lnTo>
                    <a:lnTo>
                      <a:pt x="11" y="1058"/>
                    </a:lnTo>
                    <a:lnTo>
                      <a:pt x="7" y="1072"/>
                    </a:lnTo>
                    <a:lnTo>
                      <a:pt x="0" y="1086"/>
                    </a:lnTo>
                    <a:lnTo>
                      <a:pt x="0" y="1023"/>
                    </a:lnTo>
                    <a:lnTo>
                      <a:pt x="0" y="4"/>
                    </a:lnTo>
                    <a:lnTo>
                      <a:pt x="7" y="0"/>
                    </a:lnTo>
                    <a:lnTo>
                      <a:pt x="7" y="4"/>
                    </a:lnTo>
                    <a:lnTo>
                      <a:pt x="7" y="7"/>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 name="Freeform 141"/>
              <p:cNvSpPr>
                <a:spLocks/>
              </p:cNvSpPr>
              <p:nvPr/>
            </p:nvSpPr>
            <p:spPr bwMode="auto">
              <a:xfrm>
                <a:off x="1491" y="1252"/>
                <a:ext cx="16" cy="1110"/>
              </a:xfrm>
              <a:custGeom>
                <a:avLst/>
                <a:gdLst>
                  <a:gd name="T0" fmla="*/ 16 w 16"/>
                  <a:gd name="T1" fmla="*/ 1110 h 1110"/>
                  <a:gd name="T2" fmla="*/ 0 w 16"/>
                  <a:gd name="T3" fmla="*/ 1103 h 1110"/>
                  <a:gd name="T4" fmla="*/ 0 w 16"/>
                  <a:gd name="T5" fmla="*/ 1100 h 1110"/>
                  <a:gd name="T6" fmla="*/ 0 w 16"/>
                  <a:gd name="T7" fmla="*/ 1089 h 1110"/>
                  <a:gd name="T8" fmla="*/ 0 w 16"/>
                  <a:gd name="T9" fmla="*/ 1075 h 1110"/>
                  <a:gd name="T10" fmla="*/ 0 w 16"/>
                  <a:gd name="T11" fmla="*/ 1055 h 1110"/>
                  <a:gd name="T12" fmla="*/ 0 w 16"/>
                  <a:gd name="T13" fmla="*/ 1030 h 1110"/>
                  <a:gd name="T14" fmla="*/ 0 w 16"/>
                  <a:gd name="T15" fmla="*/ 1002 h 1110"/>
                  <a:gd name="T16" fmla="*/ 0 w 16"/>
                  <a:gd name="T17" fmla="*/ 968 h 1110"/>
                  <a:gd name="T18" fmla="*/ 0 w 16"/>
                  <a:gd name="T19" fmla="*/ 933 h 1110"/>
                  <a:gd name="T20" fmla="*/ 0 w 16"/>
                  <a:gd name="T21" fmla="*/ 891 h 1110"/>
                  <a:gd name="T22" fmla="*/ 0 w 16"/>
                  <a:gd name="T23" fmla="*/ 849 h 1110"/>
                  <a:gd name="T24" fmla="*/ 0 w 16"/>
                  <a:gd name="T25" fmla="*/ 755 h 1110"/>
                  <a:gd name="T26" fmla="*/ 0 w 16"/>
                  <a:gd name="T27" fmla="*/ 658 h 1110"/>
                  <a:gd name="T28" fmla="*/ 0 w 16"/>
                  <a:gd name="T29" fmla="*/ 557 h 1110"/>
                  <a:gd name="T30" fmla="*/ 0 w 16"/>
                  <a:gd name="T31" fmla="*/ 456 h 1110"/>
                  <a:gd name="T32" fmla="*/ 0 w 16"/>
                  <a:gd name="T33" fmla="*/ 355 h 1110"/>
                  <a:gd name="T34" fmla="*/ 0 w 16"/>
                  <a:gd name="T35" fmla="*/ 261 h 1110"/>
                  <a:gd name="T36" fmla="*/ 0 w 16"/>
                  <a:gd name="T37" fmla="*/ 219 h 1110"/>
                  <a:gd name="T38" fmla="*/ 0 w 16"/>
                  <a:gd name="T39" fmla="*/ 181 h 1110"/>
                  <a:gd name="T40" fmla="*/ 0 w 16"/>
                  <a:gd name="T41" fmla="*/ 143 h 1110"/>
                  <a:gd name="T42" fmla="*/ 0 w 16"/>
                  <a:gd name="T43" fmla="*/ 108 h 1110"/>
                  <a:gd name="T44" fmla="*/ 0 w 16"/>
                  <a:gd name="T45" fmla="*/ 80 h 1110"/>
                  <a:gd name="T46" fmla="*/ 0 w 16"/>
                  <a:gd name="T47" fmla="*/ 56 h 1110"/>
                  <a:gd name="T48" fmla="*/ 0 w 16"/>
                  <a:gd name="T49" fmla="*/ 35 h 1110"/>
                  <a:gd name="T50" fmla="*/ 0 w 16"/>
                  <a:gd name="T51" fmla="*/ 21 h 1110"/>
                  <a:gd name="T52" fmla="*/ 0 w 16"/>
                  <a:gd name="T53" fmla="*/ 11 h 1110"/>
                  <a:gd name="T54" fmla="*/ 0 w 16"/>
                  <a:gd name="T55" fmla="*/ 11 h 1110"/>
                  <a:gd name="T56" fmla="*/ 16 w 16"/>
                  <a:gd name="T57" fmla="*/ 0 h 1110"/>
                  <a:gd name="T58" fmla="*/ 16 w 16"/>
                  <a:gd name="T59" fmla="*/ 0 h 1110"/>
                  <a:gd name="T60" fmla="*/ 16 w 16"/>
                  <a:gd name="T61" fmla="*/ 11 h 1110"/>
                  <a:gd name="T62" fmla="*/ 16 w 16"/>
                  <a:gd name="T63" fmla="*/ 25 h 1110"/>
                  <a:gd name="T64" fmla="*/ 16 w 16"/>
                  <a:gd name="T65" fmla="*/ 49 h 1110"/>
                  <a:gd name="T66" fmla="*/ 16 w 16"/>
                  <a:gd name="T67" fmla="*/ 73 h 1110"/>
                  <a:gd name="T68" fmla="*/ 16 w 16"/>
                  <a:gd name="T69" fmla="*/ 101 h 1110"/>
                  <a:gd name="T70" fmla="*/ 16 w 16"/>
                  <a:gd name="T71" fmla="*/ 136 h 1110"/>
                  <a:gd name="T72" fmla="*/ 16 w 16"/>
                  <a:gd name="T73" fmla="*/ 171 h 1110"/>
                  <a:gd name="T74" fmla="*/ 16 w 16"/>
                  <a:gd name="T75" fmla="*/ 213 h 1110"/>
                  <a:gd name="T76" fmla="*/ 16 w 16"/>
                  <a:gd name="T77" fmla="*/ 258 h 1110"/>
                  <a:gd name="T78" fmla="*/ 16 w 16"/>
                  <a:gd name="T79" fmla="*/ 352 h 1110"/>
                  <a:gd name="T80" fmla="*/ 16 w 16"/>
                  <a:gd name="T81" fmla="*/ 453 h 1110"/>
                  <a:gd name="T82" fmla="*/ 16 w 16"/>
                  <a:gd name="T83" fmla="*/ 553 h 1110"/>
                  <a:gd name="T84" fmla="*/ 16 w 16"/>
                  <a:gd name="T85" fmla="*/ 658 h 1110"/>
                  <a:gd name="T86" fmla="*/ 16 w 16"/>
                  <a:gd name="T87" fmla="*/ 759 h 1110"/>
                  <a:gd name="T88" fmla="*/ 16 w 16"/>
                  <a:gd name="T89" fmla="*/ 853 h 1110"/>
                  <a:gd name="T90" fmla="*/ 16 w 16"/>
                  <a:gd name="T91" fmla="*/ 894 h 1110"/>
                  <a:gd name="T92" fmla="*/ 16 w 16"/>
                  <a:gd name="T93" fmla="*/ 940 h 1110"/>
                  <a:gd name="T94" fmla="*/ 16 w 16"/>
                  <a:gd name="T95" fmla="*/ 974 h 1110"/>
                  <a:gd name="T96" fmla="*/ 16 w 16"/>
                  <a:gd name="T97" fmla="*/ 1009 h 1110"/>
                  <a:gd name="T98" fmla="*/ 16 w 16"/>
                  <a:gd name="T99" fmla="*/ 1037 h 1110"/>
                  <a:gd name="T100" fmla="*/ 16 w 16"/>
                  <a:gd name="T101" fmla="*/ 1061 h 1110"/>
                  <a:gd name="T102" fmla="*/ 16 w 16"/>
                  <a:gd name="T103" fmla="*/ 1086 h 1110"/>
                  <a:gd name="T104" fmla="*/ 16 w 16"/>
                  <a:gd name="T105" fmla="*/ 1096 h 1110"/>
                  <a:gd name="T106" fmla="*/ 16 w 16"/>
                  <a:gd name="T107" fmla="*/ 1110 h 1110"/>
                  <a:gd name="T108" fmla="*/ 16 w 16"/>
                  <a:gd name="T109" fmla="*/ 1110 h 111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6" h="1110">
                    <a:moveTo>
                      <a:pt x="16" y="1110"/>
                    </a:moveTo>
                    <a:lnTo>
                      <a:pt x="0" y="1103"/>
                    </a:lnTo>
                    <a:lnTo>
                      <a:pt x="0" y="1100"/>
                    </a:lnTo>
                    <a:lnTo>
                      <a:pt x="0" y="1089"/>
                    </a:lnTo>
                    <a:lnTo>
                      <a:pt x="0" y="1075"/>
                    </a:lnTo>
                    <a:lnTo>
                      <a:pt x="0" y="1055"/>
                    </a:lnTo>
                    <a:lnTo>
                      <a:pt x="0" y="1030"/>
                    </a:lnTo>
                    <a:lnTo>
                      <a:pt x="0" y="1002"/>
                    </a:lnTo>
                    <a:lnTo>
                      <a:pt x="0" y="968"/>
                    </a:lnTo>
                    <a:lnTo>
                      <a:pt x="0" y="933"/>
                    </a:lnTo>
                    <a:lnTo>
                      <a:pt x="0" y="891"/>
                    </a:lnTo>
                    <a:lnTo>
                      <a:pt x="0" y="849"/>
                    </a:lnTo>
                    <a:lnTo>
                      <a:pt x="0" y="755"/>
                    </a:lnTo>
                    <a:lnTo>
                      <a:pt x="0" y="658"/>
                    </a:lnTo>
                    <a:lnTo>
                      <a:pt x="0" y="557"/>
                    </a:lnTo>
                    <a:lnTo>
                      <a:pt x="0" y="456"/>
                    </a:lnTo>
                    <a:lnTo>
                      <a:pt x="0" y="355"/>
                    </a:lnTo>
                    <a:lnTo>
                      <a:pt x="0" y="261"/>
                    </a:lnTo>
                    <a:lnTo>
                      <a:pt x="0" y="219"/>
                    </a:lnTo>
                    <a:lnTo>
                      <a:pt x="0" y="181"/>
                    </a:lnTo>
                    <a:lnTo>
                      <a:pt x="0" y="143"/>
                    </a:lnTo>
                    <a:lnTo>
                      <a:pt x="0" y="108"/>
                    </a:lnTo>
                    <a:lnTo>
                      <a:pt x="0" y="80"/>
                    </a:lnTo>
                    <a:lnTo>
                      <a:pt x="0" y="56"/>
                    </a:lnTo>
                    <a:lnTo>
                      <a:pt x="0" y="35"/>
                    </a:lnTo>
                    <a:lnTo>
                      <a:pt x="0" y="21"/>
                    </a:lnTo>
                    <a:lnTo>
                      <a:pt x="0" y="11"/>
                    </a:lnTo>
                    <a:lnTo>
                      <a:pt x="16" y="0"/>
                    </a:lnTo>
                    <a:lnTo>
                      <a:pt x="16" y="11"/>
                    </a:lnTo>
                    <a:lnTo>
                      <a:pt x="16" y="25"/>
                    </a:lnTo>
                    <a:lnTo>
                      <a:pt x="16" y="49"/>
                    </a:lnTo>
                    <a:lnTo>
                      <a:pt x="16" y="73"/>
                    </a:lnTo>
                    <a:lnTo>
                      <a:pt x="16" y="101"/>
                    </a:lnTo>
                    <a:lnTo>
                      <a:pt x="16" y="136"/>
                    </a:lnTo>
                    <a:lnTo>
                      <a:pt x="16" y="171"/>
                    </a:lnTo>
                    <a:lnTo>
                      <a:pt x="16" y="213"/>
                    </a:lnTo>
                    <a:lnTo>
                      <a:pt x="16" y="258"/>
                    </a:lnTo>
                    <a:lnTo>
                      <a:pt x="16" y="352"/>
                    </a:lnTo>
                    <a:lnTo>
                      <a:pt x="16" y="453"/>
                    </a:lnTo>
                    <a:lnTo>
                      <a:pt x="16" y="553"/>
                    </a:lnTo>
                    <a:lnTo>
                      <a:pt x="16" y="658"/>
                    </a:lnTo>
                    <a:lnTo>
                      <a:pt x="16" y="759"/>
                    </a:lnTo>
                    <a:lnTo>
                      <a:pt x="16" y="853"/>
                    </a:lnTo>
                    <a:lnTo>
                      <a:pt x="16" y="894"/>
                    </a:lnTo>
                    <a:lnTo>
                      <a:pt x="16" y="940"/>
                    </a:lnTo>
                    <a:lnTo>
                      <a:pt x="16" y="974"/>
                    </a:lnTo>
                    <a:lnTo>
                      <a:pt x="16" y="1009"/>
                    </a:lnTo>
                    <a:lnTo>
                      <a:pt x="16" y="1037"/>
                    </a:lnTo>
                    <a:lnTo>
                      <a:pt x="16" y="1061"/>
                    </a:lnTo>
                    <a:lnTo>
                      <a:pt x="16" y="1086"/>
                    </a:lnTo>
                    <a:lnTo>
                      <a:pt x="16" y="1096"/>
                    </a:lnTo>
                    <a:lnTo>
                      <a:pt x="16" y="1110"/>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6" name="Freeform 142"/>
              <p:cNvSpPr>
                <a:spLocks/>
              </p:cNvSpPr>
              <p:nvPr/>
            </p:nvSpPr>
            <p:spPr bwMode="auto">
              <a:xfrm>
                <a:off x="1929" y="1263"/>
                <a:ext cx="119" cy="66"/>
              </a:xfrm>
              <a:custGeom>
                <a:avLst/>
                <a:gdLst>
                  <a:gd name="T0" fmla="*/ 99 w 119"/>
                  <a:gd name="T1" fmla="*/ 7 h 66"/>
                  <a:gd name="T2" fmla="*/ 91 w 119"/>
                  <a:gd name="T3" fmla="*/ 21 h 66"/>
                  <a:gd name="T4" fmla="*/ 87 w 119"/>
                  <a:gd name="T5" fmla="*/ 31 h 66"/>
                  <a:gd name="T6" fmla="*/ 91 w 119"/>
                  <a:gd name="T7" fmla="*/ 41 h 66"/>
                  <a:gd name="T8" fmla="*/ 95 w 119"/>
                  <a:gd name="T9" fmla="*/ 45 h 66"/>
                  <a:gd name="T10" fmla="*/ 99 w 119"/>
                  <a:gd name="T11" fmla="*/ 45 h 66"/>
                  <a:gd name="T12" fmla="*/ 103 w 119"/>
                  <a:gd name="T13" fmla="*/ 38 h 66"/>
                  <a:gd name="T14" fmla="*/ 111 w 119"/>
                  <a:gd name="T15" fmla="*/ 38 h 66"/>
                  <a:gd name="T16" fmla="*/ 115 w 119"/>
                  <a:gd name="T17" fmla="*/ 38 h 66"/>
                  <a:gd name="T18" fmla="*/ 119 w 119"/>
                  <a:gd name="T19" fmla="*/ 41 h 66"/>
                  <a:gd name="T20" fmla="*/ 115 w 119"/>
                  <a:gd name="T21" fmla="*/ 52 h 66"/>
                  <a:gd name="T22" fmla="*/ 103 w 119"/>
                  <a:gd name="T23" fmla="*/ 62 h 66"/>
                  <a:gd name="T24" fmla="*/ 99 w 119"/>
                  <a:gd name="T25" fmla="*/ 62 h 66"/>
                  <a:gd name="T26" fmla="*/ 91 w 119"/>
                  <a:gd name="T27" fmla="*/ 59 h 66"/>
                  <a:gd name="T28" fmla="*/ 83 w 119"/>
                  <a:gd name="T29" fmla="*/ 52 h 66"/>
                  <a:gd name="T30" fmla="*/ 75 w 119"/>
                  <a:gd name="T31" fmla="*/ 45 h 66"/>
                  <a:gd name="T32" fmla="*/ 75 w 119"/>
                  <a:gd name="T33" fmla="*/ 38 h 66"/>
                  <a:gd name="T34" fmla="*/ 75 w 119"/>
                  <a:gd name="T35" fmla="*/ 17 h 66"/>
                  <a:gd name="T36" fmla="*/ 51 w 119"/>
                  <a:gd name="T37" fmla="*/ 21 h 66"/>
                  <a:gd name="T38" fmla="*/ 28 w 119"/>
                  <a:gd name="T39" fmla="*/ 24 h 66"/>
                  <a:gd name="T40" fmla="*/ 20 w 119"/>
                  <a:gd name="T41" fmla="*/ 34 h 66"/>
                  <a:gd name="T42" fmla="*/ 16 w 119"/>
                  <a:gd name="T43" fmla="*/ 41 h 66"/>
                  <a:gd name="T44" fmla="*/ 20 w 119"/>
                  <a:gd name="T45" fmla="*/ 45 h 66"/>
                  <a:gd name="T46" fmla="*/ 24 w 119"/>
                  <a:gd name="T47" fmla="*/ 48 h 66"/>
                  <a:gd name="T48" fmla="*/ 32 w 119"/>
                  <a:gd name="T49" fmla="*/ 48 h 66"/>
                  <a:gd name="T50" fmla="*/ 40 w 119"/>
                  <a:gd name="T51" fmla="*/ 41 h 66"/>
                  <a:gd name="T52" fmla="*/ 47 w 119"/>
                  <a:gd name="T53" fmla="*/ 38 h 66"/>
                  <a:gd name="T54" fmla="*/ 51 w 119"/>
                  <a:gd name="T55" fmla="*/ 38 h 66"/>
                  <a:gd name="T56" fmla="*/ 55 w 119"/>
                  <a:gd name="T57" fmla="*/ 48 h 66"/>
                  <a:gd name="T58" fmla="*/ 47 w 119"/>
                  <a:gd name="T59" fmla="*/ 52 h 66"/>
                  <a:gd name="T60" fmla="*/ 36 w 119"/>
                  <a:gd name="T61" fmla="*/ 62 h 66"/>
                  <a:gd name="T62" fmla="*/ 28 w 119"/>
                  <a:gd name="T63" fmla="*/ 66 h 66"/>
                  <a:gd name="T64" fmla="*/ 20 w 119"/>
                  <a:gd name="T65" fmla="*/ 66 h 66"/>
                  <a:gd name="T66" fmla="*/ 8 w 119"/>
                  <a:gd name="T67" fmla="*/ 62 h 66"/>
                  <a:gd name="T68" fmla="*/ 0 w 119"/>
                  <a:gd name="T69" fmla="*/ 48 h 66"/>
                  <a:gd name="T70" fmla="*/ 0 w 119"/>
                  <a:gd name="T71" fmla="*/ 34 h 66"/>
                  <a:gd name="T72" fmla="*/ 8 w 119"/>
                  <a:gd name="T73" fmla="*/ 24 h 66"/>
                  <a:gd name="T74" fmla="*/ 24 w 119"/>
                  <a:gd name="T75" fmla="*/ 14 h 66"/>
                  <a:gd name="T76" fmla="*/ 40 w 119"/>
                  <a:gd name="T77" fmla="*/ 7 h 66"/>
                  <a:gd name="T78" fmla="*/ 59 w 119"/>
                  <a:gd name="T79" fmla="*/ 7 h 66"/>
                  <a:gd name="T80" fmla="*/ 75 w 119"/>
                  <a:gd name="T81" fmla="*/ 7 h 66"/>
                  <a:gd name="T82" fmla="*/ 75 w 119"/>
                  <a:gd name="T83" fmla="*/ 14 h 66"/>
                  <a:gd name="T84" fmla="*/ 87 w 119"/>
                  <a:gd name="T85" fmla="*/ 3 h 66"/>
                  <a:gd name="T86" fmla="*/ 95 w 119"/>
                  <a:gd name="T87" fmla="*/ 0 h 66"/>
                  <a:gd name="T88" fmla="*/ 99 w 119"/>
                  <a:gd name="T89" fmla="*/ 7 h 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9" h="66">
                    <a:moveTo>
                      <a:pt x="99" y="7"/>
                    </a:moveTo>
                    <a:lnTo>
                      <a:pt x="91" y="21"/>
                    </a:lnTo>
                    <a:lnTo>
                      <a:pt x="87" y="31"/>
                    </a:lnTo>
                    <a:lnTo>
                      <a:pt x="91" y="41"/>
                    </a:lnTo>
                    <a:lnTo>
                      <a:pt x="95" y="45"/>
                    </a:lnTo>
                    <a:lnTo>
                      <a:pt x="99" y="45"/>
                    </a:lnTo>
                    <a:lnTo>
                      <a:pt x="103" y="38"/>
                    </a:lnTo>
                    <a:lnTo>
                      <a:pt x="111" y="38"/>
                    </a:lnTo>
                    <a:lnTo>
                      <a:pt x="115" y="38"/>
                    </a:lnTo>
                    <a:lnTo>
                      <a:pt x="119" y="41"/>
                    </a:lnTo>
                    <a:lnTo>
                      <a:pt x="115" y="52"/>
                    </a:lnTo>
                    <a:lnTo>
                      <a:pt x="103" y="62"/>
                    </a:lnTo>
                    <a:lnTo>
                      <a:pt x="99" y="62"/>
                    </a:lnTo>
                    <a:lnTo>
                      <a:pt x="91" y="59"/>
                    </a:lnTo>
                    <a:lnTo>
                      <a:pt x="83" y="52"/>
                    </a:lnTo>
                    <a:lnTo>
                      <a:pt x="75" y="45"/>
                    </a:lnTo>
                    <a:lnTo>
                      <a:pt x="75" y="38"/>
                    </a:lnTo>
                    <a:lnTo>
                      <a:pt x="75" y="17"/>
                    </a:lnTo>
                    <a:lnTo>
                      <a:pt x="51" y="21"/>
                    </a:lnTo>
                    <a:lnTo>
                      <a:pt x="28" y="24"/>
                    </a:lnTo>
                    <a:lnTo>
                      <a:pt x="20" y="34"/>
                    </a:lnTo>
                    <a:lnTo>
                      <a:pt x="16" y="41"/>
                    </a:lnTo>
                    <a:lnTo>
                      <a:pt x="20" y="45"/>
                    </a:lnTo>
                    <a:lnTo>
                      <a:pt x="24" y="48"/>
                    </a:lnTo>
                    <a:lnTo>
                      <a:pt x="32" y="48"/>
                    </a:lnTo>
                    <a:lnTo>
                      <a:pt x="40" y="41"/>
                    </a:lnTo>
                    <a:lnTo>
                      <a:pt x="47" y="38"/>
                    </a:lnTo>
                    <a:lnTo>
                      <a:pt x="51" y="38"/>
                    </a:lnTo>
                    <a:lnTo>
                      <a:pt x="55" y="48"/>
                    </a:lnTo>
                    <a:lnTo>
                      <a:pt x="47" y="52"/>
                    </a:lnTo>
                    <a:lnTo>
                      <a:pt x="36" y="62"/>
                    </a:lnTo>
                    <a:lnTo>
                      <a:pt x="28" y="66"/>
                    </a:lnTo>
                    <a:lnTo>
                      <a:pt x="20" y="66"/>
                    </a:lnTo>
                    <a:lnTo>
                      <a:pt x="8" y="62"/>
                    </a:lnTo>
                    <a:lnTo>
                      <a:pt x="0" y="48"/>
                    </a:lnTo>
                    <a:lnTo>
                      <a:pt x="0" y="34"/>
                    </a:lnTo>
                    <a:lnTo>
                      <a:pt x="8" y="24"/>
                    </a:lnTo>
                    <a:lnTo>
                      <a:pt x="24" y="14"/>
                    </a:lnTo>
                    <a:lnTo>
                      <a:pt x="40" y="7"/>
                    </a:lnTo>
                    <a:lnTo>
                      <a:pt x="59" y="7"/>
                    </a:lnTo>
                    <a:lnTo>
                      <a:pt x="75" y="7"/>
                    </a:lnTo>
                    <a:lnTo>
                      <a:pt x="75" y="14"/>
                    </a:lnTo>
                    <a:lnTo>
                      <a:pt x="87" y="3"/>
                    </a:lnTo>
                    <a:lnTo>
                      <a:pt x="95" y="0"/>
                    </a:lnTo>
                    <a:lnTo>
                      <a:pt x="99" y="7"/>
                    </a:lnTo>
                    <a:close/>
                  </a:path>
                </a:pathLst>
              </a:custGeom>
              <a:solidFill>
                <a:srgbClr val="000000"/>
              </a:solidFill>
              <a:ln w="2540">
                <a:solidFill>
                  <a:srgbClr val="000000"/>
                </a:solidFill>
                <a:prstDash val="solid"/>
                <a:round/>
                <a:headEnd/>
                <a:tailEnd/>
              </a:ln>
            </p:spPr>
            <p:txBody>
              <a:bodyPr/>
              <a:lstStyle/>
              <a:p>
                <a:endParaRPr lang="en-US"/>
              </a:p>
            </p:txBody>
          </p:sp>
          <p:sp>
            <p:nvSpPr>
              <p:cNvPr id="227" name="Freeform 143"/>
              <p:cNvSpPr>
                <a:spLocks/>
              </p:cNvSpPr>
              <p:nvPr/>
            </p:nvSpPr>
            <p:spPr bwMode="auto">
              <a:xfrm>
                <a:off x="1775" y="1287"/>
                <a:ext cx="51" cy="42"/>
              </a:xfrm>
              <a:custGeom>
                <a:avLst/>
                <a:gdLst>
                  <a:gd name="T0" fmla="*/ 32 w 51"/>
                  <a:gd name="T1" fmla="*/ 0 h 42"/>
                  <a:gd name="T2" fmla="*/ 44 w 51"/>
                  <a:gd name="T3" fmla="*/ 28 h 42"/>
                  <a:gd name="T4" fmla="*/ 51 w 51"/>
                  <a:gd name="T5" fmla="*/ 38 h 42"/>
                  <a:gd name="T6" fmla="*/ 51 w 51"/>
                  <a:gd name="T7" fmla="*/ 42 h 42"/>
                  <a:gd name="T8" fmla="*/ 48 w 51"/>
                  <a:gd name="T9" fmla="*/ 42 h 42"/>
                  <a:gd name="T10" fmla="*/ 24 w 51"/>
                  <a:gd name="T11" fmla="*/ 31 h 42"/>
                  <a:gd name="T12" fmla="*/ 0 w 51"/>
                  <a:gd name="T13" fmla="*/ 24 h 42"/>
                  <a:gd name="T14" fmla="*/ 0 w 51"/>
                  <a:gd name="T15" fmla="*/ 21 h 42"/>
                  <a:gd name="T16" fmla="*/ 8 w 51"/>
                  <a:gd name="T17" fmla="*/ 17 h 42"/>
                  <a:gd name="T18" fmla="*/ 16 w 51"/>
                  <a:gd name="T19" fmla="*/ 7 h 42"/>
                  <a:gd name="T20" fmla="*/ 20 w 51"/>
                  <a:gd name="T21" fmla="*/ 0 h 42"/>
                  <a:gd name="T22" fmla="*/ 24 w 51"/>
                  <a:gd name="T23" fmla="*/ 0 h 42"/>
                  <a:gd name="T24" fmla="*/ 32 w 51"/>
                  <a:gd name="T25" fmla="*/ 0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1" h="42">
                    <a:moveTo>
                      <a:pt x="32" y="0"/>
                    </a:moveTo>
                    <a:lnTo>
                      <a:pt x="44" y="28"/>
                    </a:lnTo>
                    <a:lnTo>
                      <a:pt x="51" y="38"/>
                    </a:lnTo>
                    <a:lnTo>
                      <a:pt x="51" y="42"/>
                    </a:lnTo>
                    <a:lnTo>
                      <a:pt x="48" y="42"/>
                    </a:lnTo>
                    <a:lnTo>
                      <a:pt x="24" y="31"/>
                    </a:lnTo>
                    <a:lnTo>
                      <a:pt x="0" y="24"/>
                    </a:lnTo>
                    <a:lnTo>
                      <a:pt x="0" y="21"/>
                    </a:lnTo>
                    <a:lnTo>
                      <a:pt x="8" y="17"/>
                    </a:lnTo>
                    <a:lnTo>
                      <a:pt x="16" y="7"/>
                    </a:lnTo>
                    <a:lnTo>
                      <a:pt x="20" y="0"/>
                    </a:lnTo>
                    <a:lnTo>
                      <a:pt x="24" y="0"/>
                    </a:lnTo>
                    <a:lnTo>
                      <a:pt x="32" y="0"/>
                    </a:lnTo>
                    <a:close/>
                  </a:path>
                </a:pathLst>
              </a:custGeom>
              <a:solidFill>
                <a:srgbClr val="000000"/>
              </a:solidFill>
              <a:ln w="2540">
                <a:solidFill>
                  <a:srgbClr val="000000"/>
                </a:solidFill>
                <a:prstDash val="solid"/>
                <a:round/>
                <a:headEnd/>
                <a:tailEnd/>
              </a:ln>
            </p:spPr>
            <p:txBody>
              <a:bodyPr/>
              <a:lstStyle/>
              <a:p>
                <a:endParaRPr lang="en-US"/>
              </a:p>
            </p:txBody>
          </p:sp>
          <p:sp>
            <p:nvSpPr>
              <p:cNvPr id="229" name="Freeform 145"/>
              <p:cNvSpPr>
                <a:spLocks/>
              </p:cNvSpPr>
              <p:nvPr/>
            </p:nvSpPr>
            <p:spPr bwMode="auto">
              <a:xfrm>
                <a:off x="1720" y="1384"/>
                <a:ext cx="47" cy="81"/>
              </a:xfrm>
              <a:custGeom>
                <a:avLst/>
                <a:gdLst>
                  <a:gd name="T0" fmla="*/ 43 w 47"/>
                  <a:gd name="T1" fmla="*/ 14 h 81"/>
                  <a:gd name="T2" fmla="*/ 47 w 47"/>
                  <a:gd name="T3" fmla="*/ 28 h 81"/>
                  <a:gd name="T4" fmla="*/ 47 w 47"/>
                  <a:gd name="T5" fmla="*/ 42 h 81"/>
                  <a:gd name="T6" fmla="*/ 39 w 47"/>
                  <a:gd name="T7" fmla="*/ 46 h 81"/>
                  <a:gd name="T8" fmla="*/ 35 w 47"/>
                  <a:gd name="T9" fmla="*/ 28 h 81"/>
                  <a:gd name="T10" fmla="*/ 28 w 47"/>
                  <a:gd name="T11" fmla="*/ 21 h 81"/>
                  <a:gd name="T12" fmla="*/ 20 w 47"/>
                  <a:gd name="T13" fmla="*/ 18 h 81"/>
                  <a:gd name="T14" fmla="*/ 16 w 47"/>
                  <a:gd name="T15" fmla="*/ 18 h 81"/>
                  <a:gd name="T16" fmla="*/ 12 w 47"/>
                  <a:gd name="T17" fmla="*/ 25 h 81"/>
                  <a:gd name="T18" fmla="*/ 16 w 47"/>
                  <a:gd name="T19" fmla="*/ 39 h 81"/>
                  <a:gd name="T20" fmla="*/ 20 w 47"/>
                  <a:gd name="T21" fmla="*/ 49 h 81"/>
                  <a:gd name="T22" fmla="*/ 35 w 47"/>
                  <a:gd name="T23" fmla="*/ 77 h 81"/>
                  <a:gd name="T24" fmla="*/ 35 w 47"/>
                  <a:gd name="T25" fmla="*/ 81 h 81"/>
                  <a:gd name="T26" fmla="*/ 31 w 47"/>
                  <a:gd name="T27" fmla="*/ 81 h 81"/>
                  <a:gd name="T28" fmla="*/ 16 w 47"/>
                  <a:gd name="T29" fmla="*/ 63 h 81"/>
                  <a:gd name="T30" fmla="*/ 0 w 47"/>
                  <a:gd name="T31" fmla="*/ 39 h 81"/>
                  <a:gd name="T32" fmla="*/ 0 w 47"/>
                  <a:gd name="T33" fmla="*/ 25 h 81"/>
                  <a:gd name="T34" fmla="*/ 0 w 47"/>
                  <a:gd name="T35" fmla="*/ 11 h 81"/>
                  <a:gd name="T36" fmla="*/ 12 w 47"/>
                  <a:gd name="T37" fmla="*/ 0 h 81"/>
                  <a:gd name="T38" fmla="*/ 24 w 47"/>
                  <a:gd name="T39" fmla="*/ 0 h 81"/>
                  <a:gd name="T40" fmla="*/ 35 w 47"/>
                  <a:gd name="T41" fmla="*/ 7 h 81"/>
                  <a:gd name="T42" fmla="*/ 43 w 47"/>
                  <a:gd name="T43" fmla="*/ 14 h 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7" h="81">
                    <a:moveTo>
                      <a:pt x="43" y="14"/>
                    </a:moveTo>
                    <a:lnTo>
                      <a:pt x="47" y="28"/>
                    </a:lnTo>
                    <a:lnTo>
                      <a:pt x="47" y="42"/>
                    </a:lnTo>
                    <a:lnTo>
                      <a:pt x="39" y="46"/>
                    </a:lnTo>
                    <a:lnTo>
                      <a:pt x="35" y="28"/>
                    </a:lnTo>
                    <a:lnTo>
                      <a:pt x="28" y="21"/>
                    </a:lnTo>
                    <a:lnTo>
                      <a:pt x="20" y="18"/>
                    </a:lnTo>
                    <a:lnTo>
                      <a:pt x="16" y="18"/>
                    </a:lnTo>
                    <a:lnTo>
                      <a:pt x="12" y="25"/>
                    </a:lnTo>
                    <a:lnTo>
                      <a:pt x="16" y="39"/>
                    </a:lnTo>
                    <a:lnTo>
                      <a:pt x="20" y="49"/>
                    </a:lnTo>
                    <a:lnTo>
                      <a:pt x="35" y="77"/>
                    </a:lnTo>
                    <a:lnTo>
                      <a:pt x="35" y="81"/>
                    </a:lnTo>
                    <a:lnTo>
                      <a:pt x="31" y="81"/>
                    </a:lnTo>
                    <a:lnTo>
                      <a:pt x="16" y="63"/>
                    </a:lnTo>
                    <a:lnTo>
                      <a:pt x="0" y="39"/>
                    </a:lnTo>
                    <a:lnTo>
                      <a:pt x="0" y="25"/>
                    </a:lnTo>
                    <a:lnTo>
                      <a:pt x="0" y="11"/>
                    </a:lnTo>
                    <a:lnTo>
                      <a:pt x="12" y="0"/>
                    </a:lnTo>
                    <a:lnTo>
                      <a:pt x="24" y="0"/>
                    </a:lnTo>
                    <a:lnTo>
                      <a:pt x="35" y="7"/>
                    </a:lnTo>
                    <a:lnTo>
                      <a:pt x="43" y="14"/>
                    </a:lnTo>
                    <a:close/>
                  </a:path>
                </a:pathLst>
              </a:custGeom>
              <a:solidFill>
                <a:srgbClr val="000000"/>
              </a:solidFill>
              <a:ln w="2540">
                <a:solidFill>
                  <a:srgbClr val="000000"/>
                </a:solidFill>
                <a:prstDash val="solid"/>
                <a:round/>
                <a:headEnd/>
                <a:tailEnd/>
              </a:ln>
            </p:spPr>
            <p:txBody>
              <a:bodyPr/>
              <a:lstStyle/>
              <a:p>
                <a:endParaRPr lang="en-US"/>
              </a:p>
            </p:txBody>
          </p:sp>
          <p:sp>
            <p:nvSpPr>
              <p:cNvPr id="230" name="Freeform 146"/>
              <p:cNvSpPr>
                <a:spLocks/>
              </p:cNvSpPr>
              <p:nvPr/>
            </p:nvSpPr>
            <p:spPr bwMode="auto">
              <a:xfrm>
                <a:off x="1917" y="1412"/>
                <a:ext cx="44" cy="39"/>
              </a:xfrm>
              <a:custGeom>
                <a:avLst/>
                <a:gdLst>
                  <a:gd name="T0" fmla="*/ 44 w 44"/>
                  <a:gd name="T1" fmla="*/ 4 h 39"/>
                  <a:gd name="T2" fmla="*/ 4 w 44"/>
                  <a:gd name="T3" fmla="*/ 39 h 39"/>
                  <a:gd name="T4" fmla="*/ 0 w 44"/>
                  <a:gd name="T5" fmla="*/ 39 h 39"/>
                  <a:gd name="T6" fmla="*/ 20 w 44"/>
                  <a:gd name="T7" fmla="*/ 18 h 39"/>
                  <a:gd name="T8" fmla="*/ 32 w 44"/>
                  <a:gd name="T9" fmla="*/ 7 h 39"/>
                  <a:gd name="T10" fmla="*/ 44 w 44"/>
                  <a:gd name="T11" fmla="*/ 0 h 39"/>
                  <a:gd name="T12" fmla="*/ 44 w 44"/>
                  <a:gd name="T13" fmla="*/ 4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39">
                    <a:moveTo>
                      <a:pt x="44" y="4"/>
                    </a:moveTo>
                    <a:lnTo>
                      <a:pt x="4" y="39"/>
                    </a:lnTo>
                    <a:lnTo>
                      <a:pt x="0" y="39"/>
                    </a:lnTo>
                    <a:lnTo>
                      <a:pt x="20" y="18"/>
                    </a:lnTo>
                    <a:lnTo>
                      <a:pt x="32" y="7"/>
                    </a:lnTo>
                    <a:lnTo>
                      <a:pt x="44" y="0"/>
                    </a:lnTo>
                    <a:lnTo>
                      <a:pt x="44" y="4"/>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1" name="Freeform 147"/>
              <p:cNvSpPr>
                <a:spLocks/>
              </p:cNvSpPr>
              <p:nvPr/>
            </p:nvSpPr>
            <p:spPr bwMode="auto">
              <a:xfrm>
                <a:off x="1641" y="1416"/>
                <a:ext cx="75" cy="45"/>
              </a:xfrm>
              <a:custGeom>
                <a:avLst/>
                <a:gdLst>
                  <a:gd name="T0" fmla="*/ 75 w 75"/>
                  <a:gd name="T1" fmla="*/ 35 h 45"/>
                  <a:gd name="T2" fmla="*/ 75 w 75"/>
                  <a:gd name="T3" fmla="*/ 42 h 45"/>
                  <a:gd name="T4" fmla="*/ 71 w 75"/>
                  <a:gd name="T5" fmla="*/ 42 h 45"/>
                  <a:gd name="T6" fmla="*/ 47 w 75"/>
                  <a:gd name="T7" fmla="*/ 24 h 45"/>
                  <a:gd name="T8" fmla="*/ 35 w 75"/>
                  <a:gd name="T9" fmla="*/ 14 h 45"/>
                  <a:gd name="T10" fmla="*/ 32 w 75"/>
                  <a:gd name="T11" fmla="*/ 14 h 45"/>
                  <a:gd name="T12" fmla="*/ 20 w 75"/>
                  <a:gd name="T13" fmla="*/ 17 h 45"/>
                  <a:gd name="T14" fmla="*/ 16 w 75"/>
                  <a:gd name="T15" fmla="*/ 21 h 45"/>
                  <a:gd name="T16" fmla="*/ 20 w 75"/>
                  <a:gd name="T17" fmla="*/ 28 h 45"/>
                  <a:gd name="T18" fmla="*/ 28 w 75"/>
                  <a:gd name="T19" fmla="*/ 31 h 45"/>
                  <a:gd name="T20" fmla="*/ 32 w 75"/>
                  <a:gd name="T21" fmla="*/ 35 h 45"/>
                  <a:gd name="T22" fmla="*/ 28 w 75"/>
                  <a:gd name="T23" fmla="*/ 45 h 45"/>
                  <a:gd name="T24" fmla="*/ 16 w 75"/>
                  <a:gd name="T25" fmla="*/ 42 h 45"/>
                  <a:gd name="T26" fmla="*/ 4 w 75"/>
                  <a:gd name="T27" fmla="*/ 28 h 45"/>
                  <a:gd name="T28" fmla="*/ 0 w 75"/>
                  <a:gd name="T29" fmla="*/ 17 h 45"/>
                  <a:gd name="T30" fmla="*/ 0 w 75"/>
                  <a:gd name="T31" fmla="*/ 10 h 45"/>
                  <a:gd name="T32" fmla="*/ 8 w 75"/>
                  <a:gd name="T33" fmla="*/ 3 h 45"/>
                  <a:gd name="T34" fmla="*/ 16 w 75"/>
                  <a:gd name="T35" fmla="*/ 0 h 45"/>
                  <a:gd name="T36" fmla="*/ 35 w 75"/>
                  <a:gd name="T37" fmla="*/ 0 h 45"/>
                  <a:gd name="T38" fmla="*/ 51 w 75"/>
                  <a:gd name="T39" fmla="*/ 10 h 45"/>
                  <a:gd name="T40" fmla="*/ 67 w 75"/>
                  <a:gd name="T41" fmla="*/ 21 h 45"/>
                  <a:gd name="T42" fmla="*/ 75 w 75"/>
                  <a:gd name="T43" fmla="*/ 35 h 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5" h="45">
                    <a:moveTo>
                      <a:pt x="75" y="35"/>
                    </a:moveTo>
                    <a:lnTo>
                      <a:pt x="75" y="42"/>
                    </a:lnTo>
                    <a:lnTo>
                      <a:pt x="71" y="42"/>
                    </a:lnTo>
                    <a:lnTo>
                      <a:pt x="47" y="24"/>
                    </a:lnTo>
                    <a:lnTo>
                      <a:pt x="35" y="14"/>
                    </a:lnTo>
                    <a:lnTo>
                      <a:pt x="32" y="14"/>
                    </a:lnTo>
                    <a:lnTo>
                      <a:pt x="20" y="17"/>
                    </a:lnTo>
                    <a:lnTo>
                      <a:pt x="16" y="21"/>
                    </a:lnTo>
                    <a:lnTo>
                      <a:pt x="20" y="28"/>
                    </a:lnTo>
                    <a:lnTo>
                      <a:pt x="28" y="31"/>
                    </a:lnTo>
                    <a:lnTo>
                      <a:pt x="32" y="35"/>
                    </a:lnTo>
                    <a:lnTo>
                      <a:pt x="28" y="45"/>
                    </a:lnTo>
                    <a:lnTo>
                      <a:pt x="16" y="42"/>
                    </a:lnTo>
                    <a:lnTo>
                      <a:pt x="4" y="28"/>
                    </a:lnTo>
                    <a:lnTo>
                      <a:pt x="0" y="17"/>
                    </a:lnTo>
                    <a:lnTo>
                      <a:pt x="0" y="10"/>
                    </a:lnTo>
                    <a:lnTo>
                      <a:pt x="8" y="3"/>
                    </a:lnTo>
                    <a:lnTo>
                      <a:pt x="16" y="0"/>
                    </a:lnTo>
                    <a:lnTo>
                      <a:pt x="35" y="0"/>
                    </a:lnTo>
                    <a:lnTo>
                      <a:pt x="51" y="10"/>
                    </a:lnTo>
                    <a:lnTo>
                      <a:pt x="67" y="21"/>
                    </a:lnTo>
                    <a:lnTo>
                      <a:pt x="75" y="35"/>
                    </a:lnTo>
                    <a:close/>
                  </a:path>
                </a:pathLst>
              </a:custGeom>
              <a:solidFill>
                <a:srgbClr val="000000"/>
              </a:solidFill>
              <a:ln w="2540">
                <a:solidFill>
                  <a:srgbClr val="000000"/>
                </a:solidFill>
                <a:prstDash val="solid"/>
                <a:round/>
                <a:headEnd/>
                <a:tailEnd/>
              </a:ln>
            </p:spPr>
            <p:txBody>
              <a:bodyPr/>
              <a:lstStyle/>
              <a:p>
                <a:endParaRPr lang="en-US"/>
              </a:p>
            </p:txBody>
          </p:sp>
          <p:sp>
            <p:nvSpPr>
              <p:cNvPr id="232" name="Freeform 148"/>
              <p:cNvSpPr>
                <a:spLocks/>
              </p:cNvSpPr>
              <p:nvPr/>
            </p:nvSpPr>
            <p:spPr bwMode="auto">
              <a:xfrm>
                <a:off x="2205" y="1416"/>
                <a:ext cx="24" cy="31"/>
              </a:xfrm>
              <a:custGeom>
                <a:avLst/>
                <a:gdLst>
                  <a:gd name="T0" fmla="*/ 20 w 24"/>
                  <a:gd name="T1" fmla="*/ 31 h 31"/>
                  <a:gd name="T2" fmla="*/ 8 w 24"/>
                  <a:gd name="T3" fmla="*/ 31 h 31"/>
                  <a:gd name="T4" fmla="*/ 0 w 24"/>
                  <a:gd name="T5" fmla="*/ 21 h 31"/>
                  <a:gd name="T6" fmla="*/ 0 w 24"/>
                  <a:gd name="T7" fmla="*/ 0 h 31"/>
                  <a:gd name="T8" fmla="*/ 20 w 24"/>
                  <a:gd name="T9" fmla="*/ 14 h 31"/>
                  <a:gd name="T10" fmla="*/ 24 w 24"/>
                  <a:gd name="T11" fmla="*/ 21 h 31"/>
                  <a:gd name="T12" fmla="*/ 24 w 24"/>
                  <a:gd name="T13" fmla="*/ 28 h 31"/>
                  <a:gd name="T14" fmla="*/ 20 w 24"/>
                  <a:gd name="T15" fmla="*/ 31 h 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31">
                    <a:moveTo>
                      <a:pt x="20" y="31"/>
                    </a:moveTo>
                    <a:lnTo>
                      <a:pt x="8" y="31"/>
                    </a:lnTo>
                    <a:lnTo>
                      <a:pt x="0" y="21"/>
                    </a:lnTo>
                    <a:lnTo>
                      <a:pt x="0" y="0"/>
                    </a:lnTo>
                    <a:lnTo>
                      <a:pt x="20" y="14"/>
                    </a:lnTo>
                    <a:lnTo>
                      <a:pt x="24" y="21"/>
                    </a:lnTo>
                    <a:lnTo>
                      <a:pt x="24" y="28"/>
                    </a:lnTo>
                    <a:lnTo>
                      <a:pt x="20" y="31"/>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3" name="Freeform 149"/>
              <p:cNvSpPr>
                <a:spLocks/>
              </p:cNvSpPr>
              <p:nvPr/>
            </p:nvSpPr>
            <p:spPr bwMode="auto">
              <a:xfrm>
                <a:off x="1767" y="1419"/>
                <a:ext cx="59" cy="70"/>
              </a:xfrm>
              <a:custGeom>
                <a:avLst/>
                <a:gdLst>
                  <a:gd name="T0" fmla="*/ 56 w 59"/>
                  <a:gd name="T1" fmla="*/ 11 h 70"/>
                  <a:gd name="T2" fmla="*/ 59 w 59"/>
                  <a:gd name="T3" fmla="*/ 14 h 70"/>
                  <a:gd name="T4" fmla="*/ 59 w 59"/>
                  <a:gd name="T5" fmla="*/ 21 h 70"/>
                  <a:gd name="T6" fmla="*/ 56 w 59"/>
                  <a:gd name="T7" fmla="*/ 35 h 70"/>
                  <a:gd name="T8" fmla="*/ 52 w 59"/>
                  <a:gd name="T9" fmla="*/ 42 h 70"/>
                  <a:gd name="T10" fmla="*/ 44 w 59"/>
                  <a:gd name="T11" fmla="*/ 42 h 70"/>
                  <a:gd name="T12" fmla="*/ 40 w 59"/>
                  <a:gd name="T13" fmla="*/ 35 h 70"/>
                  <a:gd name="T14" fmla="*/ 40 w 59"/>
                  <a:gd name="T15" fmla="*/ 25 h 70"/>
                  <a:gd name="T16" fmla="*/ 40 w 59"/>
                  <a:gd name="T17" fmla="*/ 14 h 70"/>
                  <a:gd name="T18" fmla="*/ 36 w 59"/>
                  <a:gd name="T19" fmla="*/ 14 h 70"/>
                  <a:gd name="T20" fmla="*/ 28 w 59"/>
                  <a:gd name="T21" fmla="*/ 14 h 70"/>
                  <a:gd name="T22" fmla="*/ 16 w 59"/>
                  <a:gd name="T23" fmla="*/ 28 h 70"/>
                  <a:gd name="T24" fmla="*/ 16 w 59"/>
                  <a:gd name="T25" fmla="*/ 42 h 70"/>
                  <a:gd name="T26" fmla="*/ 16 w 59"/>
                  <a:gd name="T27" fmla="*/ 70 h 70"/>
                  <a:gd name="T28" fmla="*/ 12 w 59"/>
                  <a:gd name="T29" fmla="*/ 70 h 70"/>
                  <a:gd name="T30" fmla="*/ 8 w 59"/>
                  <a:gd name="T31" fmla="*/ 70 h 70"/>
                  <a:gd name="T32" fmla="*/ 4 w 59"/>
                  <a:gd name="T33" fmla="*/ 52 h 70"/>
                  <a:gd name="T34" fmla="*/ 0 w 59"/>
                  <a:gd name="T35" fmla="*/ 39 h 70"/>
                  <a:gd name="T36" fmla="*/ 4 w 59"/>
                  <a:gd name="T37" fmla="*/ 21 h 70"/>
                  <a:gd name="T38" fmla="*/ 12 w 59"/>
                  <a:gd name="T39" fmla="*/ 11 h 70"/>
                  <a:gd name="T40" fmla="*/ 24 w 59"/>
                  <a:gd name="T41" fmla="*/ 4 h 70"/>
                  <a:gd name="T42" fmla="*/ 28 w 59"/>
                  <a:gd name="T43" fmla="*/ 0 h 70"/>
                  <a:gd name="T44" fmla="*/ 44 w 59"/>
                  <a:gd name="T45" fmla="*/ 4 h 70"/>
                  <a:gd name="T46" fmla="*/ 56 w 59"/>
                  <a:gd name="T47" fmla="*/ 11 h 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9" h="70">
                    <a:moveTo>
                      <a:pt x="56" y="11"/>
                    </a:moveTo>
                    <a:lnTo>
                      <a:pt x="59" y="14"/>
                    </a:lnTo>
                    <a:lnTo>
                      <a:pt x="59" y="21"/>
                    </a:lnTo>
                    <a:lnTo>
                      <a:pt x="56" y="35"/>
                    </a:lnTo>
                    <a:lnTo>
                      <a:pt x="52" y="42"/>
                    </a:lnTo>
                    <a:lnTo>
                      <a:pt x="44" y="42"/>
                    </a:lnTo>
                    <a:lnTo>
                      <a:pt x="40" y="35"/>
                    </a:lnTo>
                    <a:lnTo>
                      <a:pt x="40" y="25"/>
                    </a:lnTo>
                    <a:lnTo>
                      <a:pt x="40" y="14"/>
                    </a:lnTo>
                    <a:lnTo>
                      <a:pt x="36" y="14"/>
                    </a:lnTo>
                    <a:lnTo>
                      <a:pt x="28" y="14"/>
                    </a:lnTo>
                    <a:lnTo>
                      <a:pt x="16" y="28"/>
                    </a:lnTo>
                    <a:lnTo>
                      <a:pt x="16" y="42"/>
                    </a:lnTo>
                    <a:lnTo>
                      <a:pt x="16" y="70"/>
                    </a:lnTo>
                    <a:lnTo>
                      <a:pt x="12" y="70"/>
                    </a:lnTo>
                    <a:lnTo>
                      <a:pt x="8" y="70"/>
                    </a:lnTo>
                    <a:lnTo>
                      <a:pt x="4" y="52"/>
                    </a:lnTo>
                    <a:lnTo>
                      <a:pt x="0" y="39"/>
                    </a:lnTo>
                    <a:lnTo>
                      <a:pt x="4" y="21"/>
                    </a:lnTo>
                    <a:lnTo>
                      <a:pt x="12" y="11"/>
                    </a:lnTo>
                    <a:lnTo>
                      <a:pt x="24" y="4"/>
                    </a:lnTo>
                    <a:lnTo>
                      <a:pt x="28" y="0"/>
                    </a:lnTo>
                    <a:lnTo>
                      <a:pt x="44" y="4"/>
                    </a:lnTo>
                    <a:lnTo>
                      <a:pt x="56" y="11"/>
                    </a:lnTo>
                    <a:close/>
                  </a:path>
                </a:pathLst>
              </a:custGeom>
              <a:solidFill>
                <a:srgbClr val="000000"/>
              </a:solidFill>
              <a:ln w="2540">
                <a:solidFill>
                  <a:srgbClr val="000000"/>
                </a:solidFill>
                <a:prstDash val="solid"/>
                <a:round/>
                <a:headEnd/>
                <a:tailEnd/>
              </a:ln>
            </p:spPr>
            <p:txBody>
              <a:bodyPr/>
              <a:lstStyle/>
              <a:p>
                <a:endParaRPr lang="en-US"/>
              </a:p>
            </p:txBody>
          </p:sp>
          <p:sp>
            <p:nvSpPr>
              <p:cNvPr id="234" name="Freeform 150"/>
              <p:cNvSpPr>
                <a:spLocks/>
              </p:cNvSpPr>
              <p:nvPr/>
            </p:nvSpPr>
            <p:spPr bwMode="auto">
              <a:xfrm>
                <a:off x="1941" y="1423"/>
                <a:ext cx="351" cy="316"/>
              </a:xfrm>
              <a:custGeom>
                <a:avLst/>
                <a:gdLst>
                  <a:gd name="T0" fmla="*/ 347 w 351"/>
                  <a:gd name="T1" fmla="*/ 21 h 316"/>
                  <a:gd name="T2" fmla="*/ 328 w 351"/>
                  <a:gd name="T3" fmla="*/ 21 h 316"/>
                  <a:gd name="T4" fmla="*/ 312 w 351"/>
                  <a:gd name="T5" fmla="*/ 35 h 316"/>
                  <a:gd name="T6" fmla="*/ 300 w 351"/>
                  <a:gd name="T7" fmla="*/ 101 h 316"/>
                  <a:gd name="T8" fmla="*/ 245 w 351"/>
                  <a:gd name="T9" fmla="*/ 146 h 316"/>
                  <a:gd name="T10" fmla="*/ 174 w 351"/>
                  <a:gd name="T11" fmla="*/ 139 h 316"/>
                  <a:gd name="T12" fmla="*/ 95 w 351"/>
                  <a:gd name="T13" fmla="*/ 87 h 316"/>
                  <a:gd name="T14" fmla="*/ 162 w 351"/>
                  <a:gd name="T15" fmla="*/ 177 h 316"/>
                  <a:gd name="T16" fmla="*/ 166 w 351"/>
                  <a:gd name="T17" fmla="*/ 226 h 316"/>
                  <a:gd name="T18" fmla="*/ 126 w 351"/>
                  <a:gd name="T19" fmla="*/ 264 h 316"/>
                  <a:gd name="T20" fmla="*/ 67 w 351"/>
                  <a:gd name="T21" fmla="*/ 275 h 316"/>
                  <a:gd name="T22" fmla="*/ 12 w 351"/>
                  <a:gd name="T23" fmla="*/ 292 h 316"/>
                  <a:gd name="T24" fmla="*/ 28 w 351"/>
                  <a:gd name="T25" fmla="*/ 299 h 316"/>
                  <a:gd name="T26" fmla="*/ 32 w 351"/>
                  <a:gd name="T27" fmla="*/ 306 h 316"/>
                  <a:gd name="T28" fmla="*/ 4 w 351"/>
                  <a:gd name="T29" fmla="*/ 316 h 316"/>
                  <a:gd name="T30" fmla="*/ 0 w 351"/>
                  <a:gd name="T31" fmla="*/ 292 h 316"/>
                  <a:gd name="T32" fmla="*/ 39 w 351"/>
                  <a:gd name="T33" fmla="*/ 268 h 316"/>
                  <a:gd name="T34" fmla="*/ 55 w 351"/>
                  <a:gd name="T35" fmla="*/ 254 h 316"/>
                  <a:gd name="T36" fmla="*/ 32 w 351"/>
                  <a:gd name="T37" fmla="*/ 226 h 316"/>
                  <a:gd name="T38" fmla="*/ 47 w 351"/>
                  <a:gd name="T39" fmla="*/ 191 h 316"/>
                  <a:gd name="T40" fmla="*/ 99 w 351"/>
                  <a:gd name="T41" fmla="*/ 188 h 316"/>
                  <a:gd name="T42" fmla="*/ 107 w 351"/>
                  <a:gd name="T43" fmla="*/ 205 h 316"/>
                  <a:gd name="T44" fmla="*/ 79 w 351"/>
                  <a:gd name="T45" fmla="*/ 205 h 316"/>
                  <a:gd name="T46" fmla="*/ 71 w 351"/>
                  <a:gd name="T47" fmla="*/ 226 h 316"/>
                  <a:gd name="T48" fmla="*/ 110 w 351"/>
                  <a:gd name="T49" fmla="*/ 240 h 316"/>
                  <a:gd name="T50" fmla="*/ 146 w 351"/>
                  <a:gd name="T51" fmla="*/ 205 h 316"/>
                  <a:gd name="T52" fmla="*/ 130 w 351"/>
                  <a:gd name="T53" fmla="*/ 146 h 316"/>
                  <a:gd name="T54" fmla="*/ 110 w 351"/>
                  <a:gd name="T55" fmla="*/ 128 h 316"/>
                  <a:gd name="T56" fmla="*/ 130 w 351"/>
                  <a:gd name="T57" fmla="*/ 174 h 316"/>
                  <a:gd name="T58" fmla="*/ 118 w 351"/>
                  <a:gd name="T59" fmla="*/ 167 h 316"/>
                  <a:gd name="T60" fmla="*/ 79 w 351"/>
                  <a:gd name="T61" fmla="*/ 104 h 316"/>
                  <a:gd name="T62" fmla="*/ 28 w 351"/>
                  <a:gd name="T63" fmla="*/ 10 h 316"/>
                  <a:gd name="T64" fmla="*/ 158 w 351"/>
                  <a:gd name="T65" fmla="*/ 101 h 316"/>
                  <a:gd name="T66" fmla="*/ 201 w 351"/>
                  <a:gd name="T67" fmla="*/ 115 h 316"/>
                  <a:gd name="T68" fmla="*/ 134 w 351"/>
                  <a:gd name="T69" fmla="*/ 104 h 316"/>
                  <a:gd name="T70" fmla="*/ 182 w 351"/>
                  <a:gd name="T71" fmla="*/ 128 h 316"/>
                  <a:gd name="T72" fmla="*/ 245 w 351"/>
                  <a:gd name="T73" fmla="*/ 122 h 316"/>
                  <a:gd name="T74" fmla="*/ 264 w 351"/>
                  <a:gd name="T75" fmla="*/ 83 h 316"/>
                  <a:gd name="T76" fmla="*/ 229 w 351"/>
                  <a:gd name="T77" fmla="*/ 66 h 316"/>
                  <a:gd name="T78" fmla="*/ 217 w 351"/>
                  <a:gd name="T79" fmla="*/ 94 h 316"/>
                  <a:gd name="T80" fmla="*/ 201 w 351"/>
                  <a:gd name="T81" fmla="*/ 80 h 316"/>
                  <a:gd name="T82" fmla="*/ 213 w 351"/>
                  <a:gd name="T83" fmla="*/ 38 h 316"/>
                  <a:gd name="T84" fmla="*/ 268 w 351"/>
                  <a:gd name="T85" fmla="*/ 35 h 316"/>
                  <a:gd name="T86" fmla="*/ 288 w 351"/>
                  <a:gd name="T87" fmla="*/ 59 h 316"/>
                  <a:gd name="T88" fmla="*/ 300 w 351"/>
                  <a:gd name="T89" fmla="*/ 59 h 316"/>
                  <a:gd name="T90" fmla="*/ 296 w 351"/>
                  <a:gd name="T91" fmla="*/ 28 h 316"/>
                  <a:gd name="T92" fmla="*/ 324 w 351"/>
                  <a:gd name="T93" fmla="*/ 0 h 3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51" h="316">
                    <a:moveTo>
                      <a:pt x="347" y="10"/>
                    </a:moveTo>
                    <a:lnTo>
                      <a:pt x="351" y="17"/>
                    </a:lnTo>
                    <a:lnTo>
                      <a:pt x="347" y="21"/>
                    </a:lnTo>
                    <a:lnTo>
                      <a:pt x="339" y="28"/>
                    </a:lnTo>
                    <a:lnTo>
                      <a:pt x="331" y="28"/>
                    </a:lnTo>
                    <a:lnTo>
                      <a:pt x="328" y="21"/>
                    </a:lnTo>
                    <a:lnTo>
                      <a:pt x="328" y="14"/>
                    </a:lnTo>
                    <a:lnTo>
                      <a:pt x="316" y="24"/>
                    </a:lnTo>
                    <a:lnTo>
                      <a:pt x="312" y="35"/>
                    </a:lnTo>
                    <a:lnTo>
                      <a:pt x="308" y="59"/>
                    </a:lnTo>
                    <a:lnTo>
                      <a:pt x="308" y="80"/>
                    </a:lnTo>
                    <a:lnTo>
                      <a:pt x="300" y="101"/>
                    </a:lnTo>
                    <a:lnTo>
                      <a:pt x="288" y="122"/>
                    </a:lnTo>
                    <a:lnTo>
                      <a:pt x="268" y="135"/>
                    </a:lnTo>
                    <a:lnTo>
                      <a:pt x="245" y="146"/>
                    </a:lnTo>
                    <a:lnTo>
                      <a:pt x="225" y="146"/>
                    </a:lnTo>
                    <a:lnTo>
                      <a:pt x="197" y="146"/>
                    </a:lnTo>
                    <a:lnTo>
                      <a:pt x="174" y="139"/>
                    </a:lnTo>
                    <a:lnTo>
                      <a:pt x="134" y="115"/>
                    </a:lnTo>
                    <a:lnTo>
                      <a:pt x="99" y="87"/>
                    </a:lnTo>
                    <a:lnTo>
                      <a:pt x="95" y="87"/>
                    </a:lnTo>
                    <a:lnTo>
                      <a:pt x="91" y="90"/>
                    </a:lnTo>
                    <a:lnTo>
                      <a:pt x="142" y="146"/>
                    </a:lnTo>
                    <a:lnTo>
                      <a:pt x="162" y="177"/>
                    </a:lnTo>
                    <a:lnTo>
                      <a:pt x="166" y="191"/>
                    </a:lnTo>
                    <a:lnTo>
                      <a:pt x="166" y="209"/>
                    </a:lnTo>
                    <a:lnTo>
                      <a:pt x="166" y="226"/>
                    </a:lnTo>
                    <a:lnTo>
                      <a:pt x="158" y="243"/>
                    </a:lnTo>
                    <a:lnTo>
                      <a:pt x="146" y="254"/>
                    </a:lnTo>
                    <a:lnTo>
                      <a:pt x="126" y="264"/>
                    </a:lnTo>
                    <a:lnTo>
                      <a:pt x="114" y="271"/>
                    </a:lnTo>
                    <a:lnTo>
                      <a:pt x="99" y="275"/>
                    </a:lnTo>
                    <a:lnTo>
                      <a:pt x="67" y="275"/>
                    </a:lnTo>
                    <a:lnTo>
                      <a:pt x="35" y="278"/>
                    </a:lnTo>
                    <a:lnTo>
                      <a:pt x="24" y="285"/>
                    </a:lnTo>
                    <a:lnTo>
                      <a:pt x="12" y="292"/>
                    </a:lnTo>
                    <a:lnTo>
                      <a:pt x="16" y="299"/>
                    </a:lnTo>
                    <a:lnTo>
                      <a:pt x="20" y="299"/>
                    </a:lnTo>
                    <a:lnTo>
                      <a:pt x="28" y="299"/>
                    </a:lnTo>
                    <a:lnTo>
                      <a:pt x="28" y="296"/>
                    </a:lnTo>
                    <a:lnTo>
                      <a:pt x="35" y="299"/>
                    </a:lnTo>
                    <a:lnTo>
                      <a:pt x="32" y="306"/>
                    </a:lnTo>
                    <a:lnTo>
                      <a:pt x="24" y="316"/>
                    </a:lnTo>
                    <a:lnTo>
                      <a:pt x="8" y="316"/>
                    </a:lnTo>
                    <a:lnTo>
                      <a:pt x="4" y="316"/>
                    </a:lnTo>
                    <a:lnTo>
                      <a:pt x="0" y="309"/>
                    </a:lnTo>
                    <a:lnTo>
                      <a:pt x="0" y="299"/>
                    </a:lnTo>
                    <a:lnTo>
                      <a:pt x="0" y="292"/>
                    </a:lnTo>
                    <a:lnTo>
                      <a:pt x="12" y="275"/>
                    </a:lnTo>
                    <a:lnTo>
                      <a:pt x="24" y="268"/>
                    </a:lnTo>
                    <a:lnTo>
                      <a:pt x="39" y="268"/>
                    </a:lnTo>
                    <a:lnTo>
                      <a:pt x="67" y="261"/>
                    </a:lnTo>
                    <a:lnTo>
                      <a:pt x="63" y="254"/>
                    </a:lnTo>
                    <a:lnTo>
                      <a:pt x="55" y="254"/>
                    </a:lnTo>
                    <a:lnTo>
                      <a:pt x="43" y="247"/>
                    </a:lnTo>
                    <a:lnTo>
                      <a:pt x="35" y="236"/>
                    </a:lnTo>
                    <a:lnTo>
                      <a:pt x="32" y="226"/>
                    </a:lnTo>
                    <a:lnTo>
                      <a:pt x="32" y="212"/>
                    </a:lnTo>
                    <a:lnTo>
                      <a:pt x="35" y="205"/>
                    </a:lnTo>
                    <a:lnTo>
                      <a:pt x="47" y="191"/>
                    </a:lnTo>
                    <a:lnTo>
                      <a:pt x="63" y="181"/>
                    </a:lnTo>
                    <a:lnTo>
                      <a:pt x="83" y="184"/>
                    </a:lnTo>
                    <a:lnTo>
                      <a:pt x="99" y="188"/>
                    </a:lnTo>
                    <a:lnTo>
                      <a:pt x="107" y="198"/>
                    </a:lnTo>
                    <a:lnTo>
                      <a:pt x="107" y="202"/>
                    </a:lnTo>
                    <a:lnTo>
                      <a:pt x="107" y="205"/>
                    </a:lnTo>
                    <a:lnTo>
                      <a:pt x="95" y="202"/>
                    </a:lnTo>
                    <a:lnTo>
                      <a:pt x="87" y="202"/>
                    </a:lnTo>
                    <a:lnTo>
                      <a:pt x="79" y="205"/>
                    </a:lnTo>
                    <a:lnTo>
                      <a:pt x="71" y="212"/>
                    </a:lnTo>
                    <a:lnTo>
                      <a:pt x="71" y="219"/>
                    </a:lnTo>
                    <a:lnTo>
                      <a:pt x="71" y="226"/>
                    </a:lnTo>
                    <a:lnTo>
                      <a:pt x="91" y="240"/>
                    </a:lnTo>
                    <a:lnTo>
                      <a:pt x="99" y="243"/>
                    </a:lnTo>
                    <a:lnTo>
                      <a:pt x="110" y="240"/>
                    </a:lnTo>
                    <a:lnTo>
                      <a:pt x="126" y="236"/>
                    </a:lnTo>
                    <a:lnTo>
                      <a:pt x="134" y="229"/>
                    </a:lnTo>
                    <a:lnTo>
                      <a:pt x="146" y="205"/>
                    </a:lnTo>
                    <a:lnTo>
                      <a:pt x="146" y="184"/>
                    </a:lnTo>
                    <a:lnTo>
                      <a:pt x="142" y="163"/>
                    </a:lnTo>
                    <a:lnTo>
                      <a:pt x="130" y="146"/>
                    </a:lnTo>
                    <a:lnTo>
                      <a:pt x="118" y="128"/>
                    </a:lnTo>
                    <a:lnTo>
                      <a:pt x="110" y="125"/>
                    </a:lnTo>
                    <a:lnTo>
                      <a:pt x="110" y="128"/>
                    </a:lnTo>
                    <a:lnTo>
                      <a:pt x="114" y="142"/>
                    </a:lnTo>
                    <a:lnTo>
                      <a:pt x="122" y="160"/>
                    </a:lnTo>
                    <a:lnTo>
                      <a:pt x="130" y="174"/>
                    </a:lnTo>
                    <a:lnTo>
                      <a:pt x="130" y="191"/>
                    </a:lnTo>
                    <a:lnTo>
                      <a:pt x="126" y="205"/>
                    </a:lnTo>
                    <a:lnTo>
                      <a:pt x="118" y="167"/>
                    </a:lnTo>
                    <a:lnTo>
                      <a:pt x="110" y="149"/>
                    </a:lnTo>
                    <a:lnTo>
                      <a:pt x="99" y="132"/>
                    </a:lnTo>
                    <a:lnTo>
                      <a:pt x="79" y="104"/>
                    </a:lnTo>
                    <a:lnTo>
                      <a:pt x="55" y="80"/>
                    </a:lnTo>
                    <a:lnTo>
                      <a:pt x="4" y="38"/>
                    </a:lnTo>
                    <a:lnTo>
                      <a:pt x="28" y="10"/>
                    </a:lnTo>
                    <a:lnTo>
                      <a:pt x="99" y="69"/>
                    </a:lnTo>
                    <a:lnTo>
                      <a:pt x="138" y="90"/>
                    </a:lnTo>
                    <a:lnTo>
                      <a:pt x="158" y="101"/>
                    </a:lnTo>
                    <a:lnTo>
                      <a:pt x="182" y="111"/>
                    </a:lnTo>
                    <a:lnTo>
                      <a:pt x="217" y="115"/>
                    </a:lnTo>
                    <a:lnTo>
                      <a:pt x="201" y="115"/>
                    </a:lnTo>
                    <a:lnTo>
                      <a:pt x="182" y="115"/>
                    </a:lnTo>
                    <a:lnTo>
                      <a:pt x="142" y="101"/>
                    </a:lnTo>
                    <a:lnTo>
                      <a:pt x="134" y="104"/>
                    </a:lnTo>
                    <a:lnTo>
                      <a:pt x="146" y="115"/>
                    </a:lnTo>
                    <a:lnTo>
                      <a:pt x="162" y="122"/>
                    </a:lnTo>
                    <a:lnTo>
                      <a:pt x="182" y="128"/>
                    </a:lnTo>
                    <a:lnTo>
                      <a:pt x="201" y="132"/>
                    </a:lnTo>
                    <a:lnTo>
                      <a:pt x="225" y="128"/>
                    </a:lnTo>
                    <a:lnTo>
                      <a:pt x="245" y="122"/>
                    </a:lnTo>
                    <a:lnTo>
                      <a:pt x="260" y="108"/>
                    </a:lnTo>
                    <a:lnTo>
                      <a:pt x="264" y="97"/>
                    </a:lnTo>
                    <a:lnTo>
                      <a:pt x="264" y="83"/>
                    </a:lnTo>
                    <a:lnTo>
                      <a:pt x="256" y="73"/>
                    </a:lnTo>
                    <a:lnTo>
                      <a:pt x="249" y="66"/>
                    </a:lnTo>
                    <a:lnTo>
                      <a:pt x="229" y="66"/>
                    </a:lnTo>
                    <a:lnTo>
                      <a:pt x="225" y="73"/>
                    </a:lnTo>
                    <a:lnTo>
                      <a:pt x="217" y="80"/>
                    </a:lnTo>
                    <a:lnTo>
                      <a:pt x="217" y="94"/>
                    </a:lnTo>
                    <a:lnTo>
                      <a:pt x="209" y="94"/>
                    </a:lnTo>
                    <a:lnTo>
                      <a:pt x="205" y="90"/>
                    </a:lnTo>
                    <a:lnTo>
                      <a:pt x="201" y="80"/>
                    </a:lnTo>
                    <a:lnTo>
                      <a:pt x="201" y="62"/>
                    </a:lnTo>
                    <a:lnTo>
                      <a:pt x="201" y="48"/>
                    </a:lnTo>
                    <a:lnTo>
                      <a:pt x="213" y="38"/>
                    </a:lnTo>
                    <a:lnTo>
                      <a:pt x="225" y="31"/>
                    </a:lnTo>
                    <a:lnTo>
                      <a:pt x="249" y="28"/>
                    </a:lnTo>
                    <a:lnTo>
                      <a:pt x="268" y="35"/>
                    </a:lnTo>
                    <a:lnTo>
                      <a:pt x="284" y="45"/>
                    </a:lnTo>
                    <a:lnTo>
                      <a:pt x="288" y="52"/>
                    </a:lnTo>
                    <a:lnTo>
                      <a:pt x="288" y="59"/>
                    </a:lnTo>
                    <a:lnTo>
                      <a:pt x="292" y="66"/>
                    </a:lnTo>
                    <a:lnTo>
                      <a:pt x="300" y="66"/>
                    </a:lnTo>
                    <a:lnTo>
                      <a:pt x="300" y="59"/>
                    </a:lnTo>
                    <a:lnTo>
                      <a:pt x="300" y="48"/>
                    </a:lnTo>
                    <a:lnTo>
                      <a:pt x="296" y="38"/>
                    </a:lnTo>
                    <a:lnTo>
                      <a:pt x="296" y="28"/>
                    </a:lnTo>
                    <a:lnTo>
                      <a:pt x="308" y="10"/>
                    </a:lnTo>
                    <a:lnTo>
                      <a:pt x="312" y="3"/>
                    </a:lnTo>
                    <a:lnTo>
                      <a:pt x="324" y="0"/>
                    </a:lnTo>
                    <a:lnTo>
                      <a:pt x="339" y="3"/>
                    </a:lnTo>
                    <a:lnTo>
                      <a:pt x="347" y="10"/>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 name="Freeform 151"/>
              <p:cNvSpPr>
                <a:spLocks/>
              </p:cNvSpPr>
              <p:nvPr/>
            </p:nvSpPr>
            <p:spPr bwMode="auto">
              <a:xfrm>
                <a:off x="1791" y="1451"/>
                <a:ext cx="4" cy="3"/>
              </a:xfrm>
              <a:custGeom>
                <a:avLst/>
                <a:gdLst>
                  <a:gd name="T0" fmla="*/ 4 w 4"/>
                  <a:gd name="T1" fmla="*/ 0 h 3"/>
                  <a:gd name="T2" fmla="*/ 4 w 4"/>
                  <a:gd name="T3" fmla="*/ 0 h 3"/>
                  <a:gd name="T4" fmla="*/ 0 w 4"/>
                  <a:gd name="T5" fmla="*/ 3 h 3"/>
                  <a:gd name="T6" fmla="*/ 0 w 4"/>
                  <a:gd name="T7" fmla="*/ 3 h 3"/>
                  <a:gd name="T8" fmla="*/ 0 w 4"/>
                  <a:gd name="T9" fmla="*/ 0 h 3"/>
                  <a:gd name="T10" fmla="*/ 4 w 4"/>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3">
                    <a:moveTo>
                      <a:pt x="4" y="0"/>
                    </a:moveTo>
                    <a:lnTo>
                      <a:pt x="4" y="0"/>
                    </a:lnTo>
                    <a:lnTo>
                      <a:pt x="0" y="3"/>
                    </a:lnTo>
                    <a:lnTo>
                      <a:pt x="0" y="0"/>
                    </a:lnTo>
                    <a:lnTo>
                      <a:pt x="4" y="0"/>
                    </a:lnTo>
                    <a:close/>
                  </a:path>
                </a:pathLst>
              </a:custGeom>
              <a:solidFill>
                <a:srgbClr val="000000"/>
              </a:solidFill>
              <a:ln w="2540">
                <a:solidFill>
                  <a:srgbClr val="000000"/>
                </a:solidFill>
                <a:prstDash val="solid"/>
                <a:round/>
                <a:headEnd/>
                <a:tailEnd/>
              </a:ln>
            </p:spPr>
            <p:txBody>
              <a:bodyPr/>
              <a:lstStyle/>
              <a:p>
                <a:endParaRPr lang="en-US"/>
              </a:p>
            </p:txBody>
          </p:sp>
          <p:sp>
            <p:nvSpPr>
              <p:cNvPr id="236" name="Freeform 152"/>
              <p:cNvSpPr>
                <a:spLocks/>
              </p:cNvSpPr>
              <p:nvPr/>
            </p:nvSpPr>
            <p:spPr bwMode="auto">
              <a:xfrm>
                <a:off x="1637" y="1461"/>
                <a:ext cx="71" cy="42"/>
              </a:xfrm>
              <a:custGeom>
                <a:avLst/>
                <a:gdLst>
                  <a:gd name="T0" fmla="*/ 71 w 71"/>
                  <a:gd name="T1" fmla="*/ 10 h 42"/>
                  <a:gd name="T2" fmla="*/ 47 w 71"/>
                  <a:gd name="T3" fmla="*/ 14 h 42"/>
                  <a:gd name="T4" fmla="*/ 16 w 71"/>
                  <a:gd name="T5" fmla="*/ 42 h 42"/>
                  <a:gd name="T6" fmla="*/ 8 w 71"/>
                  <a:gd name="T7" fmla="*/ 38 h 42"/>
                  <a:gd name="T8" fmla="*/ 0 w 71"/>
                  <a:gd name="T9" fmla="*/ 31 h 42"/>
                  <a:gd name="T10" fmla="*/ 8 w 71"/>
                  <a:gd name="T11" fmla="*/ 17 h 42"/>
                  <a:gd name="T12" fmla="*/ 16 w 71"/>
                  <a:gd name="T13" fmla="*/ 4 h 42"/>
                  <a:gd name="T14" fmla="*/ 32 w 71"/>
                  <a:gd name="T15" fmla="*/ 0 h 42"/>
                  <a:gd name="T16" fmla="*/ 39 w 71"/>
                  <a:gd name="T17" fmla="*/ 0 h 42"/>
                  <a:gd name="T18" fmla="*/ 63 w 71"/>
                  <a:gd name="T19" fmla="*/ 0 h 42"/>
                  <a:gd name="T20" fmla="*/ 71 w 71"/>
                  <a:gd name="T21" fmla="*/ 10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1" h="42">
                    <a:moveTo>
                      <a:pt x="71" y="10"/>
                    </a:moveTo>
                    <a:lnTo>
                      <a:pt x="47" y="14"/>
                    </a:lnTo>
                    <a:lnTo>
                      <a:pt x="16" y="42"/>
                    </a:lnTo>
                    <a:lnTo>
                      <a:pt x="8" y="38"/>
                    </a:lnTo>
                    <a:lnTo>
                      <a:pt x="0" y="31"/>
                    </a:lnTo>
                    <a:lnTo>
                      <a:pt x="8" y="17"/>
                    </a:lnTo>
                    <a:lnTo>
                      <a:pt x="16" y="4"/>
                    </a:lnTo>
                    <a:lnTo>
                      <a:pt x="32" y="0"/>
                    </a:lnTo>
                    <a:lnTo>
                      <a:pt x="39" y="0"/>
                    </a:lnTo>
                    <a:lnTo>
                      <a:pt x="63" y="0"/>
                    </a:lnTo>
                    <a:lnTo>
                      <a:pt x="71" y="10"/>
                    </a:lnTo>
                    <a:close/>
                  </a:path>
                </a:pathLst>
              </a:custGeom>
              <a:solidFill>
                <a:srgbClr val="000000"/>
              </a:solidFill>
              <a:ln w="2540">
                <a:solidFill>
                  <a:srgbClr val="000000"/>
                </a:solidFill>
                <a:prstDash val="solid"/>
                <a:round/>
                <a:headEnd/>
                <a:tailEnd/>
              </a:ln>
            </p:spPr>
            <p:txBody>
              <a:bodyPr/>
              <a:lstStyle/>
              <a:p>
                <a:endParaRPr lang="en-US"/>
              </a:p>
            </p:txBody>
          </p:sp>
          <p:sp>
            <p:nvSpPr>
              <p:cNvPr id="237" name="Freeform 153"/>
              <p:cNvSpPr>
                <a:spLocks/>
              </p:cNvSpPr>
              <p:nvPr/>
            </p:nvSpPr>
            <p:spPr bwMode="auto">
              <a:xfrm>
                <a:off x="2071" y="1471"/>
                <a:ext cx="12" cy="28"/>
              </a:xfrm>
              <a:custGeom>
                <a:avLst/>
                <a:gdLst>
                  <a:gd name="T0" fmla="*/ 12 w 12"/>
                  <a:gd name="T1" fmla="*/ 28 h 28"/>
                  <a:gd name="T2" fmla="*/ 8 w 12"/>
                  <a:gd name="T3" fmla="*/ 28 h 28"/>
                  <a:gd name="T4" fmla="*/ 0 w 12"/>
                  <a:gd name="T5" fmla="*/ 25 h 28"/>
                  <a:gd name="T6" fmla="*/ 0 w 12"/>
                  <a:gd name="T7" fmla="*/ 18 h 28"/>
                  <a:gd name="T8" fmla="*/ 4 w 12"/>
                  <a:gd name="T9" fmla="*/ 7 h 28"/>
                  <a:gd name="T10" fmla="*/ 12 w 12"/>
                  <a:gd name="T11" fmla="*/ 0 h 28"/>
                  <a:gd name="T12" fmla="*/ 12 w 12"/>
                  <a:gd name="T13" fmla="*/ 28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28">
                    <a:moveTo>
                      <a:pt x="12" y="28"/>
                    </a:moveTo>
                    <a:lnTo>
                      <a:pt x="8" y="28"/>
                    </a:lnTo>
                    <a:lnTo>
                      <a:pt x="0" y="25"/>
                    </a:lnTo>
                    <a:lnTo>
                      <a:pt x="0" y="18"/>
                    </a:lnTo>
                    <a:lnTo>
                      <a:pt x="4" y="7"/>
                    </a:lnTo>
                    <a:lnTo>
                      <a:pt x="12" y="0"/>
                    </a:lnTo>
                    <a:lnTo>
                      <a:pt x="12" y="28"/>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8" name="Freeform 154"/>
              <p:cNvSpPr>
                <a:spLocks/>
              </p:cNvSpPr>
              <p:nvPr/>
            </p:nvSpPr>
            <p:spPr bwMode="auto">
              <a:xfrm>
                <a:off x="1755" y="1489"/>
                <a:ext cx="71" cy="35"/>
              </a:xfrm>
              <a:custGeom>
                <a:avLst/>
                <a:gdLst>
                  <a:gd name="T0" fmla="*/ 71 w 71"/>
                  <a:gd name="T1" fmla="*/ 10 h 35"/>
                  <a:gd name="T2" fmla="*/ 71 w 71"/>
                  <a:gd name="T3" fmla="*/ 17 h 35"/>
                  <a:gd name="T4" fmla="*/ 71 w 71"/>
                  <a:gd name="T5" fmla="*/ 24 h 35"/>
                  <a:gd name="T6" fmla="*/ 60 w 71"/>
                  <a:gd name="T7" fmla="*/ 35 h 35"/>
                  <a:gd name="T8" fmla="*/ 52 w 71"/>
                  <a:gd name="T9" fmla="*/ 35 h 35"/>
                  <a:gd name="T10" fmla="*/ 44 w 71"/>
                  <a:gd name="T11" fmla="*/ 35 h 35"/>
                  <a:gd name="T12" fmla="*/ 40 w 71"/>
                  <a:gd name="T13" fmla="*/ 35 h 35"/>
                  <a:gd name="T14" fmla="*/ 44 w 71"/>
                  <a:gd name="T15" fmla="*/ 31 h 35"/>
                  <a:gd name="T16" fmla="*/ 52 w 71"/>
                  <a:gd name="T17" fmla="*/ 24 h 35"/>
                  <a:gd name="T18" fmla="*/ 56 w 71"/>
                  <a:gd name="T19" fmla="*/ 21 h 35"/>
                  <a:gd name="T20" fmla="*/ 56 w 71"/>
                  <a:gd name="T21" fmla="*/ 14 h 35"/>
                  <a:gd name="T22" fmla="*/ 40 w 71"/>
                  <a:gd name="T23" fmla="*/ 14 h 35"/>
                  <a:gd name="T24" fmla="*/ 28 w 71"/>
                  <a:gd name="T25" fmla="*/ 17 h 35"/>
                  <a:gd name="T26" fmla="*/ 8 w 71"/>
                  <a:gd name="T27" fmla="*/ 35 h 35"/>
                  <a:gd name="T28" fmla="*/ 0 w 71"/>
                  <a:gd name="T29" fmla="*/ 35 h 35"/>
                  <a:gd name="T30" fmla="*/ 0 w 71"/>
                  <a:gd name="T31" fmla="*/ 35 h 35"/>
                  <a:gd name="T32" fmla="*/ 0 w 71"/>
                  <a:gd name="T33" fmla="*/ 31 h 35"/>
                  <a:gd name="T34" fmla="*/ 8 w 71"/>
                  <a:gd name="T35" fmla="*/ 17 h 35"/>
                  <a:gd name="T36" fmla="*/ 16 w 71"/>
                  <a:gd name="T37" fmla="*/ 10 h 35"/>
                  <a:gd name="T38" fmla="*/ 28 w 71"/>
                  <a:gd name="T39" fmla="*/ 3 h 35"/>
                  <a:gd name="T40" fmla="*/ 40 w 71"/>
                  <a:gd name="T41" fmla="*/ 0 h 35"/>
                  <a:gd name="T42" fmla="*/ 60 w 71"/>
                  <a:gd name="T43" fmla="*/ 0 h 35"/>
                  <a:gd name="T44" fmla="*/ 71 w 71"/>
                  <a:gd name="T45" fmla="*/ 10 h 3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1" h="35">
                    <a:moveTo>
                      <a:pt x="71" y="10"/>
                    </a:moveTo>
                    <a:lnTo>
                      <a:pt x="71" y="17"/>
                    </a:lnTo>
                    <a:lnTo>
                      <a:pt x="71" y="24"/>
                    </a:lnTo>
                    <a:lnTo>
                      <a:pt x="60" y="35"/>
                    </a:lnTo>
                    <a:lnTo>
                      <a:pt x="52" y="35"/>
                    </a:lnTo>
                    <a:lnTo>
                      <a:pt x="44" y="35"/>
                    </a:lnTo>
                    <a:lnTo>
                      <a:pt x="40" y="35"/>
                    </a:lnTo>
                    <a:lnTo>
                      <a:pt x="44" y="31"/>
                    </a:lnTo>
                    <a:lnTo>
                      <a:pt x="52" y="24"/>
                    </a:lnTo>
                    <a:lnTo>
                      <a:pt x="56" y="21"/>
                    </a:lnTo>
                    <a:lnTo>
                      <a:pt x="56" y="14"/>
                    </a:lnTo>
                    <a:lnTo>
                      <a:pt x="40" y="14"/>
                    </a:lnTo>
                    <a:lnTo>
                      <a:pt x="28" y="17"/>
                    </a:lnTo>
                    <a:lnTo>
                      <a:pt x="8" y="35"/>
                    </a:lnTo>
                    <a:lnTo>
                      <a:pt x="0" y="35"/>
                    </a:lnTo>
                    <a:lnTo>
                      <a:pt x="0" y="31"/>
                    </a:lnTo>
                    <a:lnTo>
                      <a:pt x="8" y="17"/>
                    </a:lnTo>
                    <a:lnTo>
                      <a:pt x="16" y="10"/>
                    </a:lnTo>
                    <a:lnTo>
                      <a:pt x="28" y="3"/>
                    </a:lnTo>
                    <a:lnTo>
                      <a:pt x="40" y="0"/>
                    </a:lnTo>
                    <a:lnTo>
                      <a:pt x="60" y="0"/>
                    </a:lnTo>
                    <a:lnTo>
                      <a:pt x="71" y="10"/>
                    </a:lnTo>
                    <a:close/>
                  </a:path>
                </a:pathLst>
              </a:custGeom>
              <a:solidFill>
                <a:srgbClr val="000000"/>
              </a:solidFill>
              <a:ln w="2540">
                <a:solidFill>
                  <a:srgbClr val="000000"/>
                </a:solidFill>
                <a:prstDash val="solid"/>
                <a:round/>
                <a:headEnd/>
                <a:tailEnd/>
              </a:ln>
            </p:spPr>
            <p:txBody>
              <a:bodyPr/>
              <a:lstStyle/>
              <a:p>
                <a:endParaRPr lang="en-US"/>
              </a:p>
            </p:txBody>
          </p:sp>
          <p:sp>
            <p:nvSpPr>
              <p:cNvPr id="239" name="Freeform 155"/>
              <p:cNvSpPr>
                <a:spLocks/>
              </p:cNvSpPr>
              <p:nvPr/>
            </p:nvSpPr>
            <p:spPr bwMode="auto">
              <a:xfrm>
                <a:off x="1598" y="1510"/>
                <a:ext cx="1" cy="3"/>
              </a:xfrm>
              <a:custGeom>
                <a:avLst/>
                <a:gdLst>
                  <a:gd name="T0" fmla="*/ 0 w 1"/>
                  <a:gd name="T1" fmla="*/ 0 h 3"/>
                  <a:gd name="T2" fmla="*/ 0 w 1"/>
                  <a:gd name="T3" fmla="*/ 3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3"/>
                    </a:lnTo>
                    <a:lnTo>
                      <a:pt x="0" y="0"/>
                    </a:lnTo>
                    <a:close/>
                  </a:path>
                </a:pathLst>
              </a:custGeom>
              <a:solidFill>
                <a:srgbClr val="000000"/>
              </a:solidFill>
              <a:ln w="2540">
                <a:solidFill>
                  <a:srgbClr val="000000"/>
                </a:solidFill>
                <a:prstDash val="solid"/>
                <a:round/>
                <a:headEnd/>
                <a:tailEnd/>
              </a:ln>
            </p:spPr>
            <p:txBody>
              <a:bodyPr/>
              <a:lstStyle/>
              <a:p>
                <a:endParaRPr lang="en-US"/>
              </a:p>
            </p:txBody>
          </p:sp>
          <p:sp>
            <p:nvSpPr>
              <p:cNvPr id="240" name="Freeform 156"/>
              <p:cNvSpPr>
                <a:spLocks/>
              </p:cNvSpPr>
              <p:nvPr/>
            </p:nvSpPr>
            <p:spPr bwMode="auto">
              <a:xfrm>
                <a:off x="1740" y="1534"/>
                <a:ext cx="47" cy="35"/>
              </a:xfrm>
              <a:custGeom>
                <a:avLst/>
                <a:gdLst>
                  <a:gd name="T0" fmla="*/ 47 w 47"/>
                  <a:gd name="T1" fmla="*/ 14 h 35"/>
                  <a:gd name="T2" fmla="*/ 43 w 47"/>
                  <a:gd name="T3" fmla="*/ 24 h 35"/>
                  <a:gd name="T4" fmla="*/ 35 w 47"/>
                  <a:gd name="T5" fmla="*/ 35 h 35"/>
                  <a:gd name="T6" fmla="*/ 31 w 47"/>
                  <a:gd name="T7" fmla="*/ 35 h 35"/>
                  <a:gd name="T8" fmla="*/ 31 w 47"/>
                  <a:gd name="T9" fmla="*/ 28 h 35"/>
                  <a:gd name="T10" fmla="*/ 31 w 47"/>
                  <a:gd name="T11" fmla="*/ 21 h 35"/>
                  <a:gd name="T12" fmla="*/ 31 w 47"/>
                  <a:gd name="T13" fmla="*/ 14 h 35"/>
                  <a:gd name="T14" fmla="*/ 31 w 47"/>
                  <a:gd name="T15" fmla="*/ 11 h 35"/>
                  <a:gd name="T16" fmla="*/ 23 w 47"/>
                  <a:gd name="T17" fmla="*/ 14 h 35"/>
                  <a:gd name="T18" fmla="*/ 19 w 47"/>
                  <a:gd name="T19" fmla="*/ 17 h 35"/>
                  <a:gd name="T20" fmla="*/ 11 w 47"/>
                  <a:gd name="T21" fmla="*/ 21 h 35"/>
                  <a:gd name="T22" fmla="*/ 0 w 47"/>
                  <a:gd name="T23" fmla="*/ 24 h 35"/>
                  <a:gd name="T24" fmla="*/ 0 w 47"/>
                  <a:gd name="T25" fmla="*/ 17 h 35"/>
                  <a:gd name="T26" fmla="*/ 0 w 47"/>
                  <a:gd name="T27" fmla="*/ 11 h 35"/>
                  <a:gd name="T28" fmla="*/ 15 w 47"/>
                  <a:gd name="T29" fmla="*/ 4 h 35"/>
                  <a:gd name="T30" fmla="*/ 31 w 47"/>
                  <a:gd name="T31" fmla="*/ 0 h 35"/>
                  <a:gd name="T32" fmla="*/ 35 w 47"/>
                  <a:gd name="T33" fmla="*/ 0 h 35"/>
                  <a:gd name="T34" fmla="*/ 43 w 47"/>
                  <a:gd name="T35" fmla="*/ 4 h 35"/>
                  <a:gd name="T36" fmla="*/ 47 w 47"/>
                  <a:gd name="T37" fmla="*/ 14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7" h="35">
                    <a:moveTo>
                      <a:pt x="47" y="14"/>
                    </a:moveTo>
                    <a:lnTo>
                      <a:pt x="43" y="24"/>
                    </a:lnTo>
                    <a:lnTo>
                      <a:pt x="35" y="35"/>
                    </a:lnTo>
                    <a:lnTo>
                      <a:pt x="31" y="35"/>
                    </a:lnTo>
                    <a:lnTo>
                      <a:pt x="31" y="28"/>
                    </a:lnTo>
                    <a:lnTo>
                      <a:pt x="31" y="21"/>
                    </a:lnTo>
                    <a:lnTo>
                      <a:pt x="31" y="14"/>
                    </a:lnTo>
                    <a:lnTo>
                      <a:pt x="31" y="11"/>
                    </a:lnTo>
                    <a:lnTo>
                      <a:pt x="23" y="14"/>
                    </a:lnTo>
                    <a:lnTo>
                      <a:pt x="19" y="17"/>
                    </a:lnTo>
                    <a:lnTo>
                      <a:pt x="11" y="21"/>
                    </a:lnTo>
                    <a:lnTo>
                      <a:pt x="0" y="24"/>
                    </a:lnTo>
                    <a:lnTo>
                      <a:pt x="0" y="17"/>
                    </a:lnTo>
                    <a:lnTo>
                      <a:pt x="0" y="11"/>
                    </a:lnTo>
                    <a:lnTo>
                      <a:pt x="15" y="4"/>
                    </a:lnTo>
                    <a:lnTo>
                      <a:pt x="31" y="0"/>
                    </a:lnTo>
                    <a:lnTo>
                      <a:pt x="35" y="0"/>
                    </a:lnTo>
                    <a:lnTo>
                      <a:pt x="43" y="4"/>
                    </a:lnTo>
                    <a:lnTo>
                      <a:pt x="47" y="14"/>
                    </a:lnTo>
                    <a:close/>
                  </a:path>
                </a:pathLst>
              </a:custGeom>
              <a:solidFill>
                <a:srgbClr val="000000"/>
              </a:solidFill>
              <a:ln w="2540">
                <a:solidFill>
                  <a:srgbClr val="000000"/>
                </a:solidFill>
                <a:prstDash val="solid"/>
                <a:round/>
                <a:headEnd/>
                <a:tailEnd/>
              </a:ln>
            </p:spPr>
            <p:txBody>
              <a:bodyPr/>
              <a:lstStyle/>
              <a:p>
                <a:endParaRPr lang="en-US"/>
              </a:p>
            </p:txBody>
          </p:sp>
          <p:sp>
            <p:nvSpPr>
              <p:cNvPr id="241" name="Freeform 157"/>
              <p:cNvSpPr>
                <a:spLocks/>
              </p:cNvSpPr>
              <p:nvPr/>
            </p:nvSpPr>
            <p:spPr bwMode="auto">
              <a:xfrm>
                <a:off x="1996" y="1538"/>
                <a:ext cx="20" cy="13"/>
              </a:xfrm>
              <a:custGeom>
                <a:avLst/>
                <a:gdLst>
                  <a:gd name="T0" fmla="*/ 20 w 20"/>
                  <a:gd name="T1" fmla="*/ 7 h 13"/>
                  <a:gd name="T2" fmla="*/ 20 w 20"/>
                  <a:gd name="T3" fmla="*/ 13 h 13"/>
                  <a:gd name="T4" fmla="*/ 16 w 20"/>
                  <a:gd name="T5" fmla="*/ 13 h 13"/>
                  <a:gd name="T6" fmla="*/ 0 w 20"/>
                  <a:gd name="T7" fmla="*/ 13 h 13"/>
                  <a:gd name="T8" fmla="*/ 0 w 20"/>
                  <a:gd name="T9" fmla="*/ 7 h 13"/>
                  <a:gd name="T10" fmla="*/ 4 w 20"/>
                  <a:gd name="T11" fmla="*/ 0 h 13"/>
                  <a:gd name="T12" fmla="*/ 12 w 20"/>
                  <a:gd name="T13" fmla="*/ 0 h 13"/>
                  <a:gd name="T14" fmla="*/ 20 w 20"/>
                  <a:gd name="T15" fmla="*/ 7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 h="13">
                    <a:moveTo>
                      <a:pt x="20" y="7"/>
                    </a:moveTo>
                    <a:lnTo>
                      <a:pt x="20" y="13"/>
                    </a:lnTo>
                    <a:lnTo>
                      <a:pt x="16" y="13"/>
                    </a:lnTo>
                    <a:lnTo>
                      <a:pt x="0" y="13"/>
                    </a:lnTo>
                    <a:lnTo>
                      <a:pt x="0" y="7"/>
                    </a:lnTo>
                    <a:lnTo>
                      <a:pt x="4" y="0"/>
                    </a:lnTo>
                    <a:lnTo>
                      <a:pt x="12" y="0"/>
                    </a:lnTo>
                    <a:lnTo>
                      <a:pt x="20" y="7"/>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2" name="Freeform 158"/>
              <p:cNvSpPr>
                <a:spLocks/>
              </p:cNvSpPr>
              <p:nvPr/>
            </p:nvSpPr>
            <p:spPr bwMode="auto">
              <a:xfrm>
                <a:off x="1570" y="1551"/>
                <a:ext cx="355" cy="769"/>
              </a:xfrm>
              <a:custGeom>
                <a:avLst/>
                <a:gdLst>
                  <a:gd name="T0" fmla="*/ 355 w 355"/>
                  <a:gd name="T1" fmla="*/ 11 h 769"/>
                  <a:gd name="T2" fmla="*/ 324 w 355"/>
                  <a:gd name="T3" fmla="*/ 21 h 769"/>
                  <a:gd name="T4" fmla="*/ 292 w 355"/>
                  <a:gd name="T5" fmla="*/ 32 h 769"/>
                  <a:gd name="T6" fmla="*/ 260 w 355"/>
                  <a:gd name="T7" fmla="*/ 49 h 769"/>
                  <a:gd name="T8" fmla="*/ 233 w 355"/>
                  <a:gd name="T9" fmla="*/ 67 h 769"/>
                  <a:gd name="T10" fmla="*/ 205 w 355"/>
                  <a:gd name="T11" fmla="*/ 87 h 769"/>
                  <a:gd name="T12" fmla="*/ 185 w 355"/>
                  <a:gd name="T13" fmla="*/ 112 h 769"/>
                  <a:gd name="T14" fmla="*/ 166 w 355"/>
                  <a:gd name="T15" fmla="*/ 136 h 769"/>
                  <a:gd name="T16" fmla="*/ 146 w 355"/>
                  <a:gd name="T17" fmla="*/ 164 h 769"/>
                  <a:gd name="T18" fmla="*/ 134 w 355"/>
                  <a:gd name="T19" fmla="*/ 192 h 769"/>
                  <a:gd name="T20" fmla="*/ 122 w 355"/>
                  <a:gd name="T21" fmla="*/ 241 h 769"/>
                  <a:gd name="T22" fmla="*/ 114 w 355"/>
                  <a:gd name="T23" fmla="*/ 293 h 769"/>
                  <a:gd name="T24" fmla="*/ 114 w 355"/>
                  <a:gd name="T25" fmla="*/ 390 h 769"/>
                  <a:gd name="T26" fmla="*/ 12 w 355"/>
                  <a:gd name="T27" fmla="*/ 394 h 769"/>
                  <a:gd name="T28" fmla="*/ 8 w 355"/>
                  <a:gd name="T29" fmla="*/ 397 h 769"/>
                  <a:gd name="T30" fmla="*/ 8 w 355"/>
                  <a:gd name="T31" fmla="*/ 735 h 769"/>
                  <a:gd name="T32" fmla="*/ 8 w 355"/>
                  <a:gd name="T33" fmla="*/ 769 h 769"/>
                  <a:gd name="T34" fmla="*/ 0 w 355"/>
                  <a:gd name="T35" fmla="*/ 766 h 769"/>
                  <a:gd name="T36" fmla="*/ 0 w 355"/>
                  <a:gd name="T37" fmla="*/ 700 h 769"/>
                  <a:gd name="T38" fmla="*/ 0 w 355"/>
                  <a:gd name="T39" fmla="*/ 383 h 769"/>
                  <a:gd name="T40" fmla="*/ 47 w 355"/>
                  <a:gd name="T41" fmla="*/ 380 h 769"/>
                  <a:gd name="T42" fmla="*/ 99 w 355"/>
                  <a:gd name="T43" fmla="*/ 380 h 769"/>
                  <a:gd name="T44" fmla="*/ 99 w 355"/>
                  <a:gd name="T45" fmla="*/ 373 h 769"/>
                  <a:gd name="T46" fmla="*/ 99 w 355"/>
                  <a:gd name="T47" fmla="*/ 303 h 769"/>
                  <a:gd name="T48" fmla="*/ 106 w 355"/>
                  <a:gd name="T49" fmla="*/ 244 h 769"/>
                  <a:gd name="T50" fmla="*/ 114 w 355"/>
                  <a:gd name="T51" fmla="*/ 213 h 769"/>
                  <a:gd name="T52" fmla="*/ 122 w 355"/>
                  <a:gd name="T53" fmla="*/ 181 h 769"/>
                  <a:gd name="T54" fmla="*/ 138 w 355"/>
                  <a:gd name="T55" fmla="*/ 154 h 769"/>
                  <a:gd name="T56" fmla="*/ 158 w 355"/>
                  <a:gd name="T57" fmla="*/ 122 h 769"/>
                  <a:gd name="T58" fmla="*/ 197 w 355"/>
                  <a:gd name="T59" fmla="*/ 81 h 769"/>
                  <a:gd name="T60" fmla="*/ 241 w 355"/>
                  <a:gd name="T61" fmla="*/ 46 h 769"/>
                  <a:gd name="T62" fmla="*/ 268 w 355"/>
                  <a:gd name="T63" fmla="*/ 32 h 769"/>
                  <a:gd name="T64" fmla="*/ 296 w 355"/>
                  <a:gd name="T65" fmla="*/ 18 h 769"/>
                  <a:gd name="T66" fmla="*/ 324 w 355"/>
                  <a:gd name="T67" fmla="*/ 7 h 769"/>
                  <a:gd name="T68" fmla="*/ 351 w 355"/>
                  <a:gd name="T69" fmla="*/ 0 h 769"/>
                  <a:gd name="T70" fmla="*/ 355 w 355"/>
                  <a:gd name="T71" fmla="*/ 11 h 7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55" h="769">
                    <a:moveTo>
                      <a:pt x="355" y="11"/>
                    </a:moveTo>
                    <a:lnTo>
                      <a:pt x="324" y="21"/>
                    </a:lnTo>
                    <a:lnTo>
                      <a:pt x="292" y="32"/>
                    </a:lnTo>
                    <a:lnTo>
                      <a:pt x="260" y="49"/>
                    </a:lnTo>
                    <a:lnTo>
                      <a:pt x="233" y="67"/>
                    </a:lnTo>
                    <a:lnTo>
                      <a:pt x="205" y="87"/>
                    </a:lnTo>
                    <a:lnTo>
                      <a:pt x="185" y="112"/>
                    </a:lnTo>
                    <a:lnTo>
                      <a:pt x="166" y="136"/>
                    </a:lnTo>
                    <a:lnTo>
                      <a:pt x="146" y="164"/>
                    </a:lnTo>
                    <a:lnTo>
                      <a:pt x="134" y="192"/>
                    </a:lnTo>
                    <a:lnTo>
                      <a:pt x="122" y="241"/>
                    </a:lnTo>
                    <a:lnTo>
                      <a:pt x="114" y="293"/>
                    </a:lnTo>
                    <a:lnTo>
                      <a:pt x="114" y="390"/>
                    </a:lnTo>
                    <a:lnTo>
                      <a:pt x="12" y="394"/>
                    </a:lnTo>
                    <a:lnTo>
                      <a:pt x="8" y="397"/>
                    </a:lnTo>
                    <a:lnTo>
                      <a:pt x="8" y="735"/>
                    </a:lnTo>
                    <a:lnTo>
                      <a:pt x="8" y="769"/>
                    </a:lnTo>
                    <a:lnTo>
                      <a:pt x="0" y="766"/>
                    </a:lnTo>
                    <a:lnTo>
                      <a:pt x="0" y="700"/>
                    </a:lnTo>
                    <a:lnTo>
                      <a:pt x="0" y="383"/>
                    </a:lnTo>
                    <a:lnTo>
                      <a:pt x="47" y="380"/>
                    </a:lnTo>
                    <a:lnTo>
                      <a:pt x="99" y="380"/>
                    </a:lnTo>
                    <a:lnTo>
                      <a:pt x="99" y="373"/>
                    </a:lnTo>
                    <a:lnTo>
                      <a:pt x="99" y="303"/>
                    </a:lnTo>
                    <a:lnTo>
                      <a:pt x="106" y="244"/>
                    </a:lnTo>
                    <a:lnTo>
                      <a:pt x="114" y="213"/>
                    </a:lnTo>
                    <a:lnTo>
                      <a:pt x="122" y="181"/>
                    </a:lnTo>
                    <a:lnTo>
                      <a:pt x="138" y="154"/>
                    </a:lnTo>
                    <a:lnTo>
                      <a:pt x="158" y="122"/>
                    </a:lnTo>
                    <a:lnTo>
                      <a:pt x="197" y="81"/>
                    </a:lnTo>
                    <a:lnTo>
                      <a:pt x="241" y="46"/>
                    </a:lnTo>
                    <a:lnTo>
                      <a:pt x="268" y="32"/>
                    </a:lnTo>
                    <a:lnTo>
                      <a:pt x="296" y="18"/>
                    </a:lnTo>
                    <a:lnTo>
                      <a:pt x="324" y="7"/>
                    </a:lnTo>
                    <a:lnTo>
                      <a:pt x="351" y="0"/>
                    </a:lnTo>
                    <a:lnTo>
                      <a:pt x="355" y="11"/>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3" name="Freeform 159"/>
              <p:cNvSpPr>
                <a:spLocks/>
              </p:cNvSpPr>
              <p:nvPr/>
            </p:nvSpPr>
            <p:spPr bwMode="auto">
              <a:xfrm>
                <a:off x="1594" y="1562"/>
                <a:ext cx="446" cy="800"/>
              </a:xfrm>
              <a:custGeom>
                <a:avLst/>
                <a:gdLst>
                  <a:gd name="T0" fmla="*/ 446 w 446"/>
                  <a:gd name="T1" fmla="*/ 24 h 800"/>
                  <a:gd name="T2" fmla="*/ 446 w 446"/>
                  <a:gd name="T3" fmla="*/ 24 h 800"/>
                  <a:gd name="T4" fmla="*/ 402 w 446"/>
                  <a:gd name="T5" fmla="*/ 31 h 800"/>
                  <a:gd name="T6" fmla="*/ 363 w 446"/>
                  <a:gd name="T7" fmla="*/ 38 h 800"/>
                  <a:gd name="T8" fmla="*/ 319 w 446"/>
                  <a:gd name="T9" fmla="*/ 49 h 800"/>
                  <a:gd name="T10" fmla="*/ 284 w 446"/>
                  <a:gd name="T11" fmla="*/ 63 h 800"/>
                  <a:gd name="T12" fmla="*/ 248 w 446"/>
                  <a:gd name="T13" fmla="*/ 83 h 800"/>
                  <a:gd name="T14" fmla="*/ 217 w 446"/>
                  <a:gd name="T15" fmla="*/ 104 h 800"/>
                  <a:gd name="T16" fmla="*/ 189 w 446"/>
                  <a:gd name="T17" fmla="*/ 136 h 800"/>
                  <a:gd name="T18" fmla="*/ 169 w 446"/>
                  <a:gd name="T19" fmla="*/ 170 h 800"/>
                  <a:gd name="T20" fmla="*/ 154 w 446"/>
                  <a:gd name="T21" fmla="*/ 195 h 800"/>
                  <a:gd name="T22" fmla="*/ 146 w 446"/>
                  <a:gd name="T23" fmla="*/ 226 h 800"/>
                  <a:gd name="T24" fmla="*/ 142 w 446"/>
                  <a:gd name="T25" fmla="*/ 289 h 800"/>
                  <a:gd name="T26" fmla="*/ 138 w 446"/>
                  <a:gd name="T27" fmla="*/ 414 h 800"/>
                  <a:gd name="T28" fmla="*/ 31 w 446"/>
                  <a:gd name="T29" fmla="*/ 417 h 800"/>
                  <a:gd name="T30" fmla="*/ 27 w 446"/>
                  <a:gd name="T31" fmla="*/ 421 h 800"/>
                  <a:gd name="T32" fmla="*/ 27 w 446"/>
                  <a:gd name="T33" fmla="*/ 612 h 800"/>
                  <a:gd name="T34" fmla="*/ 23 w 446"/>
                  <a:gd name="T35" fmla="*/ 793 h 800"/>
                  <a:gd name="T36" fmla="*/ 19 w 446"/>
                  <a:gd name="T37" fmla="*/ 800 h 800"/>
                  <a:gd name="T38" fmla="*/ 15 w 446"/>
                  <a:gd name="T39" fmla="*/ 800 h 800"/>
                  <a:gd name="T40" fmla="*/ 11 w 446"/>
                  <a:gd name="T41" fmla="*/ 800 h 800"/>
                  <a:gd name="T42" fmla="*/ 4 w 446"/>
                  <a:gd name="T43" fmla="*/ 790 h 800"/>
                  <a:gd name="T44" fmla="*/ 4 w 446"/>
                  <a:gd name="T45" fmla="*/ 776 h 800"/>
                  <a:gd name="T46" fmla="*/ 0 w 446"/>
                  <a:gd name="T47" fmla="*/ 751 h 800"/>
                  <a:gd name="T48" fmla="*/ 0 w 446"/>
                  <a:gd name="T49" fmla="*/ 397 h 800"/>
                  <a:gd name="T50" fmla="*/ 4 w 446"/>
                  <a:gd name="T51" fmla="*/ 393 h 800"/>
                  <a:gd name="T52" fmla="*/ 102 w 446"/>
                  <a:gd name="T53" fmla="*/ 390 h 800"/>
                  <a:gd name="T54" fmla="*/ 106 w 446"/>
                  <a:gd name="T55" fmla="*/ 386 h 800"/>
                  <a:gd name="T56" fmla="*/ 106 w 446"/>
                  <a:gd name="T57" fmla="*/ 337 h 800"/>
                  <a:gd name="T58" fmla="*/ 106 w 446"/>
                  <a:gd name="T59" fmla="*/ 289 h 800"/>
                  <a:gd name="T60" fmla="*/ 110 w 446"/>
                  <a:gd name="T61" fmla="*/ 243 h 800"/>
                  <a:gd name="T62" fmla="*/ 122 w 446"/>
                  <a:gd name="T63" fmla="*/ 198 h 800"/>
                  <a:gd name="T64" fmla="*/ 142 w 446"/>
                  <a:gd name="T65" fmla="*/ 157 h 800"/>
                  <a:gd name="T66" fmla="*/ 165 w 446"/>
                  <a:gd name="T67" fmla="*/ 115 h 800"/>
                  <a:gd name="T68" fmla="*/ 201 w 446"/>
                  <a:gd name="T69" fmla="*/ 80 h 800"/>
                  <a:gd name="T70" fmla="*/ 221 w 446"/>
                  <a:gd name="T71" fmla="*/ 63 h 800"/>
                  <a:gd name="T72" fmla="*/ 244 w 446"/>
                  <a:gd name="T73" fmla="*/ 49 h 800"/>
                  <a:gd name="T74" fmla="*/ 268 w 446"/>
                  <a:gd name="T75" fmla="*/ 38 h 800"/>
                  <a:gd name="T76" fmla="*/ 296 w 446"/>
                  <a:gd name="T77" fmla="*/ 28 h 800"/>
                  <a:gd name="T78" fmla="*/ 343 w 446"/>
                  <a:gd name="T79" fmla="*/ 14 h 800"/>
                  <a:gd name="T80" fmla="*/ 434 w 446"/>
                  <a:gd name="T81" fmla="*/ 0 h 800"/>
                  <a:gd name="T82" fmla="*/ 446 w 446"/>
                  <a:gd name="T83" fmla="*/ 24 h 80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46" h="800">
                    <a:moveTo>
                      <a:pt x="446" y="24"/>
                    </a:moveTo>
                    <a:lnTo>
                      <a:pt x="446" y="24"/>
                    </a:lnTo>
                    <a:lnTo>
                      <a:pt x="402" y="31"/>
                    </a:lnTo>
                    <a:lnTo>
                      <a:pt x="363" y="38"/>
                    </a:lnTo>
                    <a:lnTo>
                      <a:pt x="319" y="49"/>
                    </a:lnTo>
                    <a:lnTo>
                      <a:pt x="284" y="63"/>
                    </a:lnTo>
                    <a:lnTo>
                      <a:pt x="248" y="83"/>
                    </a:lnTo>
                    <a:lnTo>
                      <a:pt x="217" y="104"/>
                    </a:lnTo>
                    <a:lnTo>
                      <a:pt x="189" y="136"/>
                    </a:lnTo>
                    <a:lnTo>
                      <a:pt x="169" y="170"/>
                    </a:lnTo>
                    <a:lnTo>
                      <a:pt x="154" y="195"/>
                    </a:lnTo>
                    <a:lnTo>
                      <a:pt x="146" y="226"/>
                    </a:lnTo>
                    <a:lnTo>
                      <a:pt x="142" y="289"/>
                    </a:lnTo>
                    <a:lnTo>
                      <a:pt x="138" y="414"/>
                    </a:lnTo>
                    <a:lnTo>
                      <a:pt x="31" y="417"/>
                    </a:lnTo>
                    <a:lnTo>
                      <a:pt x="27" y="421"/>
                    </a:lnTo>
                    <a:lnTo>
                      <a:pt x="27" y="612"/>
                    </a:lnTo>
                    <a:lnTo>
                      <a:pt x="23" y="793"/>
                    </a:lnTo>
                    <a:lnTo>
                      <a:pt x="19" y="800"/>
                    </a:lnTo>
                    <a:lnTo>
                      <a:pt x="15" y="800"/>
                    </a:lnTo>
                    <a:lnTo>
                      <a:pt x="11" y="800"/>
                    </a:lnTo>
                    <a:lnTo>
                      <a:pt x="4" y="790"/>
                    </a:lnTo>
                    <a:lnTo>
                      <a:pt x="4" y="776"/>
                    </a:lnTo>
                    <a:lnTo>
                      <a:pt x="0" y="751"/>
                    </a:lnTo>
                    <a:lnTo>
                      <a:pt x="0" y="397"/>
                    </a:lnTo>
                    <a:lnTo>
                      <a:pt x="4" y="393"/>
                    </a:lnTo>
                    <a:lnTo>
                      <a:pt x="102" y="390"/>
                    </a:lnTo>
                    <a:lnTo>
                      <a:pt x="106" y="386"/>
                    </a:lnTo>
                    <a:lnTo>
                      <a:pt x="106" y="337"/>
                    </a:lnTo>
                    <a:lnTo>
                      <a:pt x="106" y="289"/>
                    </a:lnTo>
                    <a:lnTo>
                      <a:pt x="110" y="243"/>
                    </a:lnTo>
                    <a:lnTo>
                      <a:pt x="122" y="198"/>
                    </a:lnTo>
                    <a:lnTo>
                      <a:pt x="142" y="157"/>
                    </a:lnTo>
                    <a:lnTo>
                      <a:pt x="165" y="115"/>
                    </a:lnTo>
                    <a:lnTo>
                      <a:pt x="201" y="80"/>
                    </a:lnTo>
                    <a:lnTo>
                      <a:pt x="221" y="63"/>
                    </a:lnTo>
                    <a:lnTo>
                      <a:pt x="244" y="49"/>
                    </a:lnTo>
                    <a:lnTo>
                      <a:pt x="268" y="38"/>
                    </a:lnTo>
                    <a:lnTo>
                      <a:pt x="296" y="28"/>
                    </a:lnTo>
                    <a:lnTo>
                      <a:pt x="343" y="14"/>
                    </a:lnTo>
                    <a:lnTo>
                      <a:pt x="434" y="0"/>
                    </a:lnTo>
                    <a:lnTo>
                      <a:pt x="446" y="24"/>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4" name="Freeform 160"/>
              <p:cNvSpPr>
                <a:spLocks/>
              </p:cNvSpPr>
              <p:nvPr/>
            </p:nvSpPr>
            <p:spPr bwMode="auto">
              <a:xfrm>
                <a:off x="2103" y="1569"/>
                <a:ext cx="27" cy="24"/>
              </a:xfrm>
              <a:custGeom>
                <a:avLst/>
                <a:gdLst>
                  <a:gd name="T0" fmla="*/ 27 w 27"/>
                  <a:gd name="T1" fmla="*/ 14 h 24"/>
                  <a:gd name="T2" fmla="*/ 27 w 27"/>
                  <a:gd name="T3" fmla="*/ 24 h 24"/>
                  <a:gd name="T4" fmla="*/ 20 w 27"/>
                  <a:gd name="T5" fmla="*/ 24 h 24"/>
                  <a:gd name="T6" fmla="*/ 16 w 27"/>
                  <a:gd name="T7" fmla="*/ 24 h 24"/>
                  <a:gd name="T8" fmla="*/ 12 w 27"/>
                  <a:gd name="T9" fmla="*/ 24 h 24"/>
                  <a:gd name="T10" fmla="*/ 0 w 27"/>
                  <a:gd name="T11" fmla="*/ 0 h 24"/>
                  <a:gd name="T12" fmla="*/ 12 w 27"/>
                  <a:gd name="T13" fmla="*/ 7 h 24"/>
                  <a:gd name="T14" fmla="*/ 27 w 27"/>
                  <a:gd name="T15" fmla="*/ 14 h 2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 h="24">
                    <a:moveTo>
                      <a:pt x="27" y="14"/>
                    </a:moveTo>
                    <a:lnTo>
                      <a:pt x="27" y="24"/>
                    </a:lnTo>
                    <a:lnTo>
                      <a:pt x="20" y="24"/>
                    </a:lnTo>
                    <a:lnTo>
                      <a:pt x="16" y="24"/>
                    </a:lnTo>
                    <a:lnTo>
                      <a:pt x="12" y="24"/>
                    </a:lnTo>
                    <a:lnTo>
                      <a:pt x="0" y="0"/>
                    </a:lnTo>
                    <a:lnTo>
                      <a:pt x="12" y="7"/>
                    </a:lnTo>
                    <a:lnTo>
                      <a:pt x="27" y="14"/>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 name="Freeform 161"/>
              <p:cNvSpPr>
                <a:spLocks/>
              </p:cNvSpPr>
              <p:nvPr/>
            </p:nvSpPr>
            <p:spPr bwMode="auto">
              <a:xfrm>
                <a:off x="2115" y="1583"/>
                <a:ext cx="134" cy="122"/>
              </a:xfrm>
              <a:custGeom>
                <a:avLst/>
                <a:gdLst>
                  <a:gd name="T0" fmla="*/ 134 w 134"/>
                  <a:gd name="T1" fmla="*/ 17 h 122"/>
                  <a:gd name="T2" fmla="*/ 110 w 134"/>
                  <a:gd name="T3" fmla="*/ 28 h 122"/>
                  <a:gd name="T4" fmla="*/ 98 w 134"/>
                  <a:gd name="T5" fmla="*/ 28 h 122"/>
                  <a:gd name="T6" fmla="*/ 82 w 134"/>
                  <a:gd name="T7" fmla="*/ 28 h 122"/>
                  <a:gd name="T8" fmla="*/ 71 w 134"/>
                  <a:gd name="T9" fmla="*/ 21 h 122"/>
                  <a:gd name="T10" fmla="*/ 63 w 134"/>
                  <a:gd name="T11" fmla="*/ 21 h 122"/>
                  <a:gd name="T12" fmla="*/ 55 w 134"/>
                  <a:gd name="T13" fmla="*/ 24 h 122"/>
                  <a:gd name="T14" fmla="*/ 55 w 134"/>
                  <a:gd name="T15" fmla="*/ 28 h 122"/>
                  <a:gd name="T16" fmla="*/ 55 w 134"/>
                  <a:gd name="T17" fmla="*/ 31 h 122"/>
                  <a:gd name="T18" fmla="*/ 82 w 134"/>
                  <a:gd name="T19" fmla="*/ 42 h 122"/>
                  <a:gd name="T20" fmla="*/ 94 w 134"/>
                  <a:gd name="T21" fmla="*/ 52 h 122"/>
                  <a:gd name="T22" fmla="*/ 102 w 134"/>
                  <a:gd name="T23" fmla="*/ 62 h 122"/>
                  <a:gd name="T24" fmla="*/ 110 w 134"/>
                  <a:gd name="T25" fmla="*/ 97 h 122"/>
                  <a:gd name="T26" fmla="*/ 98 w 134"/>
                  <a:gd name="T27" fmla="*/ 94 h 122"/>
                  <a:gd name="T28" fmla="*/ 79 w 134"/>
                  <a:gd name="T29" fmla="*/ 94 h 122"/>
                  <a:gd name="T30" fmla="*/ 67 w 134"/>
                  <a:gd name="T31" fmla="*/ 87 h 122"/>
                  <a:gd name="T32" fmla="*/ 55 w 134"/>
                  <a:gd name="T33" fmla="*/ 76 h 122"/>
                  <a:gd name="T34" fmla="*/ 47 w 134"/>
                  <a:gd name="T35" fmla="*/ 69 h 122"/>
                  <a:gd name="T36" fmla="*/ 43 w 134"/>
                  <a:gd name="T37" fmla="*/ 59 h 122"/>
                  <a:gd name="T38" fmla="*/ 39 w 134"/>
                  <a:gd name="T39" fmla="*/ 52 h 122"/>
                  <a:gd name="T40" fmla="*/ 27 w 134"/>
                  <a:gd name="T41" fmla="*/ 45 h 122"/>
                  <a:gd name="T42" fmla="*/ 27 w 134"/>
                  <a:gd name="T43" fmla="*/ 49 h 122"/>
                  <a:gd name="T44" fmla="*/ 31 w 134"/>
                  <a:gd name="T45" fmla="*/ 66 h 122"/>
                  <a:gd name="T46" fmla="*/ 35 w 134"/>
                  <a:gd name="T47" fmla="*/ 90 h 122"/>
                  <a:gd name="T48" fmla="*/ 27 w 134"/>
                  <a:gd name="T49" fmla="*/ 108 h 122"/>
                  <a:gd name="T50" fmla="*/ 15 w 134"/>
                  <a:gd name="T51" fmla="*/ 122 h 122"/>
                  <a:gd name="T52" fmla="*/ 8 w 134"/>
                  <a:gd name="T53" fmla="*/ 115 h 122"/>
                  <a:gd name="T54" fmla="*/ 4 w 134"/>
                  <a:gd name="T55" fmla="*/ 108 h 122"/>
                  <a:gd name="T56" fmla="*/ 0 w 134"/>
                  <a:gd name="T57" fmla="*/ 87 h 122"/>
                  <a:gd name="T58" fmla="*/ 8 w 134"/>
                  <a:gd name="T59" fmla="*/ 45 h 122"/>
                  <a:gd name="T60" fmla="*/ 8 w 134"/>
                  <a:gd name="T61" fmla="*/ 31 h 122"/>
                  <a:gd name="T62" fmla="*/ 11 w 134"/>
                  <a:gd name="T63" fmla="*/ 28 h 122"/>
                  <a:gd name="T64" fmla="*/ 19 w 134"/>
                  <a:gd name="T65" fmla="*/ 24 h 122"/>
                  <a:gd name="T66" fmla="*/ 27 w 134"/>
                  <a:gd name="T67" fmla="*/ 24 h 122"/>
                  <a:gd name="T68" fmla="*/ 35 w 134"/>
                  <a:gd name="T69" fmla="*/ 21 h 122"/>
                  <a:gd name="T70" fmla="*/ 31 w 134"/>
                  <a:gd name="T71" fmla="*/ 10 h 122"/>
                  <a:gd name="T72" fmla="*/ 35 w 134"/>
                  <a:gd name="T73" fmla="*/ 3 h 122"/>
                  <a:gd name="T74" fmla="*/ 71 w 134"/>
                  <a:gd name="T75" fmla="*/ 0 h 122"/>
                  <a:gd name="T76" fmla="*/ 86 w 134"/>
                  <a:gd name="T77" fmla="*/ 0 h 122"/>
                  <a:gd name="T78" fmla="*/ 106 w 134"/>
                  <a:gd name="T79" fmla="*/ 0 h 122"/>
                  <a:gd name="T80" fmla="*/ 134 w 134"/>
                  <a:gd name="T81" fmla="*/ 17 h 1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4" h="122">
                    <a:moveTo>
                      <a:pt x="134" y="17"/>
                    </a:moveTo>
                    <a:lnTo>
                      <a:pt x="110" y="28"/>
                    </a:lnTo>
                    <a:lnTo>
                      <a:pt x="98" y="28"/>
                    </a:lnTo>
                    <a:lnTo>
                      <a:pt x="82" y="28"/>
                    </a:lnTo>
                    <a:lnTo>
                      <a:pt x="71" y="21"/>
                    </a:lnTo>
                    <a:lnTo>
                      <a:pt x="63" y="21"/>
                    </a:lnTo>
                    <a:lnTo>
                      <a:pt x="55" y="24"/>
                    </a:lnTo>
                    <a:lnTo>
                      <a:pt x="55" y="28"/>
                    </a:lnTo>
                    <a:lnTo>
                      <a:pt x="55" y="31"/>
                    </a:lnTo>
                    <a:lnTo>
                      <a:pt x="82" y="42"/>
                    </a:lnTo>
                    <a:lnTo>
                      <a:pt x="94" y="52"/>
                    </a:lnTo>
                    <a:lnTo>
                      <a:pt x="102" y="62"/>
                    </a:lnTo>
                    <a:lnTo>
                      <a:pt x="110" y="97"/>
                    </a:lnTo>
                    <a:lnTo>
                      <a:pt x="98" y="94"/>
                    </a:lnTo>
                    <a:lnTo>
                      <a:pt x="79" y="94"/>
                    </a:lnTo>
                    <a:lnTo>
                      <a:pt x="67" y="87"/>
                    </a:lnTo>
                    <a:lnTo>
                      <a:pt x="55" y="76"/>
                    </a:lnTo>
                    <a:lnTo>
                      <a:pt x="47" y="69"/>
                    </a:lnTo>
                    <a:lnTo>
                      <a:pt x="43" y="59"/>
                    </a:lnTo>
                    <a:lnTo>
                      <a:pt x="39" y="52"/>
                    </a:lnTo>
                    <a:lnTo>
                      <a:pt x="27" y="45"/>
                    </a:lnTo>
                    <a:lnTo>
                      <a:pt x="27" y="49"/>
                    </a:lnTo>
                    <a:lnTo>
                      <a:pt x="31" y="66"/>
                    </a:lnTo>
                    <a:lnTo>
                      <a:pt x="35" y="90"/>
                    </a:lnTo>
                    <a:lnTo>
                      <a:pt x="27" y="108"/>
                    </a:lnTo>
                    <a:lnTo>
                      <a:pt x="15" y="122"/>
                    </a:lnTo>
                    <a:lnTo>
                      <a:pt x="8" y="115"/>
                    </a:lnTo>
                    <a:lnTo>
                      <a:pt x="4" y="108"/>
                    </a:lnTo>
                    <a:lnTo>
                      <a:pt x="0" y="87"/>
                    </a:lnTo>
                    <a:lnTo>
                      <a:pt x="8" y="45"/>
                    </a:lnTo>
                    <a:lnTo>
                      <a:pt x="8" y="31"/>
                    </a:lnTo>
                    <a:lnTo>
                      <a:pt x="11" y="28"/>
                    </a:lnTo>
                    <a:lnTo>
                      <a:pt x="19" y="24"/>
                    </a:lnTo>
                    <a:lnTo>
                      <a:pt x="27" y="24"/>
                    </a:lnTo>
                    <a:lnTo>
                      <a:pt x="35" y="21"/>
                    </a:lnTo>
                    <a:lnTo>
                      <a:pt x="31" y="10"/>
                    </a:lnTo>
                    <a:lnTo>
                      <a:pt x="35" y="3"/>
                    </a:lnTo>
                    <a:lnTo>
                      <a:pt x="71" y="0"/>
                    </a:lnTo>
                    <a:lnTo>
                      <a:pt x="86" y="0"/>
                    </a:lnTo>
                    <a:lnTo>
                      <a:pt x="106" y="0"/>
                    </a:lnTo>
                    <a:lnTo>
                      <a:pt x="134" y="17"/>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 name="Freeform 162"/>
              <p:cNvSpPr>
                <a:spLocks/>
              </p:cNvSpPr>
              <p:nvPr/>
            </p:nvSpPr>
            <p:spPr bwMode="auto">
              <a:xfrm>
                <a:off x="1637" y="1611"/>
                <a:ext cx="63" cy="48"/>
              </a:xfrm>
              <a:custGeom>
                <a:avLst/>
                <a:gdLst>
                  <a:gd name="T0" fmla="*/ 51 w 63"/>
                  <a:gd name="T1" fmla="*/ 17 h 48"/>
                  <a:gd name="T2" fmla="*/ 55 w 63"/>
                  <a:gd name="T3" fmla="*/ 31 h 48"/>
                  <a:gd name="T4" fmla="*/ 63 w 63"/>
                  <a:gd name="T5" fmla="*/ 48 h 48"/>
                  <a:gd name="T6" fmla="*/ 51 w 63"/>
                  <a:gd name="T7" fmla="*/ 48 h 48"/>
                  <a:gd name="T8" fmla="*/ 39 w 63"/>
                  <a:gd name="T9" fmla="*/ 45 h 48"/>
                  <a:gd name="T10" fmla="*/ 24 w 63"/>
                  <a:gd name="T11" fmla="*/ 34 h 48"/>
                  <a:gd name="T12" fmla="*/ 0 w 63"/>
                  <a:gd name="T13" fmla="*/ 0 h 48"/>
                  <a:gd name="T14" fmla="*/ 0 w 63"/>
                  <a:gd name="T15" fmla="*/ 0 h 48"/>
                  <a:gd name="T16" fmla="*/ 24 w 63"/>
                  <a:gd name="T17" fmla="*/ 10 h 48"/>
                  <a:gd name="T18" fmla="*/ 51 w 63"/>
                  <a:gd name="T19" fmla="*/ 17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3" h="48">
                    <a:moveTo>
                      <a:pt x="51" y="17"/>
                    </a:moveTo>
                    <a:lnTo>
                      <a:pt x="55" y="31"/>
                    </a:lnTo>
                    <a:lnTo>
                      <a:pt x="63" y="48"/>
                    </a:lnTo>
                    <a:lnTo>
                      <a:pt x="51" y="48"/>
                    </a:lnTo>
                    <a:lnTo>
                      <a:pt x="39" y="45"/>
                    </a:lnTo>
                    <a:lnTo>
                      <a:pt x="24" y="34"/>
                    </a:lnTo>
                    <a:lnTo>
                      <a:pt x="0" y="0"/>
                    </a:lnTo>
                    <a:lnTo>
                      <a:pt x="24" y="10"/>
                    </a:lnTo>
                    <a:lnTo>
                      <a:pt x="51" y="17"/>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 name="Freeform 163"/>
              <p:cNvSpPr>
                <a:spLocks/>
              </p:cNvSpPr>
              <p:nvPr/>
            </p:nvSpPr>
            <p:spPr bwMode="auto">
              <a:xfrm>
                <a:off x="1933" y="1656"/>
                <a:ext cx="36" cy="21"/>
              </a:xfrm>
              <a:custGeom>
                <a:avLst/>
                <a:gdLst>
                  <a:gd name="T0" fmla="*/ 36 w 36"/>
                  <a:gd name="T1" fmla="*/ 17 h 21"/>
                  <a:gd name="T2" fmla="*/ 28 w 36"/>
                  <a:gd name="T3" fmla="*/ 21 h 21"/>
                  <a:gd name="T4" fmla="*/ 16 w 36"/>
                  <a:gd name="T5" fmla="*/ 21 h 21"/>
                  <a:gd name="T6" fmla="*/ 0 w 36"/>
                  <a:gd name="T7" fmla="*/ 3 h 21"/>
                  <a:gd name="T8" fmla="*/ 12 w 36"/>
                  <a:gd name="T9" fmla="*/ 0 h 21"/>
                  <a:gd name="T10" fmla="*/ 24 w 36"/>
                  <a:gd name="T11" fmla="*/ 0 h 21"/>
                  <a:gd name="T12" fmla="*/ 36 w 36"/>
                  <a:gd name="T13" fmla="*/ 17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21">
                    <a:moveTo>
                      <a:pt x="36" y="17"/>
                    </a:moveTo>
                    <a:lnTo>
                      <a:pt x="28" y="21"/>
                    </a:lnTo>
                    <a:lnTo>
                      <a:pt x="16" y="21"/>
                    </a:lnTo>
                    <a:lnTo>
                      <a:pt x="0" y="3"/>
                    </a:lnTo>
                    <a:lnTo>
                      <a:pt x="12" y="0"/>
                    </a:lnTo>
                    <a:lnTo>
                      <a:pt x="24" y="0"/>
                    </a:lnTo>
                    <a:lnTo>
                      <a:pt x="36" y="17"/>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8" name="Freeform 164"/>
              <p:cNvSpPr>
                <a:spLocks/>
              </p:cNvSpPr>
              <p:nvPr/>
            </p:nvSpPr>
            <p:spPr bwMode="auto">
              <a:xfrm>
                <a:off x="1684" y="2000"/>
                <a:ext cx="20" cy="21"/>
              </a:xfrm>
              <a:custGeom>
                <a:avLst/>
                <a:gdLst>
                  <a:gd name="T0" fmla="*/ 20 w 20"/>
                  <a:gd name="T1" fmla="*/ 7 h 21"/>
                  <a:gd name="T2" fmla="*/ 20 w 20"/>
                  <a:gd name="T3" fmla="*/ 18 h 21"/>
                  <a:gd name="T4" fmla="*/ 8 w 20"/>
                  <a:gd name="T5" fmla="*/ 21 h 21"/>
                  <a:gd name="T6" fmla="*/ 4 w 20"/>
                  <a:gd name="T7" fmla="*/ 21 h 21"/>
                  <a:gd name="T8" fmla="*/ 0 w 20"/>
                  <a:gd name="T9" fmla="*/ 14 h 21"/>
                  <a:gd name="T10" fmla="*/ 4 w 20"/>
                  <a:gd name="T11" fmla="*/ 7 h 21"/>
                  <a:gd name="T12" fmla="*/ 8 w 20"/>
                  <a:gd name="T13" fmla="*/ 0 h 21"/>
                  <a:gd name="T14" fmla="*/ 16 w 20"/>
                  <a:gd name="T15" fmla="*/ 4 h 21"/>
                  <a:gd name="T16" fmla="*/ 20 w 20"/>
                  <a:gd name="T17" fmla="*/ 7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21">
                    <a:moveTo>
                      <a:pt x="20" y="7"/>
                    </a:moveTo>
                    <a:lnTo>
                      <a:pt x="20" y="18"/>
                    </a:lnTo>
                    <a:lnTo>
                      <a:pt x="8" y="21"/>
                    </a:lnTo>
                    <a:lnTo>
                      <a:pt x="4" y="21"/>
                    </a:lnTo>
                    <a:lnTo>
                      <a:pt x="0" y="14"/>
                    </a:lnTo>
                    <a:lnTo>
                      <a:pt x="4" y="7"/>
                    </a:lnTo>
                    <a:lnTo>
                      <a:pt x="8" y="0"/>
                    </a:lnTo>
                    <a:lnTo>
                      <a:pt x="16" y="4"/>
                    </a:lnTo>
                    <a:lnTo>
                      <a:pt x="20" y="7"/>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 name="Freeform 165"/>
              <p:cNvSpPr>
                <a:spLocks/>
              </p:cNvSpPr>
              <p:nvPr/>
            </p:nvSpPr>
            <p:spPr bwMode="auto">
              <a:xfrm>
                <a:off x="1649" y="2039"/>
                <a:ext cx="83" cy="41"/>
              </a:xfrm>
              <a:custGeom>
                <a:avLst/>
                <a:gdLst>
                  <a:gd name="T0" fmla="*/ 83 w 83"/>
                  <a:gd name="T1" fmla="*/ 38 h 41"/>
                  <a:gd name="T2" fmla="*/ 71 w 83"/>
                  <a:gd name="T3" fmla="*/ 34 h 41"/>
                  <a:gd name="T4" fmla="*/ 59 w 83"/>
                  <a:gd name="T5" fmla="*/ 31 h 41"/>
                  <a:gd name="T6" fmla="*/ 39 w 83"/>
                  <a:gd name="T7" fmla="*/ 17 h 41"/>
                  <a:gd name="T8" fmla="*/ 27 w 83"/>
                  <a:gd name="T9" fmla="*/ 31 h 41"/>
                  <a:gd name="T10" fmla="*/ 20 w 83"/>
                  <a:gd name="T11" fmla="*/ 38 h 41"/>
                  <a:gd name="T12" fmla="*/ 8 w 83"/>
                  <a:gd name="T13" fmla="*/ 41 h 41"/>
                  <a:gd name="T14" fmla="*/ 0 w 83"/>
                  <a:gd name="T15" fmla="*/ 41 h 41"/>
                  <a:gd name="T16" fmla="*/ 12 w 83"/>
                  <a:gd name="T17" fmla="*/ 27 h 41"/>
                  <a:gd name="T18" fmla="*/ 20 w 83"/>
                  <a:gd name="T19" fmla="*/ 14 h 41"/>
                  <a:gd name="T20" fmla="*/ 31 w 83"/>
                  <a:gd name="T21" fmla="*/ 0 h 41"/>
                  <a:gd name="T22" fmla="*/ 39 w 83"/>
                  <a:gd name="T23" fmla="*/ 0 h 41"/>
                  <a:gd name="T24" fmla="*/ 51 w 83"/>
                  <a:gd name="T25" fmla="*/ 0 h 41"/>
                  <a:gd name="T26" fmla="*/ 71 w 83"/>
                  <a:gd name="T27" fmla="*/ 17 h 41"/>
                  <a:gd name="T28" fmla="*/ 83 w 83"/>
                  <a:gd name="T29" fmla="*/ 38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3" h="41">
                    <a:moveTo>
                      <a:pt x="83" y="38"/>
                    </a:moveTo>
                    <a:lnTo>
                      <a:pt x="71" y="34"/>
                    </a:lnTo>
                    <a:lnTo>
                      <a:pt x="59" y="31"/>
                    </a:lnTo>
                    <a:lnTo>
                      <a:pt x="39" y="17"/>
                    </a:lnTo>
                    <a:lnTo>
                      <a:pt x="27" y="31"/>
                    </a:lnTo>
                    <a:lnTo>
                      <a:pt x="20" y="38"/>
                    </a:lnTo>
                    <a:lnTo>
                      <a:pt x="8" y="41"/>
                    </a:lnTo>
                    <a:lnTo>
                      <a:pt x="0" y="41"/>
                    </a:lnTo>
                    <a:lnTo>
                      <a:pt x="12" y="27"/>
                    </a:lnTo>
                    <a:lnTo>
                      <a:pt x="20" y="14"/>
                    </a:lnTo>
                    <a:lnTo>
                      <a:pt x="31" y="0"/>
                    </a:lnTo>
                    <a:lnTo>
                      <a:pt x="39" y="0"/>
                    </a:lnTo>
                    <a:lnTo>
                      <a:pt x="51" y="0"/>
                    </a:lnTo>
                    <a:lnTo>
                      <a:pt x="71" y="17"/>
                    </a:lnTo>
                    <a:lnTo>
                      <a:pt x="83" y="38"/>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 name="Freeform 166"/>
              <p:cNvSpPr>
                <a:spLocks/>
              </p:cNvSpPr>
              <p:nvPr/>
            </p:nvSpPr>
            <p:spPr bwMode="auto">
              <a:xfrm>
                <a:off x="1680" y="2077"/>
                <a:ext cx="24" cy="28"/>
              </a:xfrm>
              <a:custGeom>
                <a:avLst/>
                <a:gdLst>
                  <a:gd name="T0" fmla="*/ 24 w 24"/>
                  <a:gd name="T1" fmla="*/ 10 h 28"/>
                  <a:gd name="T2" fmla="*/ 20 w 24"/>
                  <a:gd name="T3" fmla="*/ 21 h 28"/>
                  <a:gd name="T4" fmla="*/ 12 w 24"/>
                  <a:gd name="T5" fmla="*/ 28 h 28"/>
                  <a:gd name="T6" fmla="*/ 4 w 24"/>
                  <a:gd name="T7" fmla="*/ 21 h 28"/>
                  <a:gd name="T8" fmla="*/ 0 w 24"/>
                  <a:gd name="T9" fmla="*/ 14 h 28"/>
                  <a:gd name="T10" fmla="*/ 0 w 24"/>
                  <a:gd name="T11" fmla="*/ 10 h 28"/>
                  <a:gd name="T12" fmla="*/ 4 w 24"/>
                  <a:gd name="T13" fmla="*/ 3 h 28"/>
                  <a:gd name="T14" fmla="*/ 12 w 24"/>
                  <a:gd name="T15" fmla="*/ 0 h 28"/>
                  <a:gd name="T16" fmla="*/ 20 w 24"/>
                  <a:gd name="T17" fmla="*/ 3 h 28"/>
                  <a:gd name="T18" fmla="*/ 24 w 24"/>
                  <a:gd name="T19" fmla="*/ 7 h 28"/>
                  <a:gd name="T20" fmla="*/ 24 w 24"/>
                  <a:gd name="T21" fmla="*/ 10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 h="28">
                    <a:moveTo>
                      <a:pt x="24" y="10"/>
                    </a:moveTo>
                    <a:lnTo>
                      <a:pt x="20" y="21"/>
                    </a:lnTo>
                    <a:lnTo>
                      <a:pt x="12" y="28"/>
                    </a:lnTo>
                    <a:lnTo>
                      <a:pt x="4" y="21"/>
                    </a:lnTo>
                    <a:lnTo>
                      <a:pt x="0" y="14"/>
                    </a:lnTo>
                    <a:lnTo>
                      <a:pt x="0" y="10"/>
                    </a:lnTo>
                    <a:lnTo>
                      <a:pt x="4" y="3"/>
                    </a:lnTo>
                    <a:lnTo>
                      <a:pt x="12" y="0"/>
                    </a:lnTo>
                    <a:lnTo>
                      <a:pt x="20" y="3"/>
                    </a:lnTo>
                    <a:lnTo>
                      <a:pt x="24" y="7"/>
                    </a:lnTo>
                    <a:lnTo>
                      <a:pt x="24" y="10"/>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1" name="Freeform 167"/>
              <p:cNvSpPr>
                <a:spLocks/>
              </p:cNvSpPr>
              <p:nvPr/>
            </p:nvSpPr>
            <p:spPr bwMode="auto">
              <a:xfrm>
                <a:off x="1708" y="2094"/>
                <a:ext cx="16" cy="21"/>
              </a:xfrm>
              <a:custGeom>
                <a:avLst/>
                <a:gdLst>
                  <a:gd name="T0" fmla="*/ 16 w 16"/>
                  <a:gd name="T1" fmla="*/ 0 h 21"/>
                  <a:gd name="T2" fmla="*/ 12 w 16"/>
                  <a:gd name="T3" fmla="*/ 18 h 21"/>
                  <a:gd name="T4" fmla="*/ 8 w 16"/>
                  <a:gd name="T5" fmla="*/ 21 h 21"/>
                  <a:gd name="T6" fmla="*/ 0 w 16"/>
                  <a:gd name="T7" fmla="*/ 21 h 21"/>
                  <a:gd name="T8" fmla="*/ 0 w 16"/>
                  <a:gd name="T9" fmla="*/ 18 h 21"/>
                  <a:gd name="T10" fmla="*/ 0 w 16"/>
                  <a:gd name="T11" fmla="*/ 11 h 21"/>
                  <a:gd name="T12" fmla="*/ 8 w 16"/>
                  <a:gd name="T13" fmla="*/ 0 h 21"/>
                  <a:gd name="T14" fmla="*/ 16 w 16"/>
                  <a:gd name="T15" fmla="*/ 0 h 2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21">
                    <a:moveTo>
                      <a:pt x="16" y="0"/>
                    </a:moveTo>
                    <a:lnTo>
                      <a:pt x="12" y="18"/>
                    </a:lnTo>
                    <a:lnTo>
                      <a:pt x="8" y="21"/>
                    </a:lnTo>
                    <a:lnTo>
                      <a:pt x="0" y="21"/>
                    </a:lnTo>
                    <a:lnTo>
                      <a:pt x="0" y="18"/>
                    </a:lnTo>
                    <a:lnTo>
                      <a:pt x="0" y="11"/>
                    </a:lnTo>
                    <a:lnTo>
                      <a:pt x="8" y="0"/>
                    </a:lnTo>
                    <a:lnTo>
                      <a:pt x="16" y="0"/>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2" name="Freeform 168"/>
              <p:cNvSpPr>
                <a:spLocks/>
              </p:cNvSpPr>
              <p:nvPr/>
            </p:nvSpPr>
            <p:spPr bwMode="auto">
              <a:xfrm>
                <a:off x="1661" y="2098"/>
                <a:ext cx="19" cy="21"/>
              </a:xfrm>
              <a:custGeom>
                <a:avLst/>
                <a:gdLst>
                  <a:gd name="T0" fmla="*/ 19 w 19"/>
                  <a:gd name="T1" fmla="*/ 21 h 21"/>
                  <a:gd name="T2" fmla="*/ 12 w 19"/>
                  <a:gd name="T3" fmla="*/ 17 h 21"/>
                  <a:gd name="T4" fmla="*/ 8 w 19"/>
                  <a:gd name="T5" fmla="*/ 14 h 21"/>
                  <a:gd name="T6" fmla="*/ 0 w 19"/>
                  <a:gd name="T7" fmla="*/ 0 h 21"/>
                  <a:gd name="T8" fmla="*/ 4 w 19"/>
                  <a:gd name="T9" fmla="*/ 0 h 21"/>
                  <a:gd name="T10" fmla="*/ 15 w 19"/>
                  <a:gd name="T11" fmla="*/ 10 h 21"/>
                  <a:gd name="T12" fmla="*/ 19 w 19"/>
                  <a:gd name="T13" fmla="*/ 17 h 21"/>
                  <a:gd name="T14" fmla="*/ 19 w 19"/>
                  <a:gd name="T15" fmla="*/ 21 h 2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21">
                    <a:moveTo>
                      <a:pt x="19" y="21"/>
                    </a:moveTo>
                    <a:lnTo>
                      <a:pt x="12" y="17"/>
                    </a:lnTo>
                    <a:lnTo>
                      <a:pt x="8" y="14"/>
                    </a:lnTo>
                    <a:lnTo>
                      <a:pt x="0" y="0"/>
                    </a:lnTo>
                    <a:lnTo>
                      <a:pt x="4" y="0"/>
                    </a:lnTo>
                    <a:lnTo>
                      <a:pt x="15" y="10"/>
                    </a:lnTo>
                    <a:lnTo>
                      <a:pt x="19" y="17"/>
                    </a:lnTo>
                    <a:lnTo>
                      <a:pt x="19" y="21"/>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3" name="Freeform 169"/>
              <p:cNvSpPr>
                <a:spLocks/>
              </p:cNvSpPr>
              <p:nvPr/>
            </p:nvSpPr>
            <p:spPr bwMode="auto">
              <a:xfrm>
                <a:off x="1688" y="2126"/>
                <a:ext cx="16" cy="17"/>
              </a:xfrm>
              <a:custGeom>
                <a:avLst/>
                <a:gdLst>
                  <a:gd name="T0" fmla="*/ 16 w 16"/>
                  <a:gd name="T1" fmla="*/ 7 h 17"/>
                  <a:gd name="T2" fmla="*/ 12 w 16"/>
                  <a:gd name="T3" fmla="*/ 14 h 17"/>
                  <a:gd name="T4" fmla="*/ 4 w 16"/>
                  <a:gd name="T5" fmla="*/ 17 h 17"/>
                  <a:gd name="T6" fmla="*/ 0 w 16"/>
                  <a:gd name="T7" fmla="*/ 10 h 17"/>
                  <a:gd name="T8" fmla="*/ 0 w 16"/>
                  <a:gd name="T9" fmla="*/ 3 h 17"/>
                  <a:gd name="T10" fmla="*/ 4 w 16"/>
                  <a:gd name="T11" fmla="*/ 0 h 17"/>
                  <a:gd name="T12" fmla="*/ 12 w 16"/>
                  <a:gd name="T13" fmla="*/ 3 h 17"/>
                  <a:gd name="T14" fmla="*/ 16 w 16"/>
                  <a:gd name="T15" fmla="*/ 7 h 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17">
                    <a:moveTo>
                      <a:pt x="16" y="7"/>
                    </a:moveTo>
                    <a:lnTo>
                      <a:pt x="12" y="14"/>
                    </a:lnTo>
                    <a:lnTo>
                      <a:pt x="4" y="17"/>
                    </a:lnTo>
                    <a:lnTo>
                      <a:pt x="0" y="10"/>
                    </a:lnTo>
                    <a:lnTo>
                      <a:pt x="0" y="3"/>
                    </a:lnTo>
                    <a:lnTo>
                      <a:pt x="4" y="0"/>
                    </a:lnTo>
                    <a:lnTo>
                      <a:pt x="12" y="3"/>
                    </a:lnTo>
                    <a:lnTo>
                      <a:pt x="16" y="7"/>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4" name="Freeform 170"/>
              <p:cNvSpPr>
                <a:spLocks/>
              </p:cNvSpPr>
              <p:nvPr/>
            </p:nvSpPr>
            <p:spPr bwMode="auto">
              <a:xfrm>
                <a:off x="1688" y="2160"/>
                <a:ext cx="16" cy="14"/>
              </a:xfrm>
              <a:custGeom>
                <a:avLst/>
                <a:gdLst>
                  <a:gd name="T0" fmla="*/ 16 w 16"/>
                  <a:gd name="T1" fmla="*/ 7 h 14"/>
                  <a:gd name="T2" fmla="*/ 12 w 16"/>
                  <a:gd name="T3" fmla="*/ 11 h 14"/>
                  <a:gd name="T4" fmla="*/ 8 w 16"/>
                  <a:gd name="T5" fmla="*/ 14 h 14"/>
                  <a:gd name="T6" fmla="*/ 0 w 16"/>
                  <a:gd name="T7" fmla="*/ 11 h 14"/>
                  <a:gd name="T8" fmla="*/ 4 w 16"/>
                  <a:gd name="T9" fmla="*/ 0 h 14"/>
                  <a:gd name="T10" fmla="*/ 12 w 16"/>
                  <a:gd name="T11" fmla="*/ 0 h 14"/>
                  <a:gd name="T12" fmla="*/ 16 w 16"/>
                  <a:gd name="T13" fmla="*/ 7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4">
                    <a:moveTo>
                      <a:pt x="16" y="7"/>
                    </a:moveTo>
                    <a:lnTo>
                      <a:pt x="12" y="11"/>
                    </a:lnTo>
                    <a:lnTo>
                      <a:pt x="8" y="14"/>
                    </a:lnTo>
                    <a:lnTo>
                      <a:pt x="0" y="11"/>
                    </a:lnTo>
                    <a:lnTo>
                      <a:pt x="4" y="0"/>
                    </a:lnTo>
                    <a:lnTo>
                      <a:pt x="12" y="0"/>
                    </a:lnTo>
                    <a:lnTo>
                      <a:pt x="16" y="7"/>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5" name="Freeform 171"/>
              <p:cNvSpPr>
                <a:spLocks/>
              </p:cNvSpPr>
              <p:nvPr/>
            </p:nvSpPr>
            <p:spPr bwMode="auto">
              <a:xfrm>
                <a:off x="1515" y="2327"/>
                <a:ext cx="90" cy="77"/>
              </a:xfrm>
              <a:custGeom>
                <a:avLst/>
                <a:gdLst>
                  <a:gd name="T0" fmla="*/ 87 w 90"/>
                  <a:gd name="T1" fmla="*/ 56 h 77"/>
                  <a:gd name="T2" fmla="*/ 90 w 90"/>
                  <a:gd name="T3" fmla="*/ 77 h 77"/>
                  <a:gd name="T4" fmla="*/ 87 w 90"/>
                  <a:gd name="T5" fmla="*/ 77 h 77"/>
                  <a:gd name="T6" fmla="*/ 83 w 90"/>
                  <a:gd name="T7" fmla="*/ 77 h 77"/>
                  <a:gd name="T8" fmla="*/ 79 w 90"/>
                  <a:gd name="T9" fmla="*/ 70 h 77"/>
                  <a:gd name="T10" fmla="*/ 67 w 90"/>
                  <a:gd name="T11" fmla="*/ 46 h 77"/>
                  <a:gd name="T12" fmla="*/ 59 w 90"/>
                  <a:gd name="T13" fmla="*/ 35 h 77"/>
                  <a:gd name="T14" fmla="*/ 47 w 90"/>
                  <a:gd name="T15" fmla="*/ 21 h 77"/>
                  <a:gd name="T16" fmla="*/ 39 w 90"/>
                  <a:gd name="T17" fmla="*/ 21 h 77"/>
                  <a:gd name="T18" fmla="*/ 31 w 90"/>
                  <a:gd name="T19" fmla="*/ 25 h 77"/>
                  <a:gd name="T20" fmla="*/ 0 w 90"/>
                  <a:gd name="T21" fmla="*/ 73 h 77"/>
                  <a:gd name="T22" fmla="*/ 0 w 90"/>
                  <a:gd name="T23" fmla="*/ 70 h 77"/>
                  <a:gd name="T24" fmla="*/ 0 w 90"/>
                  <a:gd name="T25" fmla="*/ 63 h 77"/>
                  <a:gd name="T26" fmla="*/ 4 w 90"/>
                  <a:gd name="T27" fmla="*/ 56 h 77"/>
                  <a:gd name="T28" fmla="*/ 19 w 90"/>
                  <a:gd name="T29" fmla="*/ 28 h 77"/>
                  <a:gd name="T30" fmla="*/ 39 w 90"/>
                  <a:gd name="T31" fmla="*/ 0 h 77"/>
                  <a:gd name="T32" fmla="*/ 55 w 90"/>
                  <a:gd name="T33" fmla="*/ 11 h 77"/>
                  <a:gd name="T34" fmla="*/ 67 w 90"/>
                  <a:gd name="T35" fmla="*/ 25 h 77"/>
                  <a:gd name="T36" fmla="*/ 87 w 90"/>
                  <a:gd name="T37" fmla="*/ 56 h 7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0" h="77">
                    <a:moveTo>
                      <a:pt x="87" y="56"/>
                    </a:moveTo>
                    <a:lnTo>
                      <a:pt x="90" y="77"/>
                    </a:lnTo>
                    <a:lnTo>
                      <a:pt x="87" y="77"/>
                    </a:lnTo>
                    <a:lnTo>
                      <a:pt x="83" y="77"/>
                    </a:lnTo>
                    <a:lnTo>
                      <a:pt x="79" y="70"/>
                    </a:lnTo>
                    <a:lnTo>
                      <a:pt x="67" y="46"/>
                    </a:lnTo>
                    <a:lnTo>
                      <a:pt x="59" y="35"/>
                    </a:lnTo>
                    <a:lnTo>
                      <a:pt x="47" y="21"/>
                    </a:lnTo>
                    <a:lnTo>
                      <a:pt x="39" y="21"/>
                    </a:lnTo>
                    <a:lnTo>
                      <a:pt x="31" y="25"/>
                    </a:lnTo>
                    <a:lnTo>
                      <a:pt x="0" y="73"/>
                    </a:lnTo>
                    <a:lnTo>
                      <a:pt x="0" y="70"/>
                    </a:lnTo>
                    <a:lnTo>
                      <a:pt x="0" y="63"/>
                    </a:lnTo>
                    <a:lnTo>
                      <a:pt x="4" y="56"/>
                    </a:lnTo>
                    <a:lnTo>
                      <a:pt x="19" y="28"/>
                    </a:lnTo>
                    <a:lnTo>
                      <a:pt x="39" y="0"/>
                    </a:lnTo>
                    <a:lnTo>
                      <a:pt x="55" y="11"/>
                    </a:lnTo>
                    <a:lnTo>
                      <a:pt x="67" y="25"/>
                    </a:lnTo>
                    <a:lnTo>
                      <a:pt x="87" y="56"/>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 name="Freeform 172"/>
              <p:cNvSpPr>
                <a:spLocks/>
              </p:cNvSpPr>
              <p:nvPr/>
            </p:nvSpPr>
            <p:spPr bwMode="auto">
              <a:xfrm>
                <a:off x="1530" y="2366"/>
                <a:ext cx="52" cy="80"/>
              </a:xfrm>
              <a:custGeom>
                <a:avLst/>
                <a:gdLst>
                  <a:gd name="T0" fmla="*/ 48 w 52"/>
                  <a:gd name="T1" fmla="*/ 24 h 80"/>
                  <a:gd name="T2" fmla="*/ 52 w 52"/>
                  <a:gd name="T3" fmla="*/ 38 h 80"/>
                  <a:gd name="T4" fmla="*/ 52 w 52"/>
                  <a:gd name="T5" fmla="*/ 52 h 80"/>
                  <a:gd name="T6" fmla="*/ 40 w 52"/>
                  <a:gd name="T7" fmla="*/ 55 h 80"/>
                  <a:gd name="T8" fmla="*/ 32 w 52"/>
                  <a:gd name="T9" fmla="*/ 62 h 80"/>
                  <a:gd name="T10" fmla="*/ 32 w 52"/>
                  <a:gd name="T11" fmla="*/ 66 h 80"/>
                  <a:gd name="T12" fmla="*/ 32 w 52"/>
                  <a:gd name="T13" fmla="*/ 76 h 80"/>
                  <a:gd name="T14" fmla="*/ 24 w 52"/>
                  <a:gd name="T15" fmla="*/ 80 h 80"/>
                  <a:gd name="T16" fmla="*/ 20 w 52"/>
                  <a:gd name="T17" fmla="*/ 80 h 80"/>
                  <a:gd name="T18" fmla="*/ 20 w 52"/>
                  <a:gd name="T19" fmla="*/ 73 h 80"/>
                  <a:gd name="T20" fmla="*/ 20 w 52"/>
                  <a:gd name="T21" fmla="*/ 62 h 80"/>
                  <a:gd name="T22" fmla="*/ 0 w 52"/>
                  <a:gd name="T23" fmla="*/ 52 h 80"/>
                  <a:gd name="T24" fmla="*/ 12 w 52"/>
                  <a:gd name="T25" fmla="*/ 24 h 80"/>
                  <a:gd name="T26" fmla="*/ 24 w 52"/>
                  <a:gd name="T27" fmla="*/ 0 h 80"/>
                  <a:gd name="T28" fmla="*/ 32 w 52"/>
                  <a:gd name="T29" fmla="*/ 3 h 80"/>
                  <a:gd name="T30" fmla="*/ 40 w 52"/>
                  <a:gd name="T31" fmla="*/ 10 h 80"/>
                  <a:gd name="T32" fmla="*/ 48 w 52"/>
                  <a:gd name="T33" fmla="*/ 24 h 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80">
                    <a:moveTo>
                      <a:pt x="48" y="24"/>
                    </a:moveTo>
                    <a:lnTo>
                      <a:pt x="52" y="38"/>
                    </a:lnTo>
                    <a:lnTo>
                      <a:pt x="52" y="52"/>
                    </a:lnTo>
                    <a:lnTo>
                      <a:pt x="40" y="55"/>
                    </a:lnTo>
                    <a:lnTo>
                      <a:pt x="32" y="62"/>
                    </a:lnTo>
                    <a:lnTo>
                      <a:pt x="32" y="66"/>
                    </a:lnTo>
                    <a:lnTo>
                      <a:pt x="32" y="76"/>
                    </a:lnTo>
                    <a:lnTo>
                      <a:pt x="24" y="80"/>
                    </a:lnTo>
                    <a:lnTo>
                      <a:pt x="20" y="80"/>
                    </a:lnTo>
                    <a:lnTo>
                      <a:pt x="20" y="73"/>
                    </a:lnTo>
                    <a:lnTo>
                      <a:pt x="20" y="62"/>
                    </a:lnTo>
                    <a:lnTo>
                      <a:pt x="0" y="52"/>
                    </a:lnTo>
                    <a:lnTo>
                      <a:pt x="12" y="24"/>
                    </a:lnTo>
                    <a:lnTo>
                      <a:pt x="24" y="0"/>
                    </a:lnTo>
                    <a:lnTo>
                      <a:pt x="32" y="3"/>
                    </a:lnTo>
                    <a:lnTo>
                      <a:pt x="40" y="10"/>
                    </a:lnTo>
                    <a:lnTo>
                      <a:pt x="48" y="24"/>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 name="Freeform 173"/>
              <p:cNvSpPr>
                <a:spLocks/>
              </p:cNvSpPr>
              <p:nvPr/>
            </p:nvSpPr>
            <p:spPr bwMode="auto">
              <a:xfrm>
                <a:off x="1471" y="2369"/>
                <a:ext cx="28" cy="28"/>
              </a:xfrm>
              <a:custGeom>
                <a:avLst/>
                <a:gdLst>
                  <a:gd name="T0" fmla="*/ 28 w 28"/>
                  <a:gd name="T1" fmla="*/ 11 h 28"/>
                  <a:gd name="T2" fmla="*/ 28 w 28"/>
                  <a:gd name="T3" fmla="*/ 21 h 28"/>
                  <a:gd name="T4" fmla="*/ 20 w 28"/>
                  <a:gd name="T5" fmla="*/ 28 h 28"/>
                  <a:gd name="T6" fmla="*/ 8 w 28"/>
                  <a:gd name="T7" fmla="*/ 25 h 28"/>
                  <a:gd name="T8" fmla="*/ 0 w 28"/>
                  <a:gd name="T9" fmla="*/ 18 h 28"/>
                  <a:gd name="T10" fmla="*/ 0 w 28"/>
                  <a:gd name="T11" fmla="*/ 11 h 28"/>
                  <a:gd name="T12" fmla="*/ 0 w 28"/>
                  <a:gd name="T13" fmla="*/ 7 h 28"/>
                  <a:gd name="T14" fmla="*/ 12 w 28"/>
                  <a:gd name="T15" fmla="*/ 0 h 28"/>
                  <a:gd name="T16" fmla="*/ 24 w 28"/>
                  <a:gd name="T17" fmla="*/ 4 h 28"/>
                  <a:gd name="T18" fmla="*/ 28 w 28"/>
                  <a:gd name="T19" fmla="*/ 11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 h="28">
                    <a:moveTo>
                      <a:pt x="28" y="11"/>
                    </a:moveTo>
                    <a:lnTo>
                      <a:pt x="28" y="21"/>
                    </a:lnTo>
                    <a:lnTo>
                      <a:pt x="20" y="28"/>
                    </a:lnTo>
                    <a:lnTo>
                      <a:pt x="8" y="25"/>
                    </a:lnTo>
                    <a:lnTo>
                      <a:pt x="0" y="18"/>
                    </a:lnTo>
                    <a:lnTo>
                      <a:pt x="0" y="11"/>
                    </a:lnTo>
                    <a:lnTo>
                      <a:pt x="0" y="7"/>
                    </a:lnTo>
                    <a:lnTo>
                      <a:pt x="12" y="0"/>
                    </a:lnTo>
                    <a:lnTo>
                      <a:pt x="24" y="4"/>
                    </a:lnTo>
                    <a:lnTo>
                      <a:pt x="28" y="11"/>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 name="Freeform 174"/>
              <p:cNvSpPr>
                <a:spLocks/>
              </p:cNvSpPr>
              <p:nvPr/>
            </p:nvSpPr>
            <p:spPr bwMode="auto">
              <a:xfrm>
                <a:off x="1621" y="2373"/>
                <a:ext cx="20" cy="17"/>
              </a:xfrm>
              <a:custGeom>
                <a:avLst/>
                <a:gdLst>
                  <a:gd name="T0" fmla="*/ 20 w 20"/>
                  <a:gd name="T1" fmla="*/ 7 h 17"/>
                  <a:gd name="T2" fmla="*/ 16 w 20"/>
                  <a:gd name="T3" fmla="*/ 14 h 17"/>
                  <a:gd name="T4" fmla="*/ 12 w 20"/>
                  <a:gd name="T5" fmla="*/ 17 h 17"/>
                  <a:gd name="T6" fmla="*/ 4 w 20"/>
                  <a:gd name="T7" fmla="*/ 17 h 17"/>
                  <a:gd name="T8" fmla="*/ 0 w 20"/>
                  <a:gd name="T9" fmla="*/ 10 h 17"/>
                  <a:gd name="T10" fmla="*/ 0 w 20"/>
                  <a:gd name="T11" fmla="*/ 3 h 17"/>
                  <a:gd name="T12" fmla="*/ 4 w 20"/>
                  <a:gd name="T13" fmla="*/ 0 h 17"/>
                  <a:gd name="T14" fmla="*/ 16 w 20"/>
                  <a:gd name="T15" fmla="*/ 0 h 17"/>
                  <a:gd name="T16" fmla="*/ 20 w 20"/>
                  <a:gd name="T17" fmla="*/ 7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17">
                    <a:moveTo>
                      <a:pt x="20" y="7"/>
                    </a:moveTo>
                    <a:lnTo>
                      <a:pt x="16" y="14"/>
                    </a:lnTo>
                    <a:lnTo>
                      <a:pt x="12" y="17"/>
                    </a:lnTo>
                    <a:lnTo>
                      <a:pt x="4" y="17"/>
                    </a:lnTo>
                    <a:lnTo>
                      <a:pt x="0" y="10"/>
                    </a:lnTo>
                    <a:lnTo>
                      <a:pt x="0" y="3"/>
                    </a:lnTo>
                    <a:lnTo>
                      <a:pt x="4" y="0"/>
                    </a:lnTo>
                    <a:lnTo>
                      <a:pt x="16" y="0"/>
                    </a:lnTo>
                    <a:lnTo>
                      <a:pt x="20" y="7"/>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 name="Freeform 175"/>
              <p:cNvSpPr>
                <a:spLocks/>
              </p:cNvSpPr>
              <p:nvPr/>
            </p:nvSpPr>
            <p:spPr bwMode="auto">
              <a:xfrm>
                <a:off x="1459" y="2404"/>
                <a:ext cx="87" cy="188"/>
              </a:xfrm>
              <a:custGeom>
                <a:avLst/>
                <a:gdLst>
                  <a:gd name="T0" fmla="*/ 28 w 87"/>
                  <a:gd name="T1" fmla="*/ 31 h 188"/>
                  <a:gd name="T2" fmla="*/ 36 w 87"/>
                  <a:gd name="T3" fmla="*/ 28 h 188"/>
                  <a:gd name="T4" fmla="*/ 40 w 87"/>
                  <a:gd name="T5" fmla="*/ 10 h 188"/>
                  <a:gd name="T6" fmla="*/ 52 w 87"/>
                  <a:gd name="T7" fmla="*/ 10 h 188"/>
                  <a:gd name="T8" fmla="*/ 40 w 87"/>
                  <a:gd name="T9" fmla="*/ 38 h 188"/>
                  <a:gd name="T10" fmla="*/ 40 w 87"/>
                  <a:gd name="T11" fmla="*/ 59 h 188"/>
                  <a:gd name="T12" fmla="*/ 52 w 87"/>
                  <a:gd name="T13" fmla="*/ 63 h 188"/>
                  <a:gd name="T14" fmla="*/ 56 w 87"/>
                  <a:gd name="T15" fmla="*/ 45 h 188"/>
                  <a:gd name="T16" fmla="*/ 68 w 87"/>
                  <a:gd name="T17" fmla="*/ 24 h 188"/>
                  <a:gd name="T18" fmla="*/ 75 w 87"/>
                  <a:gd name="T19" fmla="*/ 38 h 188"/>
                  <a:gd name="T20" fmla="*/ 40 w 87"/>
                  <a:gd name="T21" fmla="*/ 87 h 188"/>
                  <a:gd name="T22" fmla="*/ 44 w 87"/>
                  <a:gd name="T23" fmla="*/ 108 h 188"/>
                  <a:gd name="T24" fmla="*/ 56 w 87"/>
                  <a:gd name="T25" fmla="*/ 87 h 188"/>
                  <a:gd name="T26" fmla="*/ 75 w 87"/>
                  <a:gd name="T27" fmla="*/ 59 h 188"/>
                  <a:gd name="T28" fmla="*/ 83 w 87"/>
                  <a:gd name="T29" fmla="*/ 63 h 188"/>
                  <a:gd name="T30" fmla="*/ 44 w 87"/>
                  <a:gd name="T31" fmla="*/ 129 h 188"/>
                  <a:gd name="T32" fmla="*/ 40 w 87"/>
                  <a:gd name="T33" fmla="*/ 160 h 188"/>
                  <a:gd name="T34" fmla="*/ 60 w 87"/>
                  <a:gd name="T35" fmla="*/ 122 h 188"/>
                  <a:gd name="T36" fmla="*/ 87 w 87"/>
                  <a:gd name="T37" fmla="*/ 90 h 188"/>
                  <a:gd name="T38" fmla="*/ 75 w 87"/>
                  <a:gd name="T39" fmla="*/ 115 h 188"/>
                  <a:gd name="T40" fmla="*/ 68 w 87"/>
                  <a:gd name="T41" fmla="*/ 132 h 188"/>
                  <a:gd name="T42" fmla="*/ 75 w 87"/>
                  <a:gd name="T43" fmla="*/ 153 h 188"/>
                  <a:gd name="T44" fmla="*/ 83 w 87"/>
                  <a:gd name="T45" fmla="*/ 160 h 188"/>
                  <a:gd name="T46" fmla="*/ 68 w 87"/>
                  <a:gd name="T47" fmla="*/ 174 h 188"/>
                  <a:gd name="T48" fmla="*/ 60 w 87"/>
                  <a:gd name="T49" fmla="*/ 188 h 188"/>
                  <a:gd name="T50" fmla="*/ 36 w 87"/>
                  <a:gd name="T51" fmla="*/ 181 h 188"/>
                  <a:gd name="T52" fmla="*/ 24 w 87"/>
                  <a:gd name="T53" fmla="*/ 163 h 188"/>
                  <a:gd name="T54" fmla="*/ 20 w 87"/>
                  <a:gd name="T55" fmla="*/ 132 h 188"/>
                  <a:gd name="T56" fmla="*/ 36 w 87"/>
                  <a:gd name="T57" fmla="*/ 63 h 188"/>
                  <a:gd name="T58" fmla="*/ 24 w 87"/>
                  <a:gd name="T59" fmla="*/ 31 h 188"/>
                  <a:gd name="T60" fmla="*/ 0 w 87"/>
                  <a:gd name="T61" fmla="*/ 3 h 188"/>
                  <a:gd name="T62" fmla="*/ 12 w 87"/>
                  <a:gd name="T63" fmla="*/ 3 h 188"/>
                  <a:gd name="T64" fmla="*/ 24 w 87"/>
                  <a:gd name="T65" fmla="*/ 14 h 1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7" h="188">
                    <a:moveTo>
                      <a:pt x="24" y="14"/>
                    </a:moveTo>
                    <a:lnTo>
                      <a:pt x="28" y="31"/>
                    </a:lnTo>
                    <a:lnTo>
                      <a:pt x="32" y="31"/>
                    </a:lnTo>
                    <a:lnTo>
                      <a:pt x="36" y="28"/>
                    </a:lnTo>
                    <a:lnTo>
                      <a:pt x="36" y="17"/>
                    </a:lnTo>
                    <a:lnTo>
                      <a:pt x="40" y="10"/>
                    </a:lnTo>
                    <a:lnTo>
                      <a:pt x="44" y="7"/>
                    </a:lnTo>
                    <a:lnTo>
                      <a:pt x="52" y="10"/>
                    </a:lnTo>
                    <a:lnTo>
                      <a:pt x="48" y="24"/>
                    </a:lnTo>
                    <a:lnTo>
                      <a:pt x="40" y="38"/>
                    </a:lnTo>
                    <a:lnTo>
                      <a:pt x="40" y="52"/>
                    </a:lnTo>
                    <a:lnTo>
                      <a:pt x="40" y="59"/>
                    </a:lnTo>
                    <a:lnTo>
                      <a:pt x="48" y="66"/>
                    </a:lnTo>
                    <a:lnTo>
                      <a:pt x="52" y="63"/>
                    </a:lnTo>
                    <a:lnTo>
                      <a:pt x="52" y="56"/>
                    </a:lnTo>
                    <a:lnTo>
                      <a:pt x="56" y="45"/>
                    </a:lnTo>
                    <a:lnTo>
                      <a:pt x="60" y="35"/>
                    </a:lnTo>
                    <a:lnTo>
                      <a:pt x="68" y="24"/>
                    </a:lnTo>
                    <a:lnTo>
                      <a:pt x="75" y="31"/>
                    </a:lnTo>
                    <a:lnTo>
                      <a:pt x="75" y="38"/>
                    </a:lnTo>
                    <a:lnTo>
                      <a:pt x="52" y="70"/>
                    </a:lnTo>
                    <a:lnTo>
                      <a:pt x="40" y="87"/>
                    </a:lnTo>
                    <a:lnTo>
                      <a:pt x="40" y="108"/>
                    </a:lnTo>
                    <a:lnTo>
                      <a:pt x="44" y="108"/>
                    </a:lnTo>
                    <a:lnTo>
                      <a:pt x="48" y="108"/>
                    </a:lnTo>
                    <a:lnTo>
                      <a:pt x="56" y="87"/>
                    </a:lnTo>
                    <a:lnTo>
                      <a:pt x="68" y="70"/>
                    </a:lnTo>
                    <a:lnTo>
                      <a:pt x="75" y="59"/>
                    </a:lnTo>
                    <a:lnTo>
                      <a:pt x="83" y="59"/>
                    </a:lnTo>
                    <a:lnTo>
                      <a:pt x="83" y="63"/>
                    </a:lnTo>
                    <a:lnTo>
                      <a:pt x="56" y="108"/>
                    </a:lnTo>
                    <a:lnTo>
                      <a:pt x="44" y="129"/>
                    </a:lnTo>
                    <a:lnTo>
                      <a:pt x="36" y="153"/>
                    </a:lnTo>
                    <a:lnTo>
                      <a:pt x="40" y="160"/>
                    </a:lnTo>
                    <a:lnTo>
                      <a:pt x="48" y="157"/>
                    </a:lnTo>
                    <a:lnTo>
                      <a:pt x="60" y="122"/>
                    </a:lnTo>
                    <a:lnTo>
                      <a:pt x="71" y="104"/>
                    </a:lnTo>
                    <a:lnTo>
                      <a:pt x="87" y="90"/>
                    </a:lnTo>
                    <a:lnTo>
                      <a:pt x="87" y="108"/>
                    </a:lnTo>
                    <a:lnTo>
                      <a:pt x="75" y="115"/>
                    </a:lnTo>
                    <a:lnTo>
                      <a:pt x="68" y="125"/>
                    </a:lnTo>
                    <a:lnTo>
                      <a:pt x="68" y="132"/>
                    </a:lnTo>
                    <a:lnTo>
                      <a:pt x="68" y="139"/>
                    </a:lnTo>
                    <a:lnTo>
                      <a:pt x="75" y="153"/>
                    </a:lnTo>
                    <a:lnTo>
                      <a:pt x="79" y="157"/>
                    </a:lnTo>
                    <a:lnTo>
                      <a:pt x="83" y="160"/>
                    </a:lnTo>
                    <a:lnTo>
                      <a:pt x="75" y="167"/>
                    </a:lnTo>
                    <a:lnTo>
                      <a:pt x="68" y="174"/>
                    </a:lnTo>
                    <a:lnTo>
                      <a:pt x="64" y="181"/>
                    </a:lnTo>
                    <a:lnTo>
                      <a:pt x="60" y="188"/>
                    </a:lnTo>
                    <a:lnTo>
                      <a:pt x="52" y="188"/>
                    </a:lnTo>
                    <a:lnTo>
                      <a:pt x="36" y="181"/>
                    </a:lnTo>
                    <a:lnTo>
                      <a:pt x="28" y="174"/>
                    </a:lnTo>
                    <a:lnTo>
                      <a:pt x="24" y="163"/>
                    </a:lnTo>
                    <a:lnTo>
                      <a:pt x="20" y="150"/>
                    </a:lnTo>
                    <a:lnTo>
                      <a:pt x="20" y="132"/>
                    </a:lnTo>
                    <a:lnTo>
                      <a:pt x="28" y="97"/>
                    </a:lnTo>
                    <a:lnTo>
                      <a:pt x="36" y="63"/>
                    </a:lnTo>
                    <a:lnTo>
                      <a:pt x="32" y="45"/>
                    </a:lnTo>
                    <a:lnTo>
                      <a:pt x="24" y="31"/>
                    </a:lnTo>
                    <a:lnTo>
                      <a:pt x="12" y="17"/>
                    </a:lnTo>
                    <a:lnTo>
                      <a:pt x="0" y="3"/>
                    </a:lnTo>
                    <a:lnTo>
                      <a:pt x="4" y="0"/>
                    </a:lnTo>
                    <a:lnTo>
                      <a:pt x="12" y="3"/>
                    </a:lnTo>
                    <a:lnTo>
                      <a:pt x="20" y="7"/>
                    </a:lnTo>
                    <a:lnTo>
                      <a:pt x="24" y="14"/>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 name="Freeform 176"/>
              <p:cNvSpPr>
                <a:spLocks/>
              </p:cNvSpPr>
              <p:nvPr/>
            </p:nvSpPr>
            <p:spPr bwMode="auto">
              <a:xfrm>
                <a:off x="1554" y="2407"/>
                <a:ext cx="83" cy="185"/>
              </a:xfrm>
              <a:custGeom>
                <a:avLst/>
                <a:gdLst>
                  <a:gd name="T0" fmla="*/ 83 w 83"/>
                  <a:gd name="T1" fmla="*/ 4 h 185"/>
                  <a:gd name="T2" fmla="*/ 71 w 83"/>
                  <a:gd name="T3" fmla="*/ 14 h 185"/>
                  <a:gd name="T4" fmla="*/ 63 w 83"/>
                  <a:gd name="T5" fmla="*/ 32 h 185"/>
                  <a:gd name="T6" fmla="*/ 55 w 83"/>
                  <a:gd name="T7" fmla="*/ 46 h 185"/>
                  <a:gd name="T8" fmla="*/ 55 w 83"/>
                  <a:gd name="T9" fmla="*/ 63 h 185"/>
                  <a:gd name="T10" fmla="*/ 71 w 83"/>
                  <a:gd name="T11" fmla="*/ 136 h 185"/>
                  <a:gd name="T12" fmla="*/ 71 w 83"/>
                  <a:gd name="T13" fmla="*/ 150 h 185"/>
                  <a:gd name="T14" fmla="*/ 63 w 83"/>
                  <a:gd name="T15" fmla="*/ 160 h 185"/>
                  <a:gd name="T16" fmla="*/ 55 w 83"/>
                  <a:gd name="T17" fmla="*/ 174 h 185"/>
                  <a:gd name="T18" fmla="*/ 48 w 83"/>
                  <a:gd name="T19" fmla="*/ 181 h 185"/>
                  <a:gd name="T20" fmla="*/ 28 w 83"/>
                  <a:gd name="T21" fmla="*/ 185 h 185"/>
                  <a:gd name="T22" fmla="*/ 0 w 83"/>
                  <a:gd name="T23" fmla="*/ 157 h 185"/>
                  <a:gd name="T24" fmla="*/ 0 w 83"/>
                  <a:gd name="T25" fmla="*/ 157 h 185"/>
                  <a:gd name="T26" fmla="*/ 4 w 83"/>
                  <a:gd name="T27" fmla="*/ 154 h 185"/>
                  <a:gd name="T28" fmla="*/ 16 w 83"/>
                  <a:gd name="T29" fmla="*/ 150 h 185"/>
                  <a:gd name="T30" fmla="*/ 24 w 83"/>
                  <a:gd name="T31" fmla="*/ 136 h 185"/>
                  <a:gd name="T32" fmla="*/ 28 w 83"/>
                  <a:gd name="T33" fmla="*/ 133 h 185"/>
                  <a:gd name="T34" fmla="*/ 24 w 83"/>
                  <a:gd name="T35" fmla="*/ 126 h 185"/>
                  <a:gd name="T36" fmla="*/ 16 w 83"/>
                  <a:gd name="T37" fmla="*/ 115 h 185"/>
                  <a:gd name="T38" fmla="*/ 8 w 83"/>
                  <a:gd name="T39" fmla="*/ 108 h 185"/>
                  <a:gd name="T40" fmla="*/ 8 w 83"/>
                  <a:gd name="T41" fmla="*/ 84 h 185"/>
                  <a:gd name="T42" fmla="*/ 16 w 83"/>
                  <a:gd name="T43" fmla="*/ 87 h 185"/>
                  <a:gd name="T44" fmla="*/ 24 w 83"/>
                  <a:gd name="T45" fmla="*/ 98 h 185"/>
                  <a:gd name="T46" fmla="*/ 32 w 83"/>
                  <a:gd name="T47" fmla="*/ 115 h 185"/>
                  <a:gd name="T48" fmla="*/ 44 w 83"/>
                  <a:gd name="T49" fmla="*/ 157 h 185"/>
                  <a:gd name="T50" fmla="*/ 51 w 83"/>
                  <a:gd name="T51" fmla="*/ 157 h 185"/>
                  <a:gd name="T52" fmla="*/ 55 w 83"/>
                  <a:gd name="T53" fmla="*/ 150 h 185"/>
                  <a:gd name="T54" fmla="*/ 55 w 83"/>
                  <a:gd name="T55" fmla="*/ 140 h 185"/>
                  <a:gd name="T56" fmla="*/ 51 w 83"/>
                  <a:gd name="T57" fmla="*/ 126 h 185"/>
                  <a:gd name="T58" fmla="*/ 36 w 83"/>
                  <a:gd name="T59" fmla="*/ 87 h 185"/>
                  <a:gd name="T60" fmla="*/ 24 w 83"/>
                  <a:gd name="T61" fmla="*/ 73 h 185"/>
                  <a:gd name="T62" fmla="*/ 8 w 83"/>
                  <a:gd name="T63" fmla="*/ 60 h 185"/>
                  <a:gd name="T64" fmla="*/ 8 w 83"/>
                  <a:gd name="T65" fmla="*/ 53 h 185"/>
                  <a:gd name="T66" fmla="*/ 16 w 83"/>
                  <a:gd name="T67" fmla="*/ 49 h 185"/>
                  <a:gd name="T68" fmla="*/ 24 w 83"/>
                  <a:gd name="T69" fmla="*/ 56 h 185"/>
                  <a:gd name="T70" fmla="*/ 32 w 83"/>
                  <a:gd name="T71" fmla="*/ 63 h 185"/>
                  <a:gd name="T72" fmla="*/ 44 w 83"/>
                  <a:gd name="T73" fmla="*/ 84 h 185"/>
                  <a:gd name="T74" fmla="*/ 48 w 83"/>
                  <a:gd name="T75" fmla="*/ 84 h 185"/>
                  <a:gd name="T76" fmla="*/ 48 w 83"/>
                  <a:gd name="T77" fmla="*/ 67 h 185"/>
                  <a:gd name="T78" fmla="*/ 44 w 83"/>
                  <a:gd name="T79" fmla="*/ 56 h 185"/>
                  <a:gd name="T80" fmla="*/ 24 w 83"/>
                  <a:gd name="T81" fmla="*/ 32 h 185"/>
                  <a:gd name="T82" fmla="*/ 24 w 83"/>
                  <a:gd name="T83" fmla="*/ 28 h 185"/>
                  <a:gd name="T84" fmla="*/ 28 w 83"/>
                  <a:gd name="T85" fmla="*/ 25 h 185"/>
                  <a:gd name="T86" fmla="*/ 36 w 83"/>
                  <a:gd name="T87" fmla="*/ 28 h 185"/>
                  <a:gd name="T88" fmla="*/ 40 w 83"/>
                  <a:gd name="T89" fmla="*/ 35 h 185"/>
                  <a:gd name="T90" fmla="*/ 44 w 83"/>
                  <a:gd name="T91" fmla="*/ 39 h 185"/>
                  <a:gd name="T92" fmla="*/ 51 w 83"/>
                  <a:gd name="T93" fmla="*/ 42 h 185"/>
                  <a:gd name="T94" fmla="*/ 51 w 83"/>
                  <a:gd name="T95" fmla="*/ 35 h 185"/>
                  <a:gd name="T96" fmla="*/ 48 w 83"/>
                  <a:gd name="T97" fmla="*/ 25 h 185"/>
                  <a:gd name="T98" fmla="*/ 44 w 83"/>
                  <a:gd name="T99" fmla="*/ 14 h 185"/>
                  <a:gd name="T100" fmla="*/ 48 w 83"/>
                  <a:gd name="T101" fmla="*/ 11 h 185"/>
                  <a:gd name="T102" fmla="*/ 51 w 83"/>
                  <a:gd name="T103" fmla="*/ 11 h 185"/>
                  <a:gd name="T104" fmla="*/ 67 w 83"/>
                  <a:gd name="T105" fmla="*/ 14 h 185"/>
                  <a:gd name="T106" fmla="*/ 71 w 83"/>
                  <a:gd name="T107" fmla="*/ 4 h 185"/>
                  <a:gd name="T108" fmla="*/ 79 w 83"/>
                  <a:gd name="T109" fmla="*/ 0 h 185"/>
                  <a:gd name="T110" fmla="*/ 83 w 83"/>
                  <a:gd name="T111" fmla="*/ 4 h 1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3" h="185">
                    <a:moveTo>
                      <a:pt x="83" y="4"/>
                    </a:moveTo>
                    <a:lnTo>
                      <a:pt x="71" y="14"/>
                    </a:lnTo>
                    <a:lnTo>
                      <a:pt x="63" y="32"/>
                    </a:lnTo>
                    <a:lnTo>
                      <a:pt x="55" y="46"/>
                    </a:lnTo>
                    <a:lnTo>
                      <a:pt x="55" y="63"/>
                    </a:lnTo>
                    <a:lnTo>
                      <a:pt x="71" y="136"/>
                    </a:lnTo>
                    <a:lnTo>
                      <a:pt x="71" y="150"/>
                    </a:lnTo>
                    <a:lnTo>
                      <a:pt x="63" y="160"/>
                    </a:lnTo>
                    <a:lnTo>
                      <a:pt x="55" y="174"/>
                    </a:lnTo>
                    <a:lnTo>
                      <a:pt x="48" y="181"/>
                    </a:lnTo>
                    <a:lnTo>
                      <a:pt x="28" y="185"/>
                    </a:lnTo>
                    <a:lnTo>
                      <a:pt x="0" y="157"/>
                    </a:lnTo>
                    <a:lnTo>
                      <a:pt x="4" y="154"/>
                    </a:lnTo>
                    <a:lnTo>
                      <a:pt x="16" y="150"/>
                    </a:lnTo>
                    <a:lnTo>
                      <a:pt x="24" y="136"/>
                    </a:lnTo>
                    <a:lnTo>
                      <a:pt x="28" y="133"/>
                    </a:lnTo>
                    <a:lnTo>
                      <a:pt x="24" y="126"/>
                    </a:lnTo>
                    <a:lnTo>
                      <a:pt x="16" y="115"/>
                    </a:lnTo>
                    <a:lnTo>
                      <a:pt x="8" y="108"/>
                    </a:lnTo>
                    <a:lnTo>
                      <a:pt x="8" y="84"/>
                    </a:lnTo>
                    <a:lnTo>
                      <a:pt x="16" y="87"/>
                    </a:lnTo>
                    <a:lnTo>
                      <a:pt x="24" y="98"/>
                    </a:lnTo>
                    <a:lnTo>
                      <a:pt x="32" y="115"/>
                    </a:lnTo>
                    <a:lnTo>
                      <a:pt x="44" y="157"/>
                    </a:lnTo>
                    <a:lnTo>
                      <a:pt x="51" y="157"/>
                    </a:lnTo>
                    <a:lnTo>
                      <a:pt x="55" y="150"/>
                    </a:lnTo>
                    <a:lnTo>
                      <a:pt x="55" y="140"/>
                    </a:lnTo>
                    <a:lnTo>
                      <a:pt x="51" y="126"/>
                    </a:lnTo>
                    <a:lnTo>
                      <a:pt x="36" y="87"/>
                    </a:lnTo>
                    <a:lnTo>
                      <a:pt x="24" y="73"/>
                    </a:lnTo>
                    <a:lnTo>
                      <a:pt x="8" y="60"/>
                    </a:lnTo>
                    <a:lnTo>
                      <a:pt x="8" y="53"/>
                    </a:lnTo>
                    <a:lnTo>
                      <a:pt x="16" y="49"/>
                    </a:lnTo>
                    <a:lnTo>
                      <a:pt x="24" y="56"/>
                    </a:lnTo>
                    <a:lnTo>
                      <a:pt x="32" y="63"/>
                    </a:lnTo>
                    <a:lnTo>
                      <a:pt x="44" y="84"/>
                    </a:lnTo>
                    <a:lnTo>
                      <a:pt x="48" y="84"/>
                    </a:lnTo>
                    <a:lnTo>
                      <a:pt x="48" y="67"/>
                    </a:lnTo>
                    <a:lnTo>
                      <a:pt x="44" y="56"/>
                    </a:lnTo>
                    <a:lnTo>
                      <a:pt x="24" y="32"/>
                    </a:lnTo>
                    <a:lnTo>
                      <a:pt x="24" y="28"/>
                    </a:lnTo>
                    <a:lnTo>
                      <a:pt x="28" y="25"/>
                    </a:lnTo>
                    <a:lnTo>
                      <a:pt x="36" y="28"/>
                    </a:lnTo>
                    <a:lnTo>
                      <a:pt x="40" y="35"/>
                    </a:lnTo>
                    <a:lnTo>
                      <a:pt x="44" y="39"/>
                    </a:lnTo>
                    <a:lnTo>
                      <a:pt x="51" y="42"/>
                    </a:lnTo>
                    <a:lnTo>
                      <a:pt x="51" y="35"/>
                    </a:lnTo>
                    <a:lnTo>
                      <a:pt x="48" y="25"/>
                    </a:lnTo>
                    <a:lnTo>
                      <a:pt x="44" y="14"/>
                    </a:lnTo>
                    <a:lnTo>
                      <a:pt x="48" y="11"/>
                    </a:lnTo>
                    <a:lnTo>
                      <a:pt x="51" y="11"/>
                    </a:lnTo>
                    <a:lnTo>
                      <a:pt x="67" y="14"/>
                    </a:lnTo>
                    <a:lnTo>
                      <a:pt x="71" y="4"/>
                    </a:lnTo>
                    <a:lnTo>
                      <a:pt x="79" y="0"/>
                    </a:lnTo>
                    <a:lnTo>
                      <a:pt x="83" y="4"/>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1" name="Freeform 177"/>
              <p:cNvSpPr>
                <a:spLocks/>
              </p:cNvSpPr>
              <p:nvPr/>
            </p:nvSpPr>
            <p:spPr bwMode="auto">
              <a:xfrm>
                <a:off x="1527" y="2581"/>
                <a:ext cx="43" cy="35"/>
              </a:xfrm>
              <a:custGeom>
                <a:avLst/>
                <a:gdLst>
                  <a:gd name="T0" fmla="*/ 43 w 43"/>
                  <a:gd name="T1" fmla="*/ 35 h 35"/>
                  <a:gd name="T2" fmla="*/ 0 w 43"/>
                  <a:gd name="T3" fmla="*/ 35 h 35"/>
                  <a:gd name="T4" fmla="*/ 3 w 43"/>
                  <a:gd name="T5" fmla="*/ 28 h 35"/>
                  <a:gd name="T6" fmla="*/ 7 w 43"/>
                  <a:gd name="T7" fmla="*/ 18 h 35"/>
                  <a:gd name="T8" fmla="*/ 19 w 43"/>
                  <a:gd name="T9" fmla="*/ 0 h 35"/>
                  <a:gd name="T10" fmla="*/ 23 w 43"/>
                  <a:gd name="T11" fmla="*/ 0 h 35"/>
                  <a:gd name="T12" fmla="*/ 23 w 43"/>
                  <a:gd name="T13" fmla="*/ 0 h 35"/>
                  <a:gd name="T14" fmla="*/ 27 w 43"/>
                  <a:gd name="T15" fmla="*/ 4 h 35"/>
                  <a:gd name="T16" fmla="*/ 43 w 43"/>
                  <a:gd name="T17" fmla="*/ 18 h 35"/>
                  <a:gd name="T18" fmla="*/ 43 w 43"/>
                  <a:gd name="T19" fmla="*/ 28 h 35"/>
                  <a:gd name="T20" fmla="*/ 43 w 43"/>
                  <a:gd name="T21" fmla="*/ 35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3" h="35">
                    <a:moveTo>
                      <a:pt x="43" y="35"/>
                    </a:moveTo>
                    <a:lnTo>
                      <a:pt x="0" y="35"/>
                    </a:lnTo>
                    <a:lnTo>
                      <a:pt x="3" y="28"/>
                    </a:lnTo>
                    <a:lnTo>
                      <a:pt x="7" y="18"/>
                    </a:lnTo>
                    <a:lnTo>
                      <a:pt x="19" y="0"/>
                    </a:lnTo>
                    <a:lnTo>
                      <a:pt x="23" y="0"/>
                    </a:lnTo>
                    <a:lnTo>
                      <a:pt x="27" y="4"/>
                    </a:lnTo>
                    <a:lnTo>
                      <a:pt x="43" y="18"/>
                    </a:lnTo>
                    <a:lnTo>
                      <a:pt x="43" y="28"/>
                    </a:lnTo>
                    <a:lnTo>
                      <a:pt x="43" y="35"/>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2" name="Freeform 178"/>
              <p:cNvSpPr>
                <a:spLocks/>
              </p:cNvSpPr>
              <p:nvPr/>
            </p:nvSpPr>
            <p:spPr bwMode="auto">
              <a:xfrm>
                <a:off x="1515" y="2634"/>
                <a:ext cx="75" cy="7"/>
              </a:xfrm>
              <a:custGeom>
                <a:avLst/>
                <a:gdLst>
                  <a:gd name="T0" fmla="*/ 75 w 75"/>
                  <a:gd name="T1" fmla="*/ 3 h 7"/>
                  <a:gd name="T2" fmla="*/ 75 w 75"/>
                  <a:gd name="T3" fmla="*/ 3 h 7"/>
                  <a:gd name="T4" fmla="*/ 35 w 75"/>
                  <a:gd name="T5" fmla="*/ 7 h 7"/>
                  <a:gd name="T6" fmla="*/ 19 w 75"/>
                  <a:gd name="T7" fmla="*/ 7 h 7"/>
                  <a:gd name="T8" fmla="*/ 0 w 75"/>
                  <a:gd name="T9" fmla="*/ 3 h 7"/>
                  <a:gd name="T10" fmla="*/ 0 w 75"/>
                  <a:gd name="T11" fmla="*/ 0 h 7"/>
                  <a:gd name="T12" fmla="*/ 39 w 75"/>
                  <a:gd name="T13" fmla="*/ 0 h 7"/>
                  <a:gd name="T14" fmla="*/ 55 w 75"/>
                  <a:gd name="T15" fmla="*/ 0 h 7"/>
                  <a:gd name="T16" fmla="*/ 75 w 75"/>
                  <a:gd name="T17" fmla="*/ 3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 h="7">
                    <a:moveTo>
                      <a:pt x="75" y="3"/>
                    </a:moveTo>
                    <a:lnTo>
                      <a:pt x="75" y="3"/>
                    </a:lnTo>
                    <a:lnTo>
                      <a:pt x="35" y="7"/>
                    </a:lnTo>
                    <a:lnTo>
                      <a:pt x="19" y="7"/>
                    </a:lnTo>
                    <a:lnTo>
                      <a:pt x="0" y="3"/>
                    </a:lnTo>
                    <a:lnTo>
                      <a:pt x="0" y="0"/>
                    </a:lnTo>
                    <a:lnTo>
                      <a:pt x="39" y="0"/>
                    </a:lnTo>
                    <a:lnTo>
                      <a:pt x="55" y="0"/>
                    </a:lnTo>
                    <a:lnTo>
                      <a:pt x="75" y="3"/>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3" name="Freeform 179"/>
              <p:cNvSpPr>
                <a:spLocks/>
              </p:cNvSpPr>
              <p:nvPr/>
            </p:nvSpPr>
            <p:spPr bwMode="auto">
              <a:xfrm>
                <a:off x="1495" y="2654"/>
                <a:ext cx="122" cy="25"/>
              </a:xfrm>
              <a:custGeom>
                <a:avLst/>
                <a:gdLst>
                  <a:gd name="T0" fmla="*/ 122 w 122"/>
                  <a:gd name="T1" fmla="*/ 11 h 25"/>
                  <a:gd name="T2" fmla="*/ 118 w 122"/>
                  <a:gd name="T3" fmla="*/ 18 h 25"/>
                  <a:gd name="T4" fmla="*/ 110 w 122"/>
                  <a:gd name="T5" fmla="*/ 25 h 25"/>
                  <a:gd name="T6" fmla="*/ 8 w 122"/>
                  <a:gd name="T7" fmla="*/ 25 h 25"/>
                  <a:gd name="T8" fmla="*/ 0 w 122"/>
                  <a:gd name="T9" fmla="*/ 18 h 25"/>
                  <a:gd name="T10" fmla="*/ 0 w 122"/>
                  <a:gd name="T11" fmla="*/ 7 h 25"/>
                  <a:gd name="T12" fmla="*/ 8 w 122"/>
                  <a:gd name="T13" fmla="*/ 0 h 25"/>
                  <a:gd name="T14" fmla="*/ 107 w 122"/>
                  <a:gd name="T15" fmla="*/ 0 h 25"/>
                  <a:gd name="T16" fmla="*/ 114 w 122"/>
                  <a:gd name="T17" fmla="*/ 0 h 25"/>
                  <a:gd name="T18" fmla="*/ 122 w 122"/>
                  <a:gd name="T19" fmla="*/ 11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2" h="25">
                    <a:moveTo>
                      <a:pt x="122" y="11"/>
                    </a:moveTo>
                    <a:lnTo>
                      <a:pt x="118" y="18"/>
                    </a:lnTo>
                    <a:lnTo>
                      <a:pt x="110" y="25"/>
                    </a:lnTo>
                    <a:lnTo>
                      <a:pt x="8" y="25"/>
                    </a:lnTo>
                    <a:lnTo>
                      <a:pt x="0" y="18"/>
                    </a:lnTo>
                    <a:lnTo>
                      <a:pt x="0" y="7"/>
                    </a:lnTo>
                    <a:lnTo>
                      <a:pt x="8" y="0"/>
                    </a:lnTo>
                    <a:lnTo>
                      <a:pt x="107" y="0"/>
                    </a:lnTo>
                    <a:lnTo>
                      <a:pt x="114" y="0"/>
                    </a:lnTo>
                    <a:lnTo>
                      <a:pt x="122" y="11"/>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4" name="Freeform 180"/>
              <p:cNvSpPr>
                <a:spLocks/>
              </p:cNvSpPr>
              <p:nvPr/>
            </p:nvSpPr>
            <p:spPr bwMode="auto">
              <a:xfrm>
                <a:off x="1519" y="2696"/>
                <a:ext cx="75" cy="7"/>
              </a:xfrm>
              <a:custGeom>
                <a:avLst/>
                <a:gdLst>
                  <a:gd name="T0" fmla="*/ 75 w 75"/>
                  <a:gd name="T1" fmla="*/ 7 h 7"/>
                  <a:gd name="T2" fmla="*/ 35 w 75"/>
                  <a:gd name="T3" fmla="*/ 7 h 7"/>
                  <a:gd name="T4" fmla="*/ 0 w 75"/>
                  <a:gd name="T5" fmla="*/ 7 h 7"/>
                  <a:gd name="T6" fmla="*/ 0 w 75"/>
                  <a:gd name="T7" fmla="*/ 4 h 7"/>
                  <a:gd name="T8" fmla="*/ 35 w 75"/>
                  <a:gd name="T9" fmla="*/ 0 h 7"/>
                  <a:gd name="T10" fmla="*/ 75 w 75"/>
                  <a:gd name="T11" fmla="*/ 4 h 7"/>
                  <a:gd name="T12" fmla="*/ 75 w 75"/>
                  <a:gd name="T13" fmla="*/ 7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 h="7">
                    <a:moveTo>
                      <a:pt x="75" y="7"/>
                    </a:moveTo>
                    <a:lnTo>
                      <a:pt x="35" y="7"/>
                    </a:lnTo>
                    <a:lnTo>
                      <a:pt x="0" y="7"/>
                    </a:lnTo>
                    <a:lnTo>
                      <a:pt x="0" y="4"/>
                    </a:lnTo>
                    <a:lnTo>
                      <a:pt x="35" y="0"/>
                    </a:lnTo>
                    <a:lnTo>
                      <a:pt x="75" y="4"/>
                    </a:lnTo>
                    <a:lnTo>
                      <a:pt x="75" y="7"/>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0" name="Group 181"/>
            <p:cNvGrpSpPr>
              <a:grpSpLocks/>
            </p:cNvGrpSpPr>
            <p:nvPr/>
          </p:nvGrpSpPr>
          <p:grpSpPr bwMode="auto">
            <a:xfrm rot="-5400000">
              <a:off x="7106" y="754"/>
              <a:ext cx="1707" cy="1967"/>
              <a:chOff x="6949" y="9836"/>
              <a:chExt cx="1944" cy="1695"/>
            </a:xfrm>
          </p:grpSpPr>
          <p:sp>
            <p:nvSpPr>
              <p:cNvPr id="97" name="Freeform 183"/>
              <p:cNvSpPr>
                <a:spLocks/>
              </p:cNvSpPr>
              <p:nvPr/>
            </p:nvSpPr>
            <p:spPr bwMode="auto">
              <a:xfrm>
                <a:off x="8610" y="11503"/>
                <a:ext cx="125" cy="28"/>
              </a:xfrm>
              <a:custGeom>
                <a:avLst/>
                <a:gdLst>
                  <a:gd name="T0" fmla="*/ 0 w 125"/>
                  <a:gd name="T1" fmla="*/ 5 h 28"/>
                  <a:gd name="T2" fmla="*/ 7 w 125"/>
                  <a:gd name="T3" fmla="*/ 0 h 28"/>
                  <a:gd name="T4" fmla="*/ 7 w 125"/>
                  <a:gd name="T5" fmla="*/ 0 h 28"/>
                  <a:gd name="T6" fmla="*/ 20 w 125"/>
                  <a:gd name="T7" fmla="*/ 5 h 28"/>
                  <a:gd name="T8" fmla="*/ 46 w 125"/>
                  <a:gd name="T9" fmla="*/ 11 h 28"/>
                  <a:gd name="T10" fmla="*/ 66 w 125"/>
                  <a:gd name="T11" fmla="*/ 17 h 28"/>
                  <a:gd name="T12" fmla="*/ 92 w 125"/>
                  <a:gd name="T13" fmla="*/ 17 h 28"/>
                  <a:gd name="T14" fmla="*/ 118 w 125"/>
                  <a:gd name="T15" fmla="*/ 11 h 28"/>
                  <a:gd name="T16" fmla="*/ 125 w 125"/>
                  <a:gd name="T17" fmla="*/ 17 h 28"/>
                  <a:gd name="T18" fmla="*/ 112 w 125"/>
                  <a:gd name="T19" fmla="*/ 23 h 28"/>
                  <a:gd name="T20" fmla="*/ 92 w 125"/>
                  <a:gd name="T21" fmla="*/ 28 h 28"/>
                  <a:gd name="T22" fmla="*/ 73 w 125"/>
                  <a:gd name="T23" fmla="*/ 28 h 28"/>
                  <a:gd name="T24" fmla="*/ 53 w 125"/>
                  <a:gd name="T25" fmla="*/ 23 h 28"/>
                  <a:gd name="T26" fmla="*/ 27 w 125"/>
                  <a:gd name="T27" fmla="*/ 17 h 28"/>
                  <a:gd name="T28" fmla="*/ 0 w 125"/>
                  <a:gd name="T29" fmla="*/ 5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5" h="28">
                    <a:moveTo>
                      <a:pt x="0" y="5"/>
                    </a:moveTo>
                    <a:lnTo>
                      <a:pt x="7" y="0"/>
                    </a:lnTo>
                    <a:lnTo>
                      <a:pt x="20" y="5"/>
                    </a:lnTo>
                    <a:lnTo>
                      <a:pt x="46" y="11"/>
                    </a:lnTo>
                    <a:lnTo>
                      <a:pt x="66" y="17"/>
                    </a:lnTo>
                    <a:lnTo>
                      <a:pt x="92" y="17"/>
                    </a:lnTo>
                    <a:lnTo>
                      <a:pt x="118" y="11"/>
                    </a:lnTo>
                    <a:lnTo>
                      <a:pt x="125" y="17"/>
                    </a:lnTo>
                    <a:lnTo>
                      <a:pt x="112" y="23"/>
                    </a:lnTo>
                    <a:lnTo>
                      <a:pt x="92" y="28"/>
                    </a:lnTo>
                    <a:lnTo>
                      <a:pt x="73" y="28"/>
                    </a:lnTo>
                    <a:lnTo>
                      <a:pt x="53" y="23"/>
                    </a:lnTo>
                    <a:lnTo>
                      <a:pt x="27" y="17"/>
                    </a:lnTo>
                    <a:lnTo>
                      <a:pt x="0" y="5"/>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 name="Freeform 184"/>
              <p:cNvSpPr>
                <a:spLocks/>
              </p:cNvSpPr>
              <p:nvPr/>
            </p:nvSpPr>
            <p:spPr bwMode="auto">
              <a:xfrm>
                <a:off x="8683" y="11346"/>
                <a:ext cx="203" cy="174"/>
              </a:xfrm>
              <a:custGeom>
                <a:avLst/>
                <a:gdLst>
                  <a:gd name="T0" fmla="*/ 13 w 203"/>
                  <a:gd name="T1" fmla="*/ 116 h 174"/>
                  <a:gd name="T2" fmla="*/ 6 w 203"/>
                  <a:gd name="T3" fmla="*/ 99 h 174"/>
                  <a:gd name="T4" fmla="*/ 6 w 203"/>
                  <a:gd name="T5" fmla="*/ 87 h 174"/>
                  <a:gd name="T6" fmla="*/ 0 w 203"/>
                  <a:gd name="T7" fmla="*/ 52 h 174"/>
                  <a:gd name="T8" fmla="*/ 0 w 203"/>
                  <a:gd name="T9" fmla="*/ 47 h 174"/>
                  <a:gd name="T10" fmla="*/ 6 w 203"/>
                  <a:gd name="T11" fmla="*/ 52 h 174"/>
                  <a:gd name="T12" fmla="*/ 13 w 203"/>
                  <a:gd name="T13" fmla="*/ 81 h 174"/>
                  <a:gd name="T14" fmla="*/ 26 w 203"/>
                  <a:gd name="T15" fmla="*/ 104 h 174"/>
                  <a:gd name="T16" fmla="*/ 39 w 203"/>
                  <a:gd name="T17" fmla="*/ 128 h 174"/>
                  <a:gd name="T18" fmla="*/ 52 w 203"/>
                  <a:gd name="T19" fmla="*/ 133 h 174"/>
                  <a:gd name="T20" fmla="*/ 65 w 203"/>
                  <a:gd name="T21" fmla="*/ 145 h 174"/>
                  <a:gd name="T22" fmla="*/ 85 w 203"/>
                  <a:gd name="T23" fmla="*/ 157 h 174"/>
                  <a:gd name="T24" fmla="*/ 111 w 203"/>
                  <a:gd name="T25" fmla="*/ 162 h 174"/>
                  <a:gd name="T26" fmla="*/ 164 w 203"/>
                  <a:gd name="T27" fmla="*/ 168 h 174"/>
                  <a:gd name="T28" fmla="*/ 183 w 203"/>
                  <a:gd name="T29" fmla="*/ 162 h 174"/>
                  <a:gd name="T30" fmla="*/ 190 w 203"/>
                  <a:gd name="T31" fmla="*/ 162 h 174"/>
                  <a:gd name="T32" fmla="*/ 196 w 203"/>
                  <a:gd name="T33" fmla="*/ 157 h 174"/>
                  <a:gd name="T34" fmla="*/ 196 w 203"/>
                  <a:gd name="T35" fmla="*/ 133 h 174"/>
                  <a:gd name="T36" fmla="*/ 190 w 203"/>
                  <a:gd name="T37" fmla="*/ 116 h 174"/>
                  <a:gd name="T38" fmla="*/ 190 w 203"/>
                  <a:gd name="T39" fmla="*/ 99 h 174"/>
                  <a:gd name="T40" fmla="*/ 183 w 203"/>
                  <a:gd name="T41" fmla="*/ 76 h 174"/>
                  <a:gd name="T42" fmla="*/ 170 w 203"/>
                  <a:gd name="T43" fmla="*/ 58 h 174"/>
                  <a:gd name="T44" fmla="*/ 157 w 203"/>
                  <a:gd name="T45" fmla="*/ 47 h 174"/>
                  <a:gd name="T46" fmla="*/ 137 w 203"/>
                  <a:gd name="T47" fmla="*/ 29 h 174"/>
                  <a:gd name="T48" fmla="*/ 118 w 203"/>
                  <a:gd name="T49" fmla="*/ 18 h 174"/>
                  <a:gd name="T50" fmla="*/ 105 w 203"/>
                  <a:gd name="T51" fmla="*/ 12 h 174"/>
                  <a:gd name="T52" fmla="*/ 91 w 203"/>
                  <a:gd name="T53" fmla="*/ 6 h 174"/>
                  <a:gd name="T54" fmla="*/ 72 w 203"/>
                  <a:gd name="T55" fmla="*/ 6 h 174"/>
                  <a:gd name="T56" fmla="*/ 59 w 203"/>
                  <a:gd name="T57" fmla="*/ 0 h 174"/>
                  <a:gd name="T58" fmla="*/ 65 w 203"/>
                  <a:gd name="T59" fmla="*/ 0 h 174"/>
                  <a:gd name="T60" fmla="*/ 91 w 203"/>
                  <a:gd name="T61" fmla="*/ 0 h 174"/>
                  <a:gd name="T62" fmla="*/ 118 w 203"/>
                  <a:gd name="T63" fmla="*/ 6 h 174"/>
                  <a:gd name="T64" fmla="*/ 137 w 203"/>
                  <a:gd name="T65" fmla="*/ 18 h 174"/>
                  <a:gd name="T66" fmla="*/ 164 w 203"/>
                  <a:gd name="T67" fmla="*/ 29 h 174"/>
                  <a:gd name="T68" fmla="*/ 177 w 203"/>
                  <a:gd name="T69" fmla="*/ 47 h 174"/>
                  <a:gd name="T70" fmla="*/ 190 w 203"/>
                  <a:gd name="T71" fmla="*/ 64 h 174"/>
                  <a:gd name="T72" fmla="*/ 196 w 203"/>
                  <a:gd name="T73" fmla="*/ 81 h 174"/>
                  <a:gd name="T74" fmla="*/ 203 w 203"/>
                  <a:gd name="T75" fmla="*/ 99 h 174"/>
                  <a:gd name="T76" fmla="*/ 203 w 203"/>
                  <a:gd name="T77" fmla="*/ 133 h 174"/>
                  <a:gd name="T78" fmla="*/ 196 w 203"/>
                  <a:gd name="T79" fmla="*/ 174 h 174"/>
                  <a:gd name="T80" fmla="*/ 170 w 203"/>
                  <a:gd name="T81" fmla="*/ 174 h 174"/>
                  <a:gd name="T82" fmla="*/ 151 w 203"/>
                  <a:gd name="T83" fmla="*/ 174 h 174"/>
                  <a:gd name="T84" fmla="*/ 118 w 203"/>
                  <a:gd name="T85" fmla="*/ 174 h 174"/>
                  <a:gd name="T86" fmla="*/ 98 w 203"/>
                  <a:gd name="T87" fmla="*/ 168 h 174"/>
                  <a:gd name="T88" fmla="*/ 72 w 203"/>
                  <a:gd name="T89" fmla="*/ 162 h 174"/>
                  <a:gd name="T90" fmla="*/ 52 w 203"/>
                  <a:gd name="T91" fmla="*/ 151 h 174"/>
                  <a:gd name="T92" fmla="*/ 32 w 203"/>
                  <a:gd name="T93" fmla="*/ 133 h 174"/>
                  <a:gd name="T94" fmla="*/ 13 w 203"/>
                  <a:gd name="T95" fmla="*/ 116 h 1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03" h="174">
                    <a:moveTo>
                      <a:pt x="13" y="116"/>
                    </a:moveTo>
                    <a:lnTo>
                      <a:pt x="6" y="99"/>
                    </a:lnTo>
                    <a:lnTo>
                      <a:pt x="6" y="87"/>
                    </a:lnTo>
                    <a:lnTo>
                      <a:pt x="0" y="52"/>
                    </a:lnTo>
                    <a:lnTo>
                      <a:pt x="0" y="47"/>
                    </a:lnTo>
                    <a:lnTo>
                      <a:pt x="6" y="52"/>
                    </a:lnTo>
                    <a:lnTo>
                      <a:pt x="13" y="81"/>
                    </a:lnTo>
                    <a:lnTo>
                      <a:pt x="26" y="104"/>
                    </a:lnTo>
                    <a:lnTo>
                      <a:pt x="39" y="128"/>
                    </a:lnTo>
                    <a:lnTo>
                      <a:pt x="52" y="133"/>
                    </a:lnTo>
                    <a:lnTo>
                      <a:pt x="65" y="145"/>
                    </a:lnTo>
                    <a:lnTo>
                      <a:pt x="85" y="157"/>
                    </a:lnTo>
                    <a:lnTo>
                      <a:pt x="111" y="162"/>
                    </a:lnTo>
                    <a:lnTo>
                      <a:pt x="164" y="168"/>
                    </a:lnTo>
                    <a:lnTo>
                      <a:pt x="183" y="162"/>
                    </a:lnTo>
                    <a:lnTo>
                      <a:pt x="190" y="162"/>
                    </a:lnTo>
                    <a:lnTo>
                      <a:pt x="196" y="157"/>
                    </a:lnTo>
                    <a:lnTo>
                      <a:pt x="196" y="133"/>
                    </a:lnTo>
                    <a:lnTo>
                      <a:pt x="190" y="116"/>
                    </a:lnTo>
                    <a:lnTo>
                      <a:pt x="190" y="99"/>
                    </a:lnTo>
                    <a:lnTo>
                      <a:pt x="183" y="76"/>
                    </a:lnTo>
                    <a:lnTo>
                      <a:pt x="170" y="58"/>
                    </a:lnTo>
                    <a:lnTo>
                      <a:pt x="157" y="47"/>
                    </a:lnTo>
                    <a:lnTo>
                      <a:pt x="137" y="29"/>
                    </a:lnTo>
                    <a:lnTo>
                      <a:pt x="118" y="18"/>
                    </a:lnTo>
                    <a:lnTo>
                      <a:pt x="105" y="12"/>
                    </a:lnTo>
                    <a:lnTo>
                      <a:pt x="91" y="6"/>
                    </a:lnTo>
                    <a:lnTo>
                      <a:pt x="72" y="6"/>
                    </a:lnTo>
                    <a:lnTo>
                      <a:pt x="59" y="0"/>
                    </a:lnTo>
                    <a:lnTo>
                      <a:pt x="65" y="0"/>
                    </a:lnTo>
                    <a:lnTo>
                      <a:pt x="91" y="0"/>
                    </a:lnTo>
                    <a:lnTo>
                      <a:pt x="118" y="6"/>
                    </a:lnTo>
                    <a:lnTo>
                      <a:pt x="137" y="18"/>
                    </a:lnTo>
                    <a:lnTo>
                      <a:pt x="164" y="29"/>
                    </a:lnTo>
                    <a:lnTo>
                      <a:pt x="177" y="47"/>
                    </a:lnTo>
                    <a:lnTo>
                      <a:pt x="190" y="64"/>
                    </a:lnTo>
                    <a:lnTo>
                      <a:pt x="196" y="81"/>
                    </a:lnTo>
                    <a:lnTo>
                      <a:pt x="203" y="99"/>
                    </a:lnTo>
                    <a:lnTo>
                      <a:pt x="203" y="133"/>
                    </a:lnTo>
                    <a:lnTo>
                      <a:pt x="196" y="174"/>
                    </a:lnTo>
                    <a:lnTo>
                      <a:pt x="170" y="174"/>
                    </a:lnTo>
                    <a:lnTo>
                      <a:pt x="151" y="174"/>
                    </a:lnTo>
                    <a:lnTo>
                      <a:pt x="118" y="174"/>
                    </a:lnTo>
                    <a:lnTo>
                      <a:pt x="98" y="168"/>
                    </a:lnTo>
                    <a:lnTo>
                      <a:pt x="72" y="162"/>
                    </a:lnTo>
                    <a:lnTo>
                      <a:pt x="52" y="151"/>
                    </a:lnTo>
                    <a:lnTo>
                      <a:pt x="32" y="133"/>
                    </a:lnTo>
                    <a:lnTo>
                      <a:pt x="13" y="116"/>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 name="Freeform 185"/>
              <p:cNvSpPr>
                <a:spLocks/>
              </p:cNvSpPr>
              <p:nvPr/>
            </p:nvSpPr>
            <p:spPr bwMode="auto">
              <a:xfrm>
                <a:off x="7067" y="11364"/>
                <a:ext cx="211" cy="150"/>
              </a:xfrm>
              <a:custGeom>
                <a:avLst/>
                <a:gdLst>
                  <a:gd name="T0" fmla="*/ 40 w 211"/>
                  <a:gd name="T1" fmla="*/ 127 h 150"/>
                  <a:gd name="T2" fmla="*/ 7 w 211"/>
                  <a:gd name="T3" fmla="*/ 115 h 150"/>
                  <a:gd name="T4" fmla="*/ 20 w 211"/>
                  <a:gd name="T5" fmla="*/ 92 h 150"/>
                  <a:gd name="T6" fmla="*/ 40 w 211"/>
                  <a:gd name="T7" fmla="*/ 75 h 150"/>
                  <a:gd name="T8" fmla="*/ 20 w 211"/>
                  <a:gd name="T9" fmla="*/ 52 h 150"/>
                  <a:gd name="T10" fmla="*/ 7 w 211"/>
                  <a:gd name="T11" fmla="*/ 29 h 150"/>
                  <a:gd name="T12" fmla="*/ 33 w 211"/>
                  <a:gd name="T13" fmla="*/ 17 h 150"/>
                  <a:gd name="T14" fmla="*/ 79 w 211"/>
                  <a:gd name="T15" fmla="*/ 11 h 150"/>
                  <a:gd name="T16" fmla="*/ 151 w 211"/>
                  <a:gd name="T17" fmla="*/ 17 h 150"/>
                  <a:gd name="T18" fmla="*/ 204 w 211"/>
                  <a:gd name="T19" fmla="*/ 0 h 150"/>
                  <a:gd name="T20" fmla="*/ 197 w 211"/>
                  <a:gd name="T21" fmla="*/ 11 h 150"/>
                  <a:gd name="T22" fmla="*/ 184 w 211"/>
                  <a:gd name="T23" fmla="*/ 17 h 150"/>
                  <a:gd name="T24" fmla="*/ 184 w 211"/>
                  <a:gd name="T25" fmla="*/ 29 h 150"/>
                  <a:gd name="T26" fmla="*/ 184 w 211"/>
                  <a:gd name="T27" fmla="*/ 34 h 150"/>
                  <a:gd name="T28" fmla="*/ 165 w 211"/>
                  <a:gd name="T29" fmla="*/ 23 h 150"/>
                  <a:gd name="T30" fmla="*/ 145 w 211"/>
                  <a:gd name="T31" fmla="*/ 23 h 150"/>
                  <a:gd name="T32" fmla="*/ 158 w 211"/>
                  <a:gd name="T33" fmla="*/ 34 h 150"/>
                  <a:gd name="T34" fmla="*/ 171 w 211"/>
                  <a:gd name="T35" fmla="*/ 52 h 150"/>
                  <a:gd name="T36" fmla="*/ 151 w 211"/>
                  <a:gd name="T37" fmla="*/ 52 h 150"/>
                  <a:gd name="T38" fmla="*/ 119 w 211"/>
                  <a:gd name="T39" fmla="*/ 29 h 150"/>
                  <a:gd name="T40" fmla="*/ 99 w 211"/>
                  <a:gd name="T41" fmla="*/ 29 h 150"/>
                  <a:gd name="T42" fmla="*/ 112 w 211"/>
                  <a:gd name="T43" fmla="*/ 40 h 150"/>
                  <a:gd name="T44" fmla="*/ 132 w 211"/>
                  <a:gd name="T45" fmla="*/ 58 h 150"/>
                  <a:gd name="T46" fmla="*/ 66 w 211"/>
                  <a:gd name="T47" fmla="*/ 29 h 150"/>
                  <a:gd name="T48" fmla="*/ 40 w 211"/>
                  <a:gd name="T49" fmla="*/ 23 h 150"/>
                  <a:gd name="T50" fmla="*/ 40 w 211"/>
                  <a:gd name="T51" fmla="*/ 34 h 150"/>
                  <a:gd name="T52" fmla="*/ 53 w 211"/>
                  <a:gd name="T53" fmla="*/ 34 h 150"/>
                  <a:gd name="T54" fmla="*/ 86 w 211"/>
                  <a:gd name="T55" fmla="*/ 46 h 150"/>
                  <a:gd name="T56" fmla="*/ 99 w 211"/>
                  <a:gd name="T57" fmla="*/ 69 h 150"/>
                  <a:gd name="T58" fmla="*/ 86 w 211"/>
                  <a:gd name="T59" fmla="*/ 63 h 150"/>
                  <a:gd name="T60" fmla="*/ 66 w 211"/>
                  <a:gd name="T61" fmla="*/ 52 h 150"/>
                  <a:gd name="T62" fmla="*/ 46 w 211"/>
                  <a:gd name="T63" fmla="*/ 69 h 150"/>
                  <a:gd name="T64" fmla="*/ 46 w 211"/>
                  <a:gd name="T65" fmla="*/ 92 h 150"/>
                  <a:gd name="T66" fmla="*/ 73 w 211"/>
                  <a:gd name="T67" fmla="*/ 92 h 150"/>
                  <a:gd name="T68" fmla="*/ 99 w 211"/>
                  <a:gd name="T69" fmla="*/ 81 h 150"/>
                  <a:gd name="T70" fmla="*/ 99 w 211"/>
                  <a:gd name="T71" fmla="*/ 92 h 150"/>
                  <a:gd name="T72" fmla="*/ 40 w 211"/>
                  <a:gd name="T73" fmla="*/ 110 h 150"/>
                  <a:gd name="T74" fmla="*/ 33 w 211"/>
                  <a:gd name="T75" fmla="*/ 121 h 150"/>
                  <a:gd name="T76" fmla="*/ 66 w 211"/>
                  <a:gd name="T77" fmla="*/ 121 h 150"/>
                  <a:gd name="T78" fmla="*/ 112 w 211"/>
                  <a:gd name="T79" fmla="*/ 98 h 150"/>
                  <a:gd name="T80" fmla="*/ 145 w 211"/>
                  <a:gd name="T81" fmla="*/ 86 h 150"/>
                  <a:gd name="T82" fmla="*/ 132 w 211"/>
                  <a:gd name="T83" fmla="*/ 98 h 150"/>
                  <a:gd name="T84" fmla="*/ 112 w 211"/>
                  <a:gd name="T85" fmla="*/ 110 h 150"/>
                  <a:gd name="T86" fmla="*/ 119 w 211"/>
                  <a:gd name="T87" fmla="*/ 115 h 150"/>
                  <a:gd name="T88" fmla="*/ 165 w 211"/>
                  <a:gd name="T89" fmla="*/ 86 h 150"/>
                  <a:gd name="T90" fmla="*/ 178 w 211"/>
                  <a:gd name="T91" fmla="*/ 92 h 150"/>
                  <a:gd name="T92" fmla="*/ 165 w 211"/>
                  <a:gd name="T93" fmla="*/ 104 h 150"/>
                  <a:gd name="T94" fmla="*/ 158 w 211"/>
                  <a:gd name="T95" fmla="*/ 121 h 150"/>
                  <a:gd name="T96" fmla="*/ 184 w 211"/>
                  <a:gd name="T97" fmla="*/ 110 h 150"/>
                  <a:gd name="T98" fmla="*/ 178 w 211"/>
                  <a:gd name="T99" fmla="*/ 127 h 150"/>
                  <a:gd name="T100" fmla="*/ 197 w 211"/>
                  <a:gd name="T101" fmla="*/ 133 h 150"/>
                  <a:gd name="T102" fmla="*/ 211 w 211"/>
                  <a:gd name="T103" fmla="*/ 144 h 150"/>
                  <a:gd name="T104" fmla="*/ 204 w 211"/>
                  <a:gd name="T105" fmla="*/ 150 h 150"/>
                  <a:gd name="T106" fmla="*/ 171 w 211"/>
                  <a:gd name="T107" fmla="*/ 127 h 150"/>
                  <a:gd name="T108" fmla="*/ 132 w 211"/>
                  <a:gd name="T109" fmla="*/ 121 h 150"/>
                  <a:gd name="T110" fmla="*/ 53 w 211"/>
                  <a:gd name="T111" fmla="*/ 127 h 15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11" h="150">
                    <a:moveTo>
                      <a:pt x="53" y="127"/>
                    </a:moveTo>
                    <a:lnTo>
                      <a:pt x="40" y="127"/>
                    </a:lnTo>
                    <a:lnTo>
                      <a:pt x="20" y="127"/>
                    </a:lnTo>
                    <a:lnTo>
                      <a:pt x="7" y="115"/>
                    </a:lnTo>
                    <a:lnTo>
                      <a:pt x="0" y="104"/>
                    </a:lnTo>
                    <a:lnTo>
                      <a:pt x="20" y="92"/>
                    </a:lnTo>
                    <a:lnTo>
                      <a:pt x="33" y="86"/>
                    </a:lnTo>
                    <a:lnTo>
                      <a:pt x="40" y="75"/>
                    </a:lnTo>
                    <a:lnTo>
                      <a:pt x="33" y="63"/>
                    </a:lnTo>
                    <a:lnTo>
                      <a:pt x="20" y="52"/>
                    </a:lnTo>
                    <a:lnTo>
                      <a:pt x="0" y="40"/>
                    </a:lnTo>
                    <a:lnTo>
                      <a:pt x="7" y="29"/>
                    </a:lnTo>
                    <a:lnTo>
                      <a:pt x="14" y="23"/>
                    </a:lnTo>
                    <a:lnTo>
                      <a:pt x="33" y="17"/>
                    </a:lnTo>
                    <a:lnTo>
                      <a:pt x="60" y="11"/>
                    </a:lnTo>
                    <a:lnTo>
                      <a:pt x="79" y="11"/>
                    </a:lnTo>
                    <a:lnTo>
                      <a:pt x="125" y="17"/>
                    </a:lnTo>
                    <a:lnTo>
                      <a:pt x="151" y="17"/>
                    </a:lnTo>
                    <a:lnTo>
                      <a:pt x="171" y="11"/>
                    </a:lnTo>
                    <a:lnTo>
                      <a:pt x="204" y="0"/>
                    </a:lnTo>
                    <a:lnTo>
                      <a:pt x="204" y="5"/>
                    </a:lnTo>
                    <a:lnTo>
                      <a:pt x="197" y="11"/>
                    </a:lnTo>
                    <a:lnTo>
                      <a:pt x="184" y="11"/>
                    </a:lnTo>
                    <a:lnTo>
                      <a:pt x="184" y="17"/>
                    </a:lnTo>
                    <a:lnTo>
                      <a:pt x="178" y="17"/>
                    </a:lnTo>
                    <a:lnTo>
                      <a:pt x="184" y="29"/>
                    </a:lnTo>
                    <a:lnTo>
                      <a:pt x="184" y="34"/>
                    </a:lnTo>
                    <a:lnTo>
                      <a:pt x="171" y="29"/>
                    </a:lnTo>
                    <a:lnTo>
                      <a:pt x="165" y="23"/>
                    </a:lnTo>
                    <a:lnTo>
                      <a:pt x="151" y="23"/>
                    </a:lnTo>
                    <a:lnTo>
                      <a:pt x="145" y="23"/>
                    </a:lnTo>
                    <a:lnTo>
                      <a:pt x="158" y="34"/>
                    </a:lnTo>
                    <a:lnTo>
                      <a:pt x="165" y="46"/>
                    </a:lnTo>
                    <a:lnTo>
                      <a:pt x="171" y="52"/>
                    </a:lnTo>
                    <a:lnTo>
                      <a:pt x="165" y="52"/>
                    </a:lnTo>
                    <a:lnTo>
                      <a:pt x="151" y="52"/>
                    </a:lnTo>
                    <a:lnTo>
                      <a:pt x="138" y="40"/>
                    </a:lnTo>
                    <a:lnTo>
                      <a:pt x="119" y="29"/>
                    </a:lnTo>
                    <a:lnTo>
                      <a:pt x="112" y="29"/>
                    </a:lnTo>
                    <a:lnTo>
                      <a:pt x="99" y="29"/>
                    </a:lnTo>
                    <a:lnTo>
                      <a:pt x="105" y="34"/>
                    </a:lnTo>
                    <a:lnTo>
                      <a:pt x="112" y="40"/>
                    </a:lnTo>
                    <a:lnTo>
                      <a:pt x="132" y="52"/>
                    </a:lnTo>
                    <a:lnTo>
                      <a:pt x="132" y="58"/>
                    </a:lnTo>
                    <a:lnTo>
                      <a:pt x="92" y="34"/>
                    </a:lnTo>
                    <a:lnTo>
                      <a:pt x="66" y="29"/>
                    </a:lnTo>
                    <a:lnTo>
                      <a:pt x="40" y="23"/>
                    </a:lnTo>
                    <a:lnTo>
                      <a:pt x="33" y="29"/>
                    </a:lnTo>
                    <a:lnTo>
                      <a:pt x="40" y="34"/>
                    </a:lnTo>
                    <a:lnTo>
                      <a:pt x="46" y="34"/>
                    </a:lnTo>
                    <a:lnTo>
                      <a:pt x="53" y="34"/>
                    </a:lnTo>
                    <a:lnTo>
                      <a:pt x="60" y="40"/>
                    </a:lnTo>
                    <a:lnTo>
                      <a:pt x="86" y="46"/>
                    </a:lnTo>
                    <a:lnTo>
                      <a:pt x="105" y="69"/>
                    </a:lnTo>
                    <a:lnTo>
                      <a:pt x="99" y="69"/>
                    </a:lnTo>
                    <a:lnTo>
                      <a:pt x="86" y="63"/>
                    </a:lnTo>
                    <a:lnTo>
                      <a:pt x="79" y="58"/>
                    </a:lnTo>
                    <a:lnTo>
                      <a:pt x="66" y="52"/>
                    </a:lnTo>
                    <a:lnTo>
                      <a:pt x="53" y="58"/>
                    </a:lnTo>
                    <a:lnTo>
                      <a:pt x="46" y="69"/>
                    </a:lnTo>
                    <a:lnTo>
                      <a:pt x="46" y="81"/>
                    </a:lnTo>
                    <a:lnTo>
                      <a:pt x="46" y="92"/>
                    </a:lnTo>
                    <a:lnTo>
                      <a:pt x="60" y="98"/>
                    </a:lnTo>
                    <a:lnTo>
                      <a:pt x="73" y="92"/>
                    </a:lnTo>
                    <a:lnTo>
                      <a:pt x="92" y="81"/>
                    </a:lnTo>
                    <a:lnTo>
                      <a:pt x="99" y="81"/>
                    </a:lnTo>
                    <a:lnTo>
                      <a:pt x="112" y="81"/>
                    </a:lnTo>
                    <a:lnTo>
                      <a:pt x="99" y="92"/>
                    </a:lnTo>
                    <a:lnTo>
                      <a:pt x="79" y="104"/>
                    </a:lnTo>
                    <a:lnTo>
                      <a:pt x="40" y="110"/>
                    </a:lnTo>
                    <a:lnTo>
                      <a:pt x="33" y="115"/>
                    </a:lnTo>
                    <a:lnTo>
                      <a:pt x="33" y="121"/>
                    </a:lnTo>
                    <a:lnTo>
                      <a:pt x="46" y="121"/>
                    </a:lnTo>
                    <a:lnTo>
                      <a:pt x="66" y="121"/>
                    </a:lnTo>
                    <a:lnTo>
                      <a:pt x="92" y="110"/>
                    </a:lnTo>
                    <a:lnTo>
                      <a:pt x="112" y="98"/>
                    </a:lnTo>
                    <a:lnTo>
                      <a:pt x="138" y="81"/>
                    </a:lnTo>
                    <a:lnTo>
                      <a:pt x="145" y="86"/>
                    </a:lnTo>
                    <a:lnTo>
                      <a:pt x="138" y="92"/>
                    </a:lnTo>
                    <a:lnTo>
                      <a:pt x="132" y="98"/>
                    </a:lnTo>
                    <a:lnTo>
                      <a:pt x="119" y="104"/>
                    </a:lnTo>
                    <a:lnTo>
                      <a:pt x="112" y="110"/>
                    </a:lnTo>
                    <a:lnTo>
                      <a:pt x="112" y="115"/>
                    </a:lnTo>
                    <a:lnTo>
                      <a:pt x="119" y="115"/>
                    </a:lnTo>
                    <a:lnTo>
                      <a:pt x="145" y="104"/>
                    </a:lnTo>
                    <a:lnTo>
                      <a:pt x="165" y="86"/>
                    </a:lnTo>
                    <a:lnTo>
                      <a:pt x="171" y="86"/>
                    </a:lnTo>
                    <a:lnTo>
                      <a:pt x="178" y="92"/>
                    </a:lnTo>
                    <a:lnTo>
                      <a:pt x="171" y="98"/>
                    </a:lnTo>
                    <a:lnTo>
                      <a:pt x="165" y="104"/>
                    </a:lnTo>
                    <a:lnTo>
                      <a:pt x="151" y="110"/>
                    </a:lnTo>
                    <a:lnTo>
                      <a:pt x="158" y="121"/>
                    </a:lnTo>
                    <a:lnTo>
                      <a:pt x="171" y="115"/>
                    </a:lnTo>
                    <a:lnTo>
                      <a:pt x="184" y="110"/>
                    </a:lnTo>
                    <a:lnTo>
                      <a:pt x="197" y="110"/>
                    </a:lnTo>
                    <a:lnTo>
                      <a:pt x="178" y="127"/>
                    </a:lnTo>
                    <a:lnTo>
                      <a:pt x="184" y="133"/>
                    </a:lnTo>
                    <a:lnTo>
                      <a:pt x="197" y="133"/>
                    </a:lnTo>
                    <a:lnTo>
                      <a:pt x="204" y="139"/>
                    </a:lnTo>
                    <a:lnTo>
                      <a:pt x="211" y="144"/>
                    </a:lnTo>
                    <a:lnTo>
                      <a:pt x="204" y="150"/>
                    </a:lnTo>
                    <a:lnTo>
                      <a:pt x="191" y="139"/>
                    </a:lnTo>
                    <a:lnTo>
                      <a:pt x="171" y="127"/>
                    </a:lnTo>
                    <a:lnTo>
                      <a:pt x="151" y="127"/>
                    </a:lnTo>
                    <a:lnTo>
                      <a:pt x="132" y="121"/>
                    </a:lnTo>
                    <a:lnTo>
                      <a:pt x="92" y="127"/>
                    </a:lnTo>
                    <a:lnTo>
                      <a:pt x="53" y="127"/>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0" name="Freeform 186"/>
              <p:cNvSpPr>
                <a:spLocks/>
              </p:cNvSpPr>
              <p:nvPr/>
            </p:nvSpPr>
            <p:spPr bwMode="auto">
              <a:xfrm>
                <a:off x="7284" y="11485"/>
                <a:ext cx="26" cy="23"/>
              </a:xfrm>
              <a:custGeom>
                <a:avLst/>
                <a:gdLst>
                  <a:gd name="T0" fmla="*/ 0 w 26"/>
                  <a:gd name="T1" fmla="*/ 12 h 23"/>
                  <a:gd name="T2" fmla="*/ 7 w 26"/>
                  <a:gd name="T3" fmla="*/ 6 h 23"/>
                  <a:gd name="T4" fmla="*/ 13 w 26"/>
                  <a:gd name="T5" fmla="*/ 0 h 23"/>
                  <a:gd name="T6" fmla="*/ 20 w 26"/>
                  <a:gd name="T7" fmla="*/ 6 h 23"/>
                  <a:gd name="T8" fmla="*/ 26 w 26"/>
                  <a:gd name="T9" fmla="*/ 12 h 23"/>
                  <a:gd name="T10" fmla="*/ 26 w 26"/>
                  <a:gd name="T11" fmla="*/ 18 h 23"/>
                  <a:gd name="T12" fmla="*/ 20 w 26"/>
                  <a:gd name="T13" fmla="*/ 23 h 23"/>
                  <a:gd name="T14" fmla="*/ 7 w 26"/>
                  <a:gd name="T15" fmla="*/ 18 h 23"/>
                  <a:gd name="T16" fmla="*/ 0 w 26"/>
                  <a:gd name="T17" fmla="*/ 12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23">
                    <a:moveTo>
                      <a:pt x="0" y="12"/>
                    </a:moveTo>
                    <a:lnTo>
                      <a:pt x="7" y="6"/>
                    </a:lnTo>
                    <a:lnTo>
                      <a:pt x="13" y="0"/>
                    </a:lnTo>
                    <a:lnTo>
                      <a:pt x="20" y="6"/>
                    </a:lnTo>
                    <a:lnTo>
                      <a:pt x="26" y="12"/>
                    </a:lnTo>
                    <a:lnTo>
                      <a:pt x="26" y="18"/>
                    </a:lnTo>
                    <a:lnTo>
                      <a:pt x="20" y="23"/>
                    </a:lnTo>
                    <a:lnTo>
                      <a:pt x="7" y="18"/>
                    </a:lnTo>
                    <a:lnTo>
                      <a:pt x="0" y="12"/>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1" name="Freeform 187"/>
              <p:cNvSpPr>
                <a:spLocks/>
              </p:cNvSpPr>
              <p:nvPr/>
            </p:nvSpPr>
            <p:spPr bwMode="auto">
              <a:xfrm>
                <a:off x="7317" y="11479"/>
                <a:ext cx="1287" cy="18"/>
              </a:xfrm>
              <a:custGeom>
                <a:avLst/>
                <a:gdLst>
                  <a:gd name="T0" fmla="*/ 20 w 1287"/>
                  <a:gd name="T1" fmla="*/ 12 h 18"/>
                  <a:gd name="T2" fmla="*/ 0 w 1287"/>
                  <a:gd name="T3" fmla="*/ 0 h 18"/>
                  <a:gd name="T4" fmla="*/ 6 w 1287"/>
                  <a:gd name="T5" fmla="*/ 0 h 18"/>
                  <a:gd name="T6" fmla="*/ 13 w 1287"/>
                  <a:gd name="T7" fmla="*/ 0 h 18"/>
                  <a:gd name="T8" fmla="*/ 20 w 1287"/>
                  <a:gd name="T9" fmla="*/ 0 h 18"/>
                  <a:gd name="T10" fmla="*/ 39 w 1287"/>
                  <a:gd name="T11" fmla="*/ 0 h 18"/>
                  <a:gd name="T12" fmla="*/ 66 w 1287"/>
                  <a:gd name="T13" fmla="*/ 0 h 18"/>
                  <a:gd name="T14" fmla="*/ 92 w 1287"/>
                  <a:gd name="T15" fmla="*/ 0 h 18"/>
                  <a:gd name="T16" fmla="*/ 125 w 1287"/>
                  <a:gd name="T17" fmla="*/ 0 h 18"/>
                  <a:gd name="T18" fmla="*/ 164 w 1287"/>
                  <a:gd name="T19" fmla="*/ 0 h 18"/>
                  <a:gd name="T20" fmla="*/ 210 w 1287"/>
                  <a:gd name="T21" fmla="*/ 0 h 18"/>
                  <a:gd name="T22" fmla="*/ 256 w 1287"/>
                  <a:gd name="T23" fmla="*/ 0 h 18"/>
                  <a:gd name="T24" fmla="*/ 308 w 1287"/>
                  <a:gd name="T25" fmla="*/ 0 h 18"/>
                  <a:gd name="T26" fmla="*/ 414 w 1287"/>
                  <a:gd name="T27" fmla="*/ 0 h 18"/>
                  <a:gd name="T28" fmla="*/ 525 w 1287"/>
                  <a:gd name="T29" fmla="*/ 0 h 18"/>
                  <a:gd name="T30" fmla="*/ 650 w 1287"/>
                  <a:gd name="T31" fmla="*/ 0 h 18"/>
                  <a:gd name="T32" fmla="*/ 768 w 1287"/>
                  <a:gd name="T33" fmla="*/ 0 h 18"/>
                  <a:gd name="T34" fmla="*/ 880 w 1287"/>
                  <a:gd name="T35" fmla="*/ 0 h 18"/>
                  <a:gd name="T36" fmla="*/ 991 w 1287"/>
                  <a:gd name="T37" fmla="*/ 0 h 18"/>
                  <a:gd name="T38" fmla="*/ 1037 w 1287"/>
                  <a:gd name="T39" fmla="*/ 0 h 18"/>
                  <a:gd name="T40" fmla="*/ 1090 w 1287"/>
                  <a:gd name="T41" fmla="*/ 0 h 18"/>
                  <a:gd name="T42" fmla="*/ 1129 w 1287"/>
                  <a:gd name="T43" fmla="*/ 0 h 18"/>
                  <a:gd name="T44" fmla="*/ 1169 w 1287"/>
                  <a:gd name="T45" fmla="*/ 0 h 18"/>
                  <a:gd name="T46" fmla="*/ 1201 w 1287"/>
                  <a:gd name="T47" fmla="*/ 0 h 18"/>
                  <a:gd name="T48" fmla="*/ 1234 w 1287"/>
                  <a:gd name="T49" fmla="*/ 0 h 18"/>
                  <a:gd name="T50" fmla="*/ 1254 w 1287"/>
                  <a:gd name="T51" fmla="*/ 0 h 18"/>
                  <a:gd name="T52" fmla="*/ 1274 w 1287"/>
                  <a:gd name="T53" fmla="*/ 0 h 18"/>
                  <a:gd name="T54" fmla="*/ 1287 w 1287"/>
                  <a:gd name="T55" fmla="*/ 0 h 18"/>
                  <a:gd name="T56" fmla="*/ 1287 w 1287"/>
                  <a:gd name="T57" fmla="*/ 0 h 18"/>
                  <a:gd name="T58" fmla="*/ 1287 w 1287"/>
                  <a:gd name="T59" fmla="*/ 12 h 18"/>
                  <a:gd name="T60" fmla="*/ 1280 w 1287"/>
                  <a:gd name="T61" fmla="*/ 18 h 18"/>
                  <a:gd name="T62" fmla="*/ 20 w 1287"/>
                  <a:gd name="T63" fmla="*/ 12 h 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87" h="18">
                    <a:moveTo>
                      <a:pt x="20" y="12"/>
                    </a:moveTo>
                    <a:lnTo>
                      <a:pt x="0" y="0"/>
                    </a:lnTo>
                    <a:lnTo>
                      <a:pt x="6" y="0"/>
                    </a:lnTo>
                    <a:lnTo>
                      <a:pt x="13" y="0"/>
                    </a:lnTo>
                    <a:lnTo>
                      <a:pt x="20" y="0"/>
                    </a:lnTo>
                    <a:lnTo>
                      <a:pt x="39" y="0"/>
                    </a:lnTo>
                    <a:lnTo>
                      <a:pt x="66" y="0"/>
                    </a:lnTo>
                    <a:lnTo>
                      <a:pt x="92" y="0"/>
                    </a:lnTo>
                    <a:lnTo>
                      <a:pt x="125" y="0"/>
                    </a:lnTo>
                    <a:lnTo>
                      <a:pt x="164" y="0"/>
                    </a:lnTo>
                    <a:lnTo>
                      <a:pt x="210" y="0"/>
                    </a:lnTo>
                    <a:lnTo>
                      <a:pt x="256" y="0"/>
                    </a:lnTo>
                    <a:lnTo>
                      <a:pt x="308" y="0"/>
                    </a:lnTo>
                    <a:lnTo>
                      <a:pt x="414" y="0"/>
                    </a:lnTo>
                    <a:lnTo>
                      <a:pt x="525" y="0"/>
                    </a:lnTo>
                    <a:lnTo>
                      <a:pt x="650" y="0"/>
                    </a:lnTo>
                    <a:lnTo>
                      <a:pt x="768" y="0"/>
                    </a:lnTo>
                    <a:lnTo>
                      <a:pt x="880" y="0"/>
                    </a:lnTo>
                    <a:lnTo>
                      <a:pt x="991" y="0"/>
                    </a:lnTo>
                    <a:lnTo>
                      <a:pt x="1037" y="0"/>
                    </a:lnTo>
                    <a:lnTo>
                      <a:pt x="1090" y="0"/>
                    </a:lnTo>
                    <a:lnTo>
                      <a:pt x="1129" y="0"/>
                    </a:lnTo>
                    <a:lnTo>
                      <a:pt x="1169" y="0"/>
                    </a:lnTo>
                    <a:lnTo>
                      <a:pt x="1201" y="0"/>
                    </a:lnTo>
                    <a:lnTo>
                      <a:pt x="1234" y="0"/>
                    </a:lnTo>
                    <a:lnTo>
                      <a:pt x="1254" y="0"/>
                    </a:lnTo>
                    <a:lnTo>
                      <a:pt x="1274" y="0"/>
                    </a:lnTo>
                    <a:lnTo>
                      <a:pt x="1287" y="0"/>
                    </a:lnTo>
                    <a:lnTo>
                      <a:pt x="1287" y="12"/>
                    </a:lnTo>
                    <a:lnTo>
                      <a:pt x="1280" y="18"/>
                    </a:lnTo>
                    <a:lnTo>
                      <a:pt x="20" y="12"/>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 name="Freeform 188"/>
              <p:cNvSpPr>
                <a:spLocks/>
              </p:cNvSpPr>
              <p:nvPr/>
            </p:nvSpPr>
            <p:spPr bwMode="auto">
              <a:xfrm>
                <a:off x="8709" y="11369"/>
                <a:ext cx="144" cy="128"/>
              </a:xfrm>
              <a:custGeom>
                <a:avLst/>
                <a:gdLst>
                  <a:gd name="T0" fmla="*/ 111 w 144"/>
                  <a:gd name="T1" fmla="*/ 110 h 128"/>
                  <a:gd name="T2" fmla="*/ 118 w 144"/>
                  <a:gd name="T3" fmla="*/ 122 h 128"/>
                  <a:gd name="T4" fmla="*/ 98 w 144"/>
                  <a:gd name="T5" fmla="*/ 99 h 128"/>
                  <a:gd name="T6" fmla="*/ 92 w 144"/>
                  <a:gd name="T7" fmla="*/ 105 h 128"/>
                  <a:gd name="T8" fmla="*/ 85 w 144"/>
                  <a:gd name="T9" fmla="*/ 87 h 128"/>
                  <a:gd name="T10" fmla="*/ 72 w 144"/>
                  <a:gd name="T11" fmla="*/ 87 h 128"/>
                  <a:gd name="T12" fmla="*/ 59 w 144"/>
                  <a:gd name="T13" fmla="*/ 76 h 128"/>
                  <a:gd name="T14" fmla="*/ 52 w 144"/>
                  <a:gd name="T15" fmla="*/ 87 h 128"/>
                  <a:gd name="T16" fmla="*/ 46 w 144"/>
                  <a:gd name="T17" fmla="*/ 64 h 128"/>
                  <a:gd name="T18" fmla="*/ 39 w 144"/>
                  <a:gd name="T19" fmla="*/ 58 h 128"/>
                  <a:gd name="T20" fmla="*/ 26 w 144"/>
                  <a:gd name="T21" fmla="*/ 53 h 128"/>
                  <a:gd name="T22" fmla="*/ 13 w 144"/>
                  <a:gd name="T23" fmla="*/ 53 h 128"/>
                  <a:gd name="T24" fmla="*/ 19 w 144"/>
                  <a:gd name="T25" fmla="*/ 70 h 128"/>
                  <a:gd name="T26" fmla="*/ 19 w 144"/>
                  <a:gd name="T27" fmla="*/ 81 h 128"/>
                  <a:gd name="T28" fmla="*/ 0 w 144"/>
                  <a:gd name="T29" fmla="*/ 58 h 128"/>
                  <a:gd name="T30" fmla="*/ 0 w 144"/>
                  <a:gd name="T31" fmla="*/ 29 h 128"/>
                  <a:gd name="T32" fmla="*/ 39 w 144"/>
                  <a:gd name="T33" fmla="*/ 41 h 128"/>
                  <a:gd name="T34" fmla="*/ 46 w 144"/>
                  <a:gd name="T35" fmla="*/ 0 h 128"/>
                  <a:gd name="T36" fmla="*/ 98 w 144"/>
                  <a:gd name="T37" fmla="*/ 18 h 128"/>
                  <a:gd name="T38" fmla="*/ 79 w 144"/>
                  <a:gd name="T39" fmla="*/ 24 h 128"/>
                  <a:gd name="T40" fmla="*/ 65 w 144"/>
                  <a:gd name="T41" fmla="*/ 24 h 128"/>
                  <a:gd name="T42" fmla="*/ 72 w 144"/>
                  <a:gd name="T43" fmla="*/ 29 h 128"/>
                  <a:gd name="T44" fmla="*/ 118 w 144"/>
                  <a:gd name="T45" fmla="*/ 35 h 128"/>
                  <a:gd name="T46" fmla="*/ 105 w 144"/>
                  <a:gd name="T47" fmla="*/ 41 h 128"/>
                  <a:gd name="T48" fmla="*/ 92 w 144"/>
                  <a:gd name="T49" fmla="*/ 41 h 128"/>
                  <a:gd name="T50" fmla="*/ 85 w 144"/>
                  <a:gd name="T51" fmla="*/ 47 h 128"/>
                  <a:gd name="T52" fmla="*/ 92 w 144"/>
                  <a:gd name="T53" fmla="*/ 53 h 128"/>
                  <a:gd name="T54" fmla="*/ 98 w 144"/>
                  <a:gd name="T55" fmla="*/ 58 h 128"/>
                  <a:gd name="T56" fmla="*/ 131 w 144"/>
                  <a:gd name="T57" fmla="*/ 70 h 128"/>
                  <a:gd name="T58" fmla="*/ 144 w 144"/>
                  <a:gd name="T59" fmla="*/ 70 h 128"/>
                  <a:gd name="T60" fmla="*/ 118 w 144"/>
                  <a:gd name="T61" fmla="*/ 70 h 128"/>
                  <a:gd name="T62" fmla="*/ 105 w 144"/>
                  <a:gd name="T63" fmla="*/ 70 h 128"/>
                  <a:gd name="T64" fmla="*/ 105 w 144"/>
                  <a:gd name="T65" fmla="*/ 76 h 128"/>
                  <a:gd name="T66" fmla="*/ 144 w 144"/>
                  <a:gd name="T67" fmla="*/ 87 h 128"/>
                  <a:gd name="T68" fmla="*/ 138 w 144"/>
                  <a:gd name="T69" fmla="*/ 87 h 128"/>
                  <a:gd name="T70" fmla="*/ 111 w 144"/>
                  <a:gd name="T71" fmla="*/ 87 h 128"/>
                  <a:gd name="T72" fmla="*/ 111 w 144"/>
                  <a:gd name="T73" fmla="*/ 93 h 128"/>
                  <a:gd name="T74" fmla="*/ 138 w 144"/>
                  <a:gd name="T75" fmla="*/ 99 h 128"/>
                  <a:gd name="T76" fmla="*/ 144 w 144"/>
                  <a:gd name="T77" fmla="*/ 105 h 128"/>
                  <a:gd name="T78" fmla="*/ 138 w 144"/>
                  <a:gd name="T79" fmla="*/ 110 h 128"/>
                  <a:gd name="T80" fmla="*/ 144 w 144"/>
                  <a:gd name="T81" fmla="*/ 122 h 128"/>
                  <a:gd name="T82" fmla="*/ 144 w 144"/>
                  <a:gd name="T83" fmla="*/ 128 h 128"/>
                  <a:gd name="T84" fmla="*/ 131 w 144"/>
                  <a:gd name="T85" fmla="*/ 110 h 128"/>
                  <a:gd name="T86" fmla="*/ 118 w 144"/>
                  <a:gd name="T87" fmla="*/ 110 h 12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4" h="128">
                    <a:moveTo>
                      <a:pt x="118" y="110"/>
                    </a:moveTo>
                    <a:lnTo>
                      <a:pt x="111" y="110"/>
                    </a:lnTo>
                    <a:lnTo>
                      <a:pt x="118" y="116"/>
                    </a:lnTo>
                    <a:lnTo>
                      <a:pt x="118" y="122"/>
                    </a:lnTo>
                    <a:lnTo>
                      <a:pt x="111" y="110"/>
                    </a:lnTo>
                    <a:lnTo>
                      <a:pt x="98" y="99"/>
                    </a:lnTo>
                    <a:lnTo>
                      <a:pt x="92" y="99"/>
                    </a:lnTo>
                    <a:lnTo>
                      <a:pt x="92" y="105"/>
                    </a:lnTo>
                    <a:lnTo>
                      <a:pt x="85" y="93"/>
                    </a:lnTo>
                    <a:lnTo>
                      <a:pt x="85" y="87"/>
                    </a:lnTo>
                    <a:lnTo>
                      <a:pt x="79" y="87"/>
                    </a:lnTo>
                    <a:lnTo>
                      <a:pt x="72" y="87"/>
                    </a:lnTo>
                    <a:lnTo>
                      <a:pt x="59" y="76"/>
                    </a:lnTo>
                    <a:lnTo>
                      <a:pt x="52" y="81"/>
                    </a:lnTo>
                    <a:lnTo>
                      <a:pt x="52" y="87"/>
                    </a:lnTo>
                    <a:lnTo>
                      <a:pt x="52" y="76"/>
                    </a:lnTo>
                    <a:lnTo>
                      <a:pt x="46" y="64"/>
                    </a:lnTo>
                    <a:lnTo>
                      <a:pt x="39" y="58"/>
                    </a:lnTo>
                    <a:lnTo>
                      <a:pt x="33" y="58"/>
                    </a:lnTo>
                    <a:lnTo>
                      <a:pt x="26" y="53"/>
                    </a:lnTo>
                    <a:lnTo>
                      <a:pt x="19" y="47"/>
                    </a:lnTo>
                    <a:lnTo>
                      <a:pt x="13" y="53"/>
                    </a:lnTo>
                    <a:lnTo>
                      <a:pt x="13" y="58"/>
                    </a:lnTo>
                    <a:lnTo>
                      <a:pt x="19" y="70"/>
                    </a:lnTo>
                    <a:lnTo>
                      <a:pt x="19" y="76"/>
                    </a:lnTo>
                    <a:lnTo>
                      <a:pt x="19" y="81"/>
                    </a:lnTo>
                    <a:lnTo>
                      <a:pt x="13" y="70"/>
                    </a:lnTo>
                    <a:lnTo>
                      <a:pt x="0" y="58"/>
                    </a:lnTo>
                    <a:lnTo>
                      <a:pt x="0" y="35"/>
                    </a:lnTo>
                    <a:lnTo>
                      <a:pt x="0" y="29"/>
                    </a:lnTo>
                    <a:lnTo>
                      <a:pt x="26" y="41"/>
                    </a:lnTo>
                    <a:lnTo>
                      <a:pt x="39" y="41"/>
                    </a:lnTo>
                    <a:lnTo>
                      <a:pt x="46" y="41"/>
                    </a:lnTo>
                    <a:lnTo>
                      <a:pt x="46" y="0"/>
                    </a:lnTo>
                    <a:lnTo>
                      <a:pt x="72" y="0"/>
                    </a:lnTo>
                    <a:lnTo>
                      <a:pt x="98" y="18"/>
                    </a:lnTo>
                    <a:lnTo>
                      <a:pt x="92" y="24"/>
                    </a:lnTo>
                    <a:lnTo>
                      <a:pt x="79" y="24"/>
                    </a:lnTo>
                    <a:lnTo>
                      <a:pt x="65" y="24"/>
                    </a:lnTo>
                    <a:lnTo>
                      <a:pt x="65" y="29"/>
                    </a:lnTo>
                    <a:lnTo>
                      <a:pt x="72" y="29"/>
                    </a:lnTo>
                    <a:lnTo>
                      <a:pt x="111" y="29"/>
                    </a:lnTo>
                    <a:lnTo>
                      <a:pt x="118" y="35"/>
                    </a:lnTo>
                    <a:lnTo>
                      <a:pt x="111" y="41"/>
                    </a:lnTo>
                    <a:lnTo>
                      <a:pt x="105" y="41"/>
                    </a:lnTo>
                    <a:lnTo>
                      <a:pt x="98" y="41"/>
                    </a:lnTo>
                    <a:lnTo>
                      <a:pt x="92" y="41"/>
                    </a:lnTo>
                    <a:lnTo>
                      <a:pt x="85" y="41"/>
                    </a:lnTo>
                    <a:lnTo>
                      <a:pt x="85" y="47"/>
                    </a:lnTo>
                    <a:lnTo>
                      <a:pt x="92" y="53"/>
                    </a:lnTo>
                    <a:lnTo>
                      <a:pt x="98" y="58"/>
                    </a:lnTo>
                    <a:lnTo>
                      <a:pt x="105" y="64"/>
                    </a:lnTo>
                    <a:lnTo>
                      <a:pt x="131" y="70"/>
                    </a:lnTo>
                    <a:lnTo>
                      <a:pt x="144" y="70"/>
                    </a:lnTo>
                    <a:lnTo>
                      <a:pt x="131" y="70"/>
                    </a:lnTo>
                    <a:lnTo>
                      <a:pt x="118" y="70"/>
                    </a:lnTo>
                    <a:lnTo>
                      <a:pt x="105" y="64"/>
                    </a:lnTo>
                    <a:lnTo>
                      <a:pt x="105" y="70"/>
                    </a:lnTo>
                    <a:lnTo>
                      <a:pt x="98" y="76"/>
                    </a:lnTo>
                    <a:lnTo>
                      <a:pt x="105" y="76"/>
                    </a:lnTo>
                    <a:lnTo>
                      <a:pt x="118" y="81"/>
                    </a:lnTo>
                    <a:lnTo>
                      <a:pt x="144" y="87"/>
                    </a:lnTo>
                    <a:lnTo>
                      <a:pt x="138" y="87"/>
                    </a:lnTo>
                    <a:lnTo>
                      <a:pt x="118" y="81"/>
                    </a:lnTo>
                    <a:lnTo>
                      <a:pt x="111" y="87"/>
                    </a:lnTo>
                    <a:lnTo>
                      <a:pt x="105" y="87"/>
                    </a:lnTo>
                    <a:lnTo>
                      <a:pt x="111" y="93"/>
                    </a:lnTo>
                    <a:lnTo>
                      <a:pt x="118" y="93"/>
                    </a:lnTo>
                    <a:lnTo>
                      <a:pt x="138" y="99"/>
                    </a:lnTo>
                    <a:lnTo>
                      <a:pt x="144" y="99"/>
                    </a:lnTo>
                    <a:lnTo>
                      <a:pt x="144" y="105"/>
                    </a:lnTo>
                    <a:lnTo>
                      <a:pt x="138" y="110"/>
                    </a:lnTo>
                    <a:lnTo>
                      <a:pt x="144" y="116"/>
                    </a:lnTo>
                    <a:lnTo>
                      <a:pt x="144" y="122"/>
                    </a:lnTo>
                    <a:lnTo>
                      <a:pt x="144" y="128"/>
                    </a:lnTo>
                    <a:lnTo>
                      <a:pt x="138" y="122"/>
                    </a:lnTo>
                    <a:lnTo>
                      <a:pt x="131" y="110"/>
                    </a:lnTo>
                    <a:lnTo>
                      <a:pt x="125" y="110"/>
                    </a:lnTo>
                    <a:lnTo>
                      <a:pt x="118" y="11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 name="Freeform 189"/>
              <p:cNvSpPr>
                <a:spLocks/>
              </p:cNvSpPr>
              <p:nvPr/>
            </p:nvSpPr>
            <p:spPr bwMode="auto">
              <a:xfrm>
                <a:off x="8683" y="11468"/>
                <a:ext cx="26" cy="29"/>
              </a:xfrm>
              <a:custGeom>
                <a:avLst/>
                <a:gdLst>
                  <a:gd name="T0" fmla="*/ 0 w 26"/>
                  <a:gd name="T1" fmla="*/ 0 h 29"/>
                  <a:gd name="T2" fmla="*/ 26 w 26"/>
                  <a:gd name="T3" fmla="*/ 29 h 29"/>
                  <a:gd name="T4" fmla="*/ 13 w 26"/>
                  <a:gd name="T5" fmla="*/ 11 h 29"/>
                  <a:gd name="T6" fmla="*/ 0 w 26"/>
                  <a:gd name="T7" fmla="*/ 0 h 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9">
                    <a:moveTo>
                      <a:pt x="0" y="0"/>
                    </a:moveTo>
                    <a:lnTo>
                      <a:pt x="26" y="29"/>
                    </a:lnTo>
                    <a:lnTo>
                      <a:pt x="13" y="11"/>
                    </a:lnTo>
                    <a:lnTo>
                      <a:pt x="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 name="Freeform 190"/>
              <p:cNvSpPr>
                <a:spLocks/>
              </p:cNvSpPr>
              <p:nvPr/>
            </p:nvSpPr>
            <p:spPr bwMode="auto">
              <a:xfrm>
                <a:off x="8676" y="11485"/>
                <a:ext cx="7" cy="6"/>
              </a:xfrm>
              <a:custGeom>
                <a:avLst/>
                <a:gdLst>
                  <a:gd name="T0" fmla="*/ 0 w 7"/>
                  <a:gd name="T1" fmla="*/ 0 h 6"/>
                  <a:gd name="T2" fmla="*/ 0 w 7"/>
                  <a:gd name="T3" fmla="*/ 0 h 6"/>
                  <a:gd name="T4" fmla="*/ 7 w 7"/>
                  <a:gd name="T5" fmla="*/ 6 h 6"/>
                  <a:gd name="T6" fmla="*/ 0 w 7"/>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6">
                    <a:moveTo>
                      <a:pt x="0" y="0"/>
                    </a:moveTo>
                    <a:lnTo>
                      <a:pt x="0" y="0"/>
                    </a:lnTo>
                    <a:lnTo>
                      <a:pt x="7" y="6"/>
                    </a:lnTo>
                    <a:lnTo>
                      <a:pt x="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 name="Freeform 191"/>
              <p:cNvSpPr>
                <a:spLocks/>
              </p:cNvSpPr>
              <p:nvPr/>
            </p:nvSpPr>
            <p:spPr bwMode="auto">
              <a:xfrm>
                <a:off x="6976" y="11387"/>
                <a:ext cx="26" cy="104"/>
              </a:xfrm>
              <a:custGeom>
                <a:avLst/>
                <a:gdLst>
                  <a:gd name="T0" fmla="*/ 6 w 26"/>
                  <a:gd name="T1" fmla="*/ 92 h 104"/>
                  <a:gd name="T2" fmla="*/ 0 w 26"/>
                  <a:gd name="T3" fmla="*/ 6 h 104"/>
                  <a:gd name="T4" fmla="*/ 0 w 26"/>
                  <a:gd name="T5" fmla="*/ 0 h 104"/>
                  <a:gd name="T6" fmla="*/ 6 w 26"/>
                  <a:gd name="T7" fmla="*/ 0 h 104"/>
                  <a:gd name="T8" fmla="*/ 19 w 26"/>
                  <a:gd name="T9" fmla="*/ 0 h 104"/>
                  <a:gd name="T10" fmla="*/ 26 w 26"/>
                  <a:gd name="T11" fmla="*/ 0 h 104"/>
                  <a:gd name="T12" fmla="*/ 26 w 26"/>
                  <a:gd name="T13" fmla="*/ 6 h 104"/>
                  <a:gd name="T14" fmla="*/ 26 w 26"/>
                  <a:gd name="T15" fmla="*/ 52 h 104"/>
                  <a:gd name="T16" fmla="*/ 26 w 26"/>
                  <a:gd name="T17" fmla="*/ 98 h 104"/>
                  <a:gd name="T18" fmla="*/ 19 w 26"/>
                  <a:gd name="T19" fmla="*/ 104 h 104"/>
                  <a:gd name="T20" fmla="*/ 13 w 26"/>
                  <a:gd name="T21" fmla="*/ 104 h 104"/>
                  <a:gd name="T22" fmla="*/ 6 w 26"/>
                  <a:gd name="T23" fmla="*/ 98 h 104"/>
                  <a:gd name="T24" fmla="*/ 6 w 26"/>
                  <a:gd name="T25" fmla="*/ 92 h 1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104">
                    <a:moveTo>
                      <a:pt x="6" y="92"/>
                    </a:moveTo>
                    <a:lnTo>
                      <a:pt x="0" y="6"/>
                    </a:lnTo>
                    <a:lnTo>
                      <a:pt x="0" y="0"/>
                    </a:lnTo>
                    <a:lnTo>
                      <a:pt x="6" y="0"/>
                    </a:lnTo>
                    <a:lnTo>
                      <a:pt x="19" y="0"/>
                    </a:lnTo>
                    <a:lnTo>
                      <a:pt x="26" y="0"/>
                    </a:lnTo>
                    <a:lnTo>
                      <a:pt x="26" y="6"/>
                    </a:lnTo>
                    <a:lnTo>
                      <a:pt x="26" y="52"/>
                    </a:lnTo>
                    <a:lnTo>
                      <a:pt x="26" y="98"/>
                    </a:lnTo>
                    <a:lnTo>
                      <a:pt x="19" y="104"/>
                    </a:lnTo>
                    <a:lnTo>
                      <a:pt x="13" y="104"/>
                    </a:lnTo>
                    <a:lnTo>
                      <a:pt x="6" y="98"/>
                    </a:lnTo>
                    <a:lnTo>
                      <a:pt x="6" y="92"/>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 name="Freeform 192"/>
              <p:cNvSpPr>
                <a:spLocks/>
              </p:cNvSpPr>
              <p:nvPr/>
            </p:nvSpPr>
            <p:spPr bwMode="auto">
              <a:xfrm>
                <a:off x="8630" y="11387"/>
                <a:ext cx="46" cy="104"/>
              </a:xfrm>
              <a:custGeom>
                <a:avLst/>
                <a:gdLst>
                  <a:gd name="T0" fmla="*/ 0 w 46"/>
                  <a:gd name="T1" fmla="*/ 98 h 104"/>
                  <a:gd name="T2" fmla="*/ 0 w 46"/>
                  <a:gd name="T3" fmla="*/ 87 h 104"/>
                  <a:gd name="T4" fmla="*/ 7 w 46"/>
                  <a:gd name="T5" fmla="*/ 75 h 104"/>
                  <a:gd name="T6" fmla="*/ 0 w 46"/>
                  <a:gd name="T7" fmla="*/ 46 h 104"/>
                  <a:gd name="T8" fmla="*/ 0 w 46"/>
                  <a:gd name="T9" fmla="*/ 23 h 104"/>
                  <a:gd name="T10" fmla="*/ 7 w 46"/>
                  <a:gd name="T11" fmla="*/ 6 h 104"/>
                  <a:gd name="T12" fmla="*/ 13 w 46"/>
                  <a:gd name="T13" fmla="*/ 0 h 104"/>
                  <a:gd name="T14" fmla="*/ 26 w 46"/>
                  <a:gd name="T15" fmla="*/ 0 h 104"/>
                  <a:gd name="T16" fmla="*/ 33 w 46"/>
                  <a:gd name="T17" fmla="*/ 0 h 104"/>
                  <a:gd name="T18" fmla="*/ 33 w 46"/>
                  <a:gd name="T19" fmla="*/ 11 h 104"/>
                  <a:gd name="T20" fmla="*/ 33 w 46"/>
                  <a:gd name="T21" fmla="*/ 29 h 104"/>
                  <a:gd name="T22" fmla="*/ 39 w 46"/>
                  <a:gd name="T23" fmla="*/ 40 h 104"/>
                  <a:gd name="T24" fmla="*/ 46 w 46"/>
                  <a:gd name="T25" fmla="*/ 58 h 104"/>
                  <a:gd name="T26" fmla="*/ 39 w 46"/>
                  <a:gd name="T27" fmla="*/ 52 h 104"/>
                  <a:gd name="T28" fmla="*/ 33 w 46"/>
                  <a:gd name="T29" fmla="*/ 46 h 104"/>
                  <a:gd name="T30" fmla="*/ 26 w 46"/>
                  <a:gd name="T31" fmla="*/ 46 h 104"/>
                  <a:gd name="T32" fmla="*/ 26 w 46"/>
                  <a:gd name="T33" fmla="*/ 58 h 104"/>
                  <a:gd name="T34" fmla="*/ 26 w 46"/>
                  <a:gd name="T35" fmla="*/ 69 h 104"/>
                  <a:gd name="T36" fmla="*/ 39 w 46"/>
                  <a:gd name="T37" fmla="*/ 87 h 104"/>
                  <a:gd name="T38" fmla="*/ 26 w 46"/>
                  <a:gd name="T39" fmla="*/ 69 h 104"/>
                  <a:gd name="T40" fmla="*/ 26 w 46"/>
                  <a:gd name="T41" fmla="*/ 63 h 104"/>
                  <a:gd name="T42" fmla="*/ 13 w 46"/>
                  <a:gd name="T43" fmla="*/ 58 h 104"/>
                  <a:gd name="T44" fmla="*/ 13 w 46"/>
                  <a:gd name="T45" fmla="*/ 63 h 104"/>
                  <a:gd name="T46" fmla="*/ 13 w 46"/>
                  <a:gd name="T47" fmla="*/ 69 h 104"/>
                  <a:gd name="T48" fmla="*/ 13 w 46"/>
                  <a:gd name="T49" fmla="*/ 81 h 104"/>
                  <a:gd name="T50" fmla="*/ 13 w 46"/>
                  <a:gd name="T51" fmla="*/ 81 h 104"/>
                  <a:gd name="T52" fmla="*/ 7 w 46"/>
                  <a:gd name="T53" fmla="*/ 81 h 104"/>
                  <a:gd name="T54" fmla="*/ 7 w 46"/>
                  <a:gd name="T55" fmla="*/ 92 h 104"/>
                  <a:gd name="T56" fmla="*/ 7 w 46"/>
                  <a:gd name="T57" fmla="*/ 98 h 104"/>
                  <a:gd name="T58" fmla="*/ 7 w 46"/>
                  <a:gd name="T59" fmla="*/ 104 h 104"/>
                  <a:gd name="T60" fmla="*/ 0 w 46"/>
                  <a:gd name="T61" fmla="*/ 104 h 104"/>
                  <a:gd name="T62" fmla="*/ 0 w 46"/>
                  <a:gd name="T63" fmla="*/ 98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6" h="104">
                    <a:moveTo>
                      <a:pt x="0" y="98"/>
                    </a:moveTo>
                    <a:lnTo>
                      <a:pt x="0" y="87"/>
                    </a:lnTo>
                    <a:lnTo>
                      <a:pt x="7" y="75"/>
                    </a:lnTo>
                    <a:lnTo>
                      <a:pt x="0" y="46"/>
                    </a:lnTo>
                    <a:lnTo>
                      <a:pt x="0" y="23"/>
                    </a:lnTo>
                    <a:lnTo>
                      <a:pt x="7" y="6"/>
                    </a:lnTo>
                    <a:lnTo>
                      <a:pt x="13" y="0"/>
                    </a:lnTo>
                    <a:lnTo>
                      <a:pt x="26" y="0"/>
                    </a:lnTo>
                    <a:lnTo>
                      <a:pt x="33" y="0"/>
                    </a:lnTo>
                    <a:lnTo>
                      <a:pt x="33" y="11"/>
                    </a:lnTo>
                    <a:lnTo>
                      <a:pt x="33" y="29"/>
                    </a:lnTo>
                    <a:lnTo>
                      <a:pt x="39" y="40"/>
                    </a:lnTo>
                    <a:lnTo>
                      <a:pt x="46" y="58"/>
                    </a:lnTo>
                    <a:lnTo>
                      <a:pt x="39" y="52"/>
                    </a:lnTo>
                    <a:lnTo>
                      <a:pt x="33" y="46"/>
                    </a:lnTo>
                    <a:lnTo>
                      <a:pt x="26" y="46"/>
                    </a:lnTo>
                    <a:lnTo>
                      <a:pt x="26" y="58"/>
                    </a:lnTo>
                    <a:lnTo>
                      <a:pt x="26" y="69"/>
                    </a:lnTo>
                    <a:lnTo>
                      <a:pt x="39" y="87"/>
                    </a:lnTo>
                    <a:lnTo>
                      <a:pt x="26" y="69"/>
                    </a:lnTo>
                    <a:lnTo>
                      <a:pt x="26" y="63"/>
                    </a:lnTo>
                    <a:lnTo>
                      <a:pt x="13" y="58"/>
                    </a:lnTo>
                    <a:lnTo>
                      <a:pt x="13" y="63"/>
                    </a:lnTo>
                    <a:lnTo>
                      <a:pt x="13" y="69"/>
                    </a:lnTo>
                    <a:lnTo>
                      <a:pt x="13" y="81"/>
                    </a:lnTo>
                    <a:lnTo>
                      <a:pt x="7" y="81"/>
                    </a:lnTo>
                    <a:lnTo>
                      <a:pt x="7" y="92"/>
                    </a:lnTo>
                    <a:lnTo>
                      <a:pt x="7" y="98"/>
                    </a:lnTo>
                    <a:lnTo>
                      <a:pt x="7" y="104"/>
                    </a:lnTo>
                    <a:lnTo>
                      <a:pt x="0" y="104"/>
                    </a:lnTo>
                    <a:lnTo>
                      <a:pt x="0" y="98"/>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 name="Freeform 193"/>
              <p:cNvSpPr>
                <a:spLocks/>
              </p:cNvSpPr>
              <p:nvPr/>
            </p:nvSpPr>
            <p:spPr bwMode="auto">
              <a:xfrm>
                <a:off x="8650" y="11479"/>
                <a:ext cx="6" cy="12"/>
              </a:xfrm>
              <a:custGeom>
                <a:avLst/>
                <a:gdLst>
                  <a:gd name="T0" fmla="*/ 0 w 6"/>
                  <a:gd name="T1" fmla="*/ 0 h 12"/>
                  <a:gd name="T2" fmla="*/ 6 w 6"/>
                  <a:gd name="T3" fmla="*/ 12 h 12"/>
                  <a:gd name="T4" fmla="*/ 0 w 6"/>
                  <a:gd name="T5" fmla="*/ 0 h 12"/>
                  <a:gd name="T6" fmla="*/ 0 w 6"/>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0" y="0"/>
                    </a:moveTo>
                    <a:lnTo>
                      <a:pt x="6" y="12"/>
                    </a:lnTo>
                    <a:lnTo>
                      <a:pt x="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 name="Freeform 194"/>
              <p:cNvSpPr>
                <a:spLocks/>
              </p:cNvSpPr>
              <p:nvPr/>
            </p:nvSpPr>
            <p:spPr bwMode="auto">
              <a:xfrm>
                <a:off x="8801" y="11474"/>
                <a:ext cx="6" cy="17"/>
              </a:xfrm>
              <a:custGeom>
                <a:avLst/>
                <a:gdLst>
                  <a:gd name="T0" fmla="*/ 0 w 6"/>
                  <a:gd name="T1" fmla="*/ 0 h 17"/>
                  <a:gd name="T2" fmla="*/ 6 w 6"/>
                  <a:gd name="T3" fmla="*/ 5 h 17"/>
                  <a:gd name="T4" fmla="*/ 6 w 6"/>
                  <a:gd name="T5" fmla="*/ 17 h 17"/>
                  <a:gd name="T6" fmla="*/ 0 w 6"/>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7">
                    <a:moveTo>
                      <a:pt x="0" y="0"/>
                    </a:moveTo>
                    <a:lnTo>
                      <a:pt x="6" y="5"/>
                    </a:lnTo>
                    <a:lnTo>
                      <a:pt x="6" y="17"/>
                    </a:lnTo>
                    <a:lnTo>
                      <a:pt x="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 name="Freeform 195"/>
              <p:cNvSpPr>
                <a:spLocks/>
              </p:cNvSpPr>
              <p:nvPr/>
            </p:nvSpPr>
            <p:spPr bwMode="auto">
              <a:xfrm>
                <a:off x="8788" y="11474"/>
                <a:ext cx="1" cy="11"/>
              </a:xfrm>
              <a:custGeom>
                <a:avLst/>
                <a:gdLst>
                  <a:gd name="T0" fmla="*/ 0 w 1"/>
                  <a:gd name="T1" fmla="*/ 0 h 11"/>
                  <a:gd name="T2" fmla="*/ 0 w 1"/>
                  <a:gd name="T3" fmla="*/ 5 h 11"/>
                  <a:gd name="T4" fmla="*/ 0 w 1"/>
                  <a:gd name="T5" fmla="*/ 11 h 11"/>
                  <a:gd name="T6" fmla="*/ 0 w 1"/>
                  <a:gd name="T7" fmla="*/ 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1">
                    <a:moveTo>
                      <a:pt x="0" y="0"/>
                    </a:moveTo>
                    <a:lnTo>
                      <a:pt x="0" y="5"/>
                    </a:lnTo>
                    <a:lnTo>
                      <a:pt x="0" y="11"/>
                    </a:lnTo>
                    <a:lnTo>
                      <a:pt x="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 name="Freeform 196"/>
              <p:cNvSpPr>
                <a:spLocks/>
              </p:cNvSpPr>
              <p:nvPr/>
            </p:nvSpPr>
            <p:spPr bwMode="auto">
              <a:xfrm>
                <a:off x="7021" y="11404"/>
                <a:ext cx="7" cy="75"/>
              </a:xfrm>
              <a:custGeom>
                <a:avLst/>
                <a:gdLst>
                  <a:gd name="T0" fmla="*/ 0 w 7"/>
                  <a:gd name="T1" fmla="*/ 70 h 75"/>
                  <a:gd name="T2" fmla="*/ 0 w 7"/>
                  <a:gd name="T3" fmla="*/ 0 h 75"/>
                  <a:gd name="T4" fmla="*/ 0 w 7"/>
                  <a:gd name="T5" fmla="*/ 0 h 75"/>
                  <a:gd name="T6" fmla="*/ 7 w 7"/>
                  <a:gd name="T7" fmla="*/ 12 h 75"/>
                  <a:gd name="T8" fmla="*/ 7 w 7"/>
                  <a:gd name="T9" fmla="*/ 35 h 75"/>
                  <a:gd name="T10" fmla="*/ 7 w 7"/>
                  <a:gd name="T11" fmla="*/ 70 h 75"/>
                  <a:gd name="T12" fmla="*/ 0 w 7"/>
                  <a:gd name="T13" fmla="*/ 75 h 75"/>
                  <a:gd name="T14" fmla="*/ 0 w 7"/>
                  <a:gd name="T15" fmla="*/ 70 h 7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 h="75">
                    <a:moveTo>
                      <a:pt x="0" y="70"/>
                    </a:moveTo>
                    <a:lnTo>
                      <a:pt x="0" y="0"/>
                    </a:lnTo>
                    <a:lnTo>
                      <a:pt x="7" y="12"/>
                    </a:lnTo>
                    <a:lnTo>
                      <a:pt x="7" y="35"/>
                    </a:lnTo>
                    <a:lnTo>
                      <a:pt x="7" y="70"/>
                    </a:lnTo>
                    <a:lnTo>
                      <a:pt x="0" y="75"/>
                    </a:lnTo>
                    <a:lnTo>
                      <a:pt x="0" y="70"/>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 name="Freeform 197"/>
              <p:cNvSpPr>
                <a:spLocks/>
              </p:cNvSpPr>
              <p:nvPr/>
            </p:nvSpPr>
            <p:spPr bwMode="auto">
              <a:xfrm>
                <a:off x="6949" y="11404"/>
                <a:ext cx="13" cy="70"/>
              </a:xfrm>
              <a:custGeom>
                <a:avLst/>
                <a:gdLst>
                  <a:gd name="T0" fmla="*/ 0 w 13"/>
                  <a:gd name="T1" fmla="*/ 6 h 70"/>
                  <a:gd name="T2" fmla="*/ 7 w 13"/>
                  <a:gd name="T3" fmla="*/ 0 h 70"/>
                  <a:gd name="T4" fmla="*/ 13 w 13"/>
                  <a:gd name="T5" fmla="*/ 6 h 70"/>
                  <a:gd name="T6" fmla="*/ 13 w 13"/>
                  <a:gd name="T7" fmla="*/ 64 h 70"/>
                  <a:gd name="T8" fmla="*/ 7 w 13"/>
                  <a:gd name="T9" fmla="*/ 70 h 70"/>
                  <a:gd name="T10" fmla="*/ 0 w 13"/>
                  <a:gd name="T11" fmla="*/ 64 h 70"/>
                  <a:gd name="T12" fmla="*/ 0 w 13"/>
                  <a:gd name="T13" fmla="*/ 6 h 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70">
                    <a:moveTo>
                      <a:pt x="0" y="6"/>
                    </a:moveTo>
                    <a:lnTo>
                      <a:pt x="7" y="0"/>
                    </a:lnTo>
                    <a:lnTo>
                      <a:pt x="13" y="6"/>
                    </a:lnTo>
                    <a:lnTo>
                      <a:pt x="13" y="64"/>
                    </a:lnTo>
                    <a:lnTo>
                      <a:pt x="7" y="70"/>
                    </a:lnTo>
                    <a:lnTo>
                      <a:pt x="0" y="64"/>
                    </a:lnTo>
                    <a:lnTo>
                      <a:pt x="0" y="6"/>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 name="Freeform 198"/>
              <p:cNvSpPr>
                <a:spLocks/>
              </p:cNvSpPr>
              <p:nvPr/>
            </p:nvSpPr>
            <p:spPr bwMode="auto">
              <a:xfrm>
                <a:off x="7278" y="11404"/>
                <a:ext cx="72" cy="70"/>
              </a:xfrm>
              <a:custGeom>
                <a:avLst/>
                <a:gdLst>
                  <a:gd name="T0" fmla="*/ 0 w 72"/>
                  <a:gd name="T1" fmla="*/ 64 h 70"/>
                  <a:gd name="T2" fmla="*/ 59 w 72"/>
                  <a:gd name="T3" fmla="*/ 29 h 70"/>
                  <a:gd name="T4" fmla="*/ 52 w 72"/>
                  <a:gd name="T5" fmla="*/ 23 h 70"/>
                  <a:gd name="T6" fmla="*/ 32 w 72"/>
                  <a:gd name="T7" fmla="*/ 12 h 70"/>
                  <a:gd name="T8" fmla="*/ 6 w 72"/>
                  <a:gd name="T9" fmla="*/ 6 h 70"/>
                  <a:gd name="T10" fmla="*/ 0 w 72"/>
                  <a:gd name="T11" fmla="*/ 0 h 70"/>
                  <a:gd name="T12" fmla="*/ 19 w 72"/>
                  <a:gd name="T13" fmla="*/ 6 h 70"/>
                  <a:gd name="T14" fmla="*/ 32 w 72"/>
                  <a:gd name="T15" fmla="*/ 12 h 70"/>
                  <a:gd name="T16" fmla="*/ 59 w 72"/>
                  <a:gd name="T17" fmla="*/ 23 h 70"/>
                  <a:gd name="T18" fmla="*/ 72 w 72"/>
                  <a:gd name="T19" fmla="*/ 29 h 70"/>
                  <a:gd name="T20" fmla="*/ 59 w 72"/>
                  <a:gd name="T21" fmla="*/ 46 h 70"/>
                  <a:gd name="T22" fmla="*/ 39 w 72"/>
                  <a:gd name="T23" fmla="*/ 52 h 70"/>
                  <a:gd name="T24" fmla="*/ 0 w 72"/>
                  <a:gd name="T25" fmla="*/ 70 h 70"/>
                  <a:gd name="T26" fmla="*/ 0 w 72"/>
                  <a:gd name="T27" fmla="*/ 64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2" h="70">
                    <a:moveTo>
                      <a:pt x="0" y="64"/>
                    </a:moveTo>
                    <a:lnTo>
                      <a:pt x="59" y="29"/>
                    </a:lnTo>
                    <a:lnTo>
                      <a:pt x="52" y="23"/>
                    </a:lnTo>
                    <a:lnTo>
                      <a:pt x="32" y="12"/>
                    </a:lnTo>
                    <a:lnTo>
                      <a:pt x="6" y="6"/>
                    </a:lnTo>
                    <a:lnTo>
                      <a:pt x="0" y="0"/>
                    </a:lnTo>
                    <a:lnTo>
                      <a:pt x="19" y="6"/>
                    </a:lnTo>
                    <a:lnTo>
                      <a:pt x="32" y="12"/>
                    </a:lnTo>
                    <a:lnTo>
                      <a:pt x="59" y="23"/>
                    </a:lnTo>
                    <a:lnTo>
                      <a:pt x="72" y="29"/>
                    </a:lnTo>
                    <a:lnTo>
                      <a:pt x="59" y="46"/>
                    </a:lnTo>
                    <a:lnTo>
                      <a:pt x="39" y="52"/>
                    </a:lnTo>
                    <a:lnTo>
                      <a:pt x="0" y="70"/>
                    </a:lnTo>
                    <a:lnTo>
                      <a:pt x="0" y="64"/>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 name="Freeform 199"/>
              <p:cNvSpPr>
                <a:spLocks/>
              </p:cNvSpPr>
              <p:nvPr/>
            </p:nvSpPr>
            <p:spPr bwMode="auto">
              <a:xfrm>
                <a:off x="8742" y="11456"/>
                <a:ext cx="6" cy="12"/>
              </a:xfrm>
              <a:custGeom>
                <a:avLst/>
                <a:gdLst>
                  <a:gd name="T0" fmla="*/ 6 w 6"/>
                  <a:gd name="T1" fmla="*/ 0 h 12"/>
                  <a:gd name="T2" fmla="*/ 6 w 6"/>
                  <a:gd name="T3" fmla="*/ 6 h 12"/>
                  <a:gd name="T4" fmla="*/ 6 w 6"/>
                  <a:gd name="T5" fmla="*/ 12 h 12"/>
                  <a:gd name="T6" fmla="*/ 0 w 6"/>
                  <a:gd name="T7" fmla="*/ 6 h 12"/>
                  <a:gd name="T8" fmla="*/ 6 w 6"/>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6" y="0"/>
                    </a:moveTo>
                    <a:lnTo>
                      <a:pt x="6" y="6"/>
                    </a:lnTo>
                    <a:lnTo>
                      <a:pt x="6" y="12"/>
                    </a:lnTo>
                    <a:lnTo>
                      <a:pt x="0" y="6"/>
                    </a:lnTo>
                    <a:lnTo>
                      <a:pt x="6"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 name="Freeform 200"/>
              <p:cNvSpPr>
                <a:spLocks/>
              </p:cNvSpPr>
              <p:nvPr/>
            </p:nvSpPr>
            <p:spPr bwMode="auto">
              <a:xfrm>
                <a:off x="7350" y="11456"/>
                <a:ext cx="1267" cy="12"/>
              </a:xfrm>
              <a:custGeom>
                <a:avLst/>
                <a:gdLst>
                  <a:gd name="T0" fmla="*/ 19 w 1267"/>
                  <a:gd name="T1" fmla="*/ 6 h 12"/>
                  <a:gd name="T2" fmla="*/ 0 w 1267"/>
                  <a:gd name="T3" fmla="*/ 0 h 12"/>
                  <a:gd name="T4" fmla="*/ 6 w 1267"/>
                  <a:gd name="T5" fmla="*/ 0 h 12"/>
                  <a:gd name="T6" fmla="*/ 39 w 1267"/>
                  <a:gd name="T7" fmla="*/ 0 h 12"/>
                  <a:gd name="T8" fmla="*/ 65 w 1267"/>
                  <a:gd name="T9" fmla="*/ 0 h 12"/>
                  <a:gd name="T10" fmla="*/ 105 w 1267"/>
                  <a:gd name="T11" fmla="*/ 0 h 12"/>
                  <a:gd name="T12" fmla="*/ 144 w 1267"/>
                  <a:gd name="T13" fmla="*/ 0 h 12"/>
                  <a:gd name="T14" fmla="*/ 184 w 1267"/>
                  <a:gd name="T15" fmla="*/ 0 h 12"/>
                  <a:gd name="T16" fmla="*/ 230 w 1267"/>
                  <a:gd name="T17" fmla="*/ 0 h 12"/>
                  <a:gd name="T18" fmla="*/ 321 w 1267"/>
                  <a:gd name="T19" fmla="*/ 0 h 12"/>
                  <a:gd name="T20" fmla="*/ 420 w 1267"/>
                  <a:gd name="T21" fmla="*/ 0 h 12"/>
                  <a:gd name="T22" fmla="*/ 525 w 1267"/>
                  <a:gd name="T23" fmla="*/ 0 h 12"/>
                  <a:gd name="T24" fmla="*/ 735 w 1267"/>
                  <a:gd name="T25" fmla="*/ 0 h 12"/>
                  <a:gd name="T26" fmla="*/ 840 w 1267"/>
                  <a:gd name="T27" fmla="*/ 0 h 12"/>
                  <a:gd name="T28" fmla="*/ 939 w 1267"/>
                  <a:gd name="T29" fmla="*/ 0 h 12"/>
                  <a:gd name="T30" fmla="*/ 1024 w 1267"/>
                  <a:gd name="T31" fmla="*/ 0 h 12"/>
                  <a:gd name="T32" fmla="*/ 1063 w 1267"/>
                  <a:gd name="T33" fmla="*/ 0 h 12"/>
                  <a:gd name="T34" fmla="*/ 1103 w 1267"/>
                  <a:gd name="T35" fmla="*/ 0 h 12"/>
                  <a:gd name="T36" fmla="*/ 1136 w 1267"/>
                  <a:gd name="T37" fmla="*/ 0 h 12"/>
                  <a:gd name="T38" fmla="*/ 1168 w 1267"/>
                  <a:gd name="T39" fmla="*/ 0 h 12"/>
                  <a:gd name="T40" fmla="*/ 1195 w 1267"/>
                  <a:gd name="T41" fmla="*/ 0 h 12"/>
                  <a:gd name="T42" fmla="*/ 1214 w 1267"/>
                  <a:gd name="T43" fmla="*/ 0 h 12"/>
                  <a:gd name="T44" fmla="*/ 1234 w 1267"/>
                  <a:gd name="T45" fmla="*/ 0 h 12"/>
                  <a:gd name="T46" fmla="*/ 1247 w 1267"/>
                  <a:gd name="T47" fmla="*/ 0 h 12"/>
                  <a:gd name="T48" fmla="*/ 1254 w 1267"/>
                  <a:gd name="T49" fmla="*/ 0 h 12"/>
                  <a:gd name="T50" fmla="*/ 1260 w 1267"/>
                  <a:gd name="T51" fmla="*/ 0 h 12"/>
                  <a:gd name="T52" fmla="*/ 1267 w 1267"/>
                  <a:gd name="T53" fmla="*/ 6 h 12"/>
                  <a:gd name="T54" fmla="*/ 1260 w 1267"/>
                  <a:gd name="T55" fmla="*/ 12 h 12"/>
                  <a:gd name="T56" fmla="*/ 1254 w 1267"/>
                  <a:gd name="T57" fmla="*/ 12 h 12"/>
                  <a:gd name="T58" fmla="*/ 1247 w 1267"/>
                  <a:gd name="T59" fmla="*/ 12 h 12"/>
                  <a:gd name="T60" fmla="*/ 1234 w 1267"/>
                  <a:gd name="T61" fmla="*/ 12 h 12"/>
                  <a:gd name="T62" fmla="*/ 1208 w 1267"/>
                  <a:gd name="T63" fmla="*/ 12 h 12"/>
                  <a:gd name="T64" fmla="*/ 1182 w 1267"/>
                  <a:gd name="T65" fmla="*/ 12 h 12"/>
                  <a:gd name="T66" fmla="*/ 1149 w 1267"/>
                  <a:gd name="T67" fmla="*/ 12 h 12"/>
                  <a:gd name="T68" fmla="*/ 1109 w 1267"/>
                  <a:gd name="T69" fmla="*/ 12 h 12"/>
                  <a:gd name="T70" fmla="*/ 1070 w 1267"/>
                  <a:gd name="T71" fmla="*/ 12 h 12"/>
                  <a:gd name="T72" fmla="*/ 1024 w 1267"/>
                  <a:gd name="T73" fmla="*/ 12 h 12"/>
                  <a:gd name="T74" fmla="*/ 971 w 1267"/>
                  <a:gd name="T75" fmla="*/ 12 h 12"/>
                  <a:gd name="T76" fmla="*/ 866 w 1267"/>
                  <a:gd name="T77" fmla="*/ 12 h 12"/>
                  <a:gd name="T78" fmla="*/ 755 w 1267"/>
                  <a:gd name="T79" fmla="*/ 12 h 12"/>
                  <a:gd name="T80" fmla="*/ 643 w 1267"/>
                  <a:gd name="T81" fmla="*/ 12 h 12"/>
                  <a:gd name="T82" fmla="*/ 525 w 1267"/>
                  <a:gd name="T83" fmla="*/ 12 h 12"/>
                  <a:gd name="T84" fmla="*/ 413 w 1267"/>
                  <a:gd name="T85" fmla="*/ 6 h 12"/>
                  <a:gd name="T86" fmla="*/ 308 w 1267"/>
                  <a:gd name="T87" fmla="*/ 6 h 12"/>
                  <a:gd name="T88" fmla="*/ 262 w 1267"/>
                  <a:gd name="T89" fmla="*/ 6 h 12"/>
                  <a:gd name="T90" fmla="*/ 216 w 1267"/>
                  <a:gd name="T91" fmla="*/ 6 h 12"/>
                  <a:gd name="T92" fmla="*/ 170 w 1267"/>
                  <a:gd name="T93" fmla="*/ 6 h 12"/>
                  <a:gd name="T94" fmla="*/ 138 w 1267"/>
                  <a:gd name="T95" fmla="*/ 6 h 12"/>
                  <a:gd name="T96" fmla="*/ 105 w 1267"/>
                  <a:gd name="T97" fmla="*/ 6 h 12"/>
                  <a:gd name="T98" fmla="*/ 79 w 1267"/>
                  <a:gd name="T99" fmla="*/ 6 h 12"/>
                  <a:gd name="T100" fmla="*/ 52 w 1267"/>
                  <a:gd name="T101" fmla="*/ 6 h 12"/>
                  <a:gd name="T102" fmla="*/ 39 w 1267"/>
                  <a:gd name="T103" fmla="*/ 6 h 12"/>
                  <a:gd name="T104" fmla="*/ 26 w 1267"/>
                  <a:gd name="T105" fmla="*/ 6 h 12"/>
                  <a:gd name="T106" fmla="*/ 19 w 1267"/>
                  <a:gd name="T107" fmla="*/ 6 h 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267" h="12">
                    <a:moveTo>
                      <a:pt x="19" y="6"/>
                    </a:moveTo>
                    <a:lnTo>
                      <a:pt x="0" y="0"/>
                    </a:lnTo>
                    <a:lnTo>
                      <a:pt x="6" y="0"/>
                    </a:lnTo>
                    <a:lnTo>
                      <a:pt x="39" y="0"/>
                    </a:lnTo>
                    <a:lnTo>
                      <a:pt x="65" y="0"/>
                    </a:lnTo>
                    <a:lnTo>
                      <a:pt x="105" y="0"/>
                    </a:lnTo>
                    <a:lnTo>
                      <a:pt x="144" y="0"/>
                    </a:lnTo>
                    <a:lnTo>
                      <a:pt x="184" y="0"/>
                    </a:lnTo>
                    <a:lnTo>
                      <a:pt x="230" y="0"/>
                    </a:lnTo>
                    <a:lnTo>
                      <a:pt x="321" y="0"/>
                    </a:lnTo>
                    <a:lnTo>
                      <a:pt x="420" y="0"/>
                    </a:lnTo>
                    <a:lnTo>
                      <a:pt x="525" y="0"/>
                    </a:lnTo>
                    <a:lnTo>
                      <a:pt x="735" y="0"/>
                    </a:lnTo>
                    <a:lnTo>
                      <a:pt x="840" y="0"/>
                    </a:lnTo>
                    <a:lnTo>
                      <a:pt x="939" y="0"/>
                    </a:lnTo>
                    <a:lnTo>
                      <a:pt x="1024" y="0"/>
                    </a:lnTo>
                    <a:lnTo>
                      <a:pt x="1063" y="0"/>
                    </a:lnTo>
                    <a:lnTo>
                      <a:pt x="1103" y="0"/>
                    </a:lnTo>
                    <a:lnTo>
                      <a:pt x="1136" y="0"/>
                    </a:lnTo>
                    <a:lnTo>
                      <a:pt x="1168" y="0"/>
                    </a:lnTo>
                    <a:lnTo>
                      <a:pt x="1195" y="0"/>
                    </a:lnTo>
                    <a:lnTo>
                      <a:pt x="1214" y="0"/>
                    </a:lnTo>
                    <a:lnTo>
                      <a:pt x="1234" y="0"/>
                    </a:lnTo>
                    <a:lnTo>
                      <a:pt x="1247" y="0"/>
                    </a:lnTo>
                    <a:lnTo>
                      <a:pt x="1254" y="0"/>
                    </a:lnTo>
                    <a:lnTo>
                      <a:pt x="1260" y="0"/>
                    </a:lnTo>
                    <a:lnTo>
                      <a:pt x="1267" y="6"/>
                    </a:lnTo>
                    <a:lnTo>
                      <a:pt x="1260" y="12"/>
                    </a:lnTo>
                    <a:lnTo>
                      <a:pt x="1254" y="12"/>
                    </a:lnTo>
                    <a:lnTo>
                      <a:pt x="1247" y="12"/>
                    </a:lnTo>
                    <a:lnTo>
                      <a:pt x="1234" y="12"/>
                    </a:lnTo>
                    <a:lnTo>
                      <a:pt x="1208" y="12"/>
                    </a:lnTo>
                    <a:lnTo>
                      <a:pt x="1182" y="12"/>
                    </a:lnTo>
                    <a:lnTo>
                      <a:pt x="1149" y="12"/>
                    </a:lnTo>
                    <a:lnTo>
                      <a:pt x="1109" y="12"/>
                    </a:lnTo>
                    <a:lnTo>
                      <a:pt x="1070" y="12"/>
                    </a:lnTo>
                    <a:lnTo>
                      <a:pt x="1024" y="12"/>
                    </a:lnTo>
                    <a:lnTo>
                      <a:pt x="971" y="12"/>
                    </a:lnTo>
                    <a:lnTo>
                      <a:pt x="866" y="12"/>
                    </a:lnTo>
                    <a:lnTo>
                      <a:pt x="755" y="12"/>
                    </a:lnTo>
                    <a:lnTo>
                      <a:pt x="643" y="12"/>
                    </a:lnTo>
                    <a:lnTo>
                      <a:pt x="525" y="12"/>
                    </a:lnTo>
                    <a:lnTo>
                      <a:pt x="413" y="6"/>
                    </a:lnTo>
                    <a:lnTo>
                      <a:pt x="308" y="6"/>
                    </a:lnTo>
                    <a:lnTo>
                      <a:pt x="262" y="6"/>
                    </a:lnTo>
                    <a:lnTo>
                      <a:pt x="216" y="6"/>
                    </a:lnTo>
                    <a:lnTo>
                      <a:pt x="170" y="6"/>
                    </a:lnTo>
                    <a:lnTo>
                      <a:pt x="138" y="6"/>
                    </a:lnTo>
                    <a:lnTo>
                      <a:pt x="105" y="6"/>
                    </a:lnTo>
                    <a:lnTo>
                      <a:pt x="79" y="6"/>
                    </a:lnTo>
                    <a:lnTo>
                      <a:pt x="52" y="6"/>
                    </a:lnTo>
                    <a:lnTo>
                      <a:pt x="39" y="6"/>
                    </a:lnTo>
                    <a:lnTo>
                      <a:pt x="26" y="6"/>
                    </a:lnTo>
                    <a:lnTo>
                      <a:pt x="19" y="6"/>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 name="Freeform 201"/>
              <p:cNvSpPr>
                <a:spLocks/>
              </p:cNvSpPr>
              <p:nvPr/>
            </p:nvSpPr>
            <p:spPr bwMode="auto">
              <a:xfrm>
                <a:off x="8676" y="11450"/>
                <a:ext cx="1" cy="12"/>
              </a:xfrm>
              <a:custGeom>
                <a:avLst/>
                <a:gdLst>
                  <a:gd name="T0" fmla="*/ 0 w 1"/>
                  <a:gd name="T1" fmla="*/ 0 h 12"/>
                  <a:gd name="T2" fmla="*/ 0 w 1"/>
                  <a:gd name="T3" fmla="*/ 12 h 12"/>
                  <a:gd name="T4" fmla="*/ 0 w 1"/>
                  <a:gd name="T5" fmla="*/ 6 h 12"/>
                  <a:gd name="T6" fmla="*/ 0 w 1"/>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2">
                    <a:moveTo>
                      <a:pt x="0" y="0"/>
                    </a:moveTo>
                    <a:lnTo>
                      <a:pt x="0" y="12"/>
                    </a:lnTo>
                    <a:lnTo>
                      <a:pt x="0" y="6"/>
                    </a:lnTo>
                    <a:lnTo>
                      <a:pt x="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 name="Freeform 202"/>
              <p:cNvSpPr>
                <a:spLocks/>
              </p:cNvSpPr>
              <p:nvPr/>
            </p:nvSpPr>
            <p:spPr bwMode="auto">
              <a:xfrm>
                <a:off x="7048" y="11416"/>
                <a:ext cx="39" cy="40"/>
              </a:xfrm>
              <a:custGeom>
                <a:avLst/>
                <a:gdLst>
                  <a:gd name="T0" fmla="*/ 0 w 39"/>
                  <a:gd name="T1" fmla="*/ 0 h 40"/>
                  <a:gd name="T2" fmla="*/ 13 w 39"/>
                  <a:gd name="T3" fmla="*/ 0 h 40"/>
                  <a:gd name="T4" fmla="*/ 26 w 39"/>
                  <a:gd name="T5" fmla="*/ 6 h 40"/>
                  <a:gd name="T6" fmla="*/ 33 w 39"/>
                  <a:gd name="T7" fmla="*/ 11 h 40"/>
                  <a:gd name="T8" fmla="*/ 39 w 39"/>
                  <a:gd name="T9" fmla="*/ 17 h 40"/>
                  <a:gd name="T10" fmla="*/ 39 w 39"/>
                  <a:gd name="T11" fmla="*/ 23 h 40"/>
                  <a:gd name="T12" fmla="*/ 26 w 39"/>
                  <a:gd name="T13" fmla="*/ 29 h 40"/>
                  <a:gd name="T14" fmla="*/ 19 w 39"/>
                  <a:gd name="T15" fmla="*/ 34 h 40"/>
                  <a:gd name="T16" fmla="*/ 0 w 39"/>
                  <a:gd name="T17" fmla="*/ 40 h 40"/>
                  <a:gd name="T18" fmla="*/ 0 w 39"/>
                  <a:gd name="T19" fmla="*/ 0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 h="40">
                    <a:moveTo>
                      <a:pt x="0" y="0"/>
                    </a:moveTo>
                    <a:lnTo>
                      <a:pt x="13" y="0"/>
                    </a:lnTo>
                    <a:lnTo>
                      <a:pt x="26" y="6"/>
                    </a:lnTo>
                    <a:lnTo>
                      <a:pt x="33" y="11"/>
                    </a:lnTo>
                    <a:lnTo>
                      <a:pt x="39" y="17"/>
                    </a:lnTo>
                    <a:lnTo>
                      <a:pt x="39" y="23"/>
                    </a:lnTo>
                    <a:lnTo>
                      <a:pt x="26" y="29"/>
                    </a:lnTo>
                    <a:lnTo>
                      <a:pt x="19" y="34"/>
                    </a:lnTo>
                    <a:lnTo>
                      <a:pt x="0" y="40"/>
                    </a:lnTo>
                    <a:lnTo>
                      <a:pt x="0" y="0"/>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 name="Freeform 203"/>
              <p:cNvSpPr>
                <a:spLocks/>
              </p:cNvSpPr>
              <p:nvPr/>
            </p:nvSpPr>
            <p:spPr bwMode="auto">
              <a:xfrm>
                <a:off x="7225" y="11416"/>
                <a:ext cx="85" cy="40"/>
              </a:xfrm>
              <a:custGeom>
                <a:avLst/>
                <a:gdLst>
                  <a:gd name="T0" fmla="*/ 26 w 85"/>
                  <a:gd name="T1" fmla="*/ 29 h 40"/>
                  <a:gd name="T2" fmla="*/ 20 w 85"/>
                  <a:gd name="T3" fmla="*/ 23 h 40"/>
                  <a:gd name="T4" fmla="*/ 13 w 85"/>
                  <a:gd name="T5" fmla="*/ 23 h 40"/>
                  <a:gd name="T6" fmla="*/ 7 w 85"/>
                  <a:gd name="T7" fmla="*/ 17 h 40"/>
                  <a:gd name="T8" fmla="*/ 0 w 85"/>
                  <a:gd name="T9" fmla="*/ 17 h 40"/>
                  <a:gd name="T10" fmla="*/ 13 w 85"/>
                  <a:gd name="T11" fmla="*/ 17 h 40"/>
                  <a:gd name="T12" fmla="*/ 26 w 85"/>
                  <a:gd name="T13" fmla="*/ 11 h 40"/>
                  <a:gd name="T14" fmla="*/ 33 w 85"/>
                  <a:gd name="T15" fmla="*/ 0 h 40"/>
                  <a:gd name="T16" fmla="*/ 59 w 85"/>
                  <a:gd name="T17" fmla="*/ 6 h 40"/>
                  <a:gd name="T18" fmla="*/ 85 w 85"/>
                  <a:gd name="T19" fmla="*/ 17 h 40"/>
                  <a:gd name="T20" fmla="*/ 79 w 85"/>
                  <a:gd name="T21" fmla="*/ 29 h 40"/>
                  <a:gd name="T22" fmla="*/ 66 w 85"/>
                  <a:gd name="T23" fmla="*/ 29 h 40"/>
                  <a:gd name="T24" fmla="*/ 33 w 85"/>
                  <a:gd name="T25" fmla="*/ 40 h 40"/>
                  <a:gd name="T26" fmla="*/ 26 w 85"/>
                  <a:gd name="T27" fmla="*/ 29 h 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5" h="40">
                    <a:moveTo>
                      <a:pt x="26" y="29"/>
                    </a:moveTo>
                    <a:lnTo>
                      <a:pt x="20" y="23"/>
                    </a:lnTo>
                    <a:lnTo>
                      <a:pt x="13" y="23"/>
                    </a:lnTo>
                    <a:lnTo>
                      <a:pt x="7" y="17"/>
                    </a:lnTo>
                    <a:lnTo>
                      <a:pt x="0" y="17"/>
                    </a:lnTo>
                    <a:lnTo>
                      <a:pt x="13" y="17"/>
                    </a:lnTo>
                    <a:lnTo>
                      <a:pt x="26" y="11"/>
                    </a:lnTo>
                    <a:lnTo>
                      <a:pt x="33" y="0"/>
                    </a:lnTo>
                    <a:lnTo>
                      <a:pt x="59" y="6"/>
                    </a:lnTo>
                    <a:lnTo>
                      <a:pt x="85" y="17"/>
                    </a:lnTo>
                    <a:lnTo>
                      <a:pt x="79" y="29"/>
                    </a:lnTo>
                    <a:lnTo>
                      <a:pt x="66" y="29"/>
                    </a:lnTo>
                    <a:lnTo>
                      <a:pt x="33" y="40"/>
                    </a:lnTo>
                    <a:lnTo>
                      <a:pt x="26" y="29"/>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 name="Freeform 205"/>
              <p:cNvSpPr>
                <a:spLocks/>
              </p:cNvSpPr>
              <p:nvPr/>
            </p:nvSpPr>
            <p:spPr bwMode="auto">
              <a:xfrm>
                <a:off x="7356" y="11121"/>
                <a:ext cx="900" cy="312"/>
              </a:xfrm>
              <a:custGeom>
                <a:avLst/>
                <a:gdLst>
                  <a:gd name="T0" fmla="*/ 7 w 900"/>
                  <a:gd name="T1" fmla="*/ 306 h 312"/>
                  <a:gd name="T2" fmla="*/ 0 w 900"/>
                  <a:gd name="T3" fmla="*/ 295 h 312"/>
                  <a:gd name="T4" fmla="*/ 99 w 900"/>
                  <a:gd name="T5" fmla="*/ 295 h 312"/>
                  <a:gd name="T6" fmla="*/ 420 w 900"/>
                  <a:gd name="T7" fmla="*/ 301 h 312"/>
                  <a:gd name="T8" fmla="*/ 466 w 900"/>
                  <a:gd name="T9" fmla="*/ 295 h 312"/>
                  <a:gd name="T10" fmla="*/ 473 w 900"/>
                  <a:gd name="T11" fmla="*/ 295 h 312"/>
                  <a:gd name="T12" fmla="*/ 473 w 900"/>
                  <a:gd name="T13" fmla="*/ 219 h 312"/>
                  <a:gd name="T14" fmla="*/ 473 w 900"/>
                  <a:gd name="T15" fmla="*/ 214 h 312"/>
                  <a:gd name="T16" fmla="*/ 572 w 900"/>
                  <a:gd name="T17" fmla="*/ 214 h 312"/>
                  <a:gd name="T18" fmla="*/ 617 w 900"/>
                  <a:gd name="T19" fmla="*/ 208 h 312"/>
                  <a:gd name="T20" fmla="*/ 657 w 900"/>
                  <a:gd name="T21" fmla="*/ 202 h 312"/>
                  <a:gd name="T22" fmla="*/ 703 w 900"/>
                  <a:gd name="T23" fmla="*/ 191 h 312"/>
                  <a:gd name="T24" fmla="*/ 742 w 900"/>
                  <a:gd name="T25" fmla="*/ 173 h 312"/>
                  <a:gd name="T26" fmla="*/ 782 w 900"/>
                  <a:gd name="T27" fmla="*/ 150 h 312"/>
                  <a:gd name="T28" fmla="*/ 814 w 900"/>
                  <a:gd name="T29" fmla="*/ 127 h 312"/>
                  <a:gd name="T30" fmla="*/ 841 w 900"/>
                  <a:gd name="T31" fmla="*/ 98 h 312"/>
                  <a:gd name="T32" fmla="*/ 867 w 900"/>
                  <a:gd name="T33" fmla="*/ 63 h 312"/>
                  <a:gd name="T34" fmla="*/ 893 w 900"/>
                  <a:gd name="T35" fmla="*/ 0 h 312"/>
                  <a:gd name="T36" fmla="*/ 900 w 900"/>
                  <a:gd name="T37" fmla="*/ 5 h 312"/>
                  <a:gd name="T38" fmla="*/ 900 w 900"/>
                  <a:gd name="T39" fmla="*/ 17 h 312"/>
                  <a:gd name="T40" fmla="*/ 893 w 900"/>
                  <a:gd name="T41" fmla="*/ 34 h 312"/>
                  <a:gd name="T42" fmla="*/ 887 w 900"/>
                  <a:gd name="T43" fmla="*/ 63 h 312"/>
                  <a:gd name="T44" fmla="*/ 867 w 900"/>
                  <a:gd name="T45" fmla="*/ 86 h 312"/>
                  <a:gd name="T46" fmla="*/ 841 w 900"/>
                  <a:gd name="T47" fmla="*/ 115 h 312"/>
                  <a:gd name="T48" fmla="*/ 821 w 900"/>
                  <a:gd name="T49" fmla="*/ 138 h 312"/>
                  <a:gd name="T50" fmla="*/ 795 w 900"/>
                  <a:gd name="T51" fmla="*/ 162 h 312"/>
                  <a:gd name="T52" fmla="*/ 762 w 900"/>
                  <a:gd name="T53" fmla="*/ 179 h 312"/>
                  <a:gd name="T54" fmla="*/ 729 w 900"/>
                  <a:gd name="T55" fmla="*/ 196 h 312"/>
                  <a:gd name="T56" fmla="*/ 696 w 900"/>
                  <a:gd name="T57" fmla="*/ 202 h 312"/>
                  <a:gd name="T58" fmla="*/ 637 w 900"/>
                  <a:gd name="T59" fmla="*/ 219 h 312"/>
                  <a:gd name="T60" fmla="*/ 611 w 900"/>
                  <a:gd name="T61" fmla="*/ 225 h 312"/>
                  <a:gd name="T62" fmla="*/ 578 w 900"/>
                  <a:gd name="T63" fmla="*/ 225 h 312"/>
                  <a:gd name="T64" fmla="*/ 493 w 900"/>
                  <a:gd name="T65" fmla="*/ 231 h 312"/>
                  <a:gd name="T66" fmla="*/ 486 w 900"/>
                  <a:gd name="T67" fmla="*/ 237 h 312"/>
                  <a:gd name="T68" fmla="*/ 486 w 900"/>
                  <a:gd name="T69" fmla="*/ 312 h 312"/>
                  <a:gd name="T70" fmla="*/ 7 w 900"/>
                  <a:gd name="T71" fmla="*/ 306 h 3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00" h="312">
                    <a:moveTo>
                      <a:pt x="7" y="306"/>
                    </a:moveTo>
                    <a:lnTo>
                      <a:pt x="0" y="295"/>
                    </a:lnTo>
                    <a:lnTo>
                      <a:pt x="99" y="295"/>
                    </a:lnTo>
                    <a:lnTo>
                      <a:pt x="420" y="301"/>
                    </a:lnTo>
                    <a:lnTo>
                      <a:pt x="466" y="295"/>
                    </a:lnTo>
                    <a:lnTo>
                      <a:pt x="473" y="295"/>
                    </a:lnTo>
                    <a:lnTo>
                      <a:pt x="473" y="219"/>
                    </a:lnTo>
                    <a:lnTo>
                      <a:pt x="473" y="214"/>
                    </a:lnTo>
                    <a:lnTo>
                      <a:pt x="572" y="214"/>
                    </a:lnTo>
                    <a:lnTo>
                      <a:pt x="617" y="208"/>
                    </a:lnTo>
                    <a:lnTo>
                      <a:pt x="657" y="202"/>
                    </a:lnTo>
                    <a:lnTo>
                      <a:pt x="703" y="191"/>
                    </a:lnTo>
                    <a:lnTo>
                      <a:pt x="742" y="173"/>
                    </a:lnTo>
                    <a:lnTo>
                      <a:pt x="782" y="150"/>
                    </a:lnTo>
                    <a:lnTo>
                      <a:pt x="814" y="127"/>
                    </a:lnTo>
                    <a:lnTo>
                      <a:pt x="841" y="98"/>
                    </a:lnTo>
                    <a:lnTo>
                      <a:pt x="867" y="63"/>
                    </a:lnTo>
                    <a:lnTo>
                      <a:pt x="893" y="0"/>
                    </a:lnTo>
                    <a:lnTo>
                      <a:pt x="900" y="5"/>
                    </a:lnTo>
                    <a:lnTo>
                      <a:pt x="900" y="17"/>
                    </a:lnTo>
                    <a:lnTo>
                      <a:pt x="893" y="34"/>
                    </a:lnTo>
                    <a:lnTo>
                      <a:pt x="887" y="63"/>
                    </a:lnTo>
                    <a:lnTo>
                      <a:pt x="867" y="86"/>
                    </a:lnTo>
                    <a:lnTo>
                      <a:pt x="841" y="115"/>
                    </a:lnTo>
                    <a:lnTo>
                      <a:pt x="821" y="138"/>
                    </a:lnTo>
                    <a:lnTo>
                      <a:pt x="795" y="162"/>
                    </a:lnTo>
                    <a:lnTo>
                      <a:pt x="762" y="179"/>
                    </a:lnTo>
                    <a:lnTo>
                      <a:pt x="729" y="196"/>
                    </a:lnTo>
                    <a:lnTo>
                      <a:pt x="696" y="202"/>
                    </a:lnTo>
                    <a:lnTo>
                      <a:pt x="637" y="219"/>
                    </a:lnTo>
                    <a:lnTo>
                      <a:pt x="611" y="225"/>
                    </a:lnTo>
                    <a:lnTo>
                      <a:pt x="578" y="225"/>
                    </a:lnTo>
                    <a:lnTo>
                      <a:pt x="493" y="231"/>
                    </a:lnTo>
                    <a:lnTo>
                      <a:pt x="486" y="237"/>
                    </a:lnTo>
                    <a:lnTo>
                      <a:pt x="486" y="312"/>
                    </a:lnTo>
                    <a:lnTo>
                      <a:pt x="7" y="306"/>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 name="Freeform 206"/>
              <p:cNvSpPr>
                <a:spLocks/>
              </p:cNvSpPr>
              <p:nvPr/>
            </p:nvSpPr>
            <p:spPr bwMode="auto">
              <a:xfrm>
                <a:off x="8820" y="11422"/>
                <a:ext cx="20" cy="5"/>
              </a:xfrm>
              <a:custGeom>
                <a:avLst/>
                <a:gdLst>
                  <a:gd name="T0" fmla="*/ 0 w 20"/>
                  <a:gd name="T1" fmla="*/ 0 h 5"/>
                  <a:gd name="T2" fmla="*/ 7 w 20"/>
                  <a:gd name="T3" fmla="*/ 0 h 5"/>
                  <a:gd name="T4" fmla="*/ 20 w 20"/>
                  <a:gd name="T5" fmla="*/ 0 h 5"/>
                  <a:gd name="T6" fmla="*/ 14 w 20"/>
                  <a:gd name="T7" fmla="*/ 5 h 5"/>
                  <a:gd name="T8" fmla="*/ 14 w 20"/>
                  <a:gd name="T9" fmla="*/ 5 h 5"/>
                  <a:gd name="T10" fmla="*/ 0 w 20"/>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 h="5">
                    <a:moveTo>
                      <a:pt x="0" y="0"/>
                    </a:moveTo>
                    <a:lnTo>
                      <a:pt x="7" y="0"/>
                    </a:lnTo>
                    <a:lnTo>
                      <a:pt x="20" y="0"/>
                    </a:lnTo>
                    <a:lnTo>
                      <a:pt x="14" y="5"/>
                    </a:lnTo>
                    <a:lnTo>
                      <a:pt x="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 name="Freeform 207"/>
              <p:cNvSpPr>
                <a:spLocks/>
              </p:cNvSpPr>
              <p:nvPr/>
            </p:nvSpPr>
            <p:spPr bwMode="auto">
              <a:xfrm>
                <a:off x="7317" y="11016"/>
                <a:ext cx="926" cy="394"/>
              </a:xfrm>
              <a:custGeom>
                <a:avLst/>
                <a:gdLst>
                  <a:gd name="T0" fmla="*/ 0 w 926"/>
                  <a:gd name="T1" fmla="*/ 382 h 394"/>
                  <a:gd name="T2" fmla="*/ 6 w 926"/>
                  <a:gd name="T3" fmla="*/ 371 h 394"/>
                  <a:gd name="T4" fmla="*/ 46 w 926"/>
                  <a:gd name="T5" fmla="*/ 365 h 394"/>
                  <a:gd name="T6" fmla="*/ 466 w 926"/>
                  <a:gd name="T7" fmla="*/ 371 h 394"/>
                  <a:gd name="T8" fmla="*/ 466 w 926"/>
                  <a:gd name="T9" fmla="*/ 365 h 394"/>
                  <a:gd name="T10" fmla="*/ 473 w 926"/>
                  <a:gd name="T11" fmla="*/ 284 h 394"/>
                  <a:gd name="T12" fmla="*/ 571 w 926"/>
                  <a:gd name="T13" fmla="*/ 284 h 394"/>
                  <a:gd name="T14" fmla="*/ 624 w 926"/>
                  <a:gd name="T15" fmla="*/ 278 h 394"/>
                  <a:gd name="T16" fmla="*/ 670 w 926"/>
                  <a:gd name="T17" fmla="*/ 272 h 394"/>
                  <a:gd name="T18" fmla="*/ 716 w 926"/>
                  <a:gd name="T19" fmla="*/ 261 h 394"/>
                  <a:gd name="T20" fmla="*/ 755 w 926"/>
                  <a:gd name="T21" fmla="*/ 243 h 394"/>
                  <a:gd name="T22" fmla="*/ 794 w 926"/>
                  <a:gd name="T23" fmla="*/ 220 h 394"/>
                  <a:gd name="T24" fmla="*/ 814 w 926"/>
                  <a:gd name="T25" fmla="*/ 209 h 394"/>
                  <a:gd name="T26" fmla="*/ 834 w 926"/>
                  <a:gd name="T27" fmla="*/ 191 h 394"/>
                  <a:gd name="T28" fmla="*/ 847 w 926"/>
                  <a:gd name="T29" fmla="*/ 168 h 394"/>
                  <a:gd name="T30" fmla="*/ 867 w 926"/>
                  <a:gd name="T31" fmla="*/ 145 h 394"/>
                  <a:gd name="T32" fmla="*/ 880 w 926"/>
                  <a:gd name="T33" fmla="*/ 122 h 394"/>
                  <a:gd name="T34" fmla="*/ 886 w 926"/>
                  <a:gd name="T35" fmla="*/ 99 h 394"/>
                  <a:gd name="T36" fmla="*/ 899 w 926"/>
                  <a:gd name="T37" fmla="*/ 52 h 394"/>
                  <a:gd name="T38" fmla="*/ 906 w 926"/>
                  <a:gd name="T39" fmla="*/ 0 h 394"/>
                  <a:gd name="T40" fmla="*/ 919 w 926"/>
                  <a:gd name="T41" fmla="*/ 0 h 394"/>
                  <a:gd name="T42" fmla="*/ 926 w 926"/>
                  <a:gd name="T43" fmla="*/ 6 h 394"/>
                  <a:gd name="T44" fmla="*/ 926 w 926"/>
                  <a:gd name="T45" fmla="*/ 29 h 394"/>
                  <a:gd name="T46" fmla="*/ 926 w 926"/>
                  <a:gd name="T47" fmla="*/ 52 h 394"/>
                  <a:gd name="T48" fmla="*/ 926 w 926"/>
                  <a:gd name="T49" fmla="*/ 81 h 394"/>
                  <a:gd name="T50" fmla="*/ 913 w 926"/>
                  <a:gd name="T51" fmla="*/ 105 h 394"/>
                  <a:gd name="T52" fmla="*/ 893 w 926"/>
                  <a:gd name="T53" fmla="*/ 157 h 394"/>
                  <a:gd name="T54" fmla="*/ 867 w 926"/>
                  <a:gd name="T55" fmla="*/ 197 h 394"/>
                  <a:gd name="T56" fmla="*/ 840 w 926"/>
                  <a:gd name="T57" fmla="*/ 226 h 394"/>
                  <a:gd name="T58" fmla="*/ 807 w 926"/>
                  <a:gd name="T59" fmla="*/ 249 h 394"/>
                  <a:gd name="T60" fmla="*/ 775 w 926"/>
                  <a:gd name="T61" fmla="*/ 267 h 394"/>
                  <a:gd name="T62" fmla="*/ 742 w 926"/>
                  <a:gd name="T63" fmla="*/ 284 h 394"/>
                  <a:gd name="T64" fmla="*/ 702 w 926"/>
                  <a:gd name="T65" fmla="*/ 296 h 394"/>
                  <a:gd name="T66" fmla="*/ 670 w 926"/>
                  <a:gd name="T67" fmla="*/ 301 h 394"/>
                  <a:gd name="T68" fmla="*/ 630 w 926"/>
                  <a:gd name="T69" fmla="*/ 307 h 394"/>
                  <a:gd name="T70" fmla="*/ 591 w 926"/>
                  <a:gd name="T71" fmla="*/ 307 h 394"/>
                  <a:gd name="T72" fmla="*/ 545 w 926"/>
                  <a:gd name="T73" fmla="*/ 307 h 394"/>
                  <a:gd name="T74" fmla="*/ 505 w 926"/>
                  <a:gd name="T75" fmla="*/ 307 h 394"/>
                  <a:gd name="T76" fmla="*/ 499 w 926"/>
                  <a:gd name="T77" fmla="*/ 307 h 394"/>
                  <a:gd name="T78" fmla="*/ 499 w 926"/>
                  <a:gd name="T79" fmla="*/ 394 h 394"/>
                  <a:gd name="T80" fmla="*/ 492 w 926"/>
                  <a:gd name="T81" fmla="*/ 394 h 394"/>
                  <a:gd name="T82" fmla="*/ 6 w 926"/>
                  <a:gd name="T83" fmla="*/ 388 h 394"/>
                  <a:gd name="T84" fmla="*/ 0 w 926"/>
                  <a:gd name="T85" fmla="*/ 382 h 39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26" h="394">
                    <a:moveTo>
                      <a:pt x="0" y="382"/>
                    </a:moveTo>
                    <a:lnTo>
                      <a:pt x="6" y="371"/>
                    </a:lnTo>
                    <a:lnTo>
                      <a:pt x="46" y="365"/>
                    </a:lnTo>
                    <a:lnTo>
                      <a:pt x="466" y="371"/>
                    </a:lnTo>
                    <a:lnTo>
                      <a:pt x="466" y="365"/>
                    </a:lnTo>
                    <a:lnTo>
                      <a:pt x="473" y="284"/>
                    </a:lnTo>
                    <a:lnTo>
                      <a:pt x="571" y="284"/>
                    </a:lnTo>
                    <a:lnTo>
                      <a:pt x="624" y="278"/>
                    </a:lnTo>
                    <a:lnTo>
                      <a:pt x="670" y="272"/>
                    </a:lnTo>
                    <a:lnTo>
                      <a:pt x="716" y="261"/>
                    </a:lnTo>
                    <a:lnTo>
                      <a:pt x="755" y="243"/>
                    </a:lnTo>
                    <a:lnTo>
                      <a:pt x="794" y="220"/>
                    </a:lnTo>
                    <a:lnTo>
                      <a:pt x="814" y="209"/>
                    </a:lnTo>
                    <a:lnTo>
                      <a:pt x="834" y="191"/>
                    </a:lnTo>
                    <a:lnTo>
                      <a:pt x="847" y="168"/>
                    </a:lnTo>
                    <a:lnTo>
                      <a:pt x="867" y="145"/>
                    </a:lnTo>
                    <a:lnTo>
                      <a:pt x="880" y="122"/>
                    </a:lnTo>
                    <a:lnTo>
                      <a:pt x="886" y="99"/>
                    </a:lnTo>
                    <a:lnTo>
                      <a:pt x="899" y="52"/>
                    </a:lnTo>
                    <a:lnTo>
                      <a:pt x="906" y="0"/>
                    </a:lnTo>
                    <a:lnTo>
                      <a:pt x="919" y="0"/>
                    </a:lnTo>
                    <a:lnTo>
                      <a:pt x="926" y="6"/>
                    </a:lnTo>
                    <a:lnTo>
                      <a:pt x="926" y="29"/>
                    </a:lnTo>
                    <a:lnTo>
                      <a:pt x="926" y="52"/>
                    </a:lnTo>
                    <a:lnTo>
                      <a:pt x="926" y="81"/>
                    </a:lnTo>
                    <a:lnTo>
                      <a:pt x="913" y="105"/>
                    </a:lnTo>
                    <a:lnTo>
                      <a:pt x="893" y="157"/>
                    </a:lnTo>
                    <a:lnTo>
                      <a:pt x="867" y="197"/>
                    </a:lnTo>
                    <a:lnTo>
                      <a:pt x="840" y="226"/>
                    </a:lnTo>
                    <a:lnTo>
                      <a:pt x="807" y="249"/>
                    </a:lnTo>
                    <a:lnTo>
                      <a:pt x="775" y="267"/>
                    </a:lnTo>
                    <a:lnTo>
                      <a:pt x="742" y="284"/>
                    </a:lnTo>
                    <a:lnTo>
                      <a:pt x="702" y="296"/>
                    </a:lnTo>
                    <a:lnTo>
                      <a:pt x="670" y="301"/>
                    </a:lnTo>
                    <a:lnTo>
                      <a:pt x="630" y="307"/>
                    </a:lnTo>
                    <a:lnTo>
                      <a:pt x="591" y="307"/>
                    </a:lnTo>
                    <a:lnTo>
                      <a:pt x="545" y="307"/>
                    </a:lnTo>
                    <a:lnTo>
                      <a:pt x="505" y="307"/>
                    </a:lnTo>
                    <a:lnTo>
                      <a:pt x="499" y="307"/>
                    </a:lnTo>
                    <a:lnTo>
                      <a:pt x="499" y="394"/>
                    </a:lnTo>
                    <a:lnTo>
                      <a:pt x="492" y="394"/>
                    </a:lnTo>
                    <a:lnTo>
                      <a:pt x="6" y="388"/>
                    </a:lnTo>
                    <a:lnTo>
                      <a:pt x="0" y="382"/>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 name="Freeform 208"/>
              <p:cNvSpPr>
                <a:spLocks/>
              </p:cNvSpPr>
              <p:nvPr/>
            </p:nvSpPr>
            <p:spPr bwMode="auto">
              <a:xfrm>
                <a:off x="8866" y="11283"/>
                <a:ext cx="27" cy="110"/>
              </a:xfrm>
              <a:custGeom>
                <a:avLst/>
                <a:gdLst>
                  <a:gd name="T0" fmla="*/ 20 w 27"/>
                  <a:gd name="T1" fmla="*/ 86 h 110"/>
                  <a:gd name="T2" fmla="*/ 20 w 27"/>
                  <a:gd name="T3" fmla="*/ 63 h 110"/>
                  <a:gd name="T4" fmla="*/ 13 w 27"/>
                  <a:gd name="T5" fmla="*/ 40 h 110"/>
                  <a:gd name="T6" fmla="*/ 7 w 27"/>
                  <a:gd name="T7" fmla="*/ 23 h 110"/>
                  <a:gd name="T8" fmla="*/ 0 w 27"/>
                  <a:gd name="T9" fmla="*/ 5 h 110"/>
                  <a:gd name="T10" fmla="*/ 0 w 27"/>
                  <a:gd name="T11" fmla="*/ 0 h 110"/>
                  <a:gd name="T12" fmla="*/ 13 w 27"/>
                  <a:gd name="T13" fmla="*/ 23 h 110"/>
                  <a:gd name="T14" fmla="*/ 27 w 27"/>
                  <a:gd name="T15" fmla="*/ 46 h 110"/>
                  <a:gd name="T16" fmla="*/ 27 w 27"/>
                  <a:gd name="T17" fmla="*/ 75 h 110"/>
                  <a:gd name="T18" fmla="*/ 20 w 27"/>
                  <a:gd name="T19" fmla="*/ 104 h 110"/>
                  <a:gd name="T20" fmla="*/ 13 w 27"/>
                  <a:gd name="T21" fmla="*/ 110 h 110"/>
                  <a:gd name="T22" fmla="*/ 13 w 27"/>
                  <a:gd name="T23" fmla="*/ 104 h 110"/>
                  <a:gd name="T24" fmla="*/ 13 w 27"/>
                  <a:gd name="T25" fmla="*/ 98 h 110"/>
                  <a:gd name="T26" fmla="*/ 20 w 27"/>
                  <a:gd name="T27" fmla="*/ 86 h 1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 h="110">
                    <a:moveTo>
                      <a:pt x="20" y="86"/>
                    </a:moveTo>
                    <a:lnTo>
                      <a:pt x="20" y="63"/>
                    </a:lnTo>
                    <a:lnTo>
                      <a:pt x="13" y="40"/>
                    </a:lnTo>
                    <a:lnTo>
                      <a:pt x="7" y="23"/>
                    </a:lnTo>
                    <a:lnTo>
                      <a:pt x="0" y="5"/>
                    </a:lnTo>
                    <a:lnTo>
                      <a:pt x="0" y="0"/>
                    </a:lnTo>
                    <a:lnTo>
                      <a:pt x="13" y="23"/>
                    </a:lnTo>
                    <a:lnTo>
                      <a:pt x="27" y="46"/>
                    </a:lnTo>
                    <a:lnTo>
                      <a:pt x="27" y="75"/>
                    </a:lnTo>
                    <a:lnTo>
                      <a:pt x="20" y="104"/>
                    </a:lnTo>
                    <a:lnTo>
                      <a:pt x="13" y="110"/>
                    </a:lnTo>
                    <a:lnTo>
                      <a:pt x="13" y="104"/>
                    </a:lnTo>
                    <a:lnTo>
                      <a:pt x="13" y="98"/>
                    </a:lnTo>
                    <a:lnTo>
                      <a:pt x="20" y="86"/>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 name="Freeform 209"/>
              <p:cNvSpPr>
                <a:spLocks/>
              </p:cNvSpPr>
              <p:nvPr/>
            </p:nvSpPr>
            <p:spPr bwMode="auto">
              <a:xfrm>
                <a:off x="8505" y="11184"/>
                <a:ext cx="237" cy="209"/>
              </a:xfrm>
              <a:custGeom>
                <a:avLst/>
                <a:gdLst>
                  <a:gd name="T0" fmla="*/ 164 w 237"/>
                  <a:gd name="T1" fmla="*/ 185 h 209"/>
                  <a:gd name="T2" fmla="*/ 171 w 237"/>
                  <a:gd name="T3" fmla="*/ 185 h 209"/>
                  <a:gd name="T4" fmla="*/ 178 w 237"/>
                  <a:gd name="T5" fmla="*/ 174 h 209"/>
                  <a:gd name="T6" fmla="*/ 138 w 237"/>
                  <a:gd name="T7" fmla="*/ 145 h 209"/>
                  <a:gd name="T8" fmla="*/ 138 w 237"/>
                  <a:gd name="T9" fmla="*/ 133 h 209"/>
                  <a:gd name="T10" fmla="*/ 164 w 237"/>
                  <a:gd name="T11" fmla="*/ 133 h 209"/>
                  <a:gd name="T12" fmla="*/ 191 w 237"/>
                  <a:gd name="T13" fmla="*/ 156 h 209"/>
                  <a:gd name="T14" fmla="*/ 204 w 237"/>
                  <a:gd name="T15" fmla="*/ 151 h 209"/>
                  <a:gd name="T16" fmla="*/ 171 w 237"/>
                  <a:gd name="T17" fmla="*/ 116 h 209"/>
                  <a:gd name="T18" fmla="*/ 138 w 237"/>
                  <a:gd name="T19" fmla="*/ 104 h 209"/>
                  <a:gd name="T20" fmla="*/ 118 w 237"/>
                  <a:gd name="T21" fmla="*/ 116 h 209"/>
                  <a:gd name="T22" fmla="*/ 112 w 237"/>
                  <a:gd name="T23" fmla="*/ 139 h 209"/>
                  <a:gd name="T24" fmla="*/ 158 w 237"/>
                  <a:gd name="T25" fmla="*/ 180 h 209"/>
                  <a:gd name="T26" fmla="*/ 125 w 237"/>
                  <a:gd name="T27" fmla="*/ 162 h 209"/>
                  <a:gd name="T28" fmla="*/ 105 w 237"/>
                  <a:gd name="T29" fmla="*/ 133 h 209"/>
                  <a:gd name="T30" fmla="*/ 105 w 237"/>
                  <a:gd name="T31" fmla="*/ 122 h 209"/>
                  <a:gd name="T32" fmla="*/ 99 w 237"/>
                  <a:gd name="T33" fmla="*/ 104 h 209"/>
                  <a:gd name="T34" fmla="*/ 72 w 237"/>
                  <a:gd name="T35" fmla="*/ 116 h 209"/>
                  <a:gd name="T36" fmla="*/ 46 w 237"/>
                  <a:gd name="T37" fmla="*/ 110 h 209"/>
                  <a:gd name="T38" fmla="*/ 27 w 237"/>
                  <a:gd name="T39" fmla="*/ 75 h 209"/>
                  <a:gd name="T40" fmla="*/ 13 w 237"/>
                  <a:gd name="T41" fmla="*/ 29 h 209"/>
                  <a:gd name="T42" fmla="*/ 46 w 237"/>
                  <a:gd name="T43" fmla="*/ 23 h 209"/>
                  <a:gd name="T44" fmla="*/ 118 w 237"/>
                  <a:gd name="T45" fmla="*/ 52 h 209"/>
                  <a:gd name="T46" fmla="*/ 125 w 237"/>
                  <a:gd name="T47" fmla="*/ 70 h 209"/>
                  <a:gd name="T48" fmla="*/ 118 w 237"/>
                  <a:gd name="T49" fmla="*/ 81 h 209"/>
                  <a:gd name="T50" fmla="*/ 118 w 237"/>
                  <a:gd name="T51" fmla="*/ 93 h 209"/>
                  <a:gd name="T52" fmla="*/ 132 w 237"/>
                  <a:gd name="T53" fmla="*/ 93 h 209"/>
                  <a:gd name="T54" fmla="*/ 164 w 237"/>
                  <a:gd name="T55" fmla="*/ 104 h 209"/>
                  <a:gd name="T56" fmla="*/ 210 w 237"/>
                  <a:gd name="T57" fmla="*/ 145 h 209"/>
                  <a:gd name="T58" fmla="*/ 237 w 237"/>
                  <a:gd name="T59" fmla="*/ 209 h 209"/>
                  <a:gd name="T60" fmla="*/ 191 w 237"/>
                  <a:gd name="T61" fmla="*/ 197 h 209"/>
                  <a:gd name="T62" fmla="*/ 158 w 237"/>
                  <a:gd name="T63" fmla="*/ 185 h 20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7" h="209">
                    <a:moveTo>
                      <a:pt x="158" y="185"/>
                    </a:moveTo>
                    <a:lnTo>
                      <a:pt x="164" y="185"/>
                    </a:lnTo>
                    <a:lnTo>
                      <a:pt x="171" y="185"/>
                    </a:lnTo>
                    <a:lnTo>
                      <a:pt x="178" y="180"/>
                    </a:lnTo>
                    <a:lnTo>
                      <a:pt x="178" y="174"/>
                    </a:lnTo>
                    <a:lnTo>
                      <a:pt x="151" y="162"/>
                    </a:lnTo>
                    <a:lnTo>
                      <a:pt x="138" y="145"/>
                    </a:lnTo>
                    <a:lnTo>
                      <a:pt x="138" y="139"/>
                    </a:lnTo>
                    <a:lnTo>
                      <a:pt x="138" y="133"/>
                    </a:lnTo>
                    <a:lnTo>
                      <a:pt x="151" y="128"/>
                    </a:lnTo>
                    <a:lnTo>
                      <a:pt x="164" y="133"/>
                    </a:lnTo>
                    <a:lnTo>
                      <a:pt x="178" y="139"/>
                    </a:lnTo>
                    <a:lnTo>
                      <a:pt x="191" y="156"/>
                    </a:lnTo>
                    <a:lnTo>
                      <a:pt x="204" y="156"/>
                    </a:lnTo>
                    <a:lnTo>
                      <a:pt x="204" y="151"/>
                    </a:lnTo>
                    <a:lnTo>
                      <a:pt x="184" y="122"/>
                    </a:lnTo>
                    <a:lnTo>
                      <a:pt x="171" y="116"/>
                    </a:lnTo>
                    <a:lnTo>
                      <a:pt x="158" y="104"/>
                    </a:lnTo>
                    <a:lnTo>
                      <a:pt x="138" y="104"/>
                    </a:lnTo>
                    <a:lnTo>
                      <a:pt x="125" y="110"/>
                    </a:lnTo>
                    <a:lnTo>
                      <a:pt x="118" y="116"/>
                    </a:lnTo>
                    <a:lnTo>
                      <a:pt x="118" y="122"/>
                    </a:lnTo>
                    <a:lnTo>
                      <a:pt x="112" y="139"/>
                    </a:lnTo>
                    <a:lnTo>
                      <a:pt x="132" y="162"/>
                    </a:lnTo>
                    <a:lnTo>
                      <a:pt x="158" y="180"/>
                    </a:lnTo>
                    <a:lnTo>
                      <a:pt x="138" y="174"/>
                    </a:lnTo>
                    <a:lnTo>
                      <a:pt x="125" y="162"/>
                    </a:lnTo>
                    <a:lnTo>
                      <a:pt x="112" y="151"/>
                    </a:lnTo>
                    <a:lnTo>
                      <a:pt x="105" y="133"/>
                    </a:lnTo>
                    <a:lnTo>
                      <a:pt x="105" y="128"/>
                    </a:lnTo>
                    <a:lnTo>
                      <a:pt x="105" y="122"/>
                    </a:lnTo>
                    <a:lnTo>
                      <a:pt x="105" y="110"/>
                    </a:lnTo>
                    <a:lnTo>
                      <a:pt x="99" y="104"/>
                    </a:lnTo>
                    <a:lnTo>
                      <a:pt x="79" y="116"/>
                    </a:lnTo>
                    <a:lnTo>
                      <a:pt x="72" y="116"/>
                    </a:lnTo>
                    <a:lnTo>
                      <a:pt x="59" y="116"/>
                    </a:lnTo>
                    <a:lnTo>
                      <a:pt x="46" y="110"/>
                    </a:lnTo>
                    <a:lnTo>
                      <a:pt x="40" y="104"/>
                    </a:lnTo>
                    <a:lnTo>
                      <a:pt x="27" y="75"/>
                    </a:lnTo>
                    <a:lnTo>
                      <a:pt x="27" y="58"/>
                    </a:lnTo>
                    <a:lnTo>
                      <a:pt x="13" y="29"/>
                    </a:lnTo>
                    <a:lnTo>
                      <a:pt x="0" y="0"/>
                    </a:lnTo>
                    <a:lnTo>
                      <a:pt x="46" y="23"/>
                    </a:lnTo>
                    <a:lnTo>
                      <a:pt x="105" y="41"/>
                    </a:lnTo>
                    <a:lnTo>
                      <a:pt x="118" y="52"/>
                    </a:lnTo>
                    <a:lnTo>
                      <a:pt x="118" y="58"/>
                    </a:lnTo>
                    <a:lnTo>
                      <a:pt x="125" y="70"/>
                    </a:lnTo>
                    <a:lnTo>
                      <a:pt x="125" y="75"/>
                    </a:lnTo>
                    <a:lnTo>
                      <a:pt x="118" y="81"/>
                    </a:lnTo>
                    <a:lnTo>
                      <a:pt x="118" y="93"/>
                    </a:lnTo>
                    <a:lnTo>
                      <a:pt x="125" y="99"/>
                    </a:lnTo>
                    <a:lnTo>
                      <a:pt x="132" y="93"/>
                    </a:lnTo>
                    <a:lnTo>
                      <a:pt x="145" y="93"/>
                    </a:lnTo>
                    <a:lnTo>
                      <a:pt x="164" y="104"/>
                    </a:lnTo>
                    <a:lnTo>
                      <a:pt x="191" y="128"/>
                    </a:lnTo>
                    <a:lnTo>
                      <a:pt x="210" y="145"/>
                    </a:lnTo>
                    <a:lnTo>
                      <a:pt x="217" y="162"/>
                    </a:lnTo>
                    <a:lnTo>
                      <a:pt x="237" y="209"/>
                    </a:lnTo>
                    <a:lnTo>
                      <a:pt x="191" y="197"/>
                    </a:lnTo>
                    <a:lnTo>
                      <a:pt x="171" y="191"/>
                    </a:lnTo>
                    <a:lnTo>
                      <a:pt x="158" y="185"/>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4" name="Freeform 210"/>
              <p:cNvSpPr>
                <a:spLocks/>
              </p:cNvSpPr>
              <p:nvPr/>
            </p:nvSpPr>
            <p:spPr bwMode="auto">
              <a:xfrm>
                <a:off x="7284" y="11369"/>
                <a:ext cx="26" cy="18"/>
              </a:xfrm>
              <a:custGeom>
                <a:avLst/>
                <a:gdLst>
                  <a:gd name="T0" fmla="*/ 0 w 26"/>
                  <a:gd name="T1" fmla="*/ 12 h 18"/>
                  <a:gd name="T2" fmla="*/ 7 w 26"/>
                  <a:gd name="T3" fmla="*/ 0 h 18"/>
                  <a:gd name="T4" fmla="*/ 13 w 26"/>
                  <a:gd name="T5" fmla="*/ 0 h 18"/>
                  <a:gd name="T6" fmla="*/ 20 w 26"/>
                  <a:gd name="T7" fmla="*/ 0 h 18"/>
                  <a:gd name="T8" fmla="*/ 26 w 26"/>
                  <a:gd name="T9" fmla="*/ 6 h 18"/>
                  <a:gd name="T10" fmla="*/ 20 w 26"/>
                  <a:gd name="T11" fmla="*/ 12 h 18"/>
                  <a:gd name="T12" fmla="*/ 13 w 26"/>
                  <a:gd name="T13" fmla="*/ 18 h 18"/>
                  <a:gd name="T14" fmla="*/ 7 w 26"/>
                  <a:gd name="T15" fmla="*/ 18 h 18"/>
                  <a:gd name="T16" fmla="*/ 0 w 26"/>
                  <a:gd name="T17" fmla="*/ 12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18">
                    <a:moveTo>
                      <a:pt x="0" y="12"/>
                    </a:moveTo>
                    <a:lnTo>
                      <a:pt x="7" y="0"/>
                    </a:lnTo>
                    <a:lnTo>
                      <a:pt x="13" y="0"/>
                    </a:lnTo>
                    <a:lnTo>
                      <a:pt x="20" y="0"/>
                    </a:lnTo>
                    <a:lnTo>
                      <a:pt x="26" y="6"/>
                    </a:lnTo>
                    <a:lnTo>
                      <a:pt x="20" y="12"/>
                    </a:lnTo>
                    <a:lnTo>
                      <a:pt x="13" y="18"/>
                    </a:lnTo>
                    <a:lnTo>
                      <a:pt x="7" y="18"/>
                    </a:lnTo>
                    <a:lnTo>
                      <a:pt x="0" y="12"/>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 name="Freeform 211"/>
              <p:cNvSpPr>
                <a:spLocks/>
              </p:cNvSpPr>
              <p:nvPr/>
            </p:nvSpPr>
            <p:spPr bwMode="auto">
              <a:xfrm>
                <a:off x="7665" y="11294"/>
                <a:ext cx="52" cy="75"/>
              </a:xfrm>
              <a:custGeom>
                <a:avLst/>
                <a:gdLst>
                  <a:gd name="T0" fmla="*/ 0 w 52"/>
                  <a:gd name="T1" fmla="*/ 58 h 75"/>
                  <a:gd name="T2" fmla="*/ 20 w 52"/>
                  <a:gd name="T3" fmla="*/ 46 h 75"/>
                  <a:gd name="T4" fmla="*/ 26 w 52"/>
                  <a:gd name="T5" fmla="*/ 41 h 75"/>
                  <a:gd name="T6" fmla="*/ 39 w 52"/>
                  <a:gd name="T7" fmla="*/ 41 h 75"/>
                  <a:gd name="T8" fmla="*/ 39 w 52"/>
                  <a:gd name="T9" fmla="*/ 35 h 75"/>
                  <a:gd name="T10" fmla="*/ 33 w 52"/>
                  <a:gd name="T11" fmla="*/ 29 h 75"/>
                  <a:gd name="T12" fmla="*/ 13 w 52"/>
                  <a:gd name="T13" fmla="*/ 23 h 75"/>
                  <a:gd name="T14" fmla="*/ 6 w 52"/>
                  <a:gd name="T15" fmla="*/ 12 h 75"/>
                  <a:gd name="T16" fmla="*/ 0 w 52"/>
                  <a:gd name="T17" fmla="*/ 0 h 75"/>
                  <a:gd name="T18" fmla="*/ 0 w 52"/>
                  <a:gd name="T19" fmla="*/ 0 h 75"/>
                  <a:gd name="T20" fmla="*/ 46 w 52"/>
                  <a:gd name="T21" fmla="*/ 18 h 75"/>
                  <a:gd name="T22" fmla="*/ 52 w 52"/>
                  <a:gd name="T23" fmla="*/ 23 h 75"/>
                  <a:gd name="T24" fmla="*/ 52 w 52"/>
                  <a:gd name="T25" fmla="*/ 29 h 75"/>
                  <a:gd name="T26" fmla="*/ 52 w 52"/>
                  <a:gd name="T27" fmla="*/ 41 h 75"/>
                  <a:gd name="T28" fmla="*/ 39 w 52"/>
                  <a:gd name="T29" fmla="*/ 52 h 75"/>
                  <a:gd name="T30" fmla="*/ 26 w 52"/>
                  <a:gd name="T31" fmla="*/ 58 h 75"/>
                  <a:gd name="T32" fmla="*/ 13 w 52"/>
                  <a:gd name="T33" fmla="*/ 64 h 75"/>
                  <a:gd name="T34" fmla="*/ 0 w 52"/>
                  <a:gd name="T35" fmla="*/ 75 h 75"/>
                  <a:gd name="T36" fmla="*/ 0 w 52"/>
                  <a:gd name="T37" fmla="*/ 70 h 75"/>
                  <a:gd name="T38" fmla="*/ 0 w 52"/>
                  <a:gd name="T39" fmla="*/ 58 h 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2" h="75">
                    <a:moveTo>
                      <a:pt x="0" y="58"/>
                    </a:moveTo>
                    <a:lnTo>
                      <a:pt x="20" y="46"/>
                    </a:lnTo>
                    <a:lnTo>
                      <a:pt x="26" y="41"/>
                    </a:lnTo>
                    <a:lnTo>
                      <a:pt x="39" y="41"/>
                    </a:lnTo>
                    <a:lnTo>
                      <a:pt x="39" y="35"/>
                    </a:lnTo>
                    <a:lnTo>
                      <a:pt x="33" y="29"/>
                    </a:lnTo>
                    <a:lnTo>
                      <a:pt x="13" y="23"/>
                    </a:lnTo>
                    <a:lnTo>
                      <a:pt x="6" y="12"/>
                    </a:lnTo>
                    <a:lnTo>
                      <a:pt x="0" y="0"/>
                    </a:lnTo>
                    <a:lnTo>
                      <a:pt x="46" y="18"/>
                    </a:lnTo>
                    <a:lnTo>
                      <a:pt x="52" y="23"/>
                    </a:lnTo>
                    <a:lnTo>
                      <a:pt x="52" y="29"/>
                    </a:lnTo>
                    <a:lnTo>
                      <a:pt x="52" y="41"/>
                    </a:lnTo>
                    <a:lnTo>
                      <a:pt x="39" y="52"/>
                    </a:lnTo>
                    <a:lnTo>
                      <a:pt x="26" y="58"/>
                    </a:lnTo>
                    <a:lnTo>
                      <a:pt x="13" y="64"/>
                    </a:lnTo>
                    <a:lnTo>
                      <a:pt x="0" y="75"/>
                    </a:lnTo>
                    <a:lnTo>
                      <a:pt x="0" y="70"/>
                    </a:lnTo>
                    <a:lnTo>
                      <a:pt x="0" y="58"/>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6" name="Freeform 212"/>
              <p:cNvSpPr>
                <a:spLocks/>
              </p:cNvSpPr>
              <p:nvPr/>
            </p:nvSpPr>
            <p:spPr bwMode="auto">
              <a:xfrm>
                <a:off x="8834" y="11352"/>
                <a:ext cx="26" cy="17"/>
              </a:xfrm>
              <a:custGeom>
                <a:avLst/>
                <a:gdLst>
                  <a:gd name="T0" fmla="*/ 0 w 26"/>
                  <a:gd name="T1" fmla="*/ 0 h 17"/>
                  <a:gd name="T2" fmla="*/ 6 w 26"/>
                  <a:gd name="T3" fmla="*/ 0 h 17"/>
                  <a:gd name="T4" fmla="*/ 13 w 26"/>
                  <a:gd name="T5" fmla="*/ 0 h 17"/>
                  <a:gd name="T6" fmla="*/ 26 w 26"/>
                  <a:gd name="T7" fmla="*/ 12 h 17"/>
                  <a:gd name="T8" fmla="*/ 26 w 26"/>
                  <a:gd name="T9" fmla="*/ 17 h 17"/>
                  <a:gd name="T10" fmla="*/ 0 w 26"/>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7">
                    <a:moveTo>
                      <a:pt x="0" y="0"/>
                    </a:moveTo>
                    <a:lnTo>
                      <a:pt x="6" y="0"/>
                    </a:lnTo>
                    <a:lnTo>
                      <a:pt x="13" y="0"/>
                    </a:lnTo>
                    <a:lnTo>
                      <a:pt x="26" y="12"/>
                    </a:lnTo>
                    <a:lnTo>
                      <a:pt x="26" y="17"/>
                    </a:lnTo>
                    <a:lnTo>
                      <a:pt x="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 name="Freeform 213"/>
              <p:cNvSpPr>
                <a:spLocks/>
              </p:cNvSpPr>
              <p:nvPr/>
            </p:nvSpPr>
            <p:spPr bwMode="auto">
              <a:xfrm>
                <a:off x="8138" y="11317"/>
                <a:ext cx="59" cy="52"/>
              </a:xfrm>
              <a:custGeom>
                <a:avLst/>
                <a:gdLst>
                  <a:gd name="T0" fmla="*/ 6 w 59"/>
                  <a:gd name="T1" fmla="*/ 0 h 52"/>
                  <a:gd name="T2" fmla="*/ 13 w 59"/>
                  <a:gd name="T3" fmla="*/ 0 h 52"/>
                  <a:gd name="T4" fmla="*/ 26 w 59"/>
                  <a:gd name="T5" fmla="*/ 0 h 52"/>
                  <a:gd name="T6" fmla="*/ 39 w 59"/>
                  <a:gd name="T7" fmla="*/ 6 h 52"/>
                  <a:gd name="T8" fmla="*/ 52 w 59"/>
                  <a:gd name="T9" fmla="*/ 29 h 52"/>
                  <a:gd name="T10" fmla="*/ 59 w 59"/>
                  <a:gd name="T11" fmla="*/ 52 h 52"/>
                  <a:gd name="T12" fmla="*/ 39 w 59"/>
                  <a:gd name="T13" fmla="*/ 41 h 52"/>
                  <a:gd name="T14" fmla="*/ 19 w 59"/>
                  <a:gd name="T15" fmla="*/ 29 h 52"/>
                  <a:gd name="T16" fmla="*/ 6 w 59"/>
                  <a:gd name="T17" fmla="*/ 29 h 52"/>
                  <a:gd name="T18" fmla="*/ 6 w 59"/>
                  <a:gd name="T19" fmla="*/ 18 h 52"/>
                  <a:gd name="T20" fmla="*/ 0 w 59"/>
                  <a:gd name="T21" fmla="*/ 12 h 52"/>
                  <a:gd name="T22" fmla="*/ 6 w 59"/>
                  <a:gd name="T23" fmla="*/ 0 h 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9" h="52">
                    <a:moveTo>
                      <a:pt x="6" y="0"/>
                    </a:moveTo>
                    <a:lnTo>
                      <a:pt x="13" y="0"/>
                    </a:lnTo>
                    <a:lnTo>
                      <a:pt x="26" y="0"/>
                    </a:lnTo>
                    <a:lnTo>
                      <a:pt x="39" y="6"/>
                    </a:lnTo>
                    <a:lnTo>
                      <a:pt x="52" y="29"/>
                    </a:lnTo>
                    <a:lnTo>
                      <a:pt x="59" y="52"/>
                    </a:lnTo>
                    <a:lnTo>
                      <a:pt x="39" y="41"/>
                    </a:lnTo>
                    <a:lnTo>
                      <a:pt x="19" y="29"/>
                    </a:lnTo>
                    <a:lnTo>
                      <a:pt x="6" y="29"/>
                    </a:lnTo>
                    <a:lnTo>
                      <a:pt x="6" y="18"/>
                    </a:lnTo>
                    <a:lnTo>
                      <a:pt x="0" y="12"/>
                    </a:lnTo>
                    <a:lnTo>
                      <a:pt x="6" y="0"/>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 name="Freeform 214"/>
              <p:cNvSpPr>
                <a:spLocks/>
              </p:cNvSpPr>
              <p:nvPr/>
            </p:nvSpPr>
            <p:spPr bwMode="auto">
              <a:xfrm>
                <a:off x="8321" y="11294"/>
                <a:ext cx="46" cy="70"/>
              </a:xfrm>
              <a:custGeom>
                <a:avLst/>
                <a:gdLst>
                  <a:gd name="T0" fmla="*/ 0 w 46"/>
                  <a:gd name="T1" fmla="*/ 64 h 70"/>
                  <a:gd name="T2" fmla="*/ 0 w 46"/>
                  <a:gd name="T3" fmla="*/ 58 h 70"/>
                  <a:gd name="T4" fmla="*/ 7 w 46"/>
                  <a:gd name="T5" fmla="*/ 52 h 70"/>
                  <a:gd name="T6" fmla="*/ 14 w 46"/>
                  <a:gd name="T7" fmla="*/ 46 h 70"/>
                  <a:gd name="T8" fmla="*/ 20 w 46"/>
                  <a:gd name="T9" fmla="*/ 41 h 70"/>
                  <a:gd name="T10" fmla="*/ 27 w 46"/>
                  <a:gd name="T11" fmla="*/ 23 h 70"/>
                  <a:gd name="T12" fmla="*/ 27 w 46"/>
                  <a:gd name="T13" fmla="*/ 18 h 70"/>
                  <a:gd name="T14" fmla="*/ 20 w 46"/>
                  <a:gd name="T15" fmla="*/ 6 h 70"/>
                  <a:gd name="T16" fmla="*/ 20 w 46"/>
                  <a:gd name="T17" fmla="*/ 6 h 70"/>
                  <a:gd name="T18" fmla="*/ 14 w 46"/>
                  <a:gd name="T19" fmla="*/ 0 h 70"/>
                  <a:gd name="T20" fmla="*/ 27 w 46"/>
                  <a:gd name="T21" fmla="*/ 0 h 70"/>
                  <a:gd name="T22" fmla="*/ 33 w 46"/>
                  <a:gd name="T23" fmla="*/ 0 h 70"/>
                  <a:gd name="T24" fmla="*/ 40 w 46"/>
                  <a:gd name="T25" fmla="*/ 18 h 70"/>
                  <a:gd name="T26" fmla="*/ 46 w 46"/>
                  <a:gd name="T27" fmla="*/ 35 h 70"/>
                  <a:gd name="T28" fmla="*/ 40 w 46"/>
                  <a:gd name="T29" fmla="*/ 52 h 70"/>
                  <a:gd name="T30" fmla="*/ 33 w 46"/>
                  <a:gd name="T31" fmla="*/ 64 h 70"/>
                  <a:gd name="T32" fmla="*/ 20 w 46"/>
                  <a:gd name="T33" fmla="*/ 70 h 70"/>
                  <a:gd name="T34" fmla="*/ 14 w 46"/>
                  <a:gd name="T35" fmla="*/ 70 h 70"/>
                  <a:gd name="T36" fmla="*/ 0 w 46"/>
                  <a:gd name="T37" fmla="*/ 70 h 70"/>
                  <a:gd name="T38" fmla="*/ 0 w 46"/>
                  <a:gd name="T39" fmla="*/ 64 h 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6" h="70">
                    <a:moveTo>
                      <a:pt x="0" y="64"/>
                    </a:moveTo>
                    <a:lnTo>
                      <a:pt x="0" y="58"/>
                    </a:lnTo>
                    <a:lnTo>
                      <a:pt x="7" y="52"/>
                    </a:lnTo>
                    <a:lnTo>
                      <a:pt x="14" y="46"/>
                    </a:lnTo>
                    <a:lnTo>
                      <a:pt x="20" y="41"/>
                    </a:lnTo>
                    <a:lnTo>
                      <a:pt x="27" y="23"/>
                    </a:lnTo>
                    <a:lnTo>
                      <a:pt x="27" y="18"/>
                    </a:lnTo>
                    <a:lnTo>
                      <a:pt x="20" y="6"/>
                    </a:lnTo>
                    <a:lnTo>
                      <a:pt x="14" y="0"/>
                    </a:lnTo>
                    <a:lnTo>
                      <a:pt x="27" y="0"/>
                    </a:lnTo>
                    <a:lnTo>
                      <a:pt x="33" y="0"/>
                    </a:lnTo>
                    <a:lnTo>
                      <a:pt x="40" y="18"/>
                    </a:lnTo>
                    <a:lnTo>
                      <a:pt x="46" y="35"/>
                    </a:lnTo>
                    <a:lnTo>
                      <a:pt x="40" y="52"/>
                    </a:lnTo>
                    <a:lnTo>
                      <a:pt x="33" y="64"/>
                    </a:lnTo>
                    <a:lnTo>
                      <a:pt x="20" y="70"/>
                    </a:lnTo>
                    <a:lnTo>
                      <a:pt x="14" y="70"/>
                    </a:lnTo>
                    <a:lnTo>
                      <a:pt x="0" y="70"/>
                    </a:lnTo>
                    <a:lnTo>
                      <a:pt x="0" y="64"/>
                    </a:lnTo>
                    <a:close/>
                  </a:path>
                </a:pathLst>
              </a:custGeom>
              <a:solidFill>
                <a:srgbClr val="000000"/>
              </a:solidFill>
              <a:ln w="4445">
                <a:solidFill>
                  <a:srgbClr val="000000"/>
                </a:solidFill>
                <a:prstDash val="solid"/>
                <a:round/>
                <a:headEnd/>
                <a:tailEnd/>
              </a:ln>
            </p:spPr>
            <p:txBody>
              <a:bodyPr/>
              <a:lstStyle/>
              <a:p>
                <a:endParaRPr lang="en-US"/>
              </a:p>
            </p:txBody>
          </p:sp>
          <p:sp>
            <p:nvSpPr>
              <p:cNvPr id="129" name="Freeform 215"/>
              <p:cNvSpPr>
                <a:spLocks/>
              </p:cNvSpPr>
              <p:nvPr/>
            </p:nvSpPr>
            <p:spPr bwMode="auto">
              <a:xfrm>
                <a:off x="8374" y="11294"/>
                <a:ext cx="46" cy="64"/>
              </a:xfrm>
              <a:custGeom>
                <a:avLst/>
                <a:gdLst>
                  <a:gd name="T0" fmla="*/ 0 w 46"/>
                  <a:gd name="T1" fmla="*/ 46 h 64"/>
                  <a:gd name="T2" fmla="*/ 0 w 46"/>
                  <a:gd name="T3" fmla="*/ 35 h 64"/>
                  <a:gd name="T4" fmla="*/ 7 w 46"/>
                  <a:gd name="T5" fmla="*/ 35 h 64"/>
                  <a:gd name="T6" fmla="*/ 13 w 46"/>
                  <a:gd name="T7" fmla="*/ 35 h 64"/>
                  <a:gd name="T8" fmla="*/ 20 w 46"/>
                  <a:gd name="T9" fmla="*/ 41 h 64"/>
                  <a:gd name="T10" fmla="*/ 20 w 46"/>
                  <a:gd name="T11" fmla="*/ 46 h 64"/>
                  <a:gd name="T12" fmla="*/ 26 w 46"/>
                  <a:gd name="T13" fmla="*/ 46 h 64"/>
                  <a:gd name="T14" fmla="*/ 33 w 46"/>
                  <a:gd name="T15" fmla="*/ 41 h 64"/>
                  <a:gd name="T16" fmla="*/ 26 w 46"/>
                  <a:gd name="T17" fmla="*/ 29 h 64"/>
                  <a:gd name="T18" fmla="*/ 13 w 46"/>
                  <a:gd name="T19" fmla="*/ 23 h 64"/>
                  <a:gd name="T20" fmla="*/ 7 w 46"/>
                  <a:gd name="T21" fmla="*/ 12 h 64"/>
                  <a:gd name="T22" fmla="*/ 0 w 46"/>
                  <a:gd name="T23" fmla="*/ 0 h 64"/>
                  <a:gd name="T24" fmla="*/ 13 w 46"/>
                  <a:gd name="T25" fmla="*/ 0 h 64"/>
                  <a:gd name="T26" fmla="*/ 20 w 46"/>
                  <a:gd name="T27" fmla="*/ 6 h 64"/>
                  <a:gd name="T28" fmla="*/ 39 w 46"/>
                  <a:gd name="T29" fmla="*/ 23 h 64"/>
                  <a:gd name="T30" fmla="*/ 46 w 46"/>
                  <a:gd name="T31" fmla="*/ 41 h 64"/>
                  <a:gd name="T32" fmla="*/ 46 w 46"/>
                  <a:gd name="T33" fmla="*/ 52 h 64"/>
                  <a:gd name="T34" fmla="*/ 39 w 46"/>
                  <a:gd name="T35" fmla="*/ 58 h 64"/>
                  <a:gd name="T36" fmla="*/ 26 w 46"/>
                  <a:gd name="T37" fmla="*/ 64 h 64"/>
                  <a:gd name="T38" fmla="*/ 20 w 46"/>
                  <a:gd name="T39" fmla="*/ 64 h 64"/>
                  <a:gd name="T40" fmla="*/ 7 w 46"/>
                  <a:gd name="T41" fmla="*/ 58 h 64"/>
                  <a:gd name="T42" fmla="*/ 0 w 46"/>
                  <a:gd name="T43" fmla="*/ 46 h 6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6" h="64">
                    <a:moveTo>
                      <a:pt x="0" y="46"/>
                    </a:moveTo>
                    <a:lnTo>
                      <a:pt x="0" y="35"/>
                    </a:lnTo>
                    <a:lnTo>
                      <a:pt x="7" y="35"/>
                    </a:lnTo>
                    <a:lnTo>
                      <a:pt x="13" y="35"/>
                    </a:lnTo>
                    <a:lnTo>
                      <a:pt x="20" y="41"/>
                    </a:lnTo>
                    <a:lnTo>
                      <a:pt x="20" y="46"/>
                    </a:lnTo>
                    <a:lnTo>
                      <a:pt x="26" y="46"/>
                    </a:lnTo>
                    <a:lnTo>
                      <a:pt x="33" y="41"/>
                    </a:lnTo>
                    <a:lnTo>
                      <a:pt x="26" y="29"/>
                    </a:lnTo>
                    <a:lnTo>
                      <a:pt x="13" y="23"/>
                    </a:lnTo>
                    <a:lnTo>
                      <a:pt x="7" y="12"/>
                    </a:lnTo>
                    <a:lnTo>
                      <a:pt x="0" y="0"/>
                    </a:lnTo>
                    <a:lnTo>
                      <a:pt x="13" y="0"/>
                    </a:lnTo>
                    <a:lnTo>
                      <a:pt x="20" y="6"/>
                    </a:lnTo>
                    <a:lnTo>
                      <a:pt x="39" y="23"/>
                    </a:lnTo>
                    <a:lnTo>
                      <a:pt x="46" y="41"/>
                    </a:lnTo>
                    <a:lnTo>
                      <a:pt x="46" y="52"/>
                    </a:lnTo>
                    <a:lnTo>
                      <a:pt x="39" y="58"/>
                    </a:lnTo>
                    <a:lnTo>
                      <a:pt x="26" y="64"/>
                    </a:lnTo>
                    <a:lnTo>
                      <a:pt x="20" y="64"/>
                    </a:lnTo>
                    <a:lnTo>
                      <a:pt x="7" y="58"/>
                    </a:lnTo>
                    <a:lnTo>
                      <a:pt x="0" y="46"/>
                    </a:lnTo>
                    <a:close/>
                  </a:path>
                </a:pathLst>
              </a:custGeom>
              <a:solidFill>
                <a:srgbClr val="000000"/>
              </a:solidFill>
              <a:ln w="4445">
                <a:solidFill>
                  <a:srgbClr val="000000"/>
                </a:solidFill>
                <a:prstDash val="solid"/>
                <a:round/>
                <a:headEnd/>
                <a:tailEnd/>
              </a:ln>
            </p:spPr>
            <p:txBody>
              <a:bodyPr/>
              <a:lstStyle/>
              <a:p>
                <a:endParaRPr lang="en-US"/>
              </a:p>
            </p:txBody>
          </p:sp>
          <p:sp>
            <p:nvSpPr>
              <p:cNvPr id="130" name="Freeform 216"/>
              <p:cNvSpPr>
                <a:spLocks/>
              </p:cNvSpPr>
              <p:nvPr/>
            </p:nvSpPr>
            <p:spPr bwMode="auto">
              <a:xfrm>
                <a:off x="7619" y="11340"/>
                <a:ext cx="26" cy="18"/>
              </a:xfrm>
              <a:custGeom>
                <a:avLst/>
                <a:gdLst>
                  <a:gd name="T0" fmla="*/ 0 w 26"/>
                  <a:gd name="T1" fmla="*/ 6 h 18"/>
                  <a:gd name="T2" fmla="*/ 0 w 26"/>
                  <a:gd name="T3" fmla="*/ 0 h 18"/>
                  <a:gd name="T4" fmla="*/ 6 w 26"/>
                  <a:gd name="T5" fmla="*/ 0 h 18"/>
                  <a:gd name="T6" fmla="*/ 20 w 26"/>
                  <a:gd name="T7" fmla="*/ 6 h 18"/>
                  <a:gd name="T8" fmla="*/ 26 w 26"/>
                  <a:gd name="T9" fmla="*/ 12 h 18"/>
                  <a:gd name="T10" fmla="*/ 26 w 26"/>
                  <a:gd name="T11" fmla="*/ 12 h 18"/>
                  <a:gd name="T12" fmla="*/ 26 w 26"/>
                  <a:gd name="T13" fmla="*/ 18 h 18"/>
                  <a:gd name="T14" fmla="*/ 13 w 26"/>
                  <a:gd name="T15" fmla="*/ 12 h 18"/>
                  <a:gd name="T16" fmla="*/ 0 w 26"/>
                  <a:gd name="T17" fmla="*/ 6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18">
                    <a:moveTo>
                      <a:pt x="0" y="6"/>
                    </a:moveTo>
                    <a:lnTo>
                      <a:pt x="0" y="0"/>
                    </a:lnTo>
                    <a:lnTo>
                      <a:pt x="6" y="0"/>
                    </a:lnTo>
                    <a:lnTo>
                      <a:pt x="20" y="6"/>
                    </a:lnTo>
                    <a:lnTo>
                      <a:pt x="26" y="12"/>
                    </a:lnTo>
                    <a:lnTo>
                      <a:pt x="26" y="18"/>
                    </a:lnTo>
                    <a:lnTo>
                      <a:pt x="13" y="12"/>
                    </a:lnTo>
                    <a:lnTo>
                      <a:pt x="0" y="6"/>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1" name="Freeform 217"/>
              <p:cNvSpPr>
                <a:spLocks/>
              </p:cNvSpPr>
              <p:nvPr/>
            </p:nvSpPr>
            <p:spPr bwMode="auto">
              <a:xfrm>
                <a:off x="8735" y="11300"/>
                <a:ext cx="131" cy="46"/>
              </a:xfrm>
              <a:custGeom>
                <a:avLst/>
                <a:gdLst>
                  <a:gd name="T0" fmla="*/ 79 w 131"/>
                  <a:gd name="T1" fmla="*/ 35 h 46"/>
                  <a:gd name="T2" fmla="*/ 85 w 131"/>
                  <a:gd name="T3" fmla="*/ 46 h 46"/>
                  <a:gd name="T4" fmla="*/ 46 w 131"/>
                  <a:gd name="T5" fmla="*/ 29 h 46"/>
                  <a:gd name="T6" fmla="*/ 20 w 131"/>
                  <a:gd name="T7" fmla="*/ 29 h 46"/>
                  <a:gd name="T8" fmla="*/ 0 w 131"/>
                  <a:gd name="T9" fmla="*/ 29 h 46"/>
                  <a:gd name="T10" fmla="*/ 0 w 131"/>
                  <a:gd name="T11" fmla="*/ 23 h 46"/>
                  <a:gd name="T12" fmla="*/ 0 w 131"/>
                  <a:gd name="T13" fmla="*/ 17 h 46"/>
                  <a:gd name="T14" fmla="*/ 7 w 131"/>
                  <a:gd name="T15" fmla="*/ 6 h 46"/>
                  <a:gd name="T16" fmla="*/ 20 w 131"/>
                  <a:gd name="T17" fmla="*/ 0 h 46"/>
                  <a:gd name="T18" fmla="*/ 46 w 131"/>
                  <a:gd name="T19" fmla="*/ 0 h 46"/>
                  <a:gd name="T20" fmla="*/ 72 w 131"/>
                  <a:gd name="T21" fmla="*/ 0 h 46"/>
                  <a:gd name="T22" fmla="*/ 99 w 131"/>
                  <a:gd name="T23" fmla="*/ 0 h 46"/>
                  <a:gd name="T24" fmla="*/ 105 w 131"/>
                  <a:gd name="T25" fmla="*/ 0 h 46"/>
                  <a:gd name="T26" fmla="*/ 112 w 131"/>
                  <a:gd name="T27" fmla="*/ 0 h 46"/>
                  <a:gd name="T28" fmla="*/ 112 w 131"/>
                  <a:gd name="T29" fmla="*/ 6 h 46"/>
                  <a:gd name="T30" fmla="*/ 85 w 131"/>
                  <a:gd name="T31" fmla="*/ 6 h 46"/>
                  <a:gd name="T32" fmla="*/ 79 w 131"/>
                  <a:gd name="T33" fmla="*/ 6 h 46"/>
                  <a:gd name="T34" fmla="*/ 66 w 131"/>
                  <a:gd name="T35" fmla="*/ 12 h 46"/>
                  <a:gd name="T36" fmla="*/ 66 w 131"/>
                  <a:gd name="T37" fmla="*/ 23 h 46"/>
                  <a:gd name="T38" fmla="*/ 66 w 131"/>
                  <a:gd name="T39" fmla="*/ 23 h 46"/>
                  <a:gd name="T40" fmla="*/ 72 w 131"/>
                  <a:gd name="T41" fmla="*/ 29 h 46"/>
                  <a:gd name="T42" fmla="*/ 99 w 131"/>
                  <a:gd name="T43" fmla="*/ 35 h 46"/>
                  <a:gd name="T44" fmla="*/ 131 w 131"/>
                  <a:gd name="T45" fmla="*/ 46 h 46"/>
                  <a:gd name="T46" fmla="*/ 125 w 131"/>
                  <a:gd name="T47" fmla="*/ 46 h 46"/>
                  <a:gd name="T48" fmla="*/ 105 w 131"/>
                  <a:gd name="T49" fmla="*/ 40 h 46"/>
                  <a:gd name="T50" fmla="*/ 92 w 131"/>
                  <a:gd name="T51" fmla="*/ 35 h 46"/>
                  <a:gd name="T52" fmla="*/ 79 w 131"/>
                  <a:gd name="T53" fmla="*/ 35 h 4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31" h="46">
                    <a:moveTo>
                      <a:pt x="79" y="35"/>
                    </a:moveTo>
                    <a:lnTo>
                      <a:pt x="85" y="46"/>
                    </a:lnTo>
                    <a:lnTo>
                      <a:pt x="46" y="29"/>
                    </a:lnTo>
                    <a:lnTo>
                      <a:pt x="20" y="29"/>
                    </a:lnTo>
                    <a:lnTo>
                      <a:pt x="0" y="29"/>
                    </a:lnTo>
                    <a:lnTo>
                      <a:pt x="0" y="23"/>
                    </a:lnTo>
                    <a:lnTo>
                      <a:pt x="0" y="17"/>
                    </a:lnTo>
                    <a:lnTo>
                      <a:pt x="7" y="6"/>
                    </a:lnTo>
                    <a:lnTo>
                      <a:pt x="20" y="0"/>
                    </a:lnTo>
                    <a:lnTo>
                      <a:pt x="46" y="0"/>
                    </a:lnTo>
                    <a:lnTo>
                      <a:pt x="72" y="0"/>
                    </a:lnTo>
                    <a:lnTo>
                      <a:pt x="99" y="0"/>
                    </a:lnTo>
                    <a:lnTo>
                      <a:pt x="105" y="0"/>
                    </a:lnTo>
                    <a:lnTo>
                      <a:pt x="112" y="0"/>
                    </a:lnTo>
                    <a:lnTo>
                      <a:pt x="112" y="6"/>
                    </a:lnTo>
                    <a:lnTo>
                      <a:pt x="85" y="6"/>
                    </a:lnTo>
                    <a:lnTo>
                      <a:pt x="79" y="6"/>
                    </a:lnTo>
                    <a:lnTo>
                      <a:pt x="66" y="12"/>
                    </a:lnTo>
                    <a:lnTo>
                      <a:pt x="66" y="23"/>
                    </a:lnTo>
                    <a:lnTo>
                      <a:pt x="72" y="29"/>
                    </a:lnTo>
                    <a:lnTo>
                      <a:pt x="99" y="35"/>
                    </a:lnTo>
                    <a:lnTo>
                      <a:pt x="131" y="46"/>
                    </a:lnTo>
                    <a:lnTo>
                      <a:pt x="125" y="46"/>
                    </a:lnTo>
                    <a:lnTo>
                      <a:pt x="105" y="40"/>
                    </a:lnTo>
                    <a:lnTo>
                      <a:pt x="92" y="35"/>
                    </a:lnTo>
                    <a:lnTo>
                      <a:pt x="79" y="35"/>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2" name="Freeform 218"/>
              <p:cNvSpPr>
                <a:spLocks/>
              </p:cNvSpPr>
              <p:nvPr/>
            </p:nvSpPr>
            <p:spPr bwMode="auto">
              <a:xfrm>
                <a:off x="7737" y="11323"/>
                <a:ext cx="20" cy="17"/>
              </a:xfrm>
              <a:custGeom>
                <a:avLst/>
                <a:gdLst>
                  <a:gd name="T0" fmla="*/ 0 w 20"/>
                  <a:gd name="T1" fmla="*/ 6 h 17"/>
                  <a:gd name="T2" fmla="*/ 0 w 20"/>
                  <a:gd name="T3" fmla="*/ 0 h 17"/>
                  <a:gd name="T4" fmla="*/ 7 w 20"/>
                  <a:gd name="T5" fmla="*/ 0 h 17"/>
                  <a:gd name="T6" fmla="*/ 13 w 20"/>
                  <a:gd name="T7" fmla="*/ 0 h 17"/>
                  <a:gd name="T8" fmla="*/ 13 w 20"/>
                  <a:gd name="T9" fmla="*/ 0 h 17"/>
                  <a:gd name="T10" fmla="*/ 20 w 20"/>
                  <a:gd name="T11" fmla="*/ 6 h 17"/>
                  <a:gd name="T12" fmla="*/ 20 w 20"/>
                  <a:gd name="T13" fmla="*/ 12 h 17"/>
                  <a:gd name="T14" fmla="*/ 13 w 20"/>
                  <a:gd name="T15" fmla="*/ 17 h 17"/>
                  <a:gd name="T16" fmla="*/ 0 w 20"/>
                  <a:gd name="T17" fmla="*/ 17 h 17"/>
                  <a:gd name="T18" fmla="*/ 0 w 20"/>
                  <a:gd name="T19" fmla="*/ 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 h="17">
                    <a:moveTo>
                      <a:pt x="0" y="6"/>
                    </a:moveTo>
                    <a:lnTo>
                      <a:pt x="0" y="0"/>
                    </a:lnTo>
                    <a:lnTo>
                      <a:pt x="7" y="0"/>
                    </a:lnTo>
                    <a:lnTo>
                      <a:pt x="13" y="0"/>
                    </a:lnTo>
                    <a:lnTo>
                      <a:pt x="20" y="6"/>
                    </a:lnTo>
                    <a:lnTo>
                      <a:pt x="20" y="12"/>
                    </a:lnTo>
                    <a:lnTo>
                      <a:pt x="13" y="17"/>
                    </a:lnTo>
                    <a:lnTo>
                      <a:pt x="0" y="17"/>
                    </a:lnTo>
                    <a:lnTo>
                      <a:pt x="0" y="6"/>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 name="Freeform 219"/>
              <p:cNvSpPr>
                <a:spLocks/>
              </p:cNvSpPr>
              <p:nvPr/>
            </p:nvSpPr>
            <p:spPr bwMode="auto">
              <a:xfrm>
                <a:off x="7586" y="11317"/>
                <a:ext cx="26" cy="23"/>
              </a:xfrm>
              <a:custGeom>
                <a:avLst/>
                <a:gdLst>
                  <a:gd name="T0" fmla="*/ 0 w 26"/>
                  <a:gd name="T1" fmla="*/ 12 h 23"/>
                  <a:gd name="T2" fmla="*/ 7 w 26"/>
                  <a:gd name="T3" fmla="*/ 6 h 23"/>
                  <a:gd name="T4" fmla="*/ 20 w 26"/>
                  <a:gd name="T5" fmla="*/ 0 h 23"/>
                  <a:gd name="T6" fmla="*/ 20 w 26"/>
                  <a:gd name="T7" fmla="*/ 6 h 23"/>
                  <a:gd name="T8" fmla="*/ 26 w 26"/>
                  <a:gd name="T9" fmla="*/ 6 h 23"/>
                  <a:gd name="T10" fmla="*/ 20 w 26"/>
                  <a:gd name="T11" fmla="*/ 23 h 23"/>
                  <a:gd name="T12" fmla="*/ 7 w 26"/>
                  <a:gd name="T13" fmla="*/ 18 h 23"/>
                  <a:gd name="T14" fmla="*/ 0 w 26"/>
                  <a:gd name="T15" fmla="*/ 12 h 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 h="23">
                    <a:moveTo>
                      <a:pt x="0" y="12"/>
                    </a:moveTo>
                    <a:lnTo>
                      <a:pt x="7" y="6"/>
                    </a:lnTo>
                    <a:lnTo>
                      <a:pt x="20" y="0"/>
                    </a:lnTo>
                    <a:lnTo>
                      <a:pt x="20" y="6"/>
                    </a:lnTo>
                    <a:lnTo>
                      <a:pt x="26" y="6"/>
                    </a:lnTo>
                    <a:lnTo>
                      <a:pt x="20" y="23"/>
                    </a:lnTo>
                    <a:lnTo>
                      <a:pt x="7" y="18"/>
                    </a:lnTo>
                    <a:lnTo>
                      <a:pt x="0" y="12"/>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4" name="Freeform 220"/>
              <p:cNvSpPr>
                <a:spLocks/>
              </p:cNvSpPr>
              <p:nvPr/>
            </p:nvSpPr>
            <p:spPr bwMode="auto">
              <a:xfrm>
                <a:off x="7639" y="11317"/>
                <a:ext cx="32" cy="23"/>
              </a:xfrm>
              <a:custGeom>
                <a:avLst/>
                <a:gdLst>
                  <a:gd name="T0" fmla="*/ 0 w 32"/>
                  <a:gd name="T1" fmla="*/ 12 h 23"/>
                  <a:gd name="T2" fmla="*/ 13 w 32"/>
                  <a:gd name="T3" fmla="*/ 0 h 23"/>
                  <a:gd name="T4" fmla="*/ 19 w 32"/>
                  <a:gd name="T5" fmla="*/ 0 h 23"/>
                  <a:gd name="T6" fmla="*/ 26 w 32"/>
                  <a:gd name="T7" fmla="*/ 0 h 23"/>
                  <a:gd name="T8" fmla="*/ 32 w 32"/>
                  <a:gd name="T9" fmla="*/ 6 h 23"/>
                  <a:gd name="T10" fmla="*/ 32 w 32"/>
                  <a:gd name="T11" fmla="*/ 18 h 23"/>
                  <a:gd name="T12" fmla="*/ 26 w 32"/>
                  <a:gd name="T13" fmla="*/ 18 h 23"/>
                  <a:gd name="T14" fmla="*/ 19 w 32"/>
                  <a:gd name="T15" fmla="*/ 23 h 23"/>
                  <a:gd name="T16" fmla="*/ 13 w 32"/>
                  <a:gd name="T17" fmla="*/ 18 h 23"/>
                  <a:gd name="T18" fmla="*/ 0 w 32"/>
                  <a:gd name="T19" fmla="*/ 12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 h="23">
                    <a:moveTo>
                      <a:pt x="0" y="12"/>
                    </a:moveTo>
                    <a:lnTo>
                      <a:pt x="13" y="0"/>
                    </a:lnTo>
                    <a:lnTo>
                      <a:pt x="19" y="0"/>
                    </a:lnTo>
                    <a:lnTo>
                      <a:pt x="26" y="0"/>
                    </a:lnTo>
                    <a:lnTo>
                      <a:pt x="32" y="6"/>
                    </a:lnTo>
                    <a:lnTo>
                      <a:pt x="32" y="18"/>
                    </a:lnTo>
                    <a:lnTo>
                      <a:pt x="26" y="18"/>
                    </a:lnTo>
                    <a:lnTo>
                      <a:pt x="19" y="23"/>
                    </a:lnTo>
                    <a:lnTo>
                      <a:pt x="13" y="18"/>
                    </a:lnTo>
                    <a:lnTo>
                      <a:pt x="0" y="12"/>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5" name="Freeform 221"/>
              <p:cNvSpPr>
                <a:spLocks/>
              </p:cNvSpPr>
              <p:nvPr/>
            </p:nvSpPr>
            <p:spPr bwMode="auto">
              <a:xfrm>
                <a:off x="7553" y="11329"/>
                <a:ext cx="13" cy="6"/>
              </a:xfrm>
              <a:custGeom>
                <a:avLst/>
                <a:gdLst>
                  <a:gd name="T0" fmla="*/ 0 w 13"/>
                  <a:gd name="T1" fmla="*/ 6 h 6"/>
                  <a:gd name="T2" fmla="*/ 0 w 13"/>
                  <a:gd name="T3" fmla="*/ 0 h 6"/>
                  <a:gd name="T4" fmla="*/ 0 w 13"/>
                  <a:gd name="T5" fmla="*/ 0 h 6"/>
                  <a:gd name="T6" fmla="*/ 13 w 13"/>
                  <a:gd name="T7" fmla="*/ 0 h 6"/>
                  <a:gd name="T8" fmla="*/ 13 w 13"/>
                  <a:gd name="T9" fmla="*/ 6 h 6"/>
                  <a:gd name="T10" fmla="*/ 7 w 13"/>
                  <a:gd name="T11" fmla="*/ 6 h 6"/>
                  <a:gd name="T12" fmla="*/ 0 w 13"/>
                  <a:gd name="T13" fmla="*/ 6 h 6"/>
                  <a:gd name="T14" fmla="*/ 0 w 13"/>
                  <a:gd name="T15" fmla="*/ 6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6">
                    <a:moveTo>
                      <a:pt x="0" y="6"/>
                    </a:moveTo>
                    <a:lnTo>
                      <a:pt x="0" y="0"/>
                    </a:lnTo>
                    <a:lnTo>
                      <a:pt x="13" y="0"/>
                    </a:lnTo>
                    <a:lnTo>
                      <a:pt x="13" y="6"/>
                    </a:lnTo>
                    <a:lnTo>
                      <a:pt x="7" y="6"/>
                    </a:lnTo>
                    <a:lnTo>
                      <a:pt x="0" y="6"/>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 name="Freeform 222"/>
              <p:cNvSpPr>
                <a:spLocks/>
              </p:cNvSpPr>
              <p:nvPr/>
            </p:nvSpPr>
            <p:spPr bwMode="auto">
              <a:xfrm>
                <a:off x="8834" y="11317"/>
                <a:ext cx="26" cy="6"/>
              </a:xfrm>
              <a:custGeom>
                <a:avLst/>
                <a:gdLst>
                  <a:gd name="T0" fmla="*/ 0 w 26"/>
                  <a:gd name="T1" fmla="*/ 6 h 6"/>
                  <a:gd name="T2" fmla="*/ 13 w 26"/>
                  <a:gd name="T3" fmla="*/ 0 h 6"/>
                  <a:gd name="T4" fmla="*/ 19 w 26"/>
                  <a:gd name="T5" fmla="*/ 0 h 6"/>
                  <a:gd name="T6" fmla="*/ 26 w 26"/>
                  <a:gd name="T7" fmla="*/ 6 h 6"/>
                  <a:gd name="T8" fmla="*/ 13 w 26"/>
                  <a:gd name="T9" fmla="*/ 6 h 6"/>
                  <a:gd name="T10" fmla="*/ 0 w 26"/>
                  <a:gd name="T11" fmla="*/ 6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6">
                    <a:moveTo>
                      <a:pt x="0" y="6"/>
                    </a:moveTo>
                    <a:lnTo>
                      <a:pt x="13" y="0"/>
                    </a:lnTo>
                    <a:lnTo>
                      <a:pt x="19" y="0"/>
                    </a:lnTo>
                    <a:lnTo>
                      <a:pt x="26" y="6"/>
                    </a:lnTo>
                    <a:lnTo>
                      <a:pt x="13" y="6"/>
                    </a:lnTo>
                    <a:lnTo>
                      <a:pt x="0" y="6"/>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7" name="Freeform 223"/>
              <p:cNvSpPr>
                <a:spLocks/>
              </p:cNvSpPr>
              <p:nvPr/>
            </p:nvSpPr>
            <p:spPr bwMode="auto">
              <a:xfrm>
                <a:off x="7619" y="11306"/>
                <a:ext cx="26" cy="11"/>
              </a:xfrm>
              <a:custGeom>
                <a:avLst/>
                <a:gdLst>
                  <a:gd name="T0" fmla="*/ 0 w 26"/>
                  <a:gd name="T1" fmla="*/ 6 h 11"/>
                  <a:gd name="T2" fmla="*/ 13 w 26"/>
                  <a:gd name="T3" fmla="*/ 0 h 11"/>
                  <a:gd name="T4" fmla="*/ 20 w 26"/>
                  <a:gd name="T5" fmla="*/ 0 h 11"/>
                  <a:gd name="T6" fmla="*/ 26 w 26"/>
                  <a:gd name="T7" fmla="*/ 0 h 11"/>
                  <a:gd name="T8" fmla="*/ 20 w 26"/>
                  <a:gd name="T9" fmla="*/ 11 h 11"/>
                  <a:gd name="T10" fmla="*/ 6 w 26"/>
                  <a:gd name="T11" fmla="*/ 11 h 11"/>
                  <a:gd name="T12" fmla="*/ 6 w 26"/>
                  <a:gd name="T13" fmla="*/ 11 h 11"/>
                  <a:gd name="T14" fmla="*/ 0 w 26"/>
                  <a:gd name="T15" fmla="*/ 6 h 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 h="11">
                    <a:moveTo>
                      <a:pt x="0" y="6"/>
                    </a:moveTo>
                    <a:lnTo>
                      <a:pt x="13" y="0"/>
                    </a:lnTo>
                    <a:lnTo>
                      <a:pt x="20" y="0"/>
                    </a:lnTo>
                    <a:lnTo>
                      <a:pt x="26" y="0"/>
                    </a:lnTo>
                    <a:lnTo>
                      <a:pt x="20" y="11"/>
                    </a:lnTo>
                    <a:lnTo>
                      <a:pt x="6" y="11"/>
                    </a:lnTo>
                    <a:lnTo>
                      <a:pt x="0" y="6"/>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 name="Freeform 224"/>
              <p:cNvSpPr>
                <a:spLocks/>
              </p:cNvSpPr>
              <p:nvPr/>
            </p:nvSpPr>
            <p:spPr bwMode="auto">
              <a:xfrm>
                <a:off x="8361" y="11254"/>
                <a:ext cx="92" cy="40"/>
              </a:xfrm>
              <a:custGeom>
                <a:avLst/>
                <a:gdLst>
                  <a:gd name="T0" fmla="*/ 0 w 92"/>
                  <a:gd name="T1" fmla="*/ 23 h 40"/>
                  <a:gd name="T2" fmla="*/ 0 w 92"/>
                  <a:gd name="T3" fmla="*/ 17 h 40"/>
                  <a:gd name="T4" fmla="*/ 0 w 92"/>
                  <a:gd name="T5" fmla="*/ 17 h 40"/>
                  <a:gd name="T6" fmla="*/ 13 w 92"/>
                  <a:gd name="T7" fmla="*/ 17 h 40"/>
                  <a:gd name="T8" fmla="*/ 20 w 92"/>
                  <a:gd name="T9" fmla="*/ 17 h 40"/>
                  <a:gd name="T10" fmla="*/ 39 w 92"/>
                  <a:gd name="T11" fmla="*/ 29 h 40"/>
                  <a:gd name="T12" fmla="*/ 59 w 92"/>
                  <a:gd name="T13" fmla="*/ 29 h 40"/>
                  <a:gd name="T14" fmla="*/ 65 w 92"/>
                  <a:gd name="T15" fmla="*/ 29 h 40"/>
                  <a:gd name="T16" fmla="*/ 72 w 92"/>
                  <a:gd name="T17" fmla="*/ 23 h 40"/>
                  <a:gd name="T18" fmla="*/ 65 w 92"/>
                  <a:gd name="T19" fmla="*/ 17 h 40"/>
                  <a:gd name="T20" fmla="*/ 59 w 92"/>
                  <a:gd name="T21" fmla="*/ 11 h 40"/>
                  <a:gd name="T22" fmla="*/ 52 w 92"/>
                  <a:gd name="T23" fmla="*/ 11 h 40"/>
                  <a:gd name="T24" fmla="*/ 46 w 92"/>
                  <a:gd name="T25" fmla="*/ 11 h 40"/>
                  <a:gd name="T26" fmla="*/ 46 w 92"/>
                  <a:gd name="T27" fmla="*/ 5 h 40"/>
                  <a:gd name="T28" fmla="*/ 46 w 92"/>
                  <a:gd name="T29" fmla="*/ 0 h 40"/>
                  <a:gd name="T30" fmla="*/ 59 w 92"/>
                  <a:gd name="T31" fmla="*/ 0 h 40"/>
                  <a:gd name="T32" fmla="*/ 72 w 92"/>
                  <a:gd name="T33" fmla="*/ 0 h 40"/>
                  <a:gd name="T34" fmla="*/ 85 w 92"/>
                  <a:gd name="T35" fmla="*/ 11 h 40"/>
                  <a:gd name="T36" fmla="*/ 92 w 92"/>
                  <a:gd name="T37" fmla="*/ 23 h 40"/>
                  <a:gd name="T38" fmla="*/ 85 w 92"/>
                  <a:gd name="T39" fmla="*/ 34 h 40"/>
                  <a:gd name="T40" fmla="*/ 79 w 92"/>
                  <a:gd name="T41" fmla="*/ 40 h 40"/>
                  <a:gd name="T42" fmla="*/ 59 w 92"/>
                  <a:gd name="T43" fmla="*/ 40 h 40"/>
                  <a:gd name="T44" fmla="*/ 33 w 92"/>
                  <a:gd name="T45" fmla="*/ 34 h 40"/>
                  <a:gd name="T46" fmla="*/ 0 w 92"/>
                  <a:gd name="T47" fmla="*/ 23 h 4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2" h="40">
                    <a:moveTo>
                      <a:pt x="0" y="23"/>
                    </a:moveTo>
                    <a:lnTo>
                      <a:pt x="0" y="17"/>
                    </a:lnTo>
                    <a:lnTo>
                      <a:pt x="13" y="17"/>
                    </a:lnTo>
                    <a:lnTo>
                      <a:pt x="20" y="17"/>
                    </a:lnTo>
                    <a:lnTo>
                      <a:pt x="39" y="29"/>
                    </a:lnTo>
                    <a:lnTo>
                      <a:pt x="59" y="29"/>
                    </a:lnTo>
                    <a:lnTo>
                      <a:pt x="65" y="29"/>
                    </a:lnTo>
                    <a:lnTo>
                      <a:pt x="72" y="23"/>
                    </a:lnTo>
                    <a:lnTo>
                      <a:pt x="65" y="17"/>
                    </a:lnTo>
                    <a:lnTo>
                      <a:pt x="59" y="11"/>
                    </a:lnTo>
                    <a:lnTo>
                      <a:pt x="52" y="11"/>
                    </a:lnTo>
                    <a:lnTo>
                      <a:pt x="46" y="11"/>
                    </a:lnTo>
                    <a:lnTo>
                      <a:pt x="46" y="5"/>
                    </a:lnTo>
                    <a:lnTo>
                      <a:pt x="46" y="0"/>
                    </a:lnTo>
                    <a:lnTo>
                      <a:pt x="59" y="0"/>
                    </a:lnTo>
                    <a:lnTo>
                      <a:pt x="72" y="0"/>
                    </a:lnTo>
                    <a:lnTo>
                      <a:pt x="85" y="11"/>
                    </a:lnTo>
                    <a:lnTo>
                      <a:pt x="92" y="23"/>
                    </a:lnTo>
                    <a:lnTo>
                      <a:pt x="85" y="34"/>
                    </a:lnTo>
                    <a:lnTo>
                      <a:pt x="79" y="40"/>
                    </a:lnTo>
                    <a:lnTo>
                      <a:pt x="59" y="40"/>
                    </a:lnTo>
                    <a:lnTo>
                      <a:pt x="33" y="34"/>
                    </a:lnTo>
                    <a:lnTo>
                      <a:pt x="0" y="23"/>
                    </a:lnTo>
                    <a:close/>
                  </a:path>
                </a:pathLst>
              </a:custGeom>
              <a:solidFill>
                <a:srgbClr val="000000"/>
              </a:solidFill>
              <a:ln w="4445">
                <a:solidFill>
                  <a:srgbClr val="000000"/>
                </a:solidFill>
                <a:prstDash val="solid"/>
                <a:round/>
                <a:headEnd/>
                <a:tailEnd/>
              </a:ln>
            </p:spPr>
            <p:txBody>
              <a:bodyPr/>
              <a:lstStyle/>
              <a:p>
                <a:endParaRPr lang="en-US"/>
              </a:p>
            </p:txBody>
          </p:sp>
          <p:sp>
            <p:nvSpPr>
              <p:cNvPr id="139" name="Freeform 225"/>
              <p:cNvSpPr>
                <a:spLocks/>
              </p:cNvSpPr>
              <p:nvPr/>
            </p:nvSpPr>
            <p:spPr bwMode="auto">
              <a:xfrm>
                <a:off x="8545" y="11231"/>
                <a:ext cx="72" cy="57"/>
              </a:xfrm>
              <a:custGeom>
                <a:avLst/>
                <a:gdLst>
                  <a:gd name="T0" fmla="*/ 6 w 72"/>
                  <a:gd name="T1" fmla="*/ 40 h 57"/>
                  <a:gd name="T2" fmla="*/ 0 w 72"/>
                  <a:gd name="T3" fmla="*/ 28 h 57"/>
                  <a:gd name="T4" fmla="*/ 6 w 72"/>
                  <a:gd name="T5" fmla="*/ 11 h 57"/>
                  <a:gd name="T6" fmla="*/ 19 w 72"/>
                  <a:gd name="T7" fmla="*/ 5 h 57"/>
                  <a:gd name="T8" fmla="*/ 39 w 72"/>
                  <a:gd name="T9" fmla="*/ 0 h 57"/>
                  <a:gd name="T10" fmla="*/ 52 w 72"/>
                  <a:gd name="T11" fmla="*/ 0 h 57"/>
                  <a:gd name="T12" fmla="*/ 65 w 72"/>
                  <a:gd name="T13" fmla="*/ 5 h 57"/>
                  <a:gd name="T14" fmla="*/ 72 w 72"/>
                  <a:gd name="T15" fmla="*/ 23 h 57"/>
                  <a:gd name="T16" fmla="*/ 65 w 72"/>
                  <a:gd name="T17" fmla="*/ 28 h 57"/>
                  <a:gd name="T18" fmla="*/ 59 w 72"/>
                  <a:gd name="T19" fmla="*/ 34 h 57"/>
                  <a:gd name="T20" fmla="*/ 52 w 72"/>
                  <a:gd name="T21" fmla="*/ 34 h 57"/>
                  <a:gd name="T22" fmla="*/ 52 w 72"/>
                  <a:gd name="T23" fmla="*/ 23 h 57"/>
                  <a:gd name="T24" fmla="*/ 52 w 72"/>
                  <a:gd name="T25" fmla="*/ 17 h 57"/>
                  <a:gd name="T26" fmla="*/ 46 w 72"/>
                  <a:gd name="T27" fmla="*/ 11 h 57"/>
                  <a:gd name="T28" fmla="*/ 39 w 72"/>
                  <a:gd name="T29" fmla="*/ 11 h 57"/>
                  <a:gd name="T30" fmla="*/ 32 w 72"/>
                  <a:gd name="T31" fmla="*/ 17 h 57"/>
                  <a:gd name="T32" fmla="*/ 26 w 72"/>
                  <a:gd name="T33" fmla="*/ 23 h 57"/>
                  <a:gd name="T34" fmla="*/ 19 w 72"/>
                  <a:gd name="T35" fmla="*/ 34 h 57"/>
                  <a:gd name="T36" fmla="*/ 26 w 72"/>
                  <a:gd name="T37" fmla="*/ 40 h 57"/>
                  <a:gd name="T38" fmla="*/ 26 w 72"/>
                  <a:gd name="T39" fmla="*/ 40 h 57"/>
                  <a:gd name="T40" fmla="*/ 39 w 72"/>
                  <a:gd name="T41" fmla="*/ 40 h 57"/>
                  <a:gd name="T42" fmla="*/ 39 w 72"/>
                  <a:gd name="T43" fmla="*/ 40 h 57"/>
                  <a:gd name="T44" fmla="*/ 46 w 72"/>
                  <a:gd name="T45" fmla="*/ 40 h 57"/>
                  <a:gd name="T46" fmla="*/ 46 w 72"/>
                  <a:gd name="T47" fmla="*/ 52 h 57"/>
                  <a:gd name="T48" fmla="*/ 39 w 72"/>
                  <a:gd name="T49" fmla="*/ 52 h 57"/>
                  <a:gd name="T50" fmla="*/ 32 w 72"/>
                  <a:gd name="T51" fmla="*/ 57 h 57"/>
                  <a:gd name="T52" fmla="*/ 19 w 72"/>
                  <a:gd name="T53" fmla="*/ 57 h 57"/>
                  <a:gd name="T54" fmla="*/ 13 w 72"/>
                  <a:gd name="T55" fmla="*/ 52 h 57"/>
                  <a:gd name="T56" fmla="*/ 6 w 72"/>
                  <a:gd name="T57" fmla="*/ 40 h 5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2" h="57">
                    <a:moveTo>
                      <a:pt x="6" y="40"/>
                    </a:moveTo>
                    <a:lnTo>
                      <a:pt x="0" y="28"/>
                    </a:lnTo>
                    <a:lnTo>
                      <a:pt x="6" y="11"/>
                    </a:lnTo>
                    <a:lnTo>
                      <a:pt x="19" y="5"/>
                    </a:lnTo>
                    <a:lnTo>
                      <a:pt x="39" y="0"/>
                    </a:lnTo>
                    <a:lnTo>
                      <a:pt x="52" y="0"/>
                    </a:lnTo>
                    <a:lnTo>
                      <a:pt x="65" y="5"/>
                    </a:lnTo>
                    <a:lnTo>
                      <a:pt x="72" y="23"/>
                    </a:lnTo>
                    <a:lnTo>
                      <a:pt x="65" y="28"/>
                    </a:lnTo>
                    <a:lnTo>
                      <a:pt x="59" y="34"/>
                    </a:lnTo>
                    <a:lnTo>
                      <a:pt x="52" y="34"/>
                    </a:lnTo>
                    <a:lnTo>
                      <a:pt x="52" y="23"/>
                    </a:lnTo>
                    <a:lnTo>
                      <a:pt x="52" y="17"/>
                    </a:lnTo>
                    <a:lnTo>
                      <a:pt x="46" y="11"/>
                    </a:lnTo>
                    <a:lnTo>
                      <a:pt x="39" y="11"/>
                    </a:lnTo>
                    <a:lnTo>
                      <a:pt x="32" y="17"/>
                    </a:lnTo>
                    <a:lnTo>
                      <a:pt x="26" y="23"/>
                    </a:lnTo>
                    <a:lnTo>
                      <a:pt x="19" y="34"/>
                    </a:lnTo>
                    <a:lnTo>
                      <a:pt x="26" y="40"/>
                    </a:lnTo>
                    <a:lnTo>
                      <a:pt x="39" y="40"/>
                    </a:lnTo>
                    <a:lnTo>
                      <a:pt x="46" y="40"/>
                    </a:lnTo>
                    <a:lnTo>
                      <a:pt x="46" y="52"/>
                    </a:lnTo>
                    <a:lnTo>
                      <a:pt x="39" y="52"/>
                    </a:lnTo>
                    <a:lnTo>
                      <a:pt x="32" y="57"/>
                    </a:lnTo>
                    <a:lnTo>
                      <a:pt x="19" y="57"/>
                    </a:lnTo>
                    <a:lnTo>
                      <a:pt x="13" y="52"/>
                    </a:lnTo>
                    <a:lnTo>
                      <a:pt x="6" y="40"/>
                    </a:lnTo>
                    <a:close/>
                  </a:path>
                </a:pathLst>
              </a:custGeom>
              <a:solidFill>
                <a:srgbClr val="000000"/>
              </a:solidFill>
              <a:ln w="4445">
                <a:solidFill>
                  <a:srgbClr val="000000"/>
                </a:solidFill>
                <a:prstDash val="solid"/>
                <a:round/>
                <a:headEnd/>
                <a:tailEnd/>
              </a:ln>
            </p:spPr>
            <p:txBody>
              <a:bodyPr/>
              <a:lstStyle/>
              <a:p>
                <a:endParaRPr lang="en-US"/>
              </a:p>
            </p:txBody>
          </p:sp>
          <p:sp>
            <p:nvSpPr>
              <p:cNvPr id="140" name="Freeform 226"/>
              <p:cNvSpPr>
                <a:spLocks/>
              </p:cNvSpPr>
              <p:nvPr/>
            </p:nvSpPr>
            <p:spPr bwMode="auto">
              <a:xfrm>
                <a:off x="8801" y="10206"/>
                <a:ext cx="19" cy="1077"/>
              </a:xfrm>
              <a:custGeom>
                <a:avLst/>
                <a:gdLst>
                  <a:gd name="T0" fmla="*/ 0 w 19"/>
                  <a:gd name="T1" fmla="*/ 1071 h 1077"/>
                  <a:gd name="T2" fmla="*/ 6 w 19"/>
                  <a:gd name="T3" fmla="*/ 58 h 1077"/>
                  <a:gd name="T4" fmla="*/ 6 w 19"/>
                  <a:gd name="T5" fmla="*/ 29 h 1077"/>
                  <a:gd name="T6" fmla="*/ 6 w 19"/>
                  <a:gd name="T7" fmla="*/ 12 h 1077"/>
                  <a:gd name="T8" fmla="*/ 13 w 19"/>
                  <a:gd name="T9" fmla="*/ 0 h 1077"/>
                  <a:gd name="T10" fmla="*/ 19 w 19"/>
                  <a:gd name="T11" fmla="*/ 64 h 1077"/>
                  <a:gd name="T12" fmla="*/ 13 w 19"/>
                  <a:gd name="T13" fmla="*/ 1077 h 1077"/>
                  <a:gd name="T14" fmla="*/ 6 w 19"/>
                  <a:gd name="T15" fmla="*/ 1077 h 1077"/>
                  <a:gd name="T16" fmla="*/ 0 w 19"/>
                  <a:gd name="T17" fmla="*/ 1077 h 1077"/>
                  <a:gd name="T18" fmla="*/ 0 w 19"/>
                  <a:gd name="T19" fmla="*/ 1071 h 10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 h="1077">
                    <a:moveTo>
                      <a:pt x="0" y="1071"/>
                    </a:moveTo>
                    <a:lnTo>
                      <a:pt x="6" y="58"/>
                    </a:lnTo>
                    <a:lnTo>
                      <a:pt x="6" y="29"/>
                    </a:lnTo>
                    <a:lnTo>
                      <a:pt x="6" y="12"/>
                    </a:lnTo>
                    <a:lnTo>
                      <a:pt x="13" y="0"/>
                    </a:lnTo>
                    <a:lnTo>
                      <a:pt x="19" y="64"/>
                    </a:lnTo>
                    <a:lnTo>
                      <a:pt x="13" y="1077"/>
                    </a:lnTo>
                    <a:lnTo>
                      <a:pt x="6" y="1077"/>
                    </a:lnTo>
                    <a:lnTo>
                      <a:pt x="0" y="1077"/>
                    </a:lnTo>
                    <a:lnTo>
                      <a:pt x="0" y="1071"/>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1" name="Freeform 227"/>
              <p:cNvSpPr>
                <a:spLocks/>
              </p:cNvSpPr>
              <p:nvPr/>
            </p:nvSpPr>
            <p:spPr bwMode="auto">
              <a:xfrm>
                <a:off x="8834" y="10177"/>
                <a:ext cx="19" cy="1106"/>
              </a:xfrm>
              <a:custGeom>
                <a:avLst/>
                <a:gdLst>
                  <a:gd name="T0" fmla="*/ 0 w 19"/>
                  <a:gd name="T1" fmla="*/ 0 h 1106"/>
                  <a:gd name="T2" fmla="*/ 19 w 19"/>
                  <a:gd name="T3" fmla="*/ 6 h 1106"/>
                  <a:gd name="T4" fmla="*/ 19 w 19"/>
                  <a:gd name="T5" fmla="*/ 12 h 1106"/>
                  <a:gd name="T6" fmla="*/ 19 w 19"/>
                  <a:gd name="T7" fmla="*/ 18 h 1106"/>
                  <a:gd name="T8" fmla="*/ 19 w 19"/>
                  <a:gd name="T9" fmla="*/ 35 h 1106"/>
                  <a:gd name="T10" fmla="*/ 19 w 19"/>
                  <a:gd name="T11" fmla="*/ 52 h 1106"/>
                  <a:gd name="T12" fmla="*/ 19 w 19"/>
                  <a:gd name="T13" fmla="*/ 75 h 1106"/>
                  <a:gd name="T14" fmla="*/ 19 w 19"/>
                  <a:gd name="T15" fmla="*/ 104 h 1106"/>
                  <a:gd name="T16" fmla="*/ 19 w 19"/>
                  <a:gd name="T17" fmla="*/ 139 h 1106"/>
                  <a:gd name="T18" fmla="*/ 19 w 19"/>
                  <a:gd name="T19" fmla="*/ 174 h 1106"/>
                  <a:gd name="T20" fmla="*/ 19 w 19"/>
                  <a:gd name="T21" fmla="*/ 214 h 1106"/>
                  <a:gd name="T22" fmla="*/ 19 w 19"/>
                  <a:gd name="T23" fmla="*/ 261 h 1106"/>
                  <a:gd name="T24" fmla="*/ 19 w 19"/>
                  <a:gd name="T25" fmla="*/ 353 h 1106"/>
                  <a:gd name="T26" fmla="*/ 19 w 19"/>
                  <a:gd name="T27" fmla="*/ 452 h 1106"/>
                  <a:gd name="T28" fmla="*/ 19 w 19"/>
                  <a:gd name="T29" fmla="*/ 550 h 1106"/>
                  <a:gd name="T30" fmla="*/ 19 w 19"/>
                  <a:gd name="T31" fmla="*/ 648 h 1106"/>
                  <a:gd name="T32" fmla="*/ 19 w 19"/>
                  <a:gd name="T33" fmla="*/ 747 h 1106"/>
                  <a:gd name="T34" fmla="*/ 19 w 19"/>
                  <a:gd name="T35" fmla="*/ 839 h 1106"/>
                  <a:gd name="T36" fmla="*/ 13 w 19"/>
                  <a:gd name="T37" fmla="*/ 880 h 1106"/>
                  <a:gd name="T38" fmla="*/ 13 w 19"/>
                  <a:gd name="T39" fmla="*/ 920 h 1106"/>
                  <a:gd name="T40" fmla="*/ 13 w 19"/>
                  <a:gd name="T41" fmla="*/ 961 h 1106"/>
                  <a:gd name="T42" fmla="*/ 13 w 19"/>
                  <a:gd name="T43" fmla="*/ 996 h 1106"/>
                  <a:gd name="T44" fmla="*/ 13 w 19"/>
                  <a:gd name="T45" fmla="*/ 1019 h 1106"/>
                  <a:gd name="T46" fmla="*/ 13 w 19"/>
                  <a:gd name="T47" fmla="*/ 1048 h 1106"/>
                  <a:gd name="T48" fmla="*/ 13 w 19"/>
                  <a:gd name="T49" fmla="*/ 1065 h 1106"/>
                  <a:gd name="T50" fmla="*/ 13 w 19"/>
                  <a:gd name="T51" fmla="*/ 1082 h 1106"/>
                  <a:gd name="T52" fmla="*/ 13 w 19"/>
                  <a:gd name="T53" fmla="*/ 1088 h 1106"/>
                  <a:gd name="T54" fmla="*/ 13 w 19"/>
                  <a:gd name="T55" fmla="*/ 1094 h 1106"/>
                  <a:gd name="T56" fmla="*/ 0 w 19"/>
                  <a:gd name="T57" fmla="*/ 1106 h 1106"/>
                  <a:gd name="T58" fmla="*/ 0 w 19"/>
                  <a:gd name="T59" fmla="*/ 1100 h 1106"/>
                  <a:gd name="T60" fmla="*/ 0 w 19"/>
                  <a:gd name="T61" fmla="*/ 1088 h 1106"/>
                  <a:gd name="T62" fmla="*/ 0 w 19"/>
                  <a:gd name="T63" fmla="*/ 1077 h 1106"/>
                  <a:gd name="T64" fmla="*/ 0 w 19"/>
                  <a:gd name="T65" fmla="*/ 1054 h 1106"/>
                  <a:gd name="T66" fmla="*/ 0 w 19"/>
                  <a:gd name="T67" fmla="*/ 1030 h 1106"/>
                  <a:gd name="T68" fmla="*/ 0 w 19"/>
                  <a:gd name="T69" fmla="*/ 1001 h 1106"/>
                  <a:gd name="T70" fmla="*/ 0 w 19"/>
                  <a:gd name="T71" fmla="*/ 967 h 1106"/>
                  <a:gd name="T72" fmla="*/ 0 w 19"/>
                  <a:gd name="T73" fmla="*/ 932 h 1106"/>
                  <a:gd name="T74" fmla="*/ 0 w 19"/>
                  <a:gd name="T75" fmla="*/ 891 h 1106"/>
                  <a:gd name="T76" fmla="*/ 0 w 19"/>
                  <a:gd name="T77" fmla="*/ 845 h 1106"/>
                  <a:gd name="T78" fmla="*/ 0 w 19"/>
                  <a:gd name="T79" fmla="*/ 753 h 1106"/>
                  <a:gd name="T80" fmla="*/ 0 w 19"/>
                  <a:gd name="T81" fmla="*/ 654 h 1106"/>
                  <a:gd name="T82" fmla="*/ 0 w 19"/>
                  <a:gd name="T83" fmla="*/ 550 h 1106"/>
                  <a:gd name="T84" fmla="*/ 0 w 19"/>
                  <a:gd name="T85" fmla="*/ 446 h 1106"/>
                  <a:gd name="T86" fmla="*/ 0 w 19"/>
                  <a:gd name="T87" fmla="*/ 347 h 1106"/>
                  <a:gd name="T88" fmla="*/ 0 w 19"/>
                  <a:gd name="T89" fmla="*/ 255 h 1106"/>
                  <a:gd name="T90" fmla="*/ 0 w 19"/>
                  <a:gd name="T91" fmla="*/ 214 h 1106"/>
                  <a:gd name="T92" fmla="*/ 0 w 19"/>
                  <a:gd name="T93" fmla="*/ 168 h 1106"/>
                  <a:gd name="T94" fmla="*/ 0 w 19"/>
                  <a:gd name="T95" fmla="*/ 133 h 1106"/>
                  <a:gd name="T96" fmla="*/ 0 w 19"/>
                  <a:gd name="T97" fmla="*/ 99 h 1106"/>
                  <a:gd name="T98" fmla="*/ 0 w 19"/>
                  <a:gd name="T99" fmla="*/ 70 h 1106"/>
                  <a:gd name="T100" fmla="*/ 0 w 19"/>
                  <a:gd name="T101" fmla="*/ 46 h 1106"/>
                  <a:gd name="T102" fmla="*/ 0 w 19"/>
                  <a:gd name="T103" fmla="*/ 23 h 1106"/>
                  <a:gd name="T104" fmla="*/ 0 w 19"/>
                  <a:gd name="T105" fmla="*/ 12 h 1106"/>
                  <a:gd name="T106" fmla="*/ 0 w 19"/>
                  <a:gd name="T107" fmla="*/ 0 h 1106"/>
                  <a:gd name="T108" fmla="*/ 0 w 19"/>
                  <a:gd name="T109" fmla="*/ 0 h 11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9" h="1106">
                    <a:moveTo>
                      <a:pt x="0" y="0"/>
                    </a:moveTo>
                    <a:lnTo>
                      <a:pt x="19" y="6"/>
                    </a:lnTo>
                    <a:lnTo>
                      <a:pt x="19" y="12"/>
                    </a:lnTo>
                    <a:lnTo>
                      <a:pt x="19" y="18"/>
                    </a:lnTo>
                    <a:lnTo>
                      <a:pt x="19" y="35"/>
                    </a:lnTo>
                    <a:lnTo>
                      <a:pt x="19" y="52"/>
                    </a:lnTo>
                    <a:lnTo>
                      <a:pt x="19" y="75"/>
                    </a:lnTo>
                    <a:lnTo>
                      <a:pt x="19" y="104"/>
                    </a:lnTo>
                    <a:lnTo>
                      <a:pt x="19" y="139"/>
                    </a:lnTo>
                    <a:lnTo>
                      <a:pt x="19" y="174"/>
                    </a:lnTo>
                    <a:lnTo>
                      <a:pt x="19" y="214"/>
                    </a:lnTo>
                    <a:lnTo>
                      <a:pt x="19" y="261"/>
                    </a:lnTo>
                    <a:lnTo>
                      <a:pt x="19" y="353"/>
                    </a:lnTo>
                    <a:lnTo>
                      <a:pt x="19" y="452"/>
                    </a:lnTo>
                    <a:lnTo>
                      <a:pt x="19" y="550"/>
                    </a:lnTo>
                    <a:lnTo>
                      <a:pt x="19" y="648"/>
                    </a:lnTo>
                    <a:lnTo>
                      <a:pt x="19" y="747"/>
                    </a:lnTo>
                    <a:lnTo>
                      <a:pt x="19" y="839"/>
                    </a:lnTo>
                    <a:lnTo>
                      <a:pt x="13" y="880"/>
                    </a:lnTo>
                    <a:lnTo>
                      <a:pt x="13" y="920"/>
                    </a:lnTo>
                    <a:lnTo>
                      <a:pt x="13" y="961"/>
                    </a:lnTo>
                    <a:lnTo>
                      <a:pt x="13" y="996"/>
                    </a:lnTo>
                    <a:lnTo>
                      <a:pt x="13" y="1019"/>
                    </a:lnTo>
                    <a:lnTo>
                      <a:pt x="13" y="1048"/>
                    </a:lnTo>
                    <a:lnTo>
                      <a:pt x="13" y="1065"/>
                    </a:lnTo>
                    <a:lnTo>
                      <a:pt x="13" y="1082"/>
                    </a:lnTo>
                    <a:lnTo>
                      <a:pt x="13" y="1088"/>
                    </a:lnTo>
                    <a:lnTo>
                      <a:pt x="13" y="1094"/>
                    </a:lnTo>
                    <a:lnTo>
                      <a:pt x="0" y="1106"/>
                    </a:lnTo>
                    <a:lnTo>
                      <a:pt x="0" y="1100"/>
                    </a:lnTo>
                    <a:lnTo>
                      <a:pt x="0" y="1088"/>
                    </a:lnTo>
                    <a:lnTo>
                      <a:pt x="0" y="1077"/>
                    </a:lnTo>
                    <a:lnTo>
                      <a:pt x="0" y="1054"/>
                    </a:lnTo>
                    <a:lnTo>
                      <a:pt x="0" y="1030"/>
                    </a:lnTo>
                    <a:lnTo>
                      <a:pt x="0" y="1001"/>
                    </a:lnTo>
                    <a:lnTo>
                      <a:pt x="0" y="967"/>
                    </a:lnTo>
                    <a:lnTo>
                      <a:pt x="0" y="932"/>
                    </a:lnTo>
                    <a:lnTo>
                      <a:pt x="0" y="891"/>
                    </a:lnTo>
                    <a:lnTo>
                      <a:pt x="0" y="845"/>
                    </a:lnTo>
                    <a:lnTo>
                      <a:pt x="0" y="753"/>
                    </a:lnTo>
                    <a:lnTo>
                      <a:pt x="0" y="654"/>
                    </a:lnTo>
                    <a:lnTo>
                      <a:pt x="0" y="550"/>
                    </a:lnTo>
                    <a:lnTo>
                      <a:pt x="0" y="446"/>
                    </a:lnTo>
                    <a:lnTo>
                      <a:pt x="0" y="347"/>
                    </a:lnTo>
                    <a:lnTo>
                      <a:pt x="0" y="255"/>
                    </a:lnTo>
                    <a:lnTo>
                      <a:pt x="0" y="214"/>
                    </a:lnTo>
                    <a:lnTo>
                      <a:pt x="0" y="168"/>
                    </a:lnTo>
                    <a:lnTo>
                      <a:pt x="0" y="133"/>
                    </a:lnTo>
                    <a:lnTo>
                      <a:pt x="0" y="99"/>
                    </a:lnTo>
                    <a:lnTo>
                      <a:pt x="0" y="70"/>
                    </a:lnTo>
                    <a:lnTo>
                      <a:pt x="0" y="46"/>
                    </a:lnTo>
                    <a:lnTo>
                      <a:pt x="0" y="23"/>
                    </a:lnTo>
                    <a:lnTo>
                      <a:pt x="0" y="12"/>
                    </a:lnTo>
                    <a:lnTo>
                      <a:pt x="0" y="0"/>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2" name="Freeform 228"/>
              <p:cNvSpPr>
                <a:spLocks/>
              </p:cNvSpPr>
              <p:nvPr/>
            </p:nvSpPr>
            <p:spPr bwMode="auto">
              <a:xfrm>
                <a:off x="8295" y="11202"/>
                <a:ext cx="118" cy="63"/>
              </a:xfrm>
              <a:custGeom>
                <a:avLst/>
                <a:gdLst>
                  <a:gd name="T0" fmla="*/ 20 w 118"/>
                  <a:gd name="T1" fmla="*/ 57 h 63"/>
                  <a:gd name="T2" fmla="*/ 26 w 118"/>
                  <a:gd name="T3" fmla="*/ 40 h 63"/>
                  <a:gd name="T4" fmla="*/ 26 w 118"/>
                  <a:gd name="T5" fmla="*/ 34 h 63"/>
                  <a:gd name="T6" fmla="*/ 26 w 118"/>
                  <a:gd name="T7" fmla="*/ 23 h 63"/>
                  <a:gd name="T8" fmla="*/ 26 w 118"/>
                  <a:gd name="T9" fmla="*/ 23 h 63"/>
                  <a:gd name="T10" fmla="*/ 20 w 118"/>
                  <a:gd name="T11" fmla="*/ 23 h 63"/>
                  <a:gd name="T12" fmla="*/ 13 w 118"/>
                  <a:gd name="T13" fmla="*/ 23 h 63"/>
                  <a:gd name="T14" fmla="*/ 7 w 118"/>
                  <a:gd name="T15" fmla="*/ 29 h 63"/>
                  <a:gd name="T16" fmla="*/ 7 w 118"/>
                  <a:gd name="T17" fmla="*/ 29 h 63"/>
                  <a:gd name="T18" fmla="*/ 0 w 118"/>
                  <a:gd name="T19" fmla="*/ 23 h 63"/>
                  <a:gd name="T20" fmla="*/ 7 w 118"/>
                  <a:gd name="T21" fmla="*/ 11 h 63"/>
                  <a:gd name="T22" fmla="*/ 13 w 118"/>
                  <a:gd name="T23" fmla="*/ 5 h 63"/>
                  <a:gd name="T24" fmla="*/ 20 w 118"/>
                  <a:gd name="T25" fmla="*/ 5 h 63"/>
                  <a:gd name="T26" fmla="*/ 26 w 118"/>
                  <a:gd name="T27" fmla="*/ 5 h 63"/>
                  <a:gd name="T28" fmla="*/ 33 w 118"/>
                  <a:gd name="T29" fmla="*/ 11 h 63"/>
                  <a:gd name="T30" fmla="*/ 40 w 118"/>
                  <a:gd name="T31" fmla="*/ 17 h 63"/>
                  <a:gd name="T32" fmla="*/ 40 w 118"/>
                  <a:gd name="T33" fmla="*/ 29 h 63"/>
                  <a:gd name="T34" fmla="*/ 40 w 118"/>
                  <a:gd name="T35" fmla="*/ 46 h 63"/>
                  <a:gd name="T36" fmla="*/ 66 w 118"/>
                  <a:gd name="T37" fmla="*/ 40 h 63"/>
                  <a:gd name="T38" fmla="*/ 92 w 118"/>
                  <a:gd name="T39" fmla="*/ 40 h 63"/>
                  <a:gd name="T40" fmla="*/ 99 w 118"/>
                  <a:gd name="T41" fmla="*/ 29 h 63"/>
                  <a:gd name="T42" fmla="*/ 99 w 118"/>
                  <a:gd name="T43" fmla="*/ 23 h 63"/>
                  <a:gd name="T44" fmla="*/ 99 w 118"/>
                  <a:gd name="T45" fmla="*/ 17 h 63"/>
                  <a:gd name="T46" fmla="*/ 92 w 118"/>
                  <a:gd name="T47" fmla="*/ 11 h 63"/>
                  <a:gd name="T48" fmla="*/ 86 w 118"/>
                  <a:gd name="T49" fmla="*/ 17 h 63"/>
                  <a:gd name="T50" fmla="*/ 79 w 118"/>
                  <a:gd name="T51" fmla="*/ 23 h 63"/>
                  <a:gd name="T52" fmla="*/ 72 w 118"/>
                  <a:gd name="T53" fmla="*/ 23 h 63"/>
                  <a:gd name="T54" fmla="*/ 66 w 118"/>
                  <a:gd name="T55" fmla="*/ 23 h 63"/>
                  <a:gd name="T56" fmla="*/ 66 w 118"/>
                  <a:gd name="T57" fmla="*/ 17 h 63"/>
                  <a:gd name="T58" fmla="*/ 72 w 118"/>
                  <a:gd name="T59" fmla="*/ 11 h 63"/>
                  <a:gd name="T60" fmla="*/ 79 w 118"/>
                  <a:gd name="T61" fmla="*/ 5 h 63"/>
                  <a:gd name="T62" fmla="*/ 92 w 118"/>
                  <a:gd name="T63" fmla="*/ 0 h 63"/>
                  <a:gd name="T64" fmla="*/ 99 w 118"/>
                  <a:gd name="T65" fmla="*/ 0 h 63"/>
                  <a:gd name="T66" fmla="*/ 112 w 118"/>
                  <a:gd name="T67" fmla="*/ 5 h 63"/>
                  <a:gd name="T68" fmla="*/ 118 w 118"/>
                  <a:gd name="T69" fmla="*/ 11 h 63"/>
                  <a:gd name="T70" fmla="*/ 118 w 118"/>
                  <a:gd name="T71" fmla="*/ 29 h 63"/>
                  <a:gd name="T72" fmla="*/ 112 w 118"/>
                  <a:gd name="T73" fmla="*/ 40 h 63"/>
                  <a:gd name="T74" fmla="*/ 92 w 118"/>
                  <a:gd name="T75" fmla="*/ 52 h 63"/>
                  <a:gd name="T76" fmla="*/ 79 w 118"/>
                  <a:gd name="T77" fmla="*/ 57 h 63"/>
                  <a:gd name="T78" fmla="*/ 59 w 118"/>
                  <a:gd name="T79" fmla="*/ 57 h 63"/>
                  <a:gd name="T80" fmla="*/ 40 w 118"/>
                  <a:gd name="T81" fmla="*/ 57 h 63"/>
                  <a:gd name="T82" fmla="*/ 40 w 118"/>
                  <a:gd name="T83" fmla="*/ 52 h 63"/>
                  <a:gd name="T84" fmla="*/ 26 w 118"/>
                  <a:gd name="T85" fmla="*/ 57 h 63"/>
                  <a:gd name="T86" fmla="*/ 26 w 118"/>
                  <a:gd name="T87" fmla="*/ 63 h 63"/>
                  <a:gd name="T88" fmla="*/ 20 w 118"/>
                  <a:gd name="T89" fmla="*/ 57 h 6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8" h="63">
                    <a:moveTo>
                      <a:pt x="20" y="57"/>
                    </a:moveTo>
                    <a:lnTo>
                      <a:pt x="26" y="40"/>
                    </a:lnTo>
                    <a:lnTo>
                      <a:pt x="26" y="34"/>
                    </a:lnTo>
                    <a:lnTo>
                      <a:pt x="26" y="23"/>
                    </a:lnTo>
                    <a:lnTo>
                      <a:pt x="20" y="23"/>
                    </a:lnTo>
                    <a:lnTo>
                      <a:pt x="13" y="23"/>
                    </a:lnTo>
                    <a:lnTo>
                      <a:pt x="7" y="29"/>
                    </a:lnTo>
                    <a:lnTo>
                      <a:pt x="0" y="23"/>
                    </a:lnTo>
                    <a:lnTo>
                      <a:pt x="7" y="11"/>
                    </a:lnTo>
                    <a:lnTo>
                      <a:pt x="13" y="5"/>
                    </a:lnTo>
                    <a:lnTo>
                      <a:pt x="20" y="5"/>
                    </a:lnTo>
                    <a:lnTo>
                      <a:pt x="26" y="5"/>
                    </a:lnTo>
                    <a:lnTo>
                      <a:pt x="33" y="11"/>
                    </a:lnTo>
                    <a:lnTo>
                      <a:pt x="40" y="17"/>
                    </a:lnTo>
                    <a:lnTo>
                      <a:pt x="40" y="29"/>
                    </a:lnTo>
                    <a:lnTo>
                      <a:pt x="40" y="46"/>
                    </a:lnTo>
                    <a:lnTo>
                      <a:pt x="66" y="40"/>
                    </a:lnTo>
                    <a:lnTo>
                      <a:pt x="92" y="40"/>
                    </a:lnTo>
                    <a:lnTo>
                      <a:pt x="99" y="29"/>
                    </a:lnTo>
                    <a:lnTo>
                      <a:pt x="99" y="23"/>
                    </a:lnTo>
                    <a:lnTo>
                      <a:pt x="99" y="17"/>
                    </a:lnTo>
                    <a:lnTo>
                      <a:pt x="92" y="11"/>
                    </a:lnTo>
                    <a:lnTo>
                      <a:pt x="86" y="17"/>
                    </a:lnTo>
                    <a:lnTo>
                      <a:pt x="79" y="23"/>
                    </a:lnTo>
                    <a:lnTo>
                      <a:pt x="72" y="23"/>
                    </a:lnTo>
                    <a:lnTo>
                      <a:pt x="66" y="23"/>
                    </a:lnTo>
                    <a:lnTo>
                      <a:pt x="66" y="17"/>
                    </a:lnTo>
                    <a:lnTo>
                      <a:pt x="72" y="11"/>
                    </a:lnTo>
                    <a:lnTo>
                      <a:pt x="79" y="5"/>
                    </a:lnTo>
                    <a:lnTo>
                      <a:pt x="92" y="0"/>
                    </a:lnTo>
                    <a:lnTo>
                      <a:pt x="99" y="0"/>
                    </a:lnTo>
                    <a:lnTo>
                      <a:pt x="112" y="5"/>
                    </a:lnTo>
                    <a:lnTo>
                      <a:pt x="118" y="11"/>
                    </a:lnTo>
                    <a:lnTo>
                      <a:pt x="118" y="29"/>
                    </a:lnTo>
                    <a:lnTo>
                      <a:pt x="112" y="40"/>
                    </a:lnTo>
                    <a:lnTo>
                      <a:pt x="92" y="52"/>
                    </a:lnTo>
                    <a:lnTo>
                      <a:pt x="79" y="57"/>
                    </a:lnTo>
                    <a:lnTo>
                      <a:pt x="59" y="57"/>
                    </a:lnTo>
                    <a:lnTo>
                      <a:pt x="40" y="57"/>
                    </a:lnTo>
                    <a:lnTo>
                      <a:pt x="40" y="52"/>
                    </a:lnTo>
                    <a:lnTo>
                      <a:pt x="26" y="57"/>
                    </a:lnTo>
                    <a:lnTo>
                      <a:pt x="26" y="63"/>
                    </a:lnTo>
                    <a:lnTo>
                      <a:pt x="20" y="57"/>
                    </a:lnTo>
                    <a:close/>
                  </a:path>
                </a:pathLst>
              </a:custGeom>
              <a:solidFill>
                <a:srgbClr val="000000"/>
              </a:solidFill>
              <a:ln w="4445">
                <a:solidFill>
                  <a:srgbClr val="000000"/>
                </a:solidFill>
                <a:prstDash val="solid"/>
                <a:round/>
                <a:headEnd/>
                <a:tailEnd/>
              </a:ln>
            </p:spPr>
            <p:txBody>
              <a:bodyPr/>
              <a:lstStyle/>
              <a:p>
                <a:endParaRPr lang="en-US"/>
              </a:p>
            </p:txBody>
          </p:sp>
          <p:sp>
            <p:nvSpPr>
              <p:cNvPr id="143" name="Freeform 229"/>
              <p:cNvSpPr>
                <a:spLocks/>
              </p:cNvSpPr>
              <p:nvPr/>
            </p:nvSpPr>
            <p:spPr bwMode="auto">
              <a:xfrm>
                <a:off x="8518" y="11202"/>
                <a:ext cx="46" cy="40"/>
              </a:xfrm>
              <a:custGeom>
                <a:avLst/>
                <a:gdLst>
                  <a:gd name="T0" fmla="*/ 20 w 46"/>
                  <a:gd name="T1" fmla="*/ 40 h 40"/>
                  <a:gd name="T2" fmla="*/ 7 w 46"/>
                  <a:gd name="T3" fmla="*/ 11 h 40"/>
                  <a:gd name="T4" fmla="*/ 0 w 46"/>
                  <a:gd name="T5" fmla="*/ 5 h 40"/>
                  <a:gd name="T6" fmla="*/ 0 w 46"/>
                  <a:gd name="T7" fmla="*/ 0 h 40"/>
                  <a:gd name="T8" fmla="*/ 0 w 46"/>
                  <a:gd name="T9" fmla="*/ 0 h 40"/>
                  <a:gd name="T10" fmla="*/ 27 w 46"/>
                  <a:gd name="T11" fmla="*/ 5 h 40"/>
                  <a:gd name="T12" fmla="*/ 46 w 46"/>
                  <a:gd name="T13" fmla="*/ 17 h 40"/>
                  <a:gd name="T14" fmla="*/ 46 w 46"/>
                  <a:gd name="T15" fmla="*/ 23 h 40"/>
                  <a:gd name="T16" fmla="*/ 40 w 46"/>
                  <a:gd name="T17" fmla="*/ 23 h 40"/>
                  <a:gd name="T18" fmla="*/ 33 w 46"/>
                  <a:gd name="T19" fmla="*/ 34 h 40"/>
                  <a:gd name="T20" fmla="*/ 27 w 46"/>
                  <a:gd name="T21" fmla="*/ 40 h 40"/>
                  <a:gd name="T22" fmla="*/ 20 w 46"/>
                  <a:gd name="T23" fmla="*/ 40 h 40"/>
                  <a:gd name="T24" fmla="*/ 20 w 46"/>
                  <a:gd name="T25" fmla="*/ 40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40">
                    <a:moveTo>
                      <a:pt x="20" y="40"/>
                    </a:moveTo>
                    <a:lnTo>
                      <a:pt x="7" y="11"/>
                    </a:lnTo>
                    <a:lnTo>
                      <a:pt x="0" y="5"/>
                    </a:lnTo>
                    <a:lnTo>
                      <a:pt x="0" y="0"/>
                    </a:lnTo>
                    <a:lnTo>
                      <a:pt x="27" y="5"/>
                    </a:lnTo>
                    <a:lnTo>
                      <a:pt x="46" y="17"/>
                    </a:lnTo>
                    <a:lnTo>
                      <a:pt x="46" y="23"/>
                    </a:lnTo>
                    <a:lnTo>
                      <a:pt x="40" y="23"/>
                    </a:lnTo>
                    <a:lnTo>
                      <a:pt x="33" y="34"/>
                    </a:lnTo>
                    <a:lnTo>
                      <a:pt x="27" y="40"/>
                    </a:lnTo>
                    <a:lnTo>
                      <a:pt x="20" y="40"/>
                    </a:lnTo>
                    <a:close/>
                  </a:path>
                </a:pathLst>
              </a:custGeom>
              <a:solidFill>
                <a:srgbClr val="000000"/>
              </a:solidFill>
              <a:ln w="4445">
                <a:solidFill>
                  <a:srgbClr val="000000"/>
                </a:solidFill>
                <a:prstDash val="solid"/>
                <a:round/>
                <a:headEnd/>
                <a:tailEnd/>
              </a:ln>
            </p:spPr>
            <p:txBody>
              <a:bodyPr/>
              <a:lstStyle/>
              <a:p>
                <a:endParaRPr lang="en-US"/>
              </a:p>
            </p:txBody>
          </p:sp>
          <p:sp>
            <p:nvSpPr>
              <p:cNvPr id="144" name="Freeform 230"/>
              <p:cNvSpPr>
                <a:spLocks/>
              </p:cNvSpPr>
              <p:nvPr/>
            </p:nvSpPr>
            <p:spPr bwMode="auto">
              <a:xfrm>
                <a:off x="8374" y="11074"/>
                <a:ext cx="98" cy="93"/>
              </a:xfrm>
              <a:custGeom>
                <a:avLst/>
                <a:gdLst>
                  <a:gd name="T0" fmla="*/ 0 w 98"/>
                  <a:gd name="T1" fmla="*/ 81 h 93"/>
                  <a:gd name="T2" fmla="*/ 0 w 98"/>
                  <a:gd name="T3" fmla="*/ 76 h 93"/>
                  <a:gd name="T4" fmla="*/ 7 w 98"/>
                  <a:gd name="T5" fmla="*/ 70 h 93"/>
                  <a:gd name="T6" fmla="*/ 20 w 98"/>
                  <a:gd name="T7" fmla="*/ 52 h 93"/>
                  <a:gd name="T8" fmla="*/ 52 w 98"/>
                  <a:gd name="T9" fmla="*/ 23 h 93"/>
                  <a:gd name="T10" fmla="*/ 85 w 98"/>
                  <a:gd name="T11" fmla="*/ 0 h 93"/>
                  <a:gd name="T12" fmla="*/ 92 w 98"/>
                  <a:gd name="T13" fmla="*/ 6 h 93"/>
                  <a:gd name="T14" fmla="*/ 98 w 98"/>
                  <a:gd name="T15" fmla="*/ 12 h 93"/>
                  <a:gd name="T16" fmla="*/ 85 w 98"/>
                  <a:gd name="T17" fmla="*/ 29 h 93"/>
                  <a:gd name="T18" fmla="*/ 66 w 98"/>
                  <a:gd name="T19" fmla="*/ 52 h 93"/>
                  <a:gd name="T20" fmla="*/ 20 w 98"/>
                  <a:gd name="T21" fmla="*/ 87 h 93"/>
                  <a:gd name="T22" fmla="*/ 13 w 98"/>
                  <a:gd name="T23" fmla="*/ 93 h 93"/>
                  <a:gd name="T24" fmla="*/ 7 w 98"/>
                  <a:gd name="T25" fmla="*/ 93 h 93"/>
                  <a:gd name="T26" fmla="*/ 0 w 98"/>
                  <a:gd name="T27" fmla="*/ 81 h 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8" h="93">
                    <a:moveTo>
                      <a:pt x="0" y="81"/>
                    </a:moveTo>
                    <a:lnTo>
                      <a:pt x="0" y="76"/>
                    </a:lnTo>
                    <a:lnTo>
                      <a:pt x="7" y="70"/>
                    </a:lnTo>
                    <a:lnTo>
                      <a:pt x="20" y="52"/>
                    </a:lnTo>
                    <a:lnTo>
                      <a:pt x="52" y="23"/>
                    </a:lnTo>
                    <a:lnTo>
                      <a:pt x="85" y="0"/>
                    </a:lnTo>
                    <a:lnTo>
                      <a:pt x="92" y="6"/>
                    </a:lnTo>
                    <a:lnTo>
                      <a:pt x="98" y="12"/>
                    </a:lnTo>
                    <a:lnTo>
                      <a:pt x="85" y="29"/>
                    </a:lnTo>
                    <a:lnTo>
                      <a:pt x="66" y="52"/>
                    </a:lnTo>
                    <a:lnTo>
                      <a:pt x="20" y="87"/>
                    </a:lnTo>
                    <a:lnTo>
                      <a:pt x="13" y="93"/>
                    </a:lnTo>
                    <a:lnTo>
                      <a:pt x="7" y="93"/>
                    </a:lnTo>
                    <a:lnTo>
                      <a:pt x="0" y="81"/>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 name="Freeform 231"/>
              <p:cNvSpPr>
                <a:spLocks/>
              </p:cNvSpPr>
              <p:nvPr/>
            </p:nvSpPr>
            <p:spPr bwMode="auto">
              <a:xfrm>
                <a:off x="8577" y="11068"/>
                <a:ext cx="46" cy="76"/>
              </a:xfrm>
              <a:custGeom>
                <a:avLst/>
                <a:gdLst>
                  <a:gd name="T0" fmla="*/ 0 w 46"/>
                  <a:gd name="T1" fmla="*/ 64 h 76"/>
                  <a:gd name="T2" fmla="*/ 0 w 46"/>
                  <a:gd name="T3" fmla="*/ 53 h 76"/>
                  <a:gd name="T4" fmla="*/ 0 w 46"/>
                  <a:gd name="T5" fmla="*/ 35 h 76"/>
                  <a:gd name="T6" fmla="*/ 7 w 46"/>
                  <a:gd name="T7" fmla="*/ 35 h 76"/>
                  <a:gd name="T8" fmla="*/ 7 w 46"/>
                  <a:gd name="T9" fmla="*/ 53 h 76"/>
                  <a:gd name="T10" fmla="*/ 14 w 46"/>
                  <a:gd name="T11" fmla="*/ 58 h 76"/>
                  <a:gd name="T12" fmla="*/ 20 w 46"/>
                  <a:gd name="T13" fmla="*/ 58 h 76"/>
                  <a:gd name="T14" fmla="*/ 27 w 46"/>
                  <a:gd name="T15" fmla="*/ 58 h 76"/>
                  <a:gd name="T16" fmla="*/ 33 w 46"/>
                  <a:gd name="T17" fmla="*/ 53 h 76"/>
                  <a:gd name="T18" fmla="*/ 27 w 46"/>
                  <a:gd name="T19" fmla="*/ 41 h 76"/>
                  <a:gd name="T20" fmla="*/ 20 w 46"/>
                  <a:gd name="T21" fmla="*/ 29 h 76"/>
                  <a:gd name="T22" fmla="*/ 7 w 46"/>
                  <a:gd name="T23" fmla="*/ 6 h 76"/>
                  <a:gd name="T24" fmla="*/ 7 w 46"/>
                  <a:gd name="T25" fmla="*/ 0 h 76"/>
                  <a:gd name="T26" fmla="*/ 14 w 46"/>
                  <a:gd name="T27" fmla="*/ 0 h 76"/>
                  <a:gd name="T28" fmla="*/ 27 w 46"/>
                  <a:gd name="T29" fmla="*/ 18 h 76"/>
                  <a:gd name="T30" fmla="*/ 40 w 46"/>
                  <a:gd name="T31" fmla="*/ 35 h 76"/>
                  <a:gd name="T32" fmla="*/ 46 w 46"/>
                  <a:gd name="T33" fmla="*/ 53 h 76"/>
                  <a:gd name="T34" fmla="*/ 40 w 46"/>
                  <a:gd name="T35" fmla="*/ 70 h 76"/>
                  <a:gd name="T36" fmla="*/ 33 w 46"/>
                  <a:gd name="T37" fmla="*/ 76 h 76"/>
                  <a:gd name="T38" fmla="*/ 20 w 46"/>
                  <a:gd name="T39" fmla="*/ 76 h 76"/>
                  <a:gd name="T40" fmla="*/ 7 w 46"/>
                  <a:gd name="T41" fmla="*/ 70 h 76"/>
                  <a:gd name="T42" fmla="*/ 0 w 46"/>
                  <a:gd name="T43" fmla="*/ 64 h 7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6" h="76">
                    <a:moveTo>
                      <a:pt x="0" y="64"/>
                    </a:moveTo>
                    <a:lnTo>
                      <a:pt x="0" y="53"/>
                    </a:lnTo>
                    <a:lnTo>
                      <a:pt x="0" y="35"/>
                    </a:lnTo>
                    <a:lnTo>
                      <a:pt x="7" y="35"/>
                    </a:lnTo>
                    <a:lnTo>
                      <a:pt x="7" y="53"/>
                    </a:lnTo>
                    <a:lnTo>
                      <a:pt x="14" y="58"/>
                    </a:lnTo>
                    <a:lnTo>
                      <a:pt x="20" y="58"/>
                    </a:lnTo>
                    <a:lnTo>
                      <a:pt x="27" y="58"/>
                    </a:lnTo>
                    <a:lnTo>
                      <a:pt x="33" y="53"/>
                    </a:lnTo>
                    <a:lnTo>
                      <a:pt x="27" y="41"/>
                    </a:lnTo>
                    <a:lnTo>
                      <a:pt x="20" y="29"/>
                    </a:lnTo>
                    <a:lnTo>
                      <a:pt x="7" y="6"/>
                    </a:lnTo>
                    <a:lnTo>
                      <a:pt x="7" y="0"/>
                    </a:lnTo>
                    <a:lnTo>
                      <a:pt x="14" y="0"/>
                    </a:lnTo>
                    <a:lnTo>
                      <a:pt x="27" y="18"/>
                    </a:lnTo>
                    <a:lnTo>
                      <a:pt x="40" y="35"/>
                    </a:lnTo>
                    <a:lnTo>
                      <a:pt x="46" y="53"/>
                    </a:lnTo>
                    <a:lnTo>
                      <a:pt x="40" y="70"/>
                    </a:lnTo>
                    <a:lnTo>
                      <a:pt x="33" y="76"/>
                    </a:lnTo>
                    <a:lnTo>
                      <a:pt x="20" y="76"/>
                    </a:lnTo>
                    <a:lnTo>
                      <a:pt x="7" y="70"/>
                    </a:lnTo>
                    <a:lnTo>
                      <a:pt x="0" y="64"/>
                    </a:lnTo>
                    <a:close/>
                  </a:path>
                </a:pathLst>
              </a:custGeom>
              <a:solidFill>
                <a:srgbClr val="000000"/>
              </a:solidFill>
              <a:ln w="4445">
                <a:solidFill>
                  <a:srgbClr val="000000"/>
                </a:solidFill>
                <a:prstDash val="solid"/>
                <a:round/>
                <a:headEnd/>
                <a:tailEnd/>
              </a:ln>
            </p:spPr>
            <p:txBody>
              <a:bodyPr/>
              <a:lstStyle/>
              <a:p>
                <a:endParaRPr lang="en-US"/>
              </a:p>
            </p:txBody>
          </p:sp>
          <p:sp>
            <p:nvSpPr>
              <p:cNvPr id="146" name="Freeform 232"/>
              <p:cNvSpPr>
                <a:spLocks/>
              </p:cNvSpPr>
              <p:nvPr/>
            </p:nvSpPr>
            <p:spPr bwMode="auto">
              <a:xfrm>
                <a:off x="8381" y="11080"/>
                <a:ext cx="45" cy="35"/>
              </a:xfrm>
              <a:custGeom>
                <a:avLst/>
                <a:gdLst>
                  <a:gd name="T0" fmla="*/ 0 w 45"/>
                  <a:gd name="T1" fmla="*/ 35 h 35"/>
                  <a:gd name="T2" fmla="*/ 39 w 45"/>
                  <a:gd name="T3" fmla="*/ 0 h 35"/>
                  <a:gd name="T4" fmla="*/ 45 w 45"/>
                  <a:gd name="T5" fmla="*/ 0 h 35"/>
                  <a:gd name="T6" fmla="*/ 26 w 45"/>
                  <a:gd name="T7" fmla="*/ 23 h 35"/>
                  <a:gd name="T8" fmla="*/ 13 w 45"/>
                  <a:gd name="T9" fmla="*/ 29 h 35"/>
                  <a:gd name="T10" fmla="*/ 0 w 45"/>
                  <a:gd name="T11" fmla="*/ 35 h 35"/>
                  <a:gd name="T12" fmla="*/ 0 w 45"/>
                  <a:gd name="T13" fmla="*/ 35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35">
                    <a:moveTo>
                      <a:pt x="0" y="35"/>
                    </a:moveTo>
                    <a:lnTo>
                      <a:pt x="39" y="0"/>
                    </a:lnTo>
                    <a:lnTo>
                      <a:pt x="45" y="0"/>
                    </a:lnTo>
                    <a:lnTo>
                      <a:pt x="26" y="23"/>
                    </a:lnTo>
                    <a:lnTo>
                      <a:pt x="13" y="29"/>
                    </a:lnTo>
                    <a:lnTo>
                      <a:pt x="0" y="35"/>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 name="Freeform 233"/>
              <p:cNvSpPr>
                <a:spLocks/>
              </p:cNvSpPr>
              <p:nvPr/>
            </p:nvSpPr>
            <p:spPr bwMode="auto">
              <a:xfrm>
                <a:off x="8623" y="11074"/>
                <a:ext cx="73" cy="41"/>
              </a:xfrm>
              <a:custGeom>
                <a:avLst/>
                <a:gdLst>
                  <a:gd name="T0" fmla="*/ 0 w 73"/>
                  <a:gd name="T1" fmla="*/ 6 h 41"/>
                  <a:gd name="T2" fmla="*/ 0 w 73"/>
                  <a:gd name="T3" fmla="*/ 0 h 41"/>
                  <a:gd name="T4" fmla="*/ 7 w 73"/>
                  <a:gd name="T5" fmla="*/ 0 h 41"/>
                  <a:gd name="T6" fmla="*/ 27 w 73"/>
                  <a:gd name="T7" fmla="*/ 18 h 41"/>
                  <a:gd name="T8" fmla="*/ 40 w 73"/>
                  <a:gd name="T9" fmla="*/ 23 h 41"/>
                  <a:gd name="T10" fmla="*/ 46 w 73"/>
                  <a:gd name="T11" fmla="*/ 23 h 41"/>
                  <a:gd name="T12" fmla="*/ 53 w 73"/>
                  <a:gd name="T13" fmla="*/ 23 h 41"/>
                  <a:gd name="T14" fmla="*/ 60 w 73"/>
                  <a:gd name="T15" fmla="*/ 18 h 41"/>
                  <a:gd name="T16" fmla="*/ 53 w 73"/>
                  <a:gd name="T17" fmla="*/ 12 h 41"/>
                  <a:gd name="T18" fmla="*/ 46 w 73"/>
                  <a:gd name="T19" fmla="*/ 12 h 41"/>
                  <a:gd name="T20" fmla="*/ 46 w 73"/>
                  <a:gd name="T21" fmla="*/ 6 h 41"/>
                  <a:gd name="T22" fmla="*/ 53 w 73"/>
                  <a:gd name="T23" fmla="*/ 0 h 41"/>
                  <a:gd name="T24" fmla="*/ 60 w 73"/>
                  <a:gd name="T25" fmla="*/ 0 h 41"/>
                  <a:gd name="T26" fmla="*/ 73 w 73"/>
                  <a:gd name="T27" fmla="*/ 12 h 41"/>
                  <a:gd name="T28" fmla="*/ 73 w 73"/>
                  <a:gd name="T29" fmla="*/ 23 h 41"/>
                  <a:gd name="T30" fmla="*/ 73 w 73"/>
                  <a:gd name="T31" fmla="*/ 29 h 41"/>
                  <a:gd name="T32" fmla="*/ 66 w 73"/>
                  <a:gd name="T33" fmla="*/ 41 h 41"/>
                  <a:gd name="T34" fmla="*/ 60 w 73"/>
                  <a:gd name="T35" fmla="*/ 41 h 41"/>
                  <a:gd name="T36" fmla="*/ 40 w 73"/>
                  <a:gd name="T37" fmla="*/ 41 h 41"/>
                  <a:gd name="T38" fmla="*/ 20 w 73"/>
                  <a:gd name="T39" fmla="*/ 29 h 41"/>
                  <a:gd name="T40" fmla="*/ 14 w 73"/>
                  <a:gd name="T41" fmla="*/ 18 h 41"/>
                  <a:gd name="T42" fmla="*/ 0 w 73"/>
                  <a:gd name="T43" fmla="*/ 6 h 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3" h="41">
                    <a:moveTo>
                      <a:pt x="0" y="6"/>
                    </a:moveTo>
                    <a:lnTo>
                      <a:pt x="0" y="0"/>
                    </a:lnTo>
                    <a:lnTo>
                      <a:pt x="7" y="0"/>
                    </a:lnTo>
                    <a:lnTo>
                      <a:pt x="27" y="18"/>
                    </a:lnTo>
                    <a:lnTo>
                      <a:pt x="40" y="23"/>
                    </a:lnTo>
                    <a:lnTo>
                      <a:pt x="46" y="23"/>
                    </a:lnTo>
                    <a:lnTo>
                      <a:pt x="53" y="23"/>
                    </a:lnTo>
                    <a:lnTo>
                      <a:pt x="60" y="18"/>
                    </a:lnTo>
                    <a:lnTo>
                      <a:pt x="53" y="12"/>
                    </a:lnTo>
                    <a:lnTo>
                      <a:pt x="46" y="12"/>
                    </a:lnTo>
                    <a:lnTo>
                      <a:pt x="46" y="6"/>
                    </a:lnTo>
                    <a:lnTo>
                      <a:pt x="53" y="0"/>
                    </a:lnTo>
                    <a:lnTo>
                      <a:pt x="60" y="0"/>
                    </a:lnTo>
                    <a:lnTo>
                      <a:pt x="73" y="12"/>
                    </a:lnTo>
                    <a:lnTo>
                      <a:pt x="73" y="23"/>
                    </a:lnTo>
                    <a:lnTo>
                      <a:pt x="73" y="29"/>
                    </a:lnTo>
                    <a:lnTo>
                      <a:pt x="66" y="41"/>
                    </a:lnTo>
                    <a:lnTo>
                      <a:pt x="60" y="41"/>
                    </a:lnTo>
                    <a:lnTo>
                      <a:pt x="40" y="41"/>
                    </a:lnTo>
                    <a:lnTo>
                      <a:pt x="20" y="29"/>
                    </a:lnTo>
                    <a:lnTo>
                      <a:pt x="14" y="18"/>
                    </a:lnTo>
                    <a:lnTo>
                      <a:pt x="0" y="6"/>
                    </a:lnTo>
                    <a:close/>
                  </a:path>
                </a:pathLst>
              </a:custGeom>
              <a:solidFill>
                <a:srgbClr val="000000"/>
              </a:solidFill>
              <a:ln w="4445">
                <a:solidFill>
                  <a:srgbClr val="000000"/>
                </a:solidFill>
                <a:prstDash val="solid"/>
                <a:round/>
                <a:headEnd/>
                <a:tailEnd/>
              </a:ln>
            </p:spPr>
            <p:txBody>
              <a:bodyPr/>
              <a:lstStyle/>
              <a:p>
                <a:endParaRPr lang="en-US"/>
              </a:p>
            </p:txBody>
          </p:sp>
          <p:sp>
            <p:nvSpPr>
              <p:cNvPr id="148" name="Freeform 234"/>
              <p:cNvSpPr>
                <a:spLocks/>
              </p:cNvSpPr>
              <p:nvPr/>
            </p:nvSpPr>
            <p:spPr bwMode="auto">
              <a:xfrm>
                <a:off x="8118" y="11080"/>
                <a:ext cx="20" cy="35"/>
              </a:xfrm>
              <a:custGeom>
                <a:avLst/>
                <a:gdLst>
                  <a:gd name="T0" fmla="*/ 0 w 20"/>
                  <a:gd name="T1" fmla="*/ 0 h 35"/>
                  <a:gd name="T2" fmla="*/ 13 w 20"/>
                  <a:gd name="T3" fmla="*/ 6 h 35"/>
                  <a:gd name="T4" fmla="*/ 20 w 20"/>
                  <a:gd name="T5" fmla="*/ 12 h 35"/>
                  <a:gd name="T6" fmla="*/ 20 w 20"/>
                  <a:gd name="T7" fmla="*/ 35 h 35"/>
                  <a:gd name="T8" fmla="*/ 0 w 20"/>
                  <a:gd name="T9" fmla="*/ 17 h 35"/>
                  <a:gd name="T10" fmla="*/ 0 w 20"/>
                  <a:gd name="T11" fmla="*/ 12 h 35"/>
                  <a:gd name="T12" fmla="*/ 0 w 20"/>
                  <a:gd name="T13" fmla="*/ 6 h 35"/>
                  <a:gd name="T14" fmla="*/ 0 w 20"/>
                  <a:gd name="T15" fmla="*/ 0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 h="35">
                    <a:moveTo>
                      <a:pt x="0" y="0"/>
                    </a:moveTo>
                    <a:lnTo>
                      <a:pt x="13" y="6"/>
                    </a:lnTo>
                    <a:lnTo>
                      <a:pt x="20" y="12"/>
                    </a:lnTo>
                    <a:lnTo>
                      <a:pt x="20" y="35"/>
                    </a:lnTo>
                    <a:lnTo>
                      <a:pt x="0" y="17"/>
                    </a:lnTo>
                    <a:lnTo>
                      <a:pt x="0" y="12"/>
                    </a:lnTo>
                    <a:lnTo>
                      <a:pt x="0" y="6"/>
                    </a:lnTo>
                    <a:lnTo>
                      <a:pt x="0" y="0"/>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9" name="Freeform 235"/>
              <p:cNvSpPr>
                <a:spLocks/>
              </p:cNvSpPr>
              <p:nvPr/>
            </p:nvSpPr>
            <p:spPr bwMode="auto">
              <a:xfrm>
                <a:off x="8518" y="11045"/>
                <a:ext cx="53" cy="64"/>
              </a:xfrm>
              <a:custGeom>
                <a:avLst/>
                <a:gdLst>
                  <a:gd name="T0" fmla="*/ 0 w 53"/>
                  <a:gd name="T1" fmla="*/ 58 h 64"/>
                  <a:gd name="T2" fmla="*/ 0 w 53"/>
                  <a:gd name="T3" fmla="*/ 52 h 64"/>
                  <a:gd name="T4" fmla="*/ 0 w 53"/>
                  <a:gd name="T5" fmla="*/ 41 h 64"/>
                  <a:gd name="T6" fmla="*/ 0 w 53"/>
                  <a:gd name="T7" fmla="*/ 29 h 64"/>
                  <a:gd name="T8" fmla="*/ 7 w 53"/>
                  <a:gd name="T9" fmla="*/ 23 h 64"/>
                  <a:gd name="T10" fmla="*/ 14 w 53"/>
                  <a:gd name="T11" fmla="*/ 23 h 64"/>
                  <a:gd name="T12" fmla="*/ 14 w 53"/>
                  <a:gd name="T13" fmla="*/ 29 h 64"/>
                  <a:gd name="T14" fmla="*/ 14 w 53"/>
                  <a:gd name="T15" fmla="*/ 41 h 64"/>
                  <a:gd name="T16" fmla="*/ 14 w 53"/>
                  <a:gd name="T17" fmla="*/ 52 h 64"/>
                  <a:gd name="T18" fmla="*/ 20 w 53"/>
                  <a:gd name="T19" fmla="*/ 52 h 64"/>
                  <a:gd name="T20" fmla="*/ 27 w 53"/>
                  <a:gd name="T21" fmla="*/ 52 h 64"/>
                  <a:gd name="T22" fmla="*/ 40 w 53"/>
                  <a:gd name="T23" fmla="*/ 41 h 64"/>
                  <a:gd name="T24" fmla="*/ 40 w 53"/>
                  <a:gd name="T25" fmla="*/ 23 h 64"/>
                  <a:gd name="T26" fmla="*/ 40 w 53"/>
                  <a:gd name="T27" fmla="*/ 0 h 64"/>
                  <a:gd name="T28" fmla="*/ 46 w 53"/>
                  <a:gd name="T29" fmla="*/ 0 h 64"/>
                  <a:gd name="T30" fmla="*/ 46 w 53"/>
                  <a:gd name="T31" fmla="*/ 0 h 64"/>
                  <a:gd name="T32" fmla="*/ 53 w 53"/>
                  <a:gd name="T33" fmla="*/ 12 h 64"/>
                  <a:gd name="T34" fmla="*/ 53 w 53"/>
                  <a:gd name="T35" fmla="*/ 29 h 64"/>
                  <a:gd name="T36" fmla="*/ 53 w 53"/>
                  <a:gd name="T37" fmla="*/ 41 h 64"/>
                  <a:gd name="T38" fmla="*/ 46 w 53"/>
                  <a:gd name="T39" fmla="*/ 58 h 64"/>
                  <a:gd name="T40" fmla="*/ 33 w 53"/>
                  <a:gd name="T41" fmla="*/ 64 h 64"/>
                  <a:gd name="T42" fmla="*/ 27 w 53"/>
                  <a:gd name="T43" fmla="*/ 64 h 64"/>
                  <a:gd name="T44" fmla="*/ 14 w 53"/>
                  <a:gd name="T45" fmla="*/ 64 h 64"/>
                  <a:gd name="T46" fmla="*/ 0 w 53"/>
                  <a:gd name="T47" fmla="*/ 58 h 6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3" h="64">
                    <a:moveTo>
                      <a:pt x="0" y="58"/>
                    </a:moveTo>
                    <a:lnTo>
                      <a:pt x="0" y="52"/>
                    </a:lnTo>
                    <a:lnTo>
                      <a:pt x="0" y="41"/>
                    </a:lnTo>
                    <a:lnTo>
                      <a:pt x="0" y="29"/>
                    </a:lnTo>
                    <a:lnTo>
                      <a:pt x="7" y="23"/>
                    </a:lnTo>
                    <a:lnTo>
                      <a:pt x="14" y="23"/>
                    </a:lnTo>
                    <a:lnTo>
                      <a:pt x="14" y="29"/>
                    </a:lnTo>
                    <a:lnTo>
                      <a:pt x="14" y="41"/>
                    </a:lnTo>
                    <a:lnTo>
                      <a:pt x="14" y="52"/>
                    </a:lnTo>
                    <a:lnTo>
                      <a:pt x="20" y="52"/>
                    </a:lnTo>
                    <a:lnTo>
                      <a:pt x="27" y="52"/>
                    </a:lnTo>
                    <a:lnTo>
                      <a:pt x="40" y="41"/>
                    </a:lnTo>
                    <a:lnTo>
                      <a:pt x="40" y="23"/>
                    </a:lnTo>
                    <a:lnTo>
                      <a:pt x="40" y="0"/>
                    </a:lnTo>
                    <a:lnTo>
                      <a:pt x="46" y="0"/>
                    </a:lnTo>
                    <a:lnTo>
                      <a:pt x="53" y="12"/>
                    </a:lnTo>
                    <a:lnTo>
                      <a:pt x="53" y="29"/>
                    </a:lnTo>
                    <a:lnTo>
                      <a:pt x="53" y="41"/>
                    </a:lnTo>
                    <a:lnTo>
                      <a:pt x="46" y="58"/>
                    </a:lnTo>
                    <a:lnTo>
                      <a:pt x="33" y="64"/>
                    </a:lnTo>
                    <a:lnTo>
                      <a:pt x="27" y="64"/>
                    </a:lnTo>
                    <a:lnTo>
                      <a:pt x="14" y="64"/>
                    </a:lnTo>
                    <a:lnTo>
                      <a:pt x="0" y="58"/>
                    </a:lnTo>
                    <a:close/>
                  </a:path>
                </a:pathLst>
              </a:custGeom>
              <a:solidFill>
                <a:srgbClr val="000000"/>
              </a:solidFill>
              <a:ln w="4445">
                <a:solidFill>
                  <a:srgbClr val="000000"/>
                </a:solidFill>
                <a:prstDash val="solid"/>
                <a:round/>
                <a:headEnd/>
                <a:tailEnd/>
              </a:ln>
            </p:spPr>
            <p:txBody>
              <a:bodyPr/>
              <a:lstStyle/>
              <a:p>
                <a:endParaRPr lang="en-US"/>
              </a:p>
            </p:txBody>
          </p:sp>
          <p:sp>
            <p:nvSpPr>
              <p:cNvPr id="150" name="Freeform 236"/>
              <p:cNvSpPr>
                <a:spLocks/>
              </p:cNvSpPr>
              <p:nvPr/>
            </p:nvSpPr>
            <p:spPr bwMode="auto">
              <a:xfrm>
                <a:off x="8052" y="10796"/>
                <a:ext cx="355" cy="307"/>
              </a:xfrm>
              <a:custGeom>
                <a:avLst/>
                <a:gdLst>
                  <a:gd name="T0" fmla="*/ 0 w 355"/>
                  <a:gd name="T1" fmla="*/ 290 h 307"/>
                  <a:gd name="T2" fmla="*/ 20 w 355"/>
                  <a:gd name="T3" fmla="*/ 290 h 307"/>
                  <a:gd name="T4" fmla="*/ 40 w 355"/>
                  <a:gd name="T5" fmla="*/ 278 h 307"/>
                  <a:gd name="T6" fmla="*/ 53 w 355"/>
                  <a:gd name="T7" fmla="*/ 209 h 307"/>
                  <a:gd name="T8" fmla="*/ 105 w 355"/>
                  <a:gd name="T9" fmla="*/ 168 h 307"/>
                  <a:gd name="T10" fmla="*/ 178 w 355"/>
                  <a:gd name="T11" fmla="*/ 174 h 307"/>
                  <a:gd name="T12" fmla="*/ 256 w 355"/>
                  <a:gd name="T13" fmla="*/ 226 h 307"/>
                  <a:gd name="T14" fmla="*/ 191 w 355"/>
                  <a:gd name="T15" fmla="*/ 134 h 307"/>
                  <a:gd name="T16" fmla="*/ 184 w 355"/>
                  <a:gd name="T17" fmla="*/ 87 h 307"/>
                  <a:gd name="T18" fmla="*/ 223 w 355"/>
                  <a:gd name="T19" fmla="*/ 47 h 307"/>
                  <a:gd name="T20" fmla="*/ 283 w 355"/>
                  <a:gd name="T21" fmla="*/ 35 h 307"/>
                  <a:gd name="T22" fmla="*/ 335 w 355"/>
                  <a:gd name="T23" fmla="*/ 18 h 307"/>
                  <a:gd name="T24" fmla="*/ 322 w 355"/>
                  <a:gd name="T25" fmla="*/ 18 h 307"/>
                  <a:gd name="T26" fmla="*/ 322 w 355"/>
                  <a:gd name="T27" fmla="*/ 6 h 307"/>
                  <a:gd name="T28" fmla="*/ 348 w 355"/>
                  <a:gd name="T29" fmla="*/ 0 h 307"/>
                  <a:gd name="T30" fmla="*/ 348 w 355"/>
                  <a:gd name="T31" fmla="*/ 24 h 307"/>
                  <a:gd name="T32" fmla="*/ 315 w 355"/>
                  <a:gd name="T33" fmla="*/ 47 h 307"/>
                  <a:gd name="T34" fmla="*/ 296 w 355"/>
                  <a:gd name="T35" fmla="*/ 58 h 307"/>
                  <a:gd name="T36" fmla="*/ 315 w 355"/>
                  <a:gd name="T37" fmla="*/ 87 h 307"/>
                  <a:gd name="T38" fmla="*/ 302 w 355"/>
                  <a:gd name="T39" fmla="*/ 122 h 307"/>
                  <a:gd name="T40" fmla="*/ 250 w 355"/>
                  <a:gd name="T41" fmla="*/ 122 h 307"/>
                  <a:gd name="T42" fmla="*/ 243 w 355"/>
                  <a:gd name="T43" fmla="*/ 105 h 307"/>
                  <a:gd name="T44" fmla="*/ 269 w 355"/>
                  <a:gd name="T45" fmla="*/ 110 h 307"/>
                  <a:gd name="T46" fmla="*/ 283 w 355"/>
                  <a:gd name="T47" fmla="*/ 87 h 307"/>
                  <a:gd name="T48" fmla="*/ 237 w 355"/>
                  <a:gd name="T49" fmla="*/ 70 h 307"/>
                  <a:gd name="T50" fmla="*/ 204 w 355"/>
                  <a:gd name="T51" fmla="*/ 105 h 307"/>
                  <a:gd name="T52" fmla="*/ 217 w 355"/>
                  <a:gd name="T53" fmla="*/ 163 h 307"/>
                  <a:gd name="T54" fmla="*/ 243 w 355"/>
                  <a:gd name="T55" fmla="*/ 180 h 307"/>
                  <a:gd name="T56" fmla="*/ 223 w 355"/>
                  <a:gd name="T57" fmla="*/ 134 h 307"/>
                  <a:gd name="T58" fmla="*/ 230 w 355"/>
                  <a:gd name="T59" fmla="*/ 145 h 307"/>
                  <a:gd name="T60" fmla="*/ 269 w 355"/>
                  <a:gd name="T61" fmla="*/ 209 h 307"/>
                  <a:gd name="T62" fmla="*/ 322 w 355"/>
                  <a:gd name="T63" fmla="*/ 301 h 307"/>
                  <a:gd name="T64" fmla="*/ 191 w 355"/>
                  <a:gd name="T65" fmla="*/ 209 h 307"/>
                  <a:gd name="T66" fmla="*/ 151 w 355"/>
                  <a:gd name="T67" fmla="*/ 191 h 307"/>
                  <a:gd name="T68" fmla="*/ 217 w 355"/>
                  <a:gd name="T69" fmla="*/ 209 h 307"/>
                  <a:gd name="T70" fmla="*/ 171 w 355"/>
                  <a:gd name="T71" fmla="*/ 180 h 307"/>
                  <a:gd name="T72" fmla="*/ 105 w 355"/>
                  <a:gd name="T73" fmla="*/ 186 h 307"/>
                  <a:gd name="T74" fmla="*/ 86 w 355"/>
                  <a:gd name="T75" fmla="*/ 226 h 307"/>
                  <a:gd name="T76" fmla="*/ 118 w 355"/>
                  <a:gd name="T77" fmla="*/ 244 h 307"/>
                  <a:gd name="T78" fmla="*/ 138 w 355"/>
                  <a:gd name="T79" fmla="*/ 215 h 307"/>
                  <a:gd name="T80" fmla="*/ 151 w 355"/>
                  <a:gd name="T81" fmla="*/ 232 h 307"/>
                  <a:gd name="T82" fmla="*/ 138 w 355"/>
                  <a:gd name="T83" fmla="*/ 272 h 307"/>
                  <a:gd name="T84" fmla="*/ 86 w 355"/>
                  <a:gd name="T85" fmla="*/ 278 h 307"/>
                  <a:gd name="T86" fmla="*/ 66 w 355"/>
                  <a:gd name="T87" fmla="*/ 249 h 307"/>
                  <a:gd name="T88" fmla="*/ 53 w 355"/>
                  <a:gd name="T89" fmla="*/ 255 h 307"/>
                  <a:gd name="T90" fmla="*/ 53 w 355"/>
                  <a:gd name="T91" fmla="*/ 284 h 307"/>
                  <a:gd name="T92" fmla="*/ 27 w 355"/>
                  <a:gd name="T93" fmla="*/ 307 h 3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55" h="307">
                    <a:moveTo>
                      <a:pt x="0" y="301"/>
                    </a:moveTo>
                    <a:lnTo>
                      <a:pt x="0" y="296"/>
                    </a:lnTo>
                    <a:lnTo>
                      <a:pt x="0" y="290"/>
                    </a:lnTo>
                    <a:lnTo>
                      <a:pt x="13" y="284"/>
                    </a:lnTo>
                    <a:lnTo>
                      <a:pt x="20" y="284"/>
                    </a:lnTo>
                    <a:lnTo>
                      <a:pt x="20" y="290"/>
                    </a:lnTo>
                    <a:lnTo>
                      <a:pt x="27" y="296"/>
                    </a:lnTo>
                    <a:lnTo>
                      <a:pt x="33" y="290"/>
                    </a:lnTo>
                    <a:lnTo>
                      <a:pt x="40" y="278"/>
                    </a:lnTo>
                    <a:lnTo>
                      <a:pt x="40" y="255"/>
                    </a:lnTo>
                    <a:lnTo>
                      <a:pt x="40" y="232"/>
                    </a:lnTo>
                    <a:lnTo>
                      <a:pt x="53" y="209"/>
                    </a:lnTo>
                    <a:lnTo>
                      <a:pt x="66" y="191"/>
                    </a:lnTo>
                    <a:lnTo>
                      <a:pt x="86" y="174"/>
                    </a:lnTo>
                    <a:lnTo>
                      <a:pt x="105" y="168"/>
                    </a:lnTo>
                    <a:lnTo>
                      <a:pt x="132" y="163"/>
                    </a:lnTo>
                    <a:lnTo>
                      <a:pt x="151" y="163"/>
                    </a:lnTo>
                    <a:lnTo>
                      <a:pt x="178" y="174"/>
                    </a:lnTo>
                    <a:lnTo>
                      <a:pt x="217" y="191"/>
                    </a:lnTo>
                    <a:lnTo>
                      <a:pt x="250" y="226"/>
                    </a:lnTo>
                    <a:lnTo>
                      <a:pt x="256" y="226"/>
                    </a:lnTo>
                    <a:lnTo>
                      <a:pt x="256" y="220"/>
                    </a:lnTo>
                    <a:lnTo>
                      <a:pt x="210" y="163"/>
                    </a:lnTo>
                    <a:lnTo>
                      <a:pt x="191" y="134"/>
                    </a:lnTo>
                    <a:lnTo>
                      <a:pt x="184" y="116"/>
                    </a:lnTo>
                    <a:lnTo>
                      <a:pt x="184" y="99"/>
                    </a:lnTo>
                    <a:lnTo>
                      <a:pt x="184" y="87"/>
                    </a:lnTo>
                    <a:lnTo>
                      <a:pt x="191" y="70"/>
                    </a:lnTo>
                    <a:lnTo>
                      <a:pt x="204" y="58"/>
                    </a:lnTo>
                    <a:lnTo>
                      <a:pt x="223" y="47"/>
                    </a:lnTo>
                    <a:lnTo>
                      <a:pt x="237" y="41"/>
                    </a:lnTo>
                    <a:lnTo>
                      <a:pt x="250" y="41"/>
                    </a:lnTo>
                    <a:lnTo>
                      <a:pt x="283" y="35"/>
                    </a:lnTo>
                    <a:lnTo>
                      <a:pt x="315" y="35"/>
                    </a:lnTo>
                    <a:lnTo>
                      <a:pt x="329" y="29"/>
                    </a:lnTo>
                    <a:lnTo>
                      <a:pt x="335" y="18"/>
                    </a:lnTo>
                    <a:lnTo>
                      <a:pt x="335" y="12"/>
                    </a:lnTo>
                    <a:lnTo>
                      <a:pt x="322" y="18"/>
                    </a:lnTo>
                    <a:lnTo>
                      <a:pt x="315" y="18"/>
                    </a:lnTo>
                    <a:lnTo>
                      <a:pt x="322" y="6"/>
                    </a:lnTo>
                    <a:lnTo>
                      <a:pt x="329" y="0"/>
                    </a:lnTo>
                    <a:lnTo>
                      <a:pt x="342" y="0"/>
                    </a:lnTo>
                    <a:lnTo>
                      <a:pt x="348" y="0"/>
                    </a:lnTo>
                    <a:lnTo>
                      <a:pt x="348" y="6"/>
                    </a:lnTo>
                    <a:lnTo>
                      <a:pt x="355" y="12"/>
                    </a:lnTo>
                    <a:lnTo>
                      <a:pt x="348" y="24"/>
                    </a:lnTo>
                    <a:lnTo>
                      <a:pt x="335" y="35"/>
                    </a:lnTo>
                    <a:lnTo>
                      <a:pt x="322" y="41"/>
                    </a:lnTo>
                    <a:lnTo>
                      <a:pt x="315" y="47"/>
                    </a:lnTo>
                    <a:lnTo>
                      <a:pt x="283" y="53"/>
                    </a:lnTo>
                    <a:lnTo>
                      <a:pt x="289" y="58"/>
                    </a:lnTo>
                    <a:lnTo>
                      <a:pt x="296" y="58"/>
                    </a:lnTo>
                    <a:lnTo>
                      <a:pt x="309" y="64"/>
                    </a:lnTo>
                    <a:lnTo>
                      <a:pt x="315" y="76"/>
                    </a:lnTo>
                    <a:lnTo>
                      <a:pt x="315" y="87"/>
                    </a:lnTo>
                    <a:lnTo>
                      <a:pt x="322" y="99"/>
                    </a:lnTo>
                    <a:lnTo>
                      <a:pt x="315" y="110"/>
                    </a:lnTo>
                    <a:lnTo>
                      <a:pt x="302" y="122"/>
                    </a:lnTo>
                    <a:lnTo>
                      <a:pt x="289" y="128"/>
                    </a:lnTo>
                    <a:lnTo>
                      <a:pt x="269" y="128"/>
                    </a:lnTo>
                    <a:lnTo>
                      <a:pt x="250" y="122"/>
                    </a:lnTo>
                    <a:lnTo>
                      <a:pt x="243" y="116"/>
                    </a:lnTo>
                    <a:lnTo>
                      <a:pt x="243" y="110"/>
                    </a:lnTo>
                    <a:lnTo>
                      <a:pt x="243" y="105"/>
                    </a:lnTo>
                    <a:lnTo>
                      <a:pt x="256" y="110"/>
                    </a:lnTo>
                    <a:lnTo>
                      <a:pt x="263" y="110"/>
                    </a:lnTo>
                    <a:lnTo>
                      <a:pt x="269" y="110"/>
                    </a:lnTo>
                    <a:lnTo>
                      <a:pt x="283" y="99"/>
                    </a:lnTo>
                    <a:lnTo>
                      <a:pt x="283" y="93"/>
                    </a:lnTo>
                    <a:lnTo>
                      <a:pt x="283" y="87"/>
                    </a:lnTo>
                    <a:lnTo>
                      <a:pt x="263" y="70"/>
                    </a:lnTo>
                    <a:lnTo>
                      <a:pt x="250" y="70"/>
                    </a:lnTo>
                    <a:lnTo>
                      <a:pt x="237" y="70"/>
                    </a:lnTo>
                    <a:lnTo>
                      <a:pt x="230" y="76"/>
                    </a:lnTo>
                    <a:lnTo>
                      <a:pt x="217" y="81"/>
                    </a:lnTo>
                    <a:lnTo>
                      <a:pt x="204" y="105"/>
                    </a:lnTo>
                    <a:lnTo>
                      <a:pt x="204" y="128"/>
                    </a:lnTo>
                    <a:lnTo>
                      <a:pt x="210" y="145"/>
                    </a:lnTo>
                    <a:lnTo>
                      <a:pt x="217" y="163"/>
                    </a:lnTo>
                    <a:lnTo>
                      <a:pt x="237" y="180"/>
                    </a:lnTo>
                    <a:lnTo>
                      <a:pt x="237" y="186"/>
                    </a:lnTo>
                    <a:lnTo>
                      <a:pt x="243" y="180"/>
                    </a:lnTo>
                    <a:lnTo>
                      <a:pt x="237" y="168"/>
                    </a:lnTo>
                    <a:lnTo>
                      <a:pt x="230" y="151"/>
                    </a:lnTo>
                    <a:lnTo>
                      <a:pt x="223" y="134"/>
                    </a:lnTo>
                    <a:lnTo>
                      <a:pt x="217" y="116"/>
                    </a:lnTo>
                    <a:lnTo>
                      <a:pt x="223" y="110"/>
                    </a:lnTo>
                    <a:lnTo>
                      <a:pt x="230" y="145"/>
                    </a:lnTo>
                    <a:lnTo>
                      <a:pt x="237" y="163"/>
                    </a:lnTo>
                    <a:lnTo>
                      <a:pt x="250" y="180"/>
                    </a:lnTo>
                    <a:lnTo>
                      <a:pt x="269" y="209"/>
                    </a:lnTo>
                    <a:lnTo>
                      <a:pt x="296" y="232"/>
                    </a:lnTo>
                    <a:lnTo>
                      <a:pt x="348" y="272"/>
                    </a:lnTo>
                    <a:lnTo>
                      <a:pt x="322" y="301"/>
                    </a:lnTo>
                    <a:lnTo>
                      <a:pt x="250" y="244"/>
                    </a:lnTo>
                    <a:lnTo>
                      <a:pt x="217" y="220"/>
                    </a:lnTo>
                    <a:lnTo>
                      <a:pt x="191" y="209"/>
                    </a:lnTo>
                    <a:lnTo>
                      <a:pt x="171" y="203"/>
                    </a:lnTo>
                    <a:lnTo>
                      <a:pt x="132" y="197"/>
                    </a:lnTo>
                    <a:lnTo>
                      <a:pt x="151" y="191"/>
                    </a:lnTo>
                    <a:lnTo>
                      <a:pt x="171" y="197"/>
                    </a:lnTo>
                    <a:lnTo>
                      <a:pt x="210" y="209"/>
                    </a:lnTo>
                    <a:lnTo>
                      <a:pt x="217" y="209"/>
                    </a:lnTo>
                    <a:lnTo>
                      <a:pt x="204" y="197"/>
                    </a:lnTo>
                    <a:lnTo>
                      <a:pt x="191" y="191"/>
                    </a:lnTo>
                    <a:lnTo>
                      <a:pt x="171" y="180"/>
                    </a:lnTo>
                    <a:lnTo>
                      <a:pt x="151" y="180"/>
                    </a:lnTo>
                    <a:lnTo>
                      <a:pt x="125" y="180"/>
                    </a:lnTo>
                    <a:lnTo>
                      <a:pt x="105" y="186"/>
                    </a:lnTo>
                    <a:lnTo>
                      <a:pt x="92" y="203"/>
                    </a:lnTo>
                    <a:lnTo>
                      <a:pt x="86" y="215"/>
                    </a:lnTo>
                    <a:lnTo>
                      <a:pt x="86" y="226"/>
                    </a:lnTo>
                    <a:lnTo>
                      <a:pt x="92" y="238"/>
                    </a:lnTo>
                    <a:lnTo>
                      <a:pt x="105" y="244"/>
                    </a:lnTo>
                    <a:lnTo>
                      <a:pt x="118" y="244"/>
                    </a:lnTo>
                    <a:lnTo>
                      <a:pt x="125" y="238"/>
                    </a:lnTo>
                    <a:lnTo>
                      <a:pt x="132" y="232"/>
                    </a:lnTo>
                    <a:lnTo>
                      <a:pt x="138" y="215"/>
                    </a:lnTo>
                    <a:lnTo>
                      <a:pt x="145" y="220"/>
                    </a:lnTo>
                    <a:lnTo>
                      <a:pt x="151" y="232"/>
                    </a:lnTo>
                    <a:lnTo>
                      <a:pt x="151" y="249"/>
                    </a:lnTo>
                    <a:lnTo>
                      <a:pt x="145" y="261"/>
                    </a:lnTo>
                    <a:lnTo>
                      <a:pt x="138" y="272"/>
                    </a:lnTo>
                    <a:lnTo>
                      <a:pt x="125" y="278"/>
                    </a:lnTo>
                    <a:lnTo>
                      <a:pt x="99" y="284"/>
                    </a:lnTo>
                    <a:lnTo>
                      <a:pt x="86" y="278"/>
                    </a:lnTo>
                    <a:lnTo>
                      <a:pt x="66" y="267"/>
                    </a:lnTo>
                    <a:lnTo>
                      <a:pt x="66" y="261"/>
                    </a:lnTo>
                    <a:lnTo>
                      <a:pt x="66" y="249"/>
                    </a:lnTo>
                    <a:lnTo>
                      <a:pt x="59" y="244"/>
                    </a:lnTo>
                    <a:lnTo>
                      <a:pt x="53" y="244"/>
                    </a:lnTo>
                    <a:lnTo>
                      <a:pt x="53" y="255"/>
                    </a:lnTo>
                    <a:lnTo>
                      <a:pt x="53" y="261"/>
                    </a:lnTo>
                    <a:lnTo>
                      <a:pt x="53" y="272"/>
                    </a:lnTo>
                    <a:lnTo>
                      <a:pt x="53" y="284"/>
                    </a:lnTo>
                    <a:lnTo>
                      <a:pt x="46" y="301"/>
                    </a:lnTo>
                    <a:lnTo>
                      <a:pt x="40" y="307"/>
                    </a:lnTo>
                    <a:lnTo>
                      <a:pt x="27" y="307"/>
                    </a:lnTo>
                    <a:lnTo>
                      <a:pt x="13" y="307"/>
                    </a:lnTo>
                    <a:lnTo>
                      <a:pt x="0" y="301"/>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1" name="Freeform 237"/>
              <p:cNvSpPr>
                <a:spLocks/>
              </p:cNvSpPr>
              <p:nvPr/>
            </p:nvSpPr>
            <p:spPr bwMode="auto">
              <a:xfrm>
                <a:off x="8545" y="11080"/>
                <a:ext cx="6" cy="1"/>
              </a:xfrm>
              <a:custGeom>
                <a:avLst/>
                <a:gdLst>
                  <a:gd name="T0" fmla="*/ 0 w 6"/>
                  <a:gd name="T1" fmla="*/ 0 h 1"/>
                  <a:gd name="T2" fmla="*/ 0 w 6"/>
                  <a:gd name="T3" fmla="*/ 0 h 1"/>
                  <a:gd name="T4" fmla="*/ 6 w 6"/>
                  <a:gd name="T5" fmla="*/ 0 h 1"/>
                  <a:gd name="T6" fmla="*/ 6 w 6"/>
                  <a:gd name="T7" fmla="*/ 0 h 1"/>
                  <a:gd name="T8" fmla="*/ 6 w 6"/>
                  <a:gd name="T9" fmla="*/ 0 h 1"/>
                  <a:gd name="T10" fmla="*/ 0 w 6"/>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
                    <a:moveTo>
                      <a:pt x="0" y="0"/>
                    </a:moveTo>
                    <a:lnTo>
                      <a:pt x="0" y="0"/>
                    </a:lnTo>
                    <a:lnTo>
                      <a:pt x="6" y="0"/>
                    </a:lnTo>
                    <a:lnTo>
                      <a:pt x="0" y="0"/>
                    </a:lnTo>
                    <a:close/>
                  </a:path>
                </a:pathLst>
              </a:custGeom>
              <a:solidFill>
                <a:srgbClr val="000000"/>
              </a:solidFill>
              <a:ln w="4445">
                <a:solidFill>
                  <a:srgbClr val="000000"/>
                </a:solidFill>
                <a:prstDash val="solid"/>
                <a:round/>
                <a:headEnd/>
                <a:tailEnd/>
              </a:ln>
            </p:spPr>
            <p:txBody>
              <a:bodyPr/>
              <a:lstStyle/>
              <a:p>
                <a:endParaRPr lang="en-US"/>
              </a:p>
            </p:txBody>
          </p:sp>
          <p:sp>
            <p:nvSpPr>
              <p:cNvPr id="152" name="Freeform 238"/>
              <p:cNvSpPr>
                <a:spLocks/>
              </p:cNvSpPr>
              <p:nvPr/>
            </p:nvSpPr>
            <p:spPr bwMode="auto">
              <a:xfrm>
                <a:off x="8637" y="11028"/>
                <a:ext cx="65" cy="40"/>
              </a:xfrm>
              <a:custGeom>
                <a:avLst/>
                <a:gdLst>
                  <a:gd name="T0" fmla="*/ 0 w 65"/>
                  <a:gd name="T1" fmla="*/ 35 h 40"/>
                  <a:gd name="T2" fmla="*/ 19 w 65"/>
                  <a:gd name="T3" fmla="*/ 29 h 40"/>
                  <a:gd name="T4" fmla="*/ 52 w 65"/>
                  <a:gd name="T5" fmla="*/ 0 h 40"/>
                  <a:gd name="T6" fmla="*/ 59 w 65"/>
                  <a:gd name="T7" fmla="*/ 6 h 40"/>
                  <a:gd name="T8" fmla="*/ 65 w 65"/>
                  <a:gd name="T9" fmla="*/ 12 h 40"/>
                  <a:gd name="T10" fmla="*/ 59 w 65"/>
                  <a:gd name="T11" fmla="*/ 29 h 40"/>
                  <a:gd name="T12" fmla="*/ 52 w 65"/>
                  <a:gd name="T13" fmla="*/ 40 h 40"/>
                  <a:gd name="T14" fmla="*/ 39 w 65"/>
                  <a:gd name="T15" fmla="*/ 40 h 40"/>
                  <a:gd name="T16" fmla="*/ 26 w 65"/>
                  <a:gd name="T17" fmla="*/ 40 h 40"/>
                  <a:gd name="T18" fmla="*/ 0 w 65"/>
                  <a:gd name="T19" fmla="*/ 40 h 40"/>
                  <a:gd name="T20" fmla="*/ 0 w 65"/>
                  <a:gd name="T21" fmla="*/ 35 h 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5" h="40">
                    <a:moveTo>
                      <a:pt x="0" y="35"/>
                    </a:moveTo>
                    <a:lnTo>
                      <a:pt x="19" y="29"/>
                    </a:lnTo>
                    <a:lnTo>
                      <a:pt x="52" y="0"/>
                    </a:lnTo>
                    <a:lnTo>
                      <a:pt x="59" y="6"/>
                    </a:lnTo>
                    <a:lnTo>
                      <a:pt x="65" y="12"/>
                    </a:lnTo>
                    <a:lnTo>
                      <a:pt x="59" y="29"/>
                    </a:lnTo>
                    <a:lnTo>
                      <a:pt x="52" y="40"/>
                    </a:lnTo>
                    <a:lnTo>
                      <a:pt x="39" y="40"/>
                    </a:lnTo>
                    <a:lnTo>
                      <a:pt x="26" y="40"/>
                    </a:lnTo>
                    <a:lnTo>
                      <a:pt x="0" y="40"/>
                    </a:lnTo>
                    <a:lnTo>
                      <a:pt x="0" y="35"/>
                    </a:lnTo>
                    <a:close/>
                  </a:path>
                </a:pathLst>
              </a:custGeom>
              <a:solidFill>
                <a:srgbClr val="000000"/>
              </a:solidFill>
              <a:ln w="4445">
                <a:solidFill>
                  <a:srgbClr val="000000"/>
                </a:solidFill>
                <a:prstDash val="solid"/>
                <a:round/>
                <a:headEnd/>
                <a:tailEnd/>
              </a:ln>
            </p:spPr>
            <p:txBody>
              <a:bodyPr/>
              <a:lstStyle/>
              <a:p>
                <a:endParaRPr lang="en-US"/>
              </a:p>
            </p:txBody>
          </p:sp>
          <p:sp>
            <p:nvSpPr>
              <p:cNvPr id="153" name="Freeform 239"/>
              <p:cNvSpPr>
                <a:spLocks/>
              </p:cNvSpPr>
              <p:nvPr/>
            </p:nvSpPr>
            <p:spPr bwMode="auto">
              <a:xfrm>
                <a:off x="8262" y="11028"/>
                <a:ext cx="7" cy="29"/>
              </a:xfrm>
              <a:custGeom>
                <a:avLst/>
                <a:gdLst>
                  <a:gd name="T0" fmla="*/ 0 w 7"/>
                  <a:gd name="T1" fmla="*/ 0 h 29"/>
                  <a:gd name="T2" fmla="*/ 0 w 7"/>
                  <a:gd name="T3" fmla="*/ 0 h 29"/>
                  <a:gd name="T4" fmla="*/ 7 w 7"/>
                  <a:gd name="T5" fmla="*/ 6 h 29"/>
                  <a:gd name="T6" fmla="*/ 7 w 7"/>
                  <a:gd name="T7" fmla="*/ 12 h 29"/>
                  <a:gd name="T8" fmla="*/ 7 w 7"/>
                  <a:gd name="T9" fmla="*/ 23 h 29"/>
                  <a:gd name="T10" fmla="*/ 0 w 7"/>
                  <a:gd name="T11" fmla="*/ 29 h 29"/>
                  <a:gd name="T12" fmla="*/ 0 w 7"/>
                  <a:gd name="T13" fmla="*/ 0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29">
                    <a:moveTo>
                      <a:pt x="0" y="0"/>
                    </a:moveTo>
                    <a:lnTo>
                      <a:pt x="0" y="0"/>
                    </a:lnTo>
                    <a:lnTo>
                      <a:pt x="7" y="6"/>
                    </a:lnTo>
                    <a:lnTo>
                      <a:pt x="7" y="12"/>
                    </a:lnTo>
                    <a:lnTo>
                      <a:pt x="7" y="23"/>
                    </a:lnTo>
                    <a:lnTo>
                      <a:pt x="0" y="29"/>
                    </a:lnTo>
                    <a:lnTo>
                      <a:pt x="0" y="0"/>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 name="Freeform 240"/>
              <p:cNvSpPr>
                <a:spLocks/>
              </p:cNvSpPr>
              <p:nvPr/>
            </p:nvSpPr>
            <p:spPr bwMode="auto">
              <a:xfrm>
                <a:off x="8512" y="11005"/>
                <a:ext cx="72" cy="35"/>
              </a:xfrm>
              <a:custGeom>
                <a:avLst/>
                <a:gdLst>
                  <a:gd name="T0" fmla="*/ 0 w 72"/>
                  <a:gd name="T1" fmla="*/ 29 h 35"/>
                  <a:gd name="T2" fmla="*/ 0 w 72"/>
                  <a:gd name="T3" fmla="*/ 17 h 35"/>
                  <a:gd name="T4" fmla="*/ 6 w 72"/>
                  <a:gd name="T5" fmla="*/ 11 h 35"/>
                  <a:gd name="T6" fmla="*/ 20 w 72"/>
                  <a:gd name="T7" fmla="*/ 0 h 35"/>
                  <a:gd name="T8" fmla="*/ 20 w 72"/>
                  <a:gd name="T9" fmla="*/ 0 h 35"/>
                  <a:gd name="T10" fmla="*/ 33 w 72"/>
                  <a:gd name="T11" fmla="*/ 0 h 35"/>
                  <a:gd name="T12" fmla="*/ 39 w 72"/>
                  <a:gd name="T13" fmla="*/ 6 h 35"/>
                  <a:gd name="T14" fmla="*/ 33 w 72"/>
                  <a:gd name="T15" fmla="*/ 6 h 35"/>
                  <a:gd name="T16" fmla="*/ 20 w 72"/>
                  <a:gd name="T17" fmla="*/ 11 h 35"/>
                  <a:gd name="T18" fmla="*/ 20 w 72"/>
                  <a:gd name="T19" fmla="*/ 17 h 35"/>
                  <a:gd name="T20" fmla="*/ 20 w 72"/>
                  <a:gd name="T21" fmla="*/ 23 h 35"/>
                  <a:gd name="T22" fmla="*/ 33 w 72"/>
                  <a:gd name="T23" fmla="*/ 23 h 35"/>
                  <a:gd name="T24" fmla="*/ 46 w 72"/>
                  <a:gd name="T25" fmla="*/ 17 h 35"/>
                  <a:gd name="T26" fmla="*/ 65 w 72"/>
                  <a:gd name="T27" fmla="*/ 0 h 35"/>
                  <a:gd name="T28" fmla="*/ 72 w 72"/>
                  <a:gd name="T29" fmla="*/ 0 h 35"/>
                  <a:gd name="T30" fmla="*/ 72 w 72"/>
                  <a:gd name="T31" fmla="*/ 6 h 35"/>
                  <a:gd name="T32" fmla="*/ 72 w 72"/>
                  <a:gd name="T33" fmla="*/ 6 h 35"/>
                  <a:gd name="T34" fmla="*/ 65 w 72"/>
                  <a:gd name="T35" fmla="*/ 17 h 35"/>
                  <a:gd name="T36" fmla="*/ 59 w 72"/>
                  <a:gd name="T37" fmla="*/ 29 h 35"/>
                  <a:gd name="T38" fmla="*/ 46 w 72"/>
                  <a:gd name="T39" fmla="*/ 35 h 35"/>
                  <a:gd name="T40" fmla="*/ 33 w 72"/>
                  <a:gd name="T41" fmla="*/ 35 h 35"/>
                  <a:gd name="T42" fmla="*/ 13 w 72"/>
                  <a:gd name="T43" fmla="*/ 35 h 35"/>
                  <a:gd name="T44" fmla="*/ 0 w 72"/>
                  <a:gd name="T45" fmla="*/ 29 h 3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2" h="35">
                    <a:moveTo>
                      <a:pt x="0" y="29"/>
                    </a:moveTo>
                    <a:lnTo>
                      <a:pt x="0" y="17"/>
                    </a:lnTo>
                    <a:lnTo>
                      <a:pt x="6" y="11"/>
                    </a:lnTo>
                    <a:lnTo>
                      <a:pt x="20" y="0"/>
                    </a:lnTo>
                    <a:lnTo>
                      <a:pt x="33" y="0"/>
                    </a:lnTo>
                    <a:lnTo>
                      <a:pt x="39" y="6"/>
                    </a:lnTo>
                    <a:lnTo>
                      <a:pt x="33" y="6"/>
                    </a:lnTo>
                    <a:lnTo>
                      <a:pt x="20" y="11"/>
                    </a:lnTo>
                    <a:lnTo>
                      <a:pt x="20" y="17"/>
                    </a:lnTo>
                    <a:lnTo>
                      <a:pt x="20" y="23"/>
                    </a:lnTo>
                    <a:lnTo>
                      <a:pt x="33" y="23"/>
                    </a:lnTo>
                    <a:lnTo>
                      <a:pt x="46" y="17"/>
                    </a:lnTo>
                    <a:lnTo>
                      <a:pt x="65" y="0"/>
                    </a:lnTo>
                    <a:lnTo>
                      <a:pt x="72" y="0"/>
                    </a:lnTo>
                    <a:lnTo>
                      <a:pt x="72" y="6"/>
                    </a:lnTo>
                    <a:lnTo>
                      <a:pt x="65" y="17"/>
                    </a:lnTo>
                    <a:lnTo>
                      <a:pt x="59" y="29"/>
                    </a:lnTo>
                    <a:lnTo>
                      <a:pt x="46" y="35"/>
                    </a:lnTo>
                    <a:lnTo>
                      <a:pt x="33" y="35"/>
                    </a:lnTo>
                    <a:lnTo>
                      <a:pt x="13" y="35"/>
                    </a:lnTo>
                    <a:lnTo>
                      <a:pt x="0" y="29"/>
                    </a:lnTo>
                    <a:close/>
                  </a:path>
                </a:pathLst>
              </a:custGeom>
              <a:solidFill>
                <a:srgbClr val="000000"/>
              </a:solidFill>
              <a:ln w="4445">
                <a:solidFill>
                  <a:srgbClr val="000000"/>
                </a:solidFill>
                <a:prstDash val="solid"/>
                <a:round/>
                <a:headEnd/>
                <a:tailEnd/>
              </a:ln>
            </p:spPr>
            <p:txBody>
              <a:bodyPr/>
              <a:lstStyle/>
              <a:p>
                <a:endParaRPr lang="en-US"/>
              </a:p>
            </p:txBody>
          </p:sp>
          <p:sp>
            <p:nvSpPr>
              <p:cNvPr id="155" name="Freeform 241"/>
              <p:cNvSpPr>
                <a:spLocks/>
              </p:cNvSpPr>
              <p:nvPr/>
            </p:nvSpPr>
            <p:spPr bwMode="auto">
              <a:xfrm>
                <a:off x="8742" y="11022"/>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000000"/>
              </a:solidFill>
              <a:ln w="4445">
                <a:solidFill>
                  <a:srgbClr val="000000"/>
                </a:solidFill>
                <a:prstDash val="solid"/>
                <a:round/>
                <a:headEnd/>
                <a:tailEnd/>
              </a:ln>
            </p:spPr>
            <p:txBody>
              <a:bodyPr/>
              <a:lstStyle/>
              <a:p>
                <a:endParaRPr lang="en-US"/>
              </a:p>
            </p:txBody>
          </p:sp>
          <p:sp>
            <p:nvSpPr>
              <p:cNvPr id="156" name="Freeform 242"/>
              <p:cNvSpPr>
                <a:spLocks/>
              </p:cNvSpPr>
              <p:nvPr/>
            </p:nvSpPr>
            <p:spPr bwMode="auto">
              <a:xfrm>
                <a:off x="8558" y="10964"/>
                <a:ext cx="46" cy="35"/>
              </a:xfrm>
              <a:custGeom>
                <a:avLst/>
                <a:gdLst>
                  <a:gd name="T0" fmla="*/ 0 w 46"/>
                  <a:gd name="T1" fmla="*/ 18 h 35"/>
                  <a:gd name="T2" fmla="*/ 0 w 46"/>
                  <a:gd name="T3" fmla="*/ 12 h 35"/>
                  <a:gd name="T4" fmla="*/ 6 w 46"/>
                  <a:gd name="T5" fmla="*/ 0 h 35"/>
                  <a:gd name="T6" fmla="*/ 13 w 46"/>
                  <a:gd name="T7" fmla="*/ 0 h 35"/>
                  <a:gd name="T8" fmla="*/ 13 w 46"/>
                  <a:gd name="T9" fmla="*/ 6 h 35"/>
                  <a:gd name="T10" fmla="*/ 13 w 46"/>
                  <a:gd name="T11" fmla="*/ 12 h 35"/>
                  <a:gd name="T12" fmla="*/ 13 w 46"/>
                  <a:gd name="T13" fmla="*/ 18 h 35"/>
                  <a:gd name="T14" fmla="*/ 13 w 46"/>
                  <a:gd name="T15" fmla="*/ 23 h 35"/>
                  <a:gd name="T16" fmla="*/ 19 w 46"/>
                  <a:gd name="T17" fmla="*/ 23 h 35"/>
                  <a:gd name="T18" fmla="*/ 26 w 46"/>
                  <a:gd name="T19" fmla="*/ 18 h 35"/>
                  <a:gd name="T20" fmla="*/ 33 w 46"/>
                  <a:gd name="T21" fmla="*/ 12 h 35"/>
                  <a:gd name="T22" fmla="*/ 39 w 46"/>
                  <a:gd name="T23" fmla="*/ 12 h 35"/>
                  <a:gd name="T24" fmla="*/ 46 w 46"/>
                  <a:gd name="T25" fmla="*/ 18 h 35"/>
                  <a:gd name="T26" fmla="*/ 39 w 46"/>
                  <a:gd name="T27" fmla="*/ 23 h 35"/>
                  <a:gd name="T28" fmla="*/ 33 w 46"/>
                  <a:gd name="T29" fmla="*/ 29 h 35"/>
                  <a:gd name="T30" fmla="*/ 13 w 46"/>
                  <a:gd name="T31" fmla="*/ 35 h 35"/>
                  <a:gd name="T32" fmla="*/ 6 w 46"/>
                  <a:gd name="T33" fmla="*/ 35 h 35"/>
                  <a:gd name="T34" fmla="*/ 6 w 46"/>
                  <a:gd name="T35" fmla="*/ 29 h 35"/>
                  <a:gd name="T36" fmla="*/ 0 w 46"/>
                  <a:gd name="T37" fmla="*/ 18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6" h="35">
                    <a:moveTo>
                      <a:pt x="0" y="18"/>
                    </a:moveTo>
                    <a:lnTo>
                      <a:pt x="0" y="12"/>
                    </a:lnTo>
                    <a:lnTo>
                      <a:pt x="6" y="0"/>
                    </a:lnTo>
                    <a:lnTo>
                      <a:pt x="13" y="0"/>
                    </a:lnTo>
                    <a:lnTo>
                      <a:pt x="13" y="6"/>
                    </a:lnTo>
                    <a:lnTo>
                      <a:pt x="13" y="12"/>
                    </a:lnTo>
                    <a:lnTo>
                      <a:pt x="13" y="18"/>
                    </a:lnTo>
                    <a:lnTo>
                      <a:pt x="13" y="23"/>
                    </a:lnTo>
                    <a:lnTo>
                      <a:pt x="19" y="23"/>
                    </a:lnTo>
                    <a:lnTo>
                      <a:pt x="26" y="18"/>
                    </a:lnTo>
                    <a:lnTo>
                      <a:pt x="33" y="12"/>
                    </a:lnTo>
                    <a:lnTo>
                      <a:pt x="39" y="12"/>
                    </a:lnTo>
                    <a:lnTo>
                      <a:pt x="46" y="18"/>
                    </a:lnTo>
                    <a:lnTo>
                      <a:pt x="39" y="23"/>
                    </a:lnTo>
                    <a:lnTo>
                      <a:pt x="33" y="29"/>
                    </a:lnTo>
                    <a:lnTo>
                      <a:pt x="13" y="35"/>
                    </a:lnTo>
                    <a:lnTo>
                      <a:pt x="6" y="35"/>
                    </a:lnTo>
                    <a:lnTo>
                      <a:pt x="6" y="29"/>
                    </a:lnTo>
                    <a:lnTo>
                      <a:pt x="0" y="18"/>
                    </a:lnTo>
                    <a:close/>
                  </a:path>
                </a:pathLst>
              </a:custGeom>
              <a:solidFill>
                <a:srgbClr val="000000"/>
              </a:solidFill>
              <a:ln w="4445">
                <a:solidFill>
                  <a:srgbClr val="000000"/>
                </a:solidFill>
                <a:prstDash val="solid"/>
                <a:round/>
                <a:headEnd/>
                <a:tailEnd/>
              </a:ln>
            </p:spPr>
            <p:txBody>
              <a:bodyPr/>
              <a:lstStyle/>
              <a:p>
                <a:endParaRPr lang="en-US"/>
              </a:p>
            </p:txBody>
          </p:sp>
          <p:sp>
            <p:nvSpPr>
              <p:cNvPr id="157" name="Freeform 243"/>
              <p:cNvSpPr>
                <a:spLocks/>
              </p:cNvSpPr>
              <p:nvPr/>
            </p:nvSpPr>
            <p:spPr bwMode="auto">
              <a:xfrm>
                <a:off x="8328" y="10982"/>
                <a:ext cx="20" cy="11"/>
              </a:xfrm>
              <a:custGeom>
                <a:avLst/>
                <a:gdLst>
                  <a:gd name="T0" fmla="*/ 0 w 20"/>
                  <a:gd name="T1" fmla="*/ 5 h 11"/>
                  <a:gd name="T2" fmla="*/ 0 w 20"/>
                  <a:gd name="T3" fmla="*/ 0 h 11"/>
                  <a:gd name="T4" fmla="*/ 7 w 20"/>
                  <a:gd name="T5" fmla="*/ 0 h 11"/>
                  <a:gd name="T6" fmla="*/ 20 w 20"/>
                  <a:gd name="T7" fmla="*/ 0 h 11"/>
                  <a:gd name="T8" fmla="*/ 20 w 20"/>
                  <a:gd name="T9" fmla="*/ 5 h 11"/>
                  <a:gd name="T10" fmla="*/ 13 w 20"/>
                  <a:gd name="T11" fmla="*/ 11 h 11"/>
                  <a:gd name="T12" fmla="*/ 7 w 20"/>
                  <a:gd name="T13" fmla="*/ 11 h 11"/>
                  <a:gd name="T14" fmla="*/ 0 w 20"/>
                  <a:gd name="T15" fmla="*/ 5 h 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 h="11">
                    <a:moveTo>
                      <a:pt x="0" y="5"/>
                    </a:moveTo>
                    <a:lnTo>
                      <a:pt x="0" y="0"/>
                    </a:lnTo>
                    <a:lnTo>
                      <a:pt x="7" y="0"/>
                    </a:lnTo>
                    <a:lnTo>
                      <a:pt x="20" y="0"/>
                    </a:lnTo>
                    <a:lnTo>
                      <a:pt x="20" y="5"/>
                    </a:lnTo>
                    <a:lnTo>
                      <a:pt x="13" y="11"/>
                    </a:lnTo>
                    <a:lnTo>
                      <a:pt x="7" y="11"/>
                    </a:lnTo>
                    <a:lnTo>
                      <a:pt x="0" y="5"/>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 name="Freeform 244"/>
              <p:cNvSpPr>
                <a:spLocks/>
              </p:cNvSpPr>
              <p:nvPr/>
            </p:nvSpPr>
            <p:spPr bwMode="auto">
              <a:xfrm>
                <a:off x="8420" y="10218"/>
                <a:ext cx="354" cy="758"/>
              </a:xfrm>
              <a:custGeom>
                <a:avLst/>
                <a:gdLst>
                  <a:gd name="T0" fmla="*/ 0 w 354"/>
                  <a:gd name="T1" fmla="*/ 752 h 758"/>
                  <a:gd name="T2" fmla="*/ 26 w 354"/>
                  <a:gd name="T3" fmla="*/ 741 h 758"/>
                  <a:gd name="T4" fmla="*/ 59 w 354"/>
                  <a:gd name="T5" fmla="*/ 729 h 758"/>
                  <a:gd name="T6" fmla="*/ 92 w 354"/>
                  <a:gd name="T7" fmla="*/ 712 h 758"/>
                  <a:gd name="T8" fmla="*/ 118 w 354"/>
                  <a:gd name="T9" fmla="*/ 694 h 758"/>
                  <a:gd name="T10" fmla="*/ 144 w 354"/>
                  <a:gd name="T11" fmla="*/ 677 h 758"/>
                  <a:gd name="T12" fmla="*/ 171 w 354"/>
                  <a:gd name="T13" fmla="*/ 654 h 758"/>
                  <a:gd name="T14" fmla="*/ 190 w 354"/>
                  <a:gd name="T15" fmla="*/ 625 h 758"/>
                  <a:gd name="T16" fmla="*/ 203 w 354"/>
                  <a:gd name="T17" fmla="*/ 602 h 758"/>
                  <a:gd name="T18" fmla="*/ 217 w 354"/>
                  <a:gd name="T19" fmla="*/ 573 h 758"/>
                  <a:gd name="T20" fmla="*/ 230 w 354"/>
                  <a:gd name="T21" fmla="*/ 526 h 758"/>
                  <a:gd name="T22" fmla="*/ 236 w 354"/>
                  <a:gd name="T23" fmla="*/ 474 h 758"/>
                  <a:gd name="T24" fmla="*/ 236 w 354"/>
                  <a:gd name="T25" fmla="*/ 376 h 758"/>
                  <a:gd name="T26" fmla="*/ 341 w 354"/>
                  <a:gd name="T27" fmla="*/ 376 h 758"/>
                  <a:gd name="T28" fmla="*/ 348 w 354"/>
                  <a:gd name="T29" fmla="*/ 364 h 758"/>
                  <a:gd name="T30" fmla="*/ 348 w 354"/>
                  <a:gd name="T31" fmla="*/ 34 h 758"/>
                  <a:gd name="T32" fmla="*/ 348 w 354"/>
                  <a:gd name="T33" fmla="*/ 0 h 758"/>
                  <a:gd name="T34" fmla="*/ 354 w 354"/>
                  <a:gd name="T35" fmla="*/ 0 h 758"/>
                  <a:gd name="T36" fmla="*/ 354 w 354"/>
                  <a:gd name="T37" fmla="*/ 69 h 758"/>
                  <a:gd name="T38" fmla="*/ 354 w 354"/>
                  <a:gd name="T39" fmla="*/ 382 h 758"/>
                  <a:gd name="T40" fmla="*/ 302 w 354"/>
                  <a:gd name="T41" fmla="*/ 387 h 758"/>
                  <a:gd name="T42" fmla="*/ 256 w 354"/>
                  <a:gd name="T43" fmla="*/ 387 h 758"/>
                  <a:gd name="T44" fmla="*/ 256 w 354"/>
                  <a:gd name="T45" fmla="*/ 393 h 758"/>
                  <a:gd name="T46" fmla="*/ 256 w 354"/>
                  <a:gd name="T47" fmla="*/ 457 h 758"/>
                  <a:gd name="T48" fmla="*/ 249 w 354"/>
                  <a:gd name="T49" fmla="*/ 521 h 758"/>
                  <a:gd name="T50" fmla="*/ 236 w 354"/>
                  <a:gd name="T51" fmla="*/ 555 h 758"/>
                  <a:gd name="T52" fmla="*/ 223 w 354"/>
                  <a:gd name="T53" fmla="*/ 584 h 758"/>
                  <a:gd name="T54" fmla="*/ 210 w 354"/>
                  <a:gd name="T55" fmla="*/ 613 h 758"/>
                  <a:gd name="T56" fmla="*/ 197 w 354"/>
                  <a:gd name="T57" fmla="*/ 642 h 758"/>
                  <a:gd name="T58" fmla="*/ 157 w 354"/>
                  <a:gd name="T59" fmla="*/ 683 h 758"/>
                  <a:gd name="T60" fmla="*/ 112 w 354"/>
                  <a:gd name="T61" fmla="*/ 717 h 758"/>
                  <a:gd name="T62" fmla="*/ 85 w 354"/>
                  <a:gd name="T63" fmla="*/ 729 h 758"/>
                  <a:gd name="T64" fmla="*/ 59 w 354"/>
                  <a:gd name="T65" fmla="*/ 741 h 758"/>
                  <a:gd name="T66" fmla="*/ 33 w 354"/>
                  <a:gd name="T67" fmla="*/ 752 h 758"/>
                  <a:gd name="T68" fmla="*/ 6 w 354"/>
                  <a:gd name="T69" fmla="*/ 758 h 758"/>
                  <a:gd name="T70" fmla="*/ 0 w 354"/>
                  <a:gd name="T71" fmla="*/ 752 h 75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54" h="758">
                    <a:moveTo>
                      <a:pt x="0" y="752"/>
                    </a:moveTo>
                    <a:lnTo>
                      <a:pt x="26" y="741"/>
                    </a:lnTo>
                    <a:lnTo>
                      <a:pt x="59" y="729"/>
                    </a:lnTo>
                    <a:lnTo>
                      <a:pt x="92" y="712"/>
                    </a:lnTo>
                    <a:lnTo>
                      <a:pt x="118" y="694"/>
                    </a:lnTo>
                    <a:lnTo>
                      <a:pt x="144" y="677"/>
                    </a:lnTo>
                    <a:lnTo>
                      <a:pt x="171" y="654"/>
                    </a:lnTo>
                    <a:lnTo>
                      <a:pt x="190" y="625"/>
                    </a:lnTo>
                    <a:lnTo>
                      <a:pt x="203" y="602"/>
                    </a:lnTo>
                    <a:lnTo>
                      <a:pt x="217" y="573"/>
                    </a:lnTo>
                    <a:lnTo>
                      <a:pt x="230" y="526"/>
                    </a:lnTo>
                    <a:lnTo>
                      <a:pt x="236" y="474"/>
                    </a:lnTo>
                    <a:lnTo>
                      <a:pt x="236" y="376"/>
                    </a:lnTo>
                    <a:lnTo>
                      <a:pt x="341" y="376"/>
                    </a:lnTo>
                    <a:lnTo>
                      <a:pt x="348" y="364"/>
                    </a:lnTo>
                    <a:lnTo>
                      <a:pt x="348" y="34"/>
                    </a:lnTo>
                    <a:lnTo>
                      <a:pt x="348" y="0"/>
                    </a:lnTo>
                    <a:lnTo>
                      <a:pt x="354" y="0"/>
                    </a:lnTo>
                    <a:lnTo>
                      <a:pt x="354" y="69"/>
                    </a:lnTo>
                    <a:lnTo>
                      <a:pt x="354" y="382"/>
                    </a:lnTo>
                    <a:lnTo>
                      <a:pt x="302" y="387"/>
                    </a:lnTo>
                    <a:lnTo>
                      <a:pt x="256" y="387"/>
                    </a:lnTo>
                    <a:lnTo>
                      <a:pt x="256" y="393"/>
                    </a:lnTo>
                    <a:lnTo>
                      <a:pt x="256" y="457"/>
                    </a:lnTo>
                    <a:lnTo>
                      <a:pt x="249" y="521"/>
                    </a:lnTo>
                    <a:lnTo>
                      <a:pt x="236" y="555"/>
                    </a:lnTo>
                    <a:lnTo>
                      <a:pt x="223" y="584"/>
                    </a:lnTo>
                    <a:lnTo>
                      <a:pt x="210" y="613"/>
                    </a:lnTo>
                    <a:lnTo>
                      <a:pt x="197" y="642"/>
                    </a:lnTo>
                    <a:lnTo>
                      <a:pt x="157" y="683"/>
                    </a:lnTo>
                    <a:lnTo>
                      <a:pt x="112" y="717"/>
                    </a:lnTo>
                    <a:lnTo>
                      <a:pt x="85" y="729"/>
                    </a:lnTo>
                    <a:lnTo>
                      <a:pt x="59" y="741"/>
                    </a:lnTo>
                    <a:lnTo>
                      <a:pt x="33" y="752"/>
                    </a:lnTo>
                    <a:lnTo>
                      <a:pt x="6" y="758"/>
                    </a:lnTo>
                    <a:lnTo>
                      <a:pt x="0" y="752"/>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9" name="Freeform 245"/>
              <p:cNvSpPr>
                <a:spLocks/>
              </p:cNvSpPr>
              <p:nvPr/>
            </p:nvSpPr>
            <p:spPr bwMode="auto">
              <a:xfrm>
                <a:off x="8308" y="10177"/>
                <a:ext cx="440" cy="793"/>
              </a:xfrm>
              <a:custGeom>
                <a:avLst/>
                <a:gdLst>
                  <a:gd name="T0" fmla="*/ 0 w 440"/>
                  <a:gd name="T1" fmla="*/ 770 h 793"/>
                  <a:gd name="T2" fmla="*/ 0 w 440"/>
                  <a:gd name="T3" fmla="*/ 764 h 793"/>
                  <a:gd name="T4" fmla="*/ 40 w 440"/>
                  <a:gd name="T5" fmla="*/ 764 h 793"/>
                  <a:gd name="T6" fmla="*/ 79 w 440"/>
                  <a:gd name="T7" fmla="*/ 753 h 793"/>
                  <a:gd name="T8" fmla="*/ 118 w 440"/>
                  <a:gd name="T9" fmla="*/ 741 h 793"/>
                  <a:gd name="T10" fmla="*/ 158 w 440"/>
                  <a:gd name="T11" fmla="*/ 729 h 793"/>
                  <a:gd name="T12" fmla="*/ 191 w 440"/>
                  <a:gd name="T13" fmla="*/ 706 h 793"/>
                  <a:gd name="T14" fmla="*/ 224 w 440"/>
                  <a:gd name="T15" fmla="*/ 689 h 793"/>
                  <a:gd name="T16" fmla="*/ 250 w 440"/>
                  <a:gd name="T17" fmla="*/ 660 h 793"/>
                  <a:gd name="T18" fmla="*/ 269 w 440"/>
                  <a:gd name="T19" fmla="*/ 625 h 793"/>
                  <a:gd name="T20" fmla="*/ 283 w 440"/>
                  <a:gd name="T21" fmla="*/ 596 h 793"/>
                  <a:gd name="T22" fmla="*/ 296 w 440"/>
                  <a:gd name="T23" fmla="*/ 567 h 793"/>
                  <a:gd name="T24" fmla="*/ 302 w 440"/>
                  <a:gd name="T25" fmla="*/ 504 h 793"/>
                  <a:gd name="T26" fmla="*/ 302 w 440"/>
                  <a:gd name="T27" fmla="*/ 382 h 793"/>
                  <a:gd name="T28" fmla="*/ 414 w 440"/>
                  <a:gd name="T29" fmla="*/ 376 h 793"/>
                  <a:gd name="T30" fmla="*/ 414 w 440"/>
                  <a:gd name="T31" fmla="*/ 376 h 793"/>
                  <a:gd name="T32" fmla="*/ 414 w 440"/>
                  <a:gd name="T33" fmla="*/ 185 h 793"/>
                  <a:gd name="T34" fmla="*/ 420 w 440"/>
                  <a:gd name="T35" fmla="*/ 6 h 793"/>
                  <a:gd name="T36" fmla="*/ 420 w 440"/>
                  <a:gd name="T37" fmla="*/ 0 h 793"/>
                  <a:gd name="T38" fmla="*/ 427 w 440"/>
                  <a:gd name="T39" fmla="*/ 0 h 793"/>
                  <a:gd name="T40" fmla="*/ 434 w 440"/>
                  <a:gd name="T41" fmla="*/ 0 h 793"/>
                  <a:gd name="T42" fmla="*/ 440 w 440"/>
                  <a:gd name="T43" fmla="*/ 12 h 793"/>
                  <a:gd name="T44" fmla="*/ 440 w 440"/>
                  <a:gd name="T45" fmla="*/ 18 h 793"/>
                  <a:gd name="T46" fmla="*/ 440 w 440"/>
                  <a:gd name="T47" fmla="*/ 46 h 793"/>
                  <a:gd name="T48" fmla="*/ 440 w 440"/>
                  <a:gd name="T49" fmla="*/ 400 h 793"/>
                  <a:gd name="T50" fmla="*/ 440 w 440"/>
                  <a:gd name="T51" fmla="*/ 405 h 793"/>
                  <a:gd name="T52" fmla="*/ 335 w 440"/>
                  <a:gd name="T53" fmla="*/ 405 h 793"/>
                  <a:gd name="T54" fmla="*/ 335 w 440"/>
                  <a:gd name="T55" fmla="*/ 411 h 793"/>
                  <a:gd name="T56" fmla="*/ 335 w 440"/>
                  <a:gd name="T57" fmla="*/ 457 h 793"/>
                  <a:gd name="T58" fmla="*/ 335 w 440"/>
                  <a:gd name="T59" fmla="*/ 504 h 793"/>
                  <a:gd name="T60" fmla="*/ 329 w 440"/>
                  <a:gd name="T61" fmla="*/ 550 h 793"/>
                  <a:gd name="T62" fmla="*/ 315 w 440"/>
                  <a:gd name="T63" fmla="*/ 596 h 793"/>
                  <a:gd name="T64" fmla="*/ 296 w 440"/>
                  <a:gd name="T65" fmla="*/ 637 h 793"/>
                  <a:gd name="T66" fmla="*/ 276 w 440"/>
                  <a:gd name="T67" fmla="*/ 677 h 793"/>
                  <a:gd name="T68" fmla="*/ 237 w 440"/>
                  <a:gd name="T69" fmla="*/ 712 h 793"/>
                  <a:gd name="T70" fmla="*/ 217 w 440"/>
                  <a:gd name="T71" fmla="*/ 729 h 793"/>
                  <a:gd name="T72" fmla="*/ 197 w 440"/>
                  <a:gd name="T73" fmla="*/ 741 h 793"/>
                  <a:gd name="T74" fmla="*/ 171 w 440"/>
                  <a:gd name="T75" fmla="*/ 753 h 793"/>
                  <a:gd name="T76" fmla="*/ 151 w 440"/>
                  <a:gd name="T77" fmla="*/ 764 h 793"/>
                  <a:gd name="T78" fmla="*/ 99 w 440"/>
                  <a:gd name="T79" fmla="*/ 782 h 793"/>
                  <a:gd name="T80" fmla="*/ 7 w 440"/>
                  <a:gd name="T81" fmla="*/ 793 h 793"/>
                  <a:gd name="T82" fmla="*/ 0 w 440"/>
                  <a:gd name="T83" fmla="*/ 770 h 7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40" h="793">
                    <a:moveTo>
                      <a:pt x="0" y="770"/>
                    </a:moveTo>
                    <a:lnTo>
                      <a:pt x="0" y="764"/>
                    </a:lnTo>
                    <a:lnTo>
                      <a:pt x="40" y="764"/>
                    </a:lnTo>
                    <a:lnTo>
                      <a:pt x="79" y="753"/>
                    </a:lnTo>
                    <a:lnTo>
                      <a:pt x="118" y="741"/>
                    </a:lnTo>
                    <a:lnTo>
                      <a:pt x="158" y="729"/>
                    </a:lnTo>
                    <a:lnTo>
                      <a:pt x="191" y="706"/>
                    </a:lnTo>
                    <a:lnTo>
                      <a:pt x="224" y="689"/>
                    </a:lnTo>
                    <a:lnTo>
                      <a:pt x="250" y="660"/>
                    </a:lnTo>
                    <a:lnTo>
                      <a:pt x="269" y="625"/>
                    </a:lnTo>
                    <a:lnTo>
                      <a:pt x="283" y="596"/>
                    </a:lnTo>
                    <a:lnTo>
                      <a:pt x="296" y="567"/>
                    </a:lnTo>
                    <a:lnTo>
                      <a:pt x="302" y="504"/>
                    </a:lnTo>
                    <a:lnTo>
                      <a:pt x="302" y="382"/>
                    </a:lnTo>
                    <a:lnTo>
                      <a:pt x="414" y="376"/>
                    </a:lnTo>
                    <a:lnTo>
                      <a:pt x="414" y="185"/>
                    </a:lnTo>
                    <a:lnTo>
                      <a:pt x="420" y="6"/>
                    </a:lnTo>
                    <a:lnTo>
                      <a:pt x="420" y="0"/>
                    </a:lnTo>
                    <a:lnTo>
                      <a:pt x="427" y="0"/>
                    </a:lnTo>
                    <a:lnTo>
                      <a:pt x="434" y="0"/>
                    </a:lnTo>
                    <a:lnTo>
                      <a:pt x="440" y="12"/>
                    </a:lnTo>
                    <a:lnTo>
                      <a:pt x="440" y="18"/>
                    </a:lnTo>
                    <a:lnTo>
                      <a:pt x="440" y="46"/>
                    </a:lnTo>
                    <a:lnTo>
                      <a:pt x="440" y="400"/>
                    </a:lnTo>
                    <a:lnTo>
                      <a:pt x="440" y="405"/>
                    </a:lnTo>
                    <a:lnTo>
                      <a:pt x="335" y="405"/>
                    </a:lnTo>
                    <a:lnTo>
                      <a:pt x="335" y="411"/>
                    </a:lnTo>
                    <a:lnTo>
                      <a:pt x="335" y="457"/>
                    </a:lnTo>
                    <a:lnTo>
                      <a:pt x="335" y="504"/>
                    </a:lnTo>
                    <a:lnTo>
                      <a:pt x="329" y="550"/>
                    </a:lnTo>
                    <a:lnTo>
                      <a:pt x="315" y="596"/>
                    </a:lnTo>
                    <a:lnTo>
                      <a:pt x="296" y="637"/>
                    </a:lnTo>
                    <a:lnTo>
                      <a:pt x="276" y="677"/>
                    </a:lnTo>
                    <a:lnTo>
                      <a:pt x="237" y="712"/>
                    </a:lnTo>
                    <a:lnTo>
                      <a:pt x="217" y="729"/>
                    </a:lnTo>
                    <a:lnTo>
                      <a:pt x="197" y="741"/>
                    </a:lnTo>
                    <a:lnTo>
                      <a:pt x="171" y="753"/>
                    </a:lnTo>
                    <a:lnTo>
                      <a:pt x="151" y="764"/>
                    </a:lnTo>
                    <a:lnTo>
                      <a:pt x="99" y="782"/>
                    </a:lnTo>
                    <a:lnTo>
                      <a:pt x="7" y="793"/>
                    </a:lnTo>
                    <a:lnTo>
                      <a:pt x="0" y="770"/>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0" name="Freeform 246"/>
              <p:cNvSpPr>
                <a:spLocks/>
              </p:cNvSpPr>
              <p:nvPr/>
            </p:nvSpPr>
            <p:spPr bwMode="auto">
              <a:xfrm>
                <a:off x="8216" y="10935"/>
                <a:ext cx="27" cy="24"/>
              </a:xfrm>
              <a:custGeom>
                <a:avLst/>
                <a:gdLst>
                  <a:gd name="T0" fmla="*/ 0 w 27"/>
                  <a:gd name="T1" fmla="*/ 12 h 24"/>
                  <a:gd name="T2" fmla="*/ 0 w 27"/>
                  <a:gd name="T3" fmla="*/ 6 h 24"/>
                  <a:gd name="T4" fmla="*/ 0 w 27"/>
                  <a:gd name="T5" fmla="*/ 0 h 24"/>
                  <a:gd name="T6" fmla="*/ 7 w 27"/>
                  <a:gd name="T7" fmla="*/ 0 h 24"/>
                  <a:gd name="T8" fmla="*/ 14 w 27"/>
                  <a:gd name="T9" fmla="*/ 0 h 24"/>
                  <a:gd name="T10" fmla="*/ 27 w 27"/>
                  <a:gd name="T11" fmla="*/ 24 h 24"/>
                  <a:gd name="T12" fmla="*/ 14 w 27"/>
                  <a:gd name="T13" fmla="*/ 24 h 24"/>
                  <a:gd name="T14" fmla="*/ 0 w 27"/>
                  <a:gd name="T15" fmla="*/ 12 h 2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 h="24">
                    <a:moveTo>
                      <a:pt x="0" y="12"/>
                    </a:moveTo>
                    <a:lnTo>
                      <a:pt x="0" y="6"/>
                    </a:lnTo>
                    <a:lnTo>
                      <a:pt x="0" y="0"/>
                    </a:lnTo>
                    <a:lnTo>
                      <a:pt x="7" y="0"/>
                    </a:lnTo>
                    <a:lnTo>
                      <a:pt x="14" y="0"/>
                    </a:lnTo>
                    <a:lnTo>
                      <a:pt x="27" y="24"/>
                    </a:lnTo>
                    <a:lnTo>
                      <a:pt x="14" y="24"/>
                    </a:lnTo>
                    <a:lnTo>
                      <a:pt x="0" y="12"/>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1" name="Freeform 247"/>
              <p:cNvSpPr>
                <a:spLocks/>
              </p:cNvSpPr>
              <p:nvPr/>
            </p:nvSpPr>
            <p:spPr bwMode="auto">
              <a:xfrm>
                <a:off x="8098" y="10825"/>
                <a:ext cx="132" cy="122"/>
              </a:xfrm>
              <a:custGeom>
                <a:avLst/>
                <a:gdLst>
                  <a:gd name="T0" fmla="*/ 0 w 132"/>
                  <a:gd name="T1" fmla="*/ 105 h 122"/>
                  <a:gd name="T2" fmla="*/ 20 w 132"/>
                  <a:gd name="T3" fmla="*/ 93 h 122"/>
                  <a:gd name="T4" fmla="*/ 33 w 132"/>
                  <a:gd name="T5" fmla="*/ 93 h 122"/>
                  <a:gd name="T6" fmla="*/ 46 w 132"/>
                  <a:gd name="T7" fmla="*/ 99 h 122"/>
                  <a:gd name="T8" fmla="*/ 59 w 132"/>
                  <a:gd name="T9" fmla="*/ 99 h 122"/>
                  <a:gd name="T10" fmla="*/ 66 w 132"/>
                  <a:gd name="T11" fmla="*/ 99 h 122"/>
                  <a:gd name="T12" fmla="*/ 72 w 132"/>
                  <a:gd name="T13" fmla="*/ 99 h 122"/>
                  <a:gd name="T14" fmla="*/ 79 w 132"/>
                  <a:gd name="T15" fmla="*/ 93 h 122"/>
                  <a:gd name="T16" fmla="*/ 79 w 132"/>
                  <a:gd name="T17" fmla="*/ 93 h 122"/>
                  <a:gd name="T18" fmla="*/ 46 w 132"/>
                  <a:gd name="T19" fmla="*/ 81 h 122"/>
                  <a:gd name="T20" fmla="*/ 40 w 132"/>
                  <a:gd name="T21" fmla="*/ 70 h 122"/>
                  <a:gd name="T22" fmla="*/ 33 w 132"/>
                  <a:gd name="T23" fmla="*/ 58 h 122"/>
                  <a:gd name="T24" fmla="*/ 20 w 132"/>
                  <a:gd name="T25" fmla="*/ 24 h 122"/>
                  <a:gd name="T26" fmla="*/ 40 w 132"/>
                  <a:gd name="T27" fmla="*/ 24 h 122"/>
                  <a:gd name="T28" fmla="*/ 53 w 132"/>
                  <a:gd name="T29" fmla="*/ 29 h 122"/>
                  <a:gd name="T30" fmla="*/ 66 w 132"/>
                  <a:gd name="T31" fmla="*/ 35 h 122"/>
                  <a:gd name="T32" fmla="*/ 79 w 132"/>
                  <a:gd name="T33" fmla="*/ 47 h 122"/>
                  <a:gd name="T34" fmla="*/ 86 w 132"/>
                  <a:gd name="T35" fmla="*/ 52 h 122"/>
                  <a:gd name="T36" fmla="*/ 92 w 132"/>
                  <a:gd name="T37" fmla="*/ 64 h 122"/>
                  <a:gd name="T38" fmla="*/ 92 w 132"/>
                  <a:gd name="T39" fmla="*/ 70 h 122"/>
                  <a:gd name="T40" fmla="*/ 99 w 132"/>
                  <a:gd name="T41" fmla="*/ 76 h 122"/>
                  <a:gd name="T42" fmla="*/ 105 w 132"/>
                  <a:gd name="T43" fmla="*/ 76 h 122"/>
                  <a:gd name="T44" fmla="*/ 99 w 132"/>
                  <a:gd name="T45" fmla="*/ 52 h 122"/>
                  <a:gd name="T46" fmla="*/ 99 w 132"/>
                  <a:gd name="T47" fmla="*/ 35 h 122"/>
                  <a:gd name="T48" fmla="*/ 105 w 132"/>
                  <a:gd name="T49" fmla="*/ 12 h 122"/>
                  <a:gd name="T50" fmla="*/ 118 w 132"/>
                  <a:gd name="T51" fmla="*/ 0 h 122"/>
                  <a:gd name="T52" fmla="*/ 125 w 132"/>
                  <a:gd name="T53" fmla="*/ 6 h 122"/>
                  <a:gd name="T54" fmla="*/ 132 w 132"/>
                  <a:gd name="T55" fmla="*/ 18 h 122"/>
                  <a:gd name="T56" fmla="*/ 132 w 132"/>
                  <a:gd name="T57" fmla="*/ 35 h 122"/>
                  <a:gd name="T58" fmla="*/ 125 w 132"/>
                  <a:gd name="T59" fmla="*/ 76 h 122"/>
                  <a:gd name="T60" fmla="*/ 125 w 132"/>
                  <a:gd name="T61" fmla="*/ 87 h 122"/>
                  <a:gd name="T62" fmla="*/ 118 w 132"/>
                  <a:gd name="T63" fmla="*/ 99 h 122"/>
                  <a:gd name="T64" fmla="*/ 112 w 132"/>
                  <a:gd name="T65" fmla="*/ 99 h 122"/>
                  <a:gd name="T66" fmla="*/ 105 w 132"/>
                  <a:gd name="T67" fmla="*/ 99 h 122"/>
                  <a:gd name="T68" fmla="*/ 99 w 132"/>
                  <a:gd name="T69" fmla="*/ 99 h 122"/>
                  <a:gd name="T70" fmla="*/ 99 w 132"/>
                  <a:gd name="T71" fmla="*/ 110 h 122"/>
                  <a:gd name="T72" fmla="*/ 99 w 132"/>
                  <a:gd name="T73" fmla="*/ 116 h 122"/>
                  <a:gd name="T74" fmla="*/ 59 w 132"/>
                  <a:gd name="T75" fmla="*/ 122 h 122"/>
                  <a:gd name="T76" fmla="*/ 46 w 132"/>
                  <a:gd name="T77" fmla="*/ 122 h 122"/>
                  <a:gd name="T78" fmla="*/ 26 w 132"/>
                  <a:gd name="T79" fmla="*/ 122 h 122"/>
                  <a:gd name="T80" fmla="*/ 0 w 132"/>
                  <a:gd name="T81" fmla="*/ 105 h 1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2" h="122">
                    <a:moveTo>
                      <a:pt x="0" y="105"/>
                    </a:moveTo>
                    <a:lnTo>
                      <a:pt x="20" y="93"/>
                    </a:lnTo>
                    <a:lnTo>
                      <a:pt x="33" y="93"/>
                    </a:lnTo>
                    <a:lnTo>
                      <a:pt x="46" y="99"/>
                    </a:lnTo>
                    <a:lnTo>
                      <a:pt x="59" y="99"/>
                    </a:lnTo>
                    <a:lnTo>
                      <a:pt x="66" y="99"/>
                    </a:lnTo>
                    <a:lnTo>
                      <a:pt x="72" y="99"/>
                    </a:lnTo>
                    <a:lnTo>
                      <a:pt x="79" y="93"/>
                    </a:lnTo>
                    <a:lnTo>
                      <a:pt x="46" y="81"/>
                    </a:lnTo>
                    <a:lnTo>
                      <a:pt x="40" y="70"/>
                    </a:lnTo>
                    <a:lnTo>
                      <a:pt x="33" y="58"/>
                    </a:lnTo>
                    <a:lnTo>
                      <a:pt x="20" y="24"/>
                    </a:lnTo>
                    <a:lnTo>
                      <a:pt x="40" y="24"/>
                    </a:lnTo>
                    <a:lnTo>
                      <a:pt x="53" y="29"/>
                    </a:lnTo>
                    <a:lnTo>
                      <a:pt x="66" y="35"/>
                    </a:lnTo>
                    <a:lnTo>
                      <a:pt x="79" y="47"/>
                    </a:lnTo>
                    <a:lnTo>
                      <a:pt x="86" y="52"/>
                    </a:lnTo>
                    <a:lnTo>
                      <a:pt x="92" y="64"/>
                    </a:lnTo>
                    <a:lnTo>
                      <a:pt x="92" y="70"/>
                    </a:lnTo>
                    <a:lnTo>
                      <a:pt x="99" y="76"/>
                    </a:lnTo>
                    <a:lnTo>
                      <a:pt x="105" y="76"/>
                    </a:lnTo>
                    <a:lnTo>
                      <a:pt x="99" y="52"/>
                    </a:lnTo>
                    <a:lnTo>
                      <a:pt x="99" y="35"/>
                    </a:lnTo>
                    <a:lnTo>
                      <a:pt x="105" y="12"/>
                    </a:lnTo>
                    <a:lnTo>
                      <a:pt x="118" y="0"/>
                    </a:lnTo>
                    <a:lnTo>
                      <a:pt x="125" y="6"/>
                    </a:lnTo>
                    <a:lnTo>
                      <a:pt x="132" y="18"/>
                    </a:lnTo>
                    <a:lnTo>
                      <a:pt x="132" y="35"/>
                    </a:lnTo>
                    <a:lnTo>
                      <a:pt x="125" y="76"/>
                    </a:lnTo>
                    <a:lnTo>
                      <a:pt x="125" y="87"/>
                    </a:lnTo>
                    <a:lnTo>
                      <a:pt x="118" y="99"/>
                    </a:lnTo>
                    <a:lnTo>
                      <a:pt x="112" y="99"/>
                    </a:lnTo>
                    <a:lnTo>
                      <a:pt x="105" y="99"/>
                    </a:lnTo>
                    <a:lnTo>
                      <a:pt x="99" y="99"/>
                    </a:lnTo>
                    <a:lnTo>
                      <a:pt x="99" y="110"/>
                    </a:lnTo>
                    <a:lnTo>
                      <a:pt x="99" y="116"/>
                    </a:lnTo>
                    <a:lnTo>
                      <a:pt x="59" y="122"/>
                    </a:lnTo>
                    <a:lnTo>
                      <a:pt x="46" y="122"/>
                    </a:lnTo>
                    <a:lnTo>
                      <a:pt x="26" y="122"/>
                    </a:lnTo>
                    <a:lnTo>
                      <a:pt x="0" y="105"/>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2" name="Freeform 248"/>
              <p:cNvSpPr>
                <a:spLocks/>
              </p:cNvSpPr>
              <p:nvPr/>
            </p:nvSpPr>
            <p:spPr bwMode="auto">
              <a:xfrm>
                <a:off x="8643" y="10872"/>
                <a:ext cx="59" cy="52"/>
              </a:xfrm>
              <a:custGeom>
                <a:avLst/>
                <a:gdLst>
                  <a:gd name="T0" fmla="*/ 13 w 59"/>
                  <a:gd name="T1" fmla="*/ 34 h 52"/>
                  <a:gd name="T2" fmla="*/ 0 w 59"/>
                  <a:gd name="T3" fmla="*/ 17 h 52"/>
                  <a:gd name="T4" fmla="*/ 0 w 59"/>
                  <a:gd name="T5" fmla="*/ 5 h 52"/>
                  <a:gd name="T6" fmla="*/ 13 w 59"/>
                  <a:gd name="T7" fmla="*/ 0 h 52"/>
                  <a:gd name="T8" fmla="*/ 20 w 59"/>
                  <a:gd name="T9" fmla="*/ 5 h 52"/>
                  <a:gd name="T10" fmla="*/ 40 w 59"/>
                  <a:gd name="T11" fmla="*/ 17 h 52"/>
                  <a:gd name="T12" fmla="*/ 59 w 59"/>
                  <a:gd name="T13" fmla="*/ 52 h 52"/>
                  <a:gd name="T14" fmla="*/ 59 w 59"/>
                  <a:gd name="T15" fmla="*/ 52 h 52"/>
                  <a:gd name="T16" fmla="*/ 40 w 59"/>
                  <a:gd name="T17" fmla="*/ 40 h 52"/>
                  <a:gd name="T18" fmla="*/ 13 w 59"/>
                  <a:gd name="T19" fmla="*/ 34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9" h="52">
                    <a:moveTo>
                      <a:pt x="13" y="34"/>
                    </a:moveTo>
                    <a:lnTo>
                      <a:pt x="0" y="17"/>
                    </a:lnTo>
                    <a:lnTo>
                      <a:pt x="0" y="5"/>
                    </a:lnTo>
                    <a:lnTo>
                      <a:pt x="13" y="0"/>
                    </a:lnTo>
                    <a:lnTo>
                      <a:pt x="20" y="5"/>
                    </a:lnTo>
                    <a:lnTo>
                      <a:pt x="40" y="17"/>
                    </a:lnTo>
                    <a:lnTo>
                      <a:pt x="59" y="52"/>
                    </a:lnTo>
                    <a:lnTo>
                      <a:pt x="40" y="40"/>
                    </a:lnTo>
                    <a:lnTo>
                      <a:pt x="13" y="34"/>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 name="Freeform 249"/>
              <p:cNvSpPr>
                <a:spLocks/>
              </p:cNvSpPr>
              <p:nvPr/>
            </p:nvSpPr>
            <p:spPr bwMode="auto">
              <a:xfrm>
                <a:off x="8381" y="10854"/>
                <a:ext cx="26" cy="23"/>
              </a:xfrm>
              <a:custGeom>
                <a:avLst/>
                <a:gdLst>
                  <a:gd name="T0" fmla="*/ 0 w 26"/>
                  <a:gd name="T1" fmla="*/ 6 h 23"/>
                  <a:gd name="T2" fmla="*/ 6 w 26"/>
                  <a:gd name="T3" fmla="*/ 0 h 23"/>
                  <a:gd name="T4" fmla="*/ 13 w 26"/>
                  <a:gd name="T5" fmla="*/ 0 h 23"/>
                  <a:gd name="T6" fmla="*/ 26 w 26"/>
                  <a:gd name="T7" fmla="*/ 18 h 23"/>
                  <a:gd name="T8" fmla="*/ 19 w 26"/>
                  <a:gd name="T9" fmla="*/ 23 h 23"/>
                  <a:gd name="T10" fmla="*/ 6 w 26"/>
                  <a:gd name="T11" fmla="*/ 23 h 23"/>
                  <a:gd name="T12" fmla="*/ 0 w 26"/>
                  <a:gd name="T13" fmla="*/ 6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3">
                    <a:moveTo>
                      <a:pt x="0" y="6"/>
                    </a:moveTo>
                    <a:lnTo>
                      <a:pt x="6" y="0"/>
                    </a:lnTo>
                    <a:lnTo>
                      <a:pt x="13" y="0"/>
                    </a:lnTo>
                    <a:lnTo>
                      <a:pt x="26" y="18"/>
                    </a:lnTo>
                    <a:lnTo>
                      <a:pt x="19" y="23"/>
                    </a:lnTo>
                    <a:lnTo>
                      <a:pt x="6" y="23"/>
                    </a:lnTo>
                    <a:lnTo>
                      <a:pt x="0" y="6"/>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 name="Freeform 250"/>
              <p:cNvSpPr>
                <a:spLocks/>
              </p:cNvSpPr>
              <p:nvPr/>
            </p:nvSpPr>
            <p:spPr bwMode="auto">
              <a:xfrm>
                <a:off x="8637" y="10513"/>
                <a:ext cx="26" cy="17"/>
              </a:xfrm>
              <a:custGeom>
                <a:avLst/>
                <a:gdLst>
                  <a:gd name="T0" fmla="*/ 0 w 26"/>
                  <a:gd name="T1" fmla="*/ 17 h 17"/>
                  <a:gd name="T2" fmla="*/ 6 w 26"/>
                  <a:gd name="T3" fmla="*/ 6 h 17"/>
                  <a:gd name="T4" fmla="*/ 13 w 26"/>
                  <a:gd name="T5" fmla="*/ 0 h 17"/>
                  <a:gd name="T6" fmla="*/ 19 w 26"/>
                  <a:gd name="T7" fmla="*/ 6 h 17"/>
                  <a:gd name="T8" fmla="*/ 26 w 26"/>
                  <a:gd name="T9" fmla="*/ 11 h 17"/>
                  <a:gd name="T10" fmla="*/ 19 w 26"/>
                  <a:gd name="T11" fmla="*/ 17 h 17"/>
                  <a:gd name="T12" fmla="*/ 13 w 26"/>
                  <a:gd name="T13" fmla="*/ 17 h 17"/>
                  <a:gd name="T14" fmla="*/ 6 w 26"/>
                  <a:gd name="T15" fmla="*/ 17 h 17"/>
                  <a:gd name="T16" fmla="*/ 0 w 26"/>
                  <a:gd name="T17" fmla="*/ 17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17">
                    <a:moveTo>
                      <a:pt x="0" y="17"/>
                    </a:moveTo>
                    <a:lnTo>
                      <a:pt x="6" y="6"/>
                    </a:lnTo>
                    <a:lnTo>
                      <a:pt x="13" y="0"/>
                    </a:lnTo>
                    <a:lnTo>
                      <a:pt x="19" y="6"/>
                    </a:lnTo>
                    <a:lnTo>
                      <a:pt x="26" y="11"/>
                    </a:lnTo>
                    <a:lnTo>
                      <a:pt x="19" y="17"/>
                    </a:lnTo>
                    <a:lnTo>
                      <a:pt x="13" y="17"/>
                    </a:lnTo>
                    <a:lnTo>
                      <a:pt x="6" y="17"/>
                    </a:lnTo>
                    <a:lnTo>
                      <a:pt x="0" y="17"/>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 name="Freeform 251"/>
              <p:cNvSpPr>
                <a:spLocks/>
              </p:cNvSpPr>
              <p:nvPr/>
            </p:nvSpPr>
            <p:spPr bwMode="auto">
              <a:xfrm>
                <a:off x="8610" y="10455"/>
                <a:ext cx="86" cy="41"/>
              </a:xfrm>
              <a:custGeom>
                <a:avLst/>
                <a:gdLst>
                  <a:gd name="T0" fmla="*/ 0 w 86"/>
                  <a:gd name="T1" fmla="*/ 0 h 41"/>
                  <a:gd name="T2" fmla="*/ 13 w 86"/>
                  <a:gd name="T3" fmla="*/ 6 h 41"/>
                  <a:gd name="T4" fmla="*/ 27 w 86"/>
                  <a:gd name="T5" fmla="*/ 12 h 41"/>
                  <a:gd name="T6" fmla="*/ 46 w 86"/>
                  <a:gd name="T7" fmla="*/ 23 h 41"/>
                  <a:gd name="T8" fmla="*/ 59 w 86"/>
                  <a:gd name="T9" fmla="*/ 12 h 41"/>
                  <a:gd name="T10" fmla="*/ 66 w 86"/>
                  <a:gd name="T11" fmla="*/ 6 h 41"/>
                  <a:gd name="T12" fmla="*/ 73 w 86"/>
                  <a:gd name="T13" fmla="*/ 0 h 41"/>
                  <a:gd name="T14" fmla="*/ 86 w 86"/>
                  <a:gd name="T15" fmla="*/ 0 h 41"/>
                  <a:gd name="T16" fmla="*/ 73 w 86"/>
                  <a:gd name="T17" fmla="*/ 12 h 41"/>
                  <a:gd name="T18" fmla="*/ 66 w 86"/>
                  <a:gd name="T19" fmla="*/ 29 h 41"/>
                  <a:gd name="T20" fmla="*/ 53 w 86"/>
                  <a:gd name="T21" fmla="*/ 41 h 41"/>
                  <a:gd name="T22" fmla="*/ 46 w 86"/>
                  <a:gd name="T23" fmla="*/ 41 h 41"/>
                  <a:gd name="T24" fmla="*/ 33 w 86"/>
                  <a:gd name="T25" fmla="*/ 41 h 41"/>
                  <a:gd name="T26" fmla="*/ 13 w 86"/>
                  <a:gd name="T27" fmla="*/ 23 h 41"/>
                  <a:gd name="T28" fmla="*/ 0 w 86"/>
                  <a:gd name="T29" fmla="*/ 0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6" h="41">
                    <a:moveTo>
                      <a:pt x="0" y="0"/>
                    </a:moveTo>
                    <a:lnTo>
                      <a:pt x="13" y="6"/>
                    </a:lnTo>
                    <a:lnTo>
                      <a:pt x="27" y="12"/>
                    </a:lnTo>
                    <a:lnTo>
                      <a:pt x="46" y="23"/>
                    </a:lnTo>
                    <a:lnTo>
                      <a:pt x="59" y="12"/>
                    </a:lnTo>
                    <a:lnTo>
                      <a:pt x="66" y="6"/>
                    </a:lnTo>
                    <a:lnTo>
                      <a:pt x="73" y="0"/>
                    </a:lnTo>
                    <a:lnTo>
                      <a:pt x="86" y="0"/>
                    </a:lnTo>
                    <a:lnTo>
                      <a:pt x="73" y="12"/>
                    </a:lnTo>
                    <a:lnTo>
                      <a:pt x="66" y="29"/>
                    </a:lnTo>
                    <a:lnTo>
                      <a:pt x="53" y="41"/>
                    </a:lnTo>
                    <a:lnTo>
                      <a:pt x="46" y="41"/>
                    </a:lnTo>
                    <a:lnTo>
                      <a:pt x="33" y="41"/>
                    </a:lnTo>
                    <a:lnTo>
                      <a:pt x="13" y="23"/>
                    </a:lnTo>
                    <a:lnTo>
                      <a:pt x="0" y="0"/>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6" name="Freeform 252"/>
              <p:cNvSpPr>
                <a:spLocks/>
              </p:cNvSpPr>
              <p:nvPr/>
            </p:nvSpPr>
            <p:spPr bwMode="auto">
              <a:xfrm>
                <a:off x="8637" y="10432"/>
                <a:ext cx="32" cy="29"/>
              </a:xfrm>
              <a:custGeom>
                <a:avLst/>
                <a:gdLst>
                  <a:gd name="T0" fmla="*/ 0 w 32"/>
                  <a:gd name="T1" fmla="*/ 17 h 29"/>
                  <a:gd name="T2" fmla="*/ 6 w 32"/>
                  <a:gd name="T3" fmla="*/ 6 h 29"/>
                  <a:gd name="T4" fmla="*/ 13 w 32"/>
                  <a:gd name="T5" fmla="*/ 0 h 29"/>
                  <a:gd name="T6" fmla="*/ 19 w 32"/>
                  <a:gd name="T7" fmla="*/ 6 h 29"/>
                  <a:gd name="T8" fmla="*/ 32 w 32"/>
                  <a:gd name="T9" fmla="*/ 11 h 29"/>
                  <a:gd name="T10" fmla="*/ 26 w 32"/>
                  <a:gd name="T11" fmla="*/ 17 h 29"/>
                  <a:gd name="T12" fmla="*/ 26 w 32"/>
                  <a:gd name="T13" fmla="*/ 23 h 29"/>
                  <a:gd name="T14" fmla="*/ 13 w 32"/>
                  <a:gd name="T15" fmla="*/ 29 h 29"/>
                  <a:gd name="T16" fmla="*/ 6 w 32"/>
                  <a:gd name="T17" fmla="*/ 23 h 29"/>
                  <a:gd name="T18" fmla="*/ 6 w 32"/>
                  <a:gd name="T19" fmla="*/ 23 h 29"/>
                  <a:gd name="T20" fmla="*/ 0 w 32"/>
                  <a:gd name="T21" fmla="*/ 17 h 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 h="29">
                    <a:moveTo>
                      <a:pt x="0" y="17"/>
                    </a:moveTo>
                    <a:lnTo>
                      <a:pt x="6" y="6"/>
                    </a:lnTo>
                    <a:lnTo>
                      <a:pt x="13" y="0"/>
                    </a:lnTo>
                    <a:lnTo>
                      <a:pt x="19" y="6"/>
                    </a:lnTo>
                    <a:lnTo>
                      <a:pt x="32" y="11"/>
                    </a:lnTo>
                    <a:lnTo>
                      <a:pt x="26" y="17"/>
                    </a:lnTo>
                    <a:lnTo>
                      <a:pt x="26" y="23"/>
                    </a:lnTo>
                    <a:lnTo>
                      <a:pt x="13" y="29"/>
                    </a:lnTo>
                    <a:lnTo>
                      <a:pt x="6" y="23"/>
                    </a:lnTo>
                    <a:lnTo>
                      <a:pt x="0" y="17"/>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7" name="Freeform 253"/>
              <p:cNvSpPr>
                <a:spLocks/>
              </p:cNvSpPr>
              <p:nvPr/>
            </p:nvSpPr>
            <p:spPr bwMode="auto">
              <a:xfrm>
                <a:off x="8617" y="10420"/>
                <a:ext cx="20" cy="23"/>
              </a:xfrm>
              <a:custGeom>
                <a:avLst/>
                <a:gdLst>
                  <a:gd name="T0" fmla="*/ 0 w 20"/>
                  <a:gd name="T1" fmla="*/ 18 h 23"/>
                  <a:gd name="T2" fmla="*/ 6 w 20"/>
                  <a:gd name="T3" fmla="*/ 6 h 23"/>
                  <a:gd name="T4" fmla="*/ 13 w 20"/>
                  <a:gd name="T5" fmla="*/ 0 h 23"/>
                  <a:gd name="T6" fmla="*/ 20 w 20"/>
                  <a:gd name="T7" fmla="*/ 0 h 23"/>
                  <a:gd name="T8" fmla="*/ 20 w 20"/>
                  <a:gd name="T9" fmla="*/ 6 h 23"/>
                  <a:gd name="T10" fmla="*/ 20 w 20"/>
                  <a:gd name="T11" fmla="*/ 12 h 23"/>
                  <a:gd name="T12" fmla="*/ 6 w 20"/>
                  <a:gd name="T13" fmla="*/ 23 h 23"/>
                  <a:gd name="T14" fmla="*/ 0 w 20"/>
                  <a:gd name="T15" fmla="*/ 18 h 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 h="23">
                    <a:moveTo>
                      <a:pt x="0" y="18"/>
                    </a:moveTo>
                    <a:lnTo>
                      <a:pt x="6" y="6"/>
                    </a:lnTo>
                    <a:lnTo>
                      <a:pt x="13" y="0"/>
                    </a:lnTo>
                    <a:lnTo>
                      <a:pt x="20" y="0"/>
                    </a:lnTo>
                    <a:lnTo>
                      <a:pt x="20" y="6"/>
                    </a:lnTo>
                    <a:lnTo>
                      <a:pt x="20" y="12"/>
                    </a:lnTo>
                    <a:lnTo>
                      <a:pt x="6" y="23"/>
                    </a:lnTo>
                    <a:lnTo>
                      <a:pt x="0" y="18"/>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8" name="Freeform 254"/>
              <p:cNvSpPr>
                <a:spLocks/>
              </p:cNvSpPr>
              <p:nvPr/>
            </p:nvSpPr>
            <p:spPr bwMode="auto">
              <a:xfrm>
                <a:off x="8663" y="10414"/>
                <a:ext cx="20" cy="24"/>
              </a:xfrm>
              <a:custGeom>
                <a:avLst/>
                <a:gdLst>
                  <a:gd name="T0" fmla="*/ 6 w 20"/>
                  <a:gd name="T1" fmla="*/ 0 h 24"/>
                  <a:gd name="T2" fmla="*/ 6 w 20"/>
                  <a:gd name="T3" fmla="*/ 0 h 24"/>
                  <a:gd name="T4" fmla="*/ 13 w 20"/>
                  <a:gd name="T5" fmla="*/ 12 h 24"/>
                  <a:gd name="T6" fmla="*/ 20 w 20"/>
                  <a:gd name="T7" fmla="*/ 24 h 24"/>
                  <a:gd name="T8" fmla="*/ 13 w 20"/>
                  <a:gd name="T9" fmla="*/ 24 h 24"/>
                  <a:gd name="T10" fmla="*/ 6 w 20"/>
                  <a:gd name="T11" fmla="*/ 12 h 24"/>
                  <a:gd name="T12" fmla="*/ 0 w 20"/>
                  <a:gd name="T13" fmla="*/ 6 h 24"/>
                  <a:gd name="T14" fmla="*/ 6 w 20"/>
                  <a:gd name="T15" fmla="*/ 0 h 2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 h="24">
                    <a:moveTo>
                      <a:pt x="6" y="0"/>
                    </a:moveTo>
                    <a:lnTo>
                      <a:pt x="6" y="0"/>
                    </a:lnTo>
                    <a:lnTo>
                      <a:pt x="13" y="12"/>
                    </a:lnTo>
                    <a:lnTo>
                      <a:pt x="20" y="24"/>
                    </a:lnTo>
                    <a:lnTo>
                      <a:pt x="13" y="24"/>
                    </a:lnTo>
                    <a:lnTo>
                      <a:pt x="6" y="12"/>
                    </a:lnTo>
                    <a:lnTo>
                      <a:pt x="0" y="6"/>
                    </a:lnTo>
                    <a:lnTo>
                      <a:pt x="6" y="0"/>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 name="Freeform 255"/>
              <p:cNvSpPr>
                <a:spLocks/>
              </p:cNvSpPr>
              <p:nvPr/>
            </p:nvSpPr>
            <p:spPr bwMode="auto">
              <a:xfrm>
                <a:off x="8643" y="10391"/>
                <a:ext cx="13" cy="18"/>
              </a:xfrm>
              <a:custGeom>
                <a:avLst/>
                <a:gdLst>
                  <a:gd name="T0" fmla="*/ 0 w 13"/>
                  <a:gd name="T1" fmla="*/ 12 h 18"/>
                  <a:gd name="T2" fmla="*/ 0 w 13"/>
                  <a:gd name="T3" fmla="*/ 6 h 18"/>
                  <a:gd name="T4" fmla="*/ 7 w 13"/>
                  <a:gd name="T5" fmla="*/ 0 h 18"/>
                  <a:gd name="T6" fmla="*/ 13 w 13"/>
                  <a:gd name="T7" fmla="*/ 6 h 18"/>
                  <a:gd name="T8" fmla="*/ 13 w 13"/>
                  <a:gd name="T9" fmla="*/ 12 h 18"/>
                  <a:gd name="T10" fmla="*/ 7 w 13"/>
                  <a:gd name="T11" fmla="*/ 18 h 18"/>
                  <a:gd name="T12" fmla="*/ 0 w 13"/>
                  <a:gd name="T13" fmla="*/ 18 h 18"/>
                  <a:gd name="T14" fmla="*/ 0 w 13"/>
                  <a:gd name="T15" fmla="*/ 12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18">
                    <a:moveTo>
                      <a:pt x="0" y="12"/>
                    </a:moveTo>
                    <a:lnTo>
                      <a:pt x="0" y="6"/>
                    </a:lnTo>
                    <a:lnTo>
                      <a:pt x="7" y="0"/>
                    </a:lnTo>
                    <a:lnTo>
                      <a:pt x="13" y="6"/>
                    </a:lnTo>
                    <a:lnTo>
                      <a:pt x="13" y="12"/>
                    </a:lnTo>
                    <a:lnTo>
                      <a:pt x="7" y="18"/>
                    </a:lnTo>
                    <a:lnTo>
                      <a:pt x="0" y="18"/>
                    </a:lnTo>
                    <a:lnTo>
                      <a:pt x="0" y="12"/>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0" name="Freeform 256"/>
              <p:cNvSpPr>
                <a:spLocks/>
              </p:cNvSpPr>
              <p:nvPr/>
            </p:nvSpPr>
            <p:spPr bwMode="auto">
              <a:xfrm>
                <a:off x="8637" y="10362"/>
                <a:ext cx="19" cy="12"/>
              </a:xfrm>
              <a:custGeom>
                <a:avLst/>
                <a:gdLst>
                  <a:gd name="T0" fmla="*/ 0 w 19"/>
                  <a:gd name="T1" fmla="*/ 6 h 12"/>
                  <a:gd name="T2" fmla="*/ 6 w 19"/>
                  <a:gd name="T3" fmla="*/ 0 h 12"/>
                  <a:gd name="T4" fmla="*/ 13 w 19"/>
                  <a:gd name="T5" fmla="*/ 0 h 12"/>
                  <a:gd name="T6" fmla="*/ 19 w 19"/>
                  <a:gd name="T7" fmla="*/ 6 h 12"/>
                  <a:gd name="T8" fmla="*/ 13 w 19"/>
                  <a:gd name="T9" fmla="*/ 12 h 12"/>
                  <a:gd name="T10" fmla="*/ 6 w 19"/>
                  <a:gd name="T11" fmla="*/ 12 h 12"/>
                  <a:gd name="T12" fmla="*/ 0 w 19"/>
                  <a:gd name="T13" fmla="*/ 6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2">
                    <a:moveTo>
                      <a:pt x="0" y="6"/>
                    </a:moveTo>
                    <a:lnTo>
                      <a:pt x="6" y="0"/>
                    </a:lnTo>
                    <a:lnTo>
                      <a:pt x="13" y="0"/>
                    </a:lnTo>
                    <a:lnTo>
                      <a:pt x="19" y="6"/>
                    </a:lnTo>
                    <a:lnTo>
                      <a:pt x="13" y="12"/>
                    </a:lnTo>
                    <a:lnTo>
                      <a:pt x="6" y="12"/>
                    </a:lnTo>
                    <a:lnTo>
                      <a:pt x="0" y="6"/>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1" name="Freeform 257"/>
              <p:cNvSpPr>
                <a:spLocks/>
              </p:cNvSpPr>
              <p:nvPr/>
            </p:nvSpPr>
            <p:spPr bwMode="auto">
              <a:xfrm>
                <a:off x="8742" y="10137"/>
                <a:ext cx="92" cy="75"/>
              </a:xfrm>
              <a:custGeom>
                <a:avLst/>
                <a:gdLst>
                  <a:gd name="T0" fmla="*/ 0 w 92"/>
                  <a:gd name="T1" fmla="*/ 17 h 75"/>
                  <a:gd name="T2" fmla="*/ 0 w 92"/>
                  <a:gd name="T3" fmla="*/ 0 h 75"/>
                  <a:gd name="T4" fmla="*/ 0 w 92"/>
                  <a:gd name="T5" fmla="*/ 0 h 75"/>
                  <a:gd name="T6" fmla="*/ 6 w 92"/>
                  <a:gd name="T7" fmla="*/ 0 h 75"/>
                  <a:gd name="T8" fmla="*/ 6 w 92"/>
                  <a:gd name="T9" fmla="*/ 5 h 75"/>
                  <a:gd name="T10" fmla="*/ 19 w 92"/>
                  <a:gd name="T11" fmla="*/ 29 h 75"/>
                  <a:gd name="T12" fmla="*/ 26 w 92"/>
                  <a:gd name="T13" fmla="*/ 40 h 75"/>
                  <a:gd name="T14" fmla="*/ 39 w 92"/>
                  <a:gd name="T15" fmla="*/ 52 h 75"/>
                  <a:gd name="T16" fmla="*/ 46 w 92"/>
                  <a:gd name="T17" fmla="*/ 52 h 75"/>
                  <a:gd name="T18" fmla="*/ 59 w 92"/>
                  <a:gd name="T19" fmla="*/ 52 h 75"/>
                  <a:gd name="T20" fmla="*/ 85 w 92"/>
                  <a:gd name="T21" fmla="*/ 0 h 75"/>
                  <a:gd name="T22" fmla="*/ 92 w 92"/>
                  <a:gd name="T23" fmla="*/ 5 h 75"/>
                  <a:gd name="T24" fmla="*/ 85 w 92"/>
                  <a:gd name="T25" fmla="*/ 11 h 75"/>
                  <a:gd name="T26" fmla="*/ 85 w 92"/>
                  <a:gd name="T27" fmla="*/ 17 h 75"/>
                  <a:gd name="T28" fmla="*/ 72 w 92"/>
                  <a:gd name="T29" fmla="*/ 46 h 75"/>
                  <a:gd name="T30" fmla="*/ 52 w 92"/>
                  <a:gd name="T31" fmla="*/ 75 h 75"/>
                  <a:gd name="T32" fmla="*/ 32 w 92"/>
                  <a:gd name="T33" fmla="*/ 63 h 75"/>
                  <a:gd name="T34" fmla="*/ 19 w 92"/>
                  <a:gd name="T35" fmla="*/ 52 h 75"/>
                  <a:gd name="T36" fmla="*/ 0 w 92"/>
                  <a:gd name="T37" fmla="*/ 17 h 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2" h="75">
                    <a:moveTo>
                      <a:pt x="0" y="17"/>
                    </a:moveTo>
                    <a:lnTo>
                      <a:pt x="0" y="0"/>
                    </a:lnTo>
                    <a:lnTo>
                      <a:pt x="6" y="0"/>
                    </a:lnTo>
                    <a:lnTo>
                      <a:pt x="6" y="5"/>
                    </a:lnTo>
                    <a:lnTo>
                      <a:pt x="19" y="29"/>
                    </a:lnTo>
                    <a:lnTo>
                      <a:pt x="26" y="40"/>
                    </a:lnTo>
                    <a:lnTo>
                      <a:pt x="39" y="52"/>
                    </a:lnTo>
                    <a:lnTo>
                      <a:pt x="46" y="52"/>
                    </a:lnTo>
                    <a:lnTo>
                      <a:pt x="59" y="52"/>
                    </a:lnTo>
                    <a:lnTo>
                      <a:pt x="85" y="0"/>
                    </a:lnTo>
                    <a:lnTo>
                      <a:pt x="92" y="5"/>
                    </a:lnTo>
                    <a:lnTo>
                      <a:pt x="85" y="11"/>
                    </a:lnTo>
                    <a:lnTo>
                      <a:pt x="85" y="17"/>
                    </a:lnTo>
                    <a:lnTo>
                      <a:pt x="72" y="46"/>
                    </a:lnTo>
                    <a:lnTo>
                      <a:pt x="52" y="75"/>
                    </a:lnTo>
                    <a:lnTo>
                      <a:pt x="32" y="63"/>
                    </a:lnTo>
                    <a:lnTo>
                      <a:pt x="19" y="52"/>
                    </a:lnTo>
                    <a:lnTo>
                      <a:pt x="0" y="17"/>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2" name="Freeform 258"/>
              <p:cNvSpPr>
                <a:spLocks/>
              </p:cNvSpPr>
              <p:nvPr/>
            </p:nvSpPr>
            <p:spPr bwMode="auto">
              <a:xfrm>
                <a:off x="8761" y="10090"/>
                <a:ext cx="53" cy="81"/>
              </a:xfrm>
              <a:custGeom>
                <a:avLst/>
                <a:gdLst>
                  <a:gd name="T0" fmla="*/ 7 w 53"/>
                  <a:gd name="T1" fmla="*/ 58 h 81"/>
                  <a:gd name="T2" fmla="*/ 0 w 53"/>
                  <a:gd name="T3" fmla="*/ 41 h 81"/>
                  <a:gd name="T4" fmla="*/ 0 w 53"/>
                  <a:gd name="T5" fmla="*/ 29 h 81"/>
                  <a:gd name="T6" fmla="*/ 13 w 53"/>
                  <a:gd name="T7" fmla="*/ 24 h 81"/>
                  <a:gd name="T8" fmla="*/ 20 w 53"/>
                  <a:gd name="T9" fmla="*/ 24 h 81"/>
                  <a:gd name="T10" fmla="*/ 20 w 53"/>
                  <a:gd name="T11" fmla="*/ 18 h 81"/>
                  <a:gd name="T12" fmla="*/ 27 w 53"/>
                  <a:gd name="T13" fmla="*/ 6 h 81"/>
                  <a:gd name="T14" fmla="*/ 33 w 53"/>
                  <a:gd name="T15" fmla="*/ 0 h 81"/>
                  <a:gd name="T16" fmla="*/ 33 w 53"/>
                  <a:gd name="T17" fmla="*/ 0 h 81"/>
                  <a:gd name="T18" fmla="*/ 33 w 53"/>
                  <a:gd name="T19" fmla="*/ 12 h 81"/>
                  <a:gd name="T20" fmla="*/ 40 w 53"/>
                  <a:gd name="T21" fmla="*/ 18 h 81"/>
                  <a:gd name="T22" fmla="*/ 53 w 53"/>
                  <a:gd name="T23" fmla="*/ 35 h 81"/>
                  <a:gd name="T24" fmla="*/ 40 w 53"/>
                  <a:gd name="T25" fmla="*/ 58 h 81"/>
                  <a:gd name="T26" fmla="*/ 27 w 53"/>
                  <a:gd name="T27" fmla="*/ 81 h 81"/>
                  <a:gd name="T28" fmla="*/ 20 w 53"/>
                  <a:gd name="T29" fmla="*/ 81 h 81"/>
                  <a:gd name="T30" fmla="*/ 13 w 53"/>
                  <a:gd name="T31" fmla="*/ 70 h 81"/>
                  <a:gd name="T32" fmla="*/ 7 w 53"/>
                  <a:gd name="T33" fmla="*/ 58 h 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3" h="81">
                    <a:moveTo>
                      <a:pt x="7" y="58"/>
                    </a:moveTo>
                    <a:lnTo>
                      <a:pt x="0" y="41"/>
                    </a:lnTo>
                    <a:lnTo>
                      <a:pt x="0" y="29"/>
                    </a:lnTo>
                    <a:lnTo>
                      <a:pt x="13" y="24"/>
                    </a:lnTo>
                    <a:lnTo>
                      <a:pt x="20" y="24"/>
                    </a:lnTo>
                    <a:lnTo>
                      <a:pt x="20" y="18"/>
                    </a:lnTo>
                    <a:lnTo>
                      <a:pt x="27" y="6"/>
                    </a:lnTo>
                    <a:lnTo>
                      <a:pt x="33" y="0"/>
                    </a:lnTo>
                    <a:lnTo>
                      <a:pt x="33" y="12"/>
                    </a:lnTo>
                    <a:lnTo>
                      <a:pt x="40" y="18"/>
                    </a:lnTo>
                    <a:lnTo>
                      <a:pt x="53" y="35"/>
                    </a:lnTo>
                    <a:lnTo>
                      <a:pt x="40" y="58"/>
                    </a:lnTo>
                    <a:lnTo>
                      <a:pt x="27" y="81"/>
                    </a:lnTo>
                    <a:lnTo>
                      <a:pt x="20" y="81"/>
                    </a:lnTo>
                    <a:lnTo>
                      <a:pt x="13" y="70"/>
                    </a:lnTo>
                    <a:lnTo>
                      <a:pt x="7" y="58"/>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3" name="Freeform 259"/>
              <p:cNvSpPr>
                <a:spLocks/>
              </p:cNvSpPr>
              <p:nvPr/>
            </p:nvSpPr>
            <p:spPr bwMode="auto">
              <a:xfrm>
                <a:off x="8847" y="10142"/>
                <a:ext cx="26" cy="29"/>
              </a:xfrm>
              <a:custGeom>
                <a:avLst/>
                <a:gdLst>
                  <a:gd name="T0" fmla="*/ 0 w 26"/>
                  <a:gd name="T1" fmla="*/ 18 h 29"/>
                  <a:gd name="T2" fmla="*/ 0 w 26"/>
                  <a:gd name="T3" fmla="*/ 6 h 29"/>
                  <a:gd name="T4" fmla="*/ 6 w 26"/>
                  <a:gd name="T5" fmla="*/ 0 h 29"/>
                  <a:gd name="T6" fmla="*/ 19 w 26"/>
                  <a:gd name="T7" fmla="*/ 0 h 29"/>
                  <a:gd name="T8" fmla="*/ 26 w 26"/>
                  <a:gd name="T9" fmla="*/ 12 h 29"/>
                  <a:gd name="T10" fmla="*/ 26 w 26"/>
                  <a:gd name="T11" fmla="*/ 18 h 29"/>
                  <a:gd name="T12" fmla="*/ 26 w 26"/>
                  <a:gd name="T13" fmla="*/ 18 h 29"/>
                  <a:gd name="T14" fmla="*/ 13 w 26"/>
                  <a:gd name="T15" fmla="*/ 29 h 29"/>
                  <a:gd name="T16" fmla="*/ 6 w 26"/>
                  <a:gd name="T17" fmla="*/ 24 h 29"/>
                  <a:gd name="T18" fmla="*/ 0 w 26"/>
                  <a:gd name="T19" fmla="*/ 18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29">
                    <a:moveTo>
                      <a:pt x="0" y="18"/>
                    </a:moveTo>
                    <a:lnTo>
                      <a:pt x="0" y="6"/>
                    </a:lnTo>
                    <a:lnTo>
                      <a:pt x="6" y="0"/>
                    </a:lnTo>
                    <a:lnTo>
                      <a:pt x="19" y="0"/>
                    </a:lnTo>
                    <a:lnTo>
                      <a:pt x="26" y="12"/>
                    </a:lnTo>
                    <a:lnTo>
                      <a:pt x="26" y="18"/>
                    </a:lnTo>
                    <a:lnTo>
                      <a:pt x="13" y="29"/>
                    </a:lnTo>
                    <a:lnTo>
                      <a:pt x="6" y="24"/>
                    </a:lnTo>
                    <a:lnTo>
                      <a:pt x="0" y="18"/>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 name="Freeform 260"/>
              <p:cNvSpPr>
                <a:spLocks/>
              </p:cNvSpPr>
              <p:nvPr/>
            </p:nvSpPr>
            <p:spPr bwMode="auto">
              <a:xfrm>
                <a:off x="8702" y="10142"/>
                <a:ext cx="20" cy="24"/>
              </a:xfrm>
              <a:custGeom>
                <a:avLst/>
                <a:gdLst>
                  <a:gd name="T0" fmla="*/ 0 w 20"/>
                  <a:gd name="T1" fmla="*/ 18 h 24"/>
                  <a:gd name="T2" fmla="*/ 7 w 20"/>
                  <a:gd name="T3" fmla="*/ 12 h 24"/>
                  <a:gd name="T4" fmla="*/ 13 w 20"/>
                  <a:gd name="T5" fmla="*/ 0 h 24"/>
                  <a:gd name="T6" fmla="*/ 20 w 20"/>
                  <a:gd name="T7" fmla="*/ 6 h 24"/>
                  <a:gd name="T8" fmla="*/ 20 w 20"/>
                  <a:gd name="T9" fmla="*/ 12 h 24"/>
                  <a:gd name="T10" fmla="*/ 20 w 20"/>
                  <a:gd name="T11" fmla="*/ 18 h 24"/>
                  <a:gd name="T12" fmla="*/ 20 w 20"/>
                  <a:gd name="T13" fmla="*/ 24 h 24"/>
                  <a:gd name="T14" fmla="*/ 7 w 20"/>
                  <a:gd name="T15" fmla="*/ 24 h 24"/>
                  <a:gd name="T16" fmla="*/ 0 w 20"/>
                  <a:gd name="T17" fmla="*/ 18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24">
                    <a:moveTo>
                      <a:pt x="0" y="18"/>
                    </a:moveTo>
                    <a:lnTo>
                      <a:pt x="7" y="12"/>
                    </a:lnTo>
                    <a:lnTo>
                      <a:pt x="13" y="0"/>
                    </a:lnTo>
                    <a:lnTo>
                      <a:pt x="20" y="6"/>
                    </a:lnTo>
                    <a:lnTo>
                      <a:pt x="20" y="12"/>
                    </a:lnTo>
                    <a:lnTo>
                      <a:pt x="20" y="18"/>
                    </a:lnTo>
                    <a:lnTo>
                      <a:pt x="20" y="24"/>
                    </a:lnTo>
                    <a:lnTo>
                      <a:pt x="7" y="24"/>
                    </a:lnTo>
                    <a:lnTo>
                      <a:pt x="0" y="18"/>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5" name="Freeform 261"/>
              <p:cNvSpPr>
                <a:spLocks/>
              </p:cNvSpPr>
              <p:nvPr/>
            </p:nvSpPr>
            <p:spPr bwMode="auto">
              <a:xfrm>
                <a:off x="8801" y="9951"/>
                <a:ext cx="85" cy="180"/>
              </a:xfrm>
              <a:custGeom>
                <a:avLst/>
                <a:gdLst>
                  <a:gd name="T0" fmla="*/ 59 w 85"/>
                  <a:gd name="T1" fmla="*/ 157 h 180"/>
                  <a:gd name="T2" fmla="*/ 52 w 85"/>
                  <a:gd name="T3" fmla="*/ 157 h 180"/>
                  <a:gd name="T4" fmla="*/ 46 w 85"/>
                  <a:gd name="T5" fmla="*/ 174 h 180"/>
                  <a:gd name="T6" fmla="*/ 33 w 85"/>
                  <a:gd name="T7" fmla="*/ 174 h 180"/>
                  <a:gd name="T8" fmla="*/ 46 w 85"/>
                  <a:gd name="T9" fmla="*/ 145 h 180"/>
                  <a:gd name="T10" fmla="*/ 46 w 85"/>
                  <a:gd name="T11" fmla="*/ 128 h 180"/>
                  <a:gd name="T12" fmla="*/ 33 w 85"/>
                  <a:gd name="T13" fmla="*/ 122 h 180"/>
                  <a:gd name="T14" fmla="*/ 33 w 85"/>
                  <a:gd name="T15" fmla="*/ 139 h 180"/>
                  <a:gd name="T16" fmla="*/ 19 w 85"/>
                  <a:gd name="T17" fmla="*/ 157 h 180"/>
                  <a:gd name="T18" fmla="*/ 13 w 85"/>
                  <a:gd name="T19" fmla="*/ 145 h 180"/>
                  <a:gd name="T20" fmla="*/ 46 w 85"/>
                  <a:gd name="T21" fmla="*/ 99 h 180"/>
                  <a:gd name="T22" fmla="*/ 46 w 85"/>
                  <a:gd name="T23" fmla="*/ 76 h 180"/>
                  <a:gd name="T24" fmla="*/ 33 w 85"/>
                  <a:gd name="T25" fmla="*/ 99 h 180"/>
                  <a:gd name="T26" fmla="*/ 13 w 85"/>
                  <a:gd name="T27" fmla="*/ 122 h 180"/>
                  <a:gd name="T28" fmla="*/ 0 w 85"/>
                  <a:gd name="T29" fmla="*/ 122 h 180"/>
                  <a:gd name="T30" fmla="*/ 46 w 85"/>
                  <a:gd name="T31" fmla="*/ 53 h 180"/>
                  <a:gd name="T32" fmla="*/ 46 w 85"/>
                  <a:gd name="T33" fmla="*/ 24 h 180"/>
                  <a:gd name="T34" fmla="*/ 19 w 85"/>
                  <a:gd name="T35" fmla="*/ 64 h 180"/>
                  <a:gd name="T36" fmla="*/ 0 w 85"/>
                  <a:gd name="T37" fmla="*/ 93 h 180"/>
                  <a:gd name="T38" fmla="*/ 13 w 85"/>
                  <a:gd name="T39" fmla="*/ 70 h 180"/>
                  <a:gd name="T40" fmla="*/ 19 w 85"/>
                  <a:gd name="T41" fmla="*/ 53 h 180"/>
                  <a:gd name="T42" fmla="*/ 13 w 85"/>
                  <a:gd name="T43" fmla="*/ 35 h 180"/>
                  <a:gd name="T44" fmla="*/ 6 w 85"/>
                  <a:gd name="T45" fmla="*/ 24 h 180"/>
                  <a:gd name="T46" fmla="*/ 13 w 85"/>
                  <a:gd name="T47" fmla="*/ 12 h 180"/>
                  <a:gd name="T48" fmla="*/ 26 w 85"/>
                  <a:gd name="T49" fmla="*/ 0 h 180"/>
                  <a:gd name="T50" fmla="*/ 52 w 85"/>
                  <a:gd name="T51" fmla="*/ 6 h 180"/>
                  <a:gd name="T52" fmla="*/ 59 w 85"/>
                  <a:gd name="T53" fmla="*/ 18 h 180"/>
                  <a:gd name="T54" fmla="*/ 65 w 85"/>
                  <a:gd name="T55" fmla="*/ 53 h 180"/>
                  <a:gd name="T56" fmla="*/ 52 w 85"/>
                  <a:gd name="T57" fmla="*/ 122 h 180"/>
                  <a:gd name="T58" fmla="*/ 65 w 85"/>
                  <a:gd name="T59" fmla="*/ 157 h 180"/>
                  <a:gd name="T60" fmla="*/ 85 w 85"/>
                  <a:gd name="T61" fmla="*/ 180 h 180"/>
                  <a:gd name="T62" fmla="*/ 72 w 85"/>
                  <a:gd name="T63" fmla="*/ 180 h 180"/>
                  <a:gd name="T64" fmla="*/ 65 w 85"/>
                  <a:gd name="T65" fmla="*/ 168 h 1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5" h="180">
                    <a:moveTo>
                      <a:pt x="65" y="168"/>
                    </a:moveTo>
                    <a:lnTo>
                      <a:pt x="59" y="157"/>
                    </a:lnTo>
                    <a:lnTo>
                      <a:pt x="52" y="157"/>
                    </a:lnTo>
                    <a:lnTo>
                      <a:pt x="46" y="163"/>
                    </a:lnTo>
                    <a:lnTo>
                      <a:pt x="46" y="174"/>
                    </a:lnTo>
                    <a:lnTo>
                      <a:pt x="33" y="174"/>
                    </a:lnTo>
                    <a:lnTo>
                      <a:pt x="39" y="163"/>
                    </a:lnTo>
                    <a:lnTo>
                      <a:pt x="46" y="145"/>
                    </a:lnTo>
                    <a:lnTo>
                      <a:pt x="46" y="134"/>
                    </a:lnTo>
                    <a:lnTo>
                      <a:pt x="46" y="128"/>
                    </a:lnTo>
                    <a:lnTo>
                      <a:pt x="39" y="116"/>
                    </a:lnTo>
                    <a:lnTo>
                      <a:pt x="33" y="122"/>
                    </a:lnTo>
                    <a:lnTo>
                      <a:pt x="33" y="128"/>
                    </a:lnTo>
                    <a:lnTo>
                      <a:pt x="33" y="139"/>
                    </a:lnTo>
                    <a:lnTo>
                      <a:pt x="26" y="151"/>
                    </a:lnTo>
                    <a:lnTo>
                      <a:pt x="19" y="157"/>
                    </a:lnTo>
                    <a:lnTo>
                      <a:pt x="13" y="157"/>
                    </a:lnTo>
                    <a:lnTo>
                      <a:pt x="13" y="145"/>
                    </a:lnTo>
                    <a:lnTo>
                      <a:pt x="33" y="116"/>
                    </a:lnTo>
                    <a:lnTo>
                      <a:pt x="46" y="99"/>
                    </a:lnTo>
                    <a:lnTo>
                      <a:pt x="46" y="76"/>
                    </a:lnTo>
                    <a:lnTo>
                      <a:pt x="39" y="76"/>
                    </a:lnTo>
                    <a:lnTo>
                      <a:pt x="33" y="99"/>
                    </a:lnTo>
                    <a:lnTo>
                      <a:pt x="19" y="116"/>
                    </a:lnTo>
                    <a:lnTo>
                      <a:pt x="13" y="122"/>
                    </a:lnTo>
                    <a:lnTo>
                      <a:pt x="0" y="128"/>
                    </a:lnTo>
                    <a:lnTo>
                      <a:pt x="0" y="122"/>
                    </a:lnTo>
                    <a:lnTo>
                      <a:pt x="33" y="76"/>
                    </a:lnTo>
                    <a:lnTo>
                      <a:pt x="46" y="53"/>
                    </a:lnTo>
                    <a:lnTo>
                      <a:pt x="46" y="29"/>
                    </a:lnTo>
                    <a:lnTo>
                      <a:pt x="46" y="24"/>
                    </a:lnTo>
                    <a:lnTo>
                      <a:pt x="39" y="29"/>
                    </a:lnTo>
                    <a:lnTo>
                      <a:pt x="19" y="64"/>
                    </a:lnTo>
                    <a:lnTo>
                      <a:pt x="13" y="82"/>
                    </a:lnTo>
                    <a:lnTo>
                      <a:pt x="0" y="93"/>
                    </a:lnTo>
                    <a:lnTo>
                      <a:pt x="0" y="76"/>
                    </a:lnTo>
                    <a:lnTo>
                      <a:pt x="13" y="70"/>
                    </a:lnTo>
                    <a:lnTo>
                      <a:pt x="19" y="58"/>
                    </a:lnTo>
                    <a:lnTo>
                      <a:pt x="19" y="53"/>
                    </a:lnTo>
                    <a:lnTo>
                      <a:pt x="19" y="47"/>
                    </a:lnTo>
                    <a:lnTo>
                      <a:pt x="13" y="35"/>
                    </a:lnTo>
                    <a:lnTo>
                      <a:pt x="6" y="29"/>
                    </a:lnTo>
                    <a:lnTo>
                      <a:pt x="6" y="24"/>
                    </a:lnTo>
                    <a:lnTo>
                      <a:pt x="6" y="18"/>
                    </a:lnTo>
                    <a:lnTo>
                      <a:pt x="13" y="12"/>
                    </a:lnTo>
                    <a:lnTo>
                      <a:pt x="19" y="0"/>
                    </a:lnTo>
                    <a:lnTo>
                      <a:pt x="26" y="0"/>
                    </a:lnTo>
                    <a:lnTo>
                      <a:pt x="33" y="0"/>
                    </a:lnTo>
                    <a:lnTo>
                      <a:pt x="52" y="6"/>
                    </a:lnTo>
                    <a:lnTo>
                      <a:pt x="59" y="12"/>
                    </a:lnTo>
                    <a:lnTo>
                      <a:pt x="59" y="18"/>
                    </a:lnTo>
                    <a:lnTo>
                      <a:pt x="65" y="35"/>
                    </a:lnTo>
                    <a:lnTo>
                      <a:pt x="65" y="53"/>
                    </a:lnTo>
                    <a:lnTo>
                      <a:pt x="52" y="87"/>
                    </a:lnTo>
                    <a:lnTo>
                      <a:pt x="52" y="122"/>
                    </a:lnTo>
                    <a:lnTo>
                      <a:pt x="52" y="139"/>
                    </a:lnTo>
                    <a:lnTo>
                      <a:pt x="65" y="157"/>
                    </a:lnTo>
                    <a:lnTo>
                      <a:pt x="72" y="168"/>
                    </a:lnTo>
                    <a:lnTo>
                      <a:pt x="85" y="180"/>
                    </a:lnTo>
                    <a:lnTo>
                      <a:pt x="78" y="180"/>
                    </a:lnTo>
                    <a:lnTo>
                      <a:pt x="72" y="180"/>
                    </a:lnTo>
                    <a:lnTo>
                      <a:pt x="65" y="174"/>
                    </a:lnTo>
                    <a:lnTo>
                      <a:pt x="65" y="168"/>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 name="Freeform 262"/>
              <p:cNvSpPr>
                <a:spLocks/>
              </p:cNvSpPr>
              <p:nvPr/>
            </p:nvSpPr>
            <p:spPr bwMode="auto">
              <a:xfrm>
                <a:off x="8709" y="9946"/>
                <a:ext cx="85" cy="185"/>
              </a:xfrm>
              <a:custGeom>
                <a:avLst/>
                <a:gdLst>
                  <a:gd name="T0" fmla="*/ 0 w 85"/>
                  <a:gd name="T1" fmla="*/ 185 h 185"/>
                  <a:gd name="T2" fmla="*/ 13 w 85"/>
                  <a:gd name="T3" fmla="*/ 168 h 185"/>
                  <a:gd name="T4" fmla="*/ 19 w 85"/>
                  <a:gd name="T5" fmla="*/ 156 h 185"/>
                  <a:gd name="T6" fmla="*/ 26 w 85"/>
                  <a:gd name="T7" fmla="*/ 139 h 185"/>
                  <a:gd name="T8" fmla="*/ 26 w 85"/>
                  <a:gd name="T9" fmla="*/ 121 h 185"/>
                  <a:gd name="T10" fmla="*/ 13 w 85"/>
                  <a:gd name="T11" fmla="*/ 52 h 185"/>
                  <a:gd name="T12" fmla="*/ 13 w 85"/>
                  <a:gd name="T13" fmla="*/ 34 h 185"/>
                  <a:gd name="T14" fmla="*/ 19 w 85"/>
                  <a:gd name="T15" fmla="*/ 23 h 185"/>
                  <a:gd name="T16" fmla="*/ 26 w 85"/>
                  <a:gd name="T17" fmla="*/ 11 h 185"/>
                  <a:gd name="T18" fmla="*/ 33 w 85"/>
                  <a:gd name="T19" fmla="*/ 5 h 185"/>
                  <a:gd name="T20" fmla="*/ 52 w 85"/>
                  <a:gd name="T21" fmla="*/ 0 h 185"/>
                  <a:gd name="T22" fmla="*/ 85 w 85"/>
                  <a:gd name="T23" fmla="*/ 29 h 185"/>
                  <a:gd name="T24" fmla="*/ 85 w 85"/>
                  <a:gd name="T25" fmla="*/ 29 h 185"/>
                  <a:gd name="T26" fmla="*/ 79 w 85"/>
                  <a:gd name="T27" fmla="*/ 29 h 185"/>
                  <a:gd name="T28" fmla="*/ 65 w 85"/>
                  <a:gd name="T29" fmla="*/ 34 h 185"/>
                  <a:gd name="T30" fmla="*/ 59 w 85"/>
                  <a:gd name="T31" fmla="*/ 46 h 185"/>
                  <a:gd name="T32" fmla="*/ 59 w 85"/>
                  <a:gd name="T33" fmla="*/ 52 h 185"/>
                  <a:gd name="T34" fmla="*/ 59 w 85"/>
                  <a:gd name="T35" fmla="*/ 63 h 185"/>
                  <a:gd name="T36" fmla="*/ 65 w 85"/>
                  <a:gd name="T37" fmla="*/ 69 h 185"/>
                  <a:gd name="T38" fmla="*/ 72 w 85"/>
                  <a:gd name="T39" fmla="*/ 75 h 185"/>
                  <a:gd name="T40" fmla="*/ 72 w 85"/>
                  <a:gd name="T41" fmla="*/ 104 h 185"/>
                  <a:gd name="T42" fmla="*/ 65 w 85"/>
                  <a:gd name="T43" fmla="*/ 92 h 185"/>
                  <a:gd name="T44" fmla="*/ 59 w 85"/>
                  <a:gd name="T45" fmla="*/ 87 h 185"/>
                  <a:gd name="T46" fmla="*/ 52 w 85"/>
                  <a:gd name="T47" fmla="*/ 69 h 185"/>
                  <a:gd name="T48" fmla="*/ 39 w 85"/>
                  <a:gd name="T49" fmla="*/ 29 h 185"/>
                  <a:gd name="T50" fmla="*/ 33 w 85"/>
                  <a:gd name="T51" fmla="*/ 29 h 185"/>
                  <a:gd name="T52" fmla="*/ 33 w 85"/>
                  <a:gd name="T53" fmla="*/ 34 h 185"/>
                  <a:gd name="T54" fmla="*/ 26 w 85"/>
                  <a:gd name="T55" fmla="*/ 46 h 185"/>
                  <a:gd name="T56" fmla="*/ 33 w 85"/>
                  <a:gd name="T57" fmla="*/ 63 h 185"/>
                  <a:gd name="T58" fmla="*/ 46 w 85"/>
                  <a:gd name="T59" fmla="*/ 92 h 185"/>
                  <a:gd name="T60" fmla="*/ 59 w 85"/>
                  <a:gd name="T61" fmla="*/ 110 h 185"/>
                  <a:gd name="T62" fmla="*/ 72 w 85"/>
                  <a:gd name="T63" fmla="*/ 127 h 185"/>
                  <a:gd name="T64" fmla="*/ 72 w 85"/>
                  <a:gd name="T65" fmla="*/ 133 h 185"/>
                  <a:gd name="T66" fmla="*/ 72 w 85"/>
                  <a:gd name="T67" fmla="*/ 133 h 185"/>
                  <a:gd name="T68" fmla="*/ 59 w 85"/>
                  <a:gd name="T69" fmla="*/ 133 h 185"/>
                  <a:gd name="T70" fmla="*/ 52 w 85"/>
                  <a:gd name="T71" fmla="*/ 121 h 185"/>
                  <a:gd name="T72" fmla="*/ 39 w 85"/>
                  <a:gd name="T73" fmla="*/ 104 h 185"/>
                  <a:gd name="T74" fmla="*/ 33 w 85"/>
                  <a:gd name="T75" fmla="*/ 104 h 185"/>
                  <a:gd name="T76" fmla="*/ 33 w 85"/>
                  <a:gd name="T77" fmla="*/ 115 h 185"/>
                  <a:gd name="T78" fmla="*/ 39 w 85"/>
                  <a:gd name="T79" fmla="*/ 133 h 185"/>
                  <a:gd name="T80" fmla="*/ 59 w 85"/>
                  <a:gd name="T81" fmla="*/ 150 h 185"/>
                  <a:gd name="T82" fmla="*/ 59 w 85"/>
                  <a:gd name="T83" fmla="*/ 162 h 185"/>
                  <a:gd name="T84" fmla="*/ 52 w 85"/>
                  <a:gd name="T85" fmla="*/ 162 h 185"/>
                  <a:gd name="T86" fmla="*/ 46 w 85"/>
                  <a:gd name="T87" fmla="*/ 156 h 185"/>
                  <a:gd name="T88" fmla="*/ 39 w 85"/>
                  <a:gd name="T89" fmla="*/ 150 h 185"/>
                  <a:gd name="T90" fmla="*/ 39 w 85"/>
                  <a:gd name="T91" fmla="*/ 144 h 185"/>
                  <a:gd name="T92" fmla="*/ 33 w 85"/>
                  <a:gd name="T93" fmla="*/ 139 h 185"/>
                  <a:gd name="T94" fmla="*/ 33 w 85"/>
                  <a:gd name="T95" fmla="*/ 150 h 185"/>
                  <a:gd name="T96" fmla="*/ 33 w 85"/>
                  <a:gd name="T97" fmla="*/ 162 h 185"/>
                  <a:gd name="T98" fmla="*/ 39 w 85"/>
                  <a:gd name="T99" fmla="*/ 168 h 185"/>
                  <a:gd name="T100" fmla="*/ 33 w 85"/>
                  <a:gd name="T101" fmla="*/ 173 h 185"/>
                  <a:gd name="T102" fmla="*/ 33 w 85"/>
                  <a:gd name="T103" fmla="*/ 179 h 185"/>
                  <a:gd name="T104" fmla="*/ 19 w 85"/>
                  <a:gd name="T105" fmla="*/ 173 h 185"/>
                  <a:gd name="T106" fmla="*/ 13 w 85"/>
                  <a:gd name="T107" fmla="*/ 179 h 185"/>
                  <a:gd name="T108" fmla="*/ 6 w 85"/>
                  <a:gd name="T109" fmla="*/ 185 h 185"/>
                  <a:gd name="T110" fmla="*/ 0 w 85"/>
                  <a:gd name="T111" fmla="*/ 185 h 1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 h="185">
                    <a:moveTo>
                      <a:pt x="0" y="185"/>
                    </a:moveTo>
                    <a:lnTo>
                      <a:pt x="13" y="168"/>
                    </a:lnTo>
                    <a:lnTo>
                      <a:pt x="19" y="156"/>
                    </a:lnTo>
                    <a:lnTo>
                      <a:pt x="26" y="139"/>
                    </a:lnTo>
                    <a:lnTo>
                      <a:pt x="26" y="121"/>
                    </a:lnTo>
                    <a:lnTo>
                      <a:pt x="13" y="52"/>
                    </a:lnTo>
                    <a:lnTo>
                      <a:pt x="13" y="34"/>
                    </a:lnTo>
                    <a:lnTo>
                      <a:pt x="19" y="23"/>
                    </a:lnTo>
                    <a:lnTo>
                      <a:pt x="26" y="11"/>
                    </a:lnTo>
                    <a:lnTo>
                      <a:pt x="33" y="5"/>
                    </a:lnTo>
                    <a:lnTo>
                      <a:pt x="52" y="0"/>
                    </a:lnTo>
                    <a:lnTo>
                      <a:pt x="85" y="29"/>
                    </a:lnTo>
                    <a:lnTo>
                      <a:pt x="79" y="29"/>
                    </a:lnTo>
                    <a:lnTo>
                      <a:pt x="65" y="34"/>
                    </a:lnTo>
                    <a:lnTo>
                      <a:pt x="59" y="46"/>
                    </a:lnTo>
                    <a:lnTo>
                      <a:pt x="59" y="52"/>
                    </a:lnTo>
                    <a:lnTo>
                      <a:pt x="59" y="63"/>
                    </a:lnTo>
                    <a:lnTo>
                      <a:pt x="65" y="69"/>
                    </a:lnTo>
                    <a:lnTo>
                      <a:pt x="72" y="75"/>
                    </a:lnTo>
                    <a:lnTo>
                      <a:pt x="72" y="104"/>
                    </a:lnTo>
                    <a:lnTo>
                      <a:pt x="65" y="92"/>
                    </a:lnTo>
                    <a:lnTo>
                      <a:pt x="59" y="87"/>
                    </a:lnTo>
                    <a:lnTo>
                      <a:pt x="52" y="69"/>
                    </a:lnTo>
                    <a:lnTo>
                      <a:pt x="39" y="29"/>
                    </a:lnTo>
                    <a:lnTo>
                      <a:pt x="33" y="29"/>
                    </a:lnTo>
                    <a:lnTo>
                      <a:pt x="33" y="34"/>
                    </a:lnTo>
                    <a:lnTo>
                      <a:pt x="26" y="46"/>
                    </a:lnTo>
                    <a:lnTo>
                      <a:pt x="33" y="63"/>
                    </a:lnTo>
                    <a:lnTo>
                      <a:pt x="46" y="92"/>
                    </a:lnTo>
                    <a:lnTo>
                      <a:pt x="59" y="110"/>
                    </a:lnTo>
                    <a:lnTo>
                      <a:pt x="72" y="127"/>
                    </a:lnTo>
                    <a:lnTo>
                      <a:pt x="72" y="133"/>
                    </a:lnTo>
                    <a:lnTo>
                      <a:pt x="59" y="133"/>
                    </a:lnTo>
                    <a:lnTo>
                      <a:pt x="52" y="121"/>
                    </a:lnTo>
                    <a:lnTo>
                      <a:pt x="39" y="104"/>
                    </a:lnTo>
                    <a:lnTo>
                      <a:pt x="33" y="104"/>
                    </a:lnTo>
                    <a:lnTo>
                      <a:pt x="33" y="115"/>
                    </a:lnTo>
                    <a:lnTo>
                      <a:pt x="39" y="133"/>
                    </a:lnTo>
                    <a:lnTo>
                      <a:pt x="59" y="150"/>
                    </a:lnTo>
                    <a:lnTo>
                      <a:pt x="59" y="162"/>
                    </a:lnTo>
                    <a:lnTo>
                      <a:pt x="52" y="162"/>
                    </a:lnTo>
                    <a:lnTo>
                      <a:pt x="46" y="156"/>
                    </a:lnTo>
                    <a:lnTo>
                      <a:pt x="39" y="150"/>
                    </a:lnTo>
                    <a:lnTo>
                      <a:pt x="39" y="144"/>
                    </a:lnTo>
                    <a:lnTo>
                      <a:pt x="33" y="139"/>
                    </a:lnTo>
                    <a:lnTo>
                      <a:pt x="33" y="150"/>
                    </a:lnTo>
                    <a:lnTo>
                      <a:pt x="33" y="162"/>
                    </a:lnTo>
                    <a:lnTo>
                      <a:pt x="39" y="168"/>
                    </a:lnTo>
                    <a:lnTo>
                      <a:pt x="33" y="173"/>
                    </a:lnTo>
                    <a:lnTo>
                      <a:pt x="33" y="179"/>
                    </a:lnTo>
                    <a:lnTo>
                      <a:pt x="19" y="173"/>
                    </a:lnTo>
                    <a:lnTo>
                      <a:pt x="13" y="179"/>
                    </a:lnTo>
                    <a:lnTo>
                      <a:pt x="6" y="185"/>
                    </a:lnTo>
                    <a:lnTo>
                      <a:pt x="0" y="185"/>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7" name="Freeform 263"/>
              <p:cNvSpPr>
                <a:spLocks/>
              </p:cNvSpPr>
              <p:nvPr/>
            </p:nvSpPr>
            <p:spPr bwMode="auto">
              <a:xfrm>
                <a:off x="8774" y="9923"/>
                <a:ext cx="40" cy="34"/>
              </a:xfrm>
              <a:custGeom>
                <a:avLst/>
                <a:gdLst>
                  <a:gd name="T0" fmla="*/ 0 w 40"/>
                  <a:gd name="T1" fmla="*/ 0 h 34"/>
                  <a:gd name="T2" fmla="*/ 40 w 40"/>
                  <a:gd name="T3" fmla="*/ 0 h 34"/>
                  <a:gd name="T4" fmla="*/ 40 w 40"/>
                  <a:gd name="T5" fmla="*/ 5 h 34"/>
                  <a:gd name="T6" fmla="*/ 40 w 40"/>
                  <a:gd name="T7" fmla="*/ 17 h 34"/>
                  <a:gd name="T8" fmla="*/ 27 w 40"/>
                  <a:gd name="T9" fmla="*/ 34 h 34"/>
                  <a:gd name="T10" fmla="*/ 27 w 40"/>
                  <a:gd name="T11" fmla="*/ 34 h 34"/>
                  <a:gd name="T12" fmla="*/ 20 w 40"/>
                  <a:gd name="T13" fmla="*/ 34 h 34"/>
                  <a:gd name="T14" fmla="*/ 14 w 40"/>
                  <a:gd name="T15" fmla="*/ 28 h 34"/>
                  <a:gd name="T16" fmla="*/ 7 w 40"/>
                  <a:gd name="T17" fmla="*/ 17 h 34"/>
                  <a:gd name="T18" fmla="*/ 0 w 40"/>
                  <a:gd name="T19" fmla="*/ 5 h 34"/>
                  <a:gd name="T20" fmla="*/ 0 w 40"/>
                  <a:gd name="T21" fmla="*/ 0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0" h="34">
                    <a:moveTo>
                      <a:pt x="0" y="0"/>
                    </a:moveTo>
                    <a:lnTo>
                      <a:pt x="40" y="0"/>
                    </a:lnTo>
                    <a:lnTo>
                      <a:pt x="40" y="5"/>
                    </a:lnTo>
                    <a:lnTo>
                      <a:pt x="40" y="17"/>
                    </a:lnTo>
                    <a:lnTo>
                      <a:pt x="27" y="34"/>
                    </a:lnTo>
                    <a:lnTo>
                      <a:pt x="20" y="34"/>
                    </a:lnTo>
                    <a:lnTo>
                      <a:pt x="14" y="28"/>
                    </a:lnTo>
                    <a:lnTo>
                      <a:pt x="7" y="17"/>
                    </a:lnTo>
                    <a:lnTo>
                      <a:pt x="0" y="5"/>
                    </a:lnTo>
                    <a:lnTo>
                      <a:pt x="0" y="0"/>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 name="Freeform 264"/>
              <p:cNvSpPr>
                <a:spLocks/>
              </p:cNvSpPr>
              <p:nvPr/>
            </p:nvSpPr>
            <p:spPr bwMode="auto">
              <a:xfrm>
                <a:off x="8761" y="9899"/>
                <a:ext cx="73" cy="6"/>
              </a:xfrm>
              <a:custGeom>
                <a:avLst/>
                <a:gdLst>
                  <a:gd name="T0" fmla="*/ 0 w 73"/>
                  <a:gd name="T1" fmla="*/ 6 h 6"/>
                  <a:gd name="T2" fmla="*/ 0 w 73"/>
                  <a:gd name="T3" fmla="*/ 6 h 6"/>
                  <a:gd name="T4" fmla="*/ 33 w 73"/>
                  <a:gd name="T5" fmla="*/ 0 h 6"/>
                  <a:gd name="T6" fmla="*/ 53 w 73"/>
                  <a:gd name="T7" fmla="*/ 0 h 6"/>
                  <a:gd name="T8" fmla="*/ 73 w 73"/>
                  <a:gd name="T9" fmla="*/ 6 h 6"/>
                  <a:gd name="T10" fmla="*/ 73 w 73"/>
                  <a:gd name="T11" fmla="*/ 6 h 6"/>
                  <a:gd name="T12" fmla="*/ 33 w 73"/>
                  <a:gd name="T13" fmla="*/ 6 h 6"/>
                  <a:gd name="T14" fmla="*/ 13 w 73"/>
                  <a:gd name="T15" fmla="*/ 6 h 6"/>
                  <a:gd name="T16" fmla="*/ 0 w 73"/>
                  <a:gd name="T17" fmla="*/ 6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3" h="6">
                    <a:moveTo>
                      <a:pt x="0" y="6"/>
                    </a:moveTo>
                    <a:lnTo>
                      <a:pt x="0" y="6"/>
                    </a:lnTo>
                    <a:lnTo>
                      <a:pt x="33" y="0"/>
                    </a:lnTo>
                    <a:lnTo>
                      <a:pt x="53" y="0"/>
                    </a:lnTo>
                    <a:lnTo>
                      <a:pt x="73" y="6"/>
                    </a:lnTo>
                    <a:lnTo>
                      <a:pt x="33" y="6"/>
                    </a:lnTo>
                    <a:lnTo>
                      <a:pt x="13" y="6"/>
                    </a:lnTo>
                    <a:lnTo>
                      <a:pt x="0" y="6"/>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 name="Freeform 265"/>
              <p:cNvSpPr>
                <a:spLocks/>
              </p:cNvSpPr>
              <p:nvPr/>
            </p:nvSpPr>
            <p:spPr bwMode="auto">
              <a:xfrm>
                <a:off x="8735" y="9859"/>
                <a:ext cx="118" cy="29"/>
              </a:xfrm>
              <a:custGeom>
                <a:avLst/>
                <a:gdLst>
                  <a:gd name="T0" fmla="*/ 0 w 118"/>
                  <a:gd name="T1" fmla="*/ 17 h 29"/>
                  <a:gd name="T2" fmla="*/ 0 w 118"/>
                  <a:gd name="T3" fmla="*/ 6 h 29"/>
                  <a:gd name="T4" fmla="*/ 7 w 118"/>
                  <a:gd name="T5" fmla="*/ 0 h 29"/>
                  <a:gd name="T6" fmla="*/ 112 w 118"/>
                  <a:gd name="T7" fmla="*/ 0 h 29"/>
                  <a:gd name="T8" fmla="*/ 118 w 118"/>
                  <a:gd name="T9" fmla="*/ 11 h 29"/>
                  <a:gd name="T10" fmla="*/ 118 w 118"/>
                  <a:gd name="T11" fmla="*/ 17 h 29"/>
                  <a:gd name="T12" fmla="*/ 112 w 118"/>
                  <a:gd name="T13" fmla="*/ 29 h 29"/>
                  <a:gd name="T14" fmla="*/ 13 w 118"/>
                  <a:gd name="T15" fmla="*/ 29 h 29"/>
                  <a:gd name="T16" fmla="*/ 0 w 118"/>
                  <a:gd name="T17" fmla="*/ 23 h 29"/>
                  <a:gd name="T18" fmla="*/ 0 w 118"/>
                  <a:gd name="T19" fmla="*/ 17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8" h="29">
                    <a:moveTo>
                      <a:pt x="0" y="17"/>
                    </a:moveTo>
                    <a:lnTo>
                      <a:pt x="0" y="6"/>
                    </a:lnTo>
                    <a:lnTo>
                      <a:pt x="7" y="0"/>
                    </a:lnTo>
                    <a:lnTo>
                      <a:pt x="112" y="0"/>
                    </a:lnTo>
                    <a:lnTo>
                      <a:pt x="118" y="11"/>
                    </a:lnTo>
                    <a:lnTo>
                      <a:pt x="118" y="17"/>
                    </a:lnTo>
                    <a:lnTo>
                      <a:pt x="112" y="29"/>
                    </a:lnTo>
                    <a:lnTo>
                      <a:pt x="13" y="29"/>
                    </a:lnTo>
                    <a:lnTo>
                      <a:pt x="0" y="23"/>
                    </a:lnTo>
                    <a:lnTo>
                      <a:pt x="0" y="17"/>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 name="Freeform 266"/>
              <p:cNvSpPr>
                <a:spLocks/>
              </p:cNvSpPr>
              <p:nvPr/>
            </p:nvSpPr>
            <p:spPr bwMode="auto">
              <a:xfrm>
                <a:off x="8755" y="9836"/>
                <a:ext cx="72" cy="6"/>
              </a:xfrm>
              <a:custGeom>
                <a:avLst/>
                <a:gdLst>
                  <a:gd name="T0" fmla="*/ 0 w 72"/>
                  <a:gd name="T1" fmla="*/ 0 h 6"/>
                  <a:gd name="T2" fmla="*/ 39 w 72"/>
                  <a:gd name="T3" fmla="*/ 0 h 6"/>
                  <a:gd name="T4" fmla="*/ 72 w 72"/>
                  <a:gd name="T5" fmla="*/ 0 h 6"/>
                  <a:gd name="T6" fmla="*/ 72 w 72"/>
                  <a:gd name="T7" fmla="*/ 6 h 6"/>
                  <a:gd name="T8" fmla="*/ 39 w 72"/>
                  <a:gd name="T9" fmla="*/ 6 h 6"/>
                  <a:gd name="T10" fmla="*/ 0 w 72"/>
                  <a:gd name="T11" fmla="*/ 6 h 6"/>
                  <a:gd name="T12" fmla="*/ 0 w 72"/>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6">
                    <a:moveTo>
                      <a:pt x="0" y="0"/>
                    </a:moveTo>
                    <a:lnTo>
                      <a:pt x="39" y="0"/>
                    </a:lnTo>
                    <a:lnTo>
                      <a:pt x="72" y="0"/>
                    </a:lnTo>
                    <a:lnTo>
                      <a:pt x="72" y="6"/>
                    </a:lnTo>
                    <a:lnTo>
                      <a:pt x="39" y="6"/>
                    </a:lnTo>
                    <a:lnTo>
                      <a:pt x="0" y="6"/>
                    </a:lnTo>
                    <a:lnTo>
                      <a:pt x="0" y="0"/>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1" name="Group 267"/>
            <p:cNvGrpSpPr>
              <a:grpSpLocks/>
            </p:cNvGrpSpPr>
            <p:nvPr/>
          </p:nvGrpSpPr>
          <p:grpSpPr bwMode="auto">
            <a:xfrm rot="-5400000">
              <a:off x="1484" y="9698"/>
              <a:ext cx="1681" cy="1943"/>
              <a:chOff x="1448" y="995"/>
              <a:chExt cx="1949" cy="1708"/>
            </a:xfrm>
          </p:grpSpPr>
          <p:sp>
            <p:nvSpPr>
              <p:cNvPr id="13" name="Freeform 269"/>
              <p:cNvSpPr>
                <a:spLocks/>
              </p:cNvSpPr>
              <p:nvPr/>
            </p:nvSpPr>
            <p:spPr bwMode="auto">
              <a:xfrm>
                <a:off x="1602" y="995"/>
                <a:ext cx="126" cy="31"/>
              </a:xfrm>
              <a:custGeom>
                <a:avLst/>
                <a:gdLst>
                  <a:gd name="T0" fmla="*/ 126 w 126"/>
                  <a:gd name="T1" fmla="*/ 24 h 31"/>
                  <a:gd name="T2" fmla="*/ 118 w 126"/>
                  <a:gd name="T3" fmla="*/ 31 h 31"/>
                  <a:gd name="T4" fmla="*/ 118 w 126"/>
                  <a:gd name="T5" fmla="*/ 31 h 31"/>
                  <a:gd name="T6" fmla="*/ 106 w 126"/>
                  <a:gd name="T7" fmla="*/ 24 h 31"/>
                  <a:gd name="T8" fmla="*/ 82 w 126"/>
                  <a:gd name="T9" fmla="*/ 17 h 31"/>
                  <a:gd name="T10" fmla="*/ 55 w 126"/>
                  <a:gd name="T11" fmla="*/ 14 h 31"/>
                  <a:gd name="T12" fmla="*/ 31 w 126"/>
                  <a:gd name="T13" fmla="*/ 14 h 31"/>
                  <a:gd name="T14" fmla="*/ 7 w 126"/>
                  <a:gd name="T15" fmla="*/ 17 h 31"/>
                  <a:gd name="T16" fmla="*/ 0 w 126"/>
                  <a:gd name="T17" fmla="*/ 17 h 31"/>
                  <a:gd name="T18" fmla="*/ 15 w 126"/>
                  <a:gd name="T19" fmla="*/ 7 h 31"/>
                  <a:gd name="T20" fmla="*/ 35 w 126"/>
                  <a:gd name="T21" fmla="*/ 3 h 31"/>
                  <a:gd name="T22" fmla="*/ 51 w 126"/>
                  <a:gd name="T23" fmla="*/ 0 h 31"/>
                  <a:gd name="T24" fmla="*/ 71 w 126"/>
                  <a:gd name="T25" fmla="*/ 3 h 31"/>
                  <a:gd name="T26" fmla="*/ 98 w 126"/>
                  <a:gd name="T27" fmla="*/ 14 h 31"/>
                  <a:gd name="T28" fmla="*/ 126 w 126"/>
                  <a:gd name="T29" fmla="*/ 24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6" h="31">
                    <a:moveTo>
                      <a:pt x="126" y="24"/>
                    </a:moveTo>
                    <a:lnTo>
                      <a:pt x="118" y="31"/>
                    </a:lnTo>
                    <a:lnTo>
                      <a:pt x="106" y="24"/>
                    </a:lnTo>
                    <a:lnTo>
                      <a:pt x="82" y="17"/>
                    </a:lnTo>
                    <a:lnTo>
                      <a:pt x="55" y="14"/>
                    </a:lnTo>
                    <a:lnTo>
                      <a:pt x="31" y="14"/>
                    </a:lnTo>
                    <a:lnTo>
                      <a:pt x="7" y="17"/>
                    </a:lnTo>
                    <a:lnTo>
                      <a:pt x="0" y="17"/>
                    </a:lnTo>
                    <a:lnTo>
                      <a:pt x="15" y="7"/>
                    </a:lnTo>
                    <a:lnTo>
                      <a:pt x="35" y="3"/>
                    </a:lnTo>
                    <a:lnTo>
                      <a:pt x="51" y="0"/>
                    </a:lnTo>
                    <a:lnTo>
                      <a:pt x="71" y="3"/>
                    </a:lnTo>
                    <a:lnTo>
                      <a:pt x="98" y="14"/>
                    </a:lnTo>
                    <a:lnTo>
                      <a:pt x="126" y="24"/>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270"/>
              <p:cNvSpPr>
                <a:spLocks/>
              </p:cNvSpPr>
              <p:nvPr/>
            </p:nvSpPr>
            <p:spPr bwMode="auto">
              <a:xfrm>
                <a:off x="1452" y="1009"/>
                <a:ext cx="205" cy="177"/>
              </a:xfrm>
              <a:custGeom>
                <a:avLst/>
                <a:gdLst>
                  <a:gd name="T0" fmla="*/ 185 w 205"/>
                  <a:gd name="T1" fmla="*/ 59 h 177"/>
                  <a:gd name="T2" fmla="*/ 197 w 205"/>
                  <a:gd name="T3" fmla="*/ 73 h 177"/>
                  <a:gd name="T4" fmla="*/ 201 w 205"/>
                  <a:gd name="T5" fmla="*/ 87 h 177"/>
                  <a:gd name="T6" fmla="*/ 205 w 205"/>
                  <a:gd name="T7" fmla="*/ 121 h 177"/>
                  <a:gd name="T8" fmla="*/ 205 w 205"/>
                  <a:gd name="T9" fmla="*/ 125 h 177"/>
                  <a:gd name="T10" fmla="*/ 201 w 205"/>
                  <a:gd name="T11" fmla="*/ 121 h 177"/>
                  <a:gd name="T12" fmla="*/ 193 w 205"/>
                  <a:gd name="T13" fmla="*/ 97 h 177"/>
                  <a:gd name="T14" fmla="*/ 181 w 205"/>
                  <a:gd name="T15" fmla="*/ 69 h 177"/>
                  <a:gd name="T16" fmla="*/ 165 w 205"/>
                  <a:gd name="T17" fmla="*/ 45 h 177"/>
                  <a:gd name="T18" fmla="*/ 150 w 205"/>
                  <a:gd name="T19" fmla="*/ 35 h 177"/>
                  <a:gd name="T20" fmla="*/ 138 w 205"/>
                  <a:gd name="T21" fmla="*/ 28 h 177"/>
                  <a:gd name="T22" fmla="*/ 114 w 205"/>
                  <a:gd name="T23" fmla="*/ 17 h 177"/>
                  <a:gd name="T24" fmla="*/ 90 w 205"/>
                  <a:gd name="T25" fmla="*/ 14 h 177"/>
                  <a:gd name="T26" fmla="*/ 39 w 205"/>
                  <a:gd name="T27" fmla="*/ 7 h 177"/>
                  <a:gd name="T28" fmla="*/ 19 w 205"/>
                  <a:gd name="T29" fmla="*/ 10 h 177"/>
                  <a:gd name="T30" fmla="*/ 11 w 205"/>
                  <a:gd name="T31" fmla="*/ 10 h 177"/>
                  <a:gd name="T32" fmla="*/ 7 w 205"/>
                  <a:gd name="T33" fmla="*/ 17 h 177"/>
                  <a:gd name="T34" fmla="*/ 7 w 205"/>
                  <a:gd name="T35" fmla="*/ 38 h 177"/>
                  <a:gd name="T36" fmla="*/ 7 w 205"/>
                  <a:gd name="T37" fmla="*/ 59 h 177"/>
                  <a:gd name="T38" fmla="*/ 11 w 205"/>
                  <a:gd name="T39" fmla="*/ 76 h 177"/>
                  <a:gd name="T40" fmla="*/ 19 w 205"/>
                  <a:gd name="T41" fmla="*/ 97 h 177"/>
                  <a:gd name="T42" fmla="*/ 31 w 205"/>
                  <a:gd name="T43" fmla="*/ 115 h 177"/>
                  <a:gd name="T44" fmla="*/ 47 w 205"/>
                  <a:gd name="T45" fmla="*/ 132 h 177"/>
                  <a:gd name="T46" fmla="*/ 63 w 205"/>
                  <a:gd name="T47" fmla="*/ 146 h 177"/>
                  <a:gd name="T48" fmla="*/ 82 w 205"/>
                  <a:gd name="T49" fmla="*/ 156 h 177"/>
                  <a:gd name="T50" fmla="*/ 98 w 205"/>
                  <a:gd name="T51" fmla="*/ 163 h 177"/>
                  <a:gd name="T52" fmla="*/ 114 w 205"/>
                  <a:gd name="T53" fmla="*/ 167 h 177"/>
                  <a:gd name="T54" fmla="*/ 130 w 205"/>
                  <a:gd name="T55" fmla="*/ 167 h 177"/>
                  <a:gd name="T56" fmla="*/ 146 w 205"/>
                  <a:gd name="T57" fmla="*/ 174 h 177"/>
                  <a:gd name="T58" fmla="*/ 138 w 205"/>
                  <a:gd name="T59" fmla="*/ 177 h 177"/>
                  <a:gd name="T60" fmla="*/ 110 w 205"/>
                  <a:gd name="T61" fmla="*/ 177 h 177"/>
                  <a:gd name="T62" fmla="*/ 86 w 205"/>
                  <a:gd name="T63" fmla="*/ 170 h 177"/>
                  <a:gd name="T64" fmla="*/ 63 w 205"/>
                  <a:gd name="T65" fmla="*/ 160 h 177"/>
                  <a:gd name="T66" fmla="*/ 43 w 205"/>
                  <a:gd name="T67" fmla="*/ 146 h 177"/>
                  <a:gd name="T68" fmla="*/ 27 w 205"/>
                  <a:gd name="T69" fmla="*/ 128 h 177"/>
                  <a:gd name="T70" fmla="*/ 15 w 205"/>
                  <a:gd name="T71" fmla="*/ 115 h 177"/>
                  <a:gd name="T72" fmla="*/ 7 w 205"/>
                  <a:gd name="T73" fmla="*/ 97 h 177"/>
                  <a:gd name="T74" fmla="*/ 3 w 205"/>
                  <a:gd name="T75" fmla="*/ 76 h 177"/>
                  <a:gd name="T76" fmla="*/ 0 w 205"/>
                  <a:gd name="T77" fmla="*/ 41 h 177"/>
                  <a:gd name="T78" fmla="*/ 3 w 205"/>
                  <a:gd name="T79" fmla="*/ 3 h 177"/>
                  <a:gd name="T80" fmla="*/ 27 w 205"/>
                  <a:gd name="T81" fmla="*/ 0 h 177"/>
                  <a:gd name="T82" fmla="*/ 55 w 205"/>
                  <a:gd name="T83" fmla="*/ 0 h 177"/>
                  <a:gd name="T84" fmla="*/ 82 w 205"/>
                  <a:gd name="T85" fmla="*/ 0 h 177"/>
                  <a:gd name="T86" fmla="*/ 106 w 205"/>
                  <a:gd name="T87" fmla="*/ 3 h 177"/>
                  <a:gd name="T88" fmla="*/ 130 w 205"/>
                  <a:gd name="T89" fmla="*/ 10 h 177"/>
                  <a:gd name="T90" fmla="*/ 150 w 205"/>
                  <a:gd name="T91" fmla="*/ 24 h 177"/>
                  <a:gd name="T92" fmla="*/ 173 w 205"/>
                  <a:gd name="T93" fmla="*/ 38 h 177"/>
                  <a:gd name="T94" fmla="*/ 185 w 205"/>
                  <a:gd name="T95" fmla="*/ 59 h 17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05" h="177">
                    <a:moveTo>
                      <a:pt x="185" y="59"/>
                    </a:moveTo>
                    <a:lnTo>
                      <a:pt x="197" y="73"/>
                    </a:lnTo>
                    <a:lnTo>
                      <a:pt x="201" y="87"/>
                    </a:lnTo>
                    <a:lnTo>
                      <a:pt x="205" y="121"/>
                    </a:lnTo>
                    <a:lnTo>
                      <a:pt x="205" y="125"/>
                    </a:lnTo>
                    <a:lnTo>
                      <a:pt x="201" y="121"/>
                    </a:lnTo>
                    <a:lnTo>
                      <a:pt x="193" y="97"/>
                    </a:lnTo>
                    <a:lnTo>
                      <a:pt x="181" y="69"/>
                    </a:lnTo>
                    <a:lnTo>
                      <a:pt x="165" y="45"/>
                    </a:lnTo>
                    <a:lnTo>
                      <a:pt x="150" y="35"/>
                    </a:lnTo>
                    <a:lnTo>
                      <a:pt x="138" y="28"/>
                    </a:lnTo>
                    <a:lnTo>
                      <a:pt x="114" y="17"/>
                    </a:lnTo>
                    <a:lnTo>
                      <a:pt x="90" y="14"/>
                    </a:lnTo>
                    <a:lnTo>
                      <a:pt x="39" y="7"/>
                    </a:lnTo>
                    <a:lnTo>
                      <a:pt x="19" y="10"/>
                    </a:lnTo>
                    <a:lnTo>
                      <a:pt x="11" y="10"/>
                    </a:lnTo>
                    <a:lnTo>
                      <a:pt x="7" y="17"/>
                    </a:lnTo>
                    <a:lnTo>
                      <a:pt x="7" y="38"/>
                    </a:lnTo>
                    <a:lnTo>
                      <a:pt x="7" y="59"/>
                    </a:lnTo>
                    <a:lnTo>
                      <a:pt x="11" y="76"/>
                    </a:lnTo>
                    <a:lnTo>
                      <a:pt x="19" y="97"/>
                    </a:lnTo>
                    <a:lnTo>
                      <a:pt x="31" y="115"/>
                    </a:lnTo>
                    <a:lnTo>
                      <a:pt x="47" y="132"/>
                    </a:lnTo>
                    <a:lnTo>
                      <a:pt x="63" y="146"/>
                    </a:lnTo>
                    <a:lnTo>
                      <a:pt x="82" y="156"/>
                    </a:lnTo>
                    <a:lnTo>
                      <a:pt x="98" y="163"/>
                    </a:lnTo>
                    <a:lnTo>
                      <a:pt x="114" y="167"/>
                    </a:lnTo>
                    <a:lnTo>
                      <a:pt x="130" y="167"/>
                    </a:lnTo>
                    <a:lnTo>
                      <a:pt x="146" y="174"/>
                    </a:lnTo>
                    <a:lnTo>
                      <a:pt x="138" y="177"/>
                    </a:lnTo>
                    <a:lnTo>
                      <a:pt x="110" y="177"/>
                    </a:lnTo>
                    <a:lnTo>
                      <a:pt x="86" y="170"/>
                    </a:lnTo>
                    <a:lnTo>
                      <a:pt x="63" y="160"/>
                    </a:lnTo>
                    <a:lnTo>
                      <a:pt x="43" y="146"/>
                    </a:lnTo>
                    <a:lnTo>
                      <a:pt x="27" y="128"/>
                    </a:lnTo>
                    <a:lnTo>
                      <a:pt x="15" y="115"/>
                    </a:lnTo>
                    <a:lnTo>
                      <a:pt x="7" y="97"/>
                    </a:lnTo>
                    <a:lnTo>
                      <a:pt x="3" y="76"/>
                    </a:lnTo>
                    <a:lnTo>
                      <a:pt x="0" y="41"/>
                    </a:lnTo>
                    <a:lnTo>
                      <a:pt x="3" y="3"/>
                    </a:lnTo>
                    <a:lnTo>
                      <a:pt x="27" y="0"/>
                    </a:lnTo>
                    <a:lnTo>
                      <a:pt x="55" y="0"/>
                    </a:lnTo>
                    <a:lnTo>
                      <a:pt x="82" y="0"/>
                    </a:lnTo>
                    <a:lnTo>
                      <a:pt x="106" y="3"/>
                    </a:lnTo>
                    <a:lnTo>
                      <a:pt x="130" y="10"/>
                    </a:lnTo>
                    <a:lnTo>
                      <a:pt x="150" y="24"/>
                    </a:lnTo>
                    <a:lnTo>
                      <a:pt x="173" y="38"/>
                    </a:lnTo>
                    <a:lnTo>
                      <a:pt x="185" y="59"/>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271"/>
              <p:cNvSpPr>
                <a:spLocks/>
              </p:cNvSpPr>
              <p:nvPr/>
            </p:nvSpPr>
            <p:spPr bwMode="auto">
              <a:xfrm>
                <a:off x="3070" y="1005"/>
                <a:ext cx="217" cy="153"/>
              </a:xfrm>
              <a:custGeom>
                <a:avLst/>
                <a:gdLst>
                  <a:gd name="T0" fmla="*/ 173 w 217"/>
                  <a:gd name="T1" fmla="*/ 25 h 153"/>
                  <a:gd name="T2" fmla="*/ 205 w 217"/>
                  <a:gd name="T3" fmla="*/ 35 h 153"/>
                  <a:gd name="T4" fmla="*/ 193 w 217"/>
                  <a:gd name="T5" fmla="*/ 59 h 153"/>
                  <a:gd name="T6" fmla="*/ 177 w 217"/>
                  <a:gd name="T7" fmla="*/ 77 h 153"/>
                  <a:gd name="T8" fmla="*/ 193 w 217"/>
                  <a:gd name="T9" fmla="*/ 101 h 153"/>
                  <a:gd name="T10" fmla="*/ 209 w 217"/>
                  <a:gd name="T11" fmla="*/ 125 h 153"/>
                  <a:gd name="T12" fmla="*/ 177 w 217"/>
                  <a:gd name="T13" fmla="*/ 139 h 153"/>
                  <a:gd name="T14" fmla="*/ 130 w 217"/>
                  <a:gd name="T15" fmla="*/ 139 h 153"/>
                  <a:gd name="T16" fmla="*/ 63 w 217"/>
                  <a:gd name="T17" fmla="*/ 136 h 153"/>
                  <a:gd name="T18" fmla="*/ 12 w 217"/>
                  <a:gd name="T19" fmla="*/ 153 h 153"/>
                  <a:gd name="T20" fmla="*/ 12 w 217"/>
                  <a:gd name="T21" fmla="*/ 143 h 153"/>
                  <a:gd name="T22" fmla="*/ 27 w 217"/>
                  <a:gd name="T23" fmla="*/ 139 h 153"/>
                  <a:gd name="T24" fmla="*/ 27 w 217"/>
                  <a:gd name="T25" fmla="*/ 125 h 153"/>
                  <a:gd name="T26" fmla="*/ 27 w 217"/>
                  <a:gd name="T27" fmla="*/ 119 h 153"/>
                  <a:gd name="T28" fmla="*/ 47 w 217"/>
                  <a:gd name="T29" fmla="*/ 129 h 153"/>
                  <a:gd name="T30" fmla="*/ 63 w 217"/>
                  <a:gd name="T31" fmla="*/ 132 h 153"/>
                  <a:gd name="T32" fmla="*/ 55 w 217"/>
                  <a:gd name="T33" fmla="*/ 115 h 153"/>
                  <a:gd name="T34" fmla="*/ 43 w 217"/>
                  <a:gd name="T35" fmla="*/ 101 h 153"/>
                  <a:gd name="T36" fmla="*/ 59 w 217"/>
                  <a:gd name="T37" fmla="*/ 101 h 153"/>
                  <a:gd name="T38" fmla="*/ 91 w 217"/>
                  <a:gd name="T39" fmla="*/ 125 h 153"/>
                  <a:gd name="T40" fmla="*/ 110 w 217"/>
                  <a:gd name="T41" fmla="*/ 125 h 153"/>
                  <a:gd name="T42" fmla="*/ 98 w 217"/>
                  <a:gd name="T43" fmla="*/ 112 h 153"/>
                  <a:gd name="T44" fmla="*/ 79 w 217"/>
                  <a:gd name="T45" fmla="*/ 94 h 153"/>
                  <a:gd name="T46" fmla="*/ 146 w 217"/>
                  <a:gd name="T47" fmla="*/ 125 h 153"/>
                  <a:gd name="T48" fmla="*/ 177 w 217"/>
                  <a:gd name="T49" fmla="*/ 129 h 153"/>
                  <a:gd name="T50" fmla="*/ 177 w 217"/>
                  <a:gd name="T51" fmla="*/ 119 h 153"/>
                  <a:gd name="T52" fmla="*/ 162 w 217"/>
                  <a:gd name="T53" fmla="*/ 119 h 153"/>
                  <a:gd name="T54" fmla="*/ 126 w 217"/>
                  <a:gd name="T55" fmla="*/ 105 h 153"/>
                  <a:gd name="T56" fmla="*/ 110 w 217"/>
                  <a:gd name="T57" fmla="*/ 84 h 153"/>
                  <a:gd name="T58" fmla="*/ 126 w 217"/>
                  <a:gd name="T59" fmla="*/ 87 h 153"/>
                  <a:gd name="T60" fmla="*/ 146 w 217"/>
                  <a:gd name="T61" fmla="*/ 101 h 153"/>
                  <a:gd name="T62" fmla="*/ 169 w 217"/>
                  <a:gd name="T63" fmla="*/ 84 h 153"/>
                  <a:gd name="T64" fmla="*/ 162 w 217"/>
                  <a:gd name="T65" fmla="*/ 63 h 153"/>
                  <a:gd name="T66" fmla="*/ 138 w 217"/>
                  <a:gd name="T67" fmla="*/ 59 h 153"/>
                  <a:gd name="T68" fmla="*/ 114 w 217"/>
                  <a:gd name="T69" fmla="*/ 73 h 153"/>
                  <a:gd name="T70" fmla="*/ 114 w 217"/>
                  <a:gd name="T71" fmla="*/ 59 h 153"/>
                  <a:gd name="T72" fmla="*/ 173 w 217"/>
                  <a:gd name="T73" fmla="*/ 39 h 153"/>
                  <a:gd name="T74" fmla="*/ 177 w 217"/>
                  <a:gd name="T75" fmla="*/ 32 h 153"/>
                  <a:gd name="T76" fmla="*/ 146 w 217"/>
                  <a:gd name="T77" fmla="*/ 32 h 153"/>
                  <a:gd name="T78" fmla="*/ 98 w 217"/>
                  <a:gd name="T79" fmla="*/ 56 h 153"/>
                  <a:gd name="T80" fmla="*/ 67 w 217"/>
                  <a:gd name="T81" fmla="*/ 70 h 153"/>
                  <a:gd name="T82" fmla="*/ 83 w 217"/>
                  <a:gd name="T83" fmla="*/ 52 h 153"/>
                  <a:gd name="T84" fmla="*/ 102 w 217"/>
                  <a:gd name="T85" fmla="*/ 39 h 153"/>
                  <a:gd name="T86" fmla="*/ 91 w 217"/>
                  <a:gd name="T87" fmla="*/ 32 h 153"/>
                  <a:gd name="T88" fmla="*/ 47 w 217"/>
                  <a:gd name="T89" fmla="*/ 63 h 153"/>
                  <a:gd name="T90" fmla="*/ 35 w 217"/>
                  <a:gd name="T91" fmla="*/ 63 h 153"/>
                  <a:gd name="T92" fmla="*/ 43 w 217"/>
                  <a:gd name="T93" fmla="*/ 49 h 153"/>
                  <a:gd name="T94" fmla="*/ 55 w 217"/>
                  <a:gd name="T95" fmla="*/ 32 h 153"/>
                  <a:gd name="T96" fmla="*/ 23 w 217"/>
                  <a:gd name="T97" fmla="*/ 45 h 153"/>
                  <a:gd name="T98" fmla="*/ 31 w 217"/>
                  <a:gd name="T99" fmla="*/ 25 h 153"/>
                  <a:gd name="T100" fmla="*/ 16 w 217"/>
                  <a:gd name="T101" fmla="*/ 21 h 153"/>
                  <a:gd name="T102" fmla="*/ 0 w 217"/>
                  <a:gd name="T103" fmla="*/ 11 h 153"/>
                  <a:gd name="T104" fmla="*/ 4 w 217"/>
                  <a:gd name="T105" fmla="*/ 0 h 153"/>
                  <a:gd name="T106" fmla="*/ 35 w 217"/>
                  <a:gd name="T107" fmla="*/ 21 h 153"/>
                  <a:gd name="T108" fmla="*/ 79 w 217"/>
                  <a:gd name="T109" fmla="*/ 32 h 153"/>
                  <a:gd name="T110" fmla="*/ 158 w 217"/>
                  <a:gd name="T111" fmla="*/ 21 h 15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17" h="153">
                    <a:moveTo>
                      <a:pt x="158" y="21"/>
                    </a:moveTo>
                    <a:lnTo>
                      <a:pt x="173" y="25"/>
                    </a:lnTo>
                    <a:lnTo>
                      <a:pt x="189" y="28"/>
                    </a:lnTo>
                    <a:lnTo>
                      <a:pt x="205" y="35"/>
                    </a:lnTo>
                    <a:lnTo>
                      <a:pt x="213" y="49"/>
                    </a:lnTo>
                    <a:lnTo>
                      <a:pt x="193" y="59"/>
                    </a:lnTo>
                    <a:lnTo>
                      <a:pt x="181" y="70"/>
                    </a:lnTo>
                    <a:lnTo>
                      <a:pt x="177" y="77"/>
                    </a:lnTo>
                    <a:lnTo>
                      <a:pt x="181" y="91"/>
                    </a:lnTo>
                    <a:lnTo>
                      <a:pt x="193" y="101"/>
                    </a:lnTo>
                    <a:lnTo>
                      <a:pt x="217" y="115"/>
                    </a:lnTo>
                    <a:lnTo>
                      <a:pt x="209" y="125"/>
                    </a:lnTo>
                    <a:lnTo>
                      <a:pt x="197" y="129"/>
                    </a:lnTo>
                    <a:lnTo>
                      <a:pt x="177" y="139"/>
                    </a:lnTo>
                    <a:lnTo>
                      <a:pt x="158" y="143"/>
                    </a:lnTo>
                    <a:lnTo>
                      <a:pt x="130" y="139"/>
                    </a:lnTo>
                    <a:lnTo>
                      <a:pt x="83" y="136"/>
                    </a:lnTo>
                    <a:lnTo>
                      <a:pt x="63" y="136"/>
                    </a:lnTo>
                    <a:lnTo>
                      <a:pt x="39" y="143"/>
                    </a:lnTo>
                    <a:lnTo>
                      <a:pt x="12" y="153"/>
                    </a:lnTo>
                    <a:lnTo>
                      <a:pt x="8" y="146"/>
                    </a:lnTo>
                    <a:lnTo>
                      <a:pt x="12" y="143"/>
                    </a:lnTo>
                    <a:lnTo>
                      <a:pt x="23" y="139"/>
                    </a:lnTo>
                    <a:lnTo>
                      <a:pt x="27" y="139"/>
                    </a:lnTo>
                    <a:lnTo>
                      <a:pt x="35" y="136"/>
                    </a:lnTo>
                    <a:lnTo>
                      <a:pt x="27" y="125"/>
                    </a:lnTo>
                    <a:lnTo>
                      <a:pt x="27" y="122"/>
                    </a:lnTo>
                    <a:lnTo>
                      <a:pt x="27" y="119"/>
                    </a:lnTo>
                    <a:lnTo>
                      <a:pt x="39" y="122"/>
                    </a:lnTo>
                    <a:lnTo>
                      <a:pt x="47" y="129"/>
                    </a:lnTo>
                    <a:lnTo>
                      <a:pt x="59" y="132"/>
                    </a:lnTo>
                    <a:lnTo>
                      <a:pt x="63" y="132"/>
                    </a:lnTo>
                    <a:lnTo>
                      <a:pt x="71" y="129"/>
                    </a:lnTo>
                    <a:lnTo>
                      <a:pt x="55" y="115"/>
                    </a:lnTo>
                    <a:lnTo>
                      <a:pt x="43" y="112"/>
                    </a:lnTo>
                    <a:lnTo>
                      <a:pt x="43" y="101"/>
                    </a:lnTo>
                    <a:lnTo>
                      <a:pt x="51" y="101"/>
                    </a:lnTo>
                    <a:lnTo>
                      <a:pt x="59" y="101"/>
                    </a:lnTo>
                    <a:lnTo>
                      <a:pt x="75" y="112"/>
                    </a:lnTo>
                    <a:lnTo>
                      <a:pt x="91" y="125"/>
                    </a:lnTo>
                    <a:lnTo>
                      <a:pt x="98" y="125"/>
                    </a:lnTo>
                    <a:lnTo>
                      <a:pt x="110" y="125"/>
                    </a:lnTo>
                    <a:lnTo>
                      <a:pt x="102" y="119"/>
                    </a:lnTo>
                    <a:lnTo>
                      <a:pt x="98" y="112"/>
                    </a:lnTo>
                    <a:lnTo>
                      <a:pt x="83" y="101"/>
                    </a:lnTo>
                    <a:lnTo>
                      <a:pt x="79" y="94"/>
                    </a:lnTo>
                    <a:lnTo>
                      <a:pt x="122" y="119"/>
                    </a:lnTo>
                    <a:lnTo>
                      <a:pt x="146" y="125"/>
                    </a:lnTo>
                    <a:lnTo>
                      <a:pt x="173" y="129"/>
                    </a:lnTo>
                    <a:lnTo>
                      <a:pt x="177" y="129"/>
                    </a:lnTo>
                    <a:lnTo>
                      <a:pt x="181" y="125"/>
                    </a:lnTo>
                    <a:lnTo>
                      <a:pt x="177" y="119"/>
                    </a:lnTo>
                    <a:lnTo>
                      <a:pt x="169" y="119"/>
                    </a:lnTo>
                    <a:lnTo>
                      <a:pt x="162" y="119"/>
                    </a:lnTo>
                    <a:lnTo>
                      <a:pt x="150" y="115"/>
                    </a:lnTo>
                    <a:lnTo>
                      <a:pt x="126" y="105"/>
                    </a:lnTo>
                    <a:lnTo>
                      <a:pt x="102" y="87"/>
                    </a:lnTo>
                    <a:lnTo>
                      <a:pt x="110" y="84"/>
                    </a:lnTo>
                    <a:lnTo>
                      <a:pt x="118" y="84"/>
                    </a:lnTo>
                    <a:lnTo>
                      <a:pt x="126" y="87"/>
                    </a:lnTo>
                    <a:lnTo>
                      <a:pt x="134" y="94"/>
                    </a:lnTo>
                    <a:lnTo>
                      <a:pt x="146" y="101"/>
                    </a:lnTo>
                    <a:lnTo>
                      <a:pt x="162" y="94"/>
                    </a:lnTo>
                    <a:lnTo>
                      <a:pt x="169" y="84"/>
                    </a:lnTo>
                    <a:lnTo>
                      <a:pt x="166" y="73"/>
                    </a:lnTo>
                    <a:lnTo>
                      <a:pt x="162" y="63"/>
                    </a:lnTo>
                    <a:lnTo>
                      <a:pt x="150" y="59"/>
                    </a:lnTo>
                    <a:lnTo>
                      <a:pt x="138" y="59"/>
                    </a:lnTo>
                    <a:lnTo>
                      <a:pt x="122" y="70"/>
                    </a:lnTo>
                    <a:lnTo>
                      <a:pt x="114" y="73"/>
                    </a:lnTo>
                    <a:lnTo>
                      <a:pt x="102" y="73"/>
                    </a:lnTo>
                    <a:lnTo>
                      <a:pt x="114" y="59"/>
                    </a:lnTo>
                    <a:lnTo>
                      <a:pt x="130" y="49"/>
                    </a:lnTo>
                    <a:lnTo>
                      <a:pt x="173" y="39"/>
                    </a:lnTo>
                    <a:lnTo>
                      <a:pt x="177" y="35"/>
                    </a:lnTo>
                    <a:lnTo>
                      <a:pt x="177" y="32"/>
                    </a:lnTo>
                    <a:lnTo>
                      <a:pt x="162" y="32"/>
                    </a:lnTo>
                    <a:lnTo>
                      <a:pt x="146" y="32"/>
                    </a:lnTo>
                    <a:lnTo>
                      <a:pt x="122" y="39"/>
                    </a:lnTo>
                    <a:lnTo>
                      <a:pt x="98" y="56"/>
                    </a:lnTo>
                    <a:lnTo>
                      <a:pt x="75" y="73"/>
                    </a:lnTo>
                    <a:lnTo>
                      <a:pt x="67" y="70"/>
                    </a:lnTo>
                    <a:lnTo>
                      <a:pt x="71" y="59"/>
                    </a:lnTo>
                    <a:lnTo>
                      <a:pt x="83" y="52"/>
                    </a:lnTo>
                    <a:lnTo>
                      <a:pt x="95" y="49"/>
                    </a:lnTo>
                    <a:lnTo>
                      <a:pt x="102" y="39"/>
                    </a:lnTo>
                    <a:lnTo>
                      <a:pt x="98" y="35"/>
                    </a:lnTo>
                    <a:lnTo>
                      <a:pt x="91" y="32"/>
                    </a:lnTo>
                    <a:lnTo>
                      <a:pt x="67" y="45"/>
                    </a:lnTo>
                    <a:lnTo>
                      <a:pt x="47" y="63"/>
                    </a:lnTo>
                    <a:lnTo>
                      <a:pt x="39" y="66"/>
                    </a:lnTo>
                    <a:lnTo>
                      <a:pt x="35" y="63"/>
                    </a:lnTo>
                    <a:lnTo>
                      <a:pt x="35" y="52"/>
                    </a:lnTo>
                    <a:lnTo>
                      <a:pt x="43" y="49"/>
                    </a:lnTo>
                    <a:lnTo>
                      <a:pt x="59" y="39"/>
                    </a:lnTo>
                    <a:lnTo>
                      <a:pt x="55" y="32"/>
                    </a:lnTo>
                    <a:lnTo>
                      <a:pt x="39" y="39"/>
                    </a:lnTo>
                    <a:lnTo>
                      <a:pt x="23" y="45"/>
                    </a:lnTo>
                    <a:lnTo>
                      <a:pt x="16" y="39"/>
                    </a:lnTo>
                    <a:lnTo>
                      <a:pt x="31" y="25"/>
                    </a:lnTo>
                    <a:lnTo>
                      <a:pt x="23" y="21"/>
                    </a:lnTo>
                    <a:lnTo>
                      <a:pt x="16" y="21"/>
                    </a:lnTo>
                    <a:lnTo>
                      <a:pt x="8" y="18"/>
                    </a:lnTo>
                    <a:lnTo>
                      <a:pt x="0" y="11"/>
                    </a:lnTo>
                    <a:lnTo>
                      <a:pt x="0" y="4"/>
                    </a:lnTo>
                    <a:lnTo>
                      <a:pt x="4" y="0"/>
                    </a:lnTo>
                    <a:lnTo>
                      <a:pt x="20" y="14"/>
                    </a:lnTo>
                    <a:lnTo>
                      <a:pt x="35" y="21"/>
                    </a:lnTo>
                    <a:lnTo>
                      <a:pt x="55" y="28"/>
                    </a:lnTo>
                    <a:lnTo>
                      <a:pt x="79" y="32"/>
                    </a:lnTo>
                    <a:lnTo>
                      <a:pt x="118" y="28"/>
                    </a:lnTo>
                    <a:lnTo>
                      <a:pt x="158" y="21"/>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272"/>
              <p:cNvSpPr>
                <a:spLocks/>
              </p:cNvSpPr>
              <p:nvPr/>
            </p:nvSpPr>
            <p:spPr bwMode="auto">
              <a:xfrm>
                <a:off x="3034" y="1016"/>
                <a:ext cx="28" cy="21"/>
              </a:xfrm>
              <a:custGeom>
                <a:avLst/>
                <a:gdLst>
                  <a:gd name="T0" fmla="*/ 28 w 28"/>
                  <a:gd name="T1" fmla="*/ 10 h 21"/>
                  <a:gd name="T2" fmla="*/ 24 w 28"/>
                  <a:gd name="T3" fmla="*/ 17 h 21"/>
                  <a:gd name="T4" fmla="*/ 16 w 28"/>
                  <a:gd name="T5" fmla="*/ 21 h 21"/>
                  <a:gd name="T6" fmla="*/ 8 w 28"/>
                  <a:gd name="T7" fmla="*/ 17 h 21"/>
                  <a:gd name="T8" fmla="*/ 0 w 28"/>
                  <a:gd name="T9" fmla="*/ 10 h 21"/>
                  <a:gd name="T10" fmla="*/ 4 w 28"/>
                  <a:gd name="T11" fmla="*/ 3 h 21"/>
                  <a:gd name="T12" fmla="*/ 12 w 28"/>
                  <a:gd name="T13" fmla="*/ 0 h 21"/>
                  <a:gd name="T14" fmla="*/ 20 w 28"/>
                  <a:gd name="T15" fmla="*/ 3 h 21"/>
                  <a:gd name="T16" fmla="*/ 28 w 28"/>
                  <a:gd name="T17" fmla="*/ 10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21">
                    <a:moveTo>
                      <a:pt x="28" y="10"/>
                    </a:moveTo>
                    <a:lnTo>
                      <a:pt x="24" y="17"/>
                    </a:lnTo>
                    <a:lnTo>
                      <a:pt x="16" y="21"/>
                    </a:lnTo>
                    <a:lnTo>
                      <a:pt x="8" y="17"/>
                    </a:lnTo>
                    <a:lnTo>
                      <a:pt x="0" y="10"/>
                    </a:lnTo>
                    <a:lnTo>
                      <a:pt x="4" y="3"/>
                    </a:lnTo>
                    <a:lnTo>
                      <a:pt x="12" y="0"/>
                    </a:lnTo>
                    <a:lnTo>
                      <a:pt x="20" y="3"/>
                    </a:lnTo>
                    <a:lnTo>
                      <a:pt x="28" y="10"/>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Freeform 273"/>
              <p:cNvSpPr>
                <a:spLocks/>
              </p:cNvSpPr>
              <p:nvPr/>
            </p:nvSpPr>
            <p:spPr bwMode="auto">
              <a:xfrm>
                <a:off x="1736" y="1033"/>
                <a:ext cx="1294" cy="14"/>
              </a:xfrm>
              <a:custGeom>
                <a:avLst/>
                <a:gdLst>
                  <a:gd name="T0" fmla="*/ 1279 w 1294"/>
                  <a:gd name="T1" fmla="*/ 0 h 14"/>
                  <a:gd name="T2" fmla="*/ 1294 w 1294"/>
                  <a:gd name="T3" fmla="*/ 11 h 14"/>
                  <a:gd name="T4" fmla="*/ 1286 w 1294"/>
                  <a:gd name="T5" fmla="*/ 11 h 14"/>
                  <a:gd name="T6" fmla="*/ 1282 w 1294"/>
                  <a:gd name="T7" fmla="*/ 11 h 14"/>
                  <a:gd name="T8" fmla="*/ 1275 w 1294"/>
                  <a:gd name="T9" fmla="*/ 11 h 14"/>
                  <a:gd name="T10" fmla="*/ 1255 w 1294"/>
                  <a:gd name="T11" fmla="*/ 11 h 14"/>
                  <a:gd name="T12" fmla="*/ 1231 w 1294"/>
                  <a:gd name="T13" fmla="*/ 11 h 14"/>
                  <a:gd name="T14" fmla="*/ 1204 w 1294"/>
                  <a:gd name="T15" fmla="*/ 11 h 14"/>
                  <a:gd name="T16" fmla="*/ 1168 w 1294"/>
                  <a:gd name="T17" fmla="*/ 11 h 14"/>
                  <a:gd name="T18" fmla="*/ 1129 w 1294"/>
                  <a:gd name="T19" fmla="*/ 11 h 14"/>
                  <a:gd name="T20" fmla="*/ 1085 w 1294"/>
                  <a:gd name="T21" fmla="*/ 11 h 14"/>
                  <a:gd name="T22" fmla="*/ 1038 w 1294"/>
                  <a:gd name="T23" fmla="*/ 11 h 14"/>
                  <a:gd name="T24" fmla="*/ 986 w 1294"/>
                  <a:gd name="T25" fmla="*/ 11 h 14"/>
                  <a:gd name="T26" fmla="*/ 880 w 1294"/>
                  <a:gd name="T27" fmla="*/ 11 h 14"/>
                  <a:gd name="T28" fmla="*/ 761 w 1294"/>
                  <a:gd name="T29" fmla="*/ 11 h 14"/>
                  <a:gd name="T30" fmla="*/ 643 w 1294"/>
                  <a:gd name="T31" fmla="*/ 11 h 14"/>
                  <a:gd name="T32" fmla="*/ 525 w 1294"/>
                  <a:gd name="T33" fmla="*/ 11 h 14"/>
                  <a:gd name="T34" fmla="*/ 406 w 1294"/>
                  <a:gd name="T35" fmla="*/ 11 h 14"/>
                  <a:gd name="T36" fmla="*/ 296 w 1294"/>
                  <a:gd name="T37" fmla="*/ 11 h 14"/>
                  <a:gd name="T38" fmla="*/ 248 w 1294"/>
                  <a:gd name="T39" fmla="*/ 11 h 14"/>
                  <a:gd name="T40" fmla="*/ 201 w 1294"/>
                  <a:gd name="T41" fmla="*/ 11 h 14"/>
                  <a:gd name="T42" fmla="*/ 158 w 1294"/>
                  <a:gd name="T43" fmla="*/ 11 h 14"/>
                  <a:gd name="T44" fmla="*/ 118 w 1294"/>
                  <a:gd name="T45" fmla="*/ 11 h 14"/>
                  <a:gd name="T46" fmla="*/ 83 w 1294"/>
                  <a:gd name="T47" fmla="*/ 11 h 14"/>
                  <a:gd name="T48" fmla="*/ 55 w 1294"/>
                  <a:gd name="T49" fmla="*/ 11 h 14"/>
                  <a:gd name="T50" fmla="*/ 31 w 1294"/>
                  <a:gd name="T51" fmla="*/ 11 h 14"/>
                  <a:gd name="T52" fmla="*/ 12 w 1294"/>
                  <a:gd name="T53" fmla="*/ 14 h 14"/>
                  <a:gd name="T54" fmla="*/ 0 w 1294"/>
                  <a:gd name="T55" fmla="*/ 14 h 14"/>
                  <a:gd name="T56" fmla="*/ 0 w 1294"/>
                  <a:gd name="T57" fmla="*/ 14 h 14"/>
                  <a:gd name="T58" fmla="*/ 0 w 1294"/>
                  <a:gd name="T59" fmla="*/ 4 h 14"/>
                  <a:gd name="T60" fmla="*/ 4 w 1294"/>
                  <a:gd name="T61" fmla="*/ 0 h 14"/>
                  <a:gd name="T62" fmla="*/ 1279 w 1294"/>
                  <a:gd name="T63" fmla="*/ 0 h 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94" h="14">
                    <a:moveTo>
                      <a:pt x="1279" y="0"/>
                    </a:moveTo>
                    <a:lnTo>
                      <a:pt x="1294" y="11"/>
                    </a:lnTo>
                    <a:lnTo>
                      <a:pt x="1286" y="11"/>
                    </a:lnTo>
                    <a:lnTo>
                      <a:pt x="1282" y="11"/>
                    </a:lnTo>
                    <a:lnTo>
                      <a:pt x="1275" y="11"/>
                    </a:lnTo>
                    <a:lnTo>
                      <a:pt x="1255" y="11"/>
                    </a:lnTo>
                    <a:lnTo>
                      <a:pt x="1231" y="11"/>
                    </a:lnTo>
                    <a:lnTo>
                      <a:pt x="1204" y="11"/>
                    </a:lnTo>
                    <a:lnTo>
                      <a:pt x="1168" y="11"/>
                    </a:lnTo>
                    <a:lnTo>
                      <a:pt x="1129" y="11"/>
                    </a:lnTo>
                    <a:lnTo>
                      <a:pt x="1085" y="11"/>
                    </a:lnTo>
                    <a:lnTo>
                      <a:pt x="1038" y="11"/>
                    </a:lnTo>
                    <a:lnTo>
                      <a:pt x="986" y="11"/>
                    </a:lnTo>
                    <a:lnTo>
                      <a:pt x="880" y="11"/>
                    </a:lnTo>
                    <a:lnTo>
                      <a:pt x="761" y="11"/>
                    </a:lnTo>
                    <a:lnTo>
                      <a:pt x="643" y="11"/>
                    </a:lnTo>
                    <a:lnTo>
                      <a:pt x="525" y="11"/>
                    </a:lnTo>
                    <a:lnTo>
                      <a:pt x="406" y="11"/>
                    </a:lnTo>
                    <a:lnTo>
                      <a:pt x="296" y="11"/>
                    </a:lnTo>
                    <a:lnTo>
                      <a:pt x="248" y="11"/>
                    </a:lnTo>
                    <a:lnTo>
                      <a:pt x="201" y="11"/>
                    </a:lnTo>
                    <a:lnTo>
                      <a:pt x="158" y="11"/>
                    </a:lnTo>
                    <a:lnTo>
                      <a:pt x="118" y="11"/>
                    </a:lnTo>
                    <a:lnTo>
                      <a:pt x="83" y="11"/>
                    </a:lnTo>
                    <a:lnTo>
                      <a:pt x="55" y="11"/>
                    </a:lnTo>
                    <a:lnTo>
                      <a:pt x="31" y="11"/>
                    </a:lnTo>
                    <a:lnTo>
                      <a:pt x="12" y="14"/>
                    </a:lnTo>
                    <a:lnTo>
                      <a:pt x="0" y="14"/>
                    </a:lnTo>
                    <a:lnTo>
                      <a:pt x="0" y="4"/>
                    </a:lnTo>
                    <a:lnTo>
                      <a:pt x="4" y="0"/>
                    </a:lnTo>
                    <a:lnTo>
                      <a:pt x="1279" y="0"/>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274"/>
              <p:cNvSpPr>
                <a:spLocks/>
              </p:cNvSpPr>
              <p:nvPr/>
            </p:nvSpPr>
            <p:spPr bwMode="auto">
              <a:xfrm>
                <a:off x="1479" y="1033"/>
                <a:ext cx="154" cy="125"/>
              </a:xfrm>
              <a:custGeom>
                <a:avLst/>
                <a:gdLst>
                  <a:gd name="T0" fmla="*/ 36 w 154"/>
                  <a:gd name="T1" fmla="*/ 17 h 125"/>
                  <a:gd name="T2" fmla="*/ 32 w 154"/>
                  <a:gd name="T3" fmla="*/ 4 h 125"/>
                  <a:gd name="T4" fmla="*/ 48 w 154"/>
                  <a:gd name="T5" fmla="*/ 31 h 125"/>
                  <a:gd name="T6" fmla="*/ 55 w 154"/>
                  <a:gd name="T7" fmla="*/ 21 h 125"/>
                  <a:gd name="T8" fmla="*/ 67 w 154"/>
                  <a:gd name="T9" fmla="*/ 38 h 125"/>
                  <a:gd name="T10" fmla="*/ 79 w 154"/>
                  <a:gd name="T11" fmla="*/ 38 h 125"/>
                  <a:gd name="T12" fmla="*/ 95 w 154"/>
                  <a:gd name="T13" fmla="*/ 49 h 125"/>
                  <a:gd name="T14" fmla="*/ 99 w 154"/>
                  <a:gd name="T15" fmla="*/ 42 h 125"/>
                  <a:gd name="T16" fmla="*/ 103 w 154"/>
                  <a:gd name="T17" fmla="*/ 59 h 125"/>
                  <a:gd name="T18" fmla="*/ 111 w 154"/>
                  <a:gd name="T19" fmla="*/ 66 h 125"/>
                  <a:gd name="T20" fmla="*/ 123 w 154"/>
                  <a:gd name="T21" fmla="*/ 73 h 125"/>
                  <a:gd name="T22" fmla="*/ 134 w 154"/>
                  <a:gd name="T23" fmla="*/ 73 h 125"/>
                  <a:gd name="T24" fmla="*/ 130 w 154"/>
                  <a:gd name="T25" fmla="*/ 56 h 125"/>
                  <a:gd name="T26" fmla="*/ 130 w 154"/>
                  <a:gd name="T27" fmla="*/ 45 h 125"/>
                  <a:gd name="T28" fmla="*/ 146 w 154"/>
                  <a:gd name="T29" fmla="*/ 66 h 125"/>
                  <a:gd name="T30" fmla="*/ 150 w 154"/>
                  <a:gd name="T31" fmla="*/ 97 h 125"/>
                  <a:gd name="T32" fmla="*/ 115 w 154"/>
                  <a:gd name="T33" fmla="*/ 87 h 125"/>
                  <a:gd name="T34" fmla="*/ 107 w 154"/>
                  <a:gd name="T35" fmla="*/ 125 h 125"/>
                  <a:gd name="T36" fmla="*/ 51 w 154"/>
                  <a:gd name="T37" fmla="*/ 111 h 125"/>
                  <a:gd name="T38" fmla="*/ 71 w 154"/>
                  <a:gd name="T39" fmla="*/ 108 h 125"/>
                  <a:gd name="T40" fmla="*/ 83 w 154"/>
                  <a:gd name="T41" fmla="*/ 104 h 125"/>
                  <a:gd name="T42" fmla="*/ 79 w 154"/>
                  <a:gd name="T43" fmla="*/ 94 h 125"/>
                  <a:gd name="T44" fmla="*/ 36 w 154"/>
                  <a:gd name="T45" fmla="*/ 91 h 125"/>
                  <a:gd name="T46" fmla="*/ 44 w 154"/>
                  <a:gd name="T47" fmla="*/ 87 h 125"/>
                  <a:gd name="T48" fmla="*/ 63 w 154"/>
                  <a:gd name="T49" fmla="*/ 91 h 125"/>
                  <a:gd name="T50" fmla="*/ 67 w 154"/>
                  <a:gd name="T51" fmla="*/ 80 h 125"/>
                  <a:gd name="T52" fmla="*/ 59 w 154"/>
                  <a:gd name="T53" fmla="*/ 77 h 125"/>
                  <a:gd name="T54" fmla="*/ 55 w 154"/>
                  <a:gd name="T55" fmla="*/ 66 h 125"/>
                  <a:gd name="T56" fmla="*/ 20 w 154"/>
                  <a:gd name="T57" fmla="*/ 59 h 125"/>
                  <a:gd name="T58" fmla="*/ 8 w 154"/>
                  <a:gd name="T59" fmla="*/ 56 h 125"/>
                  <a:gd name="T60" fmla="*/ 32 w 154"/>
                  <a:gd name="T61" fmla="*/ 59 h 125"/>
                  <a:gd name="T62" fmla="*/ 48 w 154"/>
                  <a:gd name="T63" fmla="*/ 59 h 125"/>
                  <a:gd name="T64" fmla="*/ 40 w 154"/>
                  <a:gd name="T65" fmla="*/ 49 h 125"/>
                  <a:gd name="T66" fmla="*/ 4 w 154"/>
                  <a:gd name="T67" fmla="*/ 42 h 125"/>
                  <a:gd name="T68" fmla="*/ 16 w 154"/>
                  <a:gd name="T69" fmla="*/ 42 h 125"/>
                  <a:gd name="T70" fmla="*/ 36 w 154"/>
                  <a:gd name="T71" fmla="*/ 42 h 125"/>
                  <a:gd name="T72" fmla="*/ 36 w 154"/>
                  <a:gd name="T73" fmla="*/ 35 h 125"/>
                  <a:gd name="T74" fmla="*/ 16 w 154"/>
                  <a:gd name="T75" fmla="*/ 31 h 125"/>
                  <a:gd name="T76" fmla="*/ 4 w 154"/>
                  <a:gd name="T77" fmla="*/ 24 h 125"/>
                  <a:gd name="T78" fmla="*/ 12 w 154"/>
                  <a:gd name="T79" fmla="*/ 17 h 125"/>
                  <a:gd name="T80" fmla="*/ 0 w 154"/>
                  <a:gd name="T81" fmla="*/ 4 h 125"/>
                  <a:gd name="T82" fmla="*/ 8 w 154"/>
                  <a:gd name="T83" fmla="*/ 0 h 125"/>
                  <a:gd name="T84" fmla="*/ 20 w 154"/>
                  <a:gd name="T85" fmla="*/ 14 h 125"/>
                  <a:gd name="T86" fmla="*/ 32 w 154"/>
                  <a:gd name="T87" fmla="*/ 17 h 1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54" h="125">
                    <a:moveTo>
                      <a:pt x="32" y="17"/>
                    </a:moveTo>
                    <a:lnTo>
                      <a:pt x="36" y="17"/>
                    </a:lnTo>
                    <a:lnTo>
                      <a:pt x="32" y="11"/>
                    </a:lnTo>
                    <a:lnTo>
                      <a:pt x="32" y="4"/>
                    </a:lnTo>
                    <a:lnTo>
                      <a:pt x="36" y="17"/>
                    </a:lnTo>
                    <a:lnTo>
                      <a:pt x="48" y="31"/>
                    </a:lnTo>
                    <a:lnTo>
                      <a:pt x="55" y="28"/>
                    </a:lnTo>
                    <a:lnTo>
                      <a:pt x="55" y="21"/>
                    </a:lnTo>
                    <a:lnTo>
                      <a:pt x="63" y="35"/>
                    </a:lnTo>
                    <a:lnTo>
                      <a:pt x="67" y="38"/>
                    </a:lnTo>
                    <a:lnTo>
                      <a:pt x="75" y="42"/>
                    </a:lnTo>
                    <a:lnTo>
                      <a:pt x="79" y="38"/>
                    </a:lnTo>
                    <a:lnTo>
                      <a:pt x="91" y="49"/>
                    </a:lnTo>
                    <a:lnTo>
                      <a:pt x="95" y="49"/>
                    </a:lnTo>
                    <a:lnTo>
                      <a:pt x="99" y="45"/>
                    </a:lnTo>
                    <a:lnTo>
                      <a:pt x="99" y="42"/>
                    </a:lnTo>
                    <a:lnTo>
                      <a:pt x="103" y="49"/>
                    </a:lnTo>
                    <a:lnTo>
                      <a:pt x="103" y="59"/>
                    </a:lnTo>
                    <a:lnTo>
                      <a:pt x="111" y="66"/>
                    </a:lnTo>
                    <a:lnTo>
                      <a:pt x="119" y="66"/>
                    </a:lnTo>
                    <a:lnTo>
                      <a:pt x="123" y="73"/>
                    </a:lnTo>
                    <a:lnTo>
                      <a:pt x="130" y="77"/>
                    </a:lnTo>
                    <a:lnTo>
                      <a:pt x="134" y="73"/>
                    </a:lnTo>
                    <a:lnTo>
                      <a:pt x="138" y="70"/>
                    </a:lnTo>
                    <a:lnTo>
                      <a:pt x="130" y="56"/>
                    </a:lnTo>
                    <a:lnTo>
                      <a:pt x="130" y="49"/>
                    </a:lnTo>
                    <a:lnTo>
                      <a:pt x="130" y="45"/>
                    </a:lnTo>
                    <a:lnTo>
                      <a:pt x="142" y="52"/>
                    </a:lnTo>
                    <a:lnTo>
                      <a:pt x="146" y="66"/>
                    </a:lnTo>
                    <a:lnTo>
                      <a:pt x="154" y="94"/>
                    </a:lnTo>
                    <a:lnTo>
                      <a:pt x="150" y="97"/>
                    </a:lnTo>
                    <a:lnTo>
                      <a:pt x="126" y="91"/>
                    </a:lnTo>
                    <a:lnTo>
                      <a:pt x="115" y="87"/>
                    </a:lnTo>
                    <a:lnTo>
                      <a:pt x="103" y="87"/>
                    </a:lnTo>
                    <a:lnTo>
                      <a:pt x="107" y="125"/>
                    </a:lnTo>
                    <a:lnTo>
                      <a:pt x="75" y="122"/>
                    </a:lnTo>
                    <a:lnTo>
                      <a:pt x="51" y="111"/>
                    </a:lnTo>
                    <a:lnTo>
                      <a:pt x="63" y="108"/>
                    </a:lnTo>
                    <a:lnTo>
                      <a:pt x="71" y="108"/>
                    </a:lnTo>
                    <a:lnTo>
                      <a:pt x="83" y="108"/>
                    </a:lnTo>
                    <a:lnTo>
                      <a:pt x="83" y="104"/>
                    </a:lnTo>
                    <a:lnTo>
                      <a:pt x="83" y="97"/>
                    </a:lnTo>
                    <a:lnTo>
                      <a:pt x="79" y="94"/>
                    </a:lnTo>
                    <a:lnTo>
                      <a:pt x="36" y="97"/>
                    </a:lnTo>
                    <a:lnTo>
                      <a:pt x="36" y="91"/>
                    </a:lnTo>
                    <a:lnTo>
                      <a:pt x="44" y="87"/>
                    </a:lnTo>
                    <a:lnTo>
                      <a:pt x="55" y="91"/>
                    </a:lnTo>
                    <a:lnTo>
                      <a:pt x="63" y="91"/>
                    </a:lnTo>
                    <a:lnTo>
                      <a:pt x="67" y="84"/>
                    </a:lnTo>
                    <a:lnTo>
                      <a:pt x="67" y="80"/>
                    </a:lnTo>
                    <a:lnTo>
                      <a:pt x="63" y="80"/>
                    </a:lnTo>
                    <a:lnTo>
                      <a:pt x="59" y="77"/>
                    </a:lnTo>
                    <a:lnTo>
                      <a:pt x="63" y="73"/>
                    </a:lnTo>
                    <a:lnTo>
                      <a:pt x="55" y="66"/>
                    </a:lnTo>
                    <a:lnTo>
                      <a:pt x="40" y="63"/>
                    </a:lnTo>
                    <a:lnTo>
                      <a:pt x="20" y="59"/>
                    </a:lnTo>
                    <a:lnTo>
                      <a:pt x="8" y="59"/>
                    </a:lnTo>
                    <a:lnTo>
                      <a:pt x="8" y="56"/>
                    </a:lnTo>
                    <a:lnTo>
                      <a:pt x="20" y="56"/>
                    </a:lnTo>
                    <a:lnTo>
                      <a:pt x="32" y="59"/>
                    </a:lnTo>
                    <a:lnTo>
                      <a:pt x="40" y="59"/>
                    </a:lnTo>
                    <a:lnTo>
                      <a:pt x="48" y="59"/>
                    </a:lnTo>
                    <a:lnTo>
                      <a:pt x="51" y="52"/>
                    </a:lnTo>
                    <a:lnTo>
                      <a:pt x="40" y="49"/>
                    </a:lnTo>
                    <a:lnTo>
                      <a:pt x="28" y="45"/>
                    </a:lnTo>
                    <a:lnTo>
                      <a:pt x="4" y="42"/>
                    </a:lnTo>
                    <a:lnTo>
                      <a:pt x="8" y="42"/>
                    </a:lnTo>
                    <a:lnTo>
                      <a:pt x="16" y="42"/>
                    </a:lnTo>
                    <a:lnTo>
                      <a:pt x="28" y="45"/>
                    </a:lnTo>
                    <a:lnTo>
                      <a:pt x="36" y="42"/>
                    </a:lnTo>
                    <a:lnTo>
                      <a:pt x="40" y="38"/>
                    </a:lnTo>
                    <a:lnTo>
                      <a:pt x="36" y="35"/>
                    </a:lnTo>
                    <a:lnTo>
                      <a:pt x="32" y="31"/>
                    </a:lnTo>
                    <a:lnTo>
                      <a:pt x="16" y="31"/>
                    </a:lnTo>
                    <a:lnTo>
                      <a:pt x="8" y="28"/>
                    </a:lnTo>
                    <a:lnTo>
                      <a:pt x="4" y="24"/>
                    </a:lnTo>
                    <a:lnTo>
                      <a:pt x="4" y="21"/>
                    </a:lnTo>
                    <a:lnTo>
                      <a:pt x="12" y="17"/>
                    </a:lnTo>
                    <a:lnTo>
                      <a:pt x="4" y="11"/>
                    </a:lnTo>
                    <a:lnTo>
                      <a:pt x="0" y="4"/>
                    </a:lnTo>
                    <a:lnTo>
                      <a:pt x="8" y="0"/>
                    </a:lnTo>
                    <a:lnTo>
                      <a:pt x="12" y="4"/>
                    </a:lnTo>
                    <a:lnTo>
                      <a:pt x="20" y="14"/>
                    </a:lnTo>
                    <a:lnTo>
                      <a:pt x="24" y="17"/>
                    </a:lnTo>
                    <a:lnTo>
                      <a:pt x="32" y="17"/>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 name="Freeform 275"/>
              <p:cNvSpPr>
                <a:spLocks/>
              </p:cNvSpPr>
              <p:nvPr/>
            </p:nvSpPr>
            <p:spPr bwMode="auto">
              <a:xfrm>
                <a:off x="1629" y="1033"/>
                <a:ext cx="24" cy="31"/>
              </a:xfrm>
              <a:custGeom>
                <a:avLst/>
                <a:gdLst>
                  <a:gd name="T0" fmla="*/ 24 w 24"/>
                  <a:gd name="T1" fmla="*/ 31 h 31"/>
                  <a:gd name="T2" fmla="*/ 0 w 24"/>
                  <a:gd name="T3" fmla="*/ 0 h 31"/>
                  <a:gd name="T4" fmla="*/ 16 w 24"/>
                  <a:gd name="T5" fmla="*/ 14 h 31"/>
                  <a:gd name="T6" fmla="*/ 24 w 24"/>
                  <a:gd name="T7" fmla="*/ 31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31">
                    <a:moveTo>
                      <a:pt x="24" y="31"/>
                    </a:moveTo>
                    <a:lnTo>
                      <a:pt x="0" y="0"/>
                    </a:lnTo>
                    <a:lnTo>
                      <a:pt x="16" y="14"/>
                    </a:lnTo>
                    <a:lnTo>
                      <a:pt x="24" y="31"/>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276"/>
              <p:cNvSpPr>
                <a:spLocks/>
              </p:cNvSpPr>
              <p:nvPr/>
            </p:nvSpPr>
            <p:spPr bwMode="auto">
              <a:xfrm>
                <a:off x="3346" y="1030"/>
                <a:ext cx="32" cy="107"/>
              </a:xfrm>
              <a:custGeom>
                <a:avLst/>
                <a:gdLst>
                  <a:gd name="T0" fmla="*/ 24 w 32"/>
                  <a:gd name="T1" fmla="*/ 7 h 107"/>
                  <a:gd name="T2" fmla="*/ 32 w 32"/>
                  <a:gd name="T3" fmla="*/ 100 h 107"/>
                  <a:gd name="T4" fmla="*/ 28 w 32"/>
                  <a:gd name="T5" fmla="*/ 104 h 107"/>
                  <a:gd name="T6" fmla="*/ 24 w 32"/>
                  <a:gd name="T7" fmla="*/ 107 h 107"/>
                  <a:gd name="T8" fmla="*/ 12 w 32"/>
                  <a:gd name="T9" fmla="*/ 104 h 107"/>
                  <a:gd name="T10" fmla="*/ 8 w 32"/>
                  <a:gd name="T11" fmla="*/ 104 h 107"/>
                  <a:gd name="T12" fmla="*/ 0 w 32"/>
                  <a:gd name="T13" fmla="*/ 100 h 107"/>
                  <a:gd name="T14" fmla="*/ 0 w 32"/>
                  <a:gd name="T15" fmla="*/ 52 h 107"/>
                  <a:gd name="T16" fmla="*/ 0 w 32"/>
                  <a:gd name="T17" fmla="*/ 3 h 107"/>
                  <a:gd name="T18" fmla="*/ 8 w 32"/>
                  <a:gd name="T19" fmla="*/ 0 h 107"/>
                  <a:gd name="T20" fmla="*/ 16 w 32"/>
                  <a:gd name="T21" fmla="*/ 0 h 107"/>
                  <a:gd name="T22" fmla="*/ 24 w 32"/>
                  <a:gd name="T23" fmla="*/ 3 h 107"/>
                  <a:gd name="T24" fmla="*/ 24 w 32"/>
                  <a:gd name="T25" fmla="*/ 7 h 1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 h="107">
                    <a:moveTo>
                      <a:pt x="24" y="7"/>
                    </a:moveTo>
                    <a:lnTo>
                      <a:pt x="32" y="100"/>
                    </a:lnTo>
                    <a:lnTo>
                      <a:pt x="28" y="104"/>
                    </a:lnTo>
                    <a:lnTo>
                      <a:pt x="24" y="107"/>
                    </a:lnTo>
                    <a:lnTo>
                      <a:pt x="12" y="104"/>
                    </a:lnTo>
                    <a:lnTo>
                      <a:pt x="8" y="104"/>
                    </a:lnTo>
                    <a:lnTo>
                      <a:pt x="0" y="100"/>
                    </a:lnTo>
                    <a:lnTo>
                      <a:pt x="0" y="52"/>
                    </a:lnTo>
                    <a:lnTo>
                      <a:pt x="0" y="3"/>
                    </a:lnTo>
                    <a:lnTo>
                      <a:pt x="8" y="0"/>
                    </a:lnTo>
                    <a:lnTo>
                      <a:pt x="16" y="0"/>
                    </a:lnTo>
                    <a:lnTo>
                      <a:pt x="24" y="3"/>
                    </a:lnTo>
                    <a:lnTo>
                      <a:pt x="24" y="7"/>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277"/>
              <p:cNvSpPr>
                <a:spLocks/>
              </p:cNvSpPr>
              <p:nvPr/>
            </p:nvSpPr>
            <p:spPr bwMode="auto">
              <a:xfrm>
                <a:off x="1669" y="1037"/>
                <a:ext cx="43" cy="107"/>
              </a:xfrm>
              <a:custGeom>
                <a:avLst/>
                <a:gdLst>
                  <a:gd name="T0" fmla="*/ 43 w 43"/>
                  <a:gd name="T1" fmla="*/ 3 h 107"/>
                  <a:gd name="T2" fmla="*/ 39 w 43"/>
                  <a:gd name="T3" fmla="*/ 17 h 107"/>
                  <a:gd name="T4" fmla="*/ 35 w 43"/>
                  <a:gd name="T5" fmla="*/ 31 h 107"/>
                  <a:gd name="T6" fmla="*/ 39 w 43"/>
                  <a:gd name="T7" fmla="*/ 59 h 107"/>
                  <a:gd name="T8" fmla="*/ 39 w 43"/>
                  <a:gd name="T9" fmla="*/ 87 h 107"/>
                  <a:gd name="T10" fmla="*/ 35 w 43"/>
                  <a:gd name="T11" fmla="*/ 97 h 107"/>
                  <a:gd name="T12" fmla="*/ 23 w 43"/>
                  <a:gd name="T13" fmla="*/ 107 h 107"/>
                  <a:gd name="T14" fmla="*/ 15 w 43"/>
                  <a:gd name="T15" fmla="*/ 107 h 107"/>
                  <a:gd name="T16" fmla="*/ 11 w 43"/>
                  <a:gd name="T17" fmla="*/ 104 h 107"/>
                  <a:gd name="T18" fmla="*/ 4 w 43"/>
                  <a:gd name="T19" fmla="*/ 93 h 107"/>
                  <a:gd name="T20" fmla="*/ 4 w 43"/>
                  <a:gd name="T21" fmla="*/ 76 h 107"/>
                  <a:gd name="T22" fmla="*/ 4 w 43"/>
                  <a:gd name="T23" fmla="*/ 62 h 107"/>
                  <a:gd name="T24" fmla="*/ 0 w 43"/>
                  <a:gd name="T25" fmla="*/ 48 h 107"/>
                  <a:gd name="T26" fmla="*/ 4 w 43"/>
                  <a:gd name="T27" fmla="*/ 55 h 107"/>
                  <a:gd name="T28" fmla="*/ 7 w 43"/>
                  <a:gd name="T29" fmla="*/ 55 h 107"/>
                  <a:gd name="T30" fmla="*/ 15 w 43"/>
                  <a:gd name="T31" fmla="*/ 55 h 107"/>
                  <a:gd name="T32" fmla="*/ 15 w 43"/>
                  <a:gd name="T33" fmla="*/ 45 h 107"/>
                  <a:gd name="T34" fmla="*/ 11 w 43"/>
                  <a:gd name="T35" fmla="*/ 34 h 107"/>
                  <a:gd name="T36" fmla="*/ 0 w 43"/>
                  <a:gd name="T37" fmla="*/ 17 h 107"/>
                  <a:gd name="T38" fmla="*/ 11 w 43"/>
                  <a:gd name="T39" fmla="*/ 31 h 107"/>
                  <a:gd name="T40" fmla="*/ 15 w 43"/>
                  <a:gd name="T41" fmla="*/ 41 h 107"/>
                  <a:gd name="T42" fmla="*/ 23 w 43"/>
                  <a:gd name="T43" fmla="*/ 45 h 107"/>
                  <a:gd name="T44" fmla="*/ 23 w 43"/>
                  <a:gd name="T45" fmla="*/ 41 h 107"/>
                  <a:gd name="T46" fmla="*/ 23 w 43"/>
                  <a:gd name="T47" fmla="*/ 34 h 107"/>
                  <a:gd name="T48" fmla="*/ 23 w 43"/>
                  <a:gd name="T49" fmla="*/ 24 h 107"/>
                  <a:gd name="T50" fmla="*/ 27 w 43"/>
                  <a:gd name="T51" fmla="*/ 27 h 107"/>
                  <a:gd name="T52" fmla="*/ 31 w 43"/>
                  <a:gd name="T53" fmla="*/ 24 h 107"/>
                  <a:gd name="T54" fmla="*/ 31 w 43"/>
                  <a:gd name="T55" fmla="*/ 10 h 107"/>
                  <a:gd name="T56" fmla="*/ 31 w 43"/>
                  <a:gd name="T57" fmla="*/ 7 h 107"/>
                  <a:gd name="T58" fmla="*/ 31 w 43"/>
                  <a:gd name="T59" fmla="*/ 0 h 107"/>
                  <a:gd name="T60" fmla="*/ 39 w 43"/>
                  <a:gd name="T61" fmla="*/ 0 h 107"/>
                  <a:gd name="T62" fmla="*/ 43 w 43"/>
                  <a:gd name="T63" fmla="*/ 3 h 10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3" h="107">
                    <a:moveTo>
                      <a:pt x="43" y="3"/>
                    </a:moveTo>
                    <a:lnTo>
                      <a:pt x="39" y="17"/>
                    </a:lnTo>
                    <a:lnTo>
                      <a:pt x="35" y="31"/>
                    </a:lnTo>
                    <a:lnTo>
                      <a:pt x="39" y="59"/>
                    </a:lnTo>
                    <a:lnTo>
                      <a:pt x="39" y="87"/>
                    </a:lnTo>
                    <a:lnTo>
                      <a:pt x="35" y="97"/>
                    </a:lnTo>
                    <a:lnTo>
                      <a:pt x="23" y="107"/>
                    </a:lnTo>
                    <a:lnTo>
                      <a:pt x="15" y="107"/>
                    </a:lnTo>
                    <a:lnTo>
                      <a:pt x="11" y="104"/>
                    </a:lnTo>
                    <a:lnTo>
                      <a:pt x="4" y="93"/>
                    </a:lnTo>
                    <a:lnTo>
                      <a:pt x="4" y="76"/>
                    </a:lnTo>
                    <a:lnTo>
                      <a:pt x="4" y="62"/>
                    </a:lnTo>
                    <a:lnTo>
                      <a:pt x="0" y="48"/>
                    </a:lnTo>
                    <a:lnTo>
                      <a:pt x="4" y="55"/>
                    </a:lnTo>
                    <a:lnTo>
                      <a:pt x="7" y="55"/>
                    </a:lnTo>
                    <a:lnTo>
                      <a:pt x="15" y="55"/>
                    </a:lnTo>
                    <a:lnTo>
                      <a:pt x="15" y="45"/>
                    </a:lnTo>
                    <a:lnTo>
                      <a:pt x="11" y="34"/>
                    </a:lnTo>
                    <a:lnTo>
                      <a:pt x="0" y="17"/>
                    </a:lnTo>
                    <a:lnTo>
                      <a:pt x="11" y="31"/>
                    </a:lnTo>
                    <a:lnTo>
                      <a:pt x="15" y="41"/>
                    </a:lnTo>
                    <a:lnTo>
                      <a:pt x="23" y="45"/>
                    </a:lnTo>
                    <a:lnTo>
                      <a:pt x="23" y="41"/>
                    </a:lnTo>
                    <a:lnTo>
                      <a:pt x="23" y="34"/>
                    </a:lnTo>
                    <a:lnTo>
                      <a:pt x="23" y="24"/>
                    </a:lnTo>
                    <a:lnTo>
                      <a:pt x="27" y="27"/>
                    </a:lnTo>
                    <a:lnTo>
                      <a:pt x="31" y="24"/>
                    </a:lnTo>
                    <a:lnTo>
                      <a:pt x="31" y="10"/>
                    </a:lnTo>
                    <a:lnTo>
                      <a:pt x="31" y="7"/>
                    </a:lnTo>
                    <a:lnTo>
                      <a:pt x="31" y="0"/>
                    </a:lnTo>
                    <a:lnTo>
                      <a:pt x="39" y="0"/>
                    </a:lnTo>
                    <a:lnTo>
                      <a:pt x="43" y="3"/>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78"/>
              <p:cNvSpPr>
                <a:spLocks/>
              </p:cNvSpPr>
              <p:nvPr/>
            </p:nvSpPr>
            <p:spPr bwMode="auto">
              <a:xfrm>
                <a:off x="1680" y="1037"/>
                <a:ext cx="8" cy="10"/>
              </a:xfrm>
              <a:custGeom>
                <a:avLst/>
                <a:gdLst>
                  <a:gd name="T0" fmla="*/ 8 w 8"/>
                  <a:gd name="T1" fmla="*/ 10 h 10"/>
                  <a:gd name="T2" fmla="*/ 0 w 8"/>
                  <a:gd name="T3" fmla="*/ 0 h 10"/>
                  <a:gd name="T4" fmla="*/ 8 w 8"/>
                  <a:gd name="T5" fmla="*/ 10 h 10"/>
                  <a:gd name="T6" fmla="*/ 0 60000 65536"/>
                  <a:gd name="T7" fmla="*/ 0 60000 65536"/>
                  <a:gd name="T8" fmla="*/ 0 60000 65536"/>
                </a:gdLst>
                <a:ahLst/>
                <a:cxnLst>
                  <a:cxn ang="T6">
                    <a:pos x="T0" y="T1"/>
                  </a:cxn>
                  <a:cxn ang="T7">
                    <a:pos x="T2" y="T3"/>
                  </a:cxn>
                  <a:cxn ang="T8">
                    <a:pos x="T4" y="T5"/>
                  </a:cxn>
                </a:cxnLst>
                <a:rect l="0" t="0" r="r" b="b"/>
                <a:pathLst>
                  <a:path w="8" h="10">
                    <a:moveTo>
                      <a:pt x="8" y="10"/>
                    </a:moveTo>
                    <a:lnTo>
                      <a:pt x="0" y="0"/>
                    </a:lnTo>
                    <a:lnTo>
                      <a:pt x="8" y="1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279"/>
              <p:cNvSpPr>
                <a:spLocks/>
              </p:cNvSpPr>
              <p:nvPr/>
            </p:nvSpPr>
            <p:spPr bwMode="auto">
              <a:xfrm>
                <a:off x="1527" y="1040"/>
                <a:ext cx="7" cy="14"/>
              </a:xfrm>
              <a:custGeom>
                <a:avLst/>
                <a:gdLst>
                  <a:gd name="T0" fmla="*/ 7 w 7"/>
                  <a:gd name="T1" fmla="*/ 14 h 14"/>
                  <a:gd name="T2" fmla="*/ 3 w 7"/>
                  <a:gd name="T3" fmla="*/ 10 h 14"/>
                  <a:gd name="T4" fmla="*/ 0 w 7"/>
                  <a:gd name="T5" fmla="*/ 0 h 14"/>
                  <a:gd name="T6" fmla="*/ 7 w 7"/>
                  <a:gd name="T7" fmla="*/ 14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4">
                    <a:moveTo>
                      <a:pt x="7" y="14"/>
                    </a:moveTo>
                    <a:lnTo>
                      <a:pt x="3" y="10"/>
                    </a:lnTo>
                    <a:lnTo>
                      <a:pt x="0" y="0"/>
                    </a:lnTo>
                    <a:lnTo>
                      <a:pt x="7" y="14"/>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80"/>
              <p:cNvSpPr>
                <a:spLocks/>
              </p:cNvSpPr>
              <p:nvPr/>
            </p:nvSpPr>
            <p:spPr bwMode="auto">
              <a:xfrm>
                <a:off x="1550" y="1044"/>
                <a:ext cx="1" cy="10"/>
              </a:xfrm>
              <a:custGeom>
                <a:avLst/>
                <a:gdLst>
                  <a:gd name="T0" fmla="*/ 0 w 1"/>
                  <a:gd name="T1" fmla="*/ 10 h 10"/>
                  <a:gd name="T2" fmla="*/ 0 w 1"/>
                  <a:gd name="T3" fmla="*/ 6 h 10"/>
                  <a:gd name="T4" fmla="*/ 0 w 1"/>
                  <a:gd name="T5" fmla="*/ 0 h 10"/>
                  <a:gd name="T6" fmla="*/ 0 w 1"/>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0">
                    <a:moveTo>
                      <a:pt x="0" y="10"/>
                    </a:moveTo>
                    <a:lnTo>
                      <a:pt x="0" y="6"/>
                    </a:lnTo>
                    <a:lnTo>
                      <a:pt x="0" y="0"/>
                    </a:lnTo>
                    <a:lnTo>
                      <a:pt x="0" y="1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281"/>
              <p:cNvSpPr>
                <a:spLocks/>
              </p:cNvSpPr>
              <p:nvPr/>
            </p:nvSpPr>
            <p:spPr bwMode="auto">
              <a:xfrm>
                <a:off x="3318" y="1044"/>
                <a:ext cx="12" cy="73"/>
              </a:xfrm>
              <a:custGeom>
                <a:avLst/>
                <a:gdLst>
                  <a:gd name="T0" fmla="*/ 12 w 12"/>
                  <a:gd name="T1" fmla="*/ 3 h 73"/>
                  <a:gd name="T2" fmla="*/ 12 w 12"/>
                  <a:gd name="T3" fmla="*/ 73 h 73"/>
                  <a:gd name="T4" fmla="*/ 4 w 12"/>
                  <a:gd name="T5" fmla="*/ 59 h 73"/>
                  <a:gd name="T6" fmla="*/ 0 w 12"/>
                  <a:gd name="T7" fmla="*/ 38 h 73"/>
                  <a:gd name="T8" fmla="*/ 0 w 12"/>
                  <a:gd name="T9" fmla="*/ 3 h 73"/>
                  <a:gd name="T10" fmla="*/ 8 w 12"/>
                  <a:gd name="T11" fmla="*/ 0 h 73"/>
                  <a:gd name="T12" fmla="*/ 12 w 12"/>
                  <a:gd name="T13" fmla="*/ 3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73">
                    <a:moveTo>
                      <a:pt x="12" y="3"/>
                    </a:moveTo>
                    <a:lnTo>
                      <a:pt x="12" y="73"/>
                    </a:lnTo>
                    <a:lnTo>
                      <a:pt x="4" y="59"/>
                    </a:lnTo>
                    <a:lnTo>
                      <a:pt x="0" y="38"/>
                    </a:lnTo>
                    <a:lnTo>
                      <a:pt x="0" y="3"/>
                    </a:lnTo>
                    <a:lnTo>
                      <a:pt x="8" y="0"/>
                    </a:lnTo>
                    <a:lnTo>
                      <a:pt x="12" y="3"/>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282"/>
              <p:cNvSpPr>
                <a:spLocks/>
              </p:cNvSpPr>
              <p:nvPr/>
            </p:nvSpPr>
            <p:spPr bwMode="auto">
              <a:xfrm>
                <a:off x="3389" y="1047"/>
                <a:ext cx="8" cy="70"/>
              </a:xfrm>
              <a:custGeom>
                <a:avLst/>
                <a:gdLst>
                  <a:gd name="T0" fmla="*/ 8 w 8"/>
                  <a:gd name="T1" fmla="*/ 66 h 70"/>
                  <a:gd name="T2" fmla="*/ 4 w 8"/>
                  <a:gd name="T3" fmla="*/ 70 h 70"/>
                  <a:gd name="T4" fmla="*/ 0 w 8"/>
                  <a:gd name="T5" fmla="*/ 66 h 70"/>
                  <a:gd name="T6" fmla="*/ 0 w 8"/>
                  <a:gd name="T7" fmla="*/ 3 h 70"/>
                  <a:gd name="T8" fmla="*/ 4 w 8"/>
                  <a:gd name="T9" fmla="*/ 0 h 70"/>
                  <a:gd name="T10" fmla="*/ 8 w 8"/>
                  <a:gd name="T11" fmla="*/ 3 h 70"/>
                  <a:gd name="T12" fmla="*/ 8 w 8"/>
                  <a:gd name="T13" fmla="*/ 66 h 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70">
                    <a:moveTo>
                      <a:pt x="8" y="66"/>
                    </a:moveTo>
                    <a:lnTo>
                      <a:pt x="4" y="70"/>
                    </a:lnTo>
                    <a:lnTo>
                      <a:pt x="0" y="66"/>
                    </a:lnTo>
                    <a:lnTo>
                      <a:pt x="0" y="3"/>
                    </a:lnTo>
                    <a:lnTo>
                      <a:pt x="4" y="0"/>
                    </a:lnTo>
                    <a:lnTo>
                      <a:pt x="8" y="3"/>
                    </a:lnTo>
                    <a:lnTo>
                      <a:pt x="8" y="66"/>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283"/>
              <p:cNvSpPr>
                <a:spLocks/>
              </p:cNvSpPr>
              <p:nvPr/>
            </p:nvSpPr>
            <p:spPr bwMode="auto">
              <a:xfrm>
                <a:off x="2995" y="1050"/>
                <a:ext cx="79" cy="67"/>
              </a:xfrm>
              <a:custGeom>
                <a:avLst/>
                <a:gdLst>
                  <a:gd name="T0" fmla="*/ 79 w 79"/>
                  <a:gd name="T1" fmla="*/ 4 h 67"/>
                  <a:gd name="T2" fmla="*/ 16 w 79"/>
                  <a:gd name="T3" fmla="*/ 35 h 67"/>
                  <a:gd name="T4" fmla="*/ 27 w 79"/>
                  <a:gd name="T5" fmla="*/ 49 h 67"/>
                  <a:gd name="T6" fmla="*/ 39 w 79"/>
                  <a:gd name="T7" fmla="*/ 56 h 67"/>
                  <a:gd name="T8" fmla="*/ 67 w 79"/>
                  <a:gd name="T9" fmla="*/ 67 h 67"/>
                  <a:gd name="T10" fmla="*/ 79 w 79"/>
                  <a:gd name="T11" fmla="*/ 67 h 67"/>
                  <a:gd name="T12" fmla="*/ 59 w 79"/>
                  <a:gd name="T13" fmla="*/ 63 h 67"/>
                  <a:gd name="T14" fmla="*/ 39 w 79"/>
                  <a:gd name="T15" fmla="*/ 56 h 67"/>
                  <a:gd name="T16" fmla="*/ 20 w 79"/>
                  <a:gd name="T17" fmla="*/ 49 h 67"/>
                  <a:gd name="T18" fmla="*/ 0 w 79"/>
                  <a:gd name="T19" fmla="*/ 35 h 67"/>
                  <a:gd name="T20" fmla="*/ 20 w 79"/>
                  <a:gd name="T21" fmla="*/ 25 h 67"/>
                  <a:gd name="T22" fmla="*/ 35 w 79"/>
                  <a:gd name="T23" fmla="*/ 14 h 67"/>
                  <a:gd name="T24" fmla="*/ 75 w 79"/>
                  <a:gd name="T25" fmla="*/ 0 h 67"/>
                  <a:gd name="T26" fmla="*/ 79 w 79"/>
                  <a:gd name="T27" fmla="*/ 4 h 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9" h="67">
                    <a:moveTo>
                      <a:pt x="79" y="4"/>
                    </a:moveTo>
                    <a:lnTo>
                      <a:pt x="16" y="35"/>
                    </a:lnTo>
                    <a:lnTo>
                      <a:pt x="27" y="49"/>
                    </a:lnTo>
                    <a:lnTo>
                      <a:pt x="39" y="56"/>
                    </a:lnTo>
                    <a:lnTo>
                      <a:pt x="67" y="67"/>
                    </a:lnTo>
                    <a:lnTo>
                      <a:pt x="79" y="67"/>
                    </a:lnTo>
                    <a:lnTo>
                      <a:pt x="59" y="63"/>
                    </a:lnTo>
                    <a:lnTo>
                      <a:pt x="39" y="56"/>
                    </a:lnTo>
                    <a:lnTo>
                      <a:pt x="20" y="49"/>
                    </a:lnTo>
                    <a:lnTo>
                      <a:pt x="0" y="35"/>
                    </a:lnTo>
                    <a:lnTo>
                      <a:pt x="20" y="25"/>
                    </a:lnTo>
                    <a:lnTo>
                      <a:pt x="35" y="14"/>
                    </a:lnTo>
                    <a:lnTo>
                      <a:pt x="75" y="0"/>
                    </a:lnTo>
                    <a:lnTo>
                      <a:pt x="79" y="4"/>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84"/>
              <p:cNvSpPr>
                <a:spLocks/>
              </p:cNvSpPr>
              <p:nvPr/>
            </p:nvSpPr>
            <p:spPr bwMode="auto">
              <a:xfrm>
                <a:off x="1590" y="1061"/>
                <a:ext cx="4" cy="14"/>
              </a:xfrm>
              <a:custGeom>
                <a:avLst/>
                <a:gdLst>
                  <a:gd name="T0" fmla="*/ 4 w 4"/>
                  <a:gd name="T1" fmla="*/ 14 h 14"/>
                  <a:gd name="T2" fmla="*/ 0 w 4"/>
                  <a:gd name="T3" fmla="*/ 7 h 14"/>
                  <a:gd name="T4" fmla="*/ 0 w 4"/>
                  <a:gd name="T5" fmla="*/ 0 h 14"/>
                  <a:gd name="T6" fmla="*/ 4 w 4"/>
                  <a:gd name="T7" fmla="*/ 7 h 14"/>
                  <a:gd name="T8" fmla="*/ 4 w 4"/>
                  <a:gd name="T9" fmla="*/ 14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14">
                    <a:moveTo>
                      <a:pt x="4" y="14"/>
                    </a:moveTo>
                    <a:lnTo>
                      <a:pt x="0" y="7"/>
                    </a:lnTo>
                    <a:lnTo>
                      <a:pt x="0" y="0"/>
                    </a:lnTo>
                    <a:lnTo>
                      <a:pt x="4" y="7"/>
                    </a:lnTo>
                    <a:lnTo>
                      <a:pt x="4" y="14"/>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285"/>
              <p:cNvSpPr>
                <a:spLocks/>
              </p:cNvSpPr>
              <p:nvPr/>
            </p:nvSpPr>
            <p:spPr bwMode="auto">
              <a:xfrm>
                <a:off x="1724" y="1057"/>
                <a:ext cx="1271" cy="14"/>
              </a:xfrm>
              <a:custGeom>
                <a:avLst/>
                <a:gdLst>
                  <a:gd name="T0" fmla="*/ 1251 w 1271"/>
                  <a:gd name="T1" fmla="*/ 0 h 14"/>
                  <a:gd name="T2" fmla="*/ 1271 w 1271"/>
                  <a:gd name="T3" fmla="*/ 7 h 14"/>
                  <a:gd name="T4" fmla="*/ 1263 w 1271"/>
                  <a:gd name="T5" fmla="*/ 11 h 14"/>
                  <a:gd name="T6" fmla="*/ 1235 w 1271"/>
                  <a:gd name="T7" fmla="*/ 11 h 14"/>
                  <a:gd name="T8" fmla="*/ 1204 w 1271"/>
                  <a:gd name="T9" fmla="*/ 11 h 14"/>
                  <a:gd name="T10" fmla="*/ 1168 w 1271"/>
                  <a:gd name="T11" fmla="*/ 11 h 14"/>
                  <a:gd name="T12" fmla="*/ 1129 w 1271"/>
                  <a:gd name="T13" fmla="*/ 11 h 14"/>
                  <a:gd name="T14" fmla="*/ 1089 w 1271"/>
                  <a:gd name="T15" fmla="*/ 11 h 14"/>
                  <a:gd name="T16" fmla="*/ 1042 w 1271"/>
                  <a:gd name="T17" fmla="*/ 11 h 14"/>
                  <a:gd name="T18" fmla="*/ 947 w 1271"/>
                  <a:gd name="T19" fmla="*/ 14 h 14"/>
                  <a:gd name="T20" fmla="*/ 848 w 1271"/>
                  <a:gd name="T21" fmla="*/ 14 h 14"/>
                  <a:gd name="T22" fmla="*/ 742 w 1271"/>
                  <a:gd name="T23" fmla="*/ 14 h 14"/>
                  <a:gd name="T24" fmla="*/ 529 w 1271"/>
                  <a:gd name="T25" fmla="*/ 11 h 14"/>
                  <a:gd name="T26" fmla="*/ 426 w 1271"/>
                  <a:gd name="T27" fmla="*/ 11 h 14"/>
                  <a:gd name="T28" fmla="*/ 327 w 1271"/>
                  <a:gd name="T29" fmla="*/ 11 h 14"/>
                  <a:gd name="T30" fmla="*/ 241 w 1271"/>
                  <a:gd name="T31" fmla="*/ 11 h 14"/>
                  <a:gd name="T32" fmla="*/ 201 w 1271"/>
                  <a:gd name="T33" fmla="*/ 11 h 14"/>
                  <a:gd name="T34" fmla="*/ 166 w 1271"/>
                  <a:gd name="T35" fmla="*/ 11 h 14"/>
                  <a:gd name="T36" fmla="*/ 130 w 1271"/>
                  <a:gd name="T37" fmla="*/ 11 h 14"/>
                  <a:gd name="T38" fmla="*/ 99 w 1271"/>
                  <a:gd name="T39" fmla="*/ 11 h 14"/>
                  <a:gd name="T40" fmla="*/ 71 w 1271"/>
                  <a:gd name="T41" fmla="*/ 11 h 14"/>
                  <a:gd name="T42" fmla="*/ 47 w 1271"/>
                  <a:gd name="T43" fmla="*/ 11 h 14"/>
                  <a:gd name="T44" fmla="*/ 31 w 1271"/>
                  <a:gd name="T45" fmla="*/ 11 h 14"/>
                  <a:gd name="T46" fmla="*/ 16 w 1271"/>
                  <a:gd name="T47" fmla="*/ 11 h 14"/>
                  <a:gd name="T48" fmla="*/ 8 w 1271"/>
                  <a:gd name="T49" fmla="*/ 11 h 14"/>
                  <a:gd name="T50" fmla="*/ 4 w 1271"/>
                  <a:gd name="T51" fmla="*/ 11 h 14"/>
                  <a:gd name="T52" fmla="*/ 0 w 1271"/>
                  <a:gd name="T53" fmla="*/ 7 h 14"/>
                  <a:gd name="T54" fmla="*/ 4 w 1271"/>
                  <a:gd name="T55" fmla="*/ 4 h 14"/>
                  <a:gd name="T56" fmla="*/ 8 w 1271"/>
                  <a:gd name="T57" fmla="*/ 4 h 14"/>
                  <a:gd name="T58" fmla="*/ 16 w 1271"/>
                  <a:gd name="T59" fmla="*/ 4 h 14"/>
                  <a:gd name="T60" fmla="*/ 31 w 1271"/>
                  <a:gd name="T61" fmla="*/ 4 h 14"/>
                  <a:gd name="T62" fmla="*/ 55 w 1271"/>
                  <a:gd name="T63" fmla="*/ 4 h 14"/>
                  <a:gd name="T64" fmla="*/ 87 w 1271"/>
                  <a:gd name="T65" fmla="*/ 0 h 14"/>
                  <a:gd name="T66" fmla="*/ 118 w 1271"/>
                  <a:gd name="T67" fmla="*/ 0 h 14"/>
                  <a:gd name="T68" fmla="*/ 154 w 1271"/>
                  <a:gd name="T69" fmla="*/ 0 h 14"/>
                  <a:gd name="T70" fmla="*/ 197 w 1271"/>
                  <a:gd name="T71" fmla="*/ 0 h 14"/>
                  <a:gd name="T72" fmla="*/ 245 w 1271"/>
                  <a:gd name="T73" fmla="*/ 0 h 14"/>
                  <a:gd name="T74" fmla="*/ 292 w 1271"/>
                  <a:gd name="T75" fmla="*/ 0 h 14"/>
                  <a:gd name="T76" fmla="*/ 399 w 1271"/>
                  <a:gd name="T77" fmla="*/ 0 h 14"/>
                  <a:gd name="T78" fmla="*/ 509 w 1271"/>
                  <a:gd name="T79" fmla="*/ 0 h 14"/>
                  <a:gd name="T80" fmla="*/ 627 w 1271"/>
                  <a:gd name="T81" fmla="*/ 0 h 14"/>
                  <a:gd name="T82" fmla="*/ 742 w 1271"/>
                  <a:gd name="T83" fmla="*/ 0 h 14"/>
                  <a:gd name="T84" fmla="*/ 856 w 1271"/>
                  <a:gd name="T85" fmla="*/ 0 h 14"/>
                  <a:gd name="T86" fmla="*/ 959 w 1271"/>
                  <a:gd name="T87" fmla="*/ 0 h 14"/>
                  <a:gd name="T88" fmla="*/ 1010 w 1271"/>
                  <a:gd name="T89" fmla="*/ 0 h 14"/>
                  <a:gd name="T90" fmla="*/ 1054 w 1271"/>
                  <a:gd name="T91" fmla="*/ 0 h 14"/>
                  <a:gd name="T92" fmla="*/ 1097 w 1271"/>
                  <a:gd name="T93" fmla="*/ 0 h 14"/>
                  <a:gd name="T94" fmla="*/ 1137 w 1271"/>
                  <a:gd name="T95" fmla="*/ 0 h 14"/>
                  <a:gd name="T96" fmla="*/ 1168 w 1271"/>
                  <a:gd name="T97" fmla="*/ 0 h 14"/>
                  <a:gd name="T98" fmla="*/ 1196 w 1271"/>
                  <a:gd name="T99" fmla="*/ 0 h 14"/>
                  <a:gd name="T100" fmla="*/ 1219 w 1271"/>
                  <a:gd name="T101" fmla="*/ 0 h 14"/>
                  <a:gd name="T102" fmla="*/ 1235 w 1271"/>
                  <a:gd name="T103" fmla="*/ 0 h 14"/>
                  <a:gd name="T104" fmla="*/ 1247 w 1271"/>
                  <a:gd name="T105" fmla="*/ 0 h 14"/>
                  <a:gd name="T106" fmla="*/ 1251 w 1271"/>
                  <a:gd name="T107" fmla="*/ 0 h 1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271" h="14">
                    <a:moveTo>
                      <a:pt x="1251" y="0"/>
                    </a:moveTo>
                    <a:lnTo>
                      <a:pt x="1271" y="7"/>
                    </a:lnTo>
                    <a:lnTo>
                      <a:pt x="1263" y="11"/>
                    </a:lnTo>
                    <a:lnTo>
                      <a:pt x="1235" y="11"/>
                    </a:lnTo>
                    <a:lnTo>
                      <a:pt x="1204" y="11"/>
                    </a:lnTo>
                    <a:lnTo>
                      <a:pt x="1168" y="11"/>
                    </a:lnTo>
                    <a:lnTo>
                      <a:pt x="1129" y="11"/>
                    </a:lnTo>
                    <a:lnTo>
                      <a:pt x="1089" y="11"/>
                    </a:lnTo>
                    <a:lnTo>
                      <a:pt x="1042" y="11"/>
                    </a:lnTo>
                    <a:lnTo>
                      <a:pt x="947" y="14"/>
                    </a:lnTo>
                    <a:lnTo>
                      <a:pt x="848" y="14"/>
                    </a:lnTo>
                    <a:lnTo>
                      <a:pt x="742" y="14"/>
                    </a:lnTo>
                    <a:lnTo>
                      <a:pt x="529" y="11"/>
                    </a:lnTo>
                    <a:lnTo>
                      <a:pt x="426" y="11"/>
                    </a:lnTo>
                    <a:lnTo>
                      <a:pt x="327" y="11"/>
                    </a:lnTo>
                    <a:lnTo>
                      <a:pt x="241" y="11"/>
                    </a:lnTo>
                    <a:lnTo>
                      <a:pt x="201" y="11"/>
                    </a:lnTo>
                    <a:lnTo>
                      <a:pt x="166" y="11"/>
                    </a:lnTo>
                    <a:lnTo>
                      <a:pt x="130" y="11"/>
                    </a:lnTo>
                    <a:lnTo>
                      <a:pt x="99" y="11"/>
                    </a:lnTo>
                    <a:lnTo>
                      <a:pt x="71" y="11"/>
                    </a:lnTo>
                    <a:lnTo>
                      <a:pt x="47" y="11"/>
                    </a:lnTo>
                    <a:lnTo>
                      <a:pt x="31" y="11"/>
                    </a:lnTo>
                    <a:lnTo>
                      <a:pt x="16" y="11"/>
                    </a:lnTo>
                    <a:lnTo>
                      <a:pt x="8" y="11"/>
                    </a:lnTo>
                    <a:lnTo>
                      <a:pt x="4" y="11"/>
                    </a:lnTo>
                    <a:lnTo>
                      <a:pt x="0" y="7"/>
                    </a:lnTo>
                    <a:lnTo>
                      <a:pt x="4" y="4"/>
                    </a:lnTo>
                    <a:lnTo>
                      <a:pt x="8" y="4"/>
                    </a:lnTo>
                    <a:lnTo>
                      <a:pt x="16" y="4"/>
                    </a:lnTo>
                    <a:lnTo>
                      <a:pt x="31" y="4"/>
                    </a:lnTo>
                    <a:lnTo>
                      <a:pt x="55" y="4"/>
                    </a:lnTo>
                    <a:lnTo>
                      <a:pt x="87" y="0"/>
                    </a:lnTo>
                    <a:lnTo>
                      <a:pt x="118" y="0"/>
                    </a:lnTo>
                    <a:lnTo>
                      <a:pt x="154" y="0"/>
                    </a:lnTo>
                    <a:lnTo>
                      <a:pt x="197" y="0"/>
                    </a:lnTo>
                    <a:lnTo>
                      <a:pt x="245" y="0"/>
                    </a:lnTo>
                    <a:lnTo>
                      <a:pt x="292" y="0"/>
                    </a:lnTo>
                    <a:lnTo>
                      <a:pt x="399" y="0"/>
                    </a:lnTo>
                    <a:lnTo>
                      <a:pt x="509" y="0"/>
                    </a:lnTo>
                    <a:lnTo>
                      <a:pt x="627" y="0"/>
                    </a:lnTo>
                    <a:lnTo>
                      <a:pt x="742" y="0"/>
                    </a:lnTo>
                    <a:lnTo>
                      <a:pt x="856" y="0"/>
                    </a:lnTo>
                    <a:lnTo>
                      <a:pt x="959" y="0"/>
                    </a:lnTo>
                    <a:lnTo>
                      <a:pt x="1010" y="0"/>
                    </a:lnTo>
                    <a:lnTo>
                      <a:pt x="1054" y="0"/>
                    </a:lnTo>
                    <a:lnTo>
                      <a:pt x="1097" y="0"/>
                    </a:lnTo>
                    <a:lnTo>
                      <a:pt x="1137" y="0"/>
                    </a:lnTo>
                    <a:lnTo>
                      <a:pt x="1168" y="0"/>
                    </a:lnTo>
                    <a:lnTo>
                      <a:pt x="1196" y="0"/>
                    </a:lnTo>
                    <a:lnTo>
                      <a:pt x="1219" y="0"/>
                    </a:lnTo>
                    <a:lnTo>
                      <a:pt x="1235" y="0"/>
                    </a:lnTo>
                    <a:lnTo>
                      <a:pt x="1247" y="0"/>
                    </a:lnTo>
                    <a:lnTo>
                      <a:pt x="1251" y="0"/>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 name="Freeform 286"/>
              <p:cNvSpPr>
                <a:spLocks/>
              </p:cNvSpPr>
              <p:nvPr/>
            </p:nvSpPr>
            <p:spPr bwMode="auto">
              <a:xfrm>
                <a:off x="1657" y="1068"/>
                <a:ext cx="8" cy="10"/>
              </a:xfrm>
              <a:custGeom>
                <a:avLst/>
                <a:gdLst>
                  <a:gd name="T0" fmla="*/ 8 w 8"/>
                  <a:gd name="T1" fmla="*/ 10 h 10"/>
                  <a:gd name="T2" fmla="*/ 0 w 8"/>
                  <a:gd name="T3" fmla="*/ 0 h 10"/>
                  <a:gd name="T4" fmla="*/ 8 w 8"/>
                  <a:gd name="T5" fmla="*/ 7 h 10"/>
                  <a:gd name="T6" fmla="*/ 8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10"/>
                    </a:moveTo>
                    <a:lnTo>
                      <a:pt x="0" y="0"/>
                    </a:lnTo>
                    <a:lnTo>
                      <a:pt x="8" y="7"/>
                    </a:lnTo>
                    <a:lnTo>
                      <a:pt x="8" y="1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87"/>
              <p:cNvSpPr>
                <a:spLocks/>
              </p:cNvSpPr>
              <p:nvPr/>
            </p:nvSpPr>
            <p:spPr bwMode="auto">
              <a:xfrm>
                <a:off x="3263" y="1064"/>
                <a:ext cx="44" cy="42"/>
              </a:xfrm>
              <a:custGeom>
                <a:avLst/>
                <a:gdLst>
                  <a:gd name="T0" fmla="*/ 44 w 44"/>
                  <a:gd name="T1" fmla="*/ 42 h 42"/>
                  <a:gd name="T2" fmla="*/ 28 w 44"/>
                  <a:gd name="T3" fmla="*/ 42 h 42"/>
                  <a:gd name="T4" fmla="*/ 16 w 44"/>
                  <a:gd name="T5" fmla="*/ 35 h 42"/>
                  <a:gd name="T6" fmla="*/ 8 w 44"/>
                  <a:gd name="T7" fmla="*/ 28 h 42"/>
                  <a:gd name="T8" fmla="*/ 0 w 44"/>
                  <a:gd name="T9" fmla="*/ 21 h 42"/>
                  <a:gd name="T10" fmla="*/ 0 w 44"/>
                  <a:gd name="T11" fmla="*/ 18 h 42"/>
                  <a:gd name="T12" fmla="*/ 8 w 44"/>
                  <a:gd name="T13" fmla="*/ 11 h 42"/>
                  <a:gd name="T14" fmla="*/ 20 w 44"/>
                  <a:gd name="T15" fmla="*/ 4 h 42"/>
                  <a:gd name="T16" fmla="*/ 44 w 44"/>
                  <a:gd name="T17" fmla="*/ 0 h 42"/>
                  <a:gd name="T18" fmla="*/ 44 w 44"/>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 h="42">
                    <a:moveTo>
                      <a:pt x="44" y="42"/>
                    </a:moveTo>
                    <a:lnTo>
                      <a:pt x="28" y="42"/>
                    </a:lnTo>
                    <a:lnTo>
                      <a:pt x="16" y="35"/>
                    </a:lnTo>
                    <a:lnTo>
                      <a:pt x="8" y="28"/>
                    </a:lnTo>
                    <a:lnTo>
                      <a:pt x="0" y="21"/>
                    </a:lnTo>
                    <a:lnTo>
                      <a:pt x="0" y="18"/>
                    </a:lnTo>
                    <a:lnTo>
                      <a:pt x="8" y="11"/>
                    </a:lnTo>
                    <a:lnTo>
                      <a:pt x="20" y="4"/>
                    </a:lnTo>
                    <a:lnTo>
                      <a:pt x="44" y="0"/>
                    </a:lnTo>
                    <a:lnTo>
                      <a:pt x="44" y="42"/>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 name="Freeform 288"/>
              <p:cNvSpPr>
                <a:spLocks/>
              </p:cNvSpPr>
              <p:nvPr/>
            </p:nvSpPr>
            <p:spPr bwMode="auto">
              <a:xfrm>
                <a:off x="3034" y="1068"/>
                <a:ext cx="95" cy="38"/>
              </a:xfrm>
              <a:custGeom>
                <a:avLst/>
                <a:gdLst>
                  <a:gd name="T0" fmla="*/ 63 w 95"/>
                  <a:gd name="T1" fmla="*/ 10 h 38"/>
                  <a:gd name="T2" fmla="*/ 71 w 95"/>
                  <a:gd name="T3" fmla="*/ 14 h 38"/>
                  <a:gd name="T4" fmla="*/ 79 w 95"/>
                  <a:gd name="T5" fmla="*/ 17 h 38"/>
                  <a:gd name="T6" fmla="*/ 87 w 95"/>
                  <a:gd name="T7" fmla="*/ 17 h 38"/>
                  <a:gd name="T8" fmla="*/ 95 w 95"/>
                  <a:gd name="T9" fmla="*/ 21 h 38"/>
                  <a:gd name="T10" fmla="*/ 79 w 95"/>
                  <a:gd name="T11" fmla="*/ 24 h 38"/>
                  <a:gd name="T12" fmla="*/ 67 w 95"/>
                  <a:gd name="T13" fmla="*/ 31 h 38"/>
                  <a:gd name="T14" fmla="*/ 56 w 95"/>
                  <a:gd name="T15" fmla="*/ 38 h 38"/>
                  <a:gd name="T16" fmla="*/ 28 w 95"/>
                  <a:gd name="T17" fmla="*/ 31 h 38"/>
                  <a:gd name="T18" fmla="*/ 0 w 95"/>
                  <a:gd name="T19" fmla="*/ 17 h 38"/>
                  <a:gd name="T20" fmla="*/ 12 w 95"/>
                  <a:gd name="T21" fmla="*/ 14 h 38"/>
                  <a:gd name="T22" fmla="*/ 28 w 95"/>
                  <a:gd name="T23" fmla="*/ 7 h 38"/>
                  <a:gd name="T24" fmla="*/ 56 w 95"/>
                  <a:gd name="T25" fmla="*/ 0 h 38"/>
                  <a:gd name="T26" fmla="*/ 63 w 95"/>
                  <a:gd name="T27" fmla="*/ 10 h 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5" h="38">
                    <a:moveTo>
                      <a:pt x="63" y="10"/>
                    </a:moveTo>
                    <a:lnTo>
                      <a:pt x="71" y="14"/>
                    </a:lnTo>
                    <a:lnTo>
                      <a:pt x="79" y="17"/>
                    </a:lnTo>
                    <a:lnTo>
                      <a:pt x="87" y="17"/>
                    </a:lnTo>
                    <a:lnTo>
                      <a:pt x="95" y="21"/>
                    </a:lnTo>
                    <a:lnTo>
                      <a:pt x="79" y="24"/>
                    </a:lnTo>
                    <a:lnTo>
                      <a:pt x="67" y="31"/>
                    </a:lnTo>
                    <a:lnTo>
                      <a:pt x="56" y="38"/>
                    </a:lnTo>
                    <a:lnTo>
                      <a:pt x="28" y="31"/>
                    </a:lnTo>
                    <a:lnTo>
                      <a:pt x="0" y="17"/>
                    </a:lnTo>
                    <a:lnTo>
                      <a:pt x="12" y="14"/>
                    </a:lnTo>
                    <a:lnTo>
                      <a:pt x="28" y="7"/>
                    </a:lnTo>
                    <a:lnTo>
                      <a:pt x="56" y="0"/>
                    </a:lnTo>
                    <a:lnTo>
                      <a:pt x="63" y="10"/>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291"/>
              <p:cNvSpPr>
                <a:spLocks/>
              </p:cNvSpPr>
              <p:nvPr/>
            </p:nvSpPr>
            <p:spPr bwMode="auto">
              <a:xfrm>
                <a:off x="1499" y="1106"/>
                <a:ext cx="20" cy="4"/>
              </a:xfrm>
              <a:custGeom>
                <a:avLst/>
                <a:gdLst>
                  <a:gd name="T0" fmla="*/ 20 w 20"/>
                  <a:gd name="T1" fmla="*/ 0 h 4"/>
                  <a:gd name="T2" fmla="*/ 8 w 20"/>
                  <a:gd name="T3" fmla="*/ 4 h 4"/>
                  <a:gd name="T4" fmla="*/ 0 w 20"/>
                  <a:gd name="T5" fmla="*/ 4 h 4"/>
                  <a:gd name="T6" fmla="*/ 4 w 20"/>
                  <a:gd name="T7" fmla="*/ 0 h 4"/>
                  <a:gd name="T8" fmla="*/ 8 w 20"/>
                  <a:gd name="T9" fmla="*/ 0 h 4"/>
                  <a:gd name="T10" fmla="*/ 20 w 20"/>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 h="4">
                    <a:moveTo>
                      <a:pt x="20" y="0"/>
                    </a:moveTo>
                    <a:lnTo>
                      <a:pt x="8" y="4"/>
                    </a:lnTo>
                    <a:lnTo>
                      <a:pt x="0" y="4"/>
                    </a:lnTo>
                    <a:lnTo>
                      <a:pt x="4" y="0"/>
                    </a:lnTo>
                    <a:lnTo>
                      <a:pt x="8" y="0"/>
                    </a:lnTo>
                    <a:lnTo>
                      <a:pt x="2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Freeform 292"/>
              <p:cNvSpPr>
                <a:spLocks/>
              </p:cNvSpPr>
              <p:nvPr/>
            </p:nvSpPr>
            <p:spPr bwMode="auto">
              <a:xfrm>
                <a:off x="2099" y="1117"/>
                <a:ext cx="935" cy="396"/>
              </a:xfrm>
              <a:custGeom>
                <a:avLst/>
                <a:gdLst>
                  <a:gd name="T0" fmla="*/ 935 w 935"/>
                  <a:gd name="T1" fmla="*/ 7 h 396"/>
                  <a:gd name="T2" fmla="*/ 923 w 935"/>
                  <a:gd name="T3" fmla="*/ 20 h 396"/>
                  <a:gd name="T4" fmla="*/ 880 w 935"/>
                  <a:gd name="T5" fmla="*/ 24 h 396"/>
                  <a:gd name="T6" fmla="*/ 466 w 935"/>
                  <a:gd name="T7" fmla="*/ 24 h 396"/>
                  <a:gd name="T8" fmla="*/ 462 w 935"/>
                  <a:gd name="T9" fmla="*/ 27 h 396"/>
                  <a:gd name="T10" fmla="*/ 458 w 935"/>
                  <a:gd name="T11" fmla="*/ 111 h 396"/>
                  <a:gd name="T12" fmla="*/ 355 w 935"/>
                  <a:gd name="T13" fmla="*/ 111 h 396"/>
                  <a:gd name="T14" fmla="*/ 308 w 935"/>
                  <a:gd name="T15" fmla="*/ 118 h 396"/>
                  <a:gd name="T16" fmla="*/ 260 w 935"/>
                  <a:gd name="T17" fmla="*/ 121 h 396"/>
                  <a:gd name="T18" fmla="*/ 213 w 935"/>
                  <a:gd name="T19" fmla="*/ 132 h 396"/>
                  <a:gd name="T20" fmla="*/ 170 w 935"/>
                  <a:gd name="T21" fmla="*/ 149 h 396"/>
                  <a:gd name="T22" fmla="*/ 130 w 935"/>
                  <a:gd name="T23" fmla="*/ 170 h 396"/>
                  <a:gd name="T24" fmla="*/ 114 w 935"/>
                  <a:gd name="T25" fmla="*/ 187 h 396"/>
                  <a:gd name="T26" fmla="*/ 95 w 935"/>
                  <a:gd name="T27" fmla="*/ 205 h 396"/>
                  <a:gd name="T28" fmla="*/ 79 w 935"/>
                  <a:gd name="T29" fmla="*/ 226 h 396"/>
                  <a:gd name="T30" fmla="*/ 63 w 935"/>
                  <a:gd name="T31" fmla="*/ 250 h 396"/>
                  <a:gd name="T32" fmla="*/ 51 w 935"/>
                  <a:gd name="T33" fmla="*/ 271 h 396"/>
                  <a:gd name="T34" fmla="*/ 43 w 935"/>
                  <a:gd name="T35" fmla="*/ 295 h 396"/>
                  <a:gd name="T36" fmla="*/ 31 w 935"/>
                  <a:gd name="T37" fmla="*/ 348 h 396"/>
                  <a:gd name="T38" fmla="*/ 24 w 935"/>
                  <a:gd name="T39" fmla="*/ 396 h 396"/>
                  <a:gd name="T40" fmla="*/ 8 w 935"/>
                  <a:gd name="T41" fmla="*/ 396 h 396"/>
                  <a:gd name="T42" fmla="*/ 4 w 935"/>
                  <a:gd name="T43" fmla="*/ 393 h 396"/>
                  <a:gd name="T44" fmla="*/ 0 w 935"/>
                  <a:gd name="T45" fmla="*/ 365 h 396"/>
                  <a:gd name="T46" fmla="*/ 0 w 935"/>
                  <a:gd name="T47" fmla="*/ 341 h 396"/>
                  <a:gd name="T48" fmla="*/ 4 w 935"/>
                  <a:gd name="T49" fmla="*/ 316 h 396"/>
                  <a:gd name="T50" fmla="*/ 12 w 935"/>
                  <a:gd name="T51" fmla="*/ 288 h 396"/>
                  <a:gd name="T52" fmla="*/ 31 w 935"/>
                  <a:gd name="T53" fmla="*/ 240 h 396"/>
                  <a:gd name="T54" fmla="*/ 59 w 935"/>
                  <a:gd name="T55" fmla="*/ 194 h 396"/>
                  <a:gd name="T56" fmla="*/ 87 w 935"/>
                  <a:gd name="T57" fmla="*/ 167 h 396"/>
                  <a:gd name="T58" fmla="*/ 118 w 935"/>
                  <a:gd name="T59" fmla="*/ 146 h 396"/>
                  <a:gd name="T60" fmla="*/ 150 w 935"/>
                  <a:gd name="T61" fmla="*/ 125 h 396"/>
                  <a:gd name="T62" fmla="*/ 185 w 935"/>
                  <a:gd name="T63" fmla="*/ 111 h 396"/>
                  <a:gd name="T64" fmla="*/ 221 w 935"/>
                  <a:gd name="T65" fmla="*/ 97 h 396"/>
                  <a:gd name="T66" fmla="*/ 260 w 935"/>
                  <a:gd name="T67" fmla="*/ 90 h 396"/>
                  <a:gd name="T68" fmla="*/ 300 w 935"/>
                  <a:gd name="T69" fmla="*/ 87 h 396"/>
                  <a:gd name="T70" fmla="*/ 339 w 935"/>
                  <a:gd name="T71" fmla="*/ 87 h 396"/>
                  <a:gd name="T72" fmla="*/ 383 w 935"/>
                  <a:gd name="T73" fmla="*/ 87 h 396"/>
                  <a:gd name="T74" fmla="*/ 426 w 935"/>
                  <a:gd name="T75" fmla="*/ 87 h 396"/>
                  <a:gd name="T76" fmla="*/ 430 w 935"/>
                  <a:gd name="T77" fmla="*/ 87 h 396"/>
                  <a:gd name="T78" fmla="*/ 434 w 935"/>
                  <a:gd name="T79" fmla="*/ 0 h 396"/>
                  <a:gd name="T80" fmla="*/ 438 w 935"/>
                  <a:gd name="T81" fmla="*/ 0 h 396"/>
                  <a:gd name="T82" fmla="*/ 923 w 935"/>
                  <a:gd name="T83" fmla="*/ 3 h 396"/>
                  <a:gd name="T84" fmla="*/ 935 w 935"/>
                  <a:gd name="T85" fmla="*/ 7 h 39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35" h="396">
                    <a:moveTo>
                      <a:pt x="935" y="7"/>
                    </a:moveTo>
                    <a:lnTo>
                      <a:pt x="923" y="20"/>
                    </a:lnTo>
                    <a:lnTo>
                      <a:pt x="880" y="24"/>
                    </a:lnTo>
                    <a:lnTo>
                      <a:pt x="466" y="24"/>
                    </a:lnTo>
                    <a:lnTo>
                      <a:pt x="462" y="27"/>
                    </a:lnTo>
                    <a:lnTo>
                      <a:pt x="458" y="111"/>
                    </a:lnTo>
                    <a:lnTo>
                      <a:pt x="355" y="111"/>
                    </a:lnTo>
                    <a:lnTo>
                      <a:pt x="308" y="118"/>
                    </a:lnTo>
                    <a:lnTo>
                      <a:pt x="260" y="121"/>
                    </a:lnTo>
                    <a:lnTo>
                      <a:pt x="213" y="132"/>
                    </a:lnTo>
                    <a:lnTo>
                      <a:pt x="170" y="149"/>
                    </a:lnTo>
                    <a:lnTo>
                      <a:pt x="130" y="170"/>
                    </a:lnTo>
                    <a:lnTo>
                      <a:pt x="114" y="187"/>
                    </a:lnTo>
                    <a:lnTo>
                      <a:pt x="95" y="205"/>
                    </a:lnTo>
                    <a:lnTo>
                      <a:pt x="79" y="226"/>
                    </a:lnTo>
                    <a:lnTo>
                      <a:pt x="63" y="250"/>
                    </a:lnTo>
                    <a:lnTo>
                      <a:pt x="51" y="271"/>
                    </a:lnTo>
                    <a:lnTo>
                      <a:pt x="43" y="295"/>
                    </a:lnTo>
                    <a:lnTo>
                      <a:pt x="31" y="348"/>
                    </a:lnTo>
                    <a:lnTo>
                      <a:pt x="24" y="396"/>
                    </a:lnTo>
                    <a:lnTo>
                      <a:pt x="8" y="396"/>
                    </a:lnTo>
                    <a:lnTo>
                      <a:pt x="4" y="393"/>
                    </a:lnTo>
                    <a:lnTo>
                      <a:pt x="0" y="365"/>
                    </a:lnTo>
                    <a:lnTo>
                      <a:pt x="0" y="341"/>
                    </a:lnTo>
                    <a:lnTo>
                      <a:pt x="4" y="316"/>
                    </a:lnTo>
                    <a:lnTo>
                      <a:pt x="12" y="288"/>
                    </a:lnTo>
                    <a:lnTo>
                      <a:pt x="31" y="240"/>
                    </a:lnTo>
                    <a:lnTo>
                      <a:pt x="59" y="194"/>
                    </a:lnTo>
                    <a:lnTo>
                      <a:pt x="87" y="167"/>
                    </a:lnTo>
                    <a:lnTo>
                      <a:pt x="118" y="146"/>
                    </a:lnTo>
                    <a:lnTo>
                      <a:pt x="150" y="125"/>
                    </a:lnTo>
                    <a:lnTo>
                      <a:pt x="185" y="111"/>
                    </a:lnTo>
                    <a:lnTo>
                      <a:pt x="221" y="97"/>
                    </a:lnTo>
                    <a:lnTo>
                      <a:pt x="260" y="90"/>
                    </a:lnTo>
                    <a:lnTo>
                      <a:pt x="300" y="87"/>
                    </a:lnTo>
                    <a:lnTo>
                      <a:pt x="339" y="87"/>
                    </a:lnTo>
                    <a:lnTo>
                      <a:pt x="383" y="87"/>
                    </a:lnTo>
                    <a:lnTo>
                      <a:pt x="426" y="87"/>
                    </a:lnTo>
                    <a:lnTo>
                      <a:pt x="430" y="87"/>
                    </a:lnTo>
                    <a:lnTo>
                      <a:pt x="434" y="0"/>
                    </a:lnTo>
                    <a:lnTo>
                      <a:pt x="438" y="0"/>
                    </a:lnTo>
                    <a:lnTo>
                      <a:pt x="923" y="3"/>
                    </a:lnTo>
                    <a:lnTo>
                      <a:pt x="935" y="7"/>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293"/>
              <p:cNvSpPr>
                <a:spLocks/>
              </p:cNvSpPr>
              <p:nvPr/>
            </p:nvSpPr>
            <p:spPr bwMode="auto">
              <a:xfrm>
                <a:off x="1448" y="1134"/>
                <a:ext cx="27" cy="115"/>
              </a:xfrm>
              <a:custGeom>
                <a:avLst/>
                <a:gdLst>
                  <a:gd name="T0" fmla="*/ 7 w 27"/>
                  <a:gd name="T1" fmla="*/ 28 h 115"/>
                  <a:gd name="T2" fmla="*/ 4 w 27"/>
                  <a:gd name="T3" fmla="*/ 52 h 115"/>
                  <a:gd name="T4" fmla="*/ 11 w 27"/>
                  <a:gd name="T5" fmla="*/ 70 h 115"/>
                  <a:gd name="T6" fmla="*/ 15 w 27"/>
                  <a:gd name="T7" fmla="*/ 90 h 115"/>
                  <a:gd name="T8" fmla="*/ 27 w 27"/>
                  <a:gd name="T9" fmla="*/ 111 h 115"/>
                  <a:gd name="T10" fmla="*/ 23 w 27"/>
                  <a:gd name="T11" fmla="*/ 115 h 115"/>
                  <a:gd name="T12" fmla="*/ 7 w 27"/>
                  <a:gd name="T13" fmla="*/ 90 h 115"/>
                  <a:gd name="T14" fmla="*/ 0 w 27"/>
                  <a:gd name="T15" fmla="*/ 66 h 115"/>
                  <a:gd name="T16" fmla="*/ 0 w 27"/>
                  <a:gd name="T17" fmla="*/ 38 h 115"/>
                  <a:gd name="T18" fmla="*/ 4 w 27"/>
                  <a:gd name="T19" fmla="*/ 10 h 115"/>
                  <a:gd name="T20" fmla="*/ 11 w 27"/>
                  <a:gd name="T21" fmla="*/ 0 h 115"/>
                  <a:gd name="T22" fmla="*/ 11 w 27"/>
                  <a:gd name="T23" fmla="*/ 7 h 115"/>
                  <a:gd name="T24" fmla="*/ 11 w 27"/>
                  <a:gd name="T25" fmla="*/ 14 h 115"/>
                  <a:gd name="T26" fmla="*/ 7 w 27"/>
                  <a:gd name="T27" fmla="*/ 28 h 1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 h="115">
                    <a:moveTo>
                      <a:pt x="7" y="28"/>
                    </a:moveTo>
                    <a:lnTo>
                      <a:pt x="4" y="52"/>
                    </a:lnTo>
                    <a:lnTo>
                      <a:pt x="11" y="70"/>
                    </a:lnTo>
                    <a:lnTo>
                      <a:pt x="15" y="90"/>
                    </a:lnTo>
                    <a:lnTo>
                      <a:pt x="27" y="111"/>
                    </a:lnTo>
                    <a:lnTo>
                      <a:pt x="23" y="115"/>
                    </a:lnTo>
                    <a:lnTo>
                      <a:pt x="7" y="90"/>
                    </a:lnTo>
                    <a:lnTo>
                      <a:pt x="0" y="66"/>
                    </a:lnTo>
                    <a:lnTo>
                      <a:pt x="0" y="38"/>
                    </a:lnTo>
                    <a:lnTo>
                      <a:pt x="4" y="10"/>
                    </a:lnTo>
                    <a:lnTo>
                      <a:pt x="11" y="0"/>
                    </a:lnTo>
                    <a:lnTo>
                      <a:pt x="11" y="7"/>
                    </a:lnTo>
                    <a:lnTo>
                      <a:pt x="11" y="14"/>
                    </a:lnTo>
                    <a:lnTo>
                      <a:pt x="7" y="28"/>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294"/>
              <p:cNvSpPr>
                <a:spLocks/>
              </p:cNvSpPr>
              <p:nvPr/>
            </p:nvSpPr>
            <p:spPr bwMode="auto">
              <a:xfrm>
                <a:off x="1598" y="1137"/>
                <a:ext cx="240" cy="206"/>
              </a:xfrm>
              <a:custGeom>
                <a:avLst/>
                <a:gdLst>
                  <a:gd name="T0" fmla="*/ 71 w 240"/>
                  <a:gd name="T1" fmla="*/ 21 h 206"/>
                  <a:gd name="T2" fmla="*/ 59 w 240"/>
                  <a:gd name="T3" fmla="*/ 25 h 206"/>
                  <a:gd name="T4" fmla="*/ 59 w 240"/>
                  <a:gd name="T5" fmla="*/ 32 h 206"/>
                  <a:gd name="T6" fmla="*/ 98 w 240"/>
                  <a:gd name="T7" fmla="*/ 63 h 206"/>
                  <a:gd name="T8" fmla="*/ 94 w 240"/>
                  <a:gd name="T9" fmla="*/ 74 h 206"/>
                  <a:gd name="T10" fmla="*/ 71 w 240"/>
                  <a:gd name="T11" fmla="*/ 77 h 206"/>
                  <a:gd name="T12" fmla="*/ 39 w 240"/>
                  <a:gd name="T13" fmla="*/ 49 h 206"/>
                  <a:gd name="T14" fmla="*/ 31 w 240"/>
                  <a:gd name="T15" fmla="*/ 56 h 206"/>
                  <a:gd name="T16" fmla="*/ 59 w 240"/>
                  <a:gd name="T17" fmla="*/ 98 h 206"/>
                  <a:gd name="T18" fmla="*/ 94 w 240"/>
                  <a:gd name="T19" fmla="*/ 101 h 206"/>
                  <a:gd name="T20" fmla="*/ 118 w 240"/>
                  <a:gd name="T21" fmla="*/ 91 h 206"/>
                  <a:gd name="T22" fmla="*/ 122 w 240"/>
                  <a:gd name="T23" fmla="*/ 67 h 206"/>
                  <a:gd name="T24" fmla="*/ 82 w 240"/>
                  <a:gd name="T25" fmla="*/ 25 h 206"/>
                  <a:gd name="T26" fmla="*/ 110 w 240"/>
                  <a:gd name="T27" fmla="*/ 46 h 206"/>
                  <a:gd name="T28" fmla="*/ 130 w 240"/>
                  <a:gd name="T29" fmla="*/ 74 h 206"/>
                  <a:gd name="T30" fmla="*/ 130 w 240"/>
                  <a:gd name="T31" fmla="*/ 91 h 206"/>
                  <a:gd name="T32" fmla="*/ 138 w 240"/>
                  <a:gd name="T33" fmla="*/ 101 h 206"/>
                  <a:gd name="T34" fmla="*/ 165 w 240"/>
                  <a:gd name="T35" fmla="*/ 91 h 206"/>
                  <a:gd name="T36" fmla="*/ 185 w 240"/>
                  <a:gd name="T37" fmla="*/ 98 h 206"/>
                  <a:gd name="T38" fmla="*/ 209 w 240"/>
                  <a:gd name="T39" fmla="*/ 129 h 206"/>
                  <a:gd name="T40" fmla="*/ 225 w 240"/>
                  <a:gd name="T41" fmla="*/ 174 h 206"/>
                  <a:gd name="T42" fmla="*/ 189 w 240"/>
                  <a:gd name="T43" fmla="*/ 181 h 206"/>
                  <a:gd name="T44" fmla="*/ 118 w 240"/>
                  <a:gd name="T45" fmla="*/ 157 h 206"/>
                  <a:gd name="T46" fmla="*/ 110 w 240"/>
                  <a:gd name="T47" fmla="*/ 143 h 206"/>
                  <a:gd name="T48" fmla="*/ 118 w 240"/>
                  <a:gd name="T49" fmla="*/ 126 h 206"/>
                  <a:gd name="T50" fmla="*/ 118 w 240"/>
                  <a:gd name="T51" fmla="*/ 115 h 206"/>
                  <a:gd name="T52" fmla="*/ 102 w 240"/>
                  <a:gd name="T53" fmla="*/ 115 h 206"/>
                  <a:gd name="T54" fmla="*/ 75 w 240"/>
                  <a:gd name="T55" fmla="*/ 108 h 206"/>
                  <a:gd name="T56" fmla="*/ 27 w 240"/>
                  <a:gd name="T57" fmla="*/ 63 h 206"/>
                  <a:gd name="T58" fmla="*/ 0 w 240"/>
                  <a:gd name="T59" fmla="*/ 4 h 206"/>
                  <a:gd name="T60" fmla="*/ 43 w 240"/>
                  <a:gd name="T61" fmla="*/ 11 h 206"/>
                  <a:gd name="T62" fmla="*/ 78 w 240"/>
                  <a:gd name="T63" fmla="*/ 25 h 20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0" h="206">
                    <a:moveTo>
                      <a:pt x="78" y="25"/>
                    </a:moveTo>
                    <a:lnTo>
                      <a:pt x="71" y="21"/>
                    </a:lnTo>
                    <a:lnTo>
                      <a:pt x="67" y="21"/>
                    </a:lnTo>
                    <a:lnTo>
                      <a:pt x="59" y="25"/>
                    </a:lnTo>
                    <a:lnTo>
                      <a:pt x="59" y="28"/>
                    </a:lnTo>
                    <a:lnTo>
                      <a:pt x="59" y="32"/>
                    </a:lnTo>
                    <a:lnTo>
                      <a:pt x="82" y="46"/>
                    </a:lnTo>
                    <a:lnTo>
                      <a:pt x="98" y="63"/>
                    </a:lnTo>
                    <a:lnTo>
                      <a:pt x="98" y="67"/>
                    </a:lnTo>
                    <a:lnTo>
                      <a:pt x="94" y="74"/>
                    </a:lnTo>
                    <a:lnTo>
                      <a:pt x="86" y="80"/>
                    </a:lnTo>
                    <a:lnTo>
                      <a:pt x="71" y="77"/>
                    </a:lnTo>
                    <a:lnTo>
                      <a:pt x="59" y="70"/>
                    </a:lnTo>
                    <a:lnTo>
                      <a:pt x="39" y="49"/>
                    </a:lnTo>
                    <a:lnTo>
                      <a:pt x="35" y="53"/>
                    </a:lnTo>
                    <a:lnTo>
                      <a:pt x="31" y="56"/>
                    </a:lnTo>
                    <a:lnTo>
                      <a:pt x="47" y="84"/>
                    </a:lnTo>
                    <a:lnTo>
                      <a:pt x="59" y="98"/>
                    </a:lnTo>
                    <a:lnTo>
                      <a:pt x="78" y="101"/>
                    </a:lnTo>
                    <a:lnTo>
                      <a:pt x="94" y="101"/>
                    </a:lnTo>
                    <a:lnTo>
                      <a:pt x="110" y="98"/>
                    </a:lnTo>
                    <a:lnTo>
                      <a:pt x="118" y="91"/>
                    </a:lnTo>
                    <a:lnTo>
                      <a:pt x="122" y="84"/>
                    </a:lnTo>
                    <a:lnTo>
                      <a:pt x="122" y="67"/>
                    </a:lnTo>
                    <a:lnTo>
                      <a:pt x="102" y="46"/>
                    </a:lnTo>
                    <a:lnTo>
                      <a:pt x="82" y="25"/>
                    </a:lnTo>
                    <a:lnTo>
                      <a:pt x="94" y="35"/>
                    </a:lnTo>
                    <a:lnTo>
                      <a:pt x="110" y="46"/>
                    </a:lnTo>
                    <a:lnTo>
                      <a:pt x="122" y="60"/>
                    </a:lnTo>
                    <a:lnTo>
                      <a:pt x="130" y="74"/>
                    </a:lnTo>
                    <a:lnTo>
                      <a:pt x="130" y="80"/>
                    </a:lnTo>
                    <a:lnTo>
                      <a:pt x="130" y="91"/>
                    </a:lnTo>
                    <a:lnTo>
                      <a:pt x="130" y="98"/>
                    </a:lnTo>
                    <a:lnTo>
                      <a:pt x="138" y="101"/>
                    </a:lnTo>
                    <a:lnTo>
                      <a:pt x="153" y="98"/>
                    </a:lnTo>
                    <a:lnTo>
                      <a:pt x="165" y="91"/>
                    </a:lnTo>
                    <a:lnTo>
                      <a:pt x="173" y="91"/>
                    </a:lnTo>
                    <a:lnTo>
                      <a:pt x="185" y="98"/>
                    </a:lnTo>
                    <a:lnTo>
                      <a:pt x="197" y="108"/>
                    </a:lnTo>
                    <a:lnTo>
                      <a:pt x="209" y="129"/>
                    </a:lnTo>
                    <a:lnTo>
                      <a:pt x="213" y="150"/>
                    </a:lnTo>
                    <a:lnTo>
                      <a:pt x="225" y="174"/>
                    </a:lnTo>
                    <a:lnTo>
                      <a:pt x="240" y="206"/>
                    </a:lnTo>
                    <a:lnTo>
                      <a:pt x="189" y="181"/>
                    </a:lnTo>
                    <a:lnTo>
                      <a:pt x="134" y="164"/>
                    </a:lnTo>
                    <a:lnTo>
                      <a:pt x="118" y="157"/>
                    </a:lnTo>
                    <a:lnTo>
                      <a:pt x="114" y="150"/>
                    </a:lnTo>
                    <a:lnTo>
                      <a:pt x="110" y="143"/>
                    </a:lnTo>
                    <a:lnTo>
                      <a:pt x="110" y="133"/>
                    </a:lnTo>
                    <a:lnTo>
                      <a:pt x="118" y="126"/>
                    </a:lnTo>
                    <a:lnTo>
                      <a:pt x="118" y="119"/>
                    </a:lnTo>
                    <a:lnTo>
                      <a:pt x="118" y="115"/>
                    </a:lnTo>
                    <a:lnTo>
                      <a:pt x="110" y="112"/>
                    </a:lnTo>
                    <a:lnTo>
                      <a:pt x="102" y="115"/>
                    </a:lnTo>
                    <a:lnTo>
                      <a:pt x="90" y="115"/>
                    </a:lnTo>
                    <a:lnTo>
                      <a:pt x="75" y="108"/>
                    </a:lnTo>
                    <a:lnTo>
                      <a:pt x="43" y="80"/>
                    </a:lnTo>
                    <a:lnTo>
                      <a:pt x="27" y="63"/>
                    </a:lnTo>
                    <a:lnTo>
                      <a:pt x="15" y="42"/>
                    </a:lnTo>
                    <a:lnTo>
                      <a:pt x="0" y="4"/>
                    </a:lnTo>
                    <a:lnTo>
                      <a:pt x="4" y="0"/>
                    </a:lnTo>
                    <a:lnTo>
                      <a:pt x="43" y="11"/>
                    </a:lnTo>
                    <a:lnTo>
                      <a:pt x="59" y="18"/>
                    </a:lnTo>
                    <a:lnTo>
                      <a:pt x="78" y="25"/>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 name="Freeform 295"/>
              <p:cNvSpPr>
                <a:spLocks/>
              </p:cNvSpPr>
              <p:nvPr/>
            </p:nvSpPr>
            <p:spPr bwMode="auto">
              <a:xfrm>
                <a:off x="3042" y="1134"/>
                <a:ext cx="20" cy="21"/>
              </a:xfrm>
              <a:custGeom>
                <a:avLst/>
                <a:gdLst>
                  <a:gd name="T0" fmla="*/ 20 w 20"/>
                  <a:gd name="T1" fmla="*/ 7 h 21"/>
                  <a:gd name="T2" fmla="*/ 16 w 20"/>
                  <a:gd name="T3" fmla="*/ 14 h 21"/>
                  <a:gd name="T4" fmla="*/ 8 w 20"/>
                  <a:gd name="T5" fmla="*/ 21 h 21"/>
                  <a:gd name="T6" fmla="*/ 0 w 20"/>
                  <a:gd name="T7" fmla="*/ 17 h 21"/>
                  <a:gd name="T8" fmla="*/ 0 w 20"/>
                  <a:gd name="T9" fmla="*/ 14 h 21"/>
                  <a:gd name="T10" fmla="*/ 0 w 20"/>
                  <a:gd name="T11" fmla="*/ 7 h 21"/>
                  <a:gd name="T12" fmla="*/ 8 w 20"/>
                  <a:gd name="T13" fmla="*/ 0 h 21"/>
                  <a:gd name="T14" fmla="*/ 16 w 20"/>
                  <a:gd name="T15" fmla="*/ 3 h 21"/>
                  <a:gd name="T16" fmla="*/ 20 w 20"/>
                  <a:gd name="T17" fmla="*/ 7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21">
                    <a:moveTo>
                      <a:pt x="20" y="7"/>
                    </a:moveTo>
                    <a:lnTo>
                      <a:pt x="16" y="14"/>
                    </a:lnTo>
                    <a:lnTo>
                      <a:pt x="8" y="21"/>
                    </a:lnTo>
                    <a:lnTo>
                      <a:pt x="0" y="17"/>
                    </a:lnTo>
                    <a:lnTo>
                      <a:pt x="0" y="14"/>
                    </a:lnTo>
                    <a:lnTo>
                      <a:pt x="0" y="7"/>
                    </a:lnTo>
                    <a:lnTo>
                      <a:pt x="8" y="0"/>
                    </a:lnTo>
                    <a:lnTo>
                      <a:pt x="16" y="3"/>
                    </a:lnTo>
                    <a:lnTo>
                      <a:pt x="20" y="7"/>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 name="Freeform 296"/>
              <p:cNvSpPr>
                <a:spLocks/>
              </p:cNvSpPr>
              <p:nvPr/>
            </p:nvSpPr>
            <p:spPr bwMode="auto">
              <a:xfrm>
                <a:off x="2628" y="1155"/>
                <a:ext cx="55" cy="80"/>
              </a:xfrm>
              <a:custGeom>
                <a:avLst/>
                <a:gdLst>
                  <a:gd name="T0" fmla="*/ 51 w 55"/>
                  <a:gd name="T1" fmla="*/ 14 h 80"/>
                  <a:gd name="T2" fmla="*/ 35 w 55"/>
                  <a:gd name="T3" fmla="*/ 31 h 80"/>
                  <a:gd name="T4" fmla="*/ 27 w 55"/>
                  <a:gd name="T5" fmla="*/ 35 h 80"/>
                  <a:gd name="T6" fmla="*/ 12 w 55"/>
                  <a:gd name="T7" fmla="*/ 35 h 80"/>
                  <a:gd name="T8" fmla="*/ 12 w 55"/>
                  <a:gd name="T9" fmla="*/ 42 h 80"/>
                  <a:gd name="T10" fmla="*/ 16 w 55"/>
                  <a:gd name="T11" fmla="*/ 42 h 80"/>
                  <a:gd name="T12" fmla="*/ 39 w 55"/>
                  <a:gd name="T13" fmla="*/ 56 h 80"/>
                  <a:gd name="T14" fmla="*/ 47 w 55"/>
                  <a:gd name="T15" fmla="*/ 66 h 80"/>
                  <a:gd name="T16" fmla="*/ 51 w 55"/>
                  <a:gd name="T17" fmla="*/ 76 h 80"/>
                  <a:gd name="T18" fmla="*/ 51 w 55"/>
                  <a:gd name="T19" fmla="*/ 80 h 80"/>
                  <a:gd name="T20" fmla="*/ 8 w 55"/>
                  <a:gd name="T21" fmla="*/ 59 h 80"/>
                  <a:gd name="T22" fmla="*/ 0 w 55"/>
                  <a:gd name="T23" fmla="*/ 52 h 80"/>
                  <a:gd name="T24" fmla="*/ 0 w 55"/>
                  <a:gd name="T25" fmla="*/ 49 h 80"/>
                  <a:gd name="T26" fmla="*/ 0 w 55"/>
                  <a:gd name="T27" fmla="*/ 35 h 80"/>
                  <a:gd name="T28" fmla="*/ 12 w 55"/>
                  <a:gd name="T29" fmla="*/ 24 h 80"/>
                  <a:gd name="T30" fmla="*/ 23 w 55"/>
                  <a:gd name="T31" fmla="*/ 17 h 80"/>
                  <a:gd name="T32" fmla="*/ 39 w 55"/>
                  <a:gd name="T33" fmla="*/ 10 h 80"/>
                  <a:gd name="T34" fmla="*/ 47 w 55"/>
                  <a:gd name="T35" fmla="*/ 0 h 80"/>
                  <a:gd name="T36" fmla="*/ 55 w 55"/>
                  <a:gd name="T37" fmla="*/ 7 h 80"/>
                  <a:gd name="T38" fmla="*/ 51 w 55"/>
                  <a:gd name="T39" fmla="*/ 14 h 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5" h="80">
                    <a:moveTo>
                      <a:pt x="51" y="14"/>
                    </a:moveTo>
                    <a:lnTo>
                      <a:pt x="35" y="31"/>
                    </a:lnTo>
                    <a:lnTo>
                      <a:pt x="27" y="35"/>
                    </a:lnTo>
                    <a:lnTo>
                      <a:pt x="12" y="35"/>
                    </a:lnTo>
                    <a:lnTo>
                      <a:pt x="12" y="42"/>
                    </a:lnTo>
                    <a:lnTo>
                      <a:pt x="16" y="42"/>
                    </a:lnTo>
                    <a:lnTo>
                      <a:pt x="39" y="56"/>
                    </a:lnTo>
                    <a:lnTo>
                      <a:pt x="47" y="66"/>
                    </a:lnTo>
                    <a:lnTo>
                      <a:pt x="51" y="76"/>
                    </a:lnTo>
                    <a:lnTo>
                      <a:pt x="51" y="80"/>
                    </a:lnTo>
                    <a:lnTo>
                      <a:pt x="8" y="59"/>
                    </a:lnTo>
                    <a:lnTo>
                      <a:pt x="0" y="52"/>
                    </a:lnTo>
                    <a:lnTo>
                      <a:pt x="0" y="49"/>
                    </a:lnTo>
                    <a:lnTo>
                      <a:pt x="0" y="35"/>
                    </a:lnTo>
                    <a:lnTo>
                      <a:pt x="12" y="24"/>
                    </a:lnTo>
                    <a:lnTo>
                      <a:pt x="23" y="17"/>
                    </a:lnTo>
                    <a:lnTo>
                      <a:pt x="39" y="10"/>
                    </a:lnTo>
                    <a:lnTo>
                      <a:pt x="47" y="0"/>
                    </a:lnTo>
                    <a:lnTo>
                      <a:pt x="55" y="7"/>
                    </a:lnTo>
                    <a:lnTo>
                      <a:pt x="51" y="14"/>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297"/>
              <p:cNvSpPr>
                <a:spLocks/>
              </p:cNvSpPr>
              <p:nvPr/>
            </p:nvSpPr>
            <p:spPr bwMode="auto">
              <a:xfrm>
                <a:off x="1479" y="1158"/>
                <a:ext cx="24" cy="21"/>
              </a:xfrm>
              <a:custGeom>
                <a:avLst/>
                <a:gdLst>
                  <a:gd name="T0" fmla="*/ 24 w 24"/>
                  <a:gd name="T1" fmla="*/ 21 h 21"/>
                  <a:gd name="T2" fmla="*/ 20 w 24"/>
                  <a:gd name="T3" fmla="*/ 21 h 21"/>
                  <a:gd name="T4" fmla="*/ 16 w 24"/>
                  <a:gd name="T5" fmla="*/ 18 h 21"/>
                  <a:gd name="T6" fmla="*/ 0 w 24"/>
                  <a:gd name="T7" fmla="*/ 7 h 21"/>
                  <a:gd name="T8" fmla="*/ 0 w 24"/>
                  <a:gd name="T9" fmla="*/ 0 h 21"/>
                  <a:gd name="T10" fmla="*/ 24 w 24"/>
                  <a:gd name="T11" fmla="*/ 21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21">
                    <a:moveTo>
                      <a:pt x="24" y="21"/>
                    </a:moveTo>
                    <a:lnTo>
                      <a:pt x="20" y="21"/>
                    </a:lnTo>
                    <a:lnTo>
                      <a:pt x="16" y="18"/>
                    </a:lnTo>
                    <a:lnTo>
                      <a:pt x="0" y="7"/>
                    </a:lnTo>
                    <a:lnTo>
                      <a:pt x="0" y="0"/>
                    </a:lnTo>
                    <a:lnTo>
                      <a:pt x="24" y="21"/>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Freeform 298"/>
              <p:cNvSpPr>
                <a:spLocks/>
              </p:cNvSpPr>
              <p:nvPr/>
            </p:nvSpPr>
            <p:spPr bwMode="auto">
              <a:xfrm>
                <a:off x="2146" y="1158"/>
                <a:ext cx="59" cy="53"/>
              </a:xfrm>
              <a:custGeom>
                <a:avLst/>
                <a:gdLst>
                  <a:gd name="T0" fmla="*/ 55 w 59"/>
                  <a:gd name="T1" fmla="*/ 53 h 53"/>
                  <a:gd name="T2" fmla="*/ 44 w 59"/>
                  <a:gd name="T3" fmla="*/ 53 h 53"/>
                  <a:gd name="T4" fmla="*/ 36 w 59"/>
                  <a:gd name="T5" fmla="*/ 49 h 53"/>
                  <a:gd name="T6" fmla="*/ 20 w 59"/>
                  <a:gd name="T7" fmla="*/ 42 h 53"/>
                  <a:gd name="T8" fmla="*/ 8 w 59"/>
                  <a:gd name="T9" fmla="*/ 21 h 53"/>
                  <a:gd name="T10" fmla="*/ 0 w 59"/>
                  <a:gd name="T11" fmla="*/ 0 h 53"/>
                  <a:gd name="T12" fmla="*/ 20 w 59"/>
                  <a:gd name="T13" fmla="*/ 14 h 53"/>
                  <a:gd name="T14" fmla="*/ 40 w 59"/>
                  <a:gd name="T15" fmla="*/ 21 h 53"/>
                  <a:gd name="T16" fmla="*/ 48 w 59"/>
                  <a:gd name="T17" fmla="*/ 28 h 53"/>
                  <a:gd name="T18" fmla="*/ 55 w 59"/>
                  <a:gd name="T19" fmla="*/ 32 h 53"/>
                  <a:gd name="T20" fmla="*/ 59 w 59"/>
                  <a:gd name="T21" fmla="*/ 42 h 53"/>
                  <a:gd name="T22" fmla="*/ 55 w 59"/>
                  <a:gd name="T23" fmla="*/ 53 h 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9" h="53">
                    <a:moveTo>
                      <a:pt x="55" y="53"/>
                    </a:moveTo>
                    <a:lnTo>
                      <a:pt x="44" y="53"/>
                    </a:lnTo>
                    <a:lnTo>
                      <a:pt x="36" y="49"/>
                    </a:lnTo>
                    <a:lnTo>
                      <a:pt x="20" y="42"/>
                    </a:lnTo>
                    <a:lnTo>
                      <a:pt x="8" y="21"/>
                    </a:lnTo>
                    <a:lnTo>
                      <a:pt x="0" y="0"/>
                    </a:lnTo>
                    <a:lnTo>
                      <a:pt x="20" y="14"/>
                    </a:lnTo>
                    <a:lnTo>
                      <a:pt x="40" y="21"/>
                    </a:lnTo>
                    <a:lnTo>
                      <a:pt x="48" y="28"/>
                    </a:lnTo>
                    <a:lnTo>
                      <a:pt x="55" y="32"/>
                    </a:lnTo>
                    <a:lnTo>
                      <a:pt x="59" y="42"/>
                    </a:lnTo>
                    <a:lnTo>
                      <a:pt x="55" y="53"/>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 name="Freeform 299"/>
              <p:cNvSpPr>
                <a:spLocks/>
              </p:cNvSpPr>
              <p:nvPr/>
            </p:nvSpPr>
            <p:spPr bwMode="auto">
              <a:xfrm>
                <a:off x="1976" y="1162"/>
                <a:ext cx="44" cy="76"/>
              </a:xfrm>
              <a:custGeom>
                <a:avLst/>
                <a:gdLst>
                  <a:gd name="T0" fmla="*/ 44 w 44"/>
                  <a:gd name="T1" fmla="*/ 10 h 76"/>
                  <a:gd name="T2" fmla="*/ 44 w 44"/>
                  <a:gd name="T3" fmla="*/ 17 h 76"/>
                  <a:gd name="T4" fmla="*/ 36 w 44"/>
                  <a:gd name="T5" fmla="*/ 21 h 76"/>
                  <a:gd name="T6" fmla="*/ 28 w 44"/>
                  <a:gd name="T7" fmla="*/ 24 h 76"/>
                  <a:gd name="T8" fmla="*/ 24 w 44"/>
                  <a:gd name="T9" fmla="*/ 31 h 76"/>
                  <a:gd name="T10" fmla="*/ 16 w 44"/>
                  <a:gd name="T11" fmla="*/ 45 h 76"/>
                  <a:gd name="T12" fmla="*/ 16 w 44"/>
                  <a:gd name="T13" fmla="*/ 55 h 76"/>
                  <a:gd name="T14" fmla="*/ 20 w 44"/>
                  <a:gd name="T15" fmla="*/ 66 h 76"/>
                  <a:gd name="T16" fmla="*/ 28 w 44"/>
                  <a:gd name="T17" fmla="*/ 69 h 76"/>
                  <a:gd name="T18" fmla="*/ 28 w 44"/>
                  <a:gd name="T19" fmla="*/ 73 h 76"/>
                  <a:gd name="T20" fmla="*/ 16 w 44"/>
                  <a:gd name="T21" fmla="*/ 76 h 76"/>
                  <a:gd name="T22" fmla="*/ 8 w 44"/>
                  <a:gd name="T23" fmla="*/ 73 h 76"/>
                  <a:gd name="T24" fmla="*/ 4 w 44"/>
                  <a:gd name="T25" fmla="*/ 55 h 76"/>
                  <a:gd name="T26" fmla="*/ 0 w 44"/>
                  <a:gd name="T27" fmla="*/ 38 h 76"/>
                  <a:gd name="T28" fmla="*/ 0 w 44"/>
                  <a:gd name="T29" fmla="*/ 24 h 76"/>
                  <a:gd name="T30" fmla="*/ 16 w 44"/>
                  <a:gd name="T31" fmla="*/ 7 h 76"/>
                  <a:gd name="T32" fmla="*/ 20 w 44"/>
                  <a:gd name="T33" fmla="*/ 0 h 76"/>
                  <a:gd name="T34" fmla="*/ 32 w 44"/>
                  <a:gd name="T35" fmla="*/ 0 h 76"/>
                  <a:gd name="T36" fmla="*/ 40 w 44"/>
                  <a:gd name="T37" fmla="*/ 3 h 76"/>
                  <a:gd name="T38" fmla="*/ 44 w 44"/>
                  <a:gd name="T39" fmla="*/ 10 h 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4" h="76">
                    <a:moveTo>
                      <a:pt x="44" y="10"/>
                    </a:moveTo>
                    <a:lnTo>
                      <a:pt x="44" y="17"/>
                    </a:lnTo>
                    <a:lnTo>
                      <a:pt x="36" y="21"/>
                    </a:lnTo>
                    <a:lnTo>
                      <a:pt x="28" y="24"/>
                    </a:lnTo>
                    <a:lnTo>
                      <a:pt x="24" y="31"/>
                    </a:lnTo>
                    <a:lnTo>
                      <a:pt x="16" y="45"/>
                    </a:lnTo>
                    <a:lnTo>
                      <a:pt x="16" y="55"/>
                    </a:lnTo>
                    <a:lnTo>
                      <a:pt x="20" y="66"/>
                    </a:lnTo>
                    <a:lnTo>
                      <a:pt x="28" y="69"/>
                    </a:lnTo>
                    <a:lnTo>
                      <a:pt x="28" y="73"/>
                    </a:lnTo>
                    <a:lnTo>
                      <a:pt x="16" y="76"/>
                    </a:lnTo>
                    <a:lnTo>
                      <a:pt x="8" y="73"/>
                    </a:lnTo>
                    <a:lnTo>
                      <a:pt x="4" y="55"/>
                    </a:lnTo>
                    <a:lnTo>
                      <a:pt x="0" y="38"/>
                    </a:lnTo>
                    <a:lnTo>
                      <a:pt x="0" y="24"/>
                    </a:lnTo>
                    <a:lnTo>
                      <a:pt x="16" y="7"/>
                    </a:lnTo>
                    <a:lnTo>
                      <a:pt x="20" y="0"/>
                    </a:lnTo>
                    <a:lnTo>
                      <a:pt x="32" y="0"/>
                    </a:lnTo>
                    <a:lnTo>
                      <a:pt x="40" y="3"/>
                    </a:lnTo>
                    <a:lnTo>
                      <a:pt x="44" y="10"/>
                    </a:lnTo>
                    <a:close/>
                  </a:path>
                </a:pathLst>
              </a:custGeom>
              <a:solidFill>
                <a:srgbClr val="000000"/>
              </a:solidFill>
              <a:ln w="2540">
                <a:solidFill>
                  <a:srgbClr val="000000"/>
                </a:solidFill>
                <a:prstDash val="solid"/>
                <a:round/>
                <a:headEnd/>
                <a:tailEnd/>
              </a:ln>
            </p:spPr>
            <p:txBody>
              <a:bodyPr/>
              <a:lstStyle/>
              <a:p>
                <a:endParaRPr lang="en-US"/>
              </a:p>
            </p:txBody>
          </p:sp>
          <p:sp>
            <p:nvSpPr>
              <p:cNvPr id="44" name="Freeform 300"/>
              <p:cNvSpPr>
                <a:spLocks/>
              </p:cNvSpPr>
              <p:nvPr/>
            </p:nvSpPr>
            <p:spPr bwMode="auto">
              <a:xfrm>
                <a:off x="1921" y="1172"/>
                <a:ext cx="48" cy="63"/>
              </a:xfrm>
              <a:custGeom>
                <a:avLst/>
                <a:gdLst>
                  <a:gd name="T0" fmla="*/ 48 w 48"/>
                  <a:gd name="T1" fmla="*/ 18 h 63"/>
                  <a:gd name="T2" fmla="*/ 48 w 48"/>
                  <a:gd name="T3" fmla="*/ 25 h 63"/>
                  <a:gd name="T4" fmla="*/ 40 w 48"/>
                  <a:gd name="T5" fmla="*/ 25 h 63"/>
                  <a:gd name="T6" fmla="*/ 36 w 48"/>
                  <a:gd name="T7" fmla="*/ 25 h 63"/>
                  <a:gd name="T8" fmla="*/ 28 w 48"/>
                  <a:gd name="T9" fmla="*/ 18 h 63"/>
                  <a:gd name="T10" fmla="*/ 24 w 48"/>
                  <a:gd name="T11" fmla="*/ 14 h 63"/>
                  <a:gd name="T12" fmla="*/ 20 w 48"/>
                  <a:gd name="T13" fmla="*/ 14 h 63"/>
                  <a:gd name="T14" fmla="*/ 16 w 48"/>
                  <a:gd name="T15" fmla="*/ 21 h 63"/>
                  <a:gd name="T16" fmla="*/ 20 w 48"/>
                  <a:gd name="T17" fmla="*/ 32 h 63"/>
                  <a:gd name="T18" fmla="*/ 32 w 48"/>
                  <a:gd name="T19" fmla="*/ 42 h 63"/>
                  <a:gd name="T20" fmla="*/ 44 w 48"/>
                  <a:gd name="T21" fmla="*/ 49 h 63"/>
                  <a:gd name="T22" fmla="*/ 48 w 48"/>
                  <a:gd name="T23" fmla="*/ 63 h 63"/>
                  <a:gd name="T24" fmla="*/ 36 w 48"/>
                  <a:gd name="T25" fmla="*/ 63 h 63"/>
                  <a:gd name="T26" fmla="*/ 24 w 48"/>
                  <a:gd name="T27" fmla="*/ 56 h 63"/>
                  <a:gd name="T28" fmla="*/ 8 w 48"/>
                  <a:gd name="T29" fmla="*/ 35 h 63"/>
                  <a:gd name="T30" fmla="*/ 0 w 48"/>
                  <a:gd name="T31" fmla="*/ 21 h 63"/>
                  <a:gd name="T32" fmla="*/ 0 w 48"/>
                  <a:gd name="T33" fmla="*/ 14 h 63"/>
                  <a:gd name="T34" fmla="*/ 8 w 48"/>
                  <a:gd name="T35" fmla="*/ 7 h 63"/>
                  <a:gd name="T36" fmla="*/ 16 w 48"/>
                  <a:gd name="T37" fmla="*/ 0 h 63"/>
                  <a:gd name="T38" fmla="*/ 28 w 48"/>
                  <a:gd name="T39" fmla="*/ 0 h 63"/>
                  <a:gd name="T40" fmla="*/ 40 w 48"/>
                  <a:gd name="T41" fmla="*/ 7 h 63"/>
                  <a:gd name="T42" fmla="*/ 48 w 48"/>
                  <a:gd name="T43" fmla="*/ 18 h 6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8" h="63">
                    <a:moveTo>
                      <a:pt x="48" y="18"/>
                    </a:moveTo>
                    <a:lnTo>
                      <a:pt x="48" y="25"/>
                    </a:lnTo>
                    <a:lnTo>
                      <a:pt x="40" y="25"/>
                    </a:lnTo>
                    <a:lnTo>
                      <a:pt x="36" y="25"/>
                    </a:lnTo>
                    <a:lnTo>
                      <a:pt x="28" y="18"/>
                    </a:lnTo>
                    <a:lnTo>
                      <a:pt x="24" y="14"/>
                    </a:lnTo>
                    <a:lnTo>
                      <a:pt x="20" y="14"/>
                    </a:lnTo>
                    <a:lnTo>
                      <a:pt x="16" y="21"/>
                    </a:lnTo>
                    <a:lnTo>
                      <a:pt x="20" y="32"/>
                    </a:lnTo>
                    <a:lnTo>
                      <a:pt x="32" y="42"/>
                    </a:lnTo>
                    <a:lnTo>
                      <a:pt x="44" y="49"/>
                    </a:lnTo>
                    <a:lnTo>
                      <a:pt x="48" y="63"/>
                    </a:lnTo>
                    <a:lnTo>
                      <a:pt x="36" y="63"/>
                    </a:lnTo>
                    <a:lnTo>
                      <a:pt x="24" y="56"/>
                    </a:lnTo>
                    <a:lnTo>
                      <a:pt x="8" y="35"/>
                    </a:lnTo>
                    <a:lnTo>
                      <a:pt x="0" y="21"/>
                    </a:lnTo>
                    <a:lnTo>
                      <a:pt x="0" y="14"/>
                    </a:lnTo>
                    <a:lnTo>
                      <a:pt x="8" y="7"/>
                    </a:lnTo>
                    <a:lnTo>
                      <a:pt x="16" y="0"/>
                    </a:lnTo>
                    <a:lnTo>
                      <a:pt x="28" y="0"/>
                    </a:lnTo>
                    <a:lnTo>
                      <a:pt x="40" y="7"/>
                    </a:lnTo>
                    <a:lnTo>
                      <a:pt x="48" y="18"/>
                    </a:lnTo>
                    <a:close/>
                  </a:path>
                </a:pathLst>
              </a:custGeom>
              <a:solidFill>
                <a:srgbClr val="000000"/>
              </a:solidFill>
              <a:ln w="2540">
                <a:solidFill>
                  <a:srgbClr val="000000"/>
                </a:solidFill>
                <a:prstDash val="solid"/>
                <a:round/>
                <a:headEnd/>
                <a:tailEnd/>
              </a:ln>
            </p:spPr>
            <p:txBody>
              <a:bodyPr/>
              <a:lstStyle/>
              <a:p>
                <a:endParaRPr lang="en-US"/>
              </a:p>
            </p:txBody>
          </p:sp>
          <p:sp>
            <p:nvSpPr>
              <p:cNvPr id="45" name="Freeform 301"/>
              <p:cNvSpPr>
                <a:spLocks/>
              </p:cNvSpPr>
              <p:nvPr/>
            </p:nvSpPr>
            <p:spPr bwMode="auto">
              <a:xfrm>
                <a:off x="2699" y="1165"/>
                <a:ext cx="27" cy="21"/>
              </a:xfrm>
              <a:custGeom>
                <a:avLst/>
                <a:gdLst>
                  <a:gd name="T0" fmla="*/ 27 w 27"/>
                  <a:gd name="T1" fmla="*/ 14 h 21"/>
                  <a:gd name="T2" fmla="*/ 27 w 27"/>
                  <a:gd name="T3" fmla="*/ 18 h 21"/>
                  <a:gd name="T4" fmla="*/ 23 w 27"/>
                  <a:gd name="T5" fmla="*/ 21 h 21"/>
                  <a:gd name="T6" fmla="*/ 12 w 27"/>
                  <a:gd name="T7" fmla="*/ 18 h 21"/>
                  <a:gd name="T8" fmla="*/ 0 w 27"/>
                  <a:gd name="T9" fmla="*/ 7 h 21"/>
                  <a:gd name="T10" fmla="*/ 0 w 27"/>
                  <a:gd name="T11" fmla="*/ 7 h 21"/>
                  <a:gd name="T12" fmla="*/ 0 w 27"/>
                  <a:gd name="T13" fmla="*/ 0 h 21"/>
                  <a:gd name="T14" fmla="*/ 16 w 27"/>
                  <a:gd name="T15" fmla="*/ 7 h 21"/>
                  <a:gd name="T16" fmla="*/ 27 w 27"/>
                  <a:gd name="T17" fmla="*/ 14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21">
                    <a:moveTo>
                      <a:pt x="27" y="14"/>
                    </a:moveTo>
                    <a:lnTo>
                      <a:pt x="27" y="18"/>
                    </a:lnTo>
                    <a:lnTo>
                      <a:pt x="23" y="21"/>
                    </a:lnTo>
                    <a:lnTo>
                      <a:pt x="12" y="18"/>
                    </a:lnTo>
                    <a:lnTo>
                      <a:pt x="0" y="7"/>
                    </a:lnTo>
                    <a:lnTo>
                      <a:pt x="0" y="0"/>
                    </a:lnTo>
                    <a:lnTo>
                      <a:pt x="16" y="7"/>
                    </a:lnTo>
                    <a:lnTo>
                      <a:pt x="27" y="14"/>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 name="Freeform 302"/>
              <p:cNvSpPr>
                <a:spLocks/>
              </p:cNvSpPr>
              <p:nvPr/>
            </p:nvSpPr>
            <p:spPr bwMode="auto">
              <a:xfrm>
                <a:off x="1475" y="1183"/>
                <a:ext cx="134" cy="52"/>
              </a:xfrm>
              <a:custGeom>
                <a:avLst/>
                <a:gdLst>
                  <a:gd name="T0" fmla="*/ 44 w 134"/>
                  <a:gd name="T1" fmla="*/ 10 h 52"/>
                  <a:gd name="T2" fmla="*/ 44 w 134"/>
                  <a:gd name="T3" fmla="*/ 3 h 52"/>
                  <a:gd name="T4" fmla="*/ 87 w 134"/>
                  <a:gd name="T5" fmla="*/ 14 h 52"/>
                  <a:gd name="T6" fmla="*/ 107 w 134"/>
                  <a:gd name="T7" fmla="*/ 21 h 52"/>
                  <a:gd name="T8" fmla="*/ 130 w 134"/>
                  <a:gd name="T9" fmla="*/ 21 h 52"/>
                  <a:gd name="T10" fmla="*/ 134 w 134"/>
                  <a:gd name="T11" fmla="*/ 24 h 52"/>
                  <a:gd name="T12" fmla="*/ 130 w 134"/>
                  <a:gd name="T13" fmla="*/ 31 h 52"/>
                  <a:gd name="T14" fmla="*/ 123 w 134"/>
                  <a:gd name="T15" fmla="*/ 38 h 52"/>
                  <a:gd name="T16" fmla="*/ 107 w 134"/>
                  <a:gd name="T17" fmla="*/ 45 h 52"/>
                  <a:gd name="T18" fmla="*/ 83 w 134"/>
                  <a:gd name="T19" fmla="*/ 48 h 52"/>
                  <a:gd name="T20" fmla="*/ 55 w 134"/>
                  <a:gd name="T21" fmla="*/ 48 h 52"/>
                  <a:gd name="T22" fmla="*/ 32 w 134"/>
                  <a:gd name="T23" fmla="*/ 52 h 52"/>
                  <a:gd name="T24" fmla="*/ 24 w 134"/>
                  <a:gd name="T25" fmla="*/ 52 h 52"/>
                  <a:gd name="T26" fmla="*/ 16 w 134"/>
                  <a:gd name="T27" fmla="*/ 48 h 52"/>
                  <a:gd name="T28" fmla="*/ 16 w 134"/>
                  <a:gd name="T29" fmla="*/ 41 h 52"/>
                  <a:gd name="T30" fmla="*/ 40 w 134"/>
                  <a:gd name="T31" fmla="*/ 41 h 52"/>
                  <a:gd name="T32" fmla="*/ 52 w 134"/>
                  <a:gd name="T33" fmla="*/ 38 h 52"/>
                  <a:gd name="T34" fmla="*/ 59 w 134"/>
                  <a:gd name="T35" fmla="*/ 38 h 52"/>
                  <a:gd name="T36" fmla="*/ 63 w 134"/>
                  <a:gd name="T37" fmla="*/ 24 h 52"/>
                  <a:gd name="T38" fmla="*/ 63 w 134"/>
                  <a:gd name="T39" fmla="*/ 21 h 52"/>
                  <a:gd name="T40" fmla="*/ 55 w 134"/>
                  <a:gd name="T41" fmla="*/ 17 h 52"/>
                  <a:gd name="T42" fmla="*/ 24 w 134"/>
                  <a:gd name="T43" fmla="*/ 14 h 52"/>
                  <a:gd name="T44" fmla="*/ 0 w 134"/>
                  <a:gd name="T45" fmla="*/ 3 h 52"/>
                  <a:gd name="T46" fmla="*/ 4 w 134"/>
                  <a:gd name="T47" fmla="*/ 0 h 52"/>
                  <a:gd name="T48" fmla="*/ 24 w 134"/>
                  <a:gd name="T49" fmla="*/ 7 h 52"/>
                  <a:gd name="T50" fmla="*/ 36 w 134"/>
                  <a:gd name="T51" fmla="*/ 14 h 52"/>
                  <a:gd name="T52" fmla="*/ 44 w 134"/>
                  <a:gd name="T53" fmla="*/ 10 h 5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34" h="52">
                    <a:moveTo>
                      <a:pt x="44" y="10"/>
                    </a:moveTo>
                    <a:lnTo>
                      <a:pt x="44" y="3"/>
                    </a:lnTo>
                    <a:lnTo>
                      <a:pt x="87" y="14"/>
                    </a:lnTo>
                    <a:lnTo>
                      <a:pt x="107" y="21"/>
                    </a:lnTo>
                    <a:lnTo>
                      <a:pt x="130" y="21"/>
                    </a:lnTo>
                    <a:lnTo>
                      <a:pt x="134" y="24"/>
                    </a:lnTo>
                    <a:lnTo>
                      <a:pt x="130" y="31"/>
                    </a:lnTo>
                    <a:lnTo>
                      <a:pt x="123" y="38"/>
                    </a:lnTo>
                    <a:lnTo>
                      <a:pt x="107" y="45"/>
                    </a:lnTo>
                    <a:lnTo>
                      <a:pt x="83" y="48"/>
                    </a:lnTo>
                    <a:lnTo>
                      <a:pt x="55" y="48"/>
                    </a:lnTo>
                    <a:lnTo>
                      <a:pt x="32" y="52"/>
                    </a:lnTo>
                    <a:lnTo>
                      <a:pt x="24" y="52"/>
                    </a:lnTo>
                    <a:lnTo>
                      <a:pt x="16" y="48"/>
                    </a:lnTo>
                    <a:lnTo>
                      <a:pt x="16" y="41"/>
                    </a:lnTo>
                    <a:lnTo>
                      <a:pt x="40" y="41"/>
                    </a:lnTo>
                    <a:lnTo>
                      <a:pt x="52" y="38"/>
                    </a:lnTo>
                    <a:lnTo>
                      <a:pt x="59" y="38"/>
                    </a:lnTo>
                    <a:lnTo>
                      <a:pt x="63" y="24"/>
                    </a:lnTo>
                    <a:lnTo>
                      <a:pt x="63" y="21"/>
                    </a:lnTo>
                    <a:lnTo>
                      <a:pt x="55" y="17"/>
                    </a:lnTo>
                    <a:lnTo>
                      <a:pt x="24" y="14"/>
                    </a:lnTo>
                    <a:lnTo>
                      <a:pt x="0" y="3"/>
                    </a:lnTo>
                    <a:lnTo>
                      <a:pt x="4" y="0"/>
                    </a:lnTo>
                    <a:lnTo>
                      <a:pt x="24" y="7"/>
                    </a:lnTo>
                    <a:lnTo>
                      <a:pt x="36" y="14"/>
                    </a:lnTo>
                    <a:lnTo>
                      <a:pt x="44" y="1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 name="Freeform 303"/>
              <p:cNvSpPr>
                <a:spLocks/>
              </p:cNvSpPr>
              <p:nvPr/>
            </p:nvSpPr>
            <p:spPr bwMode="auto">
              <a:xfrm>
                <a:off x="2588" y="1183"/>
                <a:ext cx="24" cy="21"/>
              </a:xfrm>
              <a:custGeom>
                <a:avLst/>
                <a:gdLst>
                  <a:gd name="T0" fmla="*/ 24 w 24"/>
                  <a:gd name="T1" fmla="*/ 10 h 21"/>
                  <a:gd name="T2" fmla="*/ 20 w 24"/>
                  <a:gd name="T3" fmla="*/ 21 h 21"/>
                  <a:gd name="T4" fmla="*/ 16 w 24"/>
                  <a:gd name="T5" fmla="*/ 21 h 21"/>
                  <a:gd name="T6" fmla="*/ 12 w 24"/>
                  <a:gd name="T7" fmla="*/ 21 h 21"/>
                  <a:gd name="T8" fmla="*/ 4 w 24"/>
                  <a:gd name="T9" fmla="*/ 17 h 21"/>
                  <a:gd name="T10" fmla="*/ 0 w 24"/>
                  <a:gd name="T11" fmla="*/ 14 h 21"/>
                  <a:gd name="T12" fmla="*/ 0 w 24"/>
                  <a:gd name="T13" fmla="*/ 7 h 21"/>
                  <a:gd name="T14" fmla="*/ 8 w 24"/>
                  <a:gd name="T15" fmla="*/ 0 h 21"/>
                  <a:gd name="T16" fmla="*/ 20 w 24"/>
                  <a:gd name="T17" fmla="*/ 3 h 21"/>
                  <a:gd name="T18" fmla="*/ 24 w 24"/>
                  <a:gd name="T19" fmla="*/ 1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21">
                    <a:moveTo>
                      <a:pt x="24" y="10"/>
                    </a:moveTo>
                    <a:lnTo>
                      <a:pt x="20" y="21"/>
                    </a:lnTo>
                    <a:lnTo>
                      <a:pt x="16" y="21"/>
                    </a:lnTo>
                    <a:lnTo>
                      <a:pt x="12" y="21"/>
                    </a:lnTo>
                    <a:lnTo>
                      <a:pt x="4" y="17"/>
                    </a:lnTo>
                    <a:lnTo>
                      <a:pt x="0" y="14"/>
                    </a:lnTo>
                    <a:lnTo>
                      <a:pt x="0" y="7"/>
                    </a:lnTo>
                    <a:lnTo>
                      <a:pt x="8" y="0"/>
                    </a:lnTo>
                    <a:lnTo>
                      <a:pt x="20" y="3"/>
                    </a:lnTo>
                    <a:lnTo>
                      <a:pt x="24" y="10"/>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 name="Freeform 304"/>
              <p:cNvSpPr>
                <a:spLocks/>
              </p:cNvSpPr>
              <p:nvPr/>
            </p:nvSpPr>
            <p:spPr bwMode="auto">
              <a:xfrm>
                <a:off x="2730" y="1186"/>
                <a:ext cx="28" cy="18"/>
              </a:xfrm>
              <a:custGeom>
                <a:avLst/>
                <a:gdLst>
                  <a:gd name="T0" fmla="*/ 28 w 28"/>
                  <a:gd name="T1" fmla="*/ 11 h 18"/>
                  <a:gd name="T2" fmla="*/ 24 w 28"/>
                  <a:gd name="T3" fmla="*/ 18 h 18"/>
                  <a:gd name="T4" fmla="*/ 16 w 28"/>
                  <a:gd name="T5" fmla="*/ 18 h 18"/>
                  <a:gd name="T6" fmla="*/ 8 w 28"/>
                  <a:gd name="T7" fmla="*/ 18 h 18"/>
                  <a:gd name="T8" fmla="*/ 0 w 28"/>
                  <a:gd name="T9" fmla="*/ 11 h 18"/>
                  <a:gd name="T10" fmla="*/ 16 w 28"/>
                  <a:gd name="T11" fmla="*/ 0 h 18"/>
                  <a:gd name="T12" fmla="*/ 24 w 28"/>
                  <a:gd name="T13" fmla="*/ 4 h 18"/>
                  <a:gd name="T14" fmla="*/ 28 w 28"/>
                  <a:gd name="T15" fmla="*/ 11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 h="18">
                    <a:moveTo>
                      <a:pt x="28" y="11"/>
                    </a:moveTo>
                    <a:lnTo>
                      <a:pt x="24" y="18"/>
                    </a:lnTo>
                    <a:lnTo>
                      <a:pt x="16" y="18"/>
                    </a:lnTo>
                    <a:lnTo>
                      <a:pt x="8" y="18"/>
                    </a:lnTo>
                    <a:lnTo>
                      <a:pt x="0" y="11"/>
                    </a:lnTo>
                    <a:lnTo>
                      <a:pt x="16" y="0"/>
                    </a:lnTo>
                    <a:lnTo>
                      <a:pt x="24" y="4"/>
                    </a:lnTo>
                    <a:lnTo>
                      <a:pt x="28" y="11"/>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 name="Freeform 305"/>
              <p:cNvSpPr>
                <a:spLocks/>
              </p:cNvSpPr>
              <p:nvPr/>
            </p:nvSpPr>
            <p:spPr bwMode="auto">
              <a:xfrm>
                <a:off x="2671" y="1186"/>
                <a:ext cx="36" cy="21"/>
              </a:xfrm>
              <a:custGeom>
                <a:avLst/>
                <a:gdLst>
                  <a:gd name="T0" fmla="*/ 36 w 36"/>
                  <a:gd name="T1" fmla="*/ 11 h 21"/>
                  <a:gd name="T2" fmla="*/ 24 w 36"/>
                  <a:gd name="T3" fmla="*/ 18 h 21"/>
                  <a:gd name="T4" fmla="*/ 16 w 36"/>
                  <a:gd name="T5" fmla="*/ 21 h 21"/>
                  <a:gd name="T6" fmla="*/ 12 w 36"/>
                  <a:gd name="T7" fmla="*/ 21 h 21"/>
                  <a:gd name="T8" fmla="*/ 4 w 36"/>
                  <a:gd name="T9" fmla="*/ 14 h 21"/>
                  <a:gd name="T10" fmla="*/ 0 w 36"/>
                  <a:gd name="T11" fmla="*/ 7 h 21"/>
                  <a:gd name="T12" fmla="*/ 12 w 36"/>
                  <a:gd name="T13" fmla="*/ 0 h 21"/>
                  <a:gd name="T14" fmla="*/ 16 w 36"/>
                  <a:gd name="T15" fmla="*/ 0 h 21"/>
                  <a:gd name="T16" fmla="*/ 28 w 36"/>
                  <a:gd name="T17" fmla="*/ 4 h 21"/>
                  <a:gd name="T18" fmla="*/ 36 w 36"/>
                  <a:gd name="T19" fmla="*/ 11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21">
                    <a:moveTo>
                      <a:pt x="36" y="11"/>
                    </a:moveTo>
                    <a:lnTo>
                      <a:pt x="24" y="18"/>
                    </a:lnTo>
                    <a:lnTo>
                      <a:pt x="16" y="21"/>
                    </a:lnTo>
                    <a:lnTo>
                      <a:pt x="12" y="21"/>
                    </a:lnTo>
                    <a:lnTo>
                      <a:pt x="4" y="14"/>
                    </a:lnTo>
                    <a:lnTo>
                      <a:pt x="0" y="7"/>
                    </a:lnTo>
                    <a:lnTo>
                      <a:pt x="12" y="0"/>
                    </a:lnTo>
                    <a:lnTo>
                      <a:pt x="16" y="0"/>
                    </a:lnTo>
                    <a:lnTo>
                      <a:pt x="28" y="4"/>
                    </a:lnTo>
                    <a:lnTo>
                      <a:pt x="36" y="11"/>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 name="Freeform 306"/>
              <p:cNvSpPr>
                <a:spLocks/>
              </p:cNvSpPr>
              <p:nvPr/>
            </p:nvSpPr>
            <p:spPr bwMode="auto">
              <a:xfrm>
                <a:off x="2782" y="1190"/>
                <a:ext cx="15" cy="10"/>
              </a:xfrm>
              <a:custGeom>
                <a:avLst/>
                <a:gdLst>
                  <a:gd name="T0" fmla="*/ 15 w 15"/>
                  <a:gd name="T1" fmla="*/ 3 h 10"/>
                  <a:gd name="T2" fmla="*/ 11 w 15"/>
                  <a:gd name="T3" fmla="*/ 7 h 10"/>
                  <a:gd name="T4" fmla="*/ 11 w 15"/>
                  <a:gd name="T5" fmla="*/ 10 h 10"/>
                  <a:gd name="T6" fmla="*/ 4 w 15"/>
                  <a:gd name="T7" fmla="*/ 7 h 10"/>
                  <a:gd name="T8" fmla="*/ 0 w 15"/>
                  <a:gd name="T9" fmla="*/ 3 h 10"/>
                  <a:gd name="T10" fmla="*/ 4 w 15"/>
                  <a:gd name="T11" fmla="*/ 0 h 10"/>
                  <a:gd name="T12" fmla="*/ 11 w 15"/>
                  <a:gd name="T13" fmla="*/ 0 h 10"/>
                  <a:gd name="T14" fmla="*/ 15 w 15"/>
                  <a:gd name="T15" fmla="*/ 3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 h="10">
                    <a:moveTo>
                      <a:pt x="15" y="3"/>
                    </a:moveTo>
                    <a:lnTo>
                      <a:pt x="11" y="7"/>
                    </a:lnTo>
                    <a:lnTo>
                      <a:pt x="11" y="10"/>
                    </a:lnTo>
                    <a:lnTo>
                      <a:pt x="4" y="7"/>
                    </a:lnTo>
                    <a:lnTo>
                      <a:pt x="0" y="3"/>
                    </a:lnTo>
                    <a:lnTo>
                      <a:pt x="4" y="0"/>
                    </a:lnTo>
                    <a:lnTo>
                      <a:pt x="11" y="0"/>
                    </a:lnTo>
                    <a:lnTo>
                      <a:pt x="15" y="3"/>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 name="Freeform 307"/>
              <p:cNvSpPr>
                <a:spLocks/>
              </p:cNvSpPr>
              <p:nvPr/>
            </p:nvSpPr>
            <p:spPr bwMode="auto">
              <a:xfrm>
                <a:off x="1479" y="1204"/>
                <a:ext cx="20" cy="7"/>
              </a:xfrm>
              <a:custGeom>
                <a:avLst/>
                <a:gdLst>
                  <a:gd name="T0" fmla="*/ 20 w 20"/>
                  <a:gd name="T1" fmla="*/ 3 h 7"/>
                  <a:gd name="T2" fmla="*/ 16 w 20"/>
                  <a:gd name="T3" fmla="*/ 7 h 7"/>
                  <a:gd name="T4" fmla="*/ 4 w 20"/>
                  <a:gd name="T5" fmla="*/ 7 h 7"/>
                  <a:gd name="T6" fmla="*/ 0 w 20"/>
                  <a:gd name="T7" fmla="*/ 0 h 7"/>
                  <a:gd name="T8" fmla="*/ 12 w 20"/>
                  <a:gd name="T9" fmla="*/ 0 h 7"/>
                  <a:gd name="T10" fmla="*/ 20 w 20"/>
                  <a:gd name="T11" fmla="*/ 3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 h="7">
                    <a:moveTo>
                      <a:pt x="20" y="3"/>
                    </a:moveTo>
                    <a:lnTo>
                      <a:pt x="16" y="7"/>
                    </a:lnTo>
                    <a:lnTo>
                      <a:pt x="4" y="7"/>
                    </a:lnTo>
                    <a:lnTo>
                      <a:pt x="0" y="0"/>
                    </a:lnTo>
                    <a:lnTo>
                      <a:pt x="12" y="0"/>
                    </a:lnTo>
                    <a:lnTo>
                      <a:pt x="20" y="3"/>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 name="Freeform 308"/>
              <p:cNvSpPr>
                <a:spLocks/>
              </p:cNvSpPr>
              <p:nvPr/>
            </p:nvSpPr>
            <p:spPr bwMode="auto">
              <a:xfrm>
                <a:off x="2699" y="1207"/>
                <a:ext cx="23" cy="14"/>
              </a:xfrm>
              <a:custGeom>
                <a:avLst/>
                <a:gdLst>
                  <a:gd name="T0" fmla="*/ 23 w 23"/>
                  <a:gd name="T1" fmla="*/ 7 h 14"/>
                  <a:gd name="T2" fmla="*/ 12 w 23"/>
                  <a:gd name="T3" fmla="*/ 14 h 14"/>
                  <a:gd name="T4" fmla="*/ 4 w 23"/>
                  <a:gd name="T5" fmla="*/ 14 h 14"/>
                  <a:gd name="T6" fmla="*/ 0 w 23"/>
                  <a:gd name="T7" fmla="*/ 14 h 14"/>
                  <a:gd name="T8" fmla="*/ 12 w 23"/>
                  <a:gd name="T9" fmla="*/ 0 h 14"/>
                  <a:gd name="T10" fmla="*/ 19 w 23"/>
                  <a:gd name="T11" fmla="*/ 0 h 14"/>
                  <a:gd name="T12" fmla="*/ 23 w 23"/>
                  <a:gd name="T13" fmla="*/ 0 h 14"/>
                  <a:gd name="T14" fmla="*/ 23 w 23"/>
                  <a:gd name="T15" fmla="*/ 7 h 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 h="14">
                    <a:moveTo>
                      <a:pt x="23" y="7"/>
                    </a:moveTo>
                    <a:lnTo>
                      <a:pt x="12" y="14"/>
                    </a:lnTo>
                    <a:lnTo>
                      <a:pt x="4" y="14"/>
                    </a:lnTo>
                    <a:lnTo>
                      <a:pt x="0" y="14"/>
                    </a:lnTo>
                    <a:lnTo>
                      <a:pt x="12" y="0"/>
                    </a:lnTo>
                    <a:lnTo>
                      <a:pt x="19" y="0"/>
                    </a:lnTo>
                    <a:lnTo>
                      <a:pt x="23" y="0"/>
                    </a:lnTo>
                    <a:lnTo>
                      <a:pt x="23" y="7"/>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 name="Freeform 309"/>
              <p:cNvSpPr>
                <a:spLocks/>
              </p:cNvSpPr>
              <p:nvPr/>
            </p:nvSpPr>
            <p:spPr bwMode="auto">
              <a:xfrm>
                <a:off x="1890" y="1235"/>
                <a:ext cx="90" cy="42"/>
              </a:xfrm>
              <a:custGeom>
                <a:avLst/>
                <a:gdLst>
                  <a:gd name="T0" fmla="*/ 86 w 90"/>
                  <a:gd name="T1" fmla="*/ 17 h 42"/>
                  <a:gd name="T2" fmla="*/ 90 w 90"/>
                  <a:gd name="T3" fmla="*/ 21 h 42"/>
                  <a:gd name="T4" fmla="*/ 86 w 90"/>
                  <a:gd name="T5" fmla="*/ 24 h 42"/>
                  <a:gd name="T6" fmla="*/ 79 w 90"/>
                  <a:gd name="T7" fmla="*/ 24 h 42"/>
                  <a:gd name="T8" fmla="*/ 71 w 90"/>
                  <a:gd name="T9" fmla="*/ 21 h 42"/>
                  <a:gd name="T10" fmla="*/ 51 w 90"/>
                  <a:gd name="T11" fmla="*/ 14 h 42"/>
                  <a:gd name="T12" fmla="*/ 31 w 90"/>
                  <a:gd name="T13" fmla="*/ 10 h 42"/>
                  <a:gd name="T14" fmla="*/ 23 w 90"/>
                  <a:gd name="T15" fmla="*/ 14 h 42"/>
                  <a:gd name="T16" fmla="*/ 19 w 90"/>
                  <a:gd name="T17" fmla="*/ 17 h 42"/>
                  <a:gd name="T18" fmla="*/ 23 w 90"/>
                  <a:gd name="T19" fmla="*/ 24 h 42"/>
                  <a:gd name="T20" fmla="*/ 31 w 90"/>
                  <a:gd name="T21" fmla="*/ 28 h 42"/>
                  <a:gd name="T22" fmla="*/ 39 w 90"/>
                  <a:gd name="T23" fmla="*/ 28 h 42"/>
                  <a:gd name="T24" fmla="*/ 43 w 90"/>
                  <a:gd name="T25" fmla="*/ 28 h 42"/>
                  <a:gd name="T26" fmla="*/ 47 w 90"/>
                  <a:gd name="T27" fmla="*/ 31 h 42"/>
                  <a:gd name="T28" fmla="*/ 39 w 90"/>
                  <a:gd name="T29" fmla="*/ 38 h 42"/>
                  <a:gd name="T30" fmla="*/ 31 w 90"/>
                  <a:gd name="T31" fmla="*/ 42 h 42"/>
                  <a:gd name="T32" fmla="*/ 19 w 90"/>
                  <a:gd name="T33" fmla="*/ 38 h 42"/>
                  <a:gd name="T34" fmla="*/ 4 w 90"/>
                  <a:gd name="T35" fmla="*/ 28 h 42"/>
                  <a:gd name="T36" fmla="*/ 0 w 90"/>
                  <a:gd name="T37" fmla="*/ 17 h 42"/>
                  <a:gd name="T38" fmla="*/ 4 w 90"/>
                  <a:gd name="T39" fmla="*/ 7 h 42"/>
                  <a:gd name="T40" fmla="*/ 15 w 90"/>
                  <a:gd name="T41" fmla="*/ 0 h 42"/>
                  <a:gd name="T42" fmla="*/ 31 w 90"/>
                  <a:gd name="T43" fmla="*/ 0 h 42"/>
                  <a:gd name="T44" fmla="*/ 59 w 90"/>
                  <a:gd name="T45" fmla="*/ 3 h 42"/>
                  <a:gd name="T46" fmla="*/ 86 w 90"/>
                  <a:gd name="T47" fmla="*/ 17 h 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2">
                    <a:moveTo>
                      <a:pt x="86" y="17"/>
                    </a:moveTo>
                    <a:lnTo>
                      <a:pt x="90" y="21"/>
                    </a:lnTo>
                    <a:lnTo>
                      <a:pt x="86" y="24"/>
                    </a:lnTo>
                    <a:lnTo>
                      <a:pt x="79" y="24"/>
                    </a:lnTo>
                    <a:lnTo>
                      <a:pt x="71" y="21"/>
                    </a:lnTo>
                    <a:lnTo>
                      <a:pt x="51" y="14"/>
                    </a:lnTo>
                    <a:lnTo>
                      <a:pt x="31" y="10"/>
                    </a:lnTo>
                    <a:lnTo>
                      <a:pt x="23" y="14"/>
                    </a:lnTo>
                    <a:lnTo>
                      <a:pt x="19" y="17"/>
                    </a:lnTo>
                    <a:lnTo>
                      <a:pt x="23" y="24"/>
                    </a:lnTo>
                    <a:lnTo>
                      <a:pt x="31" y="28"/>
                    </a:lnTo>
                    <a:lnTo>
                      <a:pt x="39" y="28"/>
                    </a:lnTo>
                    <a:lnTo>
                      <a:pt x="43" y="28"/>
                    </a:lnTo>
                    <a:lnTo>
                      <a:pt x="47" y="31"/>
                    </a:lnTo>
                    <a:lnTo>
                      <a:pt x="39" y="38"/>
                    </a:lnTo>
                    <a:lnTo>
                      <a:pt x="31" y="42"/>
                    </a:lnTo>
                    <a:lnTo>
                      <a:pt x="19" y="38"/>
                    </a:lnTo>
                    <a:lnTo>
                      <a:pt x="4" y="28"/>
                    </a:lnTo>
                    <a:lnTo>
                      <a:pt x="0" y="17"/>
                    </a:lnTo>
                    <a:lnTo>
                      <a:pt x="4" y="7"/>
                    </a:lnTo>
                    <a:lnTo>
                      <a:pt x="15" y="0"/>
                    </a:lnTo>
                    <a:lnTo>
                      <a:pt x="31" y="0"/>
                    </a:lnTo>
                    <a:lnTo>
                      <a:pt x="59" y="3"/>
                    </a:lnTo>
                    <a:lnTo>
                      <a:pt x="86" y="17"/>
                    </a:lnTo>
                    <a:close/>
                  </a:path>
                </a:pathLst>
              </a:custGeom>
              <a:solidFill>
                <a:srgbClr val="000000"/>
              </a:solidFill>
              <a:ln w="2540">
                <a:solidFill>
                  <a:srgbClr val="000000"/>
                </a:solidFill>
                <a:prstDash val="solid"/>
                <a:round/>
                <a:headEnd/>
                <a:tailEnd/>
              </a:ln>
            </p:spPr>
            <p:txBody>
              <a:bodyPr/>
              <a:lstStyle/>
              <a:p>
                <a:endParaRPr lang="en-US"/>
              </a:p>
            </p:txBody>
          </p:sp>
          <p:sp>
            <p:nvSpPr>
              <p:cNvPr id="54" name="Freeform 310"/>
              <p:cNvSpPr>
                <a:spLocks/>
              </p:cNvSpPr>
              <p:nvPr/>
            </p:nvSpPr>
            <p:spPr bwMode="auto">
              <a:xfrm>
                <a:off x="1724" y="1242"/>
                <a:ext cx="67" cy="59"/>
              </a:xfrm>
              <a:custGeom>
                <a:avLst/>
                <a:gdLst>
                  <a:gd name="T0" fmla="*/ 63 w 67"/>
                  <a:gd name="T1" fmla="*/ 14 h 59"/>
                  <a:gd name="T2" fmla="*/ 67 w 67"/>
                  <a:gd name="T3" fmla="*/ 28 h 59"/>
                  <a:gd name="T4" fmla="*/ 67 w 67"/>
                  <a:gd name="T5" fmla="*/ 42 h 59"/>
                  <a:gd name="T6" fmla="*/ 51 w 67"/>
                  <a:gd name="T7" fmla="*/ 55 h 59"/>
                  <a:gd name="T8" fmla="*/ 35 w 67"/>
                  <a:gd name="T9" fmla="*/ 59 h 59"/>
                  <a:gd name="T10" fmla="*/ 20 w 67"/>
                  <a:gd name="T11" fmla="*/ 59 h 59"/>
                  <a:gd name="T12" fmla="*/ 4 w 67"/>
                  <a:gd name="T13" fmla="*/ 49 h 59"/>
                  <a:gd name="T14" fmla="*/ 0 w 67"/>
                  <a:gd name="T15" fmla="*/ 38 h 59"/>
                  <a:gd name="T16" fmla="*/ 4 w 67"/>
                  <a:gd name="T17" fmla="*/ 24 h 59"/>
                  <a:gd name="T18" fmla="*/ 12 w 67"/>
                  <a:gd name="T19" fmla="*/ 21 h 59"/>
                  <a:gd name="T20" fmla="*/ 16 w 67"/>
                  <a:gd name="T21" fmla="*/ 24 h 59"/>
                  <a:gd name="T22" fmla="*/ 16 w 67"/>
                  <a:gd name="T23" fmla="*/ 35 h 59"/>
                  <a:gd name="T24" fmla="*/ 16 w 67"/>
                  <a:gd name="T25" fmla="*/ 38 h 59"/>
                  <a:gd name="T26" fmla="*/ 24 w 67"/>
                  <a:gd name="T27" fmla="*/ 45 h 59"/>
                  <a:gd name="T28" fmla="*/ 31 w 67"/>
                  <a:gd name="T29" fmla="*/ 45 h 59"/>
                  <a:gd name="T30" fmla="*/ 39 w 67"/>
                  <a:gd name="T31" fmla="*/ 42 h 59"/>
                  <a:gd name="T32" fmla="*/ 47 w 67"/>
                  <a:gd name="T33" fmla="*/ 31 h 59"/>
                  <a:gd name="T34" fmla="*/ 47 w 67"/>
                  <a:gd name="T35" fmla="*/ 21 h 59"/>
                  <a:gd name="T36" fmla="*/ 47 w 67"/>
                  <a:gd name="T37" fmla="*/ 17 h 59"/>
                  <a:gd name="T38" fmla="*/ 43 w 67"/>
                  <a:gd name="T39" fmla="*/ 14 h 59"/>
                  <a:gd name="T40" fmla="*/ 31 w 67"/>
                  <a:gd name="T41" fmla="*/ 17 h 59"/>
                  <a:gd name="T42" fmla="*/ 31 w 67"/>
                  <a:gd name="T43" fmla="*/ 17 h 59"/>
                  <a:gd name="T44" fmla="*/ 24 w 67"/>
                  <a:gd name="T45" fmla="*/ 14 h 59"/>
                  <a:gd name="T46" fmla="*/ 24 w 67"/>
                  <a:gd name="T47" fmla="*/ 10 h 59"/>
                  <a:gd name="T48" fmla="*/ 27 w 67"/>
                  <a:gd name="T49" fmla="*/ 3 h 59"/>
                  <a:gd name="T50" fmla="*/ 39 w 67"/>
                  <a:gd name="T51" fmla="*/ 0 h 59"/>
                  <a:gd name="T52" fmla="*/ 47 w 67"/>
                  <a:gd name="T53" fmla="*/ 3 h 59"/>
                  <a:gd name="T54" fmla="*/ 59 w 67"/>
                  <a:gd name="T55" fmla="*/ 7 h 59"/>
                  <a:gd name="T56" fmla="*/ 63 w 67"/>
                  <a:gd name="T57" fmla="*/ 14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7" h="59">
                    <a:moveTo>
                      <a:pt x="63" y="14"/>
                    </a:moveTo>
                    <a:lnTo>
                      <a:pt x="67" y="28"/>
                    </a:lnTo>
                    <a:lnTo>
                      <a:pt x="67" y="42"/>
                    </a:lnTo>
                    <a:lnTo>
                      <a:pt x="51" y="55"/>
                    </a:lnTo>
                    <a:lnTo>
                      <a:pt x="35" y="59"/>
                    </a:lnTo>
                    <a:lnTo>
                      <a:pt x="20" y="59"/>
                    </a:lnTo>
                    <a:lnTo>
                      <a:pt x="4" y="49"/>
                    </a:lnTo>
                    <a:lnTo>
                      <a:pt x="0" y="38"/>
                    </a:lnTo>
                    <a:lnTo>
                      <a:pt x="4" y="24"/>
                    </a:lnTo>
                    <a:lnTo>
                      <a:pt x="12" y="21"/>
                    </a:lnTo>
                    <a:lnTo>
                      <a:pt x="16" y="24"/>
                    </a:lnTo>
                    <a:lnTo>
                      <a:pt x="16" y="35"/>
                    </a:lnTo>
                    <a:lnTo>
                      <a:pt x="16" y="38"/>
                    </a:lnTo>
                    <a:lnTo>
                      <a:pt x="24" y="45"/>
                    </a:lnTo>
                    <a:lnTo>
                      <a:pt x="31" y="45"/>
                    </a:lnTo>
                    <a:lnTo>
                      <a:pt x="39" y="42"/>
                    </a:lnTo>
                    <a:lnTo>
                      <a:pt x="47" y="31"/>
                    </a:lnTo>
                    <a:lnTo>
                      <a:pt x="47" y="21"/>
                    </a:lnTo>
                    <a:lnTo>
                      <a:pt x="47" y="17"/>
                    </a:lnTo>
                    <a:lnTo>
                      <a:pt x="43" y="14"/>
                    </a:lnTo>
                    <a:lnTo>
                      <a:pt x="31" y="17"/>
                    </a:lnTo>
                    <a:lnTo>
                      <a:pt x="24" y="14"/>
                    </a:lnTo>
                    <a:lnTo>
                      <a:pt x="24" y="10"/>
                    </a:lnTo>
                    <a:lnTo>
                      <a:pt x="27" y="3"/>
                    </a:lnTo>
                    <a:lnTo>
                      <a:pt x="39" y="0"/>
                    </a:lnTo>
                    <a:lnTo>
                      <a:pt x="47" y="3"/>
                    </a:lnTo>
                    <a:lnTo>
                      <a:pt x="59" y="7"/>
                    </a:lnTo>
                    <a:lnTo>
                      <a:pt x="63" y="14"/>
                    </a:lnTo>
                    <a:close/>
                  </a:path>
                </a:pathLst>
              </a:custGeom>
              <a:solidFill>
                <a:srgbClr val="000000"/>
              </a:solidFill>
              <a:ln w="2540">
                <a:solidFill>
                  <a:srgbClr val="000000"/>
                </a:solidFill>
                <a:prstDash val="solid"/>
                <a:round/>
                <a:headEnd/>
                <a:tailEnd/>
              </a:ln>
            </p:spPr>
            <p:txBody>
              <a:bodyPr/>
              <a:lstStyle/>
              <a:p>
                <a:endParaRPr lang="en-US"/>
              </a:p>
            </p:txBody>
          </p:sp>
          <p:sp>
            <p:nvSpPr>
              <p:cNvPr id="55" name="Freeform 311"/>
              <p:cNvSpPr>
                <a:spLocks/>
              </p:cNvSpPr>
              <p:nvPr/>
            </p:nvSpPr>
            <p:spPr bwMode="auto">
              <a:xfrm>
                <a:off x="1527" y="1245"/>
                <a:ext cx="11" cy="1086"/>
              </a:xfrm>
              <a:custGeom>
                <a:avLst/>
                <a:gdLst>
                  <a:gd name="T0" fmla="*/ 7 w 11"/>
                  <a:gd name="T1" fmla="*/ 7 h 1086"/>
                  <a:gd name="T2" fmla="*/ 11 w 11"/>
                  <a:gd name="T3" fmla="*/ 1027 h 1086"/>
                  <a:gd name="T4" fmla="*/ 11 w 11"/>
                  <a:gd name="T5" fmla="*/ 1058 h 1086"/>
                  <a:gd name="T6" fmla="*/ 7 w 11"/>
                  <a:gd name="T7" fmla="*/ 1072 h 1086"/>
                  <a:gd name="T8" fmla="*/ 0 w 11"/>
                  <a:gd name="T9" fmla="*/ 1086 h 1086"/>
                  <a:gd name="T10" fmla="*/ 0 w 11"/>
                  <a:gd name="T11" fmla="*/ 1023 h 1086"/>
                  <a:gd name="T12" fmla="*/ 0 w 11"/>
                  <a:gd name="T13" fmla="*/ 4 h 1086"/>
                  <a:gd name="T14" fmla="*/ 7 w 11"/>
                  <a:gd name="T15" fmla="*/ 0 h 1086"/>
                  <a:gd name="T16" fmla="*/ 7 w 11"/>
                  <a:gd name="T17" fmla="*/ 4 h 1086"/>
                  <a:gd name="T18" fmla="*/ 7 w 11"/>
                  <a:gd name="T19" fmla="*/ 7 h 10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 h="1086">
                    <a:moveTo>
                      <a:pt x="7" y="7"/>
                    </a:moveTo>
                    <a:lnTo>
                      <a:pt x="11" y="1027"/>
                    </a:lnTo>
                    <a:lnTo>
                      <a:pt x="11" y="1058"/>
                    </a:lnTo>
                    <a:lnTo>
                      <a:pt x="7" y="1072"/>
                    </a:lnTo>
                    <a:lnTo>
                      <a:pt x="0" y="1086"/>
                    </a:lnTo>
                    <a:lnTo>
                      <a:pt x="0" y="1023"/>
                    </a:lnTo>
                    <a:lnTo>
                      <a:pt x="0" y="4"/>
                    </a:lnTo>
                    <a:lnTo>
                      <a:pt x="7" y="0"/>
                    </a:lnTo>
                    <a:lnTo>
                      <a:pt x="7" y="4"/>
                    </a:lnTo>
                    <a:lnTo>
                      <a:pt x="7" y="7"/>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 name="Freeform 312"/>
              <p:cNvSpPr>
                <a:spLocks/>
              </p:cNvSpPr>
              <p:nvPr/>
            </p:nvSpPr>
            <p:spPr bwMode="auto">
              <a:xfrm>
                <a:off x="1491" y="1252"/>
                <a:ext cx="16" cy="1110"/>
              </a:xfrm>
              <a:custGeom>
                <a:avLst/>
                <a:gdLst>
                  <a:gd name="T0" fmla="*/ 16 w 16"/>
                  <a:gd name="T1" fmla="*/ 1110 h 1110"/>
                  <a:gd name="T2" fmla="*/ 0 w 16"/>
                  <a:gd name="T3" fmla="*/ 1103 h 1110"/>
                  <a:gd name="T4" fmla="*/ 0 w 16"/>
                  <a:gd name="T5" fmla="*/ 1100 h 1110"/>
                  <a:gd name="T6" fmla="*/ 0 w 16"/>
                  <a:gd name="T7" fmla="*/ 1089 h 1110"/>
                  <a:gd name="T8" fmla="*/ 0 w 16"/>
                  <a:gd name="T9" fmla="*/ 1075 h 1110"/>
                  <a:gd name="T10" fmla="*/ 0 w 16"/>
                  <a:gd name="T11" fmla="*/ 1055 h 1110"/>
                  <a:gd name="T12" fmla="*/ 0 w 16"/>
                  <a:gd name="T13" fmla="*/ 1030 h 1110"/>
                  <a:gd name="T14" fmla="*/ 0 w 16"/>
                  <a:gd name="T15" fmla="*/ 1002 h 1110"/>
                  <a:gd name="T16" fmla="*/ 0 w 16"/>
                  <a:gd name="T17" fmla="*/ 968 h 1110"/>
                  <a:gd name="T18" fmla="*/ 0 w 16"/>
                  <a:gd name="T19" fmla="*/ 933 h 1110"/>
                  <a:gd name="T20" fmla="*/ 0 w 16"/>
                  <a:gd name="T21" fmla="*/ 891 h 1110"/>
                  <a:gd name="T22" fmla="*/ 0 w 16"/>
                  <a:gd name="T23" fmla="*/ 849 h 1110"/>
                  <a:gd name="T24" fmla="*/ 0 w 16"/>
                  <a:gd name="T25" fmla="*/ 755 h 1110"/>
                  <a:gd name="T26" fmla="*/ 0 w 16"/>
                  <a:gd name="T27" fmla="*/ 658 h 1110"/>
                  <a:gd name="T28" fmla="*/ 0 w 16"/>
                  <a:gd name="T29" fmla="*/ 557 h 1110"/>
                  <a:gd name="T30" fmla="*/ 0 w 16"/>
                  <a:gd name="T31" fmla="*/ 456 h 1110"/>
                  <a:gd name="T32" fmla="*/ 0 w 16"/>
                  <a:gd name="T33" fmla="*/ 355 h 1110"/>
                  <a:gd name="T34" fmla="*/ 0 w 16"/>
                  <a:gd name="T35" fmla="*/ 261 h 1110"/>
                  <a:gd name="T36" fmla="*/ 0 w 16"/>
                  <a:gd name="T37" fmla="*/ 219 h 1110"/>
                  <a:gd name="T38" fmla="*/ 0 w 16"/>
                  <a:gd name="T39" fmla="*/ 181 h 1110"/>
                  <a:gd name="T40" fmla="*/ 0 w 16"/>
                  <a:gd name="T41" fmla="*/ 143 h 1110"/>
                  <a:gd name="T42" fmla="*/ 0 w 16"/>
                  <a:gd name="T43" fmla="*/ 108 h 1110"/>
                  <a:gd name="T44" fmla="*/ 0 w 16"/>
                  <a:gd name="T45" fmla="*/ 80 h 1110"/>
                  <a:gd name="T46" fmla="*/ 0 w 16"/>
                  <a:gd name="T47" fmla="*/ 56 h 1110"/>
                  <a:gd name="T48" fmla="*/ 0 w 16"/>
                  <a:gd name="T49" fmla="*/ 35 h 1110"/>
                  <a:gd name="T50" fmla="*/ 0 w 16"/>
                  <a:gd name="T51" fmla="*/ 21 h 1110"/>
                  <a:gd name="T52" fmla="*/ 0 w 16"/>
                  <a:gd name="T53" fmla="*/ 11 h 1110"/>
                  <a:gd name="T54" fmla="*/ 0 w 16"/>
                  <a:gd name="T55" fmla="*/ 11 h 1110"/>
                  <a:gd name="T56" fmla="*/ 16 w 16"/>
                  <a:gd name="T57" fmla="*/ 0 h 1110"/>
                  <a:gd name="T58" fmla="*/ 16 w 16"/>
                  <a:gd name="T59" fmla="*/ 0 h 1110"/>
                  <a:gd name="T60" fmla="*/ 16 w 16"/>
                  <a:gd name="T61" fmla="*/ 11 h 1110"/>
                  <a:gd name="T62" fmla="*/ 16 w 16"/>
                  <a:gd name="T63" fmla="*/ 25 h 1110"/>
                  <a:gd name="T64" fmla="*/ 16 w 16"/>
                  <a:gd name="T65" fmla="*/ 49 h 1110"/>
                  <a:gd name="T66" fmla="*/ 16 w 16"/>
                  <a:gd name="T67" fmla="*/ 73 h 1110"/>
                  <a:gd name="T68" fmla="*/ 16 w 16"/>
                  <a:gd name="T69" fmla="*/ 101 h 1110"/>
                  <a:gd name="T70" fmla="*/ 16 w 16"/>
                  <a:gd name="T71" fmla="*/ 136 h 1110"/>
                  <a:gd name="T72" fmla="*/ 16 w 16"/>
                  <a:gd name="T73" fmla="*/ 171 h 1110"/>
                  <a:gd name="T74" fmla="*/ 16 w 16"/>
                  <a:gd name="T75" fmla="*/ 213 h 1110"/>
                  <a:gd name="T76" fmla="*/ 16 w 16"/>
                  <a:gd name="T77" fmla="*/ 258 h 1110"/>
                  <a:gd name="T78" fmla="*/ 16 w 16"/>
                  <a:gd name="T79" fmla="*/ 352 h 1110"/>
                  <a:gd name="T80" fmla="*/ 16 w 16"/>
                  <a:gd name="T81" fmla="*/ 453 h 1110"/>
                  <a:gd name="T82" fmla="*/ 16 w 16"/>
                  <a:gd name="T83" fmla="*/ 553 h 1110"/>
                  <a:gd name="T84" fmla="*/ 16 w 16"/>
                  <a:gd name="T85" fmla="*/ 658 h 1110"/>
                  <a:gd name="T86" fmla="*/ 16 w 16"/>
                  <a:gd name="T87" fmla="*/ 759 h 1110"/>
                  <a:gd name="T88" fmla="*/ 16 w 16"/>
                  <a:gd name="T89" fmla="*/ 853 h 1110"/>
                  <a:gd name="T90" fmla="*/ 16 w 16"/>
                  <a:gd name="T91" fmla="*/ 894 h 1110"/>
                  <a:gd name="T92" fmla="*/ 16 w 16"/>
                  <a:gd name="T93" fmla="*/ 940 h 1110"/>
                  <a:gd name="T94" fmla="*/ 16 w 16"/>
                  <a:gd name="T95" fmla="*/ 974 h 1110"/>
                  <a:gd name="T96" fmla="*/ 16 w 16"/>
                  <a:gd name="T97" fmla="*/ 1009 h 1110"/>
                  <a:gd name="T98" fmla="*/ 16 w 16"/>
                  <a:gd name="T99" fmla="*/ 1037 h 1110"/>
                  <a:gd name="T100" fmla="*/ 16 w 16"/>
                  <a:gd name="T101" fmla="*/ 1061 h 1110"/>
                  <a:gd name="T102" fmla="*/ 16 w 16"/>
                  <a:gd name="T103" fmla="*/ 1086 h 1110"/>
                  <a:gd name="T104" fmla="*/ 16 w 16"/>
                  <a:gd name="T105" fmla="*/ 1096 h 1110"/>
                  <a:gd name="T106" fmla="*/ 16 w 16"/>
                  <a:gd name="T107" fmla="*/ 1110 h 1110"/>
                  <a:gd name="T108" fmla="*/ 16 w 16"/>
                  <a:gd name="T109" fmla="*/ 1110 h 111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6" h="1110">
                    <a:moveTo>
                      <a:pt x="16" y="1110"/>
                    </a:moveTo>
                    <a:lnTo>
                      <a:pt x="0" y="1103"/>
                    </a:lnTo>
                    <a:lnTo>
                      <a:pt x="0" y="1100"/>
                    </a:lnTo>
                    <a:lnTo>
                      <a:pt x="0" y="1089"/>
                    </a:lnTo>
                    <a:lnTo>
                      <a:pt x="0" y="1075"/>
                    </a:lnTo>
                    <a:lnTo>
                      <a:pt x="0" y="1055"/>
                    </a:lnTo>
                    <a:lnTo>
                      <a:pt x="0" y="1030"/>
                    </a:lnTo>
                    <a:lnTo>
                      <a:pt x="0" y="1002"/>
                    </a:lnTo>
                    <a:lnTo>
                      <a:pt x="0" y="968"/>
                    </a:lnTo>
                    <a:lnTo>
                      <a:pt x="0" y="933"/>
                    </a:lnTo>
                    <a:lnTo>
                      <a:pt x="0" y="891"/>
                    </a:lnTo>
                    <a:lnTo>
                      <a:pt x="0" y="849"/>
                    </a:lnTo>
                    <a:lnTo>
                      <a:pt x="0" y="755"/>
                    </a:lnTo>
                    <a:lnTo>
                      <a:pt x="0" y="658"/>
                    </a:lnTo>
                    <a:lnTo>
                      <a:pt x="0" y="557"/>
                    </a:lnTo>
                    <a:lnTo>
                      <a:pt x="0" y="456"/>
                    </a:lnTo>
                    <a:lnTo>
                      <a:pt x="0" y="355"/>
                    </a:lnTo>
                    <a:lnTo>
                      <a:pt x="0" y="261"/>
                    </a:lnTo>
                    <a:lnTo>
                      <a:pt x="0" y="219"/>
                    </a:lnTo>
                    <a:lnTo>
                      <a:pt x="0" y="181"/>
                    </a:lnTo>
                    <a:lnTo>
                      <a:pt x="0" y="143"/>
                    </a:lnTo>
                    <a:lnTo>
                      <a:pt x="0" y="108"/>
                    </a:lnTo>
                    <a:lnTo>
                      <a:pt x="0" y="80"/>
                    </a:lnTo>
                    <a:lnTo>
                      <a:pt x="0" y="56"/>
                    </a:lnTo>
                    <a:lnTo>
                      <a:pt x="0" y="35"/>
                    </a:lnTo>
                    <a:lnTo>
                      <a:pt x="0" y="21"/>
                    </a:lnTo>
                    <a:lnTo>
                      <a:pt x="0" y="11"/>
                    </a:lnTo>
                    <a:lnTo>
                      <a:pt x="16" y="0"/>
                    </a:lnTo>
                    <a:lnTo>
                      <a:pt x="16" y="11"/>
                    </a:lnTo>
                    <a:lnTo>
                      <a:pt x="16" y="25"/>
                    </a:lnTo>
                    <a:lnTo>
                      <a:pt x="16" y="49"/>
                    </a:lnTo>
                    <a:lnTo>
                      <a:pt x="16" y="73"/>
                    </a:lnTo>
                    <a:lnTo>
                      <a:pt x="16" y="101"/>
                    </a:lnTo>
                    <a:lnTo>
                      <a:pt x="16" y="136"/>
                    </a:lnTo>
                    <a:lnTo>
                      <a:pt x="16" y="171"/>
                    </a:lnTo>
                    <a:lnTo>
                      <a:pt x="16" y="213"/>
                    </a:lnTo>
                    <a:lnTo>
                      <a:pt x="16" y="258"/>
                    </a:lnTo>
                    <a:lnTo>
                      <a:pt x="16" y="352"/>
                    </a:lnTo>
                    <a:lnTo>
                      <a:pt x="16" y="453"/>
                    </a:lnTo>
                    <a:lnTo>
                      <a:pt x="16" y="553"/>
                    </a:lnTo>
                    <a:lnTo>
                      <a:pt x="16" y="658"/>
                    </a:lnTo>
                    <a:lnTo>
                      <a:pt x="16" y="759"/>
                    </a:lnTo>
                    <a:lnTo>
                      <a:pt x="16" y="853"/>
                    </a:lnTo>
                    <a:lnTo>
                      <a:pt x="16" y="894"/>
                    </a:lnTo>
                    <a:lnTo>
                      <a:pt x="16" y="940"/>
                    </a:lnTo>
                    <a:lnTo>
                      <a:pt x="16" y="974"/>
                    </a:lnTo>
                    <a:lnTo>
                      <a:pt x="16" y="1009"/>
                    </a:lnTo>
                    <a:lnTo>
                      <a:pt x="16" y="1037"/>
                    </a:lnTo>
                    <a:lnTo>
                      <a:pt x="16" y="1061"/>
                    </a:lnTo>
                    <a:lnTo>
                      <a:pt x="16" y="1086"/>
                    </a:lnTo>
                    <a:lnTo>
                      <a:pt x="16" y="1096"/>
                    </a:lnTo>
                    <a:lnTo>
                      <a:pt x="16" y="1110"/>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 name="Freeform 313"/>
              <p:cNvSpPr>
                <a:spLocks/>
              </p:cNvSpPr>
              <p:nvPr/>
            </p:nvSpPr>
            <p:spPr bwMode="auto">
              <a:xfrm>
                <a:off x="1929" y="1263"/>
                <a:ext cx="119" cy="66"/>
              </a:xfrm>
              <a:custGeom>
                <a:avLst/>
                <a:gdLst>
                  <a:gd name="T0" fmla="*/ 99 w 119"/>
                  <a:gd name="T1" fmla="*/ 7 h 66"/>
                  <a:gd name="T2" fmla="*/ 91 w 119"/>
                  <a:gd name="T3" fmla="*/ 21 h 66"/>
                  <a:gd name="T4" fmla="*/ 87 w 119"/>
                  <a:gd name="T5" fmla="*/ 31 h 66"/>
                  <a:gd name="T6" fmla="*/ 91 w 119"/>
                  <a:gd name="T7" fmla="*/ 41 h 66"/>
                  <a:gd name="T8" fmla="*/ 95 w 119"/>
                  <a:gd name="T9" fmla="*/ 45 h 66"/>
                  <a:gd name="T10" fmla="*/ 99 w 119"/>
                  <a:gd name="T11" fmla="*/ 45 h 66"/>
                  <a:gd name="T12" fmla="*/ 103 w 119"/>
                  <a:gd name="T13" fmla="*/ 38 h 66"/>
                  <a:gd name="T14" fmla="*/ 111 w 119"/>
                  <a:gd name="T15" fmla="*/ 38 h 66"/>
                  <a:gd name="T16" fmla="*/ 115 w 119"/>
                  <a:gd name="T17" fmla="*/ 38 h 66"/>
                  <a:gd name="T18" fmla="*/ 119 w 119"/>
                  <a:gd name="T19" fmla="*/ 41 h 66"/>
                  <a:gd name="T20" fmla="*/ 115 w 119"/>
                  <a:gd name="T21" fmla="*/ 52 h 66"/>
                  <a:gd name="T22" fmla="*/ 103 w 119"/>
                  <a:gd name="T23" fmla="*/ 62 h 66"/>
                  <a:gd name="T24" fmla="*/ 99 w 119"/>
                  <a:gd name="T25" fmla="*/ 62 h 66"/>
                  <a:gd name="T26" fmla="*/ 91 w 119"/>
                  <a:gd name="T27" fmla="*/ 59 h 66"/>
                  <a:gd name="T28" fmla="*/ 83 w 119"/>
                  <a:gd name="T29" fmla="*/ 52 h 66"/>
                  <a:gd name="T30" fmla="*/ 75 w 119"/>
                  <a:gd name="T31" fmla="*/ 45 h 66"/>
                  <a:gd name="T32" fmla="*/ 75 w 119"/>
                  <a:gd name="T33" fmla="*/ 38 h 66"/>
                  <a:gd name="T34" fmla="*/ 75 w 119"/>
                  <a:gd name="T35" fmla="*/ 17 h 66"/>
                  <a:gd name="T36" fmla="*/ 51 w 119"/>
                  <a:gd name="T37" fmla="*/ 21 h 66"/>
                  <a:gd name="T38" fmla="*/ 28 w 119"/>
                  <a:gd name="T39" fmla="*/ 24 h 66"/>
                  <a:gd name="T40" fmla="*/ 20 w 119"/>
                  <a:gd name="T41" fmla="*/ 34 h 66"/>
                  <a:gd name="T42" fmla="*/ 16 w 119"/>
                  <a:gd name="T43" fmla="*/ 41 h 66"/>
                  <a:gd name="T44" fmla="*/ 20 w 119"/>
                  <a:gd name="T45" fmla="*/ 45 h 66"/>
                  <a:gd name="T46" fmla="*/ 24 w 119"/>
                  <a:gd name="T47" fmla="*/ 48 h 66"/>
                  <a:gd name="T48" fmla="*/ 32 w 119"/>
                  <a:gd name="T49" fmla="*/ 48 h 66"/>
                  <a:gd name="T50" fmla="*/ 40 w 119"/>
                  <a:gd name="T51" fmla="*/ 41 h 66"/>
                  <a:gd name="T52" fmla="*/ 47 w 119"/>
                  <a:gd name="T53" fmla="*/ 38 h 66"/>
                  <a:gd name="T54" fmla="*/ 51 w 119"/>
                  <a:gd name="T55" fmla="*/ 38 h 66"/>
                  <a:gd name="T56" fmla="*/ 55 w 119"/>
                  <a:gd name="T57" fmla="*/ 48 h 66"/>
                  <a:gd name="T58" fmla="*/ 47 w 119"/>
                  <a:gd name="T59" fmla="*/ 52 h 66"/>
                  <a:gd name="T60" fmla="*/ 36 w 119"/>
                  <a:gd name="T61" fmla="*/ 62 h 66"/>
                  <a:gd name="T62" fmla="*/ 28 w 119"/>
                  <a:gd name="T63" fmla="*/ 66 h 66"/>
                  <a:gd name="T64" fmla="*/ 20 w 119"/>
                  <a:gd name="T65" fmla="*/ 66 h 66"/>
                  <a:gd name="T66" fmla="*/ 8 w 119"/>
                  <a:gd name="T67" fmla="*/ 62 h 66"/>
                  <a:gd name="T68" fmla="*/ 0 w 119"/>
                  <a:gd name="T69" fmla="*/ 48 h 66"/>
                  <a:gd name="T70" fmla="*/ 0 w 119"/>
                  <a:gd name="T71" fmla="*/ 34 h 66"/>
                  <a:gd name="T72" fmla="*/ 8 w 119"/>
                  <a:gd name="T73" fmla="*/ 24 h 66"/>
                  <a:gd name="T74" fmla="*/ 24 w 119"/>
                  <a:gd name="T75" fmla="*/ 14 h 66"/>
                  <a:gd name="T76" fmla="*/ 40 w 119"/>
                  <a:gd name="T77" fmla="*/ 7 h 66"/>
                  <a:gd name="T78" fmla="*/ 59 w 119"/>
                  <a:gd name="T79" fmla="*/ 7 h 66"/>
                  <a:gd name="T80" fmla="*/ 75 w 119"/>
                  <a:gd name="T81" fmla="*/ 7 h 66"/>
                  <a:gd name="T82" fmla="*/ 75 w 119"/>
                  <a:gd name="T83" fmla="*/ 14 h 66"/>
                  <a:gd name="T84" fmla="*/ 87 w 119"/>
                  <a:gd name="T85" fmla="*/ 3 h 66"/>
                  <a:gd name="T86" fmla="*/ 95 w 119"/>
                  <a:gd name="T87" fmla="*/ 0 h 66"/>
                  <a:gd name="T88" fmla="*/ 99 w 119"/>
                  <a:gd name="T89" fmla="*/ 7 h 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9" h="66">
                    <a:moveTo>
                      <a:pt x="99" y="7"/>
                    </a:moveTo>
                    <a:lnTo>
                      <a:pt x="91" y="21"/>
                    </a:lnTo>
                    <a:lnTo>
                      <a:pt x="87" y="31"/>
                    </a:lnTo>
                    <a:lnTo>
                      <a:pt x="91" y="41"/>
                    </a:lnTo>
                    <a:lnTo>
                      <a:pt x="95" y="45"/>
                    </a:lnTo>
                    <a:lnTo>
                      <a:pt x="99" y="45"/>
                    </a:lnTo>
                    <a:lnTo>
                      <a:pt x="103" y="38"/>
                    </a:lnTo>
                    <a:lnTo>
                      <a:pt x="111" y="38"/>
                    </a:lnTo>
                    <a:lnTo>
                      <a:pt x="115" y="38"/>
                    </a:lnTo>
                    <a:lnTo>
                      <a:pt x="119" y="41"/>
                    </a:lnTo>
                    <a:lnTo>
                      <a:pt x="115" y="52"/>
                    </a:lnTo>
                    <a:lnTo>
                      <a:pt x="103" y="62"/>
                    </a:lnTo>
                    <a:lnTo>
                      <a:pt x="99" y="62"/>
                    </a:lnTo>
                    <a:lnTo>
                      <a:pt x="91" y="59"/>
                    </a:lnTo>
                    <a:lnTo>
                      <a:pt x="83" y="52"/>
                    </a:lnTo>
                    <a:lnTo>
                      <a:pt x="75" y="45"/>
                    </a:lnTo>
                    <a:lnTo>
                      <a:pt x="75" y="38"/>
                    </a:lnTo>
                    <a:lnTo>
                      <a:pt x="75" y="17"/>
                    </a:lnTo>
                    <a:lnTo>
                      <a:pt x="51" y="21"/>
                    </a:lnTo>
                    <a:lnTo>
                      <a:pt x="28" y="24"/>
                    </a:lnTo>
                    <a:lnTo>
                      <a:pt x="20" y="34"/>
                    </a:lnTo>
                    <a:lnTo>
                      <a:pt x="16" y="41"/>
                    </a:lnTo>
                    <a:lnTo>
                      <a:pt x="20" y="45"/>
                    </a:lnTo>
                    <a:lnTo>
                      <a:pt x="24" y="48"/>
                    </a:lnTo>
                    <a:lnTo>
                      <a:pt x="32" y="48"/>
                    </a:lnTo>
                    <a:lnTo>
                      <a:pt x="40" y="41"/>
                    </a:lnTo>
                    <a:lnTo>
                      <a:pt x="47" y="38"/>
                    </a:lnTo>
                    <a:lnTo>
                      <a:pt x="51" y="38"/>
                    </a:lnTo>
                    <a:lnTo>
                      <a:pt x="55" y="48"/>
                    </a:lnTo>
                    <a:lnTo>
                      <a:pt x="47" y="52"/>
                    </a:lnTo>
                    <a:lnTo>
                      <a:pt x="36" y="62"/>
                    </a:lnTo>
                    <a:lnTo>
                      <a:pt x="28" y="66"/>
                    </a:lnTo>
                    <a:lnTo>
                      <a:pt x="20" y="66"/>
                    </a:lnTo>
                    <a:lnTo>
                      <a:pt x="8" y="62"/>
                    </a:lnTo>
                    <a:lnTo>
                      <a:pt x="0" y="48"/>
                    </a:lnTo>
                    <a:lnTo>
                      <a:pt x="0" y="34"/>
                    </a:lnTo>
                    <a:lnTo>
                      <a:pt x="8" y="24"/>
                    </a:lnTo>
                    <a:lnTo>
                      <a:pt x="24" y="14"/>
                    </a:lnTo>
                    <a:lnTo>
                      <a:pt x="40" y="7"/>
                    </a:lnTo>
                    <a:lnTo>
                      <a:pt x="59" y="7"/>
                    </a:lnTo>
                    <a:lnTo>
                      <a:pt x="75" y="7"/>
                    </a:lnTo>
                    <a:lnTo>
                      <a:pt x="75" y="14"/>
                    </a:lnTo>
                    <a:lnTo>
                      <a:pt x="87" y="3"/>
                    </a:lnTo>
                    <a:lnTo>
                      <a:pt x="95" y="0"/>
                    </a:lnTo>
                    <a:lnTo>
                      <a:pt x="99" y="7"/>
                    </a:lnTo>
                    <a:close/>
                  </a:path>
                </a:pathLst>
              </a:custGeom>
              <a:solidFill>
                <a:srgbClr val="000000"/>
              </a:solidFill>
              <a:ln w="2540">
                <a:solidFill>
                  <a:srgbClr val="000000"/>
                </a:solidFill>
                <a:prstDash val="solid"/>
                <a:round/>
                <a:headEnd/>
                <a:tailEnd/>
              </a:ln>
            </p:spPr>
            <p:txBody>
              <a:bodyPr/>
              <a:lstStyle/>
              <a:p>
                <a:endParaRPr lang="en-US"/>
              </a:p>
            </p:txBody>
          </p:sp>
          <p:sp>
            <p:nvSpPr>
              <p:cNvPr id="58" name="Freeform 314"/>
              <p:cNvSpPr>
                <a:spLocks/>
              </p:cNvSpPr>
              <p:nvPr/>
            </p:nvSpPr>
            <p:spPr bwMode="auto">
              <a:xfrm>
                <a:off x="1775" y="1287"/>
                <a:ext cx="51" cy="42"/>
              </a:xfrm>
              <a:custGeom>
                <a:avLst/>
                <a:gdLst>
                  <a:gd name="T0" fmla="*/ 32 w 51"/>
                  <a:gd name="T1" fmla="*/ 0 h 42"/>
                  <a:gd name="T2" fmla="*/ 44 w 51"/>
                  <a:gd name="T3" fmla="*/ 28 h 42"/>
                  <a:gd name="T4" fmla="*/ 51 w 51"/>
                  <a:gd name="T5" fmla="*/ 38 h 42"/>
                  <a:gd name="T6" fmla="*/ 51 w 51"/>
                  <a:gd name="T7" fmla="*/ 42 h 42"/>
                  <a:gd name="T8" fmla="*/ 48 w 51"/>
                  <a:gd name="T9" fmla="*/ 42 h 42"/>
                  <a:gd name="T10" fmla="*/ 24 w 51"/>
                  <a:gd name="T11" fmla="*/ 31 h 42"/>
                  <a:gd name="T12" fmla="*/ 0 w 51"/>
                  <a:gd name="T13" fmla="*/ 24 h 42"/>
                  <a:gd name="T14" fmla="*/ 0 w 51"/>
                  <a:gd name="T15" fmla="*/ 21 h 42"/>
                  <a:gd name="T16" fmla="*/ 8 w 51"/>
                  <a:gd name="T17" fmla="*/ 17 h 42"/>
                  <a:gd name="T18" fmla="*/ 16 w 51"/>
                  <a:gd name="T19" fmla="*/ 7 h 42"/>
                  <a:gd name="T20" fmla="*/ 20 w 51"/>
                  <a:gd name="T21" fmla="*/ 0 h 42"/>
                  <a:gd name="T22" fmla="*/ 24 w 51"/>
                  <a:gd name="T23" fmla="*/ 0 h 42"/>
                  <a:gd name="T24" fmla="*/ 32 w 51"/>
                  <a:gd name="T25" fmla="*/ 0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1" h="42">
                    <a:moveTo>
                      <a:pt x="32" y="0"/>
                    </a:moveTo>
                    <a:lnTo>
                      <a:pt x="44" y="28"/>
                    </a:lnTo>
                    <a:lnTo>
                      <a:pt x="51" y="38"/>
                    </a:lnTo>
                    <a:lnTo>
                      <a:pt x="51" y="42"/>
                    </a:lnTo>
                    <a:lnTo>
                      <a:pt x="48" y="42"/>
                    </a:lnTo>
                    <a:lnTo>
                      <a:pt x="24" y="31"/>
                    </a:lnTo>
                    <a:lnTo>
                      <a:pt x="0" y="24"/>
                    </a:lnTo>
                    <a:lnTo>
                      <a:pt x="0" y="21"/>
                    </a:lnTo>
                    <a:lnTo>
                      <a:pt x="8" y="17"/>
                    </a:lnTo>
                    <a:lnTo>
                      <a:pt x="16" y="7"/>
                    </a:lnTo>
                    <a:lnTo>
                      <a:pt x="20" y="0"/>
                    </a:lnTo>
                    <a:lnTo>
                      <a:pt x="24" y="0"/>
                    </a:lnTo>
                    <a:lnTo>
                      <a:pt x="32" y="0"/>
                    </a:lnTo>
                    <a:close/>
                  </a:path>
                </a:pathLst>
              </a:custGeom>
              <a:solidFill>
                <a:srgbClr val="000000"/>
              </a:solidFill>
              <a:ln w="2540">
                <a:solidFill>
                  <a:srgbClr val="000000"/>
                </a:solidFill>
                <a:prstDash val="solid"/>
                <a:round/>
                <a:headEnd/>
                <a:tailEnd/>
              </a:ln>
            </p:spPr>
            <p:txBody>
              <a:bodyPr/>
              <a:lstStyle/>
              <a:p>
                <a:endParaRPr lang="en-US"/>
              </a:p>
            </p:txBody>
          </p:sp>
          <p:sp>
            <p:nvSpPr>
              <p:cNvPr id="59" name="Freeform 315"/>
              <p:cNvSpPr>
                <a:spLocks/>
              </p:cNvSpPr>
              <p:nvPr/>
            </p:nvSpPr>
            <p:spPr bwMode="auto">
              <a:xfrm>
                <a:off x="1866" y="1364"/>
                <a:ext cx="103" cy="90"/>
              </a:xfrm>
              <a:custGeom>
                <a:avLst/>
                <a:gdLst>
                  <a:gd name="T0" fmla="*/ 103 w 103"/>
                  <a:gd name="T1" fmla="*/ 10 h 90"/>
                  <a:gd name="T2" fmla="*/ 103 w 103"/>
                  <a:gd name="T3" fmla="*/ 17 h 90"/>
                  <a:gd name="T4" fmla="*/ 99 w 103"/>
                  <a:gd name="T5" fmla="*/ 24 h 90"/>
                  <a:gd name="T6" fmla="*/ 83 w 103"/>
                  <a:gd name="T7" fmla="*/ 38 h 90"/>
                  <a:gd name="T8" fmla="*/ 47 w 103"/>
                  <a:gd name="T9" fmla="*/ 66 h 90"/>
                  <a:gd name="T10" fmla="*/ 16 w 103"/>
                  <a:gd name="T11" fmla="*/ 90 h 90"/>
                  <a:gd name="T12" fmla="*/ 8 w 103"/>
                  <a:gd name="T13" fmla="*/ 87 h 90"/>
                  <a:gd name="T14" fmla="*/ 0 w 103"/>
                  <a:gd name="T15" fmla="*/ 83 h 90"/>
                  <a:gd name="T16" fmla="*/ 16 w 103"/>
                  <a:gd name="T17" fmla="*/ 62 h 90"/>
                  <a:gd name="T18" fmla="*/ 39 w 103"/>
                  <a:gd name="T19" fmla="*/ 41 h 90"/>
                  <a:gd name="T20" fmla="*/ 83 w 103"/>
                  <a:gd name="T21" fmla="*/ 3 h 90"/>
                  <a:gd name="T22" fmla="*/ 91 w 103"/>
                  <a:gd name="T23" fmla="*/ 0 h 90"/>
                  <a:gd name="T24" fmla="*/ 95 w 103"/>
                  <a:gd name="T25" fmla="*/ 0 h 90"/>
                  <a:gd name="T26" fmla="*/ 103 w 103"/>
                  <a:gd name="T27" fmla="*/ 10 h 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3" h="90">
                    <a:moveTo>
                      <a:pt x="103" y="10"/>
                    </a:moveTo>
                    <a:lnTo>
                      <a:pt x="103" y="17"/>
                    </a:lnTo>
                    <a:lnTo>
                      <a:pt x="99" y="24"/>
                    </a:lnTo>
                    <a:lnTo>
                      <a:pt x="83" y="38"/>
                    </a:lnTo>
                    <a:lnTo>
                      <a:pt x="47" y="66"/>
                    </a:lnTo>
                    <a:lnTo>
                      <a:pt x="16" y="90"/>
                    </a:lnTo>
                    <a:lnTo>
                      <a:pt x="8" y="87"/>
                    </a:lnTo>
                    <a:lnTo>
                      <a:pt x="0" y="83"/>
                    </a:lnTo>
                    <a:lnTo>
                      <a:pt x="16" y="62"/>
                    </a:lnTo>
                    <a:lnTo>
                      <a:pt x="39" y="41"/>
                    </a:lnTo>
                    <a:lnTo>
                      <a:pt x="83" y="3"/>
                    </a:lnTo>
                    <a:lnTo>
                      <a:pt x="91" y="0"/>
                    </a:lnTo>
                    <a:lnTo>
                      <a:pt x="95" y="0"/>
                    </a:lnTo>
                    <a:lnTo>
                      <a:pt x="103" y="10"/>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 name="Freeform 316"/>
              <p:cNvSpPr>
                <a:spLocks/>
              </p:cNvSpPr>
              <p:nvPr/>
            </p:nvSpPr>
            <p:spPr bwMode="auto">
              <a:xfrm>
                <a:off x="1720" y="1384"/>
                <a:ext cx="47" cy="81"/>
              </a:xfrm>
              <a:custGeom>
                <a:avLst/>
                <a:gdLst>
                  <a:gd name="T0" fmla="*/ 43 w 47"/>
                  <a:gd name="T1" fmla="*/ 14 h 81"/>
                  <a:gd name="T2" fmla="*/ 47 w 47"/>
                  <a:gd name="T3" fmla="*/ 28 h 81"/>
                  <a:gd name="T4" fmla="*/ 47 w 47"/>
                  <a:gd name="T5" fmla="*/ 42 h 81"/>
                  <a:gd name="T6" fmla="*/ 39 w 47"/>
                  <a:gd name="T7" fmla="*/ 46 h 81"/>
                  <a:gd name="T8" fmla="*/ 35 w 47"/>
                  <a:gd name="T9" fmla="*/ 28 h 81"/>
                  <a:gd name="T10" fmla="*/ 28 w 47"/>
                  <a:gd name="T11" fmla="*/ 21 h 81"/>
                  <a:gd name="T12" fmla="*/ 20 w 47"/>
                  <a:gd name="T13" fmla="*/ 18 h 81"/>
                  <a:gd name="T14" fmla="*/ 16 w 47"/>
                  <a:gd name="T15" fmla="*/ 18 h 81"/>
                  <a:gd name="T16" fmla="*/ 12 w 47"/>
                  <a:gd name="T17" fmla="*/ 25 h 81"/>
                  <a:gd name="T18" fmla="*/ 16 w 47"/>
                  <a:gd name="T19" fmla="*/ 39 h 81"/>
                  <a:gd name="T20" fmla="*/ 20 w 47"/>
                  <a:gd name="T21" fmla="*/ 49 h 81"/>
                  <a:gd name="T22" fmla="*/ 35 w 47"/>
                  <a:gd name="T23" fmla="*/ 77 h 81"/>
                  <a:gd name="T24" fmla="*/ 35 w 47"/>
                  <a:gd name="T25" fmla="*/ 81 h 81"/>
                  <a:gd name="T26" fmla="*/ 31 w 47"/>
                  <a:gd name="T27" fmla="*/ 81 h 81"/>
                  <a:gd name="T28" fmla="*/ 16 w 47"/>
                  <a:gd name="T29" fmla="*/ 63 h 81"/>
                  <a:gd name="T30" fmla="*/ 0 w 47"/>
                  <a:gd name="T31" fmla="*/ 39 h 81"/>
                  <a:gd name="T32" fmla="*/ 0 w 47"/>
                  <a:gd name="T33" fmla="*/ 25 h 81"/>
                  <a:gd name="T34" fmla="*/ 0 w 47"/>
                  <a:gd name="T35" fmla="*/ 11 h 81"/>
                  <a:gd name="T36" fmla="*/ 12 w 47"/>
                  <a:gd name="T37" fmla="*/ 0 h 81"/>
                  <a:gd name="T38" fmla="*/ 24 w 47"/>
                  <a:gd name="T39" fmla="*/ 0 h 81"/>
                  <a:gd name="T40" fmla="*/ 35 w 47"/>
                  <a:gd name="T41" fmla="*/ 7 h 81"/>
                  <a:gd name="T42" fmla="*/ 43 w 47"/>
                  <a:gd name="T43" fmla="*/ 14 h 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7" h="81">
                    <a:moveTo>
                      <a:pt x="43" y="14"/>
                    </a:moveTo>
                    <a:lnTo>
                      <a:pt x="47" y="28"/>
                    </a:lnTo>
                    <a:lnTo>
                      <a:pt x="47" y="42"/>
                    </a:lnTo>
                    <a:lnTo>
                      <a:pt x="39" y="46"/>
                    </a:lnTo>
                    <a:lnTo>
                      <a:pt x="35" y="28"/>
                    </a:lnTo>
                    <a:lnTo>
                      <a:pt x="28" y="21"/>
                    </a:lnTo>
                    <a:lnTo>
                      <a:pt x="20" y="18"/>
                    </a:lnTo>
                    <a:lnTo>
                      <a:pt x="16" y="18"/>
                    </a:lnTo>
                    <a:lnTo>
                      <a:pt x="12" y="25"/>
                    </a:lnTo>
                    <a:lnTo>
                      <a:pt x="16" y="39"/>
                    </a:lnTo>
                    <a:lnTo>
                      <a:pt x="20" y="49"/>
                    </a:lnTo>
                    <a:lnTo>
                      <a:pt x="35" y="77"/>
                    </a:lnTo>
                    <a:lnTo>
                      <a:pt x="35" y="81"/>
                    </a:lnTo>
                    <a:lnTo>
                      <a:pt x="31" y="81"/>
                    </a:lnTo>
                    <a:lnTo>
                      <a:pt x="16" y="63"/>
                    </a:lnTo>
                    <a:lnTo>
                      <a:pt x="0" y="39"/>
                    </a:lnTo>
                    <a:lnTo>
                      <a:pt x="0" y="25"/>
                    </a:lnTo>
                    <a:lnTo>
                      <a:pt x="0" y="11"/>
                    </a:lnTo>
                    <a:lnTo>
                      <a:pt x="12" y="0"/>
                    </a:lnTo>
                    <a:lnTo>
                      <a:pt x="24" y="0"/>
                    </a:lnTo>
                    <a:lnTo>
                      <a:pt x="35" y="7"/>
                    </a:lnTo>
                    <a:lnTo>
                      <a:pt x="43" y="14"/>
                    </a:lnTo>
                    <a:close/>
                  </a:path>
                </a:pathLst>
              </a:custGeom>
              <a:solidFill>
                <a:srgbClr val="000000"/>
              </a:solidFill>
              <a:ln w="2540">
                <a:solidFill>
                  <a:srgbClr val="000000"/>
                </a:solidFill>
                <a:prstDash val="solid"/>
                <a:round/>
                <a:headEnd/>
                <a:tailEnd/>
              </a:ln>
            </p:spPr>
            <p:txBody>
              <a:bodyPr/>
              <a:lstStyle/>
              <a:p>
                <a:endParaRPr lang="en-US"/>
              </a:p>
            </p:txBody>
          </p:sp>
          <p:sp>
            <p:nvSpPr>
              <p:cNvPr id="61" name="Freeform 317"/>
              <p:cNvSpPr>
                <a:spLocks/>
              </p:cNvSpPr>
              <p:nvPr/>
            </p:nvSpPr>
            <p:spPr bwMode="auto">
              <a:xfrm>
                <a:off x="1917" y="1412"/>
                <a:ext cx="44" cy="39"/>
              </a:xfrm>
              <a:custGeom>
                <a:avLst/>
                <a:gdLst>
                  <a:gd name="T0" fmla="*/ 44 w 44"/>
                  <a:gd name="T1" fmla="*/ 4 h 39"/>
                  <a:gd name="T2" fmla="*/ 4 w 44"/>
                  <a:gd name="T3" fmla="*/ 39 h 39"/>
                  <a:gd name="T4" fmla="*/ 0 w 44"/>
                  <a:gd name="T5" fmla="*/ 39 h 39"/>
                  <a:gd name="T6" fmla="*/ 20 w 44"/>
                  <a:gd name="T7" fmla="*/ 18 h 39"/>
                  <a:gd name="T8" fmla="*/ 32 w 44"/>
                  <a:gd name="T9" fmla="*/ 7 h 39"/>
                  <a:gd name="T10" fmla="*/ 44 w 44"/>
                  <a:gd name="T11" fmla="*/ 0 h 39"/>
                  <a:gd name="T12" fmla="*/ 44 w 44"/>
                  <a:gd name="T13" fmla="*/ 4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39">
                    <a:moveTo>
                      <a:pt x="44" y="4"/>
                    </a:moveTo>
                    <a:lnTo>
                      <a:pt x="4" y="39"/>
                    </a:lnTo>
                    <a:lnTo>
                      <a:pt x="0" y="39"/>
                    </a:lnTo>
                    <a:lnTo>
                      <a:pt x="20" y="18"/>
                    </a:lnTo>
                    <a:lnTo>
                      <a:pt x="32" y="7"/>
                    </a:lnTo>
                    <a:lnTo>
                      <a:pt x="44" y="0"/>
                    </a:lnTo>
                    <a:lnTo>
                      <a:pt x="44" y="4"/>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2" name="Freeform 318"/>
              <p:cNvSpPr>
                <a:spLocks/>
              </p:cNvSpPr>
              <p:nvPr/>
            </p:nvSpPr>
            <p:spPr bwMode="auto">
              <a:xfrm>
                <a:off x="1641" y="1416"/>
                <a:ext cx="75" cy="45"/>
              </a:xfrm>
              <a:custGeom>
                <a:avLst/>
                <a:gdLst>
                  <a:gd name="T0" fmla="*/ 75 w 75"/>
                  <a:gd name="T1" fmla="*/ 35 h 45"/>
                  <a:gd name="T2" fmla="*/ 75 w 75"/>
                  <a:gd name="T3" fmla="*/ 42 h 45"/>
                  <a:gd name="T4" fmla="*/ 71 w 75"/>
                  <a:gd name="T5" fmla="*/ 42 h 45"/>
                  <a:gd name="T6" fmla="*/ 47 w 75"/>
                  <a:gd name="T7" fmla="*/ 24 h 45"/>
                  <a:gd name="T8" fmla="*/ 35 w 75"/>
                  <a:gd name="T9" fmla="*/ 14 h 45"/>
                  <a:gd name="T10" fmla="*/ 32 w 75"/>
                  <a:gd name="T11" fmla="*/ 14 h 45"/>
                  <a:gd name="T12" fmla="*/ 20 w 75"/>
                  <a:gd name="T13" fmla="*/ 17 h 45"/>
                  <a:gd name="T14" fmla="*/ 16 w 75"/>
                  <a:gd name="T15" fmla="*/ 21 h 45"/>
                  <a:gd name="T16" fmla="*/ 20 w 75"/>
                  <a:gd name="T17" fmla="*/ 28 h 45"/>
                  <a:gd name="T18" fmla="*/ 28 w 75"/>
                  <a:gd name="T19" fmla="*/ 31 h 45"/>
                  <a:gd name="T20" fmla="*/ 32 w 75"/>
                  <a:gd name="T21" fmla="*/ 35 h 45"/>
                  <a:gd name="T22" fmla="*/ 28 w 75"/>
                  <a:gd name="T23" fmla="*/ 45 h 45"/>
                  <a:gd name="T24" fmla="*/ 16 w 75"/>
                  <a:gd name="T25" fmla="*/ 42 h 45"/>
                  <a:gd name="T26" fmla="*/ 4 w 75"/>
                  <a:gd name="T27" fmla="*/ 28 h 45"/>
                  <a:gd name="T28" fmla="*/ 0 w 75"/>
                  <a:gd name="T29" fmla="*/ 17 h 45"/>
                  <a:gd name="T30" fmla="*/ 0 w 75"/>
                  <a:gd name="T31" fmla="*/ 10 h 45"/>
                  <a:gd name="T32" fmla="*/ 8 w 75"/>
                  <a:gd name="T33" fmla="*/ 3 h 45"/>
                  <a:gd name="T34" fmla="*/ 16 w 75"/>
                  <a:gd name="T35" fmla="*/ 0 h 45"/>
                  <a:gd name="T36" fmla="*/ 35 w 75"/>
                  <a:gd name="T37" fmla="*/ 0 h 45"/>
                  <a:gd name="T38" fmla="*/ 51 w 75"/>
                  <a:gd name="T39" fmla="*/ 10 h 45"/>
                  <a:gd name="T40" fmla="*/ 67 w 75"/>
                  <a:gd name="T41" fmla="*/ 21 h 45"/>
                  <a:gd name="T42" fmla="*/ 75 w 75"/>
                  <a:gd name="T43" fmla="*/ 35 h 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5" h="45">
                    <a:moveTo>
                      <a:pt x="75" y="35"/>
                    </a:moveTo>
                    <a:lnTo>
                      <a:pt x="75" y="42"/>
                    </a:lnTo>
                    <a:lnTo>
                      <a:pt x="71" y="42"/>
                    </a:lnTo>
                    <a:lnTo>
                      <a:pt x="47" y="24"/>
                    </a:lnTo>
                    <a:lnTo>
                      <a:pt x="35" y="14"/>
                    </a:lnTo>
                    <a:lnTo>
                      <a:pt x="32" y="14"/>
                    </a:lnTo>
                    <a:lnTo>
                      <a:pt x="20" y="17"/>
                    </a:lnTo>
                    <a:lnTo>
                      <a:pt x="16" y="21"/>
                    </a:lnTo>
                    <a:lnTo>
                      <a:pt x="20" y="28"/>
                    </a:lnTo>
                    <a:lnTo>
                      <a:pt x="28" y="31"/>
                    </a:lnTo>
                    <a:lnTo>
                      <a:pt x="32" y="35"/>
                    </a:lnTo>
                    <a:lnTo>
                      <a:pt x="28" y="45"/>
                    </a:lnTo>
                    <a:lnTo>
                      <a:pt x="16" y="42"/>
                    </a:lnTo>
                    <a:lnTo>
                      <a:pt x="4" y="28"/>
                    </a:lnTo>
                    <a:lnTo>
                      <a:pt x="0" y="17"/>
                    </a:lnTo>
                    <a:lnTo>
                      <a:pt x="0" y="10"/>
                    </a:lnTo>
                    <a:lnTo>
                      <a:pt x="8" y="3"/>
                    </a:lnTo>
                    <a:lnTo>
                      <a:pt x="16" y="0"/>
                    </a:lnTo>
                    <a:lnTo>
                      <a:pt x="35" y="0"/>
                    </a:lnTo>
                    <a:lnTo>
                      <a:pt x="51" y="10"/>
                    </a:lnTo>
                    <a:lnTo>
                      <a:pt x="67" y="21"/>
                    </a:lnTo>
                    <a:lnTo>
                      <a:pt x="75" y="35"/>
                    </a:lnTo>
                    <a:close/>
                  </a:path>
                </a:pathLst>
              </a:custGeom>
              <a:solidFill>
                <a:srgbClr val="000000"/>
              </a:solidFill>
              <a:ln w="2540">
                <a:solidFill>
                  <a:srgbClr val="000000"/>
                </a:solidFill>
                <a:prstDash val="solid"/>
                <a:round/>
                <a:headEnd/>
                <a:tailEnd/>
              </a:ln>
            </p:spPr>
            <p:txBody>
              <a:bodyPr/>
              <a:lstStyle/>
              <a:p>
                <a:endParaRPr lang="en-US"/>
              </a:p>
            </p:txBody>
          </p:sp>
          <p:sp>
            <p:nvSpPr>
              <p:cNvPr id="63" name="Freeform 319"/>
              <p:cNvSpPr>
                <a:spLocks/>
              </p:cNvSpPr>
              <p:nvPr/>
            </p:nvSpPr>
            <p:spPr bwMode="auto">
              <a:xfrm>
                <a:off x="2205" y="1416"/>
                <a:ext cx="24" cy="31"/>
              </a:xfrm>
              <a:custGeom>
                <a:avLst/>
                <a:gdLst>
                  <a:gd name="T0" fmla="*/ 20 w 24"/>
                  <a:gd name="T1" fmla="*/ 31 h 31"/>
                  <a:gd name="T2" fmla="*/ 8 w 24"/>
                  <a:gd name="T3" fmla="*/ 31 h 31"/>
                  <a:gd name="T4" fmla="*/ 0 w 24"/>
                  <a:gd name="T5" fmla="*/ 21 h 31"/>
                  <a:gd name="T6" fmla="*/ 0 w 24"/>
                  <a:gd name="T7" fmla="*/ 0 h 31"/>
                  <a:gd name="T8" fmla="*/ 20 w 24"/>
                  <a:gd name="T9" fmla="*/ 14 h 31"/>
                  <a:gd name="T10" fmla="*/ 24 w 24"/>
                  <a:gd name="T11" fmla="*/ 21 h 31"/>
                  <a:gd name="T12" fmla="*/ 24 w 24"/>
                  <a:gd name="T13" fmla="*/ 28 h 31"/>
                  <a:gd name="T14" fmla="*/ 20 w 24"/>
                  <a:gd name="T15" fmla="*/ 31 h 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31">
                    <a:moveTo>
                      <a:pt x="20" y="31"/>
                    </a:moveTo>
                    <a:lnTo>
                      <a:pt x="8" y="31"/>
                    </a:lnTo>
                    <a:lnTo>
                      <a:pt x="0" y="21"/>
                    </a:lnTo>
                    <a:lnTo>
                      <a:pt x="0" y="0"/>
                    </a:lnTo>
                    <a:lnTo>
                      <a:pt x="20" y="14"/>
                    </a:lnTo>
                    <a:lnTo>
                      <a:pt x="24" y="21"/>
                    </a:lnTo>
                    <a:lnTo>
                      <a:pt x="24" y="28"/>
                    </a:lnTo>
                    <a:lnTo>
                      <a:pt x="20" y="31"/>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5" name="Freeform 321"/>
              <p:cNvSpPr>
                <a:spLocks/>
              </p:cNvSpPr>
              <p:nvPr/>
            </p:nvSpPr>
            <p:spPr bwMode="auto">
              <a:xfrm>
                <a:off x="1941" y="1423"/>
                <a:ext cx="351" cy="316"/>
              </a:xfrm>
              <a:custGeom>
                <a:avLst/>
                <a:gdLst>
                  <a:gd name="T0" fmla="*/ 347 w 351"/>
                  <a:gd name="T1" fmla="*/ 21 h 316"/>
                  <a:gd name="T2" fmla="*/ 328 w 351"/>
                  <a:gd name="T3" fmla="*/ 21 h 316"/>
                  <a:gd name="T4" fmla="*/ 312 w 351"/>
                  <a:gd name="T5" fmla="*/ 35 h 316"/>
                  <a:gd name="T6" fmla="*/ 300 w 351"/>
                  <a:gd name="T7" fmla="*/ 101 h 316"/>
                  <a:gd name="T8" fmla="*/ 245 w 351"/>
                  <a:gd name="T9" fmla="*/ 146 h 316"/>
                  <a:gd name="T10" fmla="*/ 174 w 351"/>
                  <a:gd name="T11" fmla="*/ 139 h 316"/>
                  <a:gd name="T12" fmla="*/ 95 w 351"/>
                  <a:gd name="T13" fmla="*/ 87 h 316"/>
                  <a:gd name="T14" fmla="*/ 162 w 351"/>
                  <a:gd name="T15" fmla="*/ 177 h 316"/>
                  <a:gd name="T16" fmla="*/ 166 w 351"/>
                  <a:gd name="T17" fmla="*/ 226 h 316"/>
                  <a:gd name="T18" fmla="*/ 126 w 351"/>
                  <a:gd name="T19" fmla="*/ 264 h 316"/>
                  <a:gd name="T20" fmla="*/ 67 w 351"/>
                  <a:gd name="T21" fmla="*/ 275 h 316"/>
                  <a:gd name="T22" fmla="*/ 12 w 351"/>
                  <a:gd name="T23" fmla="*/ 292 h 316"/>
                  <a:gd name="T24" fmla="*/ 28 w 351"/>
                  <a:gd name="T25" fmla="*/ 299 h 316"/>
                  <a:gd name="T26" fmla="*/ 32 w 351"/>
                  <a:gd name="T27" fmla="*/ 306 h 316"/>
                  <a:gd name="T28" fmla="*/ 4 w 351"/>
                  <a:gd name="T29" fmla="*/ 316 h 316"/>
                  <a:gd name="T30" fmla="*/ 0 w 351"/>
                  <a:gd name="T31" fmla="*/ 292 h 316"/>
                  <a:gd name="T32" fmla="*/ 39 w 351"/>
                  <a:gd name="T33" fmla="*/ 268 h 316"/>
                  <a:gd name="T34" fmla="*/ 55 w 351"/>
                  <a:gd name="T35" fmla="*/ 254 h 316"/>
                  <a:gd name="T36" fmla="*/ 32 w 351"/>
                  <a:gd name="T37" fmla="*/ 226 h 316"/>
                  <a:gd name="T38" fmla="*/ 47 w 351"/>
                  <a:gd name="T39" fmla="*/ 191 h 316"/>
                  <a:gd name="T40" fmla="*/ 99 w 351"/>
                  <a:gd name="T41" fmla="*/ 188 h 316"/>
                  <a:gd name="T42" fmla="*/ 107 w 351"/>
                  <a:gd name="T43" fmla="*/ 205 h 316"/>
                  <a:gd name="T44" fmla="*/ 79 w 351"/>
                  <a:gd name="T45" fmla="*/ 205 h 316"/>
                  <a:gd name="T46" fmla="*/ 71 w 351"/>
                  <a:gd name="T47" fmla="*/ 226 h 316"/>
                  <a:gd name="T48" fmla="*/ 110 w 351"/>
                  <a:gd name="T49" fmla="*/ 240 h 316"/>
                  <a:gd name="T50" fmla="*/ 146 w 351"/>
                  <a:gd name="T51" fmla="*/ 205 h 316"/>
                  <a:gd name="T52" fmla="*/ 130 w 351"/>
                  <a:gd name="T53" fmla="*/ 146 h 316"/>
                  <a:gd name="T54" fmla="*/ 110 w 351"/>
                  <a:gd name="T55" fmla="*/ 128 h 316"/>
                  <a:gd name="T56" fmla="*/ 130 w 351"/>
                  <a:gd name="T57" fmla="*/ 174 h 316"/>
                  <a:gd name="T58" fmla="*/ 118 w 351"/>
                  <a:gd name="T59" fmla="*/ 167 h 316"/>
                  <a:gd name="T60" fmla="*/ 79 w 351"/>
                  <a:gd name="T61" fmla="*/ 104 h 316"/>
                  <a:gd name="T62" fmla="*/ 28 w 351"/>
                  <a:gd name="T63" fmla="*/ 10 h 316"/>
                  <a:gd name="T64" fmla="*/ 158 w 351"/>
                  <a:gd name="T65" fmla="*/ 101 h 316"/>
                  <a:gd name="T66" fmla="*/ 201 w 351"/>
                  <a:gd name="T67" fmla="*/ 115 h 316"/>
                  <a:gd name="T68" fmla="*/ 134 w 351"/>
                  <a:gd name="T69" fmla="*/ 104 h 316"/>
                  <a:gd name="T70" fmla="*/ 182 w 351"/>
                  <a:gd name="T71" fmla="*/ 128 h 316"/>
                  <a:gd name="T72" fmla="*/ 245 w 351"/>
                  <a:gd name="T73" fmla="*/ 122 h 316"/>
                  <a:gd name="T74" fmla="*/ 264 w 351"/>
                  <a:gd name="T75" fmla="*/ 83 h 316"/>
                  <a:gd name="T76" fmla="*/ 229 w 351"/>
                  <a:gd name="T77" fmla="*/ 66 h 316"/>
                  <a:gd name="T78" fmla="*/ 217 w 351"/>
                  <a:gd name="T79" fmla="*/ 94 h 316"/>
                  <a:gd name="T80" fmla="*/ 201 w 351"/>
                  <a:gd name="T81" fmla="*/ 80 h 316"/>
                  <a:gd name="T82" fmla="*/ 213 w 351"/>
                  <a:gd name="T83" fmla="*/ 38 h 316"/>
                  <a:gd name="T84" fmla="*/ 268 w 351"/>
                  <a:gd name="T85" fmla="*/ 35 h 316"/>
                  <a:gd name="T86" fmla="*/ 288 w 351"/>
                  <a:gd name="T87" fmla="*/ 59 h 316"/>
                  <a:gd name="T88" fmla="*/ 300 w 351"/>
                  <a:gd name="T89" fmla="*/ 59 h 316"/>
                  <a:gd name="T90" fmla="*/ 296 w 351"/>
                  <a:gd name="T91" fmla="*/ 28 h 316"/>
                  <a:gd name="T92" fmla="*/ 324 w 351"/>
                  <a:gd name="T93" fmla="*/ 0 h 3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51" h="316">
                    <a:moveTo>
                      <a:pt x="347" y="10"/>
                    </a:moveTo>
                    <a:lnTo>
                      <a:pt x="351" y="17"/>
                    </a:lnTo>
                    <a:lnTo>
                      <a:pt x="347" y="21"/>
                    </a:lnTo>
                    <a:lnTo>
                      <a:pt x="339" y="28"/>
                    </a:lnTo>
                    <a:lnTo>
                      <a:pt x="331" y="28"/>
                    </a:lnTo>
                    <a:lnTo>
                      <a:pt x="328" y="21"/>
                    </a:lnTo>
                    <a:lnTo>
                      <a:pt x="328" y="14"/>
                    </a:lnTo>
                    <a:lnTo>
                      <a:pt x="316" y="24"/>
                    </a:lnTo>
                    <a:lnTo>
                      <a:pt x="312" y="35"/>
                    </a:lnTo>
                    <a:lnTo>
                      <a:pt x="308" y="59"/>
                    </a:lnTo>
                    <a:lnTo>
                      <a:pt x="308" y="80"/>
                    </a:lnTo>
                    <a:lnTo>
                      <a:pt x="300" y="101"/>
                    </a:lnTo>
                    <a:lnTo>
                      <a:pt x="288" y="122"/>
                    </a:lnTo>
                    <a:lnTo>
                      <a:pt x="268" y="135"/>
                    </a:lnTo>
                    <a:lnTo>
                      <a:pt x="245" y="146"/>
                    </a:lnTo>
                    <a:lnTo>
                      <a:pt x="225" y="146"/>
                    </a:lnTo>
                    <a:lnTo>
                      <a:pt x="197" y="146"/>
                    </a:lnTo>
                    <a:lnTo>
                      <a:pt x="174" y="139"/>
                    </a:lnTo>
                    <a:lnTo>
                      <a:pt x="134" y="115"/>
                    </a:lnTo>
                    <a:lnTo>
                      <a:pt x="99" y="87"/>
                    </a:lnTo>
                    <a:lnTo>
                      <a:pt x="95" y="87"/>
                    </a:lnTo>
                    <a:lnTo>
                      <a:pt x="91" y="90"/>
                    </a:lnTo>
                    <a:lnTo>
                      <a:pt x="142" y="146"/>
                    </a:lnTo>
                    <a:lnTo>
                      <a:pt x="162" y="177"/>
                    </a:lnTo>
                    <a:lnTo>
                      <a:pt x="166" y="191"/>
                    </a:lnTo>
                    <a:lnTo>
                      <a:pt x="166" y="209"/>
                    </a:lnTo>
                    <a:lnTo>
                      <a:pt x="166" y="226"/>
                    </a:lnTo>
                    <a:lnTo>
                      <a:pt x="158" y="243"/>
                    </a:lnTo>
                    <a:lnTo>
                      <a:pt x="146" y="254"/>
                    </a:lnTo>
                    <a:lnTo>
                      <a:pt x="126" y="264"/>
                    </a:lnTo>
                    <a:lnTo>
                      <a:pt x="114" y="271"/>
                    </a:lnTo>
                    <a:lnTo>
                      <a:pt x="99" y="275"/>
                    </a:lnTo>
                    <a:lnTo>
                      <a:pt x="67" y="275"/>
                    </a:lnTo>
                    <a:lnTo>
                      <a:pt x="35" y="278"/>
                    </a:lnTo>
                    <a:lnTo>
                      <a:pt x="24" y="285"/>
                    </a:lnTo>
                    <a:lnTo>
                      <a:pt x="12" y="292"/>
                    </a:lnTo>
                    <a:lnTo>
                      <a:pt x="16" y="299"/>
                    </a:lnTo>
                    <a:lnTo>
                      <a:pt x="20" y="299"/>
                    </a:lnTo>
                    <a:lnTo>
                      <a:pt x="28" y="299"/>
                    </a:lnTo>
                    <a:lnTo>
                      <a:pt x="28" y="296"/>
                    </a:lnTo>
                    <a:lnTo>
                      <a:pt x="35" y="299"/>
                    </a:lnTo>
                    <a:lnTo>
                      <a:pt x="32" y="306"/>
                    </a:lnTo>
                    <a:lnTo>
                      <a:pt x="24" y="316"/>
                    </a:lnTo>
                    <a:lnTo>
                      <a:pt x="8" y="316"/>
                    </a:lnTo>
                    <a:lnTo>
                      <a:pt x="4" y="316"/>
                    </a:lnTo>
                    <a:lnTo>
                      <a:pt x="0" y="309"/>
                    </a:lnTo>
                    <a:lnTo>
                      <a:pt x="0" y="299"/>
                    </a:lnTo>
                    <a:lnTo>
                      <a:pt x="0" y="292"/>
                    </a:lnTo>
                    <a:lnTo>
                      <a:pt x="12" y="275"/>
                    </a:lnTo>
                    <a:lnTo>
                      <a:pt x="24" y="268"/>
                    </a:lnTo>
                    <a:lnTo>
                      <a:pt x="39" y="268"/>
                    </a:lnTo>
                    <a:lnTo>
                      <a:pt x="67" y="261"/>
                    </a:lnTo>
                    <a:lnTo>
                      <a:pt x="63" y="254"/>
                    </a:lnTo>
                    <a:lnTo>
                      <a:pt x="55" y="254"/>
                    </a:lnTo>
                    <a:lnTo>
                      <a:pt x="43" y="247"/>
                    </a:lnTo>
                    <a:lnTo>
                      <a:pt x="35" y="236"/>
                    </a:lnTo>
                    <a:lnTo>
                      <a:pt x="32" y="226"/>
                    </a:lnTo>
                    <a:lnTo>
                      <a:pt x="32" y="212"/>
                    </a:lnTo>
                    <a:lnTo>
                      <a:pt x="35" y="205"/>
                    </a:lnTo>
                    <a:lnTo>
                      <a:pt x="47" y="191"/>
                    </a:lnTo>
                    <a:lnTo>
                      <a:pt x="63" y="181"/>
                    </a:lnTo>
                    <a:lnTo>
                      <a:pt x="83" y="184"/>
                    </a:lnTo>
                    <a:lnTo>
                      <a:pt x="99" y="188"/>
                    </a:lnTo>
                    <a:lnTo>
                      <a:pt x="107" y="198"/>
                    </a:lnTo>
                    <a:lnTo>
                      <a:pt x="107" y="202"/>
                    </a:lnTo>
                    <a:lnTo>
                      <a:pt x="107" y="205"/>
                    </a:lnTo>
                    <a:lnTo>
                      <a:pt x="95" y="202"/>
                    </a:lnTo>
                    <a:lnTo>
                      <a:pt x="87" y="202"/>
                    </a:lnTo>
                    <a:lnTo>
                      <a:pt x="79" y="205"/>
                    </a:lnTo>
                    <a:lnTo>
                      <a:pt x="71" y="212"/>
                    </a:lnTo>
                    <a:lnTo>
                      <a:pt x="71" y="219"/>
                    </a:lnTo>
                    <a:lnTo>
                      <a:pt x="71" y="226"/>
                    </a:lnTo>
                    <a:lnTo>
                      <a:pt x="91" y="240"/>
                    </a:lnTo>
                    <a:lnTo>
                      <a:pt x="99" y="243"/>
                    </a:lnTo>
                    <a:lnTo>
                      <a:pt x="110" y="240"/>
                    </a:lnTo>
                    <a:lnTo>
                      <a:pt x="126" y="236"/>
                    </a:lnTo>
                    <a:lnTo>
                      <a:pt x="134" y="229"/>
                    </a:lnTo>
                    <a:lnTo>
                      <a:pt x="146" y="205"/>
                    </a:lnTo>
                    <a:lnTo>
                      <a:pt x="146" y="184"/>
                    </a:lnTo>
                    <a:lnTo>
                      <a:pt x="142" y="163"/>
                    </a:lnTo>
                    <a:lnTo>
                      <a:pt x="130" y="146"/>
                    </a:lnTo>
                    <a:lnTo>
                      <a:pt x="118" y="128"/>
                    </a:lnTo>
                    <a:lnTo>
                      <a:pt x="110" y="125"/>
                    </a:lnTo>
                    <a:lnTo>
                      <a:pt x="110" y="128"/>
                    </a:lnTo>
                    <a:lnTo>
                      <a:pt x="114" y="142"/>
                    </a:lnTo>
                    <a:lnTo>
                      <a:pt x="122" y="160"/>
                    </a:lnTo>
                    <a:lnTo>
                      <a:pt x="130" y="174"/>
                    </a:lnTo>
                    <a:lnTo>
                      <a:pt x="130" y="191"/>
                    </a:lnTo>
                    <a:lnTo>
                      <a:pt x="126" y="205"/>
                    </a:lnTo>
                    <a:lnTo>
                      <a:pt x="118" y="167"/>
                    </a:lnTo>
                    <a:lnTo>
                      <a:pt x="110" y="149"/>
                    </a:lnTo>
                    <a:lnTo>
                      <a:pt x="99" y="132"/>
                    </a:lnTo>
                    <a:lnTo>
                      <a:pt x="79" y="104"/>
                    </a:lnTo>
                    <a:lnTo>
                      <a:pt x="55" y="80"/>
                    </a:lnTo>
                    <a:lnTo>
                      <a:pt x="4" y="38"/>
                    </a:lnTo>
                    <a:lnTo>
                      <a:pt x="28" y="10"/>
                    </a:lnTo>
                    <a:lnTo>
                      <a:pt x="99" y="69"/>
                    </a:lnTo>
                    <a:lnTo>
                      <a:pt x="138" y="90"/>
                    </a:lnTo>
                    <a:lnTo>
                      <a:pt x="158" y="101"/>
                    </a:lnTo>
                    <a:lnTo>
                      <a:pt x="182" y="111"/>
                    </a:lnTo>
                    <a:lnTo>
                      <a:pt x="217" y="115"/>
                    </a:lnTo>
                    <a:lnTo>
                      <a:pt x="201" y="115"/>
                    </a:lnTo>
                    <a:lnTo>
                      <a:pt x="182" y="115"/>
                    </a:lnTo>
                    <a:lnTo>
                      <a:pt x="142" y="101"/>
                    </a:lnTo>
                    <a:lnTo>
                      <a:pt x="134" y="104"/>
                    </a:lnTo>
                    <a:lnTo>
                      <a:pt x="146" y="115"/>
                    </a:lnTo>
                    <a:lnTo>
                      <a:pt x="162" y="122"/>
                    </a:lnTo>
                    <a:lnTo>
                      <a:pt x="182" y="128"/>
                    </a:lnTo>
                    <a:lnTo>
                      <a:pt x="201" y="132"/>
                    </a:lnTo>
                    <a:lnTo>
                      <a:pt x="225" y="128"/>
                    </a:lnTo>
                    <a:lnTo>
                      <a:pt x="245" y="122"/>
                    </a:lnTo>
                    <a:lnTo>
                      <a:pt x="260" y="108"/>
                    </a:lnTo>
                    <a:lnTo>
                      <a:pt x="264" y="97"/>
                    </a:lnTo>
                    <a:lnTo>
                      <a:pt x="264" y="83"/>
                    </a:lnTo>
                    <a:lnTo>
                      <a:pt x="256" y="73"/>
                    </a:lnTo>
                    <a:lnTo>
                      <a:pt x="249" y="66"/>
                    </a:lnTo>
                    <a:lnTo>
                      <a:pt x="229" y="66"/>
                    </a:lnTo>
                    <a:lnTo>
                      <a:pt x="225" y="73"/>
                    </a:lnTo>
                    <a:lnTo>
                      <a:pt x="217" y="80"/>
                    </a:lnTo>
                    <a:lnTo>
                      <a:pt x="217" y="94"/>
                    </a:lnTo>
                    <a:lnTo>
                      <a:pt x="209" y="94"/>
                    </a:lnTo>
                    <a:lnTo>
                      <a:pt x="205" y="90"/>
                    </a:lnTo>
                    <a:lnTo>
                      <a:pt x="201" y="80"/>
                    </a:lnTo>
                    <a:lnTo>
                      <a:pt x="201" y="62"/>
                    </a:lnTo>
                    <a:lnTo>
                      <a:pt x="201" y="48"/>
                    </a:lnTo>
                    <a:lnTo>
                      <a:pt x="213" y="38"/>
                    </a:lnTo>
                    <a:lnTo>
                      <a:pt x="225" y="31"/>
                    </a:lnTo>
                    <a:lnTo>
                      <a:pt x="249" y="28"/>
                    </a:lnTo>
                    <a:lnTo>
                      <a:pt x="268" y="35"/>
                    </a:lnTo>
                    <a:lnTo>
                      <a:pt x="284" y="45"/>
                    </a:lnTo>
                    <a:lnTo>
                      <a:pt x="288" y="52"/>
                    </a:lnTo>
                    <a:lnTo>
                      <a:pt x="288" y="59"/>
                    </a:lnTo>
                    <a:lnTo>
                      <a:pt x="292" y="66"/>
                    </a:lnTo>
                    <a:lnTo>
                      <a:pt x="300" y="66"/>
                    </a:lnTo>
                    <a:lnTo>
                      <a:pt x="300" y="59"/>
                    </a:lnTo>
                    <a:lnTo>
                      <a:pt x="300" y="48"/>
                    </a:lnTo>
                    <a:lnTo>
                      <a:pt x="296" y="38"/>
                    </a:lnTo>
                    <a:lnTo>
                      <a:pt x="296" y="28"/>
                    </a:lnTo>
                    <a:lnTo>
                      <a:pt x="308" y="10"/>
                    </a:lnTo>
                    <a:lnTo>
                      <a:pt x="312" y="3"/>
                    </a:lnTo>
                    <a:lnTo>
                      <a:pt x="324" y="0"/>
                    </a:lnTo>
                    <a:lnTo>
                      <a:pt x="339" y="3"/>
                    </a:lnTo>
                    <a:lnTo>
                      <a:pt x="347" y="10"/>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6" name="Freeform 322"/>
              <p:cNvSpPr>
                <a:spLocks/>
              </p:cNvSpPr>
              <p:nvPr/>
            </p:nvSpPr>
            <p:spPr bwMode="auto">
              <a:xfrm>
                <a:off x="1791" y="1451"/>
                <a:ext cx="4" cy="3"/>
              </a:xfrm>
              <a:custGeom>
                <a:avLst/>
                <a:gdLst>
                  <a:gd name="T0" fmla="*/ 4 w 4"/>
                  <a:gd name="T1" fmla="*/ 0 h 3"/>
                  <a:gd name="T2" fmla="*/ 4 w 4"/>
                  <a:gd name="T3" fmla="*/ 0 h 3"/>
                  <a:gd name="T4" fmla="*/ 0 w 4"/>
                  <a:gd name="T5" fmla="*/ 3 h 3"/>
                  <a:gd name="T6" fmla="*/ 0 w 4"/>
                  <a:gd name="T7" fmla="*/ 3 h 3"/>
                  <a:gd name="T8" fmla="*/ 0 w 4"/>
                  <a:gd name="T9" fmla="*/ 0 h 3"/>
                  <a:gd name="T10" fmla="*/ 4 w 4"/>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3">
                    <a:moveTo>
                      <a:pt x="4" y="0"/>
                    </a:moveTo>
                    <a:lnTo>
                      <a:pt x="4" y="0"/>
                    </a:lnTo>
                    <a:lnTo>
                      <a:pt x="0" y="3"/>
                    </a:lnTo>
                    <a:lnTo>
                      <a:pt x="0" y="0"/>
                    </a:lnTo>
                    <a:lnTo>
                      <a:pt x="4" y="0"/>
                    </a:lnTo>
                    <a:close/>
                  </a:path>
                </a:pathLst>
              </a:custGeom>
              <a:solidFill>
                <a:srgbClr val="000000"/>
              </a:solidFill>
              <a:ln w="2540">
                <a:solidFill>
                  <a:srgbClr val="000000"/>
                </a:solidFill>
                <a:prstDash val="solid"/>
                <a:round/>
                <a:headEnd/>
                <a:tailEnd/>
              </a:ln>
            </p:spPr>
            <p:txBody>
              <a:bodyPr/>
              <a:lstStyle/>
              <a:p>
                <a:endParaRPr lang="en-US"/>
              </a:p>
            </p:txBody>
          </p:sp>
          <p:sp>
            <p:nvSpPr>
              <p:cNvPr id="67" name="Freeform 323"/>
              <p:cNvSpPr>
                <a:spLocks/>
              </p:cNvSpPr>
              <p:nvPr/>
            </p:nvSpPr>
            <p:spPr bwMode="auto">
              <a:xfrm>
                <a:off x="1637" y="1461"/>
                <a:ext cx="71" cy="42"/>
              </a:xfrm>
              <a:custGeom>
                <a:avLst/>
                <a:gdLst>
                  <a:gd name="T0" fmla="*/ 71 w 71"/>
                  <a:gd name="T1" fmla="*/ 10 h 42"/>
                  <a:gd name="T2" fmla="*/ 47 w 71"/>
                  <a:gd name="T3" fmla="*/ 14 h 42"/>
                  <a:gd name="T4" fmla="*/ 16 w 71"/>
                  <a:gd name="T5" fmla="*/ 42 h 42"/>
                  <a:gd name="T6" fmla="*/ 8 w 71"/>
                  <a:gd name="T7" fmla="*/ 38 h 42"/>
                  <a:gd name="T8" fmla="*/ 0 w 71"/>
                  <a:gd name="T9" fmla="*/ 31 h 42"/>
                  <a:gd name="T10" fmla="*/ 8 w 71"/>
                  <a:gd name="T11" fmla="*/ 17 h 42"/>
                  <a:gd name="T12" fmla="*/ 16 w 71"/>
                  <a:gd name="T13" fmla="*/ 4 h 42"/>
                  <a:gd name="T14" fmla="*/ 32 w 71"/>
                  <a:gd name="T15" fmla="*/ 0 h 42"/>
                  <a:gd name="T16" fmla="*/ 39 w 71"/>
                  <a:gd name="T17" fmla="*/ 0 h 42"/>
                  <a:gd name="T18" fmla="*/ 63 w 71"/>
                  <a:gd name="T19" fmla="*/ 0 h 42"/>
                  <a:gd name="T20" fmla="*/ 71 w 71"/>
                  <a:gd name="T21" fmla="*/ 10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1" h="42">
                    <a:moveTo>
                      <a:pt x="71" y="10"/>
                    </a:moveTo>
                    <a:lnTo>
                      <a:pt x="47" y="14"/>
                    </a:lnTo>
                    <a:lnTo>
                      <a:pt x="16" y="42"/>
                    </a:lnTo>
                    <a:lnTo>
                      <a:pt x="8" y="38"/>
                    </a:lnTo>
                    <a:lnTo>
                      <a:pt x="0" y="31"/>
                    </a:lnTo>
                    <a:lnTo>
                      <a:pt x="8" y="17"/>
                    </a:lnTo>
                    <a:lnTo>
                      <a:pt x="16" y="4"/>
                    </a:lnTo>
                    <a:lnTo>
                      <a:pt x="32" y="0"/>
                    </a:lnTo>
                    <a:lnTo>
                      <a:pt x="39" y="0"/>
                    </a:lnTo>
                    <a:lnTo>
                      <a:pt x="63" y="0"/>
                    </a:lnTo>
                    <a:lnTo>
                      <a:pt x="71" y="10"/>
                    </a:lnTo>
                    <a:close/>
                  </a:path>
                </a:pathLst>
              </a:custGeom>
              <a:solidFill>
                <a:srgbClr val="000000"/>
              </a:solidFill>
              <a:ln w="2540">
                <a:solidFill>
                  <a:srgbClr val="000000"/>
                </a:solidFill>
                <a:prstDash val="solid"/>
                <a:round/>
                <a:headEnd/>
                <a:tailEnd/>
              </a:ln>
            </p:spPr>
            <p:txBody>
              <a:bodyPr/>
              <a:lstStyle/>
              <a:p>
                <a:endParaRPr lang="en-US"/>
              </a:p>
            </p:txBody>
          </p:sp>
          <p:sp>
            <p:nvSpPr>
              <p:cNvPr id="68" name="Freeform 324"/>
              <p:cNvSpPr>
                <a:spLocks/>
              </p:cNvSpPr>
              <p:nvPr/>
            </p:nvSpPr>
            <p:spPr bwMode="auto">
              <a:xfrm>
                <a:off x="2071" y="1471"/>
                <a:ext cx="12" cy="28"/>
              </a:xfrm>
              <a:custGeom>
                <a:avLst/>
                <a:gdLst>
                  <a:gd name="T0" fmla="*/ 12 w 12"/>
                  <a:gd name="T1" fmla="*/ 28 h 28"/>
                  <a:gd name="T2" fmla="*/ 8 w 12"/>
                  <a:gd name="T3" fmla="*/ 28 h 28"/>
                  <a:gd name="T4" fmla="*/ 0 w 12"/>
                  <a:gd name="T5" fmla="*/ 25 h 28"/>
                  <a:gd name="T6" fmla="*/ 0 w 12"/>
                  <a:gd name="T7" fmla="*/ 18 h 28"/>
                  <a:gd name="T8" fmla="*/ 4 w 12"/>
                  <a:gd name="T9" fmla="*/ 7 h 28"/>
                  <a:gd name="T10" fmla="*/ 12 w 12"/>
                  <a:gd name="T11" fmla="*/ 0 h 28"/>
                  <a:gd name="T12" fmla="*/ 12 w 12"/>
                  <a:gd name="T13" fmla="*/ 28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28">
                    <a:moveTo>
                      <a:pt x="12" y="28"/>
                    </a:moveTo>
                    <a:lnTo>
                      <a:pt x="8" y="28"/>
                    </a:lnTo>
                    <a:lnTo>
                      <a:pt x="0" y="25"/>
                    </a:lnTo>
                    <a:lnTo>
                      <a:pt x="0" y="18"/>
                    </a:lnTo>
                    <a:lnTo>
                      <a:pt x="4" y="7"/>
                    </a:lnTo>
                    <a:lnTo>
                      <a:pt x="12" y="0"/>
                    </a:lnTo>
                    <a:lnTo>
                      <a:pt x="12" y="28"/>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9" name="Freeform 325"/>
              <p:cNvSpPr>
                <a:spLocks/>
              </p:cNvSpPr>
              <p:nvPr/>
            </p:nvSpPr>
            <p:spPr bwMode="auto">
              <a:xfrm>
                <a:off x="1755" y="1489"/>
                <a:ext cx="71" cy="35"/>
              </a:xfrm>
              <a:custGeom>
                <a:avLst/>
                <a:gdLst>
                  <a:gd name="T0" fmla="*/ 71 w 71"/>
                  <a:gd name="T1" fmla="*/ 10 h 35"/>
                  <a:gd name="T2" fmla="*/ 71 w 71"/>
                  <a:gd name="T3" fmla="*/ 17 h 35"/>
                  <a:gd name="T4" fmla="*/ 71 w 71"/>
                  <a:gd name="T5" fmla="*/ 24 h 35"/>
                  <a:gd name="T6" fmla="*/ 60 w 71"/>
                  <a:gd name="T7" fmla="*/ 35 h 35"/>
                  <a:gd name="T8" fmla="*/ 52 w 71"/>
                  <a:gd name="T9" fmla="*/ 35 h 35"/>
                  <a:gd name="T10" fmla="*/ 44 w 71"/>
                  <a:gd name="T11" fmla="*/ 35 h 35"/>
                  <a:gd name="T12" fmla="*/ 40 w 71"/>
                  <a:gd name="T13" fmla="*/ 35 h 35"/>
                  <a:gd name="T14" fmla="*/ 44 w 71"/>
                  <a:gd name="T15" fmla="*/ 31 h 35"/>
                  <a:gd name="T16" fmla="*/ 52 w 71"/>
                  <a:gd name="T17" fmla="*/ 24 h 35"/>
                  <a:gd name="T18" fmla="*/ 56 w 71"/>
                  <a:gd name="T19" fmla="*/ 21 h 35"/>
                  <a:gd name="T20" fmla="*/ 56 w 71"/>
                  <a:gd name="T21" fmla="*/ 14 h 35"/>
                  <a:gd name="T22" fmla="*/ 40 w 71"/>
                  <a:gd name="T23" fmla="*/ 14 h 35"/>
                  <a:gd name="T24" fmla="*/ 28 w 71"/>
                  <a:gd name="T25" fmla="*/ 17 h 35"/>
                  <a:gd name="T26" fmla="*/ 8 w 71"/>
                  <a:gd name="T27" fmla="*/ 35 h 35"/>
                  <a:gd name="T28" fmla="*/ 0 w 71"/>
                  <a:gd name="T29" fmla="*/ 35 h 35"/>
                  <a:gd name="T30" fmla="*/ 0 w 71"/>
                  <a:gd name="T31" fmla="*/ 35 h 35"/>
                  <a:gd name="T32" fmla="*/ 0 w 71"/>
                  <a:gd name="T33" fmla="*/ 31 h 35"/>
                  <a:gd name="T34" fmla="*/ 8 w 71"/>
                  <a:gd name="T35" fmla="*/ 17 h 35"/>
                  <a:gd name="T36" fmla="*/ 16 w 71"/>
                  <a:gd name="T37" fmla="*/ 10 h 35"/>
                  <a:gd name="T38" fmla="*/ 28 w 71"/>
                  <a:gd name="T39" fmla="*/ 3 h 35"/>
                  <a:gd name="T40" fmla="*/ 40 w 71"/>
                  <a:gd name="T41" fmla="*/ 0 h 35"/>
                  <a:gd name="T42" fmla="*/ 60 w 71"/>
                  <a:gd name="T43" fmla="*/ 0 h 35"/>
                  <a:gd name="T44" fmla="*/ 71 w 71"/>
                  <a:gd name="T45" fmla="*/ 10 h 3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1" h="35">
                    <a:moveTo>
                      <a:pt x="71" y="10"/>
                    </a:moveTo>
                    <a:lnTo>
                      <a:pt x="71" y="17"/>
                    </a:lnTo>
                    <a:lnTo>
                      <a:pt x="71" y="24"/>
                    </a:lnTo>
                    <a:lnTo>
                      <a:pt x="60" y="35"/>
                    </a:lnTo>
                    <a:lnTo>
                      <a:pt x="52" y="35"/>
                    </a:lnTo>
                    <a:lnTo>
                      <a:pt x="44" y="35"/>
                    </a:lnTo>
                    <a:lnTo>
                      <a:pt x="40" y="35"/>
                    </a:lnTo>
                    <a:lnTo>
                      <a:pt x="44" y="31"/>
                    </a:lnTo>
                    <a:lnTo>
                      <a:pt x="52" y="24"/>
                    </a:lnTo>
                    <a:lnTo>
                      <a:pt x="56" y="21"/>
                    </a:lnTo>
                    <a:lnTo>
                      <a:pt x="56" y="14"/>
                    </a:lnTo>
                    <a:lnTo>
                      <a:pt x="40" y="14"/>
                    </a:lnTo>
                    <a:lnTo>
                      <a:pt x="28" y="17"/>
                    </a:lnTo>
                    <a:lnTo>
                      <a:pt x="8" y="35"/>
                    </a:lnTo>
                    <a:lnTo>
                      <a:pt x="0" y="35"/>
                    </a:lnTo>
                    <a:lnTo>
                      <a:pt x="0" y="31"/>
                    </a:lnTo>
                    <a:lnTo>
                      <a:pt x="8" y="17"/>
                    </a:lnTo>
                    <a:lnTo>
                      <a:pt x="16" y="10"/>
                    </a:lnTo>
                    <a:lnTo>
                      <a:pt x="28" y="3"/>
                    </a:lnTo>
                    <a:lnTo>
                      <a:pt x="40" y="0"/>
                    </a:lnTo>
                    <a:lnTo>
                      <a:pt x="60" y="0"/>
                    </a:lnTo>
                    <a:lnTo>
                      <a:pt x="71" y="10"/>
                    </a:lnTo>
                    <a:close/>
                  </a:path>
                </a:pathLst>
              </a:custGeom>
              <a:solidFill>
                <a:srgbClr val="000000"/>
              </a:solidFill>
              <a:ln w="2540">
                <a:solidFill>
                  <a:srgbClr val="000000"/>
                </a:solidFill>
                <a:prstDash val="solid"/>
                <a:round/>
                <a:headEnd/>
                <a:tailEnd/>
              </a:ln>
            </p:spPr>
            <p:txBody>
              <a:bodyPr/>
              <a:lstStyle/>
              <a:p>
                <a:endParaRPr lang="en-US"/>
              </a:p>
            </p:txBody>
          </p:sp>
          <p:sp>
            <p:nvSpPr>
              <p:cNvPr id="70" name="Freeform 326"/>
              <p:cNvSpPr>
                <a:spLocks/>
              </p:cNvSpPr>
              <p:nvPr/>
            </p:nvSpPr>
            <p:spPr bwMode="auto">
              <a:xfrm>
                <a:off x="1598" y="1510"/>
                <a:ext cx="1" cy="3"/>
              </a:xfrm>
              <a:custGeom>
                <a:avLst/>
                <a:gdLst>
                  <a:gd name="T0" fmla="*/ 0 w 1"/>
                  <a:gd name="T1" fmla="*/ 0 h 3"/>
                  <a:gd name="T2" fmla="*/ 0 w 1"/>
                  <a:gd name="T3" fmla="*/ 3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3"/>
                    </a:lnTo>
                    <a:lnTo>
                      <a:pt x="0" y="0"/>
                    </a:lnTo>
                    <a:close/>
                  </a:path>
                </a:pathLst>
              </a:custGeom>
              <a:solidFill>
                <a:srgbClr val="000000"/>
              </a:solidFill>
              <a:ln w="2540">
                <a:solidFill>
                  <a:srgbClr val="000000"/>
                </a:solidFill>
                <a:prstDash val="solid"/>
                <a:round/>
                <a:headEnd/>
                <a:tailEnd/>
              </a:ln>
            </p:spPr>
            <p:txBody>
              <a:bodyPr/>
              <a:lstStyle/>
              <a:p>
                <a:endParaRPr lang="en-US"/>
              </a:p>
            </p:txBody>
          </p:sp>
          <p:sp>
            <p:nvSpPr>
              <p:cNvPr id="71" name="Freeform 327"/>
              <p:cNvSpPr>
                <a:spLocks/>
              </p:cNvSpPr>
              <p:nvPr/>
            </p:nvSpPr>
            <p:spPr bwMode="auto">
              <a:xfrm>
                <a:off x="1740" y="1534"/>
                <a:ext cx="47" cy="35"/>
              </a:xfrm>
              <a:custGeom>
                <a:avLst/>
                <a:gdLst>
                  <a:gd name="T0" fmla="*/ 47 w 47"/>
                  <a:gd name="T1" fmla="*/ 14 h 35"/>
                  <a:gd name="T2" fmla="*/ 43 w 47"/>
                  <a:gd name="T3" fmla="*/ 24 h 35"/>
                  <a:gd name="T4" fmla="*/ 35 w 47"/>
                  <a:gd name="T5" fmla="*/ 35 h 35"/>
                  <a:gd name="T6" fmla="*/ 31 w 47"/>
                  <a:gd name="T7" fmla="*/ 35 h 35"/>
                  <a:gd name="T8" fmla="*/ 31 w 47"/>
                  <a:gd name="T9" fmla="*/ 28 h 35"/>
                  <a:gd name="T10" fmla="*/ 31 w 47"/>
                  <a:gd name="T11" fmla="*/ 21 h 35"/>
                  <a:gd name="T12" fmla="*/ 31 w 47"/>
                  <a:gd name="T13" fmla="*/ 14 h 35"/>
                  <a:gd name="T14" fmla="*/ 31 w 47"/>
                  <a:gd name="T15" fmla="*/ 11 h 35"/>
                  <a:gd name="T16" fmla="*/ 23 w 47"/>
                  <a:gd name="T17" fmla="*/ 14 h 35"/>
                  <a:gd name="T18" fmla="*/ 19 w 47"/>
                  <a:gd name="T19" fmla="*/ 17 h 35"/>
                  <a:gd name="T20" fmla="*/ 11 w 47"/>
                  <a:gd name="T21" fmla="*/ 21 h 35"/>
                  <a:gd name="T22" fmla="*/ 0 w 47"/>
                  <a:gd name="T23" fmla="*/ 24 h 35"/>
                  <a:gd name="T24" fmla="*/ 0 w 47"/>
                  <a:gd name="T25" fmla="*/ 17 h 35"/>
                  <a:gd name="T26" fmla="*/ 0 w 47"/>
                  <a:gd name="T27" fmla="*/ 11 h 35"/>
                  <a:gd name="T28" fmla="*/ 15 w 47"/>
                  <a:gd name="T29" fmla="*/ 4 h 35"/>
                  <a:gd name="T30" fmla="*/ 31 w 47"/>
                  <a:gd name="T31" fmla="*/ 0 h 35"/>
                  <a:gd name="T32" fmla="*/ 35 w 47"/>
                  <a:gd name="T33" fmla="*/ 0 h 35"/>
                  <a:gd name="T34" fmla="*/ 43 w 47"/>
                  <a:gd name="T35" fmla="*/ 4 h 35"/>
                  <a:gd name="T36" fmla="*/ 47 w 47"/>
                  <a:gd name="T37" fmla="*/ 14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7" h="35">
                    <a:moveTo>
                      <a:pt x="47" y="14"/>
                    </a:moveTo>
                    <a:lnTo>
                      <a:pt x="43" y="24"/>
                    </a:lnTo>
                    <a:lnTo>
                      <a:pt x="35" y="35"/>
                    </a:lnTo>
                    <a:lnTo>
                      <a:pt x="31" y="35"/>
                    </a:lnTo>
                    <a:lnTo>
                      <a:pt x="31" y="28"/>
                    </a:lnTo>
                    <a:lnTo>
                      <a:pt x="31" y="21"/>
                    </a:lnTo>
                    <a:lnTo>
                      <a:pt x="31" y="14"/>
                    </a:lnTo>
                    <a:lnTo>
                      <a:pt x="31" y="11"/>
                    </a:lnTo>
                    <a:lnTo>
                      <a:pt x="23" y="14"/>
                    </a:lnTo>
                    <a:lnTo>
                      <a:pt x="19" y="17"/>
                    </a:lnTo>
                    <a:lnTo>
                      <a:pt x="11" y="21"/>
                    </a:lnTo>
                    <a:lnTo>
                      <a:pt x="0" y="24"/>
                    </a:lnTo>
                    <a:lnTo>
                      <a:pt x="0" y="17"/>
                    </a:lnTo>
                    <a:lnTo>
                      <a:pt x="0" y="11"/>
                    </a:lnTo>
                    <a:lnTo>
                      <a:pt x="15" y="4"/>
                    </a:lnTo>
                    <a:lnTo>
                      <a:pt x="31" y="0"/>
                    </a:lnTo>
                    <a:lnTo>
                      <a:pt x="35" y="0"/>
                    </a:lnTo>
                    <a:lnTo>
                      <a:pt x="43" y="4"/>
                    </a:lnTo>
                    <a:lnTo>
                      <a:pt x="47" y="14"/>
                    </a:lnTo>
                    <a:close/>
                  </a:path>
                </a:pathLst>
              </a:custGeom>
              <a:solidFill>
                <a:srgbClr val="000000"/>
              </a:solidFill>
              <a:ln w="2540">
                <a:solidFill>
                  <a:srgbClr val="000000"/>
                </a:solidFill>
                <a:prstDash val="solid"/>
                <a:round/>
                <a:headEnd/>
                <a:tailEnd/>
              </a:ln>
            </p:spPr>
            <p:txBody>
              <a:bodyPr/>
              <a:lstStyle/>
              <a:p>
                <a:endParaRPr lang="en-US"/>
              </a:p>
            </p:txBody>
          </p:sp>
          <p:sp>
            <p:nvSpPr>
              <p:cNvPr id="72" name="Freeform 328"/>
              <p:cNvSpPr>
                <a:spLocks/>
              </p:cNvSpPr>
              <p:nvPr/>
            </p:nvSpPr>
            <p:spPr bwMode="auto">
              <a:xfrm>
                <a:off x="1996" y="1538"/>
                <a:ext cx="20" cy="13"/>
              </a:xfrm>
              <a:custGeom>
                <a:avLst/>
                <a:gdLst>
                  <a:gd name="T0" fmla="*/ 20 w 20"/>
                  <a:gd name="T1" fmla="*/ 7 h 13"/>
                  <a:gd name="T2" fmla="*/ 20 w 20"/>
                  <a:gd name="T3" fmla="*/ 13 h 13"/>
                  <a:gd name="T4" fmla="*/ 16 w 20"/>
                  <a:gd name="T5" fmla="*/ 13 h 13"/>
                  <a:gd name="T6" fmla="*/ 0 w 20"/>
                  <a:gd name="T7" fmla="*/ 13 h 13"/>
                  <a:gd name="T8" fmla="*/ 0 w 20"/>
                  <a:gd name="T9" fmla="*/ 7 h 13"/>
                  <a:gd name="T10" fmla="*/ 4 w 20"/>
                  <a:gd name="T11" fmla="*/ 0 h 13"/>
                  <a:gd name="T12" fmla="*/ 12 w 20"/>
                  <a:gd name="T13" fmla="*/ 0 h 13"/>
                  <a:gd name="T14" fmla="*/ 20 w 20"/>
                  <a:gd name="T15" fmla="*/ 7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 h="13">
                    <a:moveTo>
                      <a:pt x="20" y="7"/>
                    </a:moveTo>
                    <a:lnTo>
                      <a:pt x="20" y="13"/>
                    </a:lnTo>
                    <a:lnTo>
                      <a:pt x="16" y="13"/>
                    </a:lnTo>
                    <a:lnTo>
                      <a:pt x="0" y="13"/>
                    </a:lnTo>
                    <a:lnTo>
                      <a:pt x="0" y="7"/>
                    </a:lnTo>
                    <a:lnTo>
                      <a:pt x="4" y="0"/>
                    </a:lnTo>
                    <a:lnTo>
                      <a:pt x="12" y="0"/>
                    </a:lnTo>
                    <a:lnTo>
                      <a:pt x="20" y="7"/>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 name="Freeform 329"/>
              <p:cNvSpPr>
                <a:spLocks/>
              </p:cNvSpPr>
              <p:nvPr/>
            </p:nvSpPr>
            <p:spPr bwMode="auto">
              <a:xfrm>
                <a:off x="1570" y="1551"/>
                <a:ext cx="355" cy="769"/>
              </a:xfrm>
              <a:custGeom>
                <a:avLst/>
                <a:gdLst>
                  <a:gd name="T0" fmla="*/ 355 w 355"/>
                  <a:gd name="T1" fmla="*/ 11 h 769"/>
                  <a:gd name="T2" fmla="*/ 324 w 355"/>
                  <a:gd name="T3" fmla="*/ 21 h 769"/>
                  <a:gd name="T4" fmla="*/ 292 w 355"/>
                  <a:gd name="T5" fmla="*/ 32 h 769"/>
                  <a:gd name="T6" fmla="*/ 260 w 355"/>
                  <a:gd name="T7" fmla="*/ 49 h 769"/>
                  <a:gd name="T8" fmla="*/ 233 w 355"/>
                  <a:gd name="T9" fmla="*/ 67 h 769"/>
                  <a:gd name="T10" fmla="*/ 205 w 355"/>
                  <a:gd name="T11" fmla="*/ 87 h 769"/>
                  <a:gd name="T12" fmla="*/ 185 w 355"/>
                  <a:gd name="T13" fmla="*/ 112 h 769"/>
                  <a:gd name="T14" fmla="*/ 166 w 355"/>
                  <a:gd name="T15" fmla="*/ 136 h 769"/>
                  <a:gd name="T16" fmla="*/ 146 w 355"/>
                  <a:gd name="T17" fmla="*/ 164 h 769"/>
                  <a:gd name="T18" fmla="*/ 134 w 355"/>
                  <a:gd name="T19" fmla="*/ 192 h 769"/>
                  <a:gd name="T20" fmla="*/ 122 w 355"/>
                  <a:gd name="T21" fmla="*/ 241 h 769"/>
                  <a:gd name="T22" fmla="*/ 114 w 355"/>
                  <a:gd name="T23" fmla="*/ 293 h 769"/>
                  <a:gd name="T24" fmla="*/ 114 w 355"/>
                  <a:gd name="T25" fmla="*/ 390 h 769"/>
                  <a:gd name="T26" fmla="*/ 12 w 355"/>
                  <a:gd name="T27" fmla="*/ 394 h 769"/>
                  <a:gd name="T28" fmla="*/ 8 w 355"/>
                  <a:gd name="T29" fmla="*/ 397 h 769"/>
                  <a:gd name="T30" fmla="*/ 8 w 355"/>
                  <a:gd name="T31" fmla="*/ 735 h 769"/>
                  <a:gd name="T32" fmla="*/ 8 w 355"/>
                  <a:gd name="T33" fmla="*/ 769 h 769"/>
                  <a:gd name="T34" fmla="*/ 0 w 355"/>
                  <a:gd name="T35" fmla="*/ 766 h 769"/>
                  <a:gd name="T36" fmla="*/ 0 w 355"/>
                  <a:gd name="T37" fmla="*/ 700 h 769"/>
                  <a:gd name="T38" fmla="*/ 0 w 355"/>
                  <a:gd name="T39" fmla="*/ 383 h 769"/>
                  <a:gd name="T40" fmla="*/ 47 w 355"/>
                  <a:gd name="T41" fmla="*/ 380 h 769"/>
                  <a:gd name="T42" fmla="*/ 99 w 355"/>
                  <a:gd name="T43" fmla="*/ 380 h 769"/>
                  <a:gd name="T44" fmla="*/ 99 w 355"/>
                  <a:gd name="T45" fmla="*/ 373 h 769"/>
                  <a:gd name="T46" fmla="*/ 99 w 355"/>
                  <a:gd name="T47" fmla="*/ 303 h 769"/>
                  <a:gd name="T48" fmla="*/ 106 w 355"/>
                  <a:gd name="T49" fmla="*/ 244 h 769"/>
                  <a:gd name="T50" fmla="*/ 114 w 355"/>
                  <a:gd name="T51" fmla="*/ 213 h 769"/>
                  <a:gd name="T52" fmla="*/ 122 w 355"/>
                  <a:gd name="T53" fmla="*/ 181 h 769"/>
                  <a:gd name="T54" fmla="*/ 138 w 355"/>
                  <a:gd name="T55" fmla="*/ 154 h 769"/>
                  <a:gd name="T56" fmla="*/ 158 w 355"/>
                  <a:gd name="T57" fmla="*/ 122 h 769"/>
                  <a:gd name="T58" fmla="*/ 197 w 355"/>
                  <a:gd name="T59" fmla="*/ 81 h 769"/>
                  <a:gd name="T60" fmla="*/ 241 w 355"/>
                  <a:gd name="T61" fmla="*/ 46 h 769"/>
                  <a:gd name="T62" fmla="*/ 268 w 355"/>
                  <a:gd name="T63" fmla="*/ 32 h 769"/>
                  <a:gd name="T64" fmla="*/ 296 w 355"/>
                  <a:gd name="T65" fmla="*/ 18 h 769"/>
                  <a:gd name="T66" fmla="*/ 324 w 355"/>
                  <a:gd name="T67" fmla="*/ 7 h 769"/>
                  <a:gd name="T68" fmla="*/ 351 w 355"/>
                  <a:gd name="T69" fmla="*/ 0 h 769"/>
                  <a:gd name="T70" fmla="*/ 355 w 355"/>
                  <a:gd name="T71" fmla="*/ 11 h 7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55" h="769">
                    <a:moveTo>
                      <a:pt x="355" y="11"/>
                    </a:moveTo>
                    <a:lnTo>
                      <a:pt x="324" y="21"/>
                    </a:lnTo>
                    <a:lnTo>
                      <a:pt x="292" y="32"/>
                    </a:lnTo>
                    <a:lnTo>
                      <a:pt x="260" y="49"/>
                    </a:lnTo>
                    <a:lnTo>
                      <a:pt x="233" y="67"/>
                    </a:lnTo>
                    <a:lnTo>
                      <a:pt x="205" y="87"/>
                    </a:lnTo>
                    <a:lnTo>
                      <a:pt x="185" y="112"/>
                    </a:lnTo>
                    <a:lnTo>
                      <a:pt x="166" y="136"/>
                    </a:lnTo>
                    <a:lnTo>
                      <a:pt x="146" y="164"/>
                    </a:lnTo>
                    <a:lnTo>
                      <a:pt x="134" y="192"/>
                    </a:lnTo>
                    <a:lnTo>
                      <a:pt x="122" y="241"/>
                    </a:lnTo>
                    <a:lnTo>
                      <a:pt x="114" y="293"/>
                    </a:lnTo>
                    <a:lnTo>
                      <a:pt x="114" y="390"/>
                    </a:lnTo>
                    <a:lnTo>
                      <a:pt x="12" y="394"/>
                    </a:lnTo>
                    <a:lnTo>
                      <a:pt x="8" y="397"/>
                    </a:lnTo>
                    <a:lnTo>
                      <a:pt x="8" y="735"/>
                    </a:lnTo>
                    <a:lnTo>
                      <a:pt x="8" y="769"/>
                    </a:lnTo>
                    <a:lnTo>
                      <a:pt x="0" y="766"/>
                    </a:lnTo>
                    <a:lnTo>
                      <a:pt x="0" y="700"/>
                    </a:lnTo>
                    <a:lnTo>
                      <a:pt x="0" y="383"/>
                    </a:lnTo>
                    <a:lnTo>
                      <a:pt x="47" y="380"/>
                    </a:lnTo>
                    <a:lnTo>
                      <a:pt x="99" y="380"/>
                    </a:lnTo>
                    <a:lnTo>
                      <a:pt x="99" y="373"/>
                    </a:lnTo>
                    <a:lnTo>
                      <a:pt x="99" y="303"/>
                    </a:lnTo>
                    <a:lnTo>
                      <a:pt x="106" y="244"/>
                    </a:lnTo>
                    <a:lnTo>
                      <a:pt x="114" y="213"/>
                    </a:lnTo>
                    <a:lnTo>
                      <a:pt x="122" y="181"/>
                    </a:lnTo>
                    <a:lnTo>
                      <a:pt x="138" y="154"/>
                    </a:lnTo>
                    <a:lnTo>
                      <a:pt x="158" y="122"/>
                    </a:lnTo>
                    <a:lnTo>
                      <a:pt x="197" y="81"/>
                    </a:lnTo>
                    <a:lnTo>
                      <a:pt x="241" y="46"/>
                    </a:lnTo>
                    <a:lnTo>
                      <a:pt x="268" y="32"/>
                    </a:lnTo>
                    <a:lnTo>
                      <a:pt x="296" y="18"/>
                    </a:lnTo>
                    <a:lnTo>
                      <a:pt x="324" y="7"/>
                    </a:lnTo>
                    <a:lnTo>
                      <a:pt x="351" y="0"/>
                    </a:lnTo>
                    <a:lnTo>
                      <a:pt x="355" y="11"/>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 name="Freeform 331"/>
              <p:cNvSpPr>
                <a:spLocks/>
              </p:cNvSpPr>
              <p:nvPr/>
            </p:nvSpPr>
            <p:spPr bwMode="auto">
              <a:xfrm>
                <a:off x="2103" y="1569"/>
                <a:ext cx="27" cy="24"/>
              </a:xfrm>
              <a:custGeom>
                <a:avLst/>
                <a:gdLst>
                  <a:gd name="T0" fmla="*/ 27 w 27"/>
                  <a:gd name="T1" fmla="*/ 14 h 24"/>
                  <a:gd name="T2" fmla="*/ 27 w 27"/>
                  <a:gd name="T3" fmla="*/ 24 h 24"/>
                  <a:gd name="T4" fmla="*/ 20 w 27"/>
                  <a:gd name="T5" fmla="*/ 24 h 24"/>
                  <a:gd name="T6" fmla="*/ 16 w 27"/>
                  <a:gd name="T7" fmla="*/ 24 h 24"/>
                  <a:gd name="T8" fmla="*/ 12 w 27"/>
                  <a:gd name="T9" fmla="*/ 24 h 24"/>
                  <a:gd name="T10" fmla="*/ 0 w 27"/>
                  <a:gd name="T11" fmla="*/ 0 h 24"/>
                  <a:gd name="T12" fmla="*/ 12 w 27"/>
                  <a:gd name="T13" fmla="*/ 7 h 24"/>
                  <a:gd name="T14" fmla="*/ 27 w 27"/>
                  <a:gd name="T15" fmla="*/ 14 h 2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 h="24">
                    <a:moveTo>
                      <a:pt x="27" y="14"/>
                    </a:moveTo>
                    <a:lnTo>
                      <a:pt x="27" y="24"/>
                    </a:lnTo>
                    <a:lnTo>
                      <a:pt x="20" y="24"/>
                    </a:lnTo>
                    <a:lnTo>
                      <a:pt x="16" y="24"/>
                    </a:lnTo>
                    <a:lnTo>
                      <a:pt x="12" y="24"/>
                    </a:lnTo>
                    <a:lnTo>
                      <a:pt x="0" y="0"/>
                    </a:lnTo>
                    <a:lnTo>
                      <a:pt x="12" y="7"/>
                    </a:lnTo>
                    <a:lnTo>
                      <a:pt x="27" y="14"/>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 name="Freeform 332"/>
              <p:cNvSpPr>
                <a:spLocks/>
              </p:cNvSpPr>
              <p:nvPr/>
            </p:nvSpPr>
            <p:spPr bwMode="auto">
              <a:xfrm>
                <a:off x="2115" y="1583"/>
                <a:ext cx="134" cy="122"/>
              </a:xfrm>
              <a:custGeom>
                <a:avLst/>
                <a:gdLst>
                  <a:gd name="T0" fmla="*/ 134 w 134"/>
                  <a:gd name="T1" fmla="*/ 17 h 122"/>
                  <a:gd name="T2" fmla="*/ 110 w 134"/>
                  <a:gd name="T3" fmla="*/ 28 h 122"/>
                  <a:gd name="T4" fmla="*/ 98 w 134"/>
                  <a:gd name="T5" fmla="*/ 28 h 122"/>
                  <a:gd name="T6" fmla="*/ 82 w 134"/>
                  <a:gd name="T7" fmla="*/ 28 h 122"/>
                  <a:gd name="T8" fmla="*/ 71 w 134"/>
                  <a:gd name="T9" fmla="*/ 21 h 122"/>
                  <a:gd name="T10" fmla="*/ 63 w 134"/>
                  <a:gd name="T11" fmla="*/ 21 h 122"/>
                  <a:gd name="T12" fmla="*/ 55 w 134"/>
                  <a:gd name="T13" fmla="*/ 24 h 122"/>
                  <a:gd name="T14" fmla="*/ 55 w 134"/>
                  <a:gd name="T15" fmla="*/ 28 h 122"/>
                  <a:gd name="T16" fmla="*/ 55 w 134"/>
                  <a:gd name="T17" fmla="*/ 31 h 122"/>
                  <a:gd name="T18" fmla="*/ 82 w 134"/>
                  <a:gd name="T19" fmla="*/ 42 h 122"/>
                  <a:gd name="T20" fmla="*/ 94 w 134"/>
                  <a:gd name="T21" fmla="*/ 52 h 122"/>
                  <a:gd name="T22" fmla="*/ 102 w 134"/>
                  <a:gd name="T23" fmla="*/ 62 h 122"/>
                  <a:gd name="T24" fmla="*/ 110 w 134"/>
                  <a:gd name="T25" fmla="*/ 97 h 122"/>
                  <a:gd name="T26" fmla="*/ 98 w 134"/>
                  <a:gd name="T27" fmla="*/ 94 h 122"/>
                  <a:gd name="T28" fmla="*/ 79 w 134"/>
                  <a:gd name="T29" fmla="*/ 94 h 122"/>
                  <a:gd name="T30" fmla="*/ 67 w 134"/>
                  <a:gd name="T31" fmla="*/ 87 h 122"/>
                  <a:gd name="T32" fmla="*/ 55 w 134"/>
                  <a:gd name="T33" fmla="*/ 76 h 122"/>
                  <a:gd name="T34" fmla="*/ 47 w 134"/>
                  <a:gd name="T35" fmla="*/ 69 h 122"/>
                  <a:gd name="T36" fmla="*/ 43 w 134"/>
                  <a:gd name="T37" fmla="*/ 59 h 122"/>
                  <a:gd name="T38" fmla="*/ 39 w 134"/>
                  <a:gd name="T39" fmla="*/ 52 h 122"/>
                  <a:gd name="T40" fmla="*/ 27 w 134"/>
                  <a:gd name="T41" fmla="*/ 45 h 122"/>
                  <a:gd name="T42" fmla="*/ 27 w 134"/>
                  <a:gd name="T43" fmla="*/ 49 h 122"/>
                  <a:gd name="T44" fmla="*/ 31 w 134"/>
                  <a:gd name="T45" fmla="*/ 66 h 122"/>
                  <a:gd name="T46" fmla="*/ 35 w 134"/>
                  <a:gd name="T47" fmla="*/ 90 h 122"/>
                  <a:gd name="T48" fmla="*/ 27 w 134"/>
                  <a:gd name="T49" fmla="*/ 108 h 122"/>
                  <a:gd name="T50" fmla="*/ 15 w 134"/>
                  <a:gd name="T51" fmla="*/ 122 h 122"/>
                  <a:gd name="T52" fmla="*/ 8 w 134"/>
                  <a:gd name="T53" fmla="*/ 115 h 122"/>
                  <a:gd name="T54" fmla="*/ 4 w 134"/>
                  <a:gd name="T55" fmla="*/ 108 h 122"/>
                  <a:gd name="T56" fmla="*/ 0 w 134"/>
                  <a:gd name="T57" fmla="*/ 87 h 122"/>
                  <a:gd name="T58" fmla="*/ 8 w 134"/>
                  <a:gd name="T59" fmla="*/ 45 h 122"/>
                  <a:gd name="T60" fmla="*/ 8 w 134"/>
                  <a:gd name="T61" fmla="*/ 31 h 122"/>
                  <a:gd name="T62" fmla="*/ 11 w 134"/>
                  <a:gd name="T63" fmla="*/ 28 h 122"/>
                  <a:gd name="T64" fmla="*/ 19 w 134"/>
                  <a:gd name="T65" fmla="*/ 24 h 122"/>
                  <a:gd name="T66" fmla="*/ 27 w 134"/>
                  <a:gd name="T67" fmla="*/ 24 h 122"/>
                  <a:gd name="T68" fmla="*/ 35 w 134"/>
                  <a:gd name="T69" fmla="*/ 21 h 122"/>
                  <a:gd name="T70" fmla="*/ 31 w 134"/>
                  <a:gd name="T71" fmla="*/ 10 h 122"/>
                  <a:gd name="T72" fmla="*/ 35 w 134"/>
                  <a:gd name="T73" fmla="*/ 3 h 122"/>
                  <a:gd name="T74" fmla="*/ 71 w 134"/>
                  <a:gd name="T75" fmla="*/ 0 h 122"/>
                  <a:gd name="T76" fmla="*/ 86 w 134"/>
                  <a:gd name="T77" fmla="*/ 0 h 122"/>
                  <a:gd name="T78" fmla="*/ 106 w 134"/>
                  <a:gd name="T79" fmla="*/ 0 h 122"/>
                  <a:gd name="T80" fmla="*/ 134 w 134"/>
                  <a:gd name="T81" fmla="*/ 17 h 1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4" h="122">
                    <a:moveTo>
                      <a:pt x="134" y="17"/>
                    </a:moveTo>
                    <a:lnTo>
                      <a:pt x="110" y="28"/>
                    </a:lnTo>
                    <a:lnTo>
                      <a:pt x="98" y="28"/>
                    </a:lnTo>
                    <a:lnTo>
                      <a:pt x="82" y="28"/>
                    </a:lnTo>
                    <a:lnTo>
                      <a:pt x="71" y="21"/>
                    </a:lnTo>
                    <a:lnTo>
                      <a:pt x="63" y="21"/>
                    </a:lnTo>
                    <a:lnTo>
                      <a:pt x="55" y="24"/>
                    </a:lnTo>
                    <a:lnTo>
                      <a:pt x="55" y="28"/>
                    </a:lnTo>
                    <a:lnTo>
                      <a:pt x="55" y="31"/>
                    </a:lnTo>
                    <a:lnTo>
                      <a:pt x="82" y="42"/>
                    </a:lnTo>
                    <a:lnTo>
                      <a:pt x="94" y="52"/>
                    </a:lnTo>
                    <a:lnTo>
                      <a:pt x="102" y="62"/>
                    </a:lnTo>
                    <a:lnTo>
                      <a:pt x="110" y="97"/>
                    </a:lnTo>
                    <a:lnTo>
                      <a:pt x="98" y="94"/>
                    </a:lnTo>
                    <a:lnTo>
                      <a:pt x="79" y="94"/>
                    </a:lnTo>
                    <a:lnTo>
                      <a:pt x="67" y="87"/>
                    </a:lnTo>
                    <a:lnTo>
                      <a:pt x="55" y="76"/>
                    </a:lnTo>
                    <a:lnTo>
                      <a:pt x="47" y="69"/>
                    </a:lnTo>
                    <a:lnTo>
                      <a:pt x="43" y="59"/>
                    </a:lnTo>
                    <a:lnTo>
                      <a:pt x="39" y="52"/>
                    </a:lnTo>
                    <a:lnTo>
                      <a:pt x="27" y="45"/>
                    </a:lnTo>
                    <a:lnTo>
                      <a:pt x="27" y="49"/>
                    </a:lnTo>
                    <a:lnTo>
                      <a:pt x="31" y="66"/>
                    </a:lnTo>
                    <a:lnTo>
                      <a:pt x="35" y="90"/>
                    </a:lnTo>
                    <a:lnTo>
                      <a:pt x="27" y="108"/>
                    </a:lnTo>
                    <a:lnTo>
                      <a:pt x="15" y="122"/>
                    </a:lnTo>
                    <a:lnTo>
                      <a:pt x="8" y="115"/>
                    </a:lnTo>
                    <a:lnTo>
                      <a:pt x="4" y="108"/>
                    </a:lnTo>
                    <a:lnTo>
                      <a:pt x="0" y="87"/>
                    </a:lnTo>
                    <a:lnTo>
                      <a:pt x="8" y="45"/>
                    </a:lnTo>
                    <a:lnTo>
                      <a:pt x="8" y="31"/>
                    </a:lnTo>
                    <a:lnTo>
                      <a:pt x="11" y="28"/>
                    </a:lnTo>
                    <a:lnTo>
                      <a:pt x="19" y="24"/>
                    </a:lnTo>
                    <a:lnTo>
                      <a:pt x="27" y="24"/>
                    </a:lnTo>
                    <a:lnTo>
                      <a:pt x="35" y="21"/>
                    </a:lnTo>
                    <a:lnTo>
                      <a:pt x="31" y="10"/>
                    </a:lnTo>
                    <a:lnTo>
                      <a:pt x="35" y="3"/>
                    </a:lnTo>
                    <a:lnTo>
                      <a:pt x="71" y="0"/>
                    </a:lnTo>
                    <a:lnTo>
                      <a:pt x="86" y="0"/>
                    </a:lnTo>
                    <a:lnTo>
                      <a:pt x="106" y="0"/>
                    </a:lnTo>
                    <a:lnTo>
                      <a:pt x="134" y="17"/>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 name="Freeform 333"/>
              <p:cNvSpPr>
                <a:spLocks/>
              </p:cNvSpPr>
              <p:nvPr/>
            </p:nvSpPr>
            <p:spPr bwMode="auto">
              <a:xfrm>
                <a:off x="1637" y="1611"/>
                <a:ext cx="63" cy="48"/>
              </a:xfrm>
              <a:custGeom>
                <a:avLst/>
                <a:gdLst>
                  <a:gd name="T0" fmla="*/ 51 w 63"/>
                  <a:gd name="T1" fmla="*/ 17 h 48"/>
                  <a:gd name="T2" fmla="*/ 55 w 63"/>
                  <a:gd name="T3" fmla="*/ 31 h 48"/>
                  <a:gd name="T4" fmla="*/ 63 w 63"/>
                  <a:gd name="T5" fmla="*/ 48 h 48"/>
                  <a:gd name="T6" fmla="*/ 51 w 63"/>
                  <a:gd name="T7" fmla="*/ 48 h 48"/>
                  <a:gd name="T8" fmla="*/ 39 w 63"/>
                  <a:gd name="T9" fmla="*/ 45 h 48"/>
                  <a:gd name="T10" fmla="*/ 24 w 63"/>
                  <a:gd name="T11" fmla="*/ 34 h 48"/>
                  <a:gd name="T12" fmla="*/ 0 w 63"/>
                  <a:gd name="T13" fmla="*/ 0 h 48"/>
                  <a:gd name="T14" fmla="*/ 0 w 63"/>
                  <a:gd name="T15" fmla="*/ 0 h 48"/>
                  <a:gd name="T16" fmla="*/ 24 w 63"/>
                  <a:gd name="T17" fmla="*/ 10 h 48"/>
                  <a:gd name="T18" fmla="*/ 51 w 63"/>
                  <a:gd name="T19" fmla="*/ 17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3" h="48">
                    <a:moveTo>
                      <a:pt x="51" y="17"/>
                    </a:moveTo>
                    <a:lnTo>
                      <a:pt x="55" y="31"/>
                    </a:lnTo>
                    <a:lnTo>
                      <a:pt x="63" y="48"/>
                    </a:lnTo>
                    <a:lnTo>
                      <a:pt x="51" y="48"/>
                    </a:lnTo>
                    <a:lnTo>
                      <a:pt x="39" y="45"/>
                    </a:lnTo>
                    <a:lnTo>
                      <a:pt x="24" y="34"/>
                    </a:lnTo>
                    <a:lnTo>
                      <a:pt x="0" y="0"/>
                    </a:lnTo>
                    <a:lnTo>
                      <a:pt x="24" y="10"/>
                    </a:lnTo>
                    <a:lnTo>
                      <a:pt x="51" y="17"/>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 name="Freeform 334"/>
              <p:cNvSpPr>
                <a:spLocks/>
              </p:cNvSpPr>
              <p:nvPr/>
            </p:nvSpPr>
            <p:spPr bwMode="auto">
              <a:xfrm>
                <a:off x="1933" y="1656"/>
                <a:ext cx="36" cy="21"/>
              </a:xfrm>
              <a:custGeom>
                <a:avLst/>
                <a:gdLst>
                  <a:gd name="T0" fmla="*/ 36 w 36"/>
                  <a:gd name="T1" fmla="*/ 17 h 21"/>
                  <a:gd name="T2" fmla="*/ 28 w 36"/>
                  <a:gd name="T3" fmla="*/ 21 h 21"/>
                  <a:gd name="T4" fmla="*/ 16 w 36"/>
                  <a:gd name="T5" fmla="*/ 21 h 21"/>
                  <a:gd name="T6" fmla="*/ 0 w 36"/>
                  <a:gd name="T7" fmla="*/ 3 h 21"/>
                  <a:gd name="T8" fmla="*/ 12 w 36"/>
                  <a:gd name="T9" fmla="*/ 0 h 21"/>
                  <a:gd name="T10" fmla="*/ 24 w 36"/>
                  <a:gd name="T11" fmla="*/ 0 h 21"/>
                  <a:gd name="T12" fmla="*/ 36 w 36"/>
                  <a:gd name="T13" fmla="*/ 17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21">
                    <a:moveTo>
                      <a:pt x="36" y="17"/>
                    </a:moveTo>
                    <a:lnTo>
                      <a:pt x="28" y="21"/>
                    </a:lnTo>
                    <a:lnTo>
                      <a:pt x="16" y="21"/>
                    </a:lnTo>
                    <a:lnTo>
                      <a:pt x="0" y="3"/>
                    </a:lnTo>
                    <a:lnTo>
                      <a:pt x="12" y="0"/>
                    </a:lnTo>
                    <a:lnTo>
                      <a:pt x="24" y="0"/>
                    </a:lnTo>
                    <a:lnTo>
                      <a:pt x="36" y="17"/>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 name="Freeform 335"/>
              <p:cNvSpPr>
                <a:spLocks/>
              </p:cNvSpPr>
              <p:nvPr/>
            </p:nvSpPr>
            <p:spPr bwMode="auto">
              <a:xfrm>
                <a:off x="1684" y="2000"/>
                <a:ext cx="20" cy="21"/>
              </a:xfrm>
              <a:custGeom>
                <a:avLst/>
                <a:gdLst>
                  <a:gd name="T0" fmla="*/ 20 w 20"/>
                  <a:gd name="T1" fmla="*/ 7 h 21"/>
                  <a:gd name="T2" fmla="*/ 20 w 20"/>
                  <a:gd name="T3" fmla="*/ 18 h 21"/>
                  <a:gd name="T4" fmla="*/ 8 w 20"/>
                  <a:gd name="T5" fmla="*/ 21 h 21"/>
                  <a:gd name="T6" fmla="*/ 4 w 20"/>
                  <a:gd name="T7" fmla="*/ 21 h 21"/>
                  <a:gd name="T8" fmla="*/ 0 w 20"/>
                  <a:gd name="T9" fmla="*/ 14 h 21"/>
                  <a:gd name="T10" fmla="*/ 4 w 20"/>
                  <a:gd name="T11" fmla="*/ 7 h 21"/>
                  <a:gd name="T12" fmla="*/ 8 w 20"/>
                  <a:gd name="T13" fmla="*/ 0 h 21"/>
                  <a:gd name="T14" fmla="*/ 16 w 20"/>
                  <a:gd name="T15" fmla="*/ 4 h 21"/>
                  <a:gd name="T16" fmla="*/ 20 w 20"/>
                  <a:gd name="T17" fmla="*/ 7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21">
                    <a:moveTo>
                      <a:pt x="20" y="7"/>
                    </a:moveTo>
                    <a:lnTo>
                      <a:pt x="20" y="18"/>
                    </a:lnTo>
                    <a:lnTo>
                      <a:pt x="8" y="21"/>
                    </a:lnTo>
                    <a:lnTo>
                      <a:pt x="4" y="21"/>
                    </a:lnTo>
                    <a:lnTo>
                      <a:pt x="0" y="14"/>
                    </a:lnTo>
                    <a:lnTo>
                      <a:pt x="4" y="7"/>
                    </a:lnTo>
                    <a:lnTo>
                      <a:pt x="8" y="0"/>
                    </a:lnTo>
                    <a:lnTo>
                      <a:pt x="16" y="4"/>
                    </a:lnTo>
                    <a:lnTo>
                      <a:pt x="20" y="7"/>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 name="Freeform 336"/>
              <p:cNvSpPr>
                <a:spLocks/>
              </p:cNvSpPr>
              <p:nvPr/>
            </p:nvSpPr>
            <p:spPr bwMode="auto">
              <a:xfrm>
                <a:off x="1649" y="2039"/>
                <a:ext cx="83" cy="41"/>
              </a:xfrm>
              <a:custGeom>
                <a:avLst/>
                <a:gdLst>
                  <a:gd name="T0" fmla="*/ 83 w 83"/>
                  <a:gd name="T1" fmla="*/ 38 h 41"/>
                  <a:gd name="T2" fmla="*/ 71 w 83"/>
                  <a:gd name="T3" fmla="*/ 34 h 41"/>
                  <a:gd name="T4" fmla="*/ 59 w 83"/>
                  <a:gd name="T5" fmla="*/ 31 h 41"/>
                  <a:gd name="T6" fmla="*/ 39 w 83"/>
                  <a:gd name="T7" fmla="*/ 17 h 41"/>
                  <a:gd name="T8" fmla="*/ 27 w 83"/>
                  <a:gd name="T9" fmla="*/ 31 h 41"/>
                  <a:gd name="T10" fmla="*/ 20 w 83"/>
                  <a:gd name="T11" fmla="*/ 38 h 41"/>
                  <a:gd name="T12" fmla="*/ 8 w 83"/>
                  <a:gd name="T13" fmla="*/ 41 h 41"/>
                  <a:gd name="T14" fmla="*/ 0 w 83"/>
                  <a:gd name="T15" fmla="*/ 41 h 41"/>
                  <a:gd name="T16" fmla="*/ 12 w 83"/>
                  <a:gd name="T17" fmla="*/ 27 h 41"/>
                  <a:gd name="T18" fmla="*/ 20 w 83"/>
                  <a:gd name="T19" fmla="*/ 14 h 41"/>
                  <a:gd name="T20" fmla="*/ 31 w 83"/>
                  <a:gd name="T21" fmla="*/ 0 h 41"/>
                  <a:gd name="T22" fmla="*/ 39 w 83"/>
                  <a:gd name="T23" fmla="*/ 0 h 41"/>
                  <a:gd name="T24" fmla="*/ 51 w 83"/>
                  <a:gd name="T25" fmla="*/ 0 h 41"/>
                  <a:gd name="T26" fmla="*/ 71 w 83"/>
                  <a:gd name="T27" fmla="*/ 17 h 41"/>
                  <a:gd name="T28" fmla="*/ 83 w 83"/>
                  <a:gd name="T29" fmla="*/ 38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3" h="41">
                    <a:moveTo>
                      <a:pt x="83" y="38"/>
                    </a:moveTo>
                    <a:lnTo>
                      <a:pt x="71" y="34"/>
                    </a:lnTo>
                    <a:lnTo>
                      <a:pt x="59" y="31"/>
                    </a:lnTo>
                    <a:lnTo>
                      <a:pt x="39" y="17"/>
                    </a:lnTo>
                    <a:lnTo>
                      <a:pt x="27" y="31"/>
                    </a:lnTo>
                    <a:lnTo>
                      <a:pt x="20" y="38"/>
                    </a:lnTo>
                    <a:lnTo>
                      <a:pt x="8" y="41"/>
                    </a:lnTo>
                    <a:lnTo>
                      <a:pt x="0" y="41"/>
                    </a:lnTo>
                    <a:lnTo>
                      <a:pt x="12" y="27"/>
                    </a:lnTo>
                    <a:lnTo>
                      <a:pt x="20" y="14"/>
                    </a:lnTo>
                    <a:lnTo>
                      <a:pt x="31" y="0"/>
                    </a:lnTo>
                    <a:lnTo>
                      <a:pt x="39" y="0"/>
                    </a:lnTo>
                    <a:lnTo>
                      <a:pt x="51" y="0"/>
                    </a:lnTo>
                    <a:lnTo>
                      <a:pt x="71" y="17"/>
                    </a:lnTo>
                    <a:lnTo>
                      <a:pt x="83" y="38"/>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 name="Freeform 337"/>
              <p:cNvSpPr>
                <a:spLocks/>
              </p:cNvSpPr>
              <p:nvPr/>
            </p:nvSpPr>
            <p:spPr bwMode="auto">
              <a:xfrm>
                <a:off x="1680" y="2077"/>
                <a:ext cx="24" cy="28"/>
              </a:xfrm>
              <a:custGeom>
                <a:avLst/>
                <a:gdLst>
                  <a:gd name="T0" fmla="*/ 24 w 24"/>
                  <a:gd name="T1" fmla="*/ 10 h 28"/>
                  <a:gd name="T2" fmla="*/ 20 w 24"/>
                  <a:gd name="T3" fmla="*/ 21 h 28"/>
                  <a:gd name="T4" fmla="*/ 12 w 24"/>
                  <a:gd name="T5" fmla="*/ 28 h 28"/>
                  <a:gd name="T6" fmla="*/ 4 w 24"/>
                  <a:gd name="T7" fmla="*/ 21 h 28"/>
                  <a:gd name="T8" fmla="*/ 0 w 24"/>
                  <a:gd name="T9" fmla="*/ 14 h 28"/>
                  <a:gd name="T10" fmla="*/ 0 w 24"/>
                  <a:gd name="T11" fmla="*/ 10 h 28"/>
                  <a:gd name="T12" fmla="*/ 4 w 24"/>
                  <a:gd name="T13" fmla="*/ 3 h 28"/>
                  <a:gd name="T14" fmla="*/ 12 w 24"/>
                  <a:gd name="T15" fmla="*/ 0 h 28"/>
                  <a:gd name="T16" fmla="*/ 20 w 24"/>
                  <a:gd name="T17" fmla="*/ 3 h 28"/>
                  <a:gd name="T18" fmla="*/ 24 w 24"/>
                  <a:gd name="T19" fmla="*/ 7 h 28"/>
                  <a:gd name="T20" fmla="*/ 24 w 24"/>
                  <a:gd name="T21" fmla="*/ 10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 h="28">
                    <a:moveTo>
                      <a:pt x="24" y="10"/>
                    </a:moveTo>
                    <a:lnTo>
                      <a:pt x="20" y="21"/>
                    </a:lnTo>
                    <a:lnTo>
                      <a:pt x="12" y="28"/>
                    </a:lnTo>
                    <a:lnTo>
                      <a:pt x="4" y="21"/>
                    </a:lnTo>
                    <a:lnTo>
                      <a:pt x="0" y="14"/>
                    </a:lnTo>
                    <a:lnTo>
                      <a:pt x="0" y="10"/>
                    </a:lnTo>
                    <a:lnTo>
                      <a:pt x="4" y="3"/>
                    </a:lnTo>
                    <a:lnTo>
                      <a:pt x="12" y="0"/>
                    </a:lnTo>
                    <a:lnTo>
                      <a:pt x="20" y="3"/>
                    </a:lnTo>
                    <a:lnTo>
                      <a:pt x="24" y="7"/>
                    </a:lnTo>
                    <a:lnTo>
                      <a:pt x="24" y="10"/>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 name="Freeform 338"/>
              <p:cNvSpPr>
                <a:spLocks/>
              </p:cNvSpPr>
              <p:nvPr/>
            </p:nvSpPr>
            <p:spPr bwMode="auto">
              <a:xfrm>
                <a:off x="1708" y="2094"/>
                <a:ext cx="16" cy="21"/>
              </a:xfrm>
              <a:custGeom>
                <a:avLst/>
                <a:gdLst>
                  <a:gd name="T0" fmla="*/ 16 w 16"/>
                  <a:gd name="T1" fmla="*/ 0 h 21"/>
                  <a:gd name="T2" fmla="*/ 12 w 16"/>
                  <a:gd name="T3" fmla="*/ 18 h 21"/>
                  <a:gd name="T4" fmla="*/ 8 w 16"/>
                  <a:gd name="T5" fmla="*/ 21 h 21"/>
                  <a:gd name="T6" fmla="*/ 0 w 16"/>
                  <a:gd name="T7" fmla="*/ 21 h 21"/>
                  <a:gd name="T8" fmla="*/ 0 w 16"/>
                  <a:gd name="T9" fmla="*/ 18 h 21"/>
                  <a:gd name="T10" fmla="*/ 0 w 16"/>
                  <a:gd name="T11" fmla="*/ 11 h 21"/>
                  <a:gd name="T12" fmla="*/ 8 w 16"/>
                  <a:gd name="T13" fmla="*/ 0 h 21"/>
                  <a:gd name="T14" fmla="*/ 16 w 16"/>
                  <a:gd name="T15" fmla="*/ 0 h 2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21">
                    <a:moveTo>
                      <a:pt x="16" y="0"/>
                    </a:moveTo>
                    <a:lnTo>
                      <a:pt x="12" y="18"/>
                    </a:lnTo>
                    <a:lnTo>
                      <a:pt x="8" y="21"/>
                    </a:lnTo>
                    <a:lnTo>
                      <a:pt x="0" y="21"/>
                    </a:lnTo>
                    <a:lnTo>
                      <a:pt x="0" y="18"/>
                    </a:lnTo>
                    <a:lnTo>
                      <a:pt x="0" y="11"/>
                    </a:lnTo>
                    <a:lnTo>
                      <a:pt x="8" y="0"/>
                    </a:lnTo>
                    <a:lnTo>
                      <a:pt x="16" y="0"/>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 name="Freeform 339"/>
              <p:cNvSpPr>
                <a:spLocks/>
              </p:cNvSpPr>
              <p:nvPr/>
            </p:nvSpPr>
            <p:spPr bwMode="auto">
              <a:xfrm>
                <a:off x="1661" y="2098"/>
                <a:ext cx="19" cy="21"/>
              </a:xfrm>
              <a:custGeom>
                <a:avLst/>
                <a:gdLst>
                  <a:gd name="T0" fmla="*/ 19 w 19"/>
                  <a:gd name="T1" fmla="*/ 21 h 21"/>
                  <a:gd name="T2" fmla="*/ 12 w 19"/>
                  <a:gd name="T3" fmla="*/ 17 h 21"/>
                  <a:gd name="T4" fmla="*/ 8 w 19"/>
                  <a:gd name="T5" fmla="*/ 14 h 21"/>
                  <a:gd name="T6" fmla="*/ 0 w 19"/>
                  <a:gd name="T7" fmla="*/ 0 h 21"/>
                  <a:gd name="T8" fmla="*/ 4 w 19"/>
                  <a:gd name="T9" fmla="*/ 0 h 21"/>
                  <a:gd name="T10" fmla="*/ 15 w 19"/>
                  <a:gd name="T11" fmla="*/ 10 h 21"/>
                  <a:gd name="T12" fmla="*/ 19 w 19"/>
                  <a:gd name="T13" fmla="*/ 17 h 21"/>
                  <a:gd name="T14" fmla="*/ 19 w 19"/>
                  <a:gd name="T15" fmla="*/ 21 h 2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21">
                    <a:moveTo>
                      <a:pt x="19" y="21"/>
                    </a:moveTo>
                    <a:lnTo>
                      <a:pt x="12" y="17"/>
                    </a:lnTo>
                    <a:lnTo>
                      <a:pt x="8" y="14"/>
                    </a:lnTo>
                    <a:lnTo>
                      <a:pt x="0" y="0"/>
                    </a:lnTo>
                    <a:lnTo>
                      <a:pt x="4" y="0"/>
                    </a:lnTo>
                    <a:lnTo>
                      <a:pt x="15" y="10"/>
                    </a:lnTo>
                    <a:lnTo>
                      <a:pt x="19" y="17"/>
                    </a:lnTo>
                    <a:lnTo>
                      <a:pt x="19" y="21"/>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4" name="Freeform 340"/>
              <p:cNvSpPr>
                <a:spLocks/>
              </p:cNvSpPr>
              <p:nvPr/>
            </p:nvSpPr>
            <p:spPr bwMode="auto">
              <a:xfrm>
                <a:off x="1688" y="2126"/>
                <a:ext cx="16" cy="17"/>
              </a:xfrm>
              <a:custGeom>
                <a:avLst/>
                <a:gdLst>
                  <a:gd name="T0" fmla="*/ 16 w 16"/>
                  <a:gd name="T1" fmla="*/ 7 h 17"/>
                  <a:gd name="T2" fmla="*/ 12 w 16"/>
                  <a:gd name="T3" fmla="*/ 14 h 17"/>
                  <a:gd name="T4" fmla="*/ 4 w 16"/>
                  <a:gd name="T5" fmla="*/ 17 h 17"/>
                  <a:gd name="T6" fmla="*/ 0 w 16"/>
                  <a:gd name="T7" fmla="*/ 10 h 17"/>
                  <a:gd name="T8" fmla="*/ 0 w 16"/>
                  <a:gd name="T9" fmla="*/ 3 h 17"/>
                  <a:gd name="T10" fmla="*/ 4 w 16"/>
                  <a:gd name="T11" fmla="*/ 0 h 17"/>
                  <a:gd name="T12" fmla="*/ 12 w 16"/>
                  <a:gd name="T13" fmla="*/ 3 h 17"/>
                  <a:gd name="T14" fmla="*/ 16 w 16"/>
                  <a:gd name="T15" fmla="*/ 7 h 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17">
                    <a:moveTo>
                      <a:pt x="16" y="7"/>
                    </a:moveTo>
                    <a:lnTo>
                      <a:pt x="12" y="14"/>
                    </a:lnTo>
                    <a:lnTo>
                      <a:pt x="4" y="17"/>
                    </a:lnTo>
                    <a:lnTo>
                      <a:pt x="0" y="10"/>
                    </a:lnTo>
                    <a:lnTo>
                      <a:pt x="0" y="3"/>
                    </a:lnTo>
                    <a:lnTo>
                      <a:pt x="4" y="0"/>
                    </a:lnTo>
                    <a:lnTo>
                      <a:pt x="12" y="3"/>
                    </a:lnTo>
                    <a:lnTo>
                      <a:pt x="16" y="7"/>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5" name="Freeform 341"/>
              <p:cNvSpPr>
                <a:spLocks/>
              </p:cNvSpPr>
              <p:nvPr/>
            </p:nvSpPr>
            <p:spPr bwMode="auto">
              <a:xfrm>
                <a:off x="1688" y="2160"/>
                <a:ext cx="16" cy="14"/>
              </a:xfrm>
              <a:custGeom>
                <a:avLst/>
                <a:gdLst>
                  <a:gd name="T0" fmla="*/ 16 w 16"/>
                  <a:gd name="T1" fmla="*/ 7 h 14"/>
                  <a:gd name="T2" fmla="*/ 12 w 16"/>
                  <a:gd name="T3" fmla="*/ 11 h 14"/>
                  <a:gd name="T4" fmla="*/ 8 w 16"/>
                  <a:gd name="T5" fmla="*/ 14 h 14"/>
                  <a:gd name="T6" fmla="*/ 0 w 16"/>
                  <a:gd name="T7" fmla="*/ 11 h 14"/>
                  <a:gd name="T8" fmla="*/ 4 w 16"/>
                  <a:gd name="T9" fmla="*/ 0 h 14"/>
                  <a:gd name="T10" fmla="*/ 12 w 16"/>
                  <a:gd name="T11" fmla="*/ 0 h 14"/>
                  <a:gd name="T12" fmla="*/ 16 w 16"/>
                  <a:gd name="T13" fmla="*/ 7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4">
                    <a:moveTo>
                      <a:pt x="16" y="7"/>
                    </a:moveTo>
                    <a:lnTo>
                      <a:pt x="12" y="11"/>
                    </a:lnTo>
                    <a:lnTo>
                      <a:pt x="8" y="14"/>
                    </a:lnTo>
                    <a:lnTo>
                      <a:pt x="0" y="11"/>
                    </a:lnTo>
                    <a:lnTo>
                      <a:pt x="4" y="0"/>
                    </a:lnTo>
                    <a:lnTo>
                      <a:pt x="12" y="0"/>
                    </a:lnTo>
                    <a:lnTo>
                      <a:pt x="16" y="7"/>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6" name="Freeform 342"/>
              <p:cNvSpPr>
                <a:spLocks/>
              </p:cNvSpPr>
              <p:nvPr/>
            </p:nvSpPr>
            <p:spPr bwMode="auto">
              <a:xfrm>
                <a:off x="1515" y="2327"/>
                <a:ext cx="90" cy="77"/>
              </a:xfrm>
              <a:custGeom>
                <a:avLst/>
                <a:gdLst>
                  <a:gd name="T0" fmla="*/ 87 w 90"/>
                  <a:gd name="T1" fmla="*/ 56 h 77"/>
                  <a:gd name="T2" fmla="*/ 90 w 90"/>
                  <a:gd name="T3" fmla="*/ 77 h 77"/>
                  <a:gd name="T4" fmla="*/ 87 w 90"/>
                  <a:gd name="T5" fmla="*/ 77 h 77"/>
                  <a:gd name="T6" fmla="*/ 83 w 90"/>
                  <a:gd name="T7" fmla="*/ 77 h 77"/>
                  <a:gd name="T8" fmla="*/ 79 w 90"/>
                  <a:gd name="T9" fmla="*/ 70 h 77"/>
                  <a:gd name="T10" fmla="*/ 67 w 90"/>
                  <a:gd name="T11" fmla="*/ 46 h 77"/>
                  <a:gd name="T12" fmla="*/ 59 w 90"/>
                  <a:gd name="T13" fmla="*/ 35 h 77"/>
                  <a:gd name="T14" fmla="*/ 47 w 90"/>
                  <a:gd name="T15" fmla="*/ 21 h 77"/>
                  <a:gd name="T16" fmla="*/ 39 w 90"/>
                  <a:gd name="T17" fmla="*/ 21 h 77"/>
                  <a:gd name="T18" fmla="*/ 31 w 90"/>
                  <a:gd name="T19" fmla="*/ 25 h 77"/>
                  <a:gd name="T20" fmla="*/ 0 w 90"/>
                  <a:gd name="T21" fmla="*/ 73 h 77"/>
                  <a:gd name="T22" fmla="*/ 0 w 90"/>
                  <a:gd name="T23" fmla="*/ 70 h 77"/>
                  <a:gd name="T24" fmla="*/ 0 w 90"/>
                  <a:gd name="T25" fmla="*/ 63 h 77"/>
                  <a:gd name="T26" fmla="*/ 4 w 90"/>
                  <a:gd name="T27" fmla="*/ 56 h 77"/>
                  <a:gd name="T28" fmla="*/ 19 w 90"/>
                  <a:gd name="T29" fmla="*/ 28 h 77"/>
                  <a:gd name="T30" fmla="*/ 39 w 90"/>
                  <a:gd name="T31" fmla="*/ 0 h 77"/>
                  <a:gd name="T32" fmla="*/ 55 w 90"/>
                  <a:gd name="T33" fmla="*/ 11 h 77"/>
                  <a:gd name="T34" fmla="*/ 67 w 90"/>
                  <a:gd name="T35" fmla="*/ 25 h 77"/>
                  <a:gd name="T36" fmla="*/ 87 w 90"/>
                  <a:gd name="T37" fmla="*/ 56 h 7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0" h="77">
                    <a:moveTo>
                      <a:pt x="87" y="56"/>
                    </a:moveTo>
                    <a:lnTo>
                      <a:pt x="90" y="77"/>
                    </a:lnTo>
                    <a:lnTo>
                      <a:pt x="87" y="77"/>
                    </a:lnTo>
                    <a:lnTo>
                      <a:pt x="83" y="77"/>
                    </a:lnTo>
                    <a:lnTo>
                      <a:pt x="79" y="70"/>
                    </a:lnTo>
                    <a:lnTo>
                      <a:pt x="67" y="46"/>
                    </a:lnTo>
                    <a:lnTo>
                      <a:pt x="59" y="35"/>
                    </a:lnTo>
                    <a:lnTo>
                      <a:pt x="47" y="21"/>
                    </a:lnTo>
                    <a:lnTo>
                      <a:pt x="39" y="21"/>
                    </a:lnTo>
                    <a:lnTo>
                      <a:pt x="31" y="25"/>
                    </a:lnTo>
                    <a:lnTo>
                      <a:pt x="0" y="73"/>
                    </a:lnTo>
                    <a:lnTo>
                      <a:pt x="0" y="70"/>
                    </a:lnTo>
                    <a:lnTo>
                      <a:pt x="0" y="63"/>
                    </a:lnTo>
                    <a:lnTo>
                      <a:pt x="4" y="56"/>
                    </a:lnTo>
                    <a:lnTo>
                      <a:pt x="19" y="28"/>
                    </a:lnTo>
                    <a:lnTo>
                      <a:pt x="39" y="0"/>
                    </a:lnTo>
                    <a:lnTo>
                      <a:pt x="55" y="11"/>
                    </a:lnTo>
                    <a:lnTo>
                      <a:pt x="67" y="25"/>
                    </a:lnTo>
                    <a:lnTo>
                      <a:pt x="87" y="56"/>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7" name="Freeform 343"/>
              <p:cNvSpPr>
                <a:spLocks/>
              </p:cNvSpPr>
              <p:nvPr/>
            </p:nvSpPr>
            <p:spPr bwMode="auto">
              <a:xfrm>
                <a:off x="1530" y="2366"/>
                <a:ext cx="52" cy="80"/>
              </a:xfrm>
              <a:custGeom>
                <a:avLst/>
                <a:gdLst>
                  <a:gd name="T0" fmla="*/ 48 w 52"/>
                  <a:gd name="T1" fmla="*/ 24 h 80"/>
                  <a:gd name="T2" fmla="*/ 52 w 52"/>
                  <a:gd name="T3" fmla="*/ 38 h 80"/>
                  <a:gd name="T4" fmla="*/ 52 w 52"/>
                  <a:gd name="T5" fmla="*/ 52 h 80"/>
                  <a:gd name="T6" fmla="*/ 40 w 52"/>
                  <a:gd name="T7" fmla="*/ 55 h 80"/>
                  <a:gd name="T8" fmla="*/ 32 w 52"/>
                  <a:gd name="T9" fmla="*/ 62 h 80"/>
                  <a:gd name="T10" fmla="*/ 32 w 52"/>
                  <a:gd name="T11" fmla="*/ 66 h 80"/>
                  <a:gd name="T12" fmla="*/ 32 w 52"/>
                  <a:gd name="T13" fmla="*/ 76 h 80"/>
                  <a:gd name="T14" fmla="*/ 24 w 52"/>
                  <a:gd name="T15" fmla="*/ 80 h 80"/>
                  <a:gd name="T16" fmla="*/ 20 w 52"/>
                  <a:gd name="T17" fmla="*/ 80 h 80"/>
                  <a:gd name="T18" fmla="*/ 20 w 52"/>
                  <a:gd name="T19" fmla="*/ 73 h 80"/>
                  <a:gd name="T20" fmla="*/ 20 w 52"/>
                  <a:gd name="T21" fmla="*/ 62 h 80"/>
                  <a:gd name="T22" fmla="*/ 0 w 52"/>
                  <a:gd name="T23" fmla="*/ 52 h 80"/>
                  <a:gd name="T24" fmla="*/ 12 w 52"/>
                  <a:gd name="T25" fmla="*/ 24 h 80"/>
                  <a:gd name="T26" fmla="*/ 24 w 52"/>
                  <a:gd name="T27" fmla="*/ 0 h 80"/>
                  <a:gd name="T28" fmla="*/ 32 w 52"/>
                  <a:gd name="T29" fmla="*/ 3 h 80"/>
                  <a:gd name="T30" fmla="*/ 40 w 52"/>
                  <a:gd name="T31" fmla="*/ 10 h 80"/>
                  <a:gd name="T32" fmla="*/ 48 w 52"/>
                  <a:gd name="T33" fmla="*/ 24 h 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80">
                    <a:moveTo>
                      <a:pt x="48" y="24"/>
                    </a:moveTo>
                    <a:lnTo>
                      <a:pt x="52" y="38"/>
                    </a:lnTo>
                    <a:lnTo>
                      <a:pt x="52" y="52"/>
                    </a:lnTo>
                    <a:lnTo>
                      <a:pt x="40" y="55"/>
                    </a:lnTo>
                    <a:lnTo>
                      <a:pt x="32" y="62"/>
                    </a:lnTo>
                    <a:lnTo>
                      <a:pt x="32" y="66"/>
                    </a:lnTo>
                    <a:lnTo>
                      <a:pt x="32" y="76"/>
                    </a:lnTo>
                    <a:lnTo>
                      <a:pt x="24" y="80"/>
                    </a:lnTo>
                    <a:lnTo>
                      <a:pt x="20" y="80"/>
                    </a:lnTo>
                    <a:lnTo>
                      <a:pt x="20" y="73"/>
                    </a:lnTo>
                    <a:lnTo>
                      <a:pt x="20" y="62"/>
                    </a:lnTo>
                    <a:lnTo>
                      <a:pt x="0" y="52"/>
                    </a:lnTo>
                    <a:lnTo>
                      <a:pt x="12" y="24"/>
                    </a:lnTo>
                    <a:lnTo>
                      <a:pt x="24" y="0"/>
                    </a:lnTo>
                    <a:lnTo>
                      <a:pt x="32" y="3"/>
                    </a:lnTo>
                    <a:lnTo>
                      <a:pt x="40" y="10"/>
                    </a:lnTo>
                    <a:lnTo>
                      <a:pt x="48" y="24"/>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 name="Freeform 344"/>
              <p:cNvSpPr>
                <a:spLocks/>
              </p:cNvSpPr>
              <p:nvPr/>
            </p:nvSpPr>
            <p:spPr bwMode="auto">
              <a:xfrm>
                <a:off x="1471" y="2369"/>
                <a:ext cx="28" cy="28"/>
              </a:xfrm>
              <a:custGeom>
                <a:avLst/>
                <a:gdLst>
                  <a:gd name="T0" fmla="*/ 28 w 28"/>
                  <a:gd name="T1" fmla="*/ 11 h 28"/>
                  <a:gd name="T2" fmla="*/ 28 w 28"/>
                  <a:gd name="T3" fmla="*/ 21 h 28"/>
                  <a:gd name="T4" fmla="*/ 20 w 28"/>
                  <a:gd name="T5" fmla="*/ 28 h 28"/>
                  <a:gd name="T6" fmla="*/ 8 w 28"/>
                  <a:gd name="T7" fmla="*/ 25 h 28"/>
                  <a:gd name="T8" fmla="*/ 0 w 28"/>
                  <a:gd name="T9" fmla="*/ 18 h 28"/>
                  <a:gd name="T10" fmla="*/ 0 w 28"/>
                  <a:gd name="T11" fmla="*/ 11 h 28"/>
                  <a:gd name="T12" fmla="*/ 0 w 28"/>
                  <a:gd name="T13" fmla="*/ 7 h 28"/>
                  <a:gd name="T14" fmla="*/ 12 w 28"/>
                  <a:gd name="T15" fmla="*/ 0 h 28"/>
                  <a:gd name="T16" fmla="*/ 24 w 28"/>
                  <a:gd name="T17" fmla="*/ 4 h 28"/>
                  <a:gd name="T18" fmla="*/ 28 w 28"/>
                  <a:gd name="T19" fmla="*/ 11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 h="28">
                    <a:moveTo>
                      <a:pt x="28" y="11"/>
                    </a:moveTo>
                    <a:lnTo>
                      <a:pt x="28" y="21"/>
                    </a:lnTo>
                    <a:lnTo>
                      <a:pt x="20" y="28"/>
                    </a:lnTo>
                    <a:lnTo>
                      <a:pt x="8" y="25"/>
                    </a:lnTo>
                    <a:lnTo>
                      <a:pt x="0" y="18"/>
                    </a:lnTo>
                    <a:lnTo>
                      <a:pt x="0" y="11"/>
                    </a:lnTo>
                    <a:lnTo>
                      <a:pt x="0" y="7"/>
                    </a:lnTo>
                    <a:lnTo>
                      <a:pt x="12" y="0"/>
                    </a:lnTo>
                    <a:lnTo>
                      <a:pt x="24" y="4"/>
                    </a:lnTo>
                    <a:lnTo>
                      <a:pt x="28" y="11"/>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 name="Freeform 345"/>
              <p:cNvSpPr>
                <a:spLocks/>
              </p:cNvSpPr>
              <p:nvPr/>
            </p:nvSpPr>
            <p:spPr bwMode="auto">
              <a:xfrm>
                <a:off x="1621" y="2373"/>
                <a:ext cx="20" cy="17"/>
              </a:xfrm>
              <a:custGeom>
                <a:avLst/>
                <a:gdLst>
                  <a:gd name="T0" fmla="*/ 20 w 20"/>
                  <a:gd name="T1" fmla="*/ 7 h 17"/>
                  <a:gd name="T2" fmla="*/ 16 w 20"/>
                  <a:gd name="T3" fmla="*/ 14 h 17"/>
                  <a:gd name="T4" fmla="*/ 12 w 20"/>
                  <a:gd name="T5" fmla="*/ 17 h 17"/>
                  <a:gd name="T6" fmla="*/ 4 w 20"/>
                  <a:gd name="T7" fmla="*/ 17 h 17"/>
                  <a:gd name="T8" fmla="*/ 0 w 20"/>
                  <a:gd name="T9" fmla="*/ 10 h 17"/>
                  <a:gd name="T10" fmla="*/ 0 w 20"/>
                  <a:gd name="T11" fmla="*/ 3 h 17"/>
                  <a:gd name="T12" fmla="*/ 4 w 20"/>
                  <a:gd name="T13" fmla="*/ 0 h 17"/>
                  <a:gd name="T14" fmla="*/ 16 w 20"/>
                  <a:gd name="T15" fmla="*/ 0 h 17"/>
                  <a:gd name="T16" fmla="*/ 20 w 20"/>
                  <a:gd name="T17" fmla="*/ 7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17">
                    <a:moveTo>
                      <a:pt x="20" y="7"/>
                    </a:moveTo>
                    <a:lnTo>
                      <a:pt x="16" y="14"/>
                    </a:lnTo>
                    <a:lnTo>
                      <a:pt x="12" y="17"/>
                    </a:lnTo>
                    <a:lnTo>
                      <a:pt x="4" y="17"/>
                    </a:lnTo>
                    <a:lnTo>
                      <a:pt x="0" y="10"/>
                    </a:lnTo>
                    <a:lnTo>
                      <a:pt x="0" y="3"/>
                    </a:lnTo>
                    <a:lnTo>
                      <a:pt x="4" y="0"/>
                    </a:lnTo>
                    <a:lnTo>
                      <a:pt x="16" y="0"/>
                    </a:lnTo>
                    <a:lnTo>
                      <a:pt x="20" y="7"/>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 name="Freeform 346"/>
              <p:cNvSpPr>
                <a:spLocks/>
              </p:cNvSpPr>
              <p:nvPr/>
            </p:nvSpPr>
            <p:spPr bwMode="auto">
              <a:xfrm>
                <a:off x="1459" y="2404"/>
                <a:ext cx="87" cy="188"/>
              </a:xfrm>
              <a:custGeom>
                <a:avLst/>
                <a:gdLst>
                  <a:gd name="T0" fmla="*/ 28 w 87"/>
                  <a:gd name="T1" fmla="*/ 31 h 188"/>
                  <a:gd name="T2" fmla="*/ 36 w 87"/>
                  <a:gd name="T3" fmla="*/ 28 h 188"/>
                  <a:gd name="T4" fmla="*/ 40 w 87"/>
                  <a:gd name="T5" fmla="*/ 10 h 188"/>
                  <a:gd name="T6" fmla="*/ 52 w 87"/>
                  <a:gd name="T7" fmla="*/ 10 h 188"/>
                  <a:gd name="T8" fmla="*/ 40 w 87"/>
                  <a:gd name="T9" fmla="*/ 38 h 188"/>
                  <a:gd name="T10" fmla="*/ 40 w 87"/>
                  <a:gd name="T11" fmla="*/ 59 h 188"/>
                  <a:gd name="T12" fmla="*/ 52 w 87"/>
                  <a:gd name="T13" fmla="*/ 63 h 188"/>
                  <a:gd name="T14" fmla="*/ 56 w 87"/>
                  <a:gd name="T15" fmla="*/ 45 h 188"/>
                  <a:gd name="T16" fmla="*/ 68 w 87"/>
                  <a:gd name="T17" fmla="*/ 24 h 188"/>
                  <a:gd name="T18" fmla="*/ 75 w 87"/>
                  <a:gd name="T19" fmla="*/ 38 h 188"/>
                  <a:gd name="T20" fmla="*/ 40 w 87"/>
                  <a:gd name="T21" fmla="*/ 87 h 188"/>
                  <a:gd name="T22" fmla="*/ 44 w 87"/>
                  <a:gd name="T23" fmla="*/ 108 h 188"/>
                  <a:gd name="T24" fmla="*/ 56 w 87"/>
                  <a:gd name="T25" fmla="*/ 87 h 188"/>
                  <a:gd name="T26" fmla="*/ 75 w 87"/>
                  <a:gd name="T27" fmla="*/ 59 h 188"/>
                  <a:gd name="T28" fmla="*/ 83 w 87"/>
                  <a:gd name="T29" fmla="*/ 63 h 188"/>
                  <a:gd name="T30" fmla="*/ 44 w 87"/>
                  <a:gd name="T31" fmla="*/ 129 h 188"/>
                  <a:gd name="T32" fmla="*/ 40 w 87"/>
                  <a:gd name="T33" fmla="*/ 160 h 188"/>
                  <a:gd name="T34" fmla="*/ 60 w 87"/>
                  <a:gd name="T35" fmla="*/ 122 h 188"/>
                  <a:gd name="T36" fmla="*/ 87 w 87"/>
                  <a:gd name="T37" fmla="*/ 90 h 188"/>
                  <a:gd name="T38" fmla="*/ 75 w 87"/>
                  <a:gd name="T39" fmla="*/ 115 h 188"/>
                  <a:gd name="T40" fmla="*/ 68 w 87"/>
                  <a:gd name="T41" fmla="*/ 132 h 188"/>
                  <a:gd name="T42" fmla="*/ 75 w 87"/>
                  <a:gd name="T43" fmla="*/ 153 h 188"/>
                  <a:gd name="T44" fmla="*/ 83 w 87"/>
                  <a:gd name="T45" fmla="*/ 160 h 188"/>
                  <a:gd name="T46" fmla="*/ 68 w 87"/>
                  <a:gd name="T47" fmla="*/ 174 h 188"/>
                  <a:gd name="T48" fmla="*/ 60 w 87"/>
                  <a:gd name="T49" fmla="*/ 188 h 188"/>
                  <a:gd name="T50" fmla="*/ 36 w 87"/>
                  <a:gd name="T51" fmla="*/ 181 h 188"/>
                  <a:gd name="T52" fmla="*/ 24 w 87"/>
                  <a:gd name="T53" fmla="*/ 163 h 188"/>
                  <a:gd name="T54" fmla="*/ 20 w 87"/>
                  <a:gd name="T55" fmla="*/ 132 h 188"/>
                  <a:gd name="T56" fmla="*/ 36 w 87"/>
                  <a:gd name="T57" fmla="*/ 63 h 188"/>
                  <a:gd name="T58" fmla="*/ 24 w 87"/>
                  <a:gd name="T59" fmla="*/ 31 h 188"/>
                  <a:gd name="T60" fmla="*/ 0 w 87"/>
                  <a:gd name="T61" fmla="*/ 3 h 188"/>
                  <a:gd name="T62" fmla="*/ 12 w 87"/>
                  <a:gd name="T63" fmla="*/ 3 h 188"/>
                  <a:gd name="T64" fmla="*/ 24 w 87"/>
                  <a:gd name="T65" fmla="*/ 14 h 1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7" h="188">
                    <a:moveTo>
                      <a:pt x="24" y="14"/>
                    </a:moveTo>
                    <a:lnTo>
                      <a:pt x="28" y="31"/>
                    </a:lnTo>
                    <a:lnTo>
                      <a:pt x="32" y="31"/>
                    </a:lnTo>
                    <a:lnTo>
                      <a:pt x="36" y="28"/>
                    </a:lnTo>
                    <a:lnTo>
                      <a:pt x="36" y="17"/>
                    </a:lnTo>
                    <a:lnTo>
                      <a:pt x="40" y="10"/>
                    </a:lnTo>
                    <a:lnTo>
                      <a:pt x="44" y="7"/>
                    </a:lnTo>
                    <a:lnTo>
                      <a:pt x="52" y="10"/>
                    </a:lnTo>
                    <a:lnTo>
                      <a:pt x="48" y="24"/>
                    </a:lnTo>
                    <a:lnTo>
                      <a:pt x="40" y="38"/>
                    </a:lnTo>
                    <a:lnTo>
                      <a:pt x="40" y="52"/>
                    </a:lnTo>
                    <a:lnTo>
                      <a:pt x="40" y="59"/>
                    </a:lnTo>
                    <a:lnTo>
                      <a:pt x="48" y="66"/>
                    </a:lnTo>
                    <a:lnTo>
                      <a:pt x="52" y="63"/>
                    </a:lnTo>
                    <a:lnTo>
                      <a:pt x="52" y="56"/>
                    </a:lnTo>
                    <a:lnTo>
                      <a:pt x="56" y="45"/>
                    </a:lnTo>
                    <a:lnTo>
                      <a:pt x="60" y="35"/>
                    </a:lnTo>
                    <a:lnTo>
                      <a:pt x="68" y="24"/>
                    </a:lnTo>
                    <a:lnTo>
                      <a:pt x="75" y="31"/>
                    </a:lnTo>
                    <a:lnTo>
                      <a:pt x="75" y="38"/>
                    </a:lnTo>
                    <a:lnTo>
                      <a:pt x="52" y="70"/>
                    </a:lnTo>
                    <a:lnTo>
                      <a:pt x="40" y="87"/>
                    </a:lnTo>
                    <a:lnTo>
                      <a:pt x="40" y="108"/>
                    </a:lnTo>
                    <a:lnTo>
                      <a:pt x="44" y="108"/>
                    </a:lnTo>
                    <a:lnTo>
                      <a:pt x="48" y="108"/>
                    </a:lnTo>
                    <a:lnTo>
                      <a:pt x="56" y="87"/>
                    </a:lnTo>
                    <a:lnTo>
                      <a:pt x="68" y="70"/>
                    </a:lnTo>
                    <a:lnTo>
                      <a:pt x="75" y="59"/>
                    </a:lnTo>
                    <a:lnTo>
                      <a:pt x="83" y="59"/>
                    </a:lnTo>
                    <a:lnTo>
                      <a:pt x="83" y="63"/>
                    </a:lnTo>
                    <a:lnTo>
                      <a:pt x="56" y="108"/>
                    </a:lnTo>
                    <a:lnTo>
                      <a:pt x="44" y="129"/>
                    </a:lnTo>
                    <a:lnTo>
                      <a:pt x="36" y="153"/>
                    </a:lnTo>
                    <a:lnTo>
                      <a:pt x="40" y="160"/>
                    </a:lnTo>
                    <a:lnTo>
                      <a:pt x="48" y="157"/>
                    </a:lnTo>
                    <a:lnTo>
                      <a:pt x="60" y="122"/>
                    </a:lnTo>
                    <a:lnTo>
                      <a:pt x="71" y="104"/>
                    </a:lnTo>
                    <a:lnTo>
                      <a:pt x="87" y="90"/>
                    </a:lnTo>
                    <a:lnTo>
                      <a:pt x="87" y="108"/>
                    </a:lnTo>
                    <a:lnTo>
                      <a:pt x="75" y="115"/>
                    </a:lnTo>
                    <a:lnTo>
                      <a:pt x="68" y="125"/>
                    </a:lnTo>
                    <a:lnTo>
                      <a:pt x="68" y="132"/>
                    </a:lnTo>
                    <a:lnTo>
                      <a:pt x="68" y="139"/>
                    </a:lnTo>
                    <a:lnTo>
                      <a:pt x="75" y="153"/>
                    </a:lnTo>
                    <a:lnTo>
                      <a:pt x="79" y="157"/>
                    </a:lnTo>
                    <a:lnTo>
                      <a:pt x="83" y="160"/>
                    </a:lnTo>
                    <a:lnTo>
                      <a:pt x="75" y="167"/>
                    </a:lnTo>
                    <a:lnTo>
                      <a:pt x="68" y="174"/>
                    </a:lnTo>
                    <a:lnTo>
                      <a:pt x="64" y="181"/>
                    </a:lnTo>
                    <a:lnTo>
                      <a:pt x="60" y="188"/>
                    </a:lnTo>
                    <a:lnTo>
                      <a:pt x="52" y="188"/>
                    </a:lnTo>
                    <a:lnTo>
                      <a:pt x="36" y="181"/>
                    </a:lnTo>
                    <a:lnTo>
                      <a:pt x="28" y="174"/>
                    </a:lnTo>
                    <a:lnTo>
                      <a:pt x="24" y="163"/>
                    </a:lnTo>
                    <a:lnTo>
                      <a:pt x="20" y="150"/>
                    </a:lnTo>
                    <a:lnTo>
                      <a:pt x="20" y="132"/>
                    </a:lnTo>
                    <a:lnTo>
                      <a:pt x="28" y="97"/>
                    </a:lnTo>
                    <a:lnTo>
                      <a:pt x="36" y="63"/>
                    </a:lnTo>
                    <a:lnTo>
                      <a:pt x="32" y="45"/>
                    </a:lnTo>
                    <a:lnTo>
                      <a:pt x="24" y="31"/>
                    </a:lnTo>
                    <a:lnTo>
                      <a:pt x="12" y="17"/>
                    </a:lnTo>
                    <a:lnTo>
                      <a:pt x="0" y="3"/>
                    </a:lnTo>
                    <a:lnTo>
                      <a:pt x="4" y="0"/>
                    </a:lnTo>
                    <a:lnTo>
                      <a:pt x="12" y="3"/>
                    </a:lnTo>
                    <a:lnTo>
                      <a:pt x="20" y="7"/>
                    </a:lnTo>
                    <a:lnTo>
                      <a:pt x="24" y="14"/>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1" name="Freeform 347"/>
              <p:cNvSpPr>
                <a:spLocks/>
              </p:cNvSpPr>
              <p:nvPr/>
            </p:nvSpPr>
            <p:spPr bwMode="auto">
              <a:xfrm>
                <a:off x="1554" y="2407"/>
                <a:ext cx="83" cy="185"/>
              </a:xfrm>
              <a:custGeom>
                <a:avLst/>
                <a:gdLst>
                  <a:gd name="T0" fmla="*/ 83 w 83"/>
                  <a:gd name="T1" fmla="*/ 4 h 185"/>
                  <a:gd name="T2" fmla="*/ 71 w 83"/>
                  <a:gd name="T3" fmla="*/ 14 h 185"/>
                  <a:gd name="T4" fmla="*/ 63 w 83"/>
                  <a:gd name="T5" fmla="*/ 32 h 185"/>
                  <a:gd name="T6" fmla="*/ 55 w 83"/>
                  <a:gd name="T7" fmla="*/ 46 h 185"/>
                  <a:gd name="T8" fmla="*/ 55 w 83"/>
                  <a:gd name="T9" fmla="*/ 63 h 185"/>
                  <a:gd name="T10" fmla="*/ 71 w 83"/>
                  <a:gd name="T11" fmla="*/ 136 h 185"/>
                  <a:gd name="T12" fmla="*/ 71 w 83"/>
                  <a:gd name="T13" fmla="*/ 150 h 185"/>
                  <a:gd name="T14" fmla="*/ 63 w 83"/>
                  <a:gd name="T15" fmla="*/ 160 h 185"/>
                  <a:gd name="T16" fmla="*/ 55 w 83"/>
                  <a:gd name="T17" fmla="*/ 174 h 185"/>
                  <a:gd name="T18" fmla="*/ 48 w 83"/>
                  <a:gd name="T19" fmla="*/ 181 h 185"/>
                  <a:gd name="T20" fmla="*/ 28 w 83"/>
                  <a:gd name="T21" fmla="*/ 185 h 185"/>
                  <a:gd name="T22" fmla="*/ 0 w 83"/>
                  <a:gd name="T23" fmla="*/ 157 h 185"/>
                  <a:gd name="T24" fmla="*/ 0 w 83"/>
                  <a:gd name="T25" fmla="*/ 157 h 185"/>
                  <a:gd name="T26" fmla="*/ 4 w 83"/>
                  <a:gd name="T27" fmla="*/ 154 h 185"/>
                  <a:gd name="T28" fmla="*/ 16 w 83"/>
                  <a:gd name="T29" fmla="*/ 150 h 185"/>
                  <a:gd name="T30" fmla="*/ 24 w 83"/>
                  <a:gd name="T31" fmla="*/ 136 h 185"/>
                  <a:gd name="T32" fmla="*/ 28 w 83"/>
                  <a:gd name="T33" fmla="*/ 133 h 185"/>
                  <a:gd name="T34" fmla="*/ 24 w 83"/>
                  <a:gd name="T35" fmla="*/ 126 h 185"/>
                  <a:gd name="T36" fmla="*/ 16 w 83"/>
                  <a:gd name="T37" fmla="*/ 115 h 185"/>
                  <a:gd name="T38" fmla="*/ 8 w 83"/>
                  <a:gd name="T39" fmla="*/ 108 h 185"/>
                  <a:gd name="T40" fmla="*/ 8 w 83"/>
                  <a:gd name="T41" fmla="*/ 84 h 185"/>
                  <a:gd name="T42" fmla="*/ 16 w 83"/>
                  <a:gd name="T43" fmla="*/ 87 h 185"/>
                  <a:gd name="T44" fmla="*/ 24 w 83"/>
                  <a:gd name="T45" fmla="*/ 98 h 185"/>
                  <a:gd name="T46" fmla="*/ 32 w 83"/>
                  <a:gd name="T47" fmla="*/ 115 h 185"/>
                  <a:gd name="T48" fmla="*/ 44 w 83"/>
                  <a:gd name="T49" fmla="*/ 157 h 185"/>
                  <a:gd name="T50" fmla="*/ 51 w 83"/>
                  <a:gd name="T51" fmla="*/ 157 h 185"/>
                  <a:gd name="T52" fmla="*/ 55 w 83"/>
                  <a:gd name="T53" fmla="*/ 150 h 185"/>
                  <a:gd name="T54" fmla="*/ 55 w 83"/>
                  <a:gd name="T55" fmla="*/ 140 h 185"/>
                  <a:gd name="T56" fmla="*/ 51 w 83"/>
                  <a:gd name="T57" fmla="*/ 126 h 185"/>
                  <a:gd name="T58" fmla="*/ 36 w 83"/>
                  <a:gd name="T59" fmla="*/ 87 h 185"/>
                  <a:gd name="T60" fmla="*/ 24 w 83"/>
                  <a:gd name="T61" fmla="*/ 73 h 185"/>
                  <a:gd name="T62" fmla="*/ 8 w 83"/>
                  <a:gd name="T63" fmla="*/ 60 h 185"/>
                  <a:gd name="T64" fmla="*/ 8 w 83"/>
                  <a:gd name="T65" fmla="*/ 53 h 185"/>
                  <a:gd name="T66" fmla="*/ 16 w 83"/>
                  <a:gd name="T67" fmla="*/ 49 h 185"/>
                  <a:gd name="T68" fmla="*/ 24 w 83"/>
                  <a:gd name="T69" fmla="*/ 56 h 185"/>
                  <a:gd name="T70" fmla="*/ 32 w 83"/>
                  <a:gd name="T71" fmla="*/ 63 h 185"/>
                  <a:gd name="T72" fmla="*/ 44 w 83"/>
                  <a:gd name="T73" fmla="*/ 84 h 185"/>
                  <a:gd name="T74" fmla="*/ 48 w 83"/>
                  <a:gd name="T75" fmla="*/ 84 h 185"/>
                  <a:gd name="T76" fmla="*/ 48 w 83"/>
                  <a:gd name="T77" fmla="*/ 67 h 185"/>
                  <a:gd name="T78" fmla="*/ 44 w 83"/>
                  <a:gd name="T79" fmla="*/ 56 h 185"/>
                  <a:gd name="T80" fmla="*/ 24 w 83"/>
                  <a:gd name="T81" fmla="*/ 32 h 185"/>
                  <a:gd name="T82" fmla="*/ 24 w 83"/>
                  <a:gd name="T83" fmla="*/ 28 h 185"/>
                  <a:gd name="T84" fmla="*/ 28 w 83"/>
                  <a:gd name="T85" fmla="*/ 25 h 185"/>
                  <a:gd name="T86" fmla="*/ 36 w 83"/>
                  <a:gd name="T87" fmla="*/ 28 h 185"/>
                  <a:gd name="T88" fmla="*/ 40 w 83"/>
                  <a:gd name="T89" fmla="*/ 35 h 185"/>
                  <a:gd name="T90" fmla="*/ 44 w 83"/>
                  <a:gd name="T91" fmla="*/ 39 h 185"/>
                  <a:gd name="T92" fmla="*/ 51 w 83"/>
                  <a:gd name="T93" fmla="*/ 42 h 185"/>
                  <a:gd name="T94" fmla="*/ 51 w 83"/>
                  <a:gd name="T95" fmla="*/ 35 h 185"/>
                  <a:gd name="T96" fmla="*/ 48 w 83"/>
                  <a:gd name="T97" fmla="*/ 25 h 185"/>
                  <a:gd name="T98" fmla="*/ 44 w 83"/>
                  <a:gd name="T99" fmla="*/ 14 h 185"/>
                  <a:gd name="T100" fmla="*/ 48 w 83"/>
                  <a:gd name="T101" fmla="*/ 11 h 185"/>
                  <a:gd name="T102" fmla="*/ 51 w 83"/>
                  <a:gd name="T103" fmla="*/ 11 h 185"/>
                  <a:gd name="T104" fmla="*/ 67 w 83"/>
                  <a:gd name="T105" fmla="*/ 14 h 185"/>
                  <a:gd name="T106" fmla="*/ 71 w 83"/>
                  <a:gd name="T107" fmla="*/ 4 h 185"/>
                  <a:gd name="T108" fmla="*/ 79 w 83"/>
                  <a:gd name="T109" fmla="*/ 0 h 185"/>
                  <a:gd name="T110" fmla="*/ 83 w 83"/>
                  <a:gd name="T111" fmla="*/ 4 h 1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3" h="185">
                    <a:moveTo>
                      <a:pt x="83" y="4"/>
                    </a:moveTo>
                    <a:lnTo>
                      <a:pt x="71" y="14"/>
                    </a:lnTo>
                    <a:lnTo>
                      <a:pt x="63" y="32"/>
                    </a:lnTo>
                    <a:lnTo>
                      <a:pt x="55" y="46"/>
                    </a:lnTo>
                    <a:lnTo>
                      <a:pt x="55" y="63"/>
                    </a:lnTo>
                    <a:lnTo>
                      <a:pt x="71" y="136"/>
                    </a:lnTo>
                    <a:lnTo>
                      <a:pt x="71" y="150"/>
                    </a:lnTo>
                    <a:lnTo>
                      <a:pt x="63" y="160"/>
                    </a:lnTo>
                    <a:lnTo>
                      <a:pt x="55" y="174"/>
                    </a:lnTo>
                    <a:lnTo>
                      <a:pt x="48" y="181"/>
                    </a:lnTo>
                    <a:lnTo>
                      <a:pt x="28" y="185"/>
                    </a:lnTo>
                    <a:lnTo>
                      <a:pt x="0" y="157"/>
                    </a:lnTo>
                    <a:lnTo>
                      <a:pt x="4" y="154"/>
                    </a:lnTo>
                    <a:lnTo>
                      <a:pt x="16" y="150"/>
                    </a:lnTo>
                    <a:lnTo>
                      <a:pt x="24" y="136"/>
                    </a:lnTo>
                    <a:lnTo>
                      <a:pt x="28" y="133"/>
                    </a:lnTo>
                    <a:lnTo>
                      <a:pt x="24" y="126"/>
                    </a:lnTo>
                    <a:lnTo>
                      <a:pt x="16" y="115"/>
                    </a:lnTo>
                    <a:lnTo>
                      <a:pt x="8" y="108"/>
                    </a:lnTo>
                    <a:lnTo>
                      <a:pt x="8" y="84"/>
                    </a:lnTo>
                    <a:lnTo>
                      <a:pt x="16" y="87"/>
                    </a:lnTo>
                    <a:lnTo>
                      <a:pt x="24" y="98"/>
                    </a:lnTo>
                    <a:lnTo>
                      <a:pt x="32" y="115"/>
                    </a:lnTo>
                    <a:lnTo>
                      <a:pt x="44" y="157"/>
                    </a:lnTo>
                    <a:lnTo>
                      <a:pt x="51" y="157"/>
                    </a:lnTo>
                    <a:lnTo>
                      <a:pt x="55" y="150"/>
                    </a:lnTo>
                    <a:lnTo>
                      <a:pt x="55" y="140"/>
                    </a:lnTo>
                    <a:lnTo>
                      <a:pt x="51" y="126"/>
                    </a:lnTo>
                    <a:lnTo>
                      <a:pt x="36" y="87"/>
                    </a:lnTo>
                    <a:lnTo>
                      <a:pt x="24" y="73"/>
                    </a:lnTo>
                    <a:lnTo>
                      <a:pt x="8" y="60"/>
                    </a:lnTo>
                    <a:lnTo>
                      <a:pt x="8" y="53"/>
                    </a:lnTo>
                    <a:lnTo>
                      <a:pt x="16" y="49"/>
                    </a:lnTo>
                    <a:lnTo>
                      <a:pt x="24" y="56"/>
                    </a:lnTo>
                    <a:lnTo>
                      <a:pt x="32" y="63"/>
                    </a:lnTo>
                    <a:lnTo>
                      <a:pt x="44" y="84"/>
                    </a:lnTo>
                    <a:lnTo>
                      <a:pt x="48" y="84"/>
                    </a:lnTo>
                    <a:lnTo>
                      <a:pt x="48" y="67"/>
                    </a:lnTo>
                    <a:lnTo>
                      <a:pt x="44" y="56"/>
                    </a:lnTo>
                    <a:lnTo>
                      <a:pt x="24" y="32"/>
                    </a:lnTo>
                    <a:lnTo>
                      <a:pt x="24" y="28"/>
                    </a:lnTo>
                    <a:lnTo>
                      <a:pt x="28" y="25"/>
                    </a:lnTo>
                    <a:lnTo>
                      <a:pt x="36" y="28"/>
                    </a:lnTo>
                    <a:lnTo>
                      <a:pt x="40" y="35"/>
                    </a:lnTo>
                    <a:lnTo>
                      <a:pt x="44" y="39"/>
                    </a:lnTo>
                    <a:lnTo>
                      <a:pt x="51" y="42"/>
                    </a:lnTo>
                    <a:lnTo>
                      <a:pt x="51" y="35"/>
                    </a:lnTo>
                    <a:lnTo>
                      <a:pt x="48" y="25"/>
                    </a:lnTo>
                    <a:lnTo>
                      <a:pt x="44" y="14"/>
                    </a:lnTo>
                    <a:lnTo>
                      <a:pt x="48" y="11"/>
                    </a:lnTo>
                    <a:lnTo>
                      <a:pt x="51" y="11"/>
                    </a:lnTo>
                    <a:lnTo>
                      <a:pt x="67" y="14"/>
                    </a:lnTo>
                    <a:lnTo>
                      <a:pt x="71" y="4"/>
                    </a:lnTo>
                    <a:lnTo>
                      <a:pt x="79" y="0"/>
                    </a:lnTo>
                    <a:lnTo>
                      <a:pt x="83" y="4"/>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 name="Freeform 348"/>
              <p:cNvSpPr>
                <a:spLocks/>
              </p:cNvSpPr>
              <p:nvPr/>
            </p:nvSpPr>
            <p:spPr bwMode="auto">
              <a:xfrm>
                <a:off x="1527" y="2581"/>
                <a:ext cx="43" cy="35"/>
              </a:xfrm>
              <a:custGeom>
                <a:avLst/>
                <a:gdLst>
                  <a:gd name="T0" fmla="*/ 43 w 43"/>
                  <a:gd name="T1" fmla="*/ 35 h 35"/>
                  <a:gd name="T2" fmla="*/ 0 w 43"/>
                  <a:gd name="T3" fmla="*/ 35 h 35"/>
                  <a:gd name="T4" fmla="*/ 3 w 43"/>
                  <a:gd name="T5" fmla="*/ 28 h 35"/>
                  <a:gd name="T6" fmla="*/ 7 w 43"/>
                  <a:gd name="T7" fmla="*/ 18 h 35"/>
                  <a:gd name="T8" fmla="*/ 19 w 43"/>
                  <a:gd name="T9" fmla="*/ 0 h 35"/>
                  <a:gd name="T10" fmla="*/ 23 w 43"/>
                  <a:gd name="T11" fmla="*/ 0 h 35"/>
                  <a:gd name="T12" fmla="*/ 23 w 43"/>
                  <a:gd name="T13" fmla="*/ 0 h 35"/>
                  <a:gd name="T14" fmla="*/ 27 w 43"/>
                  <a:gd name="T15" fmla="*/ 4 h 35"/>
                  <a:gd name="T16" fmla="*/ 43 w 43"/>
                  <a:gd name="T17" fmla="*/ 18 h 35"/>
                  <a:gd name="T18" fmla="*/ 43 w 43"/>
                  <a:gd name="T19" fmla="*/ 28 h 35"/>
                  <a:gd name="T20" fmla="*/ 43 w 43"/>
                  <a:gd name="T21" fmla="*/ 35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3" h="35">
                    <a:moveTo>
                      <a:pt x="43" y="35"/>
                    </a:moveTo>
                    <a:lnTo>
                      <a:pt x="0" y="35"/>
                    </a:lnTo>
                    <a:lnTo>
                      <a:pt x="3" y="28"/>
                    </a:lnTo>
                    <a:lnTo>
                      <a:pt x="7" y="18"/>
                    </a:lnTo>
                    <a:lnTo>
                      <a:pt x="19" y="0"/>
                    </a:lnTo>
                    <a:lnTo>
                      <a:pt x="23" y="0"/>
                    </a:lnTo>
                    <a:lnTo>
                      <a:pt x="27" y="4"/>
                    </a:lnTo>
                    <a:lnTo>
                      <a:pt x="43" y="18"/>
                    </a:lnTo>
                    <a:lnTo>
                      <a:pt x="43" y="28"/>
                    </a:lnTo>
                    <a:lnTo>
                      <a:pt x="43" y="35"/>
                    </a:lnTo>
                    <a:close/>
                  </a:path>
                </a:pathLst>
              </a:custGeom>
              <a:solidFill>
                <a:srgbClr val="FF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 name="Freeform 349"/>
              <p:cNvSpPr>
                <a:spLocks/>
              </p:cNvSpPr>
              <p:nvPr/>
            </p:nvSpPr>
            <p:spPr bwMode="auto">
              <a:xfrm>
                <a:off x="1515" y="2634"/>
                <a:ext cx="75" cy="7"/>
              </a:xfrm>
              <a:custGeom>
                <a:avLst/>
                <a:gdLst>
                  <a:gd name="T0" fmla="*/ 75 w 75"/>
                  <a:gd name="T1" fmla="*/ 3 h 7"/>
                  <a:gd name="T2" fmla="*/ 75 w 75"/>
                  <a:gd name="T3" fmla="*/ 3 h 7"/>
                  <a:gd name="T4" fmla="*/ 35 w 75"/>
                  <a:gd name="T5" fmla="*/ 7 h 7"/>
                  <a:gd name="T6" fmla="*/ 19 w 75"/>
                  <a:gd name="T7" fmla="*/ 7 h 7"/>
                  <a:gd name="T8" fmla="*/ 0 w 75"/>
                  <a:gd name="T9" fmla="*/ 3 h 7"/>
                  <a:gd name="T10" fmla="*/ 0 w 75"/>
                  <a:gd name="T11" fmla="*/ 0 h 7"/>
                  <a:gd name="T12" fmla="*/ 39 w 75"/>
                  <a:gd name="T13" fmla="*/ 0 h 7"/>
                  <a:gd name="T14" fmla="*/ 55 w 75"/>
                  <a:gd name="T15" fmla="*/ 0 h 7"/>
                  <a:gd name="T16" fmla="*/ 75 w 75"/>
                  <a:gd name="T17" fmla="*/ 3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 h="7">
                    <a:moveTo>
                      <a:pt x="75" y="3"/>
                    </a:moveTo>
                    <a:lnTo>
                      <a:pt x="75" y="3"/>
                    </a:lnTo>
                    <a:lnTo>
                      <a:pt x="35" y="7"/>
                    </a:lnTo>
                    <a:lnTo>
                      <a:pt x="19" y="7"/>
                    </a:lnTo>
                    <a:lnTo>
                      <a:pt x="0" y="3"/>
                    </a:lnTo>
                    <a:lnTo>
                      <a:pt x="0" y="0"/>
                    </a:lnTo>
                    <a:lnTo>
                      <a:pt x="39" y="0"/>
                    </a:lnTo>
                    <a:lnTo>
                      <a:pt x="55" y="0"/>
                    </a:lnTo>
                    <a:lnTo>
                      <a:pt x="75" y="3"/>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 name="Freeform 350"/>
              <p:cNvSpPr>
                <a:spLocks/>
              </p:cNvSpPr>
              <p:nvPr/>
            </p:nvSpPr>
            <p:spPr bwMode="auto">
              <a:xfrm>
                <a:off x="1495" y="2654"/>
                <a:ext cx="122" cy="25"/>
              </a:xfrm>
              <a:custGeom>
                <a:avLst/>
                <a:gdLst>
                  <a:gd name="T0" fmla="*/ 122 w 122"/>
                  <a:gd name="T1" fmla="*/ 11 h 25"/>
                  <a:gd name="T2" fmla="*/ 118 w 122"/>
                  <a:gd name="T3" fmla="*/ 18 h 25"/>
                  <a:gd name="T4" fmla="*/ 110 w 122"/>
                  <a:gd name="T5" fmla="*/ 25 h 25"/>
                  <a:gd name="T6" fmla="*/ 8 w 122"/>
                  <a:gd name="T7" fmla="*/ 25 h 25"/>
                  <a:gd name="T8" fmla="*/ 0 w 122"/>
                  <a:gd name="T9" fmla="*/ 18 h 25"/>
                  <a:gd name="T10" fmla="*/ 0 w 122"/>
                  <a:gd name="T11" fmla="*/ 7 h 25"/>
                  <a:gd name="T12" fmla="*/ 8 w 122"/>
                  <a:gd name="T13" fmla="*/ 0 h 25"/>
                  <a:gd name="T14" fmla="*/ 107 w 122"/>
                  <a:gd name="T15" fmla="*/ 0 h 25"/>
                  <a:gd name="T16" fmla="*/ 114 w 122"/>
                  <a:gd name="T17" fmla="*/ 0 h 25"/>
                  <a:gd name="T18" fmla="*/ 122 w 122"/>
                  <a:gd name="T19" fmla="*/ 11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2" h="25">
                    <a:moveTo>
                      <a:pt x="122" y="11"/>
                    </a:moveTo>
                    <a:lnTo>
                      <a:pt x="118" y="18"/>
                    </a:lnTo>
                    <a:lnTo>
                      <a:pt x="110" y="25"/>
                    </a:lnTo>
                    <a:lnTo>
                      <a:pt x="8" y="25"/>
                    </a:lnTo>
                    <a:lnTo>
                      <a:pt x="0" y="18"/>
                    </a:lnTo>
                    <a:lnTo>
                      <a:pt x="0" y="7"/>
                    </a:lnTo>
                    <a:lnTo>
                      <a:pt x="8" y="0"/>
                    </a:lnTo>
                    <a:lnTo>
                      <a:pt x="107" y="0"/>
                    </a:lnTo>
                    <a:lnTo>
                      <a:pt x="114" y="0"/>
                    </a:lnTo>
                    <a:lnTo>
                      <a:pt x="122" y="11"/>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 name="Freeform 351"/>
              <p:cNvSpPr>
                <a:spLocks/>
              </p:cNvSpPr>
              <p:nvPr/>
            </p:nvSpPr>
            <p:spPr bwMode="auto">
              <a:xfrm>
                <a:off x="1519" y="2696"/>
                <a:ext cx="75" cy="7"/>
              </a:xfrm>
              <a:custGeom>
                <a:avLst/>
                <a:gdLst>
                  <a:gd name="T0" fmla="*/ 75 w 75"/>
                  <a:gd name="T1" fmla="*/ 7 h 7"/>
                  <a:gd name="T2" fmla="*/ 35 w 75"/>
                  <a:gd name="T3" fmla="*/ 7 h 7"/>
                  <a:gd name="T4" fmla="*/ 0 w 75"/>
                  <a:gd name="T5" fmla="*/ 7 h 7"/>
                  <a:gd name="T6" fmla="*/ 0 w 75"/>
                  <a:gd name="T7" fmla="*/ 4 h 7"/>
                  <a:gd name="T8" fmla="*/ 35 w 75"/>
                  <a:gd name="T9" fmla="*/ 0 h 7"/>
                  <a:gd name="T10" fmla="*/ 75 w 75"/>
                  <a:gd name="T11" fmla="*/ 4 h 7"/>
                  <a:gd name="T12" fmla="*/ 75 w 75"/>
                  <a:gd name="T13" fmla="*/ 7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 h="7">
                    <a:moveTo>
                      <a:pt x="75" y="7"/>
                    </a:moveTo>
                    <a:lnTo>
                      <a:pt x="35" y="7"/>
                    </a:lnTo>
                    <a:lnTo>
                      <a:pt x="0" y="7"/>
                    </a:lnTo>
                    <a:lnTo>
                      <a:pt x="0" y="4"/>
                    </a:lnTo>
                    <a:lnTo>
                      <a:pt x="35" y="0"/>
                    </a:lnTo>
                    <a:lnTo>
                      <a:pt x="75" y="4"/>
                    </a:lnTo>
                    <a:lnTo>
                      <a:pt x="75" y="7"/>
                    </a:lnTo>
                    <a:close/>
                  </a:path>
                </a:pathLst>
              </a:custGeom>
              <a:solidFill>
                <a:srgbClr val="FF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350" name="TextBox 349"/>
          <p:cNvSpPr txBox="1"/>
          <p:nvPr/>
        </p:nvSpPr>
        <p:spPr>
          <a:xfrm>
            <a:off x="3849624" y="493776"/>
            <a:ext cx="4498848" cy="523220"/>
          </a:xfrm>
          <a:prstGeom prst="rect">
            <a:avLst/>
          </a:prstGeom>
          <a:solidFill>
            <a:schemeClr val="accent1">
              <a:lumMod val="75000"/>
            </a:schemeClr>
          </a:solidFill>
        </p:spPr>
        <p:txBody>
          <a:bodyPr wrap="square" rtlCol="0">
            <a:spAutoFit/>
          </a:bodyPr>
          <a:lstStyle/>
          <a:p>
            <a:pPr algn="ctr"/>
            <a:r>
              <a:rPr lang="en-US" sz="28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rPr>
              <a:t>LUYỆN TẬP</a:t>
            </a:r>
            <a:endParaRPr lang="en-US" sz="2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endParaRPr>
          </a:p>
        </p:txBody>
      </p:sp>
      <p:sp>
        <p:nvSpPr>
          <p:cNvPr id="2" name="TextBox 1"/>
          <p:cNvSpPr txBox="1"/>
          <p:nvPr/>
        </p:nvSpPr>
        <p:spPr>
          <a:xfrm>
            <a:off x="4315968" y="1060704"/>
            <a:ext cx="3584448" cy="400110"/>
          </a:xfrm>
          <a:prstGeom prst="rect">
            <a:avLst/>
          </a:prstGeom>
          <a:noFill/>
        </p:spPr>
        <p:txBody>
          <a:bodyPr wrap="square" rtlCol="0">
            <a:spAutoFit/>
          </a:bodyPr>
          <a:lstStyle/>
          <a:p>
            <a:r>
              <a:rPr lang="en-US" sz="2000" dirty="0" smtClean="0">
                <a:solidFill>
                  <a:srgbClr val="7030A0"/>
                </a:solidFill>
                <a:latin typeface="Times New Roman" panose="02020603050405020304" pitchFamily="18" charset="0"/>
                <a:cs typeface="Times New Roman" panose="02020603050405020304" pitchFamily="18" charset="0"/>
              </a:rPr>
              <a:t>CHỌN ĐÁP ÁN ĐÚNG NHẤT</a:t>
            </a:r>
            <a:endParaRPr lang="en-US" sz="20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851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9" name="AutoShape 2"/>
          <p:cNvSpPr>
            <a:spLocks noChangeArrowheads="1"/>
          </p:cNvSpPr>
          <p:nvPr/>
        </p:nvSpPr>
        <p:spPr bwMode="auto">
          <a:xfrm>
            <a:off x="18916650" y="-368300"/>
            <a:ext cx="914400" cy="1066800"/>
          </a:xfrm>
          <a:prstGeom prst="smileyFace">
            <a:avLst>
              <a:gd name="adj" fmla="val -4653"/>
            </a:avLst>
          </a:prstGeom>
          <a:solidFill>
            <a:schemeClr val="accent1"/>
          </a:solidFill>
          <a:ln>
            <a:noFill/>
          </a:ln>
          <a:effectLst>
            <a:prstShdw prst="shdw18" dist="17961" dir="13500000">
              <a:schemeClr val="accent1">
                <a:gamma/>
                <a:shade val="60000"/>
                <a:invGamma/>
              </a:schemeClr>
            </a:prst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1" hangingPunct="1">
              <a:defRPr/>
            </a:pPr>
            <a:endParaRPr lang="en-US">
              <a:latin typeface="Arial" panose="020B0604020202020204" pitchFamily="34" charset="0"/>
              <a:cs typeface="Arial" panose="020B0604020202020204" pitchFamily="34" charset="0"/>
            </a:endParaRPr>
          </a:p>
        </p:txBody>
      </p:sp>
      <p:sp>
        <p:nvSpPr>
          <p:cNvPr id="1200" name="AutoShape 3"/>
          <p:cNvSpPr>
            <a:spLocks noChangeArrowheads="1"/>
          </p:cNvSpPr>
          <p:nvPr/>
        </p:nvSpPr>
        <p:spPr bwMode="auto">
          <a:xfrm>
            <a:off x="18808700" y="-1803400"/>
            <a:ext cx="914400" cy="1066800"/>
          </a:xfrm>
          <a:prstGeom prst="smileyFace">
            <a:avLst>
              <a:gd name="adj" fmla="val -4653"/>
            </a:avLst>
          </a:prstGeom>
          <a:gradFill rotWithShape="1">
            <a:gsLst>
              <a:gs pos="0">
                <a:srgbClr val="FFFF00"/>
              </a:gs>
              <a:gs pos="100000">
                <a:srgbClr val="0000FF"/>
              </a:gs>
            </a:gsLst>
            <a:path path="shape">
              <a:fillToRect l="50000" t="50000" r="50000" b="50000"/>
            </a:path>
          </a:gradFill>
          <a:ln w="9525">
            <a:solidFill>
              <a:schemeClr val="bg1"/>
            </a:solidFill>
            <a:round/>
            <a:headEnd/>
            <a:tailEnd/>
          </a:ln>
          <a:effectLst>
            <a:prstShdw prst="shdw18" dist="17961" dir="13500000">
              <a:schemeClr val="bg1">
                <a:gamma/>
                <a:shade val="60000"/>
                <a:invGamma/>
              </a:schemeClr>
            </a:prstShdw>
          </a:effectLst>
        </p:spPr>
        <p:txBody>
          <a:bodyPr wrap="none" anchor="ctr"/>
          <a:lstStyle/>
          <a:p>
            <a:pPr eaLnBrk="1" hangingPunct="1">
              <a:defRPr/>
            </a:pPr>
            <a:endParaRPr lang="en-US">
              <a:latin typeface="Arial" panose="020B0604020202020204" pitchFamily="34" charset="0"/>
              <a:cs typeface="Arial" panose="020B0604020202020204" pitchFamily="34" charset="0"/>
            </a:endParaRPr>
          </a:p>
        </p:txBody>
      </p:sp>
      <p:sp>
        <p:nvSpPr>
          <p:cNvPr id="1201" name="Rectangle 4"/>
          <p:cNvSpPr>
            <a:spLocks noChangeArrowheads="1"/>
          </p:cNvSpPr>
          <p:nvPr/>
        </p:nvSpPr>
        <p:spPr bwMode="auto">
          <a:xfrm>
            <a:off x="1981200" y="338328"/>
            <a:ext cx="912876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nchor="ctr"/>
          <a:lstStyle/>
          <a:p>
            <a:pPr algn="ctr" eaLnBrk="1" hangingPunct="1"/>
            <a:r>
              <a:rPr lang="en-US" sz="2800" b="1" i="1" dirty="0" smtClean="0">
                <a:solidFill>
                  <a:srgbClr val="FF3300"/>
                </a:solidFill>
                <a:latin typeface="Times New Roman" panose="02020603050405020304" pitchFamily="18" charset="0"/>
                <a:cs typeface="Times New Roman" panose="02020603050405020304" pitchFamily="18" charset="0"/>
              </a:rPr>
              <a:t>Câu </a:t>
            </a:r>
            <a:r>
              <a:rPr lang="en-US" sz="2800" b="1" i="1" dirty="0">
                <a:solidFill>
                  <a:srgbClr val="FF3300"/>
                </a:solidFill>
                <a:latin typeface="Times New Roman" panose="02020603050405020304" pitchFamily="18" charset="0"/>
                <a:cs typeface="Times New Roman" panose="02020603050405020304" pitchFamily="18" charset="0"/>
              </a:rPr>
              <a:t>2: </a:t>
            </a:r>
            <a:r>
              <a:rPr lang="en-US" sz="2800" b="1" i="1" dirty="0" smtClean="0">
                <a:solidFill>
                  <a:srgbClr val="FF3300"/>
                </a:solidFill>
                <a:latin typeface="Times New Roman" panose="02020603050405020304" pitchFamily="18" charset="0"/>
                <a:cs typeface="Times New Roman" panose="02020603050405020304" pitchFamily="18" charset="0"/>
              </a:rPr>
              <a:t>Việc nâng cao chất lương dịch vụ và đa dạng hóa các loại hình dịch vụ cần phải dựa vào:</a:t>
            </a:r>
            <a:endParaRPr lang="en-US" sz="2800" b="1" i="1" dirty="0">
              <a:solidFill>
                <a:srgbClr val="FF3300"/>
              </a:solidFill>
              <a:latin typeface="Times New Roman" panose="02020603050405020304" pitchFamily="18" charset="0"/>
              <a:cs typeface="Times New Roman" panose="02020603050405020304" pitchFamily="18" charset="0"/>
            </a:endParaRPr>
          </a:p>
        </p:txBody>
      </p:sp>
      <p:grpSp>
        <p:nvGrpSpPr>
          <p:cNvPr id="1202" name="Group 27"/>
          <p:cNvGrpSpPr>
            <a:grpSpLocks/>
          </p:cNvGrpSpPr>
          <p:nvPr/>
        </p:nvGrpSpPr>
        <p:grpSpPr bwMode="auto">
          <a:xfrm rot="5400000">
            <a:off x="2403632" y="1227337"/>
            <a:ext cx="952187" cy="1219200"/>
            <a:chOff x="1702" y="1824"/>
            <a:chExt cx="2390" cy="1821"/>
          </a:xfrm>
        </p:grpSpPr>
        <p:sp>
          <p:nvSpPr>
            <p:cNvPr id="1203" name="AutoShape 28"/>
            <p:cNvSpPr>
              <a:spLocks noChangeArrowheads="1"/>
            </p:cNvSpPr>
            <p:nvPr/>
          </p:nvSpPr>
          <p:spPr bwMode="gray">
            <a:xfrm rot="16200000" flipH="1">
              <a:off x="1822" y="2555"/>
              <a:ext cx="308" cy="207"/>
            </a:xfrm>
            <a:prstGeom prst="upArrow">
              <a:avLst>
                <a:gd name="adj1" fmla="val 51676"/>
                <a:gd name="adj2" fmla="val 100000"/>
              </a:avLst>
            </a:prstGeom>
            <a:gradFill rotWithShape="1">
              <a:gsLst>
                <a:gs pos="0">
                  <a:srgbClr val="FF0066"/>
                </a:gs>
                <a:gs pos="100000">
                  <a:srgbClr val="FF0066">
                    <a:gamma/>
                    <a:shade val="46275"/>
                    <a:invGamma/>
                  </a:srgbClr>
                </a:gs>
              </a:gsLst>
              <a:path path="rect">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defRPr/>
              </a:pPr>
              <a:endParaRPr lang="vi-VN"/>
            </a:p>
          </p:txBody>
        </p:sp>
        <p:sp>
          <p:nvSpPr>
            <p:cNvPr id="1204" name="AutoShape 29"/>
            <p:cNvSpPr>
              <a:spLocks noChangeArrowheads="1"/>
            </p:cNvSpPr>
            <p:nvPr/>
          </p:nvSpPr>
          <p:spPr bwMode="gray">
            <a:xfrm rot="5400000" flipH="1">
              <a:off x="3629" y="2521"/>
              <a:ext cx="308" cy="203"/>
            </a:xfrm>
            <a:prstGeom prst="upArrow">
              <a:avLst>
                <a:gd name="adj1" fmla="val 51676"/>
                <a:gd name="adj2" fmla="val 100000"/>
              </a:avLst>
            </a:prstGeom>
            <a:gradFill rotWithShape="1">
              <a:gsLst>
                <a:gs pos="0">
                  <a:srgbClr val="FF0066"/>
                </a:gs>
                <a:gs pos="100000">
                  <a:srgbClr val="FF0066">
                    <a:gamma/>
                    <a:shade val="46275"/>
                    <a:invGamma/>
                  </a:srgbClr>
                </a:gs>
              </a:gsLst>
              <a:path path="rect">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wrap="none" anchor="ctr"/>
            <a:lstStyle/>
            <a:p>
              <a:pPr>
                <a:defRPr/>
              </a:pPr>
              <a:endParaRPr lang="vi-VN"/>
            </a:p>
          </p:txBody>
        </p:sp>
        <p:sp>
          <p:nvSpPr>
            <p:cNvPr id="1205" name="AutoShape 30"/>
            <p:cNvSpPr>
              <a:spLocks noChangeArrowheads="1"/>
            </p:cNvSpPr>
            <p:nvPr/>
          </p:nvSpPr>
          <p:spPr bwMode="gray">
            <a:xfrm rot="10800000" flipH="1">
              <a:off x="2725" y="3441"/>
              <a:ext cx="307" cy="204"/>
            </a:xfrm>
            <a:prstGeom prst="upArrow">
              <a:avLst>
                <a:gd name="adj1" fmla="val 51676"/>
                <a:gd name="adj2" fmla="val 100000"/>
              </a:avLst>
            </a:prstGeom>
            <a:gradFill rotWithShape="1">
              <a:gsLst>
                <a:gs pos="0">
                  <a:srgbClr val="FF0066"/>
                </a:gs>
                <a:gs pos="100000">
                  <a:srgbClr val="FF0066">
                    <a:gamma/>
                    <a:shade val="46275"/>
                    <a:invGamma/>
                  </a:srgbClr>
                </a:gs>
              </a:gsLst>
              <a:path path="rect">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p>
              <a:pPr>
                <a:defRPr/>
              </a:pPr>
              <a:endParaRPr lang="vi-VN"/>
            </a:p>
          </p:txBody>
        </p:sp>
        <p:sp>
          <p:nvSpPr>
            <p:cNvPr id="1206" name="Oval 31"/>
            <p:cNvSpPr>
              <a:spLocks noChangeArrowheads="1"/>
            </p:cNvSpPr>
            <p:nvPr/>
          </p:nvSpPr>
          <p:spPr bwMode="gray">
            <a:xfrm>
              <a:off x="2078" y="1824"/>
              <a:ext cx="1615" cy="1615"/>
            </a:xfrm>
            <a:prstGeom prst="ellipse">
              <a:avLst/>
            </a:prstGeom>
            <a:gradFill rotWithShape="1">
              <a:gsLst>
                <a:gs pos="0">
                  <a:srgbClr val="FF0066"/>
                </a:gs>
                <a:gs pos="100000">
                  <a:srgbClr val="76002F"/>
                </a:gs>
              </a:gsLst>
              <a:path path="shape">
                <a:fillToRect l="50000" t="50000" r="50000" b="50000"/>
              </a:path>
            </a:gradFill>
            <a:ln w="57150" algn="ctr">
              <a:solidFill>
                <a:schemeClr val="bg1"/>
              </a:solidFill>
              <a:round/>
              <a:headEnd/>
              <a:tailEnd/>
            </a:ln>
          </p:spPr>
          <p:txBody>
            <a:bodyPr rot="10800000" vert="eaVert" wrap="none" anchor="ctr"/>
            <a:lstStyle/>
            <a:p>
              <a:pPr eaLnBrk="1" hangingPunct="1"/>
              <a:endParaRPr lang="en-US"/>
            </a:p>
          </p:txBody>
        </p:sp>
        <p:sp>
          <p:nvSpPr>
            <p:cNvPr id="1207" name="Oval 32"/>
            <p:cNvSpPr>
              <a:spLocks noChangeArrowheads="1"/>
            </p:cNvSpPr>
            <p:nvPr/>
          </p:nvSpPr>
          <p:spPr bwMode="gray">
            <a:xfrm>
              <a:off x="2170" y="1915"/>
              <a:ext cx="1430" cy="1430"/>
            </a:xfrm>
            <a:prstGeom prst="ellipse">
              <a:avLst/>
            </a:prstGeom>
            <a:gradFill rotWithShape="1">
              <a:gsLst>
                <a:gs pos="0">
                  <a:srgbClr val="FF0066"/>
                </a:gs>
                <a:gs pos="100000">
                  <a:srgbClr val="76002F"/>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rot="10800000" vert="eaVert" wrap="none" anchor="ctr"/>
            <a:lstStyle/>
            <a:p>
              <a:pPr eaLnBrk="1" hangingPunct="1"/>
              <a:endParaRPr lang="en-US"/>
            </a:p>
          </p:txBody>
        </p:sp>
        <p:sp>
          <p:nvSpPr>
            <p:cNvPr id="1208" name="Oval 33"/>
            <p:cNvSpPr>
              <a:spLocks noChangeArrowheads="1"/>
            </p:cNvSpPr>
            <p:nvPr/>
          </p:nvSpPr>
          <p:spPr bwMode="gray">
            <a:xfrm>
              <a:off x="2091" y="2946"/>
              <a:ext cx="1629" cy="194"/>
            </a:xfrm>
            <a:prstGeom prst="ellipse">
              <a:avLst/>
            </a:prstGeom>
            <a:gradFill rotWithShape="1">
              <a:gsLst>
                <a:gs pos="0">
                  <a:srgbClr val="FF0066"/>
                </a:gs>
                <a:gs pos="100000">
                  <a:srgbClr val="FF0066">
                    <a:gamma/>
                    <a:shade val="46275"/>
                    <a:invGamma/>
                  </a:srgbClr>
                </a:gs>
              </a:gsLst>
              <a:path path="shape">
                <a:fillToRect l="50000" t="50000" r="50000" b="50000"/>
              </a:path>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wrap="none" anchor="ctr">
              <a:spAutoFit/>
            </a:bodyPr>
            <a:lstStyle/>
            <a:p>
              <a:pPr>
                <a:defRPr/>
              </a:pPr>
              <a:endParaRPr lang="vi-VN"/>
            </a:p>
          </p:txBody>
        </p:sp>
        <p:sp>
          <p:nvSpPr>
            <p:cNvPr id="1209" name="Oval 34"/>
            <p:cNvSpPr>
              <a:spLocks noChangeArrowheads="1"/>
            </p:cNvSpPr>
            <p:nvPr/>
          </p:nvSpPr>
          <p:spPr bwMode="gray">
            <a:xfrm>
              <a:off x="2092" y="2946"/>
              <a:ext cx="1629" cy="194"/>
            </a:xfrm>
            <a:prstGeom prst="ellipse">
              <a:avLst/>
            </a:prstGeom>
            <a:gradFill rotWithShape="1">
              <a:gsLst>
                <a:gs pos="0">
                  <a:srgbClr val="FF0066"/>
                </a:gs>
                <a:gs pos="100000">
                  <a:srgbClr val="76002F"/>
                </a:gs>
              </a:gsLst>
              <a:path path="shape">
                <a:fillToRect l="50000" t="50000" r="50000" b="50000"/>
              </a:path>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wrap="none" anchor="ctr">
              <a:spAutoFit/>
            </a:bodyPr>
            <a:lstStyle/>
            <a:p>
              <a:pPr eaLnBrk="1" hangingPunct="1"/>
              <a:endParaRPr lang="en-US"/>
            </a:p>
          </p:txBody>
        </p:sp>
        <p:sp>
          <p:nvSpPr>
            <p:cNvPr id="1210" name="Oval 35"/>
            <p:cNvSpPr>
              <a:spLocks noChangeArrowheads="1"/>
            </p:cNvSpPr>
            <p:nvPr/>
          </p:nvSpPr>
          <p:spPr bwMode="gray">
            <a:xfrm>
              <a:off x="2079" y="2090"/>
              <a:ext cx="1629" cy="1103"/>
            </a:xfrm>
            <a:prstGeom prst="ellipse">
              <a:avLst/>
            </a:prstGeom>
            <a:gradFill rotWithShape="1">
              <a:gsLst>
                <a:gs pos="0">
                  <a:srgbClr val="FF0066"/>
                </a:gs>
                <a:gs pos="100000">
                  <a:srgbClr val="FF0066">
                    <a:gamma/>
                    <a:shade val="46275"/>
                    <a:invGamma/>
                  </a:srgbClr>
                </a:gs>
              </a:gsLst>
              <a:path path="shape">
                <a:fillToRect l="50000" t="50000" r="50000" b="50000"/>
              </a:path>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anchor="ctr">
              <a:spAutoFit/>
            </a:bodyPr>
            <a:lstStyle/>
            <a:p>
              <a:pPr>
                <a:defRPr/>
              </a:pPr>
              <a:endParaRPr lang="vi-VN"/>
            </a:p>
          </p:txBody>
        </p:sp>
        <p:sp>
          <p:nvSpPr>
            <p:cNvPr id="1211" name="Oval 36"/>
            <p:cNvSpPr>
              <a:spLocks noChangeArrowheads="1"/>
            </p:cNvSpPr>
            <p:nvPr/>
          </p:nvSpPr>
          <p:spPr bwMode="gray">
            <a:xfrm>
              <a:off x="1702" y="2076"/>
              <a:ext cx="2390" cy="1103"/>
            </a:xfrm>
            <a:prstGeom prst="ellipse">
              <a:avLst/>
            </a:prstGeom>
            <a:gradFill rotWithShape="1">
              <a:gsLst>
                <a:gs pos="0">
                  <a:srgbClr val="FF0066"/>
                </a:gs>
                <a:gs pos="100000">
                  <a:srgbClr val="76002F"/>
                </a:gs>
              </a:gsLst>
              <a:path path="shape">
                <a:fillToRect l="50000" t="50000" r="50000" b="50000"/>
              </a:path>
            </a:gradFill>
            <a:ln w="57150" algn="ctr">
              <a:solidFill>
                <a:schemeClr val="bg1"/>
              </a:solidFill>
              <a:round/>
              <a:headEnd/>
              <a:tailEnd/>
            </a:ln>
          </p:spPr>
          <p:txBody>
            <a:bodyPr rot="10800000" vert="eaVert" anchor="ctr">
              <a:spAutoFit/>
            </a:bodyPr>
            <a:lstStyle/>
            <a:p>
              <a:pPr eaLnBrk="1" hangingPunct="1"/>
              <a:r>
                <a:rPr lang="en-US" sz="3200" b="1">
                  <a:solidFill>
                    <a:schemeClr val="bg1"/>
                  </a:solidFill>
                </a:rPr>
                <a:t>A</a:t>
              </a:r>
            </a:p>
          </p:txBody>
        </p:sp>
      </p:grpSp>
      <p:grpSp>
        <p:nvGrpSpPr>
          <p:cNvPr id="1212" name="Group 27"/>
          <p:cNvGrpSpPr>
            <a:grpSpLocks/>
          </p:cNvGrpSpPr>
          <p:nvPr/>
        </p:nvGrpSpPr>
        <p:grpSpPr bwMode="auto">
          <a:xfrm rot="5400000">
            <a:off x="2378232" y="2633862"/>
            <a:ext cx="952187" cy="1219200"/>
            <a:chOff x="1702" y="1824"/>
            <a:chExt cx="2390" cy="1821"/>
          </a:xfrm>
        </p:grpSpPr>
        <p:sp>
          <p:nvSpPr>
            <p:cNvPr id="1213" name="AutoShape 28"/>
            <p:cNvSpPr>
              <a:spLocks noChangeArrowheads="1"/>
            </p:cNvSpPr>
            <p:nvPr/>
          </p:nvSpPr>
          <p:spPr bwMode="gray">
            <a:xfrm rot="16200000" flipH="1">
              <a:off x="1822" y="2555"/>
              <a:ext cx="308" cy="207"/>
            </a:xfrm>
            <a:prstGeom prst="upArrow">
              <a:avLst>
                <a:gd name="adj1" fmla="val 51676"/>
                <a:gd name="adj2" fmla="val 100000"/>
              </a:avLst>
            </a:prstGeom>
            <a:gradFill rotWithShape="1">
              <a:gsLst>
                <a:gs pos="0">
                  <a:srgbClr val="FF0066"/>
                </a:gs>
                <a:gs pos="100000">
                  <a:srgbClr val="FF0066">
                    <a:gamma/>
                    <a:shade val="46275"/>
                    <a:invGamma/>
                  </a:srgbClr>
                </a:gs>
              </a:gsLst>
              <a:path path="rect">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defRPr/>
              </a:pPr>
              <a:endParaRPr lang="vi-VN"/>
            </a:p>
          </p:txBody>
        </p:sp>
        <p:sp>
          <p:nvSpPr>
            <p:cNvPr id="1214" name="AutoShape 29"/>
            <p:cNvSpPr>
              <a:spLocks noChangeArrowheads="1"/>
            </p:cNvSpPr>
            <p:nvPr/>
          </p:nvSpPr>
          <p:spPr bwMode="gray">
            <a:xfrm rot="5400000" flipH="1">
              <a:off x="3629" y="2521"/>
              <a:ext cx="308" cy="203"/>
            </a:xfrm>
            <a:prstGeom prst="upArrow">
              <a:avLst>
                <a:gd name="adj1" fmla="val 51676"/>
                <a:gd name="adj2" fmla="val 100000"/>
              </a:avLst>
            </a:prstGeom>
            <a:gradFill rotWithShape="1">
              <a:gsLst>
                <a:gs pos="0">
                  <a:srgbClr val="FF0066"/>
                </a:gs>
                <a:gs pos="100000">
                  <a:srgbClr val="FF0066">
                    <a:gamma/>
                    <a:shade val="46275"/>
                    <a:invGamma/>
                  </a:srgbClr>
                </a:gs>
              </a:gsLst>
              <a:path path="rect">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wrap="none" anchor="ctr"/>
            <a:lstStyle/>
            <a:p>
              <a:pPr>
                <a:defRPr/>
              </a:pPr>
              <a:endParaRPr lang="vi-VN"/>
            </a:p>
          </p:txBody>
        </p:sp>
        <p:sp>
          <p:nvSpPr>
            <p:cNvPr id="1215" name="AutoShape 30"/>
            <p:cNvSpPr>
              <a:spLocks noChangeArrowheads="1"/>
            </p:cNvSpPr>
            <p:nvPr/>
          </p:nvSpPr>
          <p:spPr bwMode="gray">
            <a:xfrm rot="10800000" flipH="1">
              <a:off x="2725" y="3441"/>
              <a:ext cx="307" cy="204"/>
            </a:xfrm>
            <a:prstGeom prst="upArrow">
              <a:avLst>
                <a:gd name="adj1" fmla="val 51676"/>
                <a:gd name="adj2" fmla="val 100000"/>
              </a:avLst>
            </a:prstGeom>
            <a:gradFill rotWithShape="1">
              <a:gsLst>
                <a:gs pos="0">
                  <a:srgbClr val="FF0066"/>
                </a:gs>
                <a:gs pos="100000">
                  <a:srgbClr val="FF0066">
                    <a:gamma/>
                    <a:shade val="46275"/>
                    <a:invGamma/>
                  </a:srgbClr>
                </a:gs>
              </a:gsLst>
              <a:path path="rect">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p>
              <a:pPr>
                <a:defRPr/>
              </a:pPr>
              <a:endParaRPr lang="vi-VN"/>
            </a:p>
          </p:txBody>
        </p:sp>
        <p:sp>
          <p:nvSpPr>
            <p:cNvPr id="1216" name="Oval 31"/>
            <p:cNvSpPr>
              <a:spLocks noChangeArrowheads="1"/>
            </p:cNvSpPr>
            <p:nvPr/>
          </p:nvSpPr>
          <p:spPr bwMode="gray">
            <a:xfrm>
              <a:off x="2078" y="1824"/>
              <a:ext cx="1615" cy="1615"/>
            </a:xfrm>
            <a:prstGeom prst="ellipse">
              <a:avLst/>
            </a:prstGeom>
            <a:gradFill rotWithShape="1">
              <a:gsLst>
                <a:gs pos="0">
                  <a:srgbClr val="FF0066"/>
                </a:gs>
                <a:gs pos="100000">
                  <a:srgbClr val="76002F"/>
                </a:gs>
              </a:gsLst>
              <a:path path="shape">
                <a:fillToRect l="50000" t="50000" r="50000" b="50000"/>
              </a:path>
            </a:gradFill>
            <a:ln w="57150" algn="ctr">
              <a:solidFill>
                <a:schemeClr val="bg1"/>
              </a:solidFill>
              <a:round/>
              <a:headEnd/>
              <a:tailEnd/>
            </a:ln>
          </p:spPr>
          <p:txBody>
            <a:bodyPr rot="10800000" vert="eaVert" wrap="none" anchor="ctr"/>
            <a:lstStyle/>
            <a:p>
              <a:pPr eaLnBrk="1" hangingPunct="1"/>
              <a:endParaRPr lang="en-US"/>
            </a:p>
          </p:txBody>
        </p:sp>
        <p:sp>
          <p:nvSpPr>
            <p:cNvPr id="1217" name="Oval 32"/>
            <p:cNvSpPr>
              <a:spLocks noChangeArrowheads="1"/>
            </p:cNvSpPr>
            <p:nvPr/>
          </p:nvSpPr>
          <p:spPr bwMode="gray">
            <a:xfrm>
              <a:off x="2170" y="1915"/>
              <a:ext cx="1430" cy="1430"/>
            </a:xfrm>
            <a:prstGeom prst="ellipse">
              <a:avLst/>
            </a:prstGeom>
            <a:gradFill rotWithShape="1">
              <a:gsLst>
                <a:gs pos="0">
                  <a:srgbClr val="FF0066"/>
                </a:gs>
                <a:gs pos="100000">
                  <a:srgbClr val="76002F"/>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rot="10800000" vert="eaVert" wrap="none" anchor="ctr"/>
            <a:lstStyle/>
            <a:p>
              <a:pPr eaLnBrk="1" hangingPunct="1"/>
              <a:endParaRPr lang="en-US"/>
            </a:p>
          </p:txBody>
        </p:sp>
        <p:sp>
          <p:nvSpPr>
            <p:cNvPr id="1218" name="Oval 33"/>
            <p:cNvSpPr>
              <a:spLocks noChangeArrowheads="1"/>
            </p:cNvSpPr>
            <p:nvPr/>
          </p:nvSpPr>
          <p:spPr bwMode="gray">
            <a:xfrm>
              <a:off x="2091" y="2946"/>
              <a:ext cx="1629" cy="194"/>
            </a:xfrm>
            <a:prstGeom prst="ellipse">
              <a:avLst/>
            </a:prstGeom>
            <a:gradFill rotWithShape="1">
              <a:gsLst>
                <a:gs pos="0">
                  <a:srgbClr val="FF0066"/>
                </a:gs>
                <a:gs pos="100000">
                  <a:srgbClr val="FF0066">
                    <a:gamma/>
                    <a:shade val="46275"/>
                    <a:invGamma/>
                  </a:srgbClr>
                </a:gs>
              </a:gsLst>
              <a:path path="shape">
                <a:fillToRect l="50000" t="50000" r="50000" b="50000"/>
              </a:path>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wrap="none" anchor="ctr">
              <a:spAutoFit/>
            </a:bodyPr>
            <a:lstStyle/>
            <a:p>
              <a:pPr>
                <a:defRPr/>
              </a:pPr>
              <a:endParaRPr lang="vi-VN"/>
            </a:p>
          </p:txBody>
        </p:sp>
        <p:sp>
          <p:nvSpPr>
            <p:cNvPr id="1219" name="Oval 34"/>
            <p:cNvSpPr>
              <a:spLocks noChangeArrowheads="1"/>
            </p:cNvSpPr>
            <p:nvPr/>
          </p:nvSpPr>
          <p:spPr bwMode="gray">
            <a:xfrm>
              <a:off x="2092" y="2946"/>
              <a:ext cx="1629" cy="194"/>
            </a:xfrm>
            <a:prstGeom prst="ellipse">
              <a:avLst/>
            </a:prstGeom>
            <a:gradFill rotWithShape="1">
              <a:gsLst>
                <a:gs pos="0">
                  <a:srgbClr val="FF0066"/>
                </a:gs>
                <a:gs pos="100000">
                  <a:srgbClr val="76002F"/>
                </a:gs>
              </a:gsLst>
              <a:path path="shape">
                <a:fillToRect l="50000" t="50000" r="50000" b="50000"/>
              </a:path>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wrap="none" anchor="ctr">
              <a:spAutoFit/>
            </a:bodyPr>
            <a:lstStyle/>
            <a:p>
              <a:pPr eaLnBrk="1" hangingPunct="1"/>
              <a:endParaRPr lang="en-US"/>
            </a:p>
          </p:txBody>
        </p:sp>
        <p:sp>
          <p:nvSpPr>
            <p:cNvPr id="1220" name="Oval 35"/>
            <p:cNvSpPr>
              <a:spLocks noChangeArrowheads="1"/>
            </p:cNvSpPr>
            <p:nvPr/>
          </p:nvSpPr>
          <p:spPr bwMode="gray">
            <a:xfrm>
              <a:off x="2079" y="2090"/>
              <a:ext cx="1629" cy="1103"/>
            </a:xfrm>
            <a:prstGeom prst="ellipse">
              <a:avLst/>
            </a:prstGeom>
            <a:gradFill rotWithShape="1">
              <a:gsLst>
                <a:gs pos="0">
                  <a:srgbClr val="FF0066"/>
                </a:gs>
                <a:gs pos="100000">
                  <a:srgbClr val="FF0066">
                    <a:gamma/>
                    <a:shade val="46275"/>
                    <a:invGamma/>
                  </a:srgbClr>
                </a:gs>
              </a:gsLst>
              <a:path path="shape">
                <a:fillToRect l="50000" t="50000" r="50000" b="50000"/>
              </a:path>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anchor="ctr">
              <a:spAutoFit/>
            </a:bodyPr>
            <a:lstStyle/>
            <a:p>
              <a:pPr>
                <a:defRPr/>
              </a:pPr>
              <a:endParaRPr lang="vi-VN"/>
            </a:p>
          </p:txBody>
        </p:sp>
        <p:sp>
          <p:nvSpPr>
            <p:cNvPr id="1221" name="Oval 36"/>
            <p:cNvSpPr>
              <a:spLocks noChangeArrowheads="1"/>
            </p:cNvSpPr>
            <p:nvPr/>
          </p:nvSpPr>
          <p:spPr bwMode="gray">
            <a:xfrm>
              <a:off x="1702" y="2076"/>
              <a:ext cx="2390" cy="1103"/>
            </a:xfrm>
            <a:prstGeom prst="ellipse">
              <a:avLst/>
            </a:prstGeom>
            <a:gradFill rotWithShape="1">
              <a:gsLst>
                <a:gs pos="0">
                  <a:srgbClr val="FF0066"/>
                </a:gs>
                <a:gs pos="100000">
                  <a:srgbClr val="76002F"/>
                </a:gs>
              </a:gsLst>
              <a:path path="shape">
                <a:fillToRect l="50000" t="50000" r="50000" b="50000"/>
              </a:path>
            </a:gradFill>
            <a:ln w="57150" algn="ctr">
              <a:solidFill>
                <a:schemeClr val="bg1"/>
              </a:solidFill>
              <a:round/>
              <a:headEnd/>
              <a:tailEnd/>
            </a:ln>
          </p:spPr>
          <p:txBody>
            <a:bodyPr rot="10800000" vert="eaVert" anchor="ctr">
              <a:spAutoFit/>
            </a:bodyPr>
            <a:lstStyle/>
            <a:p>
              <a:pPr eaLnBrk="1" hangingPunct="1"/>
              <a:r>
                <a:rPr lang="en-US" sz="3200" b="1">
                  <a:solidFill>
                    <a:schemeClr val="bg1"/>
                  </a:solidFill>
                </a:rPr>
                <a:t>B</a:t>
              </a:r>
            </a:p>
          </p:txBody>
        </p:sp>
      </p:grpSp>
      <p:grpSp>
        <p:nvGrpSpPr>
          <p:cNvPr id="1222" name="Group 27"/>
          <p:cNvGrpSpPr>
            <a:grpSpLocks/>
          </p:cNvGrpSpPr>
          <p:nvPr/>
        </p:nvGrpSpPr>
        <p:grpSpPr bwMode="auto">
          <a:xfrm rot="5400000">
            <a:off x="2362357" y="3999112"/>
            <a:ext cx="952187" cy="1219200"/>
            <a:chOff x="1702" y="1824"/>
            <a:chExt cx="2390" cy="1821"/>
          </a:xfrm>
        </p:grpSpPr>
        <p:sp>
          <p:nvSpPr>
            <p:cNvPr id="1223" name="AutoShape 28"/>
            <p:cNvSpPr>
              <a:spLocks noChangeArrowheads="1"/>
            </p:cNvSpPr>
            <p:nvPr/>
          </p:nvSpPr>
          <p:spPr bwMode="gray">
            <a:xfrm rot="16200000" flipH="1">
              <a:off x="1822" y="2555"/>
              <a:ext cx="308" cy="207"/>
            </a:xfrm>
            <a:prstGeom prst="upArrow">
              <a:avLst>
                <a:gd name="adj1" fmla="val 51676"/>
                <a:gd name="adj2" fmla="val 100000"/>
              </a:avLst>
            </a:prstGeom>
            <a:gradFill rotWithShape="1">
              <a:gsLst>
                <a:gs pos="0">
                  <a:srgbClr val="FF0066"/>
                </a:gs>
                <a:gs pos="100000">
                  <a:srgbClr val="FF0066">
                    <a:gamma/>
                    <a:shade val="46275"/>
                    <a:invGamma/>
                  </a:srgbClr>
                </a:gs>
              </a:gsLst>
              <a:path path="rect">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defRPr/>
              </a:pPr>
              <a:endParaRPr lang="vi-VN"/>
            </a:p>
          </p:txBody>
        </p:sp>
        <p:sp>
          <p:nvSpPr>
            <p:cNvPr id="1224" name="AutoShape 29"/>
            <p:cNvSpPr>
              <a:spLocks noChangeArrowheads="1"/>
            </p:cNvSpPr>
            <p:nvPr/>
          </p:nvSpPr>
          <p:spPr bwMode="gray">
            <a:xfrm rot="5400000" flipH="1">
              <a:off x="3629" y="2521"/>
              <a:ext cx="308" cy="203"/>
            </a:xfrm>
            <a:prstGeom prst="upArrow">
              <a:avLst>
                <a:gd name="adj1" fmla="val 51676"/>
                <a:gd name="adj2" fmla="val 100000"/>
              </a:avLst>
            </a:prstGeom>
            <a:gradFill rotWithShape="1">
              <a:gsLst>
                <a:gs pos="0">
                  <a:srgbClr val="FF0066"/>
                </a:gs>
                <a:gs pos="100000">
                  <a:srgbClr val="FF0066">
                    <a:gamma/>
                    <a:shade val="46275"/>
                    <a:invGamma/>
                  </a:srgbClr>
                </a:gs>
              </a:gsLst>
              <a:path path="rect">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wrap="none" anchor="ctr"/>
            <a:lstStyle/>
            <a:p>
              <a:pPr>
                <a:defRPr/>
              </a:pPr>
              <a:endParaRPr lang="vi-VN"/>
            </a:p>
          </p:txBody>
        </p:sp>
        <p:sp>
          <p:nvSpPr>
            <p:cNvPr id="1225" name="AutoShape 30"/>
            <p:cNvSpPr>
              <a:spLocks noChangeArrowheads="1"/>
            </p:cNvSpPr>
            <p:nvPr/>
          </p:nvSpPr>
          <p:spPr bwMode="gray">
            <a:xfrm rot="10800000" flipH="1">
              <a:off x="2725" y="3441"/>
              <a:ext cx="307" cy="204"/>
            </a:xfrm>
            <a:prstGeom prst="upArrow">
              <a:avLst>
                <a:gd name="adj1" fmla="val 51676"/>
                <a:gd name="adj2" fmla="val 100000"/>
              </a:avLst>
            </a:prstGeom>
            <a:gradFill rotWithShape="1">
              <a:gsLst>
                <a:gs pos="0">
                  <a:srgbClr val="FF0066"/>
                </a:gs>
                <a:gs pos="100000">
                  <a:srgbClr val="FF0066">
                    <a:gamma/>
                    <a:shade val="46275"/>
                    <a:invGamma/>
                  </a:srgbClr>
                </a:gs>
              </a:gsLst>
              <a:path path="rect">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p>
              <a:pPr>
                <a:defRPr/>
              </a:pPr>
              <a:endParaRPr lang="vi-VN"/>
            </a:p>
          </p:txBody>
        </p:sp>
        <p:sp>
          <p:nvSpPr>
            <p:cNvPr id="1226" name="Oval 31"/>
            <p:cNvSpPr>
              <a:spLocks noChangeArrowheads="1"/>
            </p:cNvSpPr>
            <p:nvPr/>
          </p:nvSpPr>
          <p:spPr bwMode="gray">
            <a:xfrm>
              <a:off x="2078" y="1824"/>
              <a:ext cx="1615" cy="1615"/>
            </a:xfrm>
            <a:prstGeom prst="ellipse">
              <a:avLst/>
            </a:prstGeom>
            <a:gradFill rotWithShape="1">
              <a:gsLst>
                <a:gs pos="0">
                  <a:srgbClr val="FF0066"/>
                </a:gs>
                <a:gs pos="100000">
                  <a:srgbClr val="76002F"/>
                </a:gs>
              </a:gsLst>
              <a:path path="shape">
                <a:fillToRect l="50000" t="50000" r="50000" b="50000"/>
              </a:path>
            </a:gradFill>
            <a:ln w="57150" algn="ctr">
              <a:solidFill>
                <a:schemeClr val="bg1"/>
              </a:solidFill>
              <a:round/>
              <a:headEnd/>
              <a:tailEnd/>
            </a:ln>
          </p:spPr>
          <p:txBody>
            <a:bodyPr rot="10800000" vert="eaVert" wrap="none" anchor="ctr"/>
            <a:lstStyle/>
            <a:p>
              <a:pPr eaLnBrk="1" hangingPunct="1"/>
              <a:endParaRPr lang="en-US"/>
            </a:p>
          </p:txBody>
        </p:sp>
        <p:sp>
          <p:nvSpPr>
            <p:cNvPr id="1227" name="Oval 32"/>
            <p:cNvSpPr>
              <a:spLocks noChangeArrowheads="1"/>
            </p:cNvSpPr>
            <p:nvPr/>
          </p:nvSpPr>
          <p:spPr bwMode="gray">
            <a:xfrm>
              <a:off x="2170" y="1915"/>
              <a:ext cx="1430" cy="1430"/>
            </a:xfrm>
            <a:prstGeom prst="ellipse">
              <a:avLst/>
            </a:prstGeom>
            <a:gradFill rotWithShape="1">
              <a:gsLst>
                <a:gs pos="0">
                  <a:srgbClr val="FF0066"/>
                </a:gs>
                <a:gs pos="100000">
                  <a:srgbClr val="76002F"/>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rot="10800000" vert="eaVert" wrap="none" anchor="ctr"/>
            <a:lstStyle/>
            <a:p>
              <a:pPr eaLnBrk="1" hangingPunct="1"/>
              <a:endParaRPr lang="en-US"/>
            </a:p>
          </p:txBody>
        </p:sp>
        <p:sp>
          <p:nvSpPr>
            <p:cNvPr id="1228" name="Oval 33"/>
            <p:cNvSpPr>
              <a:spLocks noChangeArrowheads="1"/>
            </p:cNvSpPr>
            <p:nvPr/>
          </p:nvSpPr>
          <p:spPr bwMode="gray">
            <a:xfrm>
              <a:off x="2091" y="2946"/>
              <a:ext cx="1629" cy="194"/>
            </a:xfrm>
            <a:prstGeom prst="ellipse">
              <a:avLst/>
            </a:prstGeom>
            <a:gradFill rotWithShape="1">
              <a:gsLst>
                <a:gs pos="0">
                  <a:srgbClr val="FF0066"/>
                </a:gs>
                <a:gs pos="100000">
                  <a:srgbClr val="FF0066">
                    <a:gamma/>
                    <a:shade val="46275"/>
                    <a:invGamma/>
                  </a:srgbClr>
                </a:gs>
              </a:gsLst>
              <a:path path="shape">
                <a:fillToRect l="50000" t="50000" r="50000" b="50000"/>
              </a:path>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wrap="none" anchor="ctr">
              <a:spAutoFit/>
            </a:bodyPr>
            <a:lstStyle/>
            <a:p>
              <a:pPr>
                <a:defRPr/>
              </a:pPr>
              <a:endParaRPr lang="vi-VN"/>
            </a:p>
          </p:txBody>
        </p:sp>
        <p:sp>
          <p:nvSpPr>
            <p:cNvPr id="1229" name="Oval 34"/>
            <p:cNvSpPr>
              <a:spLocks noChangeArrowheads="1"/>
            </p:cNvSpPr>
            <p:nvPr/>
          </p:nvSpPr>
          <p:spPr bwMode="gray">
            <a:xfrm>
              <a:off x="2092" y="2946"/>
              <a:ext cx="1629" cy="194"/>
            </a:xfrm>
            <a:prstGeom prst="ellipse">
              <a:avLst/>
            </a:prstGeom>
            <a:gradFill rotWithShape="1">
              <a:gsLst>
                <a:gs pos="0">
                  <a:srgbClr val="FF0066"/>
                </a:gs>
                <a:gs pos="100000">
                  <a:srgbClr val="76002F"/>
                </a:gs>
              </a:gsLst>
              <a:path path="shape">
                <a:fillToRect l="50000" t="50000" r="50000" b="50000"/>
              </a:path>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wrap="none" anchor="ctr">
              <a:spAutoFit/>
            </a:bodyPr>
            <a:lstStyle/>
            <a:p>
              <a:pPr eaLnBrk="1" hangingPunct="1"/>
              <a:endParaRPr lang="en-US"/>
            </a:p>
          </p:txBody>
        </p:sp>
        <p:sp>
          <p:nvSpPr>
            <p:cNvPr id="1230" name="Oval 35"/>
            <p:cNvSpPr>
              <a:spLocks noChangeArrowheads="1"/>
            </p:cNvSpPr>
            <p:nvPr/>
          </p:nvSpPr>
          <p:spPr bwMode="gray">
            <a:xfrm>
              <a:off x="2079" y="2090"/>
              <a:ext cx="1629" cy="1103"/>
            </a:xfrm>
            <a:prstGeom prst="ellipse">
              <a:avLst/>
            </a:prstGeom>
            <a:gradFill rotWithShape="1">
              <a:gsLst>
                <a:gs pos="0">
                  <a:srgbClr val="FF0066"/>
                </a:gs>
                <a:gs pos="100000">
                  <a:srgbClr val="FF0066">
                    <a:gamma/>
                    <a:shade val="46275"/>
                    <a:invGamma/>
                  </a:srgbClr>
                </a:gs>
              </a:gsLst>
              <a:path path="shape">
                <a:fillToRect l="50000" t="50000" r="50000" b="50000"/>
              </a:path>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anchor="ctr">
              <a:spAutoFit/>
            </a:bodyPr>
            <a:lstStyle/>
            <a:p>
              <a:pPr>
                <a:defRPr/>
              </a:pPr>
              <a:endParaRPr lang="vi-VN"/>
            </a:p>
          </p:txBody>
        </p:sp>
        <p:sp>
          <p:nvSpPr>
            <p:cNvPr id="1231" name="Oval 36"/>
            <p:cNvSpPr>
              <a:spLocks noChangeArrowheads="1"/>
            </p:cNvSpPr>
            <p:nvPr/>
          </p:nvSpPr>
          <p:spPr bwMode="gray">
            <a:xfrm>
              <a:off x="1702" y="2076"/>
              <a:ext cx="2390" cy="1103"/>
            </a:xfrm>
            <a:prstGeom prst="ellipse">
              <a:avLst/>
            </a:prstGeom>
            <a:gradFill rotWithShape="1">
              <a:gsLst>
                <a:gs pos="0">
                  <a:srgbClr val="FF0066"/>
                </a:gs>
                <a:gs pos="100000">
                  <a:srgbClr val="76002F"/>
                </a:gs>
              </a:gsLst>
              <a:path path="shape">
                <a:fillToRect l="50000" t="50000" r="50000" b="50000"/>
              </a:path>
            </a:gradFill>
            <a:ln w="57150" algn="ctr">
              <a:solidFill>
                <a:schemeClr val="bg1"/>
              </a:solidFill>
              <a:round/>
              <a:headEnd/>
              <a:tailEnd/>
            </a:ln>
          </p:spPr>
          <p:txBody>
            <a:bodyPr rot="10800000" vert="eaVert" anchor="ctr">
              <a:spAutoFit/>
            </a:bodyPr>
            <a:lstStyle/>
            <a:p>
              <a:pPr eaLnBrk="1" hangingPunct="1"/>
              <a:r>
                <a:rPr lang="en-US" sz="3200" b="1">
                  <a:solidFill>
                    <a:schemeClr val="bg1"/>
                  </a:solidFill>
                </a:rPr>
                <a:t>C</a:t>
              </a:r>
            </a:p>
          </p:txBody>
        </p:sp>
      </p:grpSp>
      <p:grpSp>
        <p:nvGrpSpPr>
          <p:cNvPr id="1232" name="Group 27"/>
          <p:cNvGrpSpPr>
            <a:grpSpLocks/>
          </p:cNvGrpSpPr>
          <p:nvPr/>
        </p:nvGrpSpPr>
        <p:grpSpPr bwMode="auto">
          <a:xfrm rot="5400000">
            <a:off x="2343307" y="5392937"/>
            <a:ext cx="952187" cy="1219200"/>
            <a:chOff x="1702" y="1824"/>
            <a:chExt cx="2390" cy="1821"/>
          </a:xfrm>
        </p:grpSpPr>
        <p:sp>
          <p:nvSpPr>
            <p:cNvPr id="1233" name="AutoShape 28"/>
            <p:cNvSpPr>
              <a:spLocks noChangeArrowheads="1"/>
            </p:cNvSpPr>
            <p:nvPr/>
          </p:nvSpPr>
          <p:spPr bwMode="gray">
            <a:xfrm rot="16200000" flipH="1">
              <a:off x="1822" y="2555"/>
              <a:ext cx="308" cy="207"/>
            </a:xfrm>
            <a:prstGeom prst="upArrow">
              <a:avLst>
                <a:gd name="adj1" fmla="val 51676"/>
                <a:gd name="adj2" fmla="val 100000"/>
              </a:avLst>
            </a:prstGeom>
            <a:gradFill rotWithShape="1">
              <a:gsLst>
                <a:gs pos="0">
                  <a:srgbClr val="FF0066"/>
                </a:gs>
                <a:gs pos="100000">
                  <a:srgbClr val="FF0066">
                    <a:gamma/>
                    <a:shade val="46275"/>
                    <a:invGamma/>
                  </a:srgbClr>
                </a:gs>
              </a:gsLst>
              <a:path path="rect">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defRPr/>
              </a:pPr>
              <a:endParaRPr lang="vi-VN"/>
            </a:p>
          </p:txBody>
        </p:sp>
        <p:sp>
          <p:nvSpPr>
            <p:cNvPr id="1234" name="AutoShape 29"/>
            <p:cNvSpPr>
              <a:spLocks noChangeArrowheads="1"/>
            </p:cNvSpPr>
            <p:nvPr/>
          </p:nvSpPr>
          <p:spPr bwMode="gray">
            <a:xfrm rot="5400000" flipH="1">
              <a:off x="3629" y="2521"/>
              <a:ext cx="308" cy="203"/>
            </a:xfrm>
            <a:prstGeom prst="upArrow">
              <a:avLst>
                <a:gd name="adj1" fmla="val 51676"/>
                <a:gd name="adj2" fmla="val 100000"/>
              </a:avLst>
            </a:prstGeom>
            <a:gradFill rotWithShape="1">
              <a:gsLst>
                <a:gs pos="0">
                  <a:srgbClr val="FF0066"/>
                </a:gs>
                <a:gs pos="100000">
                  <a:srgbClr val="FF0066">
                    <a:gamma/>
                    <a:shade val="46275"/>
                    <a:invGamma/>
                  </a:srgbClr>
                </a:gs>
              </a:gsLst>
              <a:path path="rect">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wrap="none" anchor="ctr"/>
            <a:lstStyle/>
            <a:p>
              <a:pPr>
                <a:defRPr/>
              </a:pPr>
              <a:endParaRPr lang="vi-VN"/>
            </a:p>
          </p:txBody>
        </p:sp>
        <p:sp>
          <p:nvSpPr>
            <p:cNvPr id="1235" name="AutoShape 30"/>
            <p:cNvSpPr>
              <a:spLocks noChangeArrowheads="1"/>
            </p:cNvSpPr>
            <p:nvPr/>
          </p:nvSpPr>
          <p:spPr bwMode="gray">
            <a:xfrm rot="10800000" flipH="1">
              <a:off x="2725" y="3441"/>
              <a:ext cx="307" cy="204"/>
            </a:xfrm>
            <a:prstGeom prst="upArrow">
              <a:avLst>
                <a:gd name="adj1" fmla="val 51676"/>
                <a:gd name="adj2" fmla="val 100000"/>
              </a:avLst>
            </a:prstGeom>
            <a:gradFill rotWithShape="1">
              <a:gsLst>
                <a:gs pos="0">
                  <a:srgbClr val="FF0066"/>
                </a:gs>
                <a:gs pos="100000">
                  <a:srgbClr val="FF0066">
                    <a:gamma/>
                    <a:shade val="46275"/>
                    <a:invGamma/>
                  </a:srgbClr>
                </a:gs>
              </a:gsLst>
              <a:path path="rect">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p>
              <a:pPr>
                <a:defRPr/>
              </a:pPr>
              <a:endParaRPr lang="vi-VN"/>
            </a:p>
          </p:txBody>
        </p:sp>
        <p:sp>
          <p:nvSpPr>
            <p:cNvPr id="1236" name="Oval 31"/>
            <p:cNvSpPr>
              <a:spLocks noChangeArrowheads="1"/>
            </p:cNvSpPr>
            <p:nvPr/>
          </p:nvSpPr>
          <p:spPr bwMode="gray">
            <a:xfrm>
              <a:off x="2078" y="1824"/>
              <a:ext cx="1615" cy="1615"/>
            </a:xfrm>
            <a:prstGeom prst="ellipse">
              <a:avLst/>
            </a:prstGeom>
            <a:gradFill rotWithShape="1">
              <a:gsLst>
                <a:gs pos="0">
                  <a:srgbClr val="FF0066"/>
                </a:gs>
                <a:gs pos="100000">
                  <a:srgbClr val="76002F"/>
                </a:gs>
              </a:gsLst>
              <a:path path="shape">
                <a:fillToRect l="50000" t="50000" r="50000" b="50000"/>
              </a:path>
            </a:gradFill>
            <a:ln w="57150" algn="ctr">
              <a:solidFill>
                <a:schemeClr val="bg1"/>
              </a:solidFill>
              <a:round/>
              <a:headEnd/>
              <a:tailEnd/>
            </a:ln>
          </p:spPr>
          <p:txBody>
            <a:bodyPr rot="10800000" vert="eaVert" wrap="none" anchor="ctr"/>
            <a:lstStyle/>
            <a:p>
              <a:pPr eaLnBrk="1" hangingPunct="1"/>
              <a:endParaRPr lang="en-US"/>
            </a:p>
          </p:txBody>
        </p:sp>
        <p:sp>
          <p:nvSpPr>
            <p:cNvPr id="1237" name="Oval 32"/>
            <p:cNvSpPr>
              <a:spLocks noChangeArrowheads="1"/>
            </p:cNvSpPr>
            <p:nvPr/>
          </p:nvSpPr>
          <p:spPr bwMode="gray">
            <a:xfrm>
              <a:off x="2170" y="1915"/>
              <a:ext cx="1430" cy="1430"/>
            </a:xfrm>
            <a:prstGeom prst="ellipse">
              <a:avLst/>
            </a:prstGeom>
            <a:gradFill rotWithShape="1">
              <a:gsLst>
                <a:gs pos="0">
                  <a:srgbClr val="FF0066"/>
                </a:gs>
                <a:gs pos="100000">
                  <a:srgbClr val="76002F"/>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rot="10800000" vert="eaVert" wrap="none" anchor="ctr"/>
            <a:lstStyle/>
            <a:p>
              <a:pPr eaLnBrk="1" hangingPunct="1"/>
              <a:endParaRPr lang="en-US"/>
            </a:p>
          </p:txBody>
        </p:sp>
        <p:sp>
          <p:nvSpPr>
            <p:cNvPr id="1238" name="Oval 33"/>
            <p:cNvSpPr>
              <a:spLocks noChangeArrowheads="1"/>
            </p:cNvSpPr>
            <p:nvPr/>
          </p:nvSpPr>
          <p:spPr bwMode="gray">
            <a:xfrm>
              <a:off x="2091" y="2946"/>
              <a:ext cx="1629" cy="194"/>
            </a:xfrm>
            <a:prstGeom prst="ellipse">
              <a:avLst/>
            </a:prstGeom>
            <a:gradFill rotWithShape="1">
              <a:gsLst>
                <a:gs pos="0">
                  <a:srgbClr val="FF0066"/>
                </a:gs>
                <a:gs pos="100000">
                  <a:srgbClr val="FF0066">
                    <a:gamma/>
                    <a:shade val="46275"/>
                    <a:invGamma/>
                  </a:srgbClr>
                </a:gs>
              </a:gsLst>
              <a:path path="shape">
                <a:fillToRect l="50000" t="50000" r="50000" b="50000"/>
              </a:path>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wrap="none" anchor="ctr">
              <a:spAutoFit/>
            </a:bodyPr>
            <a:lstStyle/>
            <a:p>
              <a:pPr>
                <a:defRPr/>
              </a:pPr>
              <a:endParaRPr lang="vi-VN"/>
            </a:p>
          </p:txBody>
        </p:sp>
        <p:sp>
          <p:nvSpPr>
            <p:cNvPr id="1239" name="Oval 34"/>
            <p:cNvSpPr>
              <a:spLocks noChangeArrowheads="1"/>
            </p:cNvSpPr>
            <p:nvPr/>
          </p:nvSpPr>
          <p:spPr bwMode="gray">
            <a:xfrm>
              <a:off x="2092" y="2946"/>
              <a:ext cx="1629" cy="194"/>
            </a:xfrm>
            <a:prstGeom prst="ellipse">
              <a:avLst/>
            </a:prstGeom>
            <a:gradFill rotWithShape="1">
              <a:gsLst>
                <a:gs pos="0">
                  <a:srgbClr val="FF0066"/>
                </a:gs>
                <a:gs pos="100000">
                  <a:srgbClr val="76002F"/>
                </a:gs>
              </a:gsLst>
              <a:path path="shape">
                <a:fillToRect l="50000" t="50000" r="50000" b="50000"/>
              </a:path>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wrap="none" anchor="ctr">
              <a:spAutoFit/>
            </a:bodyPr>
            <a:lstStyle/>
            <a:p>
              <a:pPr eaLnBrk="1" hangingPunct="1"/>
              <a:endParaRPr lang="en-US"/>
            </a:p>
          </p:txBody>
        </p:sp>
        <p:sp>
          <p:nvSpPr>
            <p:cNvPr id="1240" name="Oval 35"/>
            <p:cNvSpPr>
              <a:spLocks noChangeArrowheads="1"/>
            </p:cNvSpPr>
            <p:nvPr/>
          </p:nvSpPr>
          <p:spPr bwMode="gray">
            <a:xfrm>
              <a:off x="2079" y="2090"/>
              <a:ext cx="1629" cy="1103"/>
            </a:xfrm>
            <a:prstGeom prst="ellipse">
              <a:avLst/>
            </a:prstGeom>
            <a:gradFill rotWithShape="1">
              <a:gsLst>
                <a:gs pos="0">
                  <a:srgbClr val="FF0066"/>
                </a:gs>
                <a:gs pos="100000">
                  <a:srgbClr val="FF0066">
                    <a:gamma/>
                    <a:shade val="46275"/>
                    <a:invGamma/>
                  </a:srgbClr>
                </a:gs>
              </a:gsLst>
              <a:path path="shape">
                <a:fillToRect l="50000" t="50000" r="50000" b="50000"/>
              </a:path>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anchor="ctr">
              <a:spAutoFit/>
            </a:bodyPr>
            <a:lstStyle/>
            <a:p>
              <a:pPr>
                <a:defRPr/>
              </a:pPr>
              <a:endParaRPr lang="vi-VN"/>
            </a:p>
          </p:txBody>
        </p:sp>
        <p:sp>
          <p:nvSpPr>
            <p:cNvPr id="1241" name="Oval 36"/>
            <p:cNvSpPr>
              <a:spLocks noChangeArrowheads="1"/>
            </p:cNvSpPr>
            <p:nvPr/>
          </p:nvSpPr>
          <p:spPr bwMode="gray">
            <a:xfrm>
              <a:off x="1702" y="2076"/>
              <a:ext cx="2390" cy="1103"/>
            </a:xfrm>
            <a:prstGeom prst="ellipse">
              <a:avLst/>
            </a:prstGeom>
            <a:gradFill rotWithShape="1">
              <a:gsLst>
                <a:gs pos="0">
                  <a:srgbClr val="FF0066"/>
                </a:gs>
                <a:gs pos="100000">
                  <a:srgbClr val="76002F"/>
                </a:gs>
              </a:gsLst>
              <a:path path="shape">
                <a:fillToRect l="50000" t="50000" r="50000" b="50000"/>
              </a:path>
            </a:gradFill>
            <a:ln w="57150" algn="ctr">
              <a:solidFill>
                <a:schemeClr val="bg1"/>
              </a:solidFill>
              <a:round/>
              <a:headEnd/>
              <a:tailEnd/>
            </a:ln>
          </p:spPr>
          <p:txBody>
            <a:bodyPr rot="10800000" vert="eaVert" anchor="ctr">
              <a:spAutoFit/>
            </a:bodyPr>
            <a:lstStyle/>
            <a:p>
              <a:pPr eaLnBrk="1" hangingPunct="1"/>
              <a:r>
                <a:rPr lang="en-US" sz="3200" b="1">
                  <a:solidFill>
                    <a:schemeClr val="bg1"/>
                  </a:solidFill>
                </a:rPr>
                <a:t>D</a:t>
              </a:r>
            </a:p>
          </p:txBody>
        </p:sp>
      </p:grpSp>
      <p:sp>
        <p:nvSpPr>
          <p:cNvPr id="1242" name="Rectangle 63"/>
          <p:cNvSpPr>
            <a:spLocks noChangeArrowheads="1"/>
          </p:cNvSpPr>
          <p:nvPr/>
        </p:nvSpPr>
        <p:spPr bwMode="gray">
          <a:xfrm rot="5400000">
            <a:off x="2705100" y="5238750"/>
            <a:ext cx="381000" cy="152400"/>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pPr eaLnBrk="1" hangingPunct="1"/>
            <a:endParaRPr lang="en-US"/>
          </a:p>
        </p:txBody>
      </p:sp>
      <p:sp>
        <p:nvSpPr>
          <p:cNvPr id="1243" name="Rectangle 63"/>
          <p:cNvSpPr>
            <a:spLocks noChangeArrowheads="1"/>
          </p:cNvSpPr>
          <p:nvPr/>
        </p:nvSpPr>
        <p:spPr bwMode="gray">
          <a:xfrm rot="5400000">
            <a:off x="2705100" y="3848100"/>
            <a:ext cx="381000" cy="152400"/>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pPr eaLnBrk="1" hangingPunct="1"/>
            <a:endParaRPr lang="en-US"/>
          </a:p>
        </p:txBody>
      </p:sp>
      <p:sp>
        <p:nvSpPr>
          <p:cNvPr id="1244" name="Rectangle 63"/>
          <p:cNvSpPr>
            <a:spLocks noChangeArrowheads="1"/>
          </p:cNvSpPr>
          <p:nvPr/>
        </p:nvSpPr>
        <p:spPr bwMode="gray">
          <a:xfrm rot="5400000">
            <a:off x="2705100" y="2476500"/>
            <a:ext cx="381000" cy="152400"/>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pPr eaLnBrk="1" hangingPunct="1"/>
            <a:endParaRPr lang="en-US"/>
          </a:p>
        </p:txBody>
      </p:sp>
      <p:sp>
        <p:nvSpPr>
          <p:cNvPr id="1245" name="Rectangle 48"/>
          <p:cNvSpPr>
            <a:spLocks noChangeArrowheads="1"/>
          </p:cNvSpPr>
          <p:nvPr/>
        </p:nvSpPr>
        <p:spPr bwMode="auto">
          <a:xfrm>
            <a:off x="3810000" y="1295400"/>
            <a:ext cx="4038600" cy="838200"/>
          </a:xfrm>
          <a:prstGeom prst="rect">
            <a:avLst/>
          </a:prstGeom>
          <a:gradFill rotWithShape="1">
            <a:gsLst>
              <a:gs pos="0">
                <a:srgbClr val="FF3300"/>
              </a:gs>
              <a:gs pos="50000">
                <a:srgbClr val="FFFF00"/>
              </a:gs>
              <a:gs pos="100000">
                <a:srgbClr val="FF3300"/>
              </a:gs>
            </a:gsLst>
            <a:lin ang="5400000" scaled="1"/>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400" b="1" dirty="0">
                <a:latin typeface="Times New Roman" panose="02020603050405020304" pitchFamily="18" charset="0"/>
                <a:cs typeface="Times New Roman" panose="02020603050405020304" pitchFamily="18" charset="0"/>
              </a:rPr>
              <a:t>Trình độ công nghệ cao</a:t>
            </a:r>
          </a:p>
        </p:txBody>
      </p:sp>
      <p:sp>
        <p:nvSpPr>
          <p:cNvPr id="1246" name="Rectangle 49"/>
          <p:cNvSpPr>
            <a:spLocks noChangeArrowheads="1"/>
          </p:cNvSpPr>
          <p:nvPr/>
        </p:nvSpPr>
        <p:spPr bwMode="auto">
          <a:xfrm>
            <a:off x="3810000" y="2667000"/>
            <a:ext cx="4038600" cy="838200"/>
          </a:xfrm>
          <a:prstGeom prst="rect">
            <a:avLst/>
          </a:prstGeom>
          <a:gradFill rotWithShape="1">
            <a:gsLst>
              <a:gs pos="0">
                <a:srgbClr val="FF3300"/>
              </a:gs>
              <a:gs pos="50000">
                <a:srgbClr val="FFFF00"/>
              </a:gs>
              <a:gs pos="100000">
                <a:srgbClr val="FF3300"/>
              </a:gs>
            </a:gsLst>
            <a:lin ang="5400000" scaled="1"/>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1" hangingPunct="1"/>
            <a:r>
              <a:rPr lang="en-US" sz="2400" b="1">
                <a:latin typeface="Times New Roman" panose="02020603050405020304" pitchFamily="18" charset="0"/>
                <a:cs typeface="Times New Roman" panose="02020603050405020304" pitchFamily="18" charset="0"/>
              </a:rPr>
              <a:t>Nhiều lao động lành nghề</a:t>
            </a:r>
          </a:p>
        </p:txBody>
      </p:sp>
      <p:sp>
        <p:nvSpPr>
          <p:cNvPr id="1247" name="Rectangle 50"/>
          <p:cNvSpPr>
            <a:spLocks noChangeArrowheads="1"/>
          </p:cNvSpPr>
          <p:nvPr/>
        </p:nvSpPr>
        <p:spPr bwMode="auto">
          <a:xfrm>
            <a:off x="3810000" y="3962400"/>
            <a:ext cx="4038600" cy="838200"/>
          </a:xfrm>
          <a:prstGeom prst="rect">
            <a:avLst/>
          </a:prstGeom>
          <a:gradFill rotWithShape="1">
            <a:gsLst>
              <a:gs pos="0">
                <a:srgbClr val="FF3300"/>
              </a:gs>
              <a:gs pos="50000">
                <a:srgbClr val="FFFF00"/>
              </a:gs>
              <a:gs pos="100000">
                <a:srgbClr val="FF3300"/>
              </a:gs>
            </a:gsLst>
            <a:lin ang="5400000" scaled="1"/>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400" b="1" dirty="0">
                <a:latin typeface="Times New Roman" panose="02020603050405020304" pitchFamily="18" charset="0"/>
                <a:cs typeface="Times New Roman" panose="02020603050405020304" pitchFamily="18" charset="0"/>
              </a:rPr>
              <a:t>Cơ sở hạ tầng kĩ thuật tốt</a:t>
            </a:r>
          </a:p>
        </p:txBody>
      </p:sp>
      <p:sp>
        <p:nvSpPr>
          <p:cNvPr id="1248" name="Rectangle 51"/>
          <p:cNvSpPr>
            <a:spLocks noChangeArrowheads="1"/>
          </p:cNvSpPr>
          <p:nvPr/>
        </p:nvSpPr>
        <p:spPr bwMode="auto">
          <a:xfrm>
            <a:off x="3810000" y="5334000"/>
            <a:ext cx="4038600" cy="838200"/>
          </a:xfrm>
          <a:prstGeom prst="rect">
            <a:avLst/>
          </a:prstGeom>
          <a:gradFill rotWithShape="1">
            <a:gsLst>
              <a:gs pos="0">
                <a:srgbClr val="FF3300"/>
              </a:gs>
              <a:gs pos="50000">
                <a:srgbClr val="FFFF00"/>
              </a:gs>
              <a:gs pos="100000">
                <a:srgbClr val="FF3300"/>
              </a:gs>
            </a:gsLst>
            <a:lin ang="5400000" scaled="1"/>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2400" b="1" dirty="0">
                <a:latin typeface="Times New Roman" panose="02020603050405020304" pitchFamily="18" charset="0"/>
                <a:cs typeface="Times New Roman" panose="02020603050405020304" pitchFamily="18" charset="0"/>
              </a:rPr>
              <a:t>Tất cả đều đúng</a:t>
            </a:r>
          </a:p>
        </p:txBody>
      </p:sp>
      <p:sp>
        <p:nvSpPr>
          <p:cNvPr id="1249" name="AutoShape 52"/>
          <p:cNvSpPr>
            <a:spLocks noChangeArrowheads="1"/>
          </p:cNvSpPr>
          <p:nvPr/>
        </p:nvSpPr>
        <p:spPr bwMode="auto">
          <a:xfrm>
            <a:off x="8610600" y="1295400"/>
            <a:ext cx="914400" cy="1066800"/>
          </a:xfrm>
          <a:prstGeom prst="smileyFace">
            <a:avLst>
              <a:gd name="adj" fmla="val -4653"/>
            </a:avLst>
          </a:prstGeom>
          <a:gradFill rotWithShape="1">
            <a:gsLst>
              <a:gs pos="0">
                <a:srgbClr val="FFFF00"/>
              </a:gs>
              <a:gs pos="100000">
                <a:srgbClr val="0000FF"/>
              </a:gs>
            </a:gsLst>
            <a:path path="shape">
              <a:fillToRect l="50000" t="50000" r="50000" b="50000"/>
            </a:path>
          </a:gradFill>
          <a:ln w="9525">
            <a:solidFill>
              <a:srgbClr val="FF0000"/>
            </a:solidFill>
            <a:round/>
            <a:headEnd/>
            <a:tailEnd/>
          </a:ln>
          <a:effectLst>
            <a:prstShdw prst="shdw17" dist="17961" dir="13500000">
              <a:srgbClr val="990000"/>
            </a:prstShdw>
          </a:effectLst>
        </p:spPr>
        <p:txBody>
          <a:bodyPr wrap="none" anchor="ctr"/>
          <a:lstStyle/>
          <a:p>
            <a:pPr algn="ctr" eaLnBrk="1" hangingPunct="1"/>
            <a:endParaRPr lang="en-US" sz="1600" b="1"/>
          </a:p>
        </p:txBody>
      </p:sp>
      <p:sp>
        <p:nvSpPr>
          <p:cNvPr id="1250" name="AutoShape 53"/>
          <p:cNvSpPr>
            <a:spLocks noChangeArrowheads="1"/>
          </p:cNvSpPr>
          <p:nvPr/>
        </p:nvSpPr>
        <p:spPr bwMode="auto">
          <a:xfrm>
            <a:off x="8610600" y="2552700"/>
            <a:ext cx="914400" cy="1066800"/>
          </a:xfrm>
          <a:prstGeom prst="smileyFace">
            <a:avLst>
              <a:gd name="adj" fmla="val -4653"/>
            </a:avLst>
          </a:prstGeom>
          <a:gradFill rotWithShape="1">
            <a:gsLst>
              <a:gs pos="0">
                <a:srgbClr val="FFFF00"/>
              </a:gs>
              <a:gs pos="100000">
                <a:srgbClr val="0000FF"/>
              </a:gs>
            </a:gsLst>
            <a:path path="shape">
              <a:fillToRect l="50000" t="50000" r="50000" b="50000"/>
            </a:path>
          </a:gradFill>
          <a:ln w="9525">
            <a:solidFill>
              <a:srgbClr val="FF0000"/>
            </a:solidFill>
            <a:round/>
            <a:headEnd/>
            <a:tailEnd/>
          </a:ln>
          <a:effectLst>
            <a:prstShdw prst="shdw17" dist="17961" dir="13500000">
              <a:srgbClr val="990000"/>
            </a:prstShdw>
          </a:effectLst>
        </p:spPr>
        <p:txBody>
          <a:bodyPr wrap="none" anchor="ctr"/>
          <a:lstStyle/>
          <a:p>
            <a:pPr algn="ctr" eaLnBrk="1" hangingPunct="1"/>
            <a:endParaRPr lang="en-US" sz="1600"/>
          </a:p>
        </p:txBody>
      </p:sp>
      <p:sp>
        <p:nvSpPr>
          <p:cNvPr id="1251" name="AutoShape 54"/>
          <p:cNvSpPr>
            <a:spLocks noChangeArrowheads="1"/>
          </p:cNvSpPr>
          <p:nvPr/>
        </p:nvSpPr>
        <p:spPr bwMode="auto">
          <a:xfrm>
            <a:off x="8610600" y="3810000"/>
            <a:ext cx="914400" cy="1066800"/>
          </a:xfrm>
          <a:prstGeom prst="smileyFace">
            <a:avLst>
              <a:gd name="adj" fmla="val -4653"/>
            </a:avLst>
          </a:prstGeom>
          <a:gradFill rotWithShape="1">
            <a:gsLst>
              <a:gs pos="0">
                <a:srgbClr val="FFFF00"/>
              </a:gs>
              <a:gs pos="100000">
                <a:srgbClr val="0000FF"/>
              </a:gs>
            </a:gsLst>
            <a:path path="shape">
              <a:fillToRect l="50000" t="50000" r="50000" b="50000"/>
            </a:path>
          </a:gradFill>
          <a:ln w="9525">
            <a:solidFill>
              <a:srgbClr val="FF0000"/>
            </a:solidFill>
            <a:round/>
            <a:headEnd/>
            <a:tailEnd/>
          </a:ln>
          <a:effectLst>
            <a:prstShdw prst="shdw17" dist="17961" dir="13500000">
              <a:srgbClr val="990000"/>
            </a:prstShdw>
          </a:effectLst>
        </p:spPr>
        <p:txBody>
          <a:bodyPr wrap="none" anchor="ctr"/>
          <a:lstStyle/>
          <a:p>
            <a:pPr algn="ctr" eaLnBrk="1" hangingPunct="1"/>
            <a:endParaRPr lang="en-US" sz="1600" b="1">
              <a:latin typeface=".VnTime" pitchFamily="34" charset="0"/>
            </a:endParaRPr>
          </a:p>
          <a:p>
            <a:pPr algn="ctr" eaLnBrk="1" hangingPunct="1"/>
            <a:endParaRPr lang="en-US" sz="1600"/>
          </a:p>
        </p:txBody>
      </p:sp>
      <p:sp>
        <p:nvSpPr>
          <p:cNvPr id="1252" name="AutoShape 55"/>
          <p:cNvSpPr>
            <a:spLocks noChangeArrowheads="1"/>
          </p:cNvSpPr>
          <p:nvPr/>
        </p:nvSpPr>
        <p:spPr bwMode="auto">
          <a:xfrm>
            <a:off x="8610600" y="5105400"/>
            <a:ext cx="914400" cy="1066800"/>
          </a:xfrm>
          <a:prstGeom prst="smileyFace">
            <a:avLst>
              <a:gd name="adj" fmla="val 4653"/>
            </a:avLst>
          </a:prstGeom>
          <a:gradFill rotWithShape="1">
            <a:gsLst>
              <a:gs pos="0">
                <a:srgbClr val="FFFF00"/>
              </a:gs>
              <a:gs pos="100000">
                <a:srgbClr val="0000FF"/>
              </a:gs>
            </a:gsLst>
            <a:path path="shape">
              <a:fillToRect l="50000" t="50000" r="50000" b="50000"/>
            </a:path>
          </a:gradFill>
          <a:ln w="9525">
            <a:solidFill>
              <a:srgbClr val="FF0000"/>
            </a:solidFill>
            <a:round/>
            <a:headEnd/>
            <a:tailEnd/>
          </a:ln>
          <a:effectLst>
            <a:prstShdw prst="shdw17" dist="17961" dir="13500000">
              <a:srgbClr val="990000"/>
            </a:prstShdw>
          </a:effectLst>
        </p:spPr>
        <p:txBody>
          <a:bodyPr wrap="none" anchor="ctr"/>
          <a:lstStyle/>
          <a:p>
            <a:pPr algn="ctr" eaLnBrk="1" hangingPunct="1"/>
            <a:endParaRPr lang="en-US" sz="1400" b="1"/>
          </a:p>
        </p:txBody>
      </p:sp>
    </p:spTree>
    <p:extLst>
      <p:ext uri="{BB962C8B-B14F-4D97-AF65-F5344CB8AC3E}">
        <p14:creationId xmlns:p14="http://schemas.microsoft.com/office/powerpoint/2010/main" val="4249263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245"/>
                                        </p:tgtEl>
                                        <p:attrNameLst>
                                          <p:attrName>style.visibility</p:attrName>
                                        </p:attrNameLst>
                                      </p:cBhvr>
                                      <p:to>
                                        <p:strVal val="visible"/>
                                      </p:to>
                                    </p:set>
                                    <p:anim calcmode="lin" valueType="num">
                                      <p:cBhvr>
                                        <p:cTn id="7" dur="500" fill="hold"/>
                                        <p:tgtEl>
                                          <p:spTgt spid="1245"/>
                                        </p:tgtEl>
                                        <p:attrNameLst>
                                          <p:attrName>ppt_x</p:attrName>
                                        </p:attrNameLst>
                                      </p:cBhvr>
                                      <p:tavLst>
                                        <p:tav tm="0">
                                          <p:val>
                                            <p:strVal val="#ppt_x-.2"/>
                                          </p:val>
                                        </p:tav>
                                        <p:tav tm="100000">
                                          <p:val>
                                            <p:strVal val="#ppt_x"/>
                                          </p:val>
                                        </p:tav>
                                      </p:tavLst>
                                    </p:anim>
                                    <p:anim calcmode="lin" valueType="num">
                                      <p:cBhvr>
                                        <p:cTn id="8" dur="500" fill="hold"/>
                                        <p:tgtEl>
                                          <p:spTgt spid="1245"/>
                                        </p:tgtEl>
                                        <p:attrNameLst>
                                          <p:attrName>ppt_y</p:attrName>
                                        </p:attrNameLst>
                                      </p:cBhvr>
                                      <p:tavLst>
                                        <p:tav tm="0">
                                          <p:val>
                                            <p:strVal val="#ppt_y"/>
                                          </p:val>
                                        </p:tav>
                                        <p:tav tm="100000">
                                          <p:val>
                                            <p:strVal val="#ppt_y"/>
                                          </p:val>
                                        </p:tav>
                                      </p:tavLst>
                                    </p:anim>
                                    <p:animEffect transition="in" filter="wipe(right)" prLst="gradientSize: 0.1">
                                      <p:cBhvr>
                                        <p:cTn id="9" dur="500"/>
                                        <p:tgtEl>
                                          <p:spTgt spid="1245"/>
                                        </p:tgtEl>
                                      </p:cBhvr>
                                    </p:animEffect>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par>
                                <p:cTn id="10" presetID="29" presetClass="entr" presetSubtype="0" fill="hold" grpId="0" nodeType="withEffect">
                                  <p:stCondLst>
                                    <p:cond delay="0"/>
                                  </p:stCondLst>
                                  <p:childTnLst>
                                    <p:set>
                                      <p:cBhvr>
                                        <p:cTn id="11" dur="1" fill="hold">
                                          <p:stCondLst>
                                            <p:cond delay="0"/>
                                          </p:stCondLst>
                                        </p:cTn>
                                        <p:tgtEl>
                                          <p:spTgt spid="1246"/>
                                        </p:tgtEl>
                                        <p:attrNameLst>
                                          <p:attrName>style.visibility</p:attrName>
                                        </p:attrNameLst>
                                      </p:cBhvr>
                                      <p:to>
                                        <p:strVal val="visible"/>
                                      </p:to>
                                    </p:set>
                                    <p:anim calcmode="lin" valueType="num">
                                      <p:cBhvr>
                                        <p:cTn id="12" dur="500" fill="hold"/>
                                        <p:tgtEl>
                                          <p:spTgt spid="1246"/>
                                        </p:tgtEl>
                                        <p:attrNameLst>
                                          <p:attrName>ppt_x</p:attrName>
                                        </p:attrNameLst>
                                      </p:cBhvr>
                                      <p:tavLst>
                                        <p:tav tm="0">
                                          <p:val>
                                            <p:strVal val="#ppt_x-.2"/>
                                          </p:val>
                                        </p:tav>
                                        <p:tav tm="100000">
                                          <p:val>
                                            <p:strVal val="#ppt_x"/>
                                          </p:val>
                                        </p:tav>
                                      </p:tavLst>
                                    </p:anim>
                                    <p:anim calcmode="lin" valueType="num">
                                      <p:cBhvr>
                                        <p:cTn id="13" dur="500" fill="hold"/>
                                        <p:tgtEl>
                                          <p:spTgt spid="1246"/>
                                        </p:tgtEl>
                                        <p:attrNameLst>
                                          <p:attrName>ppt_y</p:attrName>
                                        </p:attrNameLst>
                                      </p:cBhvr>
                                      <p:tavLst>
                                        <p:tav tm="0">
                                          <p:val>
                                            <p:strVal val="#ppt_y"/>
                                          </p:val>
                                        </p:tav>
                                        <p:tav tm="100000">
                                          <p:val>
                                            <p:strVal val="#ppt_y"/>
                                          </p:val>
                                        </p:tav>
                                      </p:tavLst>
                                    </p:anim>
                                    <p:animEffect transition="in" filter="wipe(right)" prLst="gradientSize: 0.1">
                                      <p:cBhvr>
                                        <p:cTn id="14" dur="500"/>
                                        <p:tgtEl>
                                          <p:spTgt spid="1246"/>
                                        </p:tgtEl>
                                      </p:cBhvr>
                                    </p:animEffect>
                                  </p:childTnLst>
                                  <p:subTnLst>
                                    <p:audio>
                                      <p:cMediaNode>
                                        <p:cTn display="0" masterRel="sameClick">
                                          <p:stCondLst>
                                            <p:cond evt="begin" delay="0">
                                              <p:tn val="10"/>
                                            </p:cond>
                                          </p:stCondLst>
                                          <p:endCondLst>
                                            <p:cond evt="onStopAudio" delay="0">
                                              <p:tgtEl>
                                                <p:sldTgt/>
                                              </p:tgtEl>
                                            </p:cond>
                                          </p:endCondLst>
                                        </p:cTn>
                                        <p:tgtEl>
                                          <p:sndTgt r:embed="rId2" name="coin.wav"/>
                                        </p:tgtEl>
                                      </p:cMediaNode>
                                    </p:audio>
                                  </p:subTnLst>
                                </p:cTn>
                              </p:par>
                              <p:par>
                                <p:cTn id="15" presetID="29" presetClass="entr" presetSubtype="0" fill="hold" grpId="0" nodeType="withEffect">
                                  <p:stCondLst>
                                    <p:cond delay="0"/>
                                  </p:stCondLst>
                                  <p:childTnLst>
                                    <p:set>
                                      <p:cBhvr>
                                        <p:cTn id="16" dur="1" fill="hold">
                                          <p:stCondLst>
                                            <p:cond delay="0"/>
                                          </p:stCondLst>
                                        </p:cTn>
                                        <p:tgtEl>
                                          <p:spTgt spid="1247"/>
                                        </p:tgtEl>
                                        <p:attrNameLst>
                                          <p:attrName>style.visibility</p:attrName>
                                        </p:attrNameLst>
                                      </p:cBhvr>
                                      <p:to>
                                        <p:strVal val="visible"/>
                                      </p:to>
                                    </p:set>
                                    <p:anim calcmode="lin" valueType="num">
                                      <p:cBhvr>
                                        <p:cTn id="17" dur="500" fill="hold"/>
                                        <p:tgtEl>
                                          <p:spTgt spid="1247"/>
                                        </p:tgtEl>
                                        <p:attrNameLst>
                                          <p:attrName>ppt_x</p:attrName>
                                        </p:attrNameLst>
                                      </p:cBhvr>
                                      <p:tavLst>
                                        <p:tav tm="0">
                                          <p:val>
                                            <p:strVal val="#ppt_x-.2"/>
                                          </p:val>
                                        </p:tav>
                                        <p:tav tm="100000">
                                          <p:val>
                                            <p:strVal val="#ppt_x"/>
                                          </p:val>
                                        </p:tav>
                                      </p:tavLst>
                                    </p:anim>
                                    <p:anim calcmode="lin" valueType="num">
                                      <p:cBhvr>
                                        <p:cTn id="18" dur="500" fill="hold"/>
                                        <p:tgtEl>
                                          <p:spTgt spid="1247"/>
                                        </p:tgtEl>
                                        <p:attrNameLst>
                                          <p:attrName>ppt_y</p:attrName>
                                        </p:attrNameLst>
                                      </p:cBhvr>
                                      <p:tavLst>
                                        <p:tav tm="0">
                                          <p:val>
                                            <p:strVal val="#ppt_y"/>
                                          </p:val>
                                        </p:tav>
                                        <p:tav tm="100000">
                                          <p:val>
                                            <p:strVal val="#ppt_y"/>
                                          </p:val>
                                        </p:tav>
                                      </p:tavLst>
                                    </p:anim>
                                    <p:animEffect transition="in" filter="wipe(right)" prLst="gradientSize: 0.1">
                                      <p:cBhvr>
                                        <p:cTn id="19" dur="500"/>
                                        <p:tgtEl>
                                          <p:spTgt spid="1247"/>
                                        </p:tgtEl>
                                      </p:cBhvr>
                                    </p:animEffect>
                                  </p:childTnLst>
                                  <p:subTnLst>
                                    <p:audio>
                                      <p:cMediaNode>
                                        <p:cTn display="0" masterRel="sameClick">
                                          <p:stCondLst>
                                            <p:cond evt="begin" delay="0">
                                              <p:tn val="15"/>
                                            </p:cond>
                                          </p:stCondLst>
                                          <p:endCondLst>
                                            <p:cond evt="onStopAudio" delay="0">
                                              <p:tgtEl>
                                                <p:sldTgt/>
                                              </p:tgtEl>
                                            </p:cond>
                                          </p:endCondLst>
                                        </p:cTn>
                                        <p:tgtEl>
                                          <p:sndTgt r:embed="rId2" name="coin.wav"/>
                                        </p:tgtEl>
                                      </p:cMediaNode>
                                    </p:audio>
                                  </p:subTnLst>
                                </p:cTn>
                              </p:par>
                              <p:par>
                                <p:cTn id="20" presetID="29" presetClass="entr" presetSubtype="0" fill="hold" grpId="0" nodeType="withEffect">
                                  <p:stCondLst>
                                    <p:cond delay="0"/>
                                  </p:stCondLst>
                                  <p:childTnLst>
                                    <p:set>
                                      <p:cBhvr>
                                        <p:cTn id="21" dur="1" fill="hold">
                                          <p:stCondLst>
                                            <p:cond delay="0"/>
                                          </p:stCondLst>
                                        </p:cTn>
                                        <p:tgtEl>
                                          <p:spTgt spid="1248"/>
                                        </p:tgtEl>
                                        <p:attrNameLst>
                                          <p:attrName>style.visibility</p:attrName>
                                        </p:attrNameLst>
                                      </p:cBhvr>
                                      <p:to>
                                        <p:strVal val="visible"/>
                                      </p:to>
                                    </p:set>
                                    <p:anim calcmode="lin" valueType="num">
                                      <p:cBhvr>
                                        <p:cTn id="22" dur="500" fill="hold"/>
                                        <p:tgtEl>
                                          <p:spTgt spid="1248"/>
                                        </p:tgtEl>
                                        <p:attrNameLst>
                                          <p:attrName>ppt_x</p:attrName>
                                        </p:attrNameLst>
                                      </p:cBhvr>
                                      <p:tavLst>
                                        <p:tav tm="0">
                                          <p:val>
                                            <p:strVal val="#ppt_x-.2"/>
                                          </p:val>
                                        </p:tav>
                                        <p:tav tm="100000">
                                          <p:val>
                                            <p:strVal val="#ppt_x"/>
                                          </p:val>
                                        </p:tav>
                                      </p:tavLst>
                                    </p:anim>
                                    <p:anim calcmode="lin" valueType="num">
                                      <p:cBhvr>
                                        <p:cTn id="23" dur="500" fill="hold"/>
                                        <p:tgtEl>
                                          <p:spTgt spid="1248"/>
                                        </p:tgtEl>
                                        <p:attrNameLst>
                                          <p:attrName>ppt_y</p:attrName>
                                        </p:attrNameLst>
                                      </p:cBhvr>
                                      <p:tavLst>
                                        <p:tav tm="0">
                                          <p:val>
                                            <p:strVal val="#ppt_y"/>
                                          </p:val>
                                        </p:tav>
                                        <p:tav tm="100000">
                                          <p:val>
                                            <p:strVal val="#ppt_y"/>
                                          </p:val>
                                        </p:tav>
                                      </p:tavLst>
                                    </p:anim>
                                    <p:animEffect transition="in" filter="wipe(right)" prLst="gradientSize: 0.1">
                                      <p:cBhvr>
                                        <p:cTn id="24" dur="500"/>
                                        <p:tgtEl>
                                          <p:spTgt spid="1248"/>
                                        </p:tgtEl>
                                      </p:cBhvr>
                                    </p:animEffect>
                                  </p:childTnLst>
                                  <p:subTnLst>
                                    <p:audio>
                                      <p:cMediaNode>
                                        <p:cTn display="0" masterRel="sameClick">
                                          <p:stCondLst>
                                            <p:cond evt="begin" delay="0">
                                              <p:tn val="20"/>
                                            </p:cond>
                                          </p:stCondLst>
                                          <p:endCondLst>
                                            <p:cond evt="onStopAudio" delay="0">
                                              <p:tgtEl>
                                                <p:sldTgt/>
                                              </p:tgtEl>
                                            </p:cond>
                                          </p:endCondLst>
                                        </p:cTn>
                                        <p:tgtEl>
                                          <p:sndTgt r:embed="rId2"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45"/>
                    </p:tgtEl>
                  </p:cond>
                </p:stCondLst>
                <p:endSync evt="end" delay="0">
                  <p:rtn val="all"/>
                </p:endSync>
                <p:childTnLst>
                  <p:par>
                    <p:cTn id="26" fill="hold">
                      <p:stCondLst>
                        <p:cond delay="0"/>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1249"/>
                                        </p:tgtEl>
                                        <p:attrNameLst>
                                          <p:attrName>style.visibility</p:attrName>
                                        </p:attrNameLst>
                                      </p:cBhvr>
                                      <p:to>
                                        <p:strVal val="visible"/>
                                      </p:to>
                                    </p:set>
                                    <p:animEffect transition="in" filter="box(in)">
                                      <p:cBhvr>
                                        <p:cTn id="30" dur="500"/>
                                        <p:tgtEl>
                                          <p:spTgt spid="1249"/>
                                        </p:tgtEl>
                                      </p:cBhvr>
                                    </p:animEffect>
                                  </p:childTnLst>
                                </p:cTn>
                              </p:par>
                            </p:childTnLst>
                          </p:cTn>
                        </p:par>
                      </p:childTnLst>
                    </p:cTn>
                  </p:par>
                </p:childTnLst>
              </p:cTn>
              <p:nextCondLst>
                <p:cond evt="onClick" delay="0">
                  <p:tgtEl>
                    <p:spTgt spid="1245"/>
                  </p:tgtEl>
                </p:cond>
              </p:nextCondLst>
            </p:seq>
            <p:seq concurrent="1" nextAc="seek">
              <p:cTn id="31" restart="whenNotActive" fill="hold" evtFilter="cancelBubble" nodeType="interactiveSeq">
                <p:stCondLst>
                  <p:cond evt="onClick" delay="0">
                    <p:tgtEl>
                      <p:spTgt spid="1246"/>
                    </p:tgtEl>
                  </p:cond>
                </p:stCondLst>
                <p:endSync evt="end" delay="0">
                  <p:rtn val="all"/>
                </p:endSync>
                <p:childTnLst>
                  <p:par>
                    <p:cTn id="32" fill="hold">
                      <p:stCondLst>
                        <p:cond delay="0"/>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1250"/>
                                        </p:tgtEl>
                                        <p:attrNameLst>
                                          <p:attrName>style.visibility</p:attrName>
                                        </p:attrNameLst>
                                      </p:cBhvr>
                                      <p:to>
                                        <p:strVal val="visible"/>
                                      </p:to>
                                    </p:set>
                                    <p:animEffect transition="in" filter="box(in)">
                                      <p:cBhvr>
                                        <p:cTn id="36" dur="500"/>
                                        <p:tgtEl>
                                          <p:spTgt spid="1250"/>
                                        </p:tgtEl>
                                      </p:cBhvr>
                                    </p:animEffect>
                                  </p:childTnLst>
                                </p:cTn>
                              </p:par>
                            </p:childTnLst>
                          </p:cTn>
                        </p:par>
                      </p:childTnLst>
                    </p:cTn>
                  </p:par>
                </p:childTnLst>
              </p:cTn>
              <p:nextCondLst>
                <p:cond evt="onClick" delay="0">
                  <p:tgtEl>
                    <p:spTgt spid="1246"/>
                  </p:tgtEl>
                </p:cond>
              </p:nextCondLst>
            </p:seq>
            <p:seq concurrent="1" nextAc="seek">
              <p:cTn id="37" restart="whenNotActive" fill="hold" evtFilter="cancelBubble" nodeType="interactiveSeq">
                <p:stCondLst>
                  <p:cond evt="onClick" delay="0">
                    <p:tgtEl>
                      <p:spTgt spid="1247"/>
                    </p:tgtEl>
                  </p:cond>
                </p:stCondLst>
                <p:endSync evt="end" delay="0">
                  <p:rtn val="all"/>
                </p:endSync>
                <p:childTnLst>
                  <p:par>
                    <p:cTn id="38" fill="hold">
                      <p:stCondLst>
                        <p:cond delay="0"/>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251"/>
                                        </p:tgtEl>
                                        <p:attrNameLst>
                                          <p:attrName>style.visibility</p:attrName>
                                        </p:attrNameLst>
                                      </p:cBhvr>
                                      <p:to>
                                        <p:strVal val="visible"/>
                                      </p:to>
                                    </p:set>
                                    <p:animEffect transition="in" filter="box(in)">
                                      <p:cBhvr>
                                        <p:cTn id="42" dur="500"/>
                                        <p:tgtEl>
                                          <p:spTgt spid="1251"/>
                                        </p:tgtEl>
                                      </p:cBhvr>
                                    </p:animEffect>
                                  </p:childTnLst>
                                </p:cTn>
                              </p:par>
                            </p:childTnLst>
                          </p:cTn>
                        </p:par>
                      </p:childTnLst>
                    </p:cTn>
                  </p:par>
                </p:childTnLst>
              </p:cTn>
              <p:nextCondLst>
                <p:cond evt="onClick" delay="0">
                  <p:tgtEl>
                    <p:spTgt spid="1247"/>
                  </p:tgtEl>
                </p:cond>
              </p:nextCondLst>
            </p:seq>
            <p:seq concurrent="1" nextAc="seek">
              <p:cTn id="43" restart="whenNotActive" fill="hold" evtFilter="cancelBubble" nodeType="interactiveSeq">
                <p:stCondLst>
                  <p:cond evt="onClick" delay="0">
                    <p:tgtEl>
                      <p:spTgt spid="1248"/>
                    </p:tgtEl>
                  </p:cond>
                </p:stCondLst>
                <p:endSync evt="end" delay="0">
                  <p:rtn val="all"/>
                </p:endSync>
                <p:childTnLst>
                  <p:par>
                    <p:cTn id="44" fill="hold">
                      <p:stCondLst>
                        <p:cond delay="0"/>
                      </p:stCondLst>
                      <p:childTnLst>
                        <p:par>
                          <p:cTn id="45" fill="hold">
                            <p:stCondLst>
                              <p:cond delay="0"/>
                            </p:stCondLst>
                            <p:childTnLst>
                              <p:par>
                                <p:cTn id="46" presetID="4" presetClass="entr" presetSubtype="16" fill="hold" grpId="0" nodeType="clickEffect">
                                  <p:stCondLst>
                                    <p:cond delay="0"/>
                                  </p:stCondLst>
                                  <p:childTnLst>
                                    <p:set>
                                      <p:cBhvr>
                                        <p:cTn id="47" dur="1" fill="hold">
                                          <p:stCondLst>
                                            <p:cond delay="0"/>
                                          </p:stCondLst>
                                        </p:cTn>
                                        <p:tgtEl>
                                          <p:spTgt spid="1252"/>
                                        </p:tgtEl>
                                        <p:attrNameLst>
                                          <p:attrName>style.visibility</p:attrName>
                                        </p:attrNameLst>
                                      </p:cBhvr>
                                      <p:to>
                                        <p:strVal val="visible"/>
                                      </p:to>
                                    </p:set>
                                    <p:animEffect transition="in" filter="box(in)">
                                      <p:cBhvr>
                                        <p:cTn id="48" dur="500"/>
                                        <p:tgtEl>
                                          <p:spTgt spid="1252"/>
                                        </p:tgtEl>
                                      </p:cBhvr>
                                    </p:animEffect>
                                  </p:childTnLst>
                                </p:cTn>
                              </p:par>
                            </p:childTnLst>
                          </p:cTn>
                        </p:par>
                      </p:childTnLst>
                    </p:cTn>
                  </p:par>
                </p:childTnLst>
              </p:cTn>
              <p:nextCondLst>
                <p:cond evt="onClick" delay="0">
                  <p:tgtEl>
                    <p:spTgt spid="1248"/>
                  </p:tgtEl>
                </p:cond>
              </p:nextCondLst>
            </p:seq>
          </p:childTnLst>
        </p:cTn>
      </p:par>
    </p:tnLst>
    <p:bldLst>
      <p:bldP spid="1245" grpId="0" animBg="1"/>
      <p:bldP spid="1246" grpId="0" animBg="1"/>
      <p:bldP spid="1247" grpId="0" animBg="1"/>
      <p:bldP spid="1248" grpId="0" animBg="1"/>
      <p:bldP spid="1249" grpId="0" animBg="1"/>
      <p:bldP spid="1250" grpId="0" animBg="1"/>
      <p:bldP spid="1251" grpId="0" animBg="1"/>
      <p:bldP spid="125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94560" y="2029968"/>
            <a:ext cx="8485632" cy="1815882"/>
          </a:xfrm>
          <a:prstGeom prst="rect">
            <a:avLst/>
          </a:prstGeom>
          <a:noFill/>
        </p:spPr>
        <p:txBody>
          <a:bodyPr wrap="square" rtlCol="0">
            <a:spAutoFit/>
          </a:bodyPr>
          <a:lstStyle/>
          <a:p>
            <a:r>
              <a:rPr lang="en-US" sz="2800" b="1" dirty="0" smtClean="0">
                <a:solidFill>
                  <a:schemeClr val="accent1">
                    <a:lumMod val="50000"/>
                  </a:schemeClr>
                </a:solidFill>
                <a:latin typeface="Times New Roman" panose="02020603050405020304" pitchFamily="18" charset="0"/>
                <a:cs typeface="Times New Roman" panose="02020603050405020304" pitchFamily="18" charset="0"/>
              </a:rPr>
              <a:t>Viết một đoạn thông tin phân tích ảnh hưởng của trình độ phát triển kinh tế đất nước, đặc điểm phân bố dân cư, sự hình thành phát triển các thành phố đến sự phát triển và phân bố dịch vụ.</a:t>
            </a:r>
            <a:endParaRPr lang="en-US" sz="28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3849624" y="493776"/>
            <a:ext cx="4498848" cy="523220"/>
          </a:xfrm>
          <a:prstGeom prst="rect">
            <a:avLst/>
          </a:prstGeom>
          <a:solidFill>
            <a:schemeClr val="accent1">
              <a:lumMod val="75000"/>
            </a:schemeClr>
          </a:solidFill>
        </p:spPr>
        <p:txBody>
          <a:bodyPr wrap="square" rtlCol="0">
            <a:spAutoFit/>
          </a:bodyPr>
          <a:lstStyle/>
          <a:p>
            <a:pPr algn="ctr"/>
            <a:r>
              <a:rPr lang="en-US" sz="28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rPr>
              <a:t>HƯỚNG DẪN VỀ NHÀ</a:t>
            </a:r>
            <a:endParaRPr lang="en-US" sz="2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endParaRPr>
          </a:p>
        </p:txBody>
      </p:sp>
      <p:pic>
        <p:nvPicPr>
          <p:cNvPr id="5" name="Content Placeholder 3" descr="53190359.jpg"/>
          <p:cNvPicPr>
            <a:picLocks noChangeAspect="1"/>
          </p:cNvPicPr>
          <p:nvPr/>
        </p:nvPicPr>
        <p:blipFill>
          <a:blip r:embed="rId2"/>
          <a:stretch>
            <a:fillRect/>
          </a:stretch>
        </p:blipFill>
        <p:spPr>
          <a:xfrm>
            <a:off x="3717798" y="4504944"/>
            <a:ext cx="4762500" cy="1676400"/>
          </a:xfrm>
          <a:prstGeom prst="rect">
            <a:avLst/>
          </a:prstGeom>
        </p:spPr>
      </p:pic>
    </p:spTree>
    <p:extLst>
      <p:ext uri="{BB962C8B-B14F-4D97-AF65-F5344CB8AC3E}">
        <p14:creationId xmlns:p14="http://schemas.microsoft.com/office/powerpoint/2010/main" val="8804883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5"/>
          <p:cNvSpPr txBox="1">
            <a:spLocks noGrp="1" noChangeArrowheads="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eaLnBrk="1" hangingPunct="1">
              <a:spcBef>
                <a:spcPct val="0"/>
              </a:spcBef>
              <a:buFontTx/>
              <a:buNone/>
            </a:pPr>
            <a:fld id="{65AEC35B-A28C-49E9-B2BA-A5E9F89D553B}" type="slidenum">
              <a:rPr lang="en-US" altLang="en-US" sz="1200">
                <a:solidFill>
                  <a:srgbClr val="898989"/>
                </a:solidFill>
                <a:latin typeface=".VnTime" pitchFamily="34" charset="0"/>
              </a:rPr>
              <a:pPr algn="r" eaLnBrk="1" hangingPunct="1">
                <a:spcBef>
                  <a:spcPct val="0"/>
                </a:spcBef>
                <a:buFontTx/>
                <a:buNone/>
              </a:pPr>
              <a:t>34</a:t>
            </a:fld>
            <a:endParaRPr lang="en-US" altLang="en-US" sz="1200">
              <a:solidFill>
                <a:srgbClr val="898989"/>
              </a:solidFill>
              <a:latin typeface=".VnTime" pitchFamily="34" charset="0"/>
            </a:endParaRPr>
          </a:p>
        </p:txBody>
      </p:sp>
      <p:pic>
        <p:nvPicPr>
          <p:cNvPr id="32771" name="Picture 2" descr="537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WordArt 3"/>
          <p:cNvSpPr>
            <a:spLocks noTextEdit="1"/>
          </p:cNvSpPr>
          <p:nvPr/>
        </p:nvSpPr>
        <p:spPr bwMode="auto">
          <a:xfrm rot="21274066">
            <a:off x="3276601" y="2286001"/>
            <a:ext cx="5438775" cy="2232025"/>
          </a:xfrm>
          <a:prstGeom prst="rect">
            <a:avLst/>
          </a:prstGeom>
        </p:spPr>
        <p:txBody>
          <a:bodyPr wrap="none" fromWordArt="1">
            <a:prstTxWarp prst="textPlain">
              <a:avLst>
                <a:gd name="adj" fmla="val 47546"/>
              </a:avLst>
            </a:prstTxWarp>
          </a:bodyPr>
          <a:lstStyle/>
          <a:p>
            <a:pPr algn="ctr"/>
            <a:r>
              <a:rPr lang="vi-VN" sz="2400" kern="10" dirty="0">
                <a:ln w="12700">
                  <a:solidFill>
                    <a:srgbClr val="FF0000"/>
                  </a:solidFill>
                  <a:round/>
                  <a:headEnd/>
                  <a:tailEnd/>
                </a:ln>
                <a:solidFill>
                  <a:srgbClr val="0000FF">
                    <a:alpha val="50195"/>
                  </a:srgbClr>
                </a:solidFill>
                <a:effectLst>
                  <a:outerShdw dist="45791" dir="2021404" algn="ctr" rotWithShape="0">
                    <a:srgbClr val="9999FF"/>
                  </a:outerShdw>
                </a:effectLst>
                <a:latin typeface="Tahoma" panose="020B0604030504040204" pitchFamily="34" charset="0"/>
                <a:ea typeface="Tahoma" panose="020B0604030504040204" pitchFamily="34" charset="0"/>
                <a:cs typeface="Tahoma" panose="020B0604030504040204" pitchFamily="34" charset="0"/>
              </a:rPr>
              <a:t>Xin </a:t>
            </a:r>
            <a:r>
              <a:rPr lang="en-US" sz="2400" kern="10" dirty="0" smtClean="0">
                <a:ln w="12700">
                  <a:solidFill>
                    <a:srgbClr val="FF0000"/>
                  </a:solidFill>
                  <a:round/>
                  <a:headEnd/>
                  <a:tailEnd/>
                </a:ln>
                <a:solidFill>
                  <a:srgbClr val="0000FF">
                    <a:alpha val="50195"/>
                  </a:srgbClr>
                </a:solidFill>
                <a:effectLst>
                  <a:outerShdw dist="45791" dir="2021404" algn="ctr" rotWithShape="0">
                    <a:srgbClr val="9999FF"/>
                  </a:outerShdw>
                </a:effectLst>
                <a:latin typeface="Tahoma" panose="020B0604030504040204" pitchFamily="34" charset="0"/>
                <a:ea typeface="Tahoma" panose="020B0604030504040204" pitchFamily="34" charset="0"/>
                <a:cs typeface="Tahoma" panose="020B0604030504040204" pitchFamily="34" charset="0"/>
              </a:rPr>
              <a:t>trân</a:t>
            </a:r>
            <a:r>
              <a:rPr lang="vi-VN" sz="2400" kern="10" dirty="0" smtClean="0">
                <a:ln w="12700">
                  <a:solidFill>
                    <a:srgbClr val="FF0000"/>
                  </a:solidFill>
                  <a:round/>
                  <a:headEnd/>
                  <a:tailEnd/>
                </a:ln>
                <a:solidFill>
                  <a:srgbClr val="0000FF">
                    <a:alpha val="50195"/>
                  </a:srgbClr>
                </a:solidFill>
                <a:effectLst>
                  <a:outerShdw dist="45791" dir="2021404" algn="ctr" rotWithShape="0">
                    <a:srgbClr val="9999FF"/>
                  </a:outerShdw>
                </a:effectLst>
                <a:latin typeface="Tahoma" panose="020B0604030504040204" pitchFamily="34" charset="0"/>
                <a:ea typeface="Tahoma" panose="020B0604030504040204" pitchFamily="34" charset="0"/>
                <a:cs typeface="Tahoma" panose="020B0604030504040204" pitchFamily="34" charset="0"/>
              </a:rPr>
              <a:t> </a:t>
            </a:r>
            <a:r>
              <a:rPr lang="vi-VN" sz="2400" kern="10" dirty="0">
                <a:ln w="12700">
                  <a:solidFill>
                    <a:srgbClr val="FF0000"/>
                  </a:solidFill>
                  <a:round/>
                  <a:headEnd/>
                  <a:tailEnd/>
                </a:ln>
                <a:solidFill>
                  <a:srgbClr val="0000FF">
                    <a:alpha val="50195"/>
                  </a:srgbClr>
                </a:solidFill>
                <a:effectLst>
                  <a:outerShdw dist="45791" dir="2021404" algn="ctr" rotWithShape="0">
                    <a:srgbClr val="9999FF"/>
                  </a:outerShdw>
                </a:effectLst>
                <a:latin typeface="Tahoma" panose="020B0604030504040204" pitchFamily="34" charset="0"/>
                <a:ea typeface="Tahoma" panose="020B0604030504040204" pitchFamily="34" charset="0"/>
                <a:cs typeface="Tahoma" panose="020B0604030504040204" pitchFamily="34" charset="0"/>
              </a:rPr>
              <a:t>thành cảm ơn </a:t>
            </a:r>
          </a:p>
          <a:p>
            <a:pPr algn="ctr"/>
            <a:endParaRPr lang="en-US" sz="2400" kern="10" dirty="0">
              <a:ln w="12700">
                <a:solidFill>
                  <a:srgbClr val="FF0000"/>
                </a:solidFill>
                <a:round/>
                <a:headEnd/>
                <a:tailEnd/>
              </a:ln>
              <a:solidFill>
                <a:srgbClr val="0000FF">
                  <a:alpha val="50195"/>
                </a:srgbClr>
              </a:solidFill>
              <a:effectLst>
                <a:outerShdw dist="45791" dir="2021404" algn="ctr" rotWithShape="0">
                  <a:srgbClr val="9999FF"/>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044329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withEffect">
                                  <p:stCondLst>
                                    <p:cond delay="0"/>
                                  </p:stCondLst>
                                  <p:childTnLst>
                                    <p:set>
                                      <p:cBhvr>
                                        <p:cTn id="6" dur="1" fill="hold">
                                          <p:stCondLst>
                                            <p:cond delay="0"/>
                                          </p:stCondLst>
                                        </p:cTn>
                                        <p:tgtEl>
                                          <p:spTgt spid="30724"/>
                                        </p:tgtEl>
                                        <p:attrNameLst>
                                          <p:attrName>style.visibility</p:attrName>
                                        </p:attrNameLst>
                                      </p:cBhvr>
                                      <p:to>
                                        <p:strVal val="visible"/>
                                      </p:to>
                                    </p:set>
                                    <p:animEffect transition="in" filter="fade">
                                      <p:cBhvr>
                                        <p:cTn id="7" dur="770" decel="100000"/>
                                        <p:tgtEl>
                                          <p:spTgt spid="30724"/>
                                        </p:tgtEl>
                                      </p:cBhvr>
                                    </p:animEffect>
                                    <p:animScale>
                                      <p:cBhvr>
                                        <p:cTn id="8" dur="770" decel="100000"/>
                                        <p:tgtEl>
                                          <p:spTgt spid="30724"/>
                                        </p:tgtEl>
                                      </p:cBhvr>
                                      <p:from x="10000" y="10000"/>
                                      <p:to x="200000" y="450000"/>
                                    </p:animScale>
                                    <p:animScale>
                                      <p:cBhvr>
                                        <p:cTn id="9" dur="1230" accel="100000" fill="hold">
                                          <p:stCondLst>
                                            <p:cond delay="770"/>
                                          </p:stCondLst>
                                        </p:cTn>
                                        <p:tgtEl>
                                          <p:spTgt spid="30724"/>
                                        </p:tgtEl>
                                      </p:cBhvr>
                                      <p:from x="200000" y="450000"/>
                                      <p:to x="100000" y="100000"/>
                                    </p:animScale>
                                    <p:set>
                                      <p:cBhvr>
                                        <p:cTn id="10" dur="770" fill="hold"/>
                                        <p:tgtEl>
                                          <p:spTgt spid="30724"/>
                                        </p:tgtEl>
                                        <p:attrNameLst>
                                          <p:attrName>ppt_x</p:attrName>
                                        </p:attrNameLst>
                                      </p:cBhvr>
                                      <p:to>
                                        <p:strVal val="(0.5)"/>
                                      </p:to>
                                    </p:set>
                                    <p:anim from="(0.5)" to="(#ppt_x)" calcmode="lin" valueType="num">
                                      <p:cBhvr>
                                        <p:cTn id="11" dur="1230" accel="100000" fill="hold">
                                          <p:stCondLst>
                                            <p:cond delay="770"/>
                                          </p:stCondLst>
                                        </p:cTn>
                                        <p:tgtEl>
                                          <p:spTgt spid="30724"/>
                                        </p:tgtEl>
                                        <p:attrNameLst>
                                          <p:attrName>ppt_x</p:attrName>
                                        </p:attrNameLst>
                                      </p:cBhvr>
                                    </p:anim>
                                    <p:set>
                                      <p:cBhvr>
                                        <p:cTn id="12" dur="770" fill="hold"/>
                                        <p:tgtEl>
                                          <p:spTgt spid="30724"/>
                                        </p:tgtEl>
                                        <p:attrNameLst>
                                          <p:attrName>ppt_y</p:attrName>
                                        </p:attrNameLst>
                                      </p:cBhvr>
                                      <p:to>
                                        <p:strVal val="(#ppt_y+0.4)"/>
                                      </p:to>
                                    </p:set>
                                    <p:anim from="(#ppt_y+0.4)" to="(#ppt_y)" calcmode="lin" valueType="num">
                                      <p:cBhvr>
                                        <p:cTn id="13" dur="1230" accel="100000" fill="hold">
                                          <p:stCondLst>
                                            <p:cond delay="770"/>
                                          </p:stCondLst>
                                        </p:cTn>
                                        <p:tgtEl>
                                          <p:spTgt spid="3072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25941" y="4615534"/>
            <a:ext cx="4716870" cy="523220"/>
          </a:xfrm>
          <a:prstGeom prst="rect">
            <a:avLst/>
          </a:prstGeom>
          <a:noFill/>
        </p:spPr>
        <p:txBody>
          <a:bodyPr wrap="square" rtlCol="0">
            <a:spAutoFit/>
          </a:bodyPr>
          <a:lstStyle/>
          <a:p>
            <a:pPr algn="ctr"/>
            <a:r>
              <a:rPr lang="en-US" sz="2800" b="1" dirty="0" smtClean="0">
                <a:solidFill>
                  <a:srgbClr val="FF0000"/>
                </a:solidFill>
                <a:latin typeface="Times New Roman" panose="02020603050405020304" pitchFamily="18" charset="0"/>
                <a:cs typeface="Times New Roman" panose="02020603050405020304" pitchFamily="18" charset="0"/>
              </a:rPr>
              <a:t>GIÁO DỤC</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7" name="Picture 6" desc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0320" y="818606"/>
            <a:ext cx="4968240" cy="3429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287383" y="818605"/>
            <a:ext cx="5434148" cy="3429001"/>
          </a:xfrm>
          <a:prstGeom prst="rect">
            <a:avLst/>
          </a:prstGeom>
        </p:spPr>
      </p:pic>
    </p:spTree>
    <p:extLst>
      <p:ext uri="{BB962C8B-B14F-4D97-AF65-F5344CB8AC3E}">
        <p14:creationId xmlns:p14="http://schemas.microsoft.com/office/powerpoint/2010/main" val="256442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59759" y="344288"/>
            <a:ext cx="5919418" cy="3922912"/>
          </a:xfrm>
          <a:prstGeom prst="rect">
            <a:avLst/>
          </a:prstGeom>
        </p:spPr>
      </p:pic>
      <p:pic>
        <p:nvPicPr>
          <p:cNvPr id="5" name="Picture 4"/>
          <p:cNvPicPr>
            <a:picLocks noChangeAspect="1"/>
          </p:cNvPicPr>
          <p:nvPr/>
        </p:nvPicPr>
        <p:blipFill>
          <a:blip r:embed="rId3"/>
          <a:stretch>
            <a:fillRect/>
          </a:stretch>
        </p:blipFill>
        <p:spPr>
          <a:xfrm>
            <a:off x="6792686" y="344288"/>
            <a:ext cx="4714144" cy="3922911"/>
          </a:xfrm>
          <a:prstGeom prst="rect">
            <a:avLst/>
          </a:prstGeom>
        </p:spPr>
      </p:pic>
      <p:sp>
        <p:nvSpPr>
          <p:cNvPr id="7" name="TextBox 6"/>
          <p:cNvSpPr txBox="1"/>
          <p:nvPr/>
        </p:nvSpPr>
        <p:spPr>
          <a:xfrm>
            <a:off x="3939449" y="4397819"/>
            <a:ext cx="4716870" cy="523220"/>
          </a:xfrm>
          <a:prstGeom prst="rect">
            <a:avLst/>
          </a:prstGeom>
          <a:noFill/>
        </p:spPr>
        <p:txBody>
          <a:bodyPr wrap="square" rtlCol="0">
            <a:spAutoFit/>
          </a:bodyPr>
          <a:lstStyle/>
          <a:p>
            <a:pPr algn="ctr"/>
            <a:r>
              <a:rPr lang="en-US" sz="2800" b="1" dirty="0" smtClean="0">
                <a:solidFill>
                  <a:srgbClr val="FF0000"/>
                </a:solidFill>
                <a:latin typeface="Times New Roman" panose="02020603050405020304" pitchFamily="18" charset="0"/>
                <a:cs typeface="Times New Roman" panose="02020603050405020304" pitchFamily="18" charset="0"/>
              </a:rPr>
              <a:t>Y TẾ</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112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Top 10 thiên đường biển đảo gần Việt Nam bạn không thể bỏ l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483" y="150563"/>
            <a:ext cx="4272643" cy="32457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8031485" y="150563"/>
            <a:ext cx="3968931" cy="3245779"/>
          </a:xfrm>
          <a:prstGeom prst="rect">
            <a:avLst/>
          </a:prstGeom>
        </p:spPr>
      </p:pic>
      <p:pic>
        <p:nvPicPr>
          <p:cNvPr id="7" name="Picture 6"/>
          <p:cNvPicPr>
            <a:picLocks noChangeAspect="1"/>
          </p:cNvPicPr>
          <p:nvPr/>
        </p:nvPicPr>
        <p:blipFill>
          <a:blip r:embed="rId4"/>
          <a:stretch>
            <a:fillRect/>
          </a:stretch>
        </p:blipFill>
        <p:spPr>
          <a:xfrm>
            <a:off x="8229600" y="3535816"/>
            <a:ext cx="3890694" cy="3149653"/>
          </a:xfrm>
          <a:prstGeom prst="rect">
            <a:avLst/>
          </a:prstGeom>
        </p:spPr>
      </p:pic>
      <p:pic>
        <p:nvPicPr>
          <p:cNvPr id="8" name="Picture 7"/>
          <p:cNvPicPr>
            <a:picLocks noChangeAspect="1"/>
          </p:cNvPicPr>
          <p:nvPr/>
        </p:nvPicPr>
        <p:blipFill>
          <a:blip r:embed="rId5"/>
          <a:stretch>
            <a:fillRect/>
          </a:stretch>
        </p:blipFill>
        <p:spPr>
          <a:xfrm>
            <a:off x="4467497" y="150563"/>
            <a:ext cx="3831772" cy="3245779"/>
          </a:xfrm>
          <a:prstGeom prst="rect">
            <a:avLst/>
          </a:prstGeom>
        </p:spPr>
      </p:pic>
      <p:grpSp>
        <p:nvGrpSpPr>
          <p:cNvPr id="10" name="Group 9"/>
          <p:cNvGrpSpPr/>
          <p:nvPr/>
        </p:nvGrpSpPr>
        <p:grpSpPr>
          <a:xfrm>
            <a:off x="4598127" y="3396342"/>
            <a:ext cx="3509554" cy="2934789"/>
            <a:chOff x="4598127" y="3396342"/>
            <a:chExt cx="3509554" cy="2934789"/>
          </a:xfrm>
        </p:grpSpPr>
        <p:sp>
          <p:nvSpPr>
            <p:cNvPr id="2" name="Explosion 1 1"/>
            <p:cNvSpPr/>
            <p:nvPr/>
          </p:nvSpPr>
          <p:spPr>
            <a:xfrm>
              <a:off x="4598127" y="3396342"/>
              <a:ext cx="3509554" cy="2934789"/>
            </a:xfrm>
            <a:prstGeom prst="irregularSeal1">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033545" y="4380420"/>
              <a:ext cx="2649588" cy="707886"/>
            </a:xfrm>
            <a:prstGeom prst="rect">
              <a:avLst/>
            </a:prstGeom>
            <a:noFill/>
          </p:spPr>
          <p:txBody>
            <a:bodyPr wrap="square" rtlCol="0">
              <a:spAutoFit/>
            </a:bodyPr>
            <a:lstStyle/>
            <a:p>
              <a:pPr algn="ctr"/>
              <a:r>
                <a:rPr lang="en-US" sz="4000" b="1" dirty="0" smtClean="0">
                  <a:solidFill>
                    <a:schemeClr val="accent2">
                      <a:lumMod val="75000"/>
                    </a:schemeClr>
                  </a:solidFill>
                  <a:latin typeface="Times New Roman" panose="02020603050405020304" pitchFamily="18" charset="0"/>
                  <a:cs typeface="Times New Roman" panose="02020603050405020304" pitchFamily="18" charset="0"/>
                </a:rPr>
                <a:t>DỊCH VỤ</a:t>
              </a:r>
              <a:endParaRPr lang="en-US" sz="4000" b="1" dirty="0">
                <a:solidFill>
                  <a:schemeClr val="accent2">
                    <a:lumMod val="75000"/>
                  </a:schemeClr>
                </a:solidFill>
                <a:latin typeface="Times New Roman" panose="02020603050405020304" pitchFamily="18" charset="0"/>
                <a:cs typeface="Times New Roman" panose="02020603050405020304" pitchFamily="18" charset="0"/>
              </a:endParaRPr>
            </a:p>
          </p:txBody>
        </p:sp>
      </p:grpSp>
      <p:pic>
        <p:nvPicPr>
          <p:cNvPr id="6" name="Picture 5"/>
          <p:cNvPicPr>
            <a:picLocks noChangeAspect="1"/>
          </p:cNvPicPr>
          <p:nvPr/>
        </p:nvPicPr>
        <p:blipFill>
          <a:blip r:embed="rId6"/>
          <a:stretch>
            <a:fillRect/>
          </a:stretch>
        </p:blipFill>
        <p:spPr>
          <a:xfrm>
            <a:off x="0" y="3474853"/>
            <a:ext cx="4467497" cy="3322184"/>
          </a:xfrm>
          <a:prstGeom prst="rect">
            <a:avLst/>
          </a:prstGeom>
        </p:spPr>
      </p:pic>
    </p:spTree>
    <p:extLst>
      <p:ext uri="{BB962C8B-B14F-4D97-AF65-F5344CB8AC3E}">
        <p14:creationId xmlns:p14="http://schemas.microsoft.com/office/powerpoint/2010/main" val="218743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1789882169"/>
              </p:ext>
            </p:extLst>
          </p:nvPr>
        </p:nvGraphicFramePr>
        <p:xfrm>
          <a:off x="158387" y="-170636"/>
          <a:ext cx="11910060" cy="666369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5965371" y="1310620"/>
            <a:ext cx="862149" cy="369332"/>
          </a:xfrm>
          <a:prstGeom prst="rect">
            <a:avLst/>
          </a:prstGeom>
          <a:noFill/>
        </p:spPr>
        <p:txBody>
          <a:bodyPr wrap="square" rtlCol="0">
            <a:spAutoFit/>
          </a:bodyPr>
          <a:lstStyle/>
          <a:p>
            <a:r>
              <a:rPr lang="en-US" b="1" dirty="0" smtClean="0">
                <a:solidFill>
                  <a:srgbClr val="FF0000"/>
                </a:solidFill>
              </a:rPr>
              <a:t>38,0 %</a:t>
            </a:r>
            <a:endParaRPr lang="en-US" b="1" dirty="0">
              <a:solidFill>
                <a:srgbClr val="FF0000"/>
              </a:solidFill>
            </a:endParaRPr>
          </a:p>
        </p:txBody>
      </p:sp>
      <p:sp>
        <p:nvSpPr>
          <p:cNvPr id="3" name="TextBox 2"/>
          <p:cNvSpPr txBox="1"/>
          <p:nvPr/>
        </p:nvSpPr>
        <p:spPr>
          <a:xfrm>
            <a:off x="6113417" y="2976543"/>
            <a:ext cx="984069" cy="369332"/>
          </a:xfrm>
          <a:prstGeom prst="rect">
            <a:avLst/>
          </a:prstGeom>
          <a:noFill/>
        </p:spPr>
        <p:txBody>
          <a:bodyPr wrap="square" rtlCol="0">
            <a:spAutoFit/>
          </a:bodyPr>
          <a:lstStyle/>
          <a:p>
            <a:r>
              <a:rPr lang="en-US" b="1" dirty="0" smtClean="0">
                <a:solidFill>
                  <a:srgbClr val="FF0000"/>
                </a:solidFill>
              </a:rPr>
              <a:t>37,0 %</a:t>
            </a:r>
            <a:endParaRPr lang="en-US" b="1" dirty="0">
              <a:solidFill>
                <a:srgbClr val="FF0000"/>
              </a:solidFill>
            </a:endParaRPr>
          </a:p>
        </p:txBody>
      </p:sp>
      <p:sp>
        <p:nvSpPr>
          <p:cNvPr id="4" name="TextBox 3"/>
          <p:cNvSpPr txBox="1"/>
          <p:nvPr/>
        </p:nvSpPr>
        <p:spPr>
          <a:xfrm>
            <a:off x="6030685" y="4457799"/>
            <a:ext cx="940525" cy="369332"/>
          </a:xfrm>
          <a:prstGeom prst="rect">
            <a:avLst/>
          </a:prstGeom>
          <a:noFill/>
        </p:spPr>
        <p:txBody>
          <a:bodyPr wrap="square" rtlCol="0">
            <a:spAutoFit/>
          </a:bodyPr>
          <a:lstStyle/>
          <a:p>
            <a:r>
              <a:rPr lang="en-US" b="1" dirty="0" smtClean="0">
                <a:solidFill>
                  <a:srgbClr val="FF0000"/>
                </a:solidFill>
              </a:rPr>
              <a:t>25,0 %</a:t>
            </a:r>
            <a:endParaRPr lang="en-US" b="1" dirty="0">
              <a:solidFill>
                <a:srgbClr val="FF0000"/>
              </a:solidFill>
            </a:endParaRPr>
          </a:p>
        </p:txBody>
      </p:sp>
    </p:spTree>
    <p:extLst>
      <p:ext uri="{BB962C8B-B14F-4D97-AF65-F5344CB8AC3E}">
        <p14:creationId xmlns:p14="http://schemas.microsoft.com/office/powerpoint/2010/main" val="94350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222167" y="644434"/>
            <a:ext cx="4728755" cy="523220"/>
          </a:xfrm>
          <a:prstGeom prst="rect">
            <a:avLst/>
          </a:prstGeom>
          <a:noFill/>
        </p:spPr>
        <p:txBody>
          <a:bodyPr wrap="square" rtlCol="0">
            <a:spAutoFit/>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HOẠT ĐỘNG NHÓM</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12" name="AutoShape 37"/>
          <p:cNvSpPr>
            <a:spLocks noChangeArrowheads="1"/>
          </p:cNvSpPr>
          <p:nvPr/>
        </p:nvSpPr>
        <p:spPr bwMode="auto">
          <a:xfrm>
            <a:off x="1558830" y="1167654"/>
            <a:ext cx="8699863" cy="3509555"/>
          </a:xfrm>
          <a:prstGeom prst="cloudCallout">
            <a:avLst>
              <a:gd name="adj1" fmla="val -60895"/>
              <a:gd name="adj2" fmla="val 22422"/>
            </a:avLst>
          </a:prstGeom>
          <a:gradFill rotWithShape="1">
            <a:gsLst>
              <a:gs pos="0">
                <a:srgbClr val="FFFF00"/>
              </a:gs>
              <a:gs pos="50000">
                <a:schemeClr val="bg1"/>
              </a:gs>
              <a:gs pos="100000">
                <a:srgbClr val="FFFF00"/>
              </a:gs>
            </a:gsLst>
            <a:lin ang="5400000" scaled="1"/>
          </a:gra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defRPr/>
            </a:pPr>
            <a:r>
              <a:rPr lang="en-US" sz="3200" b="1" dirty="0">
                <a:solidFill>
                  <a:srgbClr val="FF3300"/>
                </a:solidFill>
                <a:latin typeface="Times New Roman" panose="02020603050405020304" pitchFamily="18" charset="0"/>
                <a:cs typeface="Times New Roman" panose="02020603050405020304" pitchFamily="18" charset="0"/>
              </a:rPr>
              <a:t>Cho ví dụ chứng </a:t>
            </a:r>
            <a:r>
              <a:rPr lang="en-US" sz="3200" b="1" dirty="0" smtClean="0">
                <a:solidFill>
                  <a:srgbClr val="FF3300"/>
                </a:solidFill>
                <a:latin typeface="Times New Roman" panose="02020603050405020304" pitchFamily="18" charset="0"/>
                <a:cs typeface="Times New Roman" panose="02020603050405020304" pitchFamily="18" charset="0"/>
              </a:rPr>
              <a:t>minh rằng nền </a:t>
            </a:r>
            <a:r>
              <a:rPr lang="en-US" sz="3200" b="1" dirty="0">
                <a:solidFill>
                  <a:srgbClr val="FF3300"/>
                </a:solidFill>
                <a:latin typeface="Times New Roman" panose="02020603050405020304" pitchFamily="18" charset="0"/>
                <a:cs typeface="Times New Roman" panose="02020603050405020304" pitchFamily="18" charset="0"/>
              </a:rPr>
              <a:t>kinh tế càng phát triển thì các hoạt động dịch vụ </a:t>
            </a:r>
            <a:r>
              <a:rPr lang="en-US" sz="3200" b="1" dirty="0" smtClean="0">
                <a:solidFill>
                  <a:srgbClr val="FF3300"/>
                </a:solidFill>
                <a:latin typeface="Times New Roman" panose="02020603050405020304" pitchFamily="18" charset="0"/>
                <a:cs typeface="Times New Roman" panose="02020603050405020304" pitchFamily="18" charset="0"/>
              </a:rPr>
              <a:t>càng </a:t>
            </a:r>
            <a:r>
              <a:rPr lang="en-US" sz="3200" b="1" dirty="0">
                <a:solidFill>
                  <a:srgbClr val="FF3300"/>
                </a:solidFill>
                <a:latin typeface="Times New Roman" panose="02020603050405020304" pitchFamily="18" charset="0"/>
                <a:cs typeface="Times New Roman" panose="02020603050405020304" pitchFamily="18" charset="0"/>
              </a:rPr>
              <a:t>trở nên đa dạng?</a:t>
            </a:r>
          </a:p>
        </p:txBody>
      </p:sp>
    </p:spTree>
    <p:extLst>
      <p:ext uri="{BB962C8B-B14F-4D97-AF65-F5344CB8AC3E}">
        <p14:creationId xmlns:p14="http://schemas.microsoft.com/office/powerpoint/2010/main" val="97689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http://img.v3.news.zdn.vn/w660/Uploaded/xpcwvovb/2014_10_06/13_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157163"/>
            <a:ext cx="28194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descr="http://www2.vietbao.vn/images/vn999/150/2014/10/20141010-loat-anh-moi-cong-bo-ve-ngay-giai-phong-thu-do-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1525" y="152401"/>
            <a:ext cx="2814638" cy="30146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9" descr="http://ashui.com/mag/images/stories/201112/phancamthuong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8300" y="85725"/>
            <a:ext cx="27813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http://image1.ictnews.vn/_Files/images/750/f56/268/750f5626896fae0327143aa125da07c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4400" y="3276600"/>
            <a:ext cx="23622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http://chaobuoisang.net/images/stores/2014/02/08/anh-khung-khiep-canh-len-nhau-o-nut-cau-thanh-tri-duong-5-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3352800"/>
            <a:ext cx="22098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3" descr="http://img.v3.news.zdn.vn/Uploaded/abfluaa/2014_06_17/20140323091207trai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6863" y="3352800"/>
            <a:ext cx="21336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5" descr="http://media.vietq.vn/files/du-thuyen-cua-dai-gia-viet-5.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9800" y="3352800"/>
            <a:ext cx="2133600" cy="32766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6"/>
          <p:cNvSpPr txBox="1">
            <a:spLocks noChangeArrowheads="1"/>
          </p:cNvSpPr>
          <p:nvPr/>
        </p:nvSpPr>
        <p:spPr bwMode="auto">
          <a:xfrm>
            <a:off x="4343400" y="2743201"/>
            <a:ext cx="3276600" cy="5191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srgbClr val="0000CC"/>
                </a:solidFill>
                <a:latin typeface="Times New Roman" pitchFamily="18" charset="0"/>
              </a:rPr>
              <a:t>Giao thông thời xưa</a:t>
            </a:r>
          </a:p>
        </p:txBody>
      </p:sp>
      <p:sp>
        <p:nvSpPr>
          <p:cNvPr id="10" name="Text Box 17"/>
          <p:cNvSpPr txBox="1">
            <a:spLocks noChangeArrowheads="1"/>
          </p:cNvSpPr>
          <p:nvPr/>
        </p:nvSpPr>
        <p:spPr bwMode="auto">
          <a:xfrm>
            <a:off x="3905250" y="6400801"/>
            <a:ext cx="3352800" cy="5191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srgbClr val="0000CC"/>
                </a:solidFill>
                <a:latin typeface="Times New Roman" pitchFamily="18" charset="0"/>
              </a:rPr>
              <a:t>Giao thông ngày nay</a:t>
            </a:r>
          </a:p>
        </p:txBody>
      </p:sp>
    </p:spTree>
    <p:extLst>
      <p:ext uri="{BB962C8B-B14F-4D97-AF65-F5344CB8AC3E}">
        <p14:creationId xmlns:p14="http://schemas.microsoft.com/office/powerpoint/2010/main" val="40419890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682</TotalTime>
  <Words>1218</Words>
  <Application>Microsoft Office PowerPoint</Application>
  <PresentationFormat>Widescreen</PresentationFormat>
  <Paragraphs>176</Paragraphs>
  <Slides>34</Slides>
  <Notes>4</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34</vt:i4>
      </vt:variant>
    </vt:vector>
  </HeadingPairs>
  <TitlesOfParts>
    <vt:vector size="50" baseType="lpstr">
      <vt:lpstr>.VnTime</vt:lpstr>
      <vt:lpstr>Arial</vt:lpstr>
      <vt:lpstr>Calibri</vt:lpstr>
      <vt:lpstr>Calibri Light</vt:lpstr>
      <vt:lpstr>Didact Gothic</vt:lpstr>
      <vt:lpstr>Fira Sans</vt:lpstr>
      <vt:lpstr>OpenSans</vt:lpstr>
      <vt:lpstr>Oswald</vt:lpstr>
      <vt:lpstr>Oswald Regular</vt:lpstr>
      <vt:lpstr>Pacifico</vt:lpstr>
      <vt:lpstr>Tahoma</vt:lpstr>
      <vt:lpstr>Times New Roman</vt:lpstr>
      <vt:lpstr>Ubuntu Light</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 Nông nghiệp tự cung tự cấp là một hệ thống canh tác tự cung tự cấp, trong đó nông dân tập trung vào sản xuất đủ để nuôi bản thân và gia đình. </vt:lpstr>
      <vt:lpstr>PowerPoint Presentation</vt:lpstr>
      <vt:lpstr>PowerPoint Presentation</vt:lpstr>
      <vt:lpstr>Như vậy, ta thấy dịch vụ góp phần quan trọng trong nền kinh tế Hà Nội.</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77</cp:revision>
  <dcterms:created xsi:type="dcterms:W3CDTF">2020-10-10T15:37:34Z</dcterms:created>
  <dcterms:modified xsi:type="dcterms:W3CDTF">2023-10-15T14:42:47Z</dcterms:modified>
</cp:coreProperties>
</file>