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9" r:id="rId3"/>
    <p:sldId id="292" r:id="rId4"/>
    <p:sldId id="258" r:id="rId5"/>
    <p:sldId id="276" r:id="rId6"/>
    <p:sldId id="294" r:id="rId7"/>
    <p:sldId id="296" r:id="rId8"/>
    <p:sldId id="289" r:id="rId9"/>
    <p:sldId id="279" r:id="rId10"/>
    <p:sldId id="281" r:id="rId11"/>
    <p:sldId id="282" r:id="rId12"/>
    <p:sldId id="28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CC00CC"/>
    <a:srgbClr val="800080"/>
    <a:srgbClr val="66FF99"/>
    <a:srgbClr val="800000"/>
    <a:srgbClr val="663300"/>
    <a:srgbClr val="996633"/>
    <a:srgbClr val="9966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88" d="100"/>
          <a:sy n="88" d="100"/>
        </p:scale>
        <p:origin x="43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5A31F-9CFC-4561-96FC-63B2F09AC55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64CCB-09FF-426E-8DB4-3C3873F76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7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7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7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2/19/2025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31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2/19/2025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87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2/19/2025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59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2/19/2025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10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2/19/2025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52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2/19/2025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3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2/19/2025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7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2/19/2025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8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94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2/19/2025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31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2/19/2025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35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2/19/2025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70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2/19/2025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3120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2/19/2025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48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2/19/2025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43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2/19/2025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86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2/19/2025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2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2/19/2025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3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4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8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9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8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FEA0-48D2-4F9E-9A7A-22F2CF96087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5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FEA0-48D2-4F9E-9A7A-22F2CF96087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E697-7ADB-427E-BF42-11D0B264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9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 defTabSz="457200"/>
              <a:t>2/19/2025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6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image" Target="../media/image9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26" y="2035834"/>
            <a:ext cx="10998680" cy="2044460"/>
          </a:xfrm>
        </p:spPr>
        <p:txBody>
          <a:bodyPr>
            <a:normAutofit/>
          </a:bodyPr>
          <a:lstStyle/>
          <a:p>
            <a:r>
              <a:rPr lang="vi-VN" b="1" u="sng" dirty="0">
                <a:solidFill>
                  <a:srgbClr val="0070C0"/>
                </a:solidFill>
              </a:rPr>
              <a:t>CHỦ </a:t>
            </a:r>
            <a:r>
              <a:rPr lang="vi-VN" b="1" u="sng">
                <a:solidFill>
                  <a:srgbClr val="0070C0"/>
                </a:solidFill>
              </a:rPr>
              <a:t>ĐỀ </a:t>
            </a:r>
            <a:r>
              <a:rPr lang="en-US" b="1" u="sng" smtClean="0">
                <a:solidFill>
                  <a:srgbClr val="0070C0"/>
                </a:solidFill>
              </a:rPr>
              <a:t>:</a:t>
            </a:r>
            <a:r>
              <a:rPr lang="vi-VN" b="1" smtClean="0">
                <a:solidFill>
                  <a:srgbClr val="0070C0"/>
                </a:solidFill>
              </a:rPr>
              <a:t>NGHỆ </a:t>
            </a:r>
            <a:r>
              <a:rPr lang="vi-VN" b="1" dirty="0">
                <a:solidFill>
                  <a:srgbClr val="0070C0"/>
                </a:solidFill>
              </a:rPr>
              <a:t>THUẬT TRUNG ĐẠI</a:t>
            </a:r>
            <a:br>
              <a:rPr lang="vi-VN" b="1" dirty="0">
                <a:solidFill>
                  <a:srgbClr val="0070C0"/>
                </a:solidFill>
              </a:rPr>
            </a:br>
            <a:r>
              <a:rPr lang="vi-VN" b="1">
                <a:solidFill>
                  <a:srgbClr val="0070C0"/>
                </a:solidFill>
              </a:rPr>
              <a:t>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A602AC-6D2F-E2EA-A3DC-8035E029081B}"/>
              </a:ext>
            </a:extLst>
          </p:cNvPr>
          <p:cNvSpPr txBox="1"/>
          <p:nvPr/>
        </p:nvSpPr>
        <p:spPr>
          <a:xfrm>
            <a:off x="2191109" y="552091"/>
            <a:ext cx="89283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300" b="1" err="1">
                <a:solidFill>
                  <a:prstClr val="black"/>
                </a:solidFill>
              </a:rPr>
              <a:t>Thứ</a:t>
            </a:r>
            <a:r>
              <a:rPr lang="en-US" sz="3300" b="1">
                <a:solidFill>
                  <a:prstClr val="black"/>
                </a:solidFill>
              </a:rPr>
              <a:t> </a:t>
            </a:r>
            <a:r>
              <a:rPr lang="en-US" sz="3300" b="1" smtClean="0">
                <a:solidFill>
                  <a:prstClr val="black"/>
                </a:solidFill>
              </a:rPr>
              <a:t>…ngày … </a:t>
            </a:r>
            <a:r>
              <a:rPr lang="en-US" sz="3300" b="1" err="1">
                <a:solidFill>
                  <a:prstClr val="black"/>
                </a:solidFill>
              </a:rPr>
              <a:t>tháng</a:t>
            </a:r>
            <a:r>
              <a:rPr lang="en-US" sz="3300" b="1">
                <a:solidFill>
                  <a:prstClr val="black"/>
                </a:solidFill>
              </a:rPr>
              <a:t> </a:t>
            </a:r>
            <a:r>
              <a:rPr lang="en-US" sz="3300" b="1" smtClean="0">
                <a:solidFill>
                  <a:prstClr val="black"/>
                </a:solidFill>
              </a:rPr>
              <a:t>… </a:t>
            </a:r>
            <a:r>
              <a:rPr lang="en-US" sz="3300" b="1" err="1">
                <a:solidFill>
                  <a:prstClr val="black"/>
                </a:solidFill>
              </a:rPr>
              <a:t>năm</a:t>
            </a:r>
            <a:r>
              <a:rPr lang="en-US" sz="3300" b="1">
                <a:solidFill>
                  <a:prstClr val="black"/>
                </a:solidFill>
              </a:rPr>
              <a:t> </a:t>
            </a:r>
            <a:r>
              <a:rPr lang="en-US" sz="3300" b="1" smtClean="0">
                <a:solidFill>
                  <a:prstClr val="black"/>
                </a:solidFill>
              </a:rPr>
              <a:t>2025</a:t>
            </a:r>
            <a:endParaRPr lang="en-US" sz="3300" b="1" dirty="0">
              <a:solidFill>
                <a:prstClr val="black"/>
              </a:solidFill>
            </a:endParaRPr>
          </a:p>
          <a:p>
            <a:pPr algn="ctr" defTabSz="457200"/>
            <a:r>
              <a:rPr lang="en-US" sz="3300" b="1" err="1">
                <a:solidFill>
                  <a:prstClr val="black"/>
                </a:solidFill>
              </a:rPr>
              <a:t>Mĩ</a:t>
            </a:r>
            <a:r>
              <a:rPr lang="en-US" sz="3300" b="1">
                <a:solidFill>
                  <a:prstClr val="black"/>
                </a:solidFill>
              </a:rPr>
              <a:t> </a:t>
            </a:r>
            <a:r>
              <a:rPr lang="en-US" sz="3300" b="1" smtClean="0">
                <a:solidFill>
                  <a:prstClr val="black"/>
                </a:solidFill>
              </a:rPr>
              <a:t>thuật7-CTST 1</a:t>
            </a:r>
          </a:p>
          <a:p>
            <a:pPr algn="ctr" defTabSz="457200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……………..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402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10" y="1303692"/>
            <a:ext cx="6450047" cy="80989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Trưng bày sản phẩm và chia sẻ</a:t>
            </a:r>
            <a:endParaRPr lang="en-US" sz="3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ular Callout 9"/>
          <p:cNvSpPr/>
          <p:nvPr/>
        </p:nvSpPr>
        <p:spPr>
          <a:xfrm flipV="1">
            <a:off x="6277970" y="1303691"/>
            <a:ext cx="5829631" cy="5356413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395853 w 5939299"/>
              <a:gd name="connsiteY5" fmla="*/ 0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635004 w 5939299"/>
              <a:gd name="connsiteY5" fmla="*/ 14068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40855"/>
              <a:gd name="connsiteY0" fmla="*/ 543446 h 3668189"/>
              <a:gd name="connsiteX1" fmla="*/ 276615 w 5940855"/>
              <a:gd name="connsiteY1" fmla="*/ 0 h 3668189"/>
              <a:gd name="connsiteX2" fmla="*/ 990262 w 5940855"/>
              <a:gd name="connsiteY2" fmla="*/ 0 h 3668189"/>
              <a:gd name="connsiteX3" fmla="*/ 990262 w 5940855"/>
              <a:gd name="connsiteY3" fmla="*/ 0 h 3668189"/>
              <a:gd name="connsiteX4" fmla="*/ 2474973 w 5940855"/>
              <a:gd name="connsiteY4" fmla="*/ 0 h 3668189"/>
              <a:gd name="connsiteX5" fmla="*/ 5677207 w 5940855"/>
              <a:gd name="connsiteY5" fmla="*/ 14068 h 3668189"/>
              <a:gd name="connsiteX6" fmla="*/ 5939299 w 5940855"/>
              <a:gd name="connsiteY6" fmla="*/ 543446 h 3668189"/>
              <a:gd name="connsiteX7" fmla="*/ 5939299 w 5940855"/>
              <a:gd name="connsiteY7" fmla="*/ 1902024 h 3668189"/>
              <a:gd name="connsiteX8" fmla="*/ 5939299 w 5940855"/>
              <a:gd name="connsiteY8" fmla="*/ 1902024 h 3668189"/>
              <a:gd name="connsiteX9" fmla="*/ 5939299 w 5940855"/>
              <a:gd name="connsiteY9" fmla="*/ 2717177 h 3668189"/>
              <a:gd name="connsiteX10" fmla="*/ 5939299 w 5940855"/>
              <a:gd name="connsiteY10" fmla="*/ 2717166 h 3668189"/>
              <a:gd name="connsiteX11" fmla="*/ 5395853 w 5940855"/>
              <a:gd name="connsiteY11" fmla="*/ 3260612 h 3668189"/>
              <a:gd name="connsiteX12" fmla="*/ 2474973 w 5940855"/>
              <a:gd name="connsiteY12" fmla="*/ 3260612 h 3668189"/>
              <a:gd name="connsiteX13" fmla="*/ 1732638 w 5940855"/>
              <a:gd name="connsiteY13" fmla="*/ 3668189 h 3668189"/>
              <a:gd name="connsiteX14" fmla="*/ 990262 w 5940855"/>
              <a:gd name="connsiteY14" fmla="*/ 3260612 h 3668189"/>
              <a:gd name="connsiteX15" fmla="*/ 543901 w 5940855"/>
              <a:gd name="connsiteY15" fmla="*/ 3260612 h 3668189"/>
              <a:gd name="connsiteX16" fmla="*/ 455 w 5940855"/>
              <a:gd name="connsiteY16" fmla="*/ 2717166 h 3668189"/>
              <a:gd name="connsiteX17" fmla="*/ 455 w 5940855"/>
              <a:gd name="connsiteY17" fmla="*/ 2717177 h 3668189"/>
              <a:gd name="connsiteX18" fmla="*/ 455 w 5940855"/>
              <a:gd name="connsiteY18" fmla="*/ 1902024 h 3668189"/>
              <a:gd name="connsiteX19" fmla="*/ 455 w 5940855"/>
              <a:gd name="connsiteY19" fmla="*/ 1902024 h 3668189"/>
              <a:gd name="connsiteX20" fmla="*/ 455 w 5940855"/>
              <a:gd name="connsiteY20" fmla="*/ 543446 h 3668189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73954 w 6414354"/>
              <a:gd name="connsiteY0" fmla="*/ 543446 h 3260612"/>
              <a:gd name="connsiteX1" fmla="*/ 750114 w 6414354"/>
              <a:gd name="connsiteY1" fmla="*/ 0 h 3260612"/>
              <a:gd name="connsiteX2" fmla="*/ 1463761 w 6414354"/>
              <a:gd name="connsiteY2" fmla="*/ 0 h 3260612"/>
              <a:gd name="connsiteX3" fmla="*/ 1463761 w 6414354"/>
              <a:gd name="connsiteY3" fmla="*/ 0 h 3260612"/>
              <a:gd name="connsiteX4" fmla="*/ 2948472 w 6414354"/>
              <a:gd name="connsiteY4" fmla="*/ 0 h 3260612"/>
              <a:gd name="connsiteX5" fmla="*/ 6150706 w 6414354"/>
              <a:gd name="connsiteY5" fmla="*/ 14068 h 3260612"/>
              <a:gd name="connsiteX6" fmla="*/ 6412798 w 6414354"/>
              <a:gd name="connsiteY6" fmla="*/ 543446 h 3260612"/>
              <a:gd name="connsiteX7" fmla="*/ 6412798 w 6414354"/>
              <a:gd name="connsiteY7" fmla="*/ 1902024 h 3260612"/>
              <a:gd name="connsiteX8" fmla="*/ 6412798 w 6414354"/>
              <a:gd name="connsiteY8" fmla="*/ 1902024 h 3260612"/>
              <a:gd name="connsiteX9" fmla="*/ 6412798 w 6414354"/>
              <a:gd name="connsiteY9" fmla="*/ 2717177 h 3260612"/>
              <a:gd name="connsiteX10" fmla="*/ 6412798 w 6414354"/>
              <a:gd name="connsiteY10" fmla="*/ 2717166 h 3260612"/>
              <a:gd name="connsiteX11" fmla="*/ 5869352 w 6414354"/>
              <a:gd name="connsiteY11" fmla="*/ 3260612 h 3260612"/>
              <a:gd name="connsiteX12" fmla="*/ 2948472 w 6414354"/>
              <a:gd name="connsiteY12" fmla="*/ 3260612 h 3260612"/>
              <a:gd name="connsiteX13" fmla="*/ 1463761 w 6414354"/>
              <a:gd name="connsiteY13" fmla="*/ 3260612 h 3260612"/>
              <a:gd name="connsiteX14" fmla="*/ 74864 w 6414354"/>
              <a:gd name="connsiteY14" fmla="*/ 3260612 h 3260612"/>
              <a:gd name="connsiteX15" fmla="*/ 473954 w 6414354"/>
              <a:gd name="connsiteY15" fmla="*/ 2717166 h 3260612"/>
              <a:gd name="connsiteX16" fmla="*/ 473954 w 6414354"/>
              <a:gd name="connsiteY16" fmla="*/ 2717177 h 3260612"/>
              <a:gd name="connsiteX17" fmla="*/ 473954 w 6414354"/>
              <a:gd name="connsiteY17" fmla="*/ 1902024 h 3260612"/>
              <a:gd name="connsiteX18" fmla="*/ 473954 w 6414354"/>
              <a:gd name="connsiteY18" fmla="*/ 1902024 h 3260612"/>
              <a:gd name="connsiteX19" fmla="*/ 473954 w 6414354"/>
              <a:gd name="connsiteY19" fmla="*/ 543446 h 32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194;p19"/>
          <p:cNvSpPr txBox="1">
            <a:spLocks/>
          </p:cNvSpPr>
          <p:nvPr/>
        </p:nvSpPr>
        <p:spPr>
          <a:xfrm>
            <a:off x="6550925" y="1566110"/>
            <a:ext cx="5556677" cy="488928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vi-VN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 của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vi-VN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Sự khác biệt của 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vẽ so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vi-VN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Kĩ thuật thể hiện bài vẽ thế nào?</a:t>
            </a: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vi-VN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Ý tưởng điều chỉnh để bài vẽ thêm đẹp và hoàn thiện hơn.</a:t>
            </a:r>
          </a:p>
        </p:txBody>
      </p:sp>
      <p:pic>
        <p:nvPicPr>
          <p:cNvPr id="4098" name="Picture 2" descr="4 lưu ý với giáo viên Mĩ thuật khi triển khai chương trình mới | Báo Giáo  dục và Thời đại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4" y="2678069"/>
            <a:ext cx="5663154" cy="36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84051" y="145475"/>
            <a:ext cx="10723550" cy="6001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3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</a:t>
            </a:r>
            <a:r>
              <a:rPr lang="en-US" sz="3300" b="1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TRONG TRANH THỜI PHỤ HƯNG</a:t>
            </a:r>
            <a:endParaRPr lang="en-US" sz="33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ẽ Mona Lisa Đơn Giản Lớp 7 - Việt Nam Overnigh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70" y="3201681"/>
            <a:ext cx="821039" cy="129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ẽ Mona Lisa Đơn Giản Lớp 7 - Việt Nam Overnigh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8"/>
          <a:stretch/>
        </p:blipFill>
        <p:spPr bwMode="auto">
          <a:xfrm>
            <a:off x="4361201" y="3201681"/>
            <a:ext cx="791683" cy="129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6802595"/>
      </p:ext>
    </p:extLst>
  </p:cSld>
  <p:clrMapOvr>
    <a:masterClrMapping/>
  </p:clrMapOvr>
  <p:transition spd="med" advTm="3842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625129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23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Tìm hiểu cách diễn tả nhân vật của hội họa Trung Quốc thời Trung đại.</a:t>
            </a:r>
          </a:p>
        </p:txBody>
      </p:sp>
      <p:sp>
        <p:nvSpPr>
          <p:cNvPr id="18" name="Rounded Rectangular Callout 9"/>
          <p:cNvSpPr/>
          <p:nvPr/>
        </p:nvSpPr>
        <p:spPr>
          <a:xfrm flipV="1">
            <a:off x="5678240" y="2284161"/>
            <a:ext cx="6575090" cy="4601141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395853 w 5939299"/>
              <a:gd name="connsiteY5" fmla="*/ 0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635004 w 5939299"/>
              <a:gd name="connsiteY5" fmla="*/ 14068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40855"/>
              <a:gd name="connsiteY0" fmla="*/ 543446 h 3668189"/>
              <a:gd name="connsiteX1" fmla="*/ 276615 w 5940855"/>
              <a:gd name="connsiteY1" fmla="*/ 0 h 3668189"/>
              <a:gd name="connsiteX2" fmla="*/ 990262 w 5940855"/>
              <a:gd name="connsiteY2" fmla="*/ 0 h 3668189"/>
              <a:gd name="connsiteX3" fmla="*/ 990262 w 5940855"/>
              <a:gd name="connsiteY3" fmla="*/ 0 h 3668189"/>
              <a:gd name="connsiteX4" fmla="*/ 2474973 w 5940855"/>
              <a:gd name="connsiteY4" fmla="*/ 0 h 3668189"/>
              <a:gd name="connsiteX5" fmla="*/ 5677207 w 5940855"/>
              <a:gd name="connsiteY5" fmla="*/ 14068 h 3668189"/>
              <a:gd name="connsiteX6" fmla="*/ 5939299 w 5940855"/>
              <a:gd name="connsiteY6" fmla="*/ 543446 h 3668189"/>
              <a:gd name="connsiteX7" fmla="*/ 5939299 w 5940855"/>
              <a:gd name="connsiteY7" fmla="*/ 1902024 h 3668189"/>
              <a:gd name="connsiteX8" fmla="*/ 5939299 w 5940855"/>
              <a:gd name="connsiteY8" fmla="*/ 1902024 h 3668189"/>
              <a:gd name="connsiteX9" fmla="*/ 5939299 w 5940855"/>
              <a:gd name="connsiteY9" fmla="*/ 2717177 h 3668189"/>
              <a:gd name="connsiteX10" fmla="*/ 5939299 w 5940855"/>
              <a:gd name="connsiteY10" fmla="*/ 2717166 h 3668189"/>
              <a:gd name="connsiteX11" fmla="*/ 5395853 w 5940855"/>
              <a:gd name="connsiteY11" fmla="*/ 3260612 h 3668189"/>
              <a:gd name="connsiteX12" fmla="*/ 2474973 w 5940855"/>
              <a:gd name="connsiteY12" fmla="*/ 3260612 h 3668189"/>
              <a:gd name="connsiteX13" fmla="*/ 1732638 w 5940855"/>
              <a:gd name="connsiteY13" fmla="*/ 3668189 h 3668189"/>
              <a:gd name="connsiteX14" fmla="*/ 990262 w 5940855"/>
              <a:gd name="connsiteY14" fmla="*/ 3260612 h 3668189"/>
              <a:gd name="connsiteX15" fmla="*/ 543901 w 5940855"/>
              <a:gd name="connsiteY15" fmla="*/ 3260612 h 3668189"/>
              <a:gd name="connsiteX16" fmla="*/ 455 w 5940855"/>
              <a:gd name="connsiteY16" fmla="*/ 2717166 h 3668189"/>
              <a:gd name="connsiteX17" fmla="*/ 455 w 5940855"/>
              <a:gd name="connsiteY17" fmla="*/ 2717177 h 3668189"/>
              <a:gd name="connsiteX18" fmla="*/ 455 w 5940855"/>
              <a:gd name="connsiteY18" fmla="*/ 1902024 h 3668189"/>
              <a:gd name="connsiteX19" fmla="*/ 455 w 5940855"/>
              <a:gd name="connsiteY19" fmla="*/ 1902024 h 3668189"/>
              <a:gd name="connsiteX20" fmla="*/ 455 w 5940855"/>
              <a:gd name="connsiteY20" fmla="*/ 543446 h 3668189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73954 w 6414354"/>
              <a:gd name="connsiteY0" fmla="*/ 543446 h 3260612"/>
              <a:gd name="connsiteX1" fmla="*/ 750114 w 6414354"/>
              <a:gd name="connsiteY1" fmla="*/ 0 h 3260612"/>
              <a:gd name="connsiteX2" fmla="*/ 1463761 w 6414354"/>
              <a:gd name="connsiteY2" fmla="*/ 0 h 3260612"/>
              <a:gd name="connsiteX3" fmla="*/ 1463761 w 6414354"/>
              <a:gd name="connsiteY3" fmla="*/ 0 h 3260612"/>
              <a:gd name="connsiteX4" fmla="*/ 2948472 w 6414354"/>
              <a:gd name="connsiteY4" fmla="*/ 0 h 3260612"/>
              <a:gd name="connsiteX5" fmla="*/ 6150706 w 6414354"/>
              <a:gd name="connsiteY5" fmla="*/ 14068 h 3260612"/>
              <a:gd name="connsiteX6" fmla="*/ 6412798 w 6414354"/>
              <a:gd name="connsiteY6" fmla="*/ 543446 h 3260612"/>
              <a:gd name="connsiteX7" fmla="*/ 6412798 w 6414354"/>
              <a:gd name="connsiteY7" fmla="*/ 1902024 h 3260612"/>
              <a:gd name="connsiteX8" fmla="*/ 6412798 w 6414354"/>
              <a:gd name="connsiteY8" fmla="*/ 1902024 h 3260612"/>
              <a:gd name="connsiteX9" fmla="*/ 6412798 w 6414354"/>
              <a:gd name="connsiteY9" fmla="*/ 2717177 h 3260612"/>
              <a:gd name="connsiteX10" fmla="*/ 6412798 w 6414354"/>
              <a:gd name="connsiteY10" fmla="*/ 2717166 h 3260612"/>
              <a:gd name="connsiteX11" fmla="*/ 5869352 w 6414354"/>
              <a:gd name="connsiteY11" fmla="*/ 3260612 h 3260612"/>
              <a:gd name="connsiteX12" fmla="*/ 2948472 w 6414354"/>
              <a:gd name="connsiteY12" fmla="*/ 3260612 h 3260612"/>
              <a:gd name="connsiteX13" fmla="*/ 1463761 w 6414354"/>
              <a:gd name="connsiteY13" fmla="*/ 3260612 h 3260612"/>
              <a:gd name="connsiteX14" fmla="*/ 74864 w 6414354"/>
              <a:gd name="connsiteY14" fmla="*/ 3260612 h 3260612"/>
              <a:gd name="connsiteX15" fmla="*/ 473954 w 6414354"/>
              <a:gd name="connsiteY15" fmla="*/ 2717166 h 3260612"/>
              <a:gd name="connsiteX16" fmla="*/ 473954 w 6414354"/>
              <a:gd name="connsiteY16" fmla="*/ 2717177 h 3260612"/>
              <a:gd name="connsiteX17" fmla="*/ 473954 w 6414354"/>
              <a:gd name="connsiteY17" fmla="*/ 1902024 h 3260612"/>
              <a:gd name="connsiteX18" fmla="*/ 473954 w 6414354"/>
              <a:gd name="connsiteY18" fmla="*/ 1902024 h 3260612"/>
              <a:gd name="connsiteX19" fmla="*/ 473954 w 6414354"/>
              <a:gd name="connsiteY19" fmla="*/ 543446 h 32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194;p19"/>
          <p:cNvSpPr txBox="1">
            <a:spLocks/>
          </p:cNvSpPr>
          <p:nvPr/>
        </p:nvSpPr>
        <p:spPr>
          <a:xfrm>
            <a:off x="5739570" y="2470245"/>
            <a:ext cx="6452430" cy="38077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584200" indent="-457200">
              <a:spcBef>
                <a:spcPts val="0"/>
              </a:spcBef>
              <a:buSzPts val="1600"/>
              <a:buFontTx/>
              <a:buChar char="-"/>
            </a:pPr>
            <a:r>
              <a:rPr lang="vi-VN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 sát hình và tìm hiểu vẻ đẹp của đường nét, màu sắc, chất liệu, c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diễn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 nhân vật hội họa Trung Quốc thời Trung đại.</a:t>
            </a:r>
          </a:p>
          <a:p>
            <a:pPr marL="584200" indent="-457200">
              <a:spcBef>
                <a:spcPts val="0"/>
              </a:spcBef>
              <a:buSzPts val="1600"/>
              <a:buFontTx/>
              <a:buChar char="-"/>
            </a:pPr>
            <a:endParaRPr lang="vi-VN" sz="3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4051" y="134141"/>
            <a:ext cx="10561206" cy="6001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3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</a:t>
            </a:r>
            <a:r>
              <a:rPr lang="en-US" sz="3300" b="1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TRONG TRANH THỜI </a:t>
            </a:r>
            <a:r>
              <a:rPr lang="en-US" sz="33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PHỤC HƯNG</a:t>
            </a:r>
            <a:endParaRPr lang="en-US" sz="33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54" y="145475"/>
            <a:ext cx="890207" cy="114688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074" t="2899"/>
          <a:stretch/>
        </p:blipFill>
        <p:spPr>
          <a:xfrm>
            <a:off x="144372" y="4967785"/>
            <a:ext cx="5328380" cy="1674422"/>
          </a:xfrm>
          <a:prstGeom prst="rect">
            <a:avLst/>
          </a:prstGeom>
        </p:spPr>
      </p:pic>
      <p:pic>
        <p:nvPicPr>
          <p:cNvPr id="5122" name="Picture 2" descr="https://m.daikynguyen.tv/wp-content/uploads/2018/02/banqu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6" y="1997553"/>
            <a:ext cx="5199346" cy="272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4885984"/>
      </p:ext>
    </p:extLst>
  </p:cSld>
  <p:clrMapOvr>
    <a:masterClrMapping/>
  </p:clrMapOvr>
  <p:transition spd="med" advTm="7799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626" y="2473376"/>
            <a:ext cx="2991347" cy="2863121"/>
          </a:xfrm>
          <a:prstGeom prst="rect">
            <a:avLst/>
          </a:prstGeom>
          <a:solidFill>
            <a:schemeClr val="bg2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Google Shape;112;p20"/>
          <p:cNvSpPr txBox="1">
            <a:spLocks/>
          </p:cNvSpPr>
          <p:nvPr/>
        </p:nvSpPr>
        <p:spPr>
          <a:xfrm>
            <a:off x="5745864" y="2861503"/>
            <a:ext cx="4927133" cy="81962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vi-VN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 trước bà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 12 </a:t>
            </a:r>
            <a:r>
              <a:rPr lang="vi-VN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 mảnh ghép thú vị</a:t>
            </a:r>
            <a:r>
              <a:rPr lang="vi-VN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2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113;p20"/>
          <p:cNvSpPr txBox="1">
            <a:spLocks noGrp="1"/>
          </p:cNvSpPr>
          <p:nvPr>
            <p:ph type="title"/>
          </p:nvPr>
        </p:nvSpPr>
        <p:spPr>
          <a:xfrm>
            <a:off x="1138687" y="396815"/>
            <a:ext cx="8245156" cy="12422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ea typeface="Roboto" panose="02000000000000000000" pitchFamily="2" charset="0"/>
                <a:cs typeface="Narkisim" pitchFamily="34" charset="-79"/>
              </a:rPr>
              <a:t>CHUẨN BỊ BÀI SAU</a:t>
            </a:r>
            <a:endParaRPr sz="6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itchFamily="34" charset="-79"/>
              <a:ea typeface="Roboto" panose="02000000000000000000" pitchFamily="2" charset="0"/>
              <a:cs typeface="Narkisim" pitchFamily="34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2726" y="4422108"/>
            <a:ext cx="5515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500" dirty="0">
                <a:solidFill>
                  <a:schemeClr val="accent2">
                    <a:lumMod val="40000"/>
                    <a:lumOff val="6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🎨</a:t>
            </a:r>
            <a:endParaRPr lang="en-US" sz="35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2726" y="3050181"/>
            <a:ext cx="5515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500" dirty="0">
                <a:solidFill>
                  <a:schemeClr val="accent2">
                    <a:lumMod val="40000"/>
                    <a:lumOff val="6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📖</a:t>
            </a:r>
            <a:endParaRPr lang="en-US" sz="35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Google Shape;112;p20"/>
          <p:cNvSpPr txBox="1">
            <a:spLocks/>
          </p:cNvSpPr>
          <p:nvPr/>
        </p:nvSpPr>
        <p:spPr>
          <a:xfrm>
            <a:off x="5755820" y="4233429"/>
            <a:ext cx="5786605" cy="185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×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●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○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 Light"/>
              <a:buChar char="■"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indent="0">
              <a:buFont typeface="Lato Light"/>
              <a:buNone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 bị: Giấy màu, báo, kéo, hồ </a:t>
            </a:r>
            <a:r>
              <a:rPr lang="en-US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vi-VN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 bài kiểm tra giữa HK2.</a:t>
            </a:r>
            <a:endParaRPr lang="vi-VN" sz="32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76" y="2776809"/>
            <a:ext cx="2288646" cy="2276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7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7128">
        <p14:warp/>
      </p:transition>
    </mc:Choice>
    <mc:Fallback xmlns="">
      <p:transition spd="slow" advTm="171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65061" y="0"/>
            <a:ext cx="133592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5060" y="77637"/>
            <a:ext cx="9394992" cy="2510287"/>
          </a:xfrm>
        </p:spPr>
        <p:txBody>
          <a:bodyPr>
            <a:noAutofit/>
          </a:bodyPr>
          <a:lstStyle/>
          <a:p>
            <a:r>
              <a:rPr lang="en-US" sz="2800" b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/>
            </a:r>
            <a:br>
              <a:rPr lang="en-US" sz="2800" b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</a:br>
            <a: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/>
            </a:r>
            <a:b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</a:br>
            <a:r>
              <a:rPr lang="en-US" sz="2800" b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/>
            </a:r>
            <a:br>
              <a:rPr lang="en-US" sz="2800" b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</a:br>
            <a: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/>
            </a:r>
            <a:b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</a:br>
            <a:r>
              <a:rPr lang="en-US" sz="3400" b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Chủ </a:t>
            </a:r>
            <a:r>
              <a:rPr lang="en-US" sz="3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đề: NGHỆ THUẬT TRUNG ĐẠI </a:t>
            </a:r>
            <a:r>
              <a:rPr lang="en-US" sz="3400" b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THẾ </a:t>
            </a:r>
            <a:r>
              <a:rPr lang="en-US" sz="3400" b="1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>GIỚI</a:t>
            </a:r>
            <a: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/>
            </a:r>
            <a:b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</a:br>
            <a:r>
              <a:rPr lang="en-US" sz="2800" b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  <a:t/>
            </a:r>
            <a:br>
              <a:rPr lang="en-US" sz="2800" b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UTM Seagull" panose="02040603050506020204" pitchFamily="18" charset="0"/>
              </a:rPr>
            </a:br>
            <a:r>
              <a:rPr lang="en-US" sz="2800" b="1" smtClean="0">
                <a:solidFill>
                  <a:schemeClr val="accent4"/>
                </a:solidFill>
                <a:latin typeface="UTM Seagull" panose="02040603050506020204" pitchFamily="18" charset="0"/>
              </a:rPr>
              <a:t>TUẦN </a:t>
            </a:r>
            <a:r>
              <a:rPr lang="en-US" sz="2800" b="1">
                <a:solidFill>
                  <a:schemeClr val="accent4"/>
                </a:solidFill>
                <a:latin typeface="UTM Seagull" panose="02040603050506020204" pitchFamily="18" charset="0"/>
              </a:rPr>
              <a:t>23- TIẾT 23</a:t>
            </a:r>
            <a:br>
              <a:rPr lang="en-US" sz="2800" b="1">
                <a:solidFill>
                  <a:schemeClr val="accent4"/>
                </a:solidFill>
                <a:latin typeface="UTM Seagull" panose="02040603050506020204" pitchFamily="18" charset="0"/>
              </a:rPr>
            </a:br>
            <a:endParaRPr lang="en-US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65062" y="2320506"/>
            <a:ext cx="9668385" cy="201593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u="sng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Loko" panose="02040603050506020204" pitchFamily="18" charset="0"/>
              </a:rPr>
              <a:t> </a:t>
            </a:r>
            <a:r>
              <a:rPr lang="en-US" sz="4500" b="1" u="sng" dirty="0" err="1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Loko" panose="02040603050506020204" pitchFamily="18" charset="0"/>
              </a:rPr>
              <a:t>Bài</a:t>
            </a:r>
            <a:r>
              <a:rPr lang="en-US" sz="4500" b="1" u="sng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Loko" panose="02040603050506020204" pitchFamily="18" charset="0"/>
              </a:rPr>
              <a:t> 11:</a:t>
            </a:r>
            <a:r>
              <a:rPr lang="en-US" sz="4500" b="1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Loko" panose="02040603050506020204" pitchFamily="18" charset="0"/>
              </a:rPr>
              <a:t> </a:t>
            </a:r>
            <a:r>
              <a:rPr lang="en-US" sz="4000" b="1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VẺ ĐẸP CỦA NHÂN VẬT</a:t>
            </a:r>
          </a:p>
          <a:p>
            <a:pPr algn="ctr"/>
            <a:r>
              <a:rPr lang="en-US" sz="4000" b="1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TRONG TRANH THỜI PHỤC HƯNG</a:t>
            </a:r>
          </a:p>
          <a:p>
            <a:pPr algn="ctr"/>
            <a:r>
              <a:rPr lang="en-US" sz="4000" b="1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(2 </a:t>
            </a:r>
            <a:r>
              <a:rPr lang="en-US" sz="4000" b="1" err="1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Tiết</a:t>
            </a:r>
            <a:r>
              <a:rPr lang="en-US" sz="4000" b="1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 </a:t>
            </a:r>
            <a:r>
              <a:rPr lang="en-US" sz="4000" b="1" dirty="0" smtClean="0">
                <a:solidFill>
                  <a:srgbClr val="FFFF66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)</a:t>
            </a:r>
            <a:endParaRPr lang="en-US" sz="4000" b="1" dirty="0">
              <a:solidFill>
                <a:srgbClr val="FFFF66"/>
              </a:solidFill>
              <a:effectLst>
                <a:reflection blurRad="6350" stA="55000" endA="300" endPos="45500" dir="5400000" sy="-100000" algn="bl" rotWithShape="0"/>
              </a:effectLst>
              <a:latin typeface="UTM Kabel KT" panose="02040603050506020204" pitchFamily="18" charset="0"/>
            </a:endParaRPr>
          </a:p>
        </p:txBody>
      </p:sp>
      <p:pic>
        <p:nvPicPr>
          <p:cNvPr id="1026" name="Picture 2" descr="Mona Lisa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23" y="1232301"/>
            <a:ext cx="3326014" cy="495576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34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43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691">
        <p:fade/>
      </p:transition>
    </mc:Choice>
    <mc:Fallback xmlns="">
      <p:transition spd="med" advTm="236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057" y="1508760"/>
            <a:ext cx="10303970" cy="481584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81;p16"/>
          <p:cNvSpPr txBox="1">
            <a:spLocks/>
          </p:cNvSpPr>
          <p:nvPr/>
        </p:nvSpPr>
        <p:spPr>
          <a:xfrm>
            <a:off x="2702256" y="831626"/>
            <a:ext cx="7465325" cy="11151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NỘI DUNG</a:t>
            </a:r>
            <a:endParaRPr lang="en-US" sz="60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6" name="Google Shape;82;p16"/>
          <p:cNvSpPr txBox="1">
            <a:spLocks/>
          </p:cNvSpPr>
          <p:nvPr/>
        </p:nvSpPr>
        <p:spPr>
          <a:xfrm>
            <a:off x="2902497" y="2232982"/>
            <a:ext cx="9170683" cy="32478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Khám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phá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hưng</a:t>
            </a:r>
            <a:endParaRPr lang="en-US" sz="27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phỏng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phỏng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hưng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Trưng bày sản phẩm và chia sẻ.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Tìm hiểu cách diễn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4C5D6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39" y="1"/>
            <a:ext cx="2251494" cy="3070690"/>
          </a:xfrm>
          <a:prstGeom prst="rect">
            <a:avLst/>
          </a:prstGeom>
          <a:noFill/>
          <a:effectLst>
            <a:glow rad="508000">
              <a:schemeClr val="accent2">
                <a:lumMod val="40000"/>
                <a:lumOff val="6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5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239">
        <p14:gallery dir="l"/>
      </p:transition>
    </mc:Choice>
    <mc:Fallback xmlns="">
      <p:transition spd="slow" advTm="332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051" y="134141"/>
            <a:ext cx="8711039" cy="116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TRONG TRANH</a:t>
            </a:r>
          </a:p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THỜI PHỤC HƯNG</a:t>
            </a:r>
            <a:endParaRPr lang="en-US" sz="35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 flipV="1">
            <a:off x="5540991" y="2935851"/>
            <a:ext cx="6452430" cy="3002508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395853 w 5939299"/>
              <a:gd name="connsiteY5" fmla="*/ 0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635004 w 5939299"/>
              <a:gd name="connsiteY5" fmla="*/ 14068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40855"/>
              <a:gd name="connsiteY0" fmla="*/ 543446 h 3668189"/>
              <a:gd name="connsiteX1" fmla="*/ 276615 w 5940855"/>
              <a:gd name="connsiteY1" fmla="*/ 0 h 3668189"/>
              <a:gd name="connsiteX2" fmla="*/ 990262 w 5940855"/>
              <a:gd name="connsiteY2" fmla="*/ 0 h 3668189"/>
              <a:gd name="connsiteX3" fmla="*/ 990262 w 5940855"/>
              <a:gd name="connsiteY3" fmla="*/ 0 h 3668189"/>
              <a:gd name="connsiteX4" fmla="*/ 2474973 w 5940855"/>
              <a:gd name="connsiteY4" fmla="*/ 0 h 3668189"/>
              <a:gd name="connsiteX5" fmla="*/ 5677207 w 5940855"/>
              <a:gd name="connsiteY5" fmla="*/ 14068 h 3668189"/>
              <a:gd name="connsiteX6" fmla="*/ 5939299 w 5940855"/>
              <a:gd name="connsiteY6" fmla="*/ 543446 h 3668189"/>
              <a:gd name="connsiteX7" fmla="*/ 5939299 w 5940855"/>
              <a:gd name="connsiteY7" fmla="*/ 1902024 h 3668189"/>
              <a:gd name="connsiteX8" fmla="*/ 5939299 w 5940855"/>
              <a:gd name="connsiteY8" fmla="*/ 1902024 h 3668189"/>
              <a:gd name="connsiteX9" fmla="*/ 5939299 w 5940855"/>
              <a:gd name="connsiteY9" fmla="*/ 2717177 h 3668189"/>
              <a:gd name="connsiteX10" fmla="*/ 5939299 w 5940855"/>
              <a:gd name="connsiteY10" fmla="*/ 2717166 h 3668189"/>
              <a:gd name="connsiteX11" fmla="*/ 5395853 w 5940855"/>
              <a:gd name="connsiteY11" fmla="*/ 3260612 h 3668189"/>
              <a:gd name="connsiteX12" fmla="*/ 2474973 w 5940855"/>
              <a:gd name="connsiteY12" fmla="*/ 3260612 h 3668189"/>
              <a:gd name="connsiteX13" fmla="*/ 1732638 w 5940855"/>
              <a:gd name="connsiteY13" fmla="*/ 3668189 h 3668189"/>
              <a:gd name="connsiteX14" fmla="*/ 990262 w 5940855"/>
              <a:gd name="connsiteY14" fmla="*/ 3260612 h 3668189"/>
              <a:gd name="connsiteX15" fmla="*/ 543901 w 5940855"/>
              <a:gd name="connsiteY15" fmla="*/ 3260612 h 3668189"/>
              <a:gd name="connsiteX16" fmla="*/ 455 w 5940855"/>
              <a:gd name="connsiteY16" fmla="*/ 2717166 h 3668189"/>
              <a:gd name="connsiteX17" fmla="*/ 455 w 5940855"/>
              <a:gd name="connsiteY17" fmla="*/ 2717177 h 3668189"/>
              <a:gd name="connsiteX18" fmla="*/ 455 w 5940855"/>
              <a:gd name="connsiteY18" fmla="*/ 1902024 h 3668189"/>
              <a:gd name="connsiteX19" fmla="*/ 455 w 5940855"/>
              <a:gd name="connsiteY19" fmla="*/ 1902024 h 3668189"/>
              <a:gd name="connsiteX20" fmla="*/ 455 w 5940855"/>
              <a:gd name="connsiteY20" fmla="*/ 543446 h 3668189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73954 w 6414354"/>
              <a:gd name="connsiteY0" fmla="*/ 543446 h 3260612"/>
              <a:gd name="connsiteX1" fmla="*/ 750114 w 6414354"/>
              <a:gd name="connsiteY1" fmla="*/ 0 h 3260612"/>
              <a:gd name="connsiteX2" fmla="*/ 1463761 w 6414354"/>
              <a:gd name="connsiteY2" fmla="*/ 0 h 3260612"/>
              <a:gd name="connsiteX3" fmla="*/ 1463761 w 6414354"/>
              <a:gd name="connsiteY3" fmla="*/ 0 h 3260612"/>
              <a:gd name="connsiteX4" fmla="*/ 2948472 w 6414354"/>
              <a:gd name="connsiteY4" fmla="*/ 0 h 3260612"/>
              <a:gd name="connsiteX5" fmla="*/ 6150706 w 6414354"/>
              <a:gd name="connsiteY5" fmla="*/ 14068 h 3260612"/>
              <a:gd name="connsiteX6" fmla="*/ 6412798 w 6414354"/>
              <a:gd name="connsiteY6" fmla="*/ 543446 h 3260612"/>
              <a:gd name="connsiteX7" fmla="*/ 6412798 w 6414354"/>
              <a:gd name="connsiteY7" fmla="*/ 1902024 h 3260612"/>
              <a:gd name="connsiteX8" fmla="*/ 6412798 w 6414354"/>
              <a:gd name="connsiteY8" fmla="*/ 1902024 h 3260612"/>
              <a:gd name="connsiteX9" fmla="*/ 6412798 w 6414354"/>
              <a:gd name="connsiteY9" fmla="*/ 2717177 h 3260612"/>
              <a:gd name="connsiteX10" fmla="*/ 6412798 w 6414354"/>
              <a:gd name="connsiteY10" fmla="*/ 2717166 h 3260612"/>
              <a:gd name="connsiteX11" fmla="*/ 5869352 w 6414354"/>
              <a:gd name="connsiteY11" fmla="*/ 3260612 h 3260612"/>
              <a:gd name="connsiteX12" fmla="*/ 2948472 w 6414354"/>
              <a:gd name="connsiteY12" fmla="*/ 3260612 h 3260612"/>
              <a:gd name="connsiteX13" fmla="*/ 1463761 w 6414354"/>
              <a:gd name="connsiteY13" fmla="*/ 3260612 h 3260612"/>
              <a:gd name="connsiteX14" fmla="*/ 74864 w 6414354"/>
              <a:gd name="connsiteY14" fmla="*/ 3260612 h 3260612"/>
              <a:gd name="connsiteX15" fmla="*/ 473954 w 6414354"/>
              <a:gd name="connsiteY15" fmla="*/ 2717166 h 3260612"/>
              <a:gd name="connsiteX16" fmla="*/ 473954 w 6414354"/>
              <a:gd name="connsiteY16" fmla="*/ 2717177 h 3260612"/>
              <a:gd name="connsiteX17" fmla="*/ 473954 w 6414354"/>
              <a:gd name="connsiteY17" fmla="*/ 1902024 h 3260612"/>
              <a:gd name="connsiteX18" fmla="*/ 473954 w 6414354"/>
              <a:gd name="connsiteY18" fmla="*/ 1902024 h 3260612"/>
              <a:gd name="connsiteX19" fmla="*/ 473954 w 6414354"/>
              <a:gd name="connsiteY19" fmla="*/ 543446 h 32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535" y="1604513"/>
            <a:ext cx="10090073" cy="107830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</a:t>
            </a:r>
            <a:r>
              <a:rPr lang="vi-VN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 nhân vật </a:t>
            </a:r>
            <a:r>
              <a:rPr lang="vi-VN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tranh thời </a:t>
            </a:r>
            <a:r>
              <a:rPr lang="vi-VN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Phục hưng</a:t>
            </a:r>
            <a:br>
              <a:rPr lang="vi-VN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194;p19"/>
          <p:cNvSpPr txBox="1">
            <a:spLocks/>
          </p:cNvSpPr>
          <p:nvPr/>
        </p:nvSpPr>
        <p:spPr>
          <a:xfrm>
            <a:off x="5950414" y="3122399"/>
            <a:ext cx="6043007" cy="28159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Quan sát, theo dõi và trả lời:</a:t>
            </a:r>
            <a:endParaRPr lang="en-US" sz="32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3200" dirty="0" smtClean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-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Bức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tranh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có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hòa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sắc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thế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nào</a:t>
            </a:r>
            <a:r>
              <a:rPr lang="vi-VN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vour" panose="02040603050506020204" pitchFamily="18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85" y="134141"/>
            <a:ext cx="1323665" cy="1706867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4" y="2935851"/>
            <a:ext cx="5261937" cy="300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5129" y="4707641"/>
            <a:ext cx="5698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0">
              <a:spcBef>
                <a:spcPts val="0"/>
              </a:spcBef>
              <a:buSzPts val="1600"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3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1882">
        <p14:prism isInverted="1"/>
      </p:transition>
    </mc:Choice>
    <mc:Fallback xmlns="">
      <p:transition spd="slow" advTm="4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2" grpId="0"/>
      <p:bldP spid="8" grpId="0" uiExpan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 flipV="1">
            <a:off x="4739592" y="2265527"/>
            <a:ext cx="6424278" cy="1087273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395853 w 5939299"/>
              <a:gd name="connsiteY5" fmla="*/ 0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635004 w 5939299"/>
              <a:gd name="connsiteY5" fmla="*/ 14068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40855"/>
              <a:gd name="connsiteY0" fmla="*/ 543446 h 3668189"/>
              <a:gd name="connsiteX1" fmla="*/ 276615 w 5940855"/>
              <a:gd name="connsiteY1" fmla="*/ 0 h 3668189"/>
              <a:gd name="connsiteX2" fmla="*/ 990262 w 5940855"/>
              <a:gd name="connsiteY2" fmla="*/ 0 h 3668189"/>
              <a:gd name="connsiteX3" fmla="*/ 990262 w 5940855"/>
              <a:gd name="connsiteY3" fmla="*/ 0 h 3668189"/>
              <a:gd name="connsiteX4" fmla="*/ 2474973 w 5940855"/>
              <a:gd name="connsiteY4" fmla="*/ 0 h 3668189"/>
              <a:gd name="connsiteX5" fmla="*/ 5677207 w 5940855"/>
              <a:gd name="connsiteY5" fmla="*/ 14068 h 3668189"/>
              <a:gd name="connsiteX6" fmla="*/ 5939299 w 5940855"/>
              <a:gd name="connsiteY6" fmla="*/ 543446 h 3668189"/>
              <a:gd name="connsiteX7" fmla="*/ 5939299 w 5940855"/>
              <a:gd name="connsiteY7" fmla="*/ 1902024 h 3668189"/>
              <a:gd name="connsiteX8" fmla="*/ 5939299 w 5940855"/>
              <a:gd name="connsiteY8" fmla="*/ 1902024 h 3668189"/>
              <a:gd name="connsiteX9" fmla="*/ 5939299 w 5940855"/>
              <a:gd name="connsiteY9" fmla="*/ 2717177 h 3668189"/>
              <a:gd name="connsiteX10" fmla="*/ 5939299 w 5940855"/>
              <a:gd name="connsiteY10" fmla="*/ 2717166 h 3668189"/>
              <a:gd name="connsiteX11" fmla="*/ 5395853 w 5940855"/>
              <a:gd name="connsiteY11" fmla="*/ 3260612 h 3668189"/>
              <a:gd name="connsiteX12" fmla="*/ 2474973 w 5940855"/>
              <a:gd name="connsiteY12" fmla="*/ 3260612 h 3668189"/>
              <a:gd name="connsiteX13" fmla="*/ 1732638 w 5940855"/>
              <a:gd name="connsiteY13" fmla="*/ 3668189 h 3668189"/>
              <a:gd name="connsiteX14" fmla="*/ 990262 w 5940855"/>
              <a:gd name="connsiteY14" fmla="*/ 3260612 h 3668189"/>
              <a:gd name="connsiteX15" fmla="*/ 543901 w 5940855"/>
              <a:gd name="connsiteY15" fmla="*/ 3260612 h 3668189"/>
              <a:gd name="connsiteX16" fmla="*/ 455 w 5940855"/>
              <a:gd name="connsiteY16" fmla="*/ 2717166 h 3668189"/>
              <a:gd name="connsiteX17" fmla="*/ 455 w 5940855"/>
              <a:gd name="connsiteY17" fmla="*/ 2717177 h 3668189"/>
              <a:gd name="connsiteX18" fmla="*/ 455 w 5940855"/>
              <a:gd name="connsiteY18" fmla="*/ 1902024 h 3668189"/>
              <a:gd name="connsiteX19" fmla="*/ 455 w 5940855"/>
              <a:gd name="connsiteY19" fmla="*/ 1902024 h 3668189"/>
              <a:gd name="connsiteX20" fmla="*/ 455 w 5940855"/>
              <a:gd name="connsiteY20" fmla="*/ 543446 h 3668189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73954 w 6414354"/>
              <a:gd name="connsiteY0" fmla="*/ 543446 h 3260612"/>
              <a:gd name="connsiteX1" fmla="*/ 750114 w 6414354"/>
              <a:gd name="connsiteY1" fmla="*/ 0 h 3260612"/>
              <a:gd name="connsiteX2" fmla="*/ 1463761 w 6414354"/>
              <a:gd name="connsiteY2" fmla="*/ 0 h 3260612"/>
              <a:gd name="connsiteX3" fmla="*/ 1463761 w 6414354"/>
              <a:gd name="connsiteY3" fmla="*/ 0 h 3260612"/>
              <a:gd name="connsiteX4" fmla="*/ 2948472 w 6414354"/>
              <a:gd name="connsiteY4" fmla="*/ 0 h 3260612"/>
              <a:gd name="connsiteX5" fmla="*/ 6150706 w 6414354"/>
              <a:gd name="connsiteY5" fmla="*/ 14068 h 3260612"/>
              <a:gd name="connsiteX6" fmla="*/ 6412798 w 6414354"/>
              <a:gd name="connsiteY6" fmla="*/ 543446 h 3260612"/>
              <a:gd name="connsiteX7" fmla="*/ 6412798 w 6414354"/>
              <a:gd name="connsiteY7" fmla="*/ 1902024 h 3260612"/>
              <a:gd name="connsiteX8" fmla="*/ 6412798 w 6414354"/>
              <a:gd name="connsiteY8" fmla="*/ 1902024 h 3260612"/>
              <a:gd name="connsiteX9" fmla="*/ 6412798 w 6414354"/>
              <a:gd name="connsiteY9" fmla="*/ 2717177 h 3260612"/>
              <a:gd name="connsiteX10" fmla="*/ 6412798 w 6414354"/>
              <a:gd name="connsiteY10" fmla="*/ 2717166 h 3260612"/>
              <a:gd name="connsiteX11" fmla="*/ 5869352 w 6414354"/>
              <a:gd name="connsiteY11" fmla="*/ 3260612 h 3260612"/>
              <a:gd name="connsiteX12" fmla="*/ 2948472 w 6414354"/>
              <a:gd name="connsiteY12" fmla="*/ 3260612 h 3260612"/>
              <a:gd name="connsiteX13" fmla="*/ 1463761 w 6414354"/>
              <a:gd name="connsiteY13" fmla="*/ 3260612 h 3260612"/>
              <a:gd name="connsiteX14" fmla="*/ 74864 w 6414354"/>
              <a:gd name="connsiteY14" fmla="*/ 3260612 h 3260612"/>
              <a:gd name="connsiteX15" fmla="*/ 473954 w 6414354"/>
              <a:gd name="connsiteY15" fmla="*/ 2717166 h 3260612"/>
              <a:gd name="connsiteX16" fmla="*/ 473954 w 6414354"/>
              <a:gd name="connsiteY16" fmla="*/ 2717177 h 3260612"/>
              <a:gd name="connsiteX17" fmla="*/ 473954 w 6414354"/>
              <a:gd name="connsiteY17" fmla="*/ 1902024 h 3260612"/>
              <a:gd name="connsiteX18" fmla="*/ 473954 w 6414354"/>
              <a:gd name="connsiteY18" fmla="*/ 1902024 h 3260612"/>
              <a:gd name="connsiteX19" fmla="*/ 473954 w 6414354"/>
              <a:gd name="connsiteY19" fmla="*/ 543446 h 32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46" y="181155"/>
            <a:ext cx="11568023" cy="143198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nhân vật trong </a:t>
            </a:r>
            <a:r>
              <a:rPr lang="vi-V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Phục hưng</a:t>
            </a:r>
            <a:b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194;p19"/>
          <p:cNvSpPr txBox="1">
            <a:spLocks/>
          </p:cNvSpPr>
          <p:nvPr/>
        </p:nvSpPr>
        <p:spPr>
          <a:xfrm>
            <a:off x="4830792" y="2265527"/>
            <a:ext cx="7233480" cy="288444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None/>
            </a:pPr>
            <a:endParaRPr lang="en-US" sz="36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endParaRPr lang="en-US" sz="360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360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Biểu </a:t>
            </a:r>
            <a:r>
              <a:rPr lang="en-US" sz="3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cảm</a:t>
            </a:r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của</a:t>
            </a:r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nhân</a:t>
            </a:r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vật</a:t>
            </a:r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trong</a:t>
            </a:r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tranh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như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thế</a:t>
            </a:r>
            <a:r>
              <a:rPr lang="en-US" sz="3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nào</a:t>
            </a:r>
            <a:r>
              <a:rPr lang="vi-VN" sz="360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?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từ,thánh thiện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anose="020B0604030504040204" pitchFamily="34" charset="0"/>
            </a:endParaRPr>
          </a:p>
          <a:p>
            <a:pPr marL="698500" indent="-571500">
              <a:spcBef>
                <a:spcPts val="0"/>
              </a:spcBef>
              <a:buSzPts val="1600"/>
              <a:buFontTx/>
              <a:buChar char="-"/>
            </a:pPr>
            <a:endParaRPr lang="vi-VN" sz="3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234" y="1613141"/>
            <a:ext cx="3687086" cy="5009024"/>
          </a:xfrm>
          <a:prstGeom prst="rect">
            <a:avLst/>
          </a:prstGeom>
          <a:noFill/>
          <a:effectLst>
            <a:glow rad="508000">
              <a:schemeClr val="accent2">
                <a:lumMod val="40000"/>
                <a:lumOff val="6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287159" y="3352801"/>
            <a:ext cx="7329143" cy="1125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11144" y="3480984"/>
            <a:ext cx="7329143" cy="1125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7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1882">
        <p14:prism isInverted="1"/>
      </p:transition>
    </mc:Choice>
    <mc:Fallback xmlns="">
      <p:transition spd="slow" advTm="4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672" y="134141"/>
            <a:ext cx="11616173" cy="6309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</a:t>
            </a:r>
            <a:r>
              <a:rPr lang="en-US" sz="3500" b="1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TRONG TRANH THỜI </a:t>
            </a:r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PHỤC HƯNG</a:t>
            </a:r>
            <a:endParaRPr lang="en-US" sz="35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 flipV="1">
            <a:off x="4285396" y="2596856"/>
            <a:ext cx="7615451" cy="3972755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395853 w 5939299"/>
              <a:gd name="connsiteY5" fmla="*/ 0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635004 w 5939299"/>
              <a:gd name="connsiteY5" fmla="*/ 14068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40855"/>
              <a:gd name="connsiteY0" fmla="*/ 543446 h 3668189"/>
              <a:gd name="connsiteX1" fmla="*/ 276615 w 5940855"/>
              <a:gd name="connsiteY1" fmla="*/ 0 h 3668189"/>
              <a:gd name="connsiteX2" fmla="*/ 990262 w 5940855"/>
              <a:gd name="connsiteY2" fmla="*/ 0 h 3668189"/>
              <a:gd name="connsiteX3" fmla="*/ 990262 w 5940855"/>
              <a:gd name="connsiteY3" fmla="*/ 0 h 3668189"/>
              <a:gd name="connsiteX4" fmla="*/ 2474973 w 5940855"/>
              <a:gd name="connsiteY4" fmla="*/ 0 h 3668189"/>
              <a:gd name="connsiteX5" fmla="*/ 5677207 w 5940855"/>
              <a:gd name="connsiteY5" fmla="*/ 14068 h 3668189"/>
              <a:gd name="connsiteX6" fmla="*/ 5939299 w 5940855"/>
              <a:gd name="connsiteY6" fmla="*/ 543446 h 3668189"/>
              <a:gd name="connsiteX7" fmla="*/ 5939299 w 5940855"/>
              <a:gd name="connsiteY7" fmla="*/ 1902024 h 3668189"/>
              <a:gd name="connsiteX8" fmla="*/ 5939299 w 5940855"/>
              <a:gd name="connsiteY8" fmla="*/ 1902024 h 3668189"/>
              <a:gd name="connsiteX9" fmla="*/ 5939299 w 5940855"/>
              <a:gd name="connsiteY9" fmla="*/ 2717177 h 3668189"/>
              <a:gd name="connsiteX10" fmla="*/ 5939299 w 5940855"/>
              <a:gd name="connsiteY10" fmla="*/ 2717166 h 3668189"/>
              <a:gd name="connsiteX11" fmla="*/ 5395853 w 5940855"/>
              <a:gd name="connsiteY11" fmla="*/ 3260612 h 3668189"/>
              <a:gd name="connsiteX12" fmla="*/ 2474973 w 5940855"/>
              <a:gd name="connsiteY12" fmla="*/ 3260612 h 3668189"/>
              <a:gd name="connsiteX13" fmla="*/ 1732638 w 5940855"/>
              <a:gd name="connsiteY13" fmla="*/ 3668189 h 3668189"/>
              <a:gd name="connsiteX14" fmla="*/ 990262 w 5940855"/>
              <a:gd name="connsiteY14" fmla="*/ 3260612 h 3668189"/>
              <a:gd name="connsiteX15" fmla="*/ 543901 w 5940855"/>
              <a:gd name="connsiteY15" fmla="*/ 3260612 h 3668189"/>
              <a:gd name="connsiteX16" fmla="*/ 455 w 5940855"/>
              <a:gd name="connsiteY16" fmla="*/ 2717166 h 3668189"/>
              <a:gd name="connsiteX17" fmla="*/ 455 w 5940855"/>
              <a:gd name="connsiteY17" fmla="*/ 2717177 h 3668189"/>
              <a:gd name="connsiteX18" fmla="*/ 455 w 5940855"/>
              <a:gd name="connsiteY18" fmla="*/ 1902024 h 3668189"/>
              <a:gd name="connsiteX19" fmla="*/ 455 w 5940855"/>
              <a:gd name="connsiteY19" fmla="*/ 1902024 h 3668189"/>
              <a:gd name="connsiteX20" fmla="*/ 455 w 5940855"/>
              <a:gd name="connsiteY20" fmla="*/ 543446 h 3668189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73954 w 6414354"/>
              <a:gd name="connsiteY0" fmla="*/ 543446 h 3260612"/>
              <a:gd name="connsiteX1" fmla="*/ 750114 w 6414354"/>
              <a:gd name="connsiteY1" fmla="*/ 0 h 3260612"/>
              <a:gd name="connsiteX2" fmla="*/ 1463761 w 6414354"/>
              <a:gd name="connsiteY2" fmla="*/ 0 h 3260612"/>
              <a:gd name="connsiteX3" fmla="*/ 1463761 w 6414354"/>
              <a:gd name="connsiteY3" fmla="*/ 0 h 3260612"/>
              <a:gd name="connsiteX4" fmla="*/ 2948472 w 6414354"/>
              <a:gd name="connsiteY4" fmla="*/ 0 h 3260612"/>
              <a:gd name="connsiteX5" fmla="*/ 6150706 w 6414354"/>
              <a:gd name="connsiteY5" fmla="*/ 14068 h 3260612"/>
              <a:gd name="connsiteX6" fmla="*/ 6412798 w 6414354"/>
              <a:gd name="connsiteY6" fmla="*/ 543446 h 3260612"/>
              <a:gd name="connsiteX7" fmla="*/ 6412798 w 6414354"/>
              <a:gd name="connsiteY7" fmla="*/ 1902024 h 3260612"/>
              <a:gd name="connsiteX8" fmla="*/ 6412798 w 6414354"/>
              <a:gd name="connsiteY8" fmla="*/ 1902024 h 3260612"/>
              <a:gd name="connsiteX9" fmla="*/ 6412798 w 6414354"/>
              <a:gd name="connsiteY9" fmla="*/ 2717177 h 3260612"/>
              <a:gd name="connsiteX10" fmla="*/ 6412798 w 6414354"/>
              <a:gd name="connsiteY10" fmla="*/ 2717166 h 3260612"/>
              <a:gd name="connsiteX11" fmla="*/ 5869352 w 6414354"/>
              <a:gd name="connsiteY11" fmla="*/ 3260612 h 3260612"/>
              <a:gd name="connsiteX12" fmla="*/ 2948472 w 6414354"/>
              <a:gd name="connsiteY12" fmla="*/ 3260612 h 3260612"/>
              <a:gd name="connsiteX13" fmla="*/ 1463761 w 6414354"/>
              <a:gd name="connsiteY13" fmla="*/ 3260612 h 3260612"/>
              <a:gd name="connsiteX14" fmla="*/ 74864 w 6414354"/>
              <a:gd name="connsiteY14" fmla="*/ 3260612 h 3260612"/>
              <a:gd name="connsiteX15" fmla="*/ 473954 w 6414354"/>
              <a:gd name="connsiteY15" fmla="*/ 2717166 h 3260612"/>
              <a:gd name="connsiteX16" fmla="*/ 473954 w 6414354"/>
              <a:gd name="connsiteY16" fmla="*/ 2717177 h 3260612"/>
              <a:gd name="connsiteX17" fmla="*/ 473954 w 6414354"/>
              <a:gd name="connsiteY17" fmla="*/ 1902024 h 3260612"/>
              <a:gd name="connsiteX18" fmla="*/ 473954 w 6414354"/>
              <a:gd name="connsiteY18" fmla="*/ 1902024 h 3260612"/>
              <a:gd name="connsiteX19" fmla="*/ 473954 w 6414354"/>
              <a:gd name="connsiteY19" fmla="*/ 543446 h 32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9545" y="1686101"/>
            <a:ext cx="7001301" cy="80989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nhân vật trong tranh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 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Phục hưng</a:t>
            </a:r>
            <a:b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194;p19"/>
          <p:cNvSpPr txBox="1">
            <a:spLocks/>
          </p:cNvSpPr>
          <p:nvPr/>
        </p:nvSpPr>
        <p:spPr>
          <a:xfrm>
            <a:off x="5000744" y="2777136"/>
            <a:ext cx="6632812" cy="3328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3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Quan sát, theo dõi và trả lời:</a:t>
            </a:r>
            <a:endParaRPr lang="en-US" sz="36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3600" dirty="0" smtClean="0">
              <a:solidFill>
                <a:schemeClr val="accent5">
                  <a:lumMod val="50000"/>
                </a:schemeClr>
              </a:solidFill>
              <a:latin typeface="+mj-lt"/>
              <a:cs typeface="Tahoma" panose="020B0604030504040204" pitchFamily="34" charset="0"/>
            </a:endParaRPr>
          </a:p>
          <a:p>
            <a:pPr marL="698500" indent="-571500">
              <a:spcBef>
                <a:spcPts val="0"/>
              </a:spcBef>
              <a:buSzPts val="1600"/>
              <a:buFontTx/>
              <a:buChar char="-"/>
            </a:pP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Cách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diễn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tả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hình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dáng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,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trang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phục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của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nhân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vật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anose="020B0604030504040204" pitchFamily="34" charset="0"/>
              </a:rPr>
              <a:t>?</a:t>
            </a:r>
          </a:p>
          <a:p>
            <a:pPr marL="698500" indent="-571500">
              <a:spcBef>
                <a:spcPts val="0"/>
              </a:spcBef>
              <a:buSzPts val="1600"/>
              <a:buFontTx/>
              <a:buChar char="-"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indent="-571500">
              <a:spcBef>
                <a:spcPts val="0"/>
              </a:spcBef>
              <a:buSzPts val="1600"/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mỉ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chuốt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98500" indent="-571500">
              <a:spcBef>
                <a:spcPts val="0"/>
              </a:spcBef>
              <a:buSzPts val="1600"/>
              <a:buFontTx/>
              <a:buChar char="-"/>
            </a:pPr>
            <a:endParaRPr lang="en-US" sz="40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anose="020B060403050404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635" y="1977633"/>
            <a:ext cx="3611762" cy="4653157"/>
          </a:xfrm>
          <a:prstGeom prst="rect">
            <a:avLst/>
          </a:prstGeom>
          <a:noFill/>
          <a:effectLst>
            <a:glow rad="508000">
              <a:schemeClr val="accent2">
                <a:lumMod val="40000"/>
                <a:lumOff val="60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03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1882">
        <p14:prism isInverted="1"/>
      </p:transition>
    </mc:Choice>
    <mc:Fallback xmlns="">
      <p:transition spd="slow" advTm="4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2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069" y="134141"/>
            <a:ext cx="11714672" cy="6309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</a:t>
            </a:r>
            <a:r>
              <a:rPr lang="en-US" sz="3500" b="1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TRONG TRANTHỜI </a:t>
            </a:r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PHỤC HƯNG</a:t>
            </a:r>
            <a:endParaRPr lang="en-US" sz="35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94782"/>
            <a:ext cx="7329143" cy="809897"/>
          </a:xfrm>
        </p:spPr>
        <p:txBody>
          <a:bodyPr>
            <a:normAutofit fontScale="90000"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vi-VN" sz="23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Khám phá nhân vật trong tranh thời Phục hưng</a:t>
            </a:r>
            <a:br>
              <a:rPr lang="vi-VN" sz="23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sz="23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6253157" y="1999849"/>
            <a:ext cx="5811464" cy="2681333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94;p19"/>
          <p:cNvSpPr txBox="1">
            <a:spLocks/>
          </p:cNvSpPr>
          <p:nvPr/>
        </p:nvSpPr>
        <p:spPr>
          <a:xfrm>
            <a:off x="6125777" y="3353102"/>
            <a:ext cx="5938844" cy="1356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Nhận định</a:t>
            </a:r>
            <a:r>
              <a:rPr lang="vi-VN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2">
                  <a:lumMod val="60000"/>
                  <a:lumOff val="4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3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 mặt hiền từ, thánh thiện, trong sáng.</a:t>
            </a: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mỉ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chuốt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La Donna Velata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10" y="1999849"/>
            <a:ext cx="3030267" cy="390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na Lisa: Leonardo Da Vinci may have had a condition that prevented him  from finishing Mona Lisa - The Economic Tim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8"/>
          <a:stretch/>
        </p:blipFill>
        <p:spPr bwMode="auto">
          <a:xfrm>
            <a:off x="340808" y="1999849"/>
            <a:ext cx="2573328" cy="39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80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903">
        <p:fade/>
      </p:transition>
    </mc:Choice>
    <mc:Fallback xmlns="">
      <p:transition spd="med" advTm="269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 flipV="1">
            <a:off x="6452090" y="1892261"/>
            <a:ext cx="5583720" cy="1683452"/>
          </a:xfrm>
          <a:custGeom>
            <a:avLst/>
            <a:gdLst>
              <a:gd name="connsiteX0" fmla="*/ 0 w 5938844"/>
              <a:gd name="connsiteY0" fmla="*/ 543446 h 3260612"/>
              <a:gd name="connsiteX1" fmla="*/ 543446 w 5938844"/>
              <a:gd name="connsiteY1" fmla="*/ 0 h 3260612"/>
              <a:gd name="connsiteX2" fmla="*/ 989807 w 5938844"/>
              <a:gd name="connsiteY2" fmla="*/ 0 h 3260612"/>
              <a:gd name="connsiteX3" fmla="*/ 989807 w 5938844"/>
              <a:gd name="connsiteY3" fmla="*/ 0 h 3260612"/>
              <a:gd name="connsiteX4" fmla="*/ 2474518 w 5938844"/>
              <a:gd name="connsiteY4" fmla="*/ 0 h 3260612"/>
              <a:gd name="connsiteX5" fmla="*/ 5395398 w 5938844"/>
              <a:gd name="connsiteY5" fmla="*/ 0 h 3260612"/>
              <a:gd name="connsiteX6" fmla="*/ 5938844 w 5938844"/>
              <a:gd name="connsiteY6" fmla="*/ 543446 h 3260612"/>
              <a:gd name="connsiteX7" fmla="*/ 5938844 w 5938844"/>
              <a:gd name="connsiteY7" fmla="*/ 1902024 h 3260612"/>
              <a:gd name="connsiteX8" fmla="*/ 5938844 w 5938844"/>
              <a:gd name="connsiteY8" fmla="*/ 1902024 h 3260612"/>
              <a:gd name="connsiteX9" fmla="*/ 5938844 w 5938844"/>
              <a:gd name="connsiteY9" fmla="*/ 2717177 h 3260612"/>
              <a:gd name="connsiteX10" fmla="*/ 5938844 w 5938844"/>
              <a:gd name="connsiteY10" fmla="*/ 2717166 h 3260612"/>
              <a:gd name="connsiteX11" fmla="*/ 5395398 w 5938844"/>
              <a:gd name="connsiteY11" fmla="*/ 3260612 h 3260612"/>
              <a:gd name="connsiteX12" fmla="*/ 2474518 w 5938844"/>
              <a:gd name="connsiteY12" fmla="*/ 3260612 h 3260612"/>
              <a:gd name="connsiteX13" fmla="*/ 1732183 w 5938844"/>
              <a:gd name="connsiteY13" fmla="*/ 3668189 h 3260612"/>
              <a:gd name="connsiteX14" fmla="*/ 989807 w 5938844"/>
              <a:gd name="connsiteY14" fmla="*/ 3260612 h 3260612"/>
              <a:gd name="connsiteX15" fmla="*/ 543446 w 5938844"/>
              <a:gd name="connsiteY15" fmla="*/ 3260612 h 3260612"/>
              <a:gd name="connsiteX16" fmla="*/ 0 w 5938844"/>
              <a:gd name="connsiteY16" fmla="*/ 2717166 h 3260612"/>
              <a:gd name="connsiteX17" fmla="*/ 0 w 5938844"/>
              <a:gd name="connsiteY17" fmla="*/ 2717177 h 3260612"/>
              <a:gd name="connsiteX18" fmla="*/ 0 w 5938844"/>
              <a:gd name="connsiteY18" fmla="*/ 1902024 h 3260612"/>
              <a:gd name="connsiteX19" fmla="*/ 0 w 5938844"/>
              <a:gd name="connsiteY19" fmla="*/ 1902024 h 3260612"/>
              <a:gd name="connsiteX20" fmla="*/ 0 w 5938844"/>
              <a:gd name="connsiteY20" fmla="*/ 543446 h 3260612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395853 w 5939299"/>
              <a:gd name="connsiteY5" fmla="*/ 0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39299"/>
              <a:gd name="connsiteY0" fmla="*/ 543446 h 3668189"/>
              <a:gd name="connsiteX1" fmla="*/ 276615 w 5939299"/>
              <a:gd name="connsiteY1" fmla="*/ 0 h 3668189"/>
              <a:gd name="connsiteX2" fmla="*/ 990262 w 5939299"/>
              <a:gd name="connsiteY2" fmla="*/ 0 h 3668189"/>
              <a:gd name="connsiteX3" fmla="*/ 990262 w 5939299"/>
              <a:gd name="connsiteY3" fmla="*/ 0 h 3668189"/>
              <a:gd name="connsiteX4" fmla="*/ 2474973 w 5939299"/>
              <a:gd name="connsiteY4" fmla="*/ 0 h 3668189"/>
              <a:gd name="connsiteX5" fmla="*/ 5635004 w 5939299"/>
              <a:gd name="connsiteY5" fmla="*/ 14068 h 3668189"/>
              <a:gd name="connsiteX6" fmla="*/ 5939299 w 5939299"/>
              <a:gd name="connsiteY6" fmla="*/ 543446 h 3668189"/>
              <a:gd name="connsiteX7" fmla="*/ 5939299 w 5939299"/>
              <a:gd name="connsiteY7" fmla="*/ 1902024 h 3668189"/>
              <a:gd name="connsiteX8" fmla="*/ 5939299 w 5939299"/>
              <a:gd name="connsiteY8" fmla="*/ 1902024 h 3668189"/>
              <a:gd name="connsiteX9" fmla="*/ 5939299 w 5939299"/>
              <a:gd name="connsiteY9" fmla="*/ 2717177 h 3668189"/>
              <a:gd name="connsiteX10" fmla="*/ 5939299 w 5939299"/>
              <a:gd name="connsiteY10" fmla="*/ 2717166 h 3668189"/>
              <a:gd name="connsiteX11" fmla="*/ 5395853 w 5939299"/>
              <a:gd name="connsiteY11" fmla="*/ 3260612 h 3668189"/>
              <a:gd name="connsiteX12" fmla="*/ 2474973 w 5939299"/>
              <a:gd name="connsiteY12" fmla="*/ 3260612 h 3668189"/>
              <a:gd name="connsiteX13" fmla="*/ 1732638 w 5939299"/>
              <a:gd name="connsiteY13" fmla="*/ 3668189 h 3668189"/>
              <a:gd name="connsiteX14" fmla="*/ 990262 w 5939299"/>
              <a:gd name="connsiteY14" fmla="*/ 3260612 h 3668189"/>
              <a:gd name="connsiteX15" fmla="*/ 543901 w 5939299"/>
              <a:gd name="connsiteY15" fmla="*/ 3260612 h 3668189"/>
              <a:gd name="connsiteX16" fmla="*/ 455 w 5939299"/>
              <a:gd name="connsiteY16" fmla="*/ 2717166 h 3668189"/>
              <a:gd name="connsiteX17" fmla="*/ 455 w 5939299"/>
              <a:gd name="connsiteY17" fmla="*/ 2717177 h 3668189"/>
              <a:gd name="connsiteX18" fmla="*/ 455 w 5939299"/>
              <a:gd name="connsiteY18" fmla="*/ 1902024 h 3668189"/>
              <a:gd name="connsiteX19" fmla="*/ 455 w 5939299"/>
              <a:gd name="connsiteY19" fmla="*/ 1902024 h 3668189"/>
              <a:gd name="connsiteX20" fmla="*/ 455 w 5939299"/>
              <a:gd name="connsiteY20" fmla="*/ 543446 h 3668189"/>
              <a:gd name="connsiteX0" fmla="*/ 455 w 5940855"/>
              <a:gd name="connsiteY0" fmla="*/ 543446 h 3668189"/>
              <a:gd name="connsiteX1" fmla="*/ 276615 w 5940855"/>
              <a:gd name="connsiteY1" fmla="*/ 0 h 3668189"/>
              <a:gd name="connsiteX2" fmla="*/ 990262 w 5940855"/>
              <a:gd name="connsiteY2" fmla="*/ 0 h 3668189"/>
              <a:gd name="connsiteX3" fmla="*/ 990262 w 5940855"/>
              <a:gd name="connsiteY3" fmla="*/ 0 h 3668189"/>
              <a:gd name="connsiteX4" fmla="*/ 2474973 w 5940855"/>
              <a:gd name="connsiteY4" fmla="*/ 0 h 3668189"/>
              <a:gd name="connsiteX5" fmla="*/ 5677207 w 5940855"/>
              <a:gd name="connsiteY5" fmla="*/ 14068 h 3668189"/>
              <a:gd name="connsiteX6" fmla="*/ 5939299 w 5940855"/>
              <a:gd name="connsiteY6" fmla="*/ 543446 h 3668189"/>
              <a:gd name="connsiteX7" fmla="*/ 5939299 w 5940855"/>
              <a:gd name="connsiteY7" fmla="*/ 1902024 h 3668189"/>
              <a:gd name="connsiteX8" fmla="*/ 5939299 w 5940855"/>
              <a:gd name="connsiteY8" fmla="*/ 1902024 h 3668189"/>
              <a:gd name="connsiteX9" fmla="*/ 5939299 w 5940855"/>
              <a:gd name="connsiteY9" fmla="*/ 2717177 h 3668189"/>
              <a:gd name="connsiteX10" fmla="*/ 5939299 w 5940855"/>
              <a:gd name="connsiteY10" fmla="*/ 2717166 h 3668189"/>
              <a:gd name="connsiteX11" fmla="*/ 5395853 w 5940855"/>
              <a:gd name="connsiteY11" fmla="*/ 3260612 h 3668189"/>
              <a:gd name="connsiteX12" fmla="*/ 2474973 w 5940855"/>
              <a:gd name="connsiteY12" fmla="*/ 3260612 h 3668189"/>
              <a:gd name="connsiteX13" fmla="*/ 1732638 w 5940855"/>
              <a:gd name="connsiteY13" fmla="*/ 3668189 h 3668189"/>
              <a:gd name="connsiteX14" fmla="*/ 990262 w 5940855"/>
              <a:gd name="connsiteY14" fmla="*/ 3260612 h 3668189"/>
              <a:gd name="connsiteX15" fmla="*/ 543901 w 5940855"/>
              <a:gd name="connsiteY15" fmla="*/ 3260612 h 3668189"/>
              <a:gd name="connsiteX16" fmla="*/ 455 w 5940855"/>
              <a:gd name="connsiteY16" fmla="*/ 2717166 h 3668189"/>
              <a:gd name="connsiteX17" fmla="*/ 455 w 5940855"/>
              <a:gd name="connsiteY17" fmla="*/ 2717177 h 3668189"/>
              <a:gd name="connsiteX18" fmla="*/ 455 w 5940855"/>
              <a:gd name="connsiteY18" fmla="*/ 1902024 h 3668189"/>
              <a:gd name="connsiteX19" fmla="*/ 455 w 5940855"/>
              <a:gd name="connsiteY19" fmla="*/ 1902024 h 3668189"/>
              <a:gd name="connsiteX20" fmla="*/ 455 w 5940855"/>
              <a:gd name="connsiteY20" fmla="*/ 543446 h 3668189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55 w 5940855"/>
              <a:gd name="connsiteY0" fmla="*/ 543446 h 3260612"/>
              <a:gd name="connsiteX1" fmla="*/ 276615 w 5940855"/>
              <a:gd name="connsiteY1" fmla="*/ 0 h 3260612"/>
              <a:gd name="connsiteX2" fmla="*/ 990262 w 5940855"/>
              <a:gd name="connsiteY2" fmla="*/ 0 h 3260612"/>
              <a:gd name="connsiteX3" fmla="*/ 990262 w 5940855"/>
              <a:gd name="connsiteY3" fmla="*/ 0 h 3260612"/>
              <a:gd name="connsiteX4" fmla="*/ 2474973 w 5940855"/>
              <a:gd name="connsiteY4" fmla="*/ 0 h 3260612"/>
              <a:gd name="connsiteX5" fmla="*/ 5677207 w 5940855"/>
              <a:gd name="connsiteY5" fmla="*/ 14068 h 3260612"/>
              <a:gd name="connsiteX6" fmla="*/ 5939299 w 5940855"/>
              <a:gd name="connsiteY6" fmla="*/ 543446 h 3260612"/>
              <a:gd name="connsiteX7" fmla="*/ 5939299 w 5940855"/>
              <a:gd name="connsiteY7" fmla="*/ 1902024 h 3260612"/>
              <a:gd name="connsiteX8" fmla="*/ 5939299 w 5940855"/>
              <a:gd name="connsiteY8" fmla="*/ 1902024 h 3260612"/>
              <a:gd name="connsiteX9" fmla="*/ 5939299 w 5940855"/>
              <a:gd name="connsiteY9" fmla="*/ 2717177 h 3260612"/>
              <a:gd name="connsiteX10" fmla="*/ 5939299 w 5940855"/>
              <a:gd name="connsiteY10" fmla="*/ 2717166 h 3260612"/>
              <a:gd name="connsiteX11" fmla="*/ 5395853 w 5940855"/>
              <a:gd name="connsiteY11" fmla="*/ 3260612 h 3260612"/>
              <a:gd name="connsiteX12" fmla="*/ 2474973 w 5940855"/>
              <a:gd name="connsiteY12" fmla="*/ 3260612 h 3260612"/>
              <a:gd name="connsiteX13" fmla="*/ 990262 w 5940855"/>
              <a:gd name="connsiteY13" fmla="*/ 3260612 h 3260612"/>
              <a:gd name="connsiteX14" fmla="*/ 543901 w 5940855"/>
              <a:gd name="connsiteY14" fmla="*/ 3260612 h 3260612"/>
              <a:gd name="connsiteX15" fmla="*/ 455 w 5940855"/>
              <a:gd name="connsiteY15" fmla="*/ 2717166 h 3260612"/>
              <a:gd name="connsiteX16" fmla="*/ 455 w 5940855"/>
              <a:gd name="connsiteY16" fmla="*/ 2717177 h 3260612"/>
              <a:gd name="connsiteX17" fmla="*/ 455 w 5940855"/>
              <a:gd name="connsiteY17" fmla="*/ 1902024 h 3260612"/>
              <a:gd name="connsiteX18" fmla="*/ 455 w 5940855"/>
              <a:gd name="connsiteY18" fmla="*/ 1902024 h 3260612"/>
              <a:gd name="connsiteX19" fmla="*/ 455 w 5940855"/>
              <a:gd name="connsiteY19" fmla="*/ 543446 h 3260612"/>
              <a:gd name="connsiteX0" fmla="*/ 473954 w 6414354"/>
              <a:gd name="connsiteY0" fmla="*/ 543446 h 3260612"/>
              <a:gd name="connsiteX1" fmla="*/ 750114 w 6414354"/>
              <a:gd name="connsiteY1" fmla="*/ 0 h 3260612"/>
              <a:gd name="connsiteX2" fmla="*/ 1463761 w 6414354"/>
              <a:gd name="connsiteY2" fmla="*/ 0 h 3260612"/>
              <a:gd name="connsiteX3" fmla="*/ 1463761 w 6414354"/>
              <a:gd name="connsiteY3" fmla="*/ 0 h 3260612"/>
              <a:gd name="connsiteX4" fmla="*/ 2948472 w 6414354"/>
              <a:gd name="connsiteY4" fmla="*/ 0 h 3260612"/>
              <a:gd name="connsiteX5" fmla="*/ 6150706 w 6414354"/>
              <a:gd name="connsiteY5" fmla="*/ 14068 h 3260612"/>
              <a:gd name="connsiteX6" fmla="*/ 6412798 w 6414354"/>
              <a:gd name="connsiteY6" fmla="*/ 543446 h 3260612"/>
              <a:gd name="connsiteX7" fmla="*/ 6412798 w 6414354"/>
              <a:gd name="connsiteY7" fmla="*/ 1902024 h 3260612"/>
              <a:gd name="connsiteX8" fmla="*/ 6412798 w 6414354"/>
              <a:gd name="connsiteY8" fmla="*/ 1902024 h 3260612"/>
              <a:gd name="connsiteX9" fmla="*/ 6412798 w 6414354"/>
              <a:gd name="connsiteY9" fmla="*/ 2717177 h 3260612"/>
              <a:gd name="connsiteX10" fmla="*/ 6412798 w 6414354"/>
              <a:gd name="connsiteY10" fmla="*/ 2717166 h 3260612"/>
              <a:gd name="connsiteX11" fmla="*/ 5869352 w 6414354"/>
              <a:gd name="connsiteY11" fmla="*/ 3260612 h 3260612"/>
              <a:gd name="connsiteX12" fmla="*/ 2948472 w 6414354"/>
              <a:gd name="connsiteY12" fmla="*/ 3260612 h 3260612"/>
              <a:gd name="connsiteX13" fmla="*/ 1463761 w 6414354"/>
              <a:gd name="connsiteY13" fmla="*/ 3260612 h 3260612"/>
              <a:gd name="connsiteX14" fmla="*/ 74864 w 6414354"/>
              <a:gd name="connsiteY14" fmla="*/ 3260612 h 3260612"/>
              <a:gd name="connsiteX15" fmla="*/ 473954 w 6414354"/>
              <a:gd name="connsiteY15" fmla="*/ 2717166 h 3260612"/>
              <a:gd name="connsiteX16" fmla="*/ 473954 w 6414354"/>
              <a:gd name="connsiteY16" fmla="*/ 2717177 h 3260612"/>
              <a:gd name="connsiteX17" fmla="*/ 473954 w 6414354"/>
              <a:gd name="connsiteY17" fmla="*/ 1902024 h 3260612"/>
              <a:gd name="connsiteX18" fmla="*/ 473954 w 6414354"/>
              <a:gd name="connsiteY18" fmla="*/ 1902024 h 3260612"/>
              <a:gd name="connsiteX19" fmla="*/ 473954 w 6414354"/>
              <a:gd name="connsiteY19" fmla="*/ 543446 h 32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14354" h="3260612">
                <a:moveTo>
                  <a:pt x="473954" y="543446"/>
                </a:moveTo>
                <a:cubicBezTo>
                  <a:pt x="473954" y="243309"/>
                  <a:pt x="449977" y="0"/>
                  <a:pt x="750114" y="0"/>
                </a:cubicBezTo>
                <a:lnTo>
                  <a:pt x="1463761" y="0"/>
                </a:lnTo>
                <a:lnTo>
                  <a:pt x="1463761" y="0"/>
                </a:lnTo>
                <a:lnTo>
                  <a:pt x="2948472" y="0"/>
                </a:lnTo>
                <a:lnTo>
                  <a:pt x="6150706" y="14068"/>
                </a:lnTo>
                <a:cubicBezTo>
                  <a:pt x="6450843" y="14068"/>
                  <a:pt x="6412798" y="243309"/>
                  <a:pt x="6412798" y="543446"/>
                </a:cubicBezTo>
                <a:lnTo>
                  <a:pt x="6412798" y="1902024"/>
                </a:lnTo>
                <a:lnTo>
                  <a:pt x="6412798" y="1902024"/>
                </a:lnTo>
                <a:lnTo>
                  <a:pt x="6412798" y="2717177"/>
                </a:lnTo>
                <a:lnTo>
                  <a:pt x="6412798" y="2717166"/>
                </a:lnTo>
                <a:cubicBezTo>
                  <a:pt x="6412798" y="3017303"/>
                  <a:pt x="6464911" y="3260612"/>
                  <a:pt x="5869352" y="3260612"/>
                </a:cubicBezTo>
                <a:lnTo>
                  <a:pt x="2948472" y="3260612"/>
                </a:lnTo>
                <a:lnTo>
                  <a:pt x="1463761" y="3260612"/>
                </a:lnTo>
                <a:lnTo>
                  <a:pt x="74864" y="3260612"/>
                </a:lnTo>
                <a:cubicBezTo>
                  <a:pt x="-225273" y="3260612"/>
                  <a:pt x="473954" y="3017303"/>
                  <a:pt x="473954" y="2717166"/>
                </a:cubicBezTo>
                <a:lnTo>
                  <a:pt x="473954" y="2717177"/>
                </a:lnTo>
                <a:lnTo>
                  <a:pt x="473954" y="1902024"/>
                </a:lnTo>
                <a:lnTo>
                  <a:pt x="473954" y="1902024"/>
                </a:lnTo>
                <a:lnTo>
                  <a:pt x="473954" y="543446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128" y="1144232"/>
            <a:ext cx="7871872" cy="809897"/>
          </a:xfrm>
        </p:spPr>
        <p:txBody>
          <a:bodyPr>
            <a:normAutofit/>
          </a:bodyPr>
          <a:lstStyle/>
          <a:p>
            <a:r>
              <a:rPr lang="en-US" sz="23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3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Cách mô phỏng chân dung nhân vật trong tranh</a:t>
            </a:r>
            <a:endParaRPr lang="en-US" sz="23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Google Shape;194;p19"/>
          <p:cNvSpPr txBox="1">
            <a:spLocks/>
          </p:cNvSpPr>
          <p:nvPr/>
        </p:nvSpPr>
        <p:spPr>
          <a:xfrm>
            <a:off x="7014949" y="2109032"/>
            <a:ext cx="5143692" cy="235378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vi-VN" sz="25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Quan sát, theo dõi và trả lời:</a:t>
            </a:r>
            <a:endParaRPr lang="en-US" sz="25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5">
                  <a:lumMod val="5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457200" indent="-330200">
              <a:spcBef>
                <a:spcPts val="0"/>
              </a:spcBef>
              <a:buSzPts val="1600"/>
              <a:buFont typeface="Arial" panose="020B0604020202020204" pitchFamily="34" charset="0"/>
              <a:buChar char="￮"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Để mô phỏng tranh chân dung,</a:t>
            </a: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27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lter Gothic" panose="02040603050506020204" pitchFamily="18" charset="0"/>
                <a:cs typeface="Tahoma" panose="020B0604030504040204" pitchFamily="34" charset="0"/>
              </a:rPr>
              <a:t> tiến hành theo các bước nào?</a:t>
            </a:r>
            <a:endParaRPr lang="vi-VN" sz="27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vour" panose="02040603050506020204" pitchFamily="18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2" y="1720304"/>
            <a:ext cx="1684915" cy="2358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279" y="1720304"/>
            <a:ext cx="1740633" cy="2358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83" y="4340674"/>
            <a:ext cx="1746000" cy="2358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3913" y="4346605"/>
            <a:ext cx="1710542" cy="23564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3299" y="134141"/>
            <a:ext cx="11591600" cy="6309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</a:t>
            </a:r>
            <a:r>
              <a:rPr lang="en-US" sz="3500" b="1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TRONG TRANH THỜI </a:t>
            </a:r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PHỤC HƯNG</a:t>
            </a:r>
            <a:endParaRPr lang="en-US" sz="35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sp>
        <p:nvSpPr>
          <p:cNvPr id="20" name="Snip Single Corner Rectangle 19"/>
          <p:cNvSpPr/>
          <p:nvPr/>
        </p:nvSpPr>
        <p:spPr>
          <a:xfrm>
            <a:off x="6452090" y="3753134"/>
            <a:ext cx="5583720" cy="2946422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94;p19"/>
          <p:cNvSpPr txBox="1">
            <a:spLocks/>
          </p:cNvSpPr>
          <p:nvPr/>
        </p:nvSpPr>
        <p:spPr>
          <a:xfrm>
            <a:off x="6366894" y="3805272"/>
            <a:ext cx="5518005" cy="305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25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phỏng</a:t>
            </a:r>
            <a:r>
              <a:rPr lang="vi-VN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5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endParaRPr lang="vi-VN" sz="1100" dirty="0" smtClean="0">
              <a:solidFill>
                <a:schemeClr val="accent2">
                  <a:lumMod val="60000"/>
                  <a:lumOff val="40000"/>
                </a:schemeClr>
              </a:solidFill>
              <a:latin typeface="UTM Flavour" panose="02040603050506020204" pitchFamily="18" charset="0"/>
              <a:cs typeface="Tahoma" panose="020B0604030504040204" pitchFamily="34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cân đối.</a:t>
            </a: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màu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Oval 24"/>
          <p:cNvSpPr/>
          <p:nvPr/>
        </p:nvSpPr>
        <p:spPr>
          <a:xfrm>
            <a:off x="2537921" y="6313792"/>
            <a:ext cx="377092" cy="377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362478" y="6435524"/>
            <a:ext cx="377092" cy="377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4090638" y="3854621"/>
            <a:ext cx="377092" cy="377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858087"/>
      </p:ext>
    </p:extLst>
  </p:cSld>
  <p:clrMapOvr>
    <a:masterClrMapping/>
  </p:clrMapOvr>
  <p:transition spd="med" advTm="6692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8" grpId="0" uiExpand="1" build="p"/>
      <p:bldP spid="20" grpId="0" animBg="1"/>
      <p:bldP spid="21" grpId="0" uiExpand="1" build="p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45057" y="134141"/>
            <a:ext cx="11705916" cy="6309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VẺ ĐẸP CỦA NHÂN VẬT </a:t>
            </a:r>
            <a:r>
              <a:rPr lang="en-US" sz="3500" b="1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TRONG TRANH THỜI </a:t>
            </a:r>
            <a:r>
              <a:rPr lang="en-US" sz="3500" b="1" dirty="0" smtClean="0">
                <a:ln/>
                <a:solidFill>
                  <a:schemeClr val="accent4"/>
                </a:solidFill>
                <a:latin typeface="UTM Hanzel" panose="02040603050506020204" pitchFamily="18" charset="0"/>
              </a:rPr>
              <a:t>PHỤC HƯNG</a:t>
            </a:r>
            <a:endParaRPr lang="en-US" sz="3500" b="1" dirty="0">
              <a:ln/>
              <a:solidFill>
                <a:schemeClr val="accent4"/>
              </a:solidFill>
              <a:latin typeface="UTM Hanzel" panose="02040603050506020204" pitchFamily="18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8216868" y="2056768"/>
            <a:ext cx="3460469" cy="1657751"/>
          </a:xfrm>
          <a:prstGeom prst="snip1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467" y="1246871"/>
            <a:ext cx="10146870" cy="80989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 </a:t>
            </a:r>
            <a:r>
              <a:rPr lang="vi-VN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 phỏng nhân vật trong tranh thời Phục hưng</a:t>
            </a: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194;p19"/>
          <p:cNvSpPr txBox="1">
            <a:spLocks/>
          </p:cNvSpPr>
          <p:nvPr/>
        </p:nvSpPr>
        <p:spPr>
          <a:xfrm>
            <a:off x="5739570" y="2479856"/>
            <a:ext cx="6311403" cy="1832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>
              <a:spcBef>
                <a:spcPts val="0"/>
              </a:spcBef>
              <a:buSzPts val="1600"/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en-US" sz="32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vi-V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0" indent="0">
              <a:spcBef>
                <a:spcPts val="0"/>
              </a:spcBef>
              <a:buSzPts val="1600"/>
              <a:buNone/>
            </a:pP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thời Phục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412" y="4648333"/>
            <a:ext cx="5958925" cy="2209666"/>
          </a:xfrm>
          <a:prstGeom prst="rect">
            <a:avLst/>
          </a:prstGeom>
        </p:spPr>
      </p:pic>
      <p:pic>
        <p:nvPicPr>
          <p:cNvPr id="2050" name="Picture 2" descr="Vẽ Mona Lisa Đơn Giản Lớp 7 - Việt Nam Overnig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0" y="2414869"/>
            <a:ext cx="2427431" cy="382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ẽ Mona Lisa Đơn Giản Lớp 7 - Việt Nam Overnigh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8"/>
          <a:stretch/>
        </p:blipFill>
        <p:spPr bwMode="auto">
          <a:xfrm>
            <a:off x="3002810" y="2414869"/>
            <a:ext cx="2340639" cy="382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9614241"/>
      </p:ext>
    </p:extLst>
  </p:cSld>
  <p:clrMapOvr>
    <a:masterClrMapping/>
  </p:clrMapOvr>
  <p:transition spd="med" advTm="4604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.2|22.6|6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|5.7|5.1|1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|5.7|5.1|1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1|5.7|5.1|1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4.9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9|6.9|1.7|10.5|9.6|18.9|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6|14.3|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7|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4864</TotalTime>
  <Words>592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</vt:lpstr>
      <vt:lpstr>Calibri</vt:lpstr>
      <vt:lpstr>Calibri Light</vt:lpstr>
      <vt:lpstr>Lato Light</vt:lpstr>
      <vt:lpstr>Narkisim</vt:lpstr>
      <vt:lpstr>Roboto</vt:lpstr>
      <vt:lpstr>Tahoma</vt:lpstr>
      <vt:lpstr>Times New Roman</vt:lpstr>
      <vt:lpstr>Tw Cen MT</vt:lpstr>
      <vt:lpstr>UTM Alter Gothic</vt:lpstr>
      <vt:lpstr>UTM Flavour</vt:lpstr>
      <vt:lpstr>UTM Hanzel</vt:lpstr>
      <vt:lpstr>UTM Kabel KT</vt:lpstr>
      <vt:lpstr>UTM Loko</vt:lpstr>
      <vt:lpstr>UTM Seagull</vt:lpstr>
      <vt:lpstr>UTM Showcard</vt:lpstr>
      <vt:lpstr>Office Theme</vt:lpstr>
      <vt:lpstr>Droplet</vt:lpstr>
      <vt:lpstr>CHỦ ĐỀ :NGHỆ THUẬT TRUNG ĐẠI  THẾ GIỚI</vt:lpstr>
      <vt:lpstr>    Chủ đề: NGHỆ THUẬT TRUNG ĐẠI THẾ GIỚI  TUẦN 23- TIẾT 23 </vt:lpstr>
      <vt:lpstr>PowerPoint Presentation</vt:lpstr>
      <vt:lpstr>1. Khám phá nhân vật trong tranh thời Phục hưng </vt:lpstr>
      <vt:lpstr>1. Khám phá nhân vật trong tranh thời Phục hưng </vt:lpstr>
      <vt:lpstr>1. Khám phá nhân vật trong tranh                  thời Phục hưng </vt:lpstr>
      <vt:lpstr>1. Khám phá nhân vật trong tranh thời Phục hưng </vt:lpstr>
      <vt:lpstr>2. Cách mô phỏng chân dung nhân vật trong tranh</vt:lpstr>
      <vt:lpstr>3. Vẽ mô phỏng nhân vật trong tranh thời Phục hưng.</vt:lpstr>
      <vt:lpstr>4. Trưng bày sản phẩm và chia sẻ</vt:lpstr>
      <vt:lpstr>5. Tìm hiểu cách diễn tả nhân vật của hội họa Trung Quốc thời Trung đại.</vt:lpstr>
      <vt:lpstr>CHUẨN BỊ BÀI SAU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THUYNINH</cp:lastModifiedBy>
  <cp:revision>625</cp:revision>
  <dcterms:created xsi:type="dcterms:W3CDTF">2022-08-27T01:00:52Z</dcterms:created>
  <dcterms:modified xsi:type="dcterms:W3CDTF">2025-02-19T02:36:19Z</dcterms:modified>
</cp:coreProperties>
</file>