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dp" ContentType="image/vnd.ms-photo"/>
  <Default Extension="gif" ContentType="image/gif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7" r:id="rId3"/>
    <p:sldId id="259" r:id="rId4"/>
    <p:sldId id="260" r:id="rId5"/>
    <p:sldId id="261" r:id="rId7"/>
    <p:sldId id="284" r:id="rId8"/>
    <p:sldId id="274" r:id="rId9"/>
    <p:sldId id="263" r:id="rId10"/>
    <p:sldId id="273" r:id="rId11"/>
    <p:sldId id="265" r:id="rId12"/>
    <p:sldId id="266" r:id="rId13"/>
    <p:sldId id="275" r:id="rId14"/>
    <p:sldId id="270" r:id="rId15"/>
    <p:sldId id="271" r:id="rId16"/>
    <p:sldId id="272" r:id="rId17"/>
    <p:sldId id="282" r:id="rId18"/>
    <p:sldId id="285" r:id="rId19"/>
    <p:sldId id="286" r:id="rId20"/>
    <p:sldId id="283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5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269F05-DA28-45FA-A86E-77764936138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F1A96-9715-4B07-A424-87F43AEADF3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F1A96-9715-4B07-A424-87F43AEADF3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50D49B1-A5BB-41B4-950C-EB1F773F2973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389E5-30FA-412C-84AB-C1C651E7E9D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95D9E-7B51-4F21-9732-959DE74517A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microsoft.com/office/2007/relationships/hdphoto" Target="../media/image17.wdp"/><Relationship Id="rId3" Type="http://schemas.openxmlformats.org/officeDocument/2006/relationships/image" Target="../media/image16.png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GIF"/><Relationship Id="rId1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3.GIF"/><Relationship Id="rId1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4.wmf"/><Relationship Id="rId1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7.wmf"/><Relationship Id="rId1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.v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8.png"/><Relationship Id="rId1" Type="http://schemas.openxmlformats.org/officeDocument/2006/relationships/oleObject" Target="../embeddings/oleObject3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611560" y="914400"/>
            <a:ext cx="784887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5" name="WordArt 7"/>
          <p:cNvSpPr>
            <a:spLocks noChangeArrowheads="1" noChangeShapeType="1" noTextEdit="1"/>
          </p:cNvSpPr>
          <p:nvPr/>
        </p:nvSpPr>
        <p:spPr bwMode="auto">
          <a:xfrm>
            <a:off x="1079500" y="2590800"/>
            <a:ext cx="7064400" cy="1308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>
                <a:rot lat="21299994" lon="0" rev="0"/>
              </a:camera>
              <a:lightRig rig="legacyFlat3" dir="b"/>
            </a:scene3d>
            <a:sp3d extrusionH="163500" prstMaterial="legacyMatte">
              <a:extrusionClr>
                <a:schemeClr val="tx2"/>
              </a:extrusionClr>
            </a:sp3d>
          </a:bodyPr>
          <a:lstStyle/>
          <a:p>
            <a:pPr algn="ctr"/>
            <a:r>
              <a:rPr lang="en-US" sz="3600" kern="10" dirty="0" smtClean="0">
                <a:ln w="9525"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6</a:t>
            </a:r>
            <a:endParaRPr lang="en-US" sz="3600" kern="10" dirty="0">
              <a:ln w="9525"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WhitecornerFlower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662" y="3392766"/>
            <a:ext cx="2717617" cy="356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WhitecornerFlower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6347003" y="-144792"/>
            <a:ext cx="2717617" cy="356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bldLvl="0" animBg="1"/>
      <p:bldP spid="205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5198" y="172682"/>
            <a:ext cx="538053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ách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78" y="221357"/>
            <a:ext cx="2384652" cy="3189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67605" y="634279"/>
            <a:ext cx="3189503" cy="226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9080" y="3955363"/>
            <a:ext cx="3161629" cy="236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2" y="3556454"/>
            <a:ext cx="2266306" cy="31095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48354" y="2057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03634" y="2018993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0400" y="54541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63961" y="5638800"/>
            <a:ext cx="1813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4" grpId="0"/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Grp="1"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3" name="Picture 2" descr="Cau hoi"/>
          <p:cNvPicPr preferRelativeResize="0"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1066800"/>
            <a:ext cx="1143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409700" y="1295400"/>
            <a:ext cx="63246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Đầu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ở vị trí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đối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giấy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cần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ở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khoảng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nếp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gấp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giấy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khớp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nối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ở vị trí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23655" y="312393"/>
            <a:ext cx="6668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KIẾN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KIẾN THỨC- KĨ NĂNG: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851433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ách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3D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thép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57260"/>
            <a:ext cx="4648200" cy="5500739"/>
          </a:xfrm>
          <a:prstGeom prst="rect">
            <a:avLst/>
          </a:prstGeom>
        </p:spPr>
      </p:pic>
      <p:pic>
        <p:nvPicPr>
          <p:cNvPr id="10" name="Picture 5" descr="978110qblx53mn6q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23982">
            <a:off x="7602881" y="4625381"/>
            <a:ext cx="796236" cy="219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978110qblx53mn6q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8899">
            <a:off x="8092711" y="4326535"/>
            <a:ext cx="796236" cy="219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978110qblx53mn6q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0209">
            <a:off x="7243371" y="5096920"/>
            <a:ext cx="796236" cy="219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7571" y="1219199"/>
            <a:ext cx="7848600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Theo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3D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cần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hành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bước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bắt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đầu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khớp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6794500" y="4054475"/>
          <a:ext cx="2349500" cy="280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0" name="Clip" r:id="rId1" imgW="1999615" imgH="1831340" progId="">
                  <p:embed/>
                </p:oleObj>
              </mc:Choice>
              <mc:Fallback>
                <p:oleObj name="Clip" r:id="rId1" imgW="1999615" imgH="1831340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lum brigh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4500" y="4054475"/>
                        <a:ext cx="2349500" cy="2803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680357" y="4572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18"/>
          <p:cNvSpPr>
            <a:spLocks noChangeArrowheads="1"/>
          </p:cNvSpPr>
          <p:nvPr/>
        </p:nvSpPr>
        <p:spPr bwMode="auto">
          <a:xfrm>
            <a:off x="7772400" y="650988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2819400" y="1447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5580971" y="40386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5105400" y="6081828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utoShape 9"/>
          <p:cNvSpPr>
            <a:spLocks noChangeArrowheads="1"/>
          </p:cNvSpPr>
          <p:nvPr/>
        </p:nvSpPr>
        <p:spPr bwMode="auto">
          <a:xfrm>
            <a:off x="1259344" y="6081828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5307012" y="3048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13"/>
          <p:cNvSpPr>
            <a:spLocks noChangeArrowheads="1"/>
          </p:cNvSpPr>
          <p:nvPr/>
        </p:nvSpPr>
        <p:spPr bwMode="auto">
          <a:xfrm>
            <a:off x="8213271" y="30480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utoShape 18"/>
          <p:cNvSpPr>
            <a:spLocks noChangeArrowheads="1"/>
          </p:cNvSpPr>
          <p:nvPr/>
        </p:nvSpPr>
        <p:spPr bwMode="auto">
          <a:xfrm>
            <a:off x="6781800" y="1400175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18"/>
          <p:cNvSpPr>
            <a:spLocks noChangeArrowheads="1"/>
          </p:cNvSpPr>
          <p:nvPr/>
        </p:nvSpPr>
        <p:spPr bwMode="auto">
          <a:xfrm>
            <a:off x="321808" y="2667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09800" y="762000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Clip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5607" y="914400"/>
            <a:ext cx="7010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lp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323204" y="-21522"/>
            <a:ext cx="6444207" cy="6879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/>
      <p:bldP spid="6" grpId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-99392"/>
            <a:ext cx="6775846" cy="6957392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-1065005" y="548680"/>
            <a:ext cx="1565155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827584" y="274639"/>
          <a:ext cx="7056784" cy="6466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Bitmap Image" r:id="rId1" imgW="5038725" imgH="6067425" progId="Paint.Picture">
                  <p:embed/>
                </p:oleObj>
              </mc:Choice>
              <mc:Fallback>
                <p:oleObj name="Bitmap Image" r:id="rId1" imgW="5038725" imgH="6067425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274639"/>
                        <a:ext cx="7056784" cy="646673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-178205" y="576064"/>
            <a:ext cx="1442018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971600" y="548680"/>
          <a:ext cx="6984776" cy="6309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Bitmap Image" r:id="rId1" imgW="4442460" imgH="4960620" progId="Paint.Picture">
                  <p:embed/>
                </p:oleObj>
              </mc:Choice>
              <mc:Fallback>
                <p:oleObj name="Bitmap Image" r:id="rId1" imgW="4442460" imgH="4960620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548680"/>
                        <a:ext cx="6984776" cy="63093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37" y="-1021998"/>
            <a:ext cx="9144000" cy="7879997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0"/>
            <a:ext cx="4392488" cy="6858000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0" y="9431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1905000" y="304800"/>
            <a:ext cx="5334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80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3600" kern="10" dirty="0">
              <a:ln w="12700">
                <a:solidFill>
                  <a:srgbClr val="800000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tuyengiao.vn/Uploads/2018/2/29/ttxvn_quan_ho_hoi_Lim_2017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39" y="650992"/>
            <a:ext cx="3959225" cy="26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Trắng đêm với Festival văn hóa cồng chiêng Tây Nguyên - Báo Người lao độ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" name="AutoShape 6" descr="Trắng đêm với Festival văn hóa cồng chiêng Tây Nguyên - Báo Người lao độ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032" name="Picture 8" descr="Trắng đêm với Festival văn hóa cồng chiêng Tây Nguyên - Ảnh 2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821655"/>
            <a:ext cx="4484420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0" descr="Đấu vật – nét đẹp cổ truyền trong văn hóa Việt Na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9" name="AutoShape 12" descr="http://dulichvietnam.com.vn/data/dau-vat-2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" name="AutoShape 14" descr="http://dulichvietnam.com.vn/data/dau-vat-2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040" name="Picture 16" descr="Cởi trần mặc khố “vật rụng răng” trong cái rét “cắt da cắt thịt“ | Tin tức  mới nhất 24h - Đọc Báo Lao Động online - Laodong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709447"/>
            <a:ext cx="394335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8" descr="Lễ hội đua thuyền truyền thống tại Lệ Thủy, Quảng Bình- Nguồn Internet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044" name="Picture 20" descr="Lễ hội đua thuyền ở đảo Phú Quố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706289"/>
            <a:ext cx="4489149" cy="252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453105" y="3332319"/>
            <a:ext cx="1901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Lim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71139" y="331223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10955" y="6488668"/>
            <a:ext cx="900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81600" y="6453189"/>
            <a:ext cx="2559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12" grpId="0"/>
      <p:bldP spid="13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"/>
            <a:ext cx="5682383" cy="6857999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0"/>
            <a:ext cx="4912395" cy="6858000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16632"/>
            <a:ext cx="5094543" cy="6741368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932"/>
            <a:ext cx="8075240" cy="6845068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3" y="0"/>
            <a:ext cx="5100872" cy="6858000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c5/4f/71/c54f71bdcf9cea90cf652565096d2f4f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69395"/>
            <a:ext cx="9224962" cy="688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90650" y="1716088"/>
            <a:ext cx="65341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 HỘI QUÊ HƯƠNG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828925" y="1192213"/>
            <a:ext cx="3800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CHỦ ĐỀ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38250" y="2743200"/>
            <a:ext cx="6534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3d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38250" y="3505200"/>
            <a:ext cx="6534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2: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38250" y="4256088"/>
            <a:ext cx="57023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238250" y="4973638"/>
            <a:ext cx="5702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2"/>
    </p:custDataLst>
  </p:cSld>
  <p:clrMapOvr>
    <a:masterClrMapping/>
  </p:clrMapOvr>
  <p:transition spd="slow" advTm="185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6" grpId="0"/>
      <p:bldP spid="7" grpId="0"/>
      <p:bldP spid="8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c5/4f/71/c54f71bdcf9cea90cf652565096d2f4f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0"/>
            <a:ext cx="91440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447800" y="1676400"/>
            <a:ext cx="653415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VẬT 3D TỪ DÂY THÉP</a:t>
            </a:r>
            <a:endParaRPr lang="en-US" sz="6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sz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2"/>
    </p:custDataLst>
  </p:cSld>
  <p:clrMapOvr>
    <a:masterClrMapping/>
  </p:clrMapOvr>
  <p:transition spd="slow" advTm="185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Đây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tranh</a:t>
            </a:r>
            <a:r>
              <a:rPr lang="en-US" dirty="0" smtClean="0"/>
              <a:t> 2D hay 3D?</a:t>
            </a:r>
            <a:endParaRPr lang="en-US" dirty="0"/>
          </a:p>
        </p:txBody>
      </p:sp>
      <p:pic>
        <p:nvPicPr>
          <p:cNvPr id="4" name="Content Placeholder 3" descr="THIẾT KẾ NHÂN VẬT VÀ MÔI TRƯỜNG GAME 3D | SOFTECH ARENA"/>
          <p:cNvPicPr>
            <a:picLocks noGrp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0"/>
            <a:ext cx="93487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990600"/>
            <a:ext cx="5715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(HS CẦN ĐẠT)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Chỉ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 được kĩ thuật kết hợp dây thép và giấy để tạo hình nhân vật 3D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Tạo được hình dáng 3D từ dây thép và giấy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Bước đầu nhận biết được tỉ lệ, sự cân đối của hình khối trong sản phẩm và tác phẩm mĩ thuật.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dirty="0" err="1" smtClean="0">
                <a:latin typeface="Times New Roman" panose="02020603050405020304" pitchFamily="18" charset="0"/>
              </a:rPr>
              <a:t>Chuẩn</a:t>
            </a:r>
            <a:r>
              <a:rPr lang="en-US" sz="5400" dirty="0" smtClean="0"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</a:rPr>
              <a:t>bị</a:t>
            </a:r>
            <a:r>
              <a:rPr lang="en-US" sz="5400" dirty="0"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</a:rPr>
              <a:t>đồ</a:t>
            </a:r>
            <a:r>
              <a:rPr lang="en-US" sz="5400" dirty="0" smtClean="0"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</a:rPr>
              <a:t>dùng</a:t>
            </a:r>
            <a:r>
              <a:rPr lang="en-US" sz="5400" dirty="0" smtClean="0"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</a:rPr>
              <a:t>học</a:t>
            </a:r>
            <a:r>
              <a:rPr lang="en-US" sz="5400" dirty="0" smtClean="0"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</a:rPr>
              <a:t>tập</a:t>
            </a:r>
            <a:r>
              <a:rPr lang="en-US" sz="5400" dirty="0" smtClean="0">
                <a:latin typeface="Times New Roman" panose="02020603050405020304" pitchFamily="18" charset="0"/>
              </a:rPr>
              <a:t>: </a:t>
            </a:r>
            <a:endParaRPr lang="en-US" sz="5400" dirty="0" smtClean="0">
              <a:latin typeface="Times New Roman" panose="02020603050405020304" pitchFamily="18" charset="0"/>
            </a:endParaRP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895600"/>
            <a:ext cx="7543800" cy="3733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smtClean="0">
                <a:latin typeface="VNI-Commerce" pitchFamily="2" charset="0"/>
              </a:rPr>
              <a:t>    </a:t>
            </a:r>
            <a:endParaRPr lang="en-US" sz="3000" b="1" smtClean="0">
              <a:latin typeface="VNI-Commerce" pitchFamily="2" charset="0"/>
            </a:endParaRPr>
          </a:p>
        </p:txBody>
      </p:sp>
      <p:sp>
        <p:nvSpPr>
          <p:cNvPr id="160772" name="AutoShape 4"/>
          <p:cNvSpPr>
            <a:spLocks noChangeArrowheads="1"/>
          </p:cNvSpPr>
          <p:nvPr/>
        </p:nvSpPr>
        <p:spPr bwMode="auto">
          <a:xfrm>
            <a:off x="762000" y="838200"/>
            <a:ext cx="8610600" cy="2438400"/>
          </a:xfrm>
          <a:prstGeom prst="cloudCallout">
            <a:avLst>
              <a:gd name="adj1" fmla="val 24500"/>
              <a:gd name="adj2" fmla="val 120704"/>
            </a:avLst>
          </a:prstGeom>
          <a:solidFill>
            <a:srgbClr val="FFFF99"/>
          </a:solidFill>
          <a:ln w="12700">
            <a:solidFill>
              <a:schemeClr val="tx1"/>
            </a:solidFill>
            <a:round/>
          </a:ln>
          <a:effectLst>
            <a:outerShdw dist="35921" dir="2700000" sy="50000" kx="2115830" algn="bl" rotWithShape="0">
              <a:schemeClr val="bg2">
                <a:alpha val="79999"/>
              </a:schemeClr>
            </a:outerShdw>
          </a:effectLst>
        </p:spPr>
        <p:txBody>
          <a:bodyPr/>
          <a:lstStyle/>
          <a:p>
            <a:pPr algn="ctr"/>
            <a:r>
              <a:rPr lang="en-US" sz="3600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Dây</a:t>
            </a:r>
            <a:r>
              <a:rPr lang="en-US" sz="3600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thép</a:t>
            </a:r>
            <a:r>
              <a:rPr lang="en-US" sz="3600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g</a:t>
            </a:r>
            <a:r>
              <a:rPr lang="en-US" sz="3600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iấy</a:t>
            </a:r>
            <a:r>
              <a:rPr lang="en-US" sz="3600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A4, </a:t>
            </a:r>
            <a:r>
              <a:rPr lang="en-US" sz="3600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bút</a:t>
            </a:r>
            <a:r>
              <a:rPr lang="en-US" sz="3600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chì</a:t>
            </a:r>
            <a:r>
              <a:rPr lang="en-US" sz="3600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kéo</a:t>
            </a:r>
            <a:r>
              <a:rPr lang="en-US" sz="3600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kìm</a:t>
            </a:r>
            <a:r>
              <a:rPr lang="en-US" sz="3600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keo</a:t>
            </a:r>
            <a:r>
              <a:rPr lang="en-US" sz="3600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dán</a:t>
            </a:r>
            <a:r>
              <a:rPr lang="en-US" sz="3600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thước</a:t>
            </a:r>
            <a:r>
              <a:rPr lang="en-US" sz="3600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kẻ</a:t>
            </a:r>
            <a:r>
              <a:rPr lang="en-US" sz="3600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sgk</a:t>
            </a:r>
            <a:r>
              <a:rPr lang="en-US" sz="3600" dirty="0">
                <a:solidFill>
                  <a:srgbClr val="CC0000"/>
                </a:solidFill>
                <a:latin typeface="Times New Roman" panose="02020603050405020304" pitchFamily="18" charset="0"/>
              </a:rPr>
              <a:t>,…</a:t>
            </a:r>
            <a:endParaRPr lang="en-US" sz="3600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657600"/>
            <a:ext cx="2247900" cy="3095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0" y="3540512"/>
            <a:ext cx="2247900" cy="286702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2" grpId="0" animBg="1"/>
      <p:bldP spid="16077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"/>
            <a:ext cx="9144000" cy="68579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2655" y="2678944"/>
            <a:ext cx="6477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VẬT 3D TỪ DÂY THÉP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1600" y="7655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6348" y="567116"/>
            <a:ext cx="798613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Gấp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giấy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A4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29" y="2936996"/>
            <a:ext cx="2612390" cy="3810000"/>
          </a:xfrm>
          <a:prstGeom prst="rect">
            <a:avLst/>
          </a:prstGeom>
        </p:spPr>
      </p:pic>
      <p:pic>
        <p:nvPicPr>
          <p:cNvPr id="2050" name="Picture 2" descr="C:\Users\Administrator\Desktop\New folder\z2702975100923_f453735a5c16cde82c590475aaa6f72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457" y="2936996"/>
            <a:ext cx="2895600" cy="386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p="http://schemas.openxmlformats.org/presentationml/2006/main">
  <p:tag name="TIMING" val="|5.7|3.1|2.7"/>
</p:tagLst>
</file>

<file path=ppt/tags/tag2.xml><?xml version="1.0" encoding="utf-8"?>
<p:tagLst xmlns:p="http://schemas.openxmlformats.org/presentationml/2006/main">
  <p:tag name="TIMING" val="|5.7|3.1|2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1651</Words>
  <Application>WPS Presentation</Application>
  <PresentationFormat>On-screen Show (4:3)</PresentationFormat>
  <Paragraphs>85</Paragraphs>
  <Slides>24</Slides>
  <Notes>1</Notes>
  <HiddenSlides>0</HiddenSlides>
  <MMClips>1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6" baseType="lpstr">
      <vt:lpstr>Arial</vt:lpstr>
      <vt:lpstr>SimSun</vt:lpstr>
      <vt:lpstr>Wingdings</vt:lpstr>
      <vt:lpstr>Times New Roman</vt:lpstr>
      <vt:lpstr>VNI-Commerce</vt:lpstr>
      <vt:lpstr>Segoe Print</vt:lpstr>
      <vt:lpstr>Microsoft YaHei</vt:lpstr>
      <vt:lpstr>Arial Unicode MS</vt:lpstr>
      <vt:lpstr>Calibri</vt:lpstr>
      <vt:lpstr>Office Theme</vt:lpstr>
      <vt:lpstr>Paint.Picture</vt:lpstr>
      <vt:lpstr>Paint.Picture</vt:lpstr>
      <vt:lpstr>PowerPoint 演示文稿</vt:lpstr>
      <vt:lpstr>PowerPoint 演示文稿</vt:lpstr>
      <vt:lpstr>PowerPoint 演示文稿</vt:lpstr>
      <vt:lpstr>PowerPoint 演示文稿</vt:lpstr>
      <vt:lpstr>Đây là tranh 2D hay 3D?</vt:lpstr>
      <vt:lpstr>PowerPoint 演示文稿</vt:lpstr>
      <vt:lpstr>Chuẩn bị đồ dùng học tập: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An Nhi Lê Nguyễn</cp:lastModifiedBy>
  <cp:revision>50</cp:revision>
  <dcterms:created xsi:type="dcterms:W3CDTF">2021-08-22T00:15:00Z</dcterms:created>
  <dcterms:modified xsi:type="dcterms:W3CDTF">2025-03-17T15:28:27Z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EED69CEE4C8347EAA8EE8C8C3893A1E8_12</vt:lpwstr>
  </property>
  <property fmtid="{D5CDD505-2E9C-101B-9397-08002B2CF9AE}" pid="3" name="KSOProductBuildVer">
    <vt:lpwstr>1033-12.2.0.20326</vt:lpwstr>
  </property>
</Properties>
</file>