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67" r:id="rId3"/>
    <p:sldId id="259" r:id="rId4"/>
    <p:sldId id="270" r:id="rId5"/>
    <p:sldId id="256" r:id="rId6"/>
    <p:sldId id="295" r:id="rId7"/>
    <p:sldId id="26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2" r:id="rId18"/>
    <p:sldId id="281" r:id="rId19"/>
    <p:sldId id="282" r:id="rId20"/>
    <p:sldId id="293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65" r:id="rId32"/>
    <p:sldId id="268" r:id="rId33"/>
  </p:sldIdLst>
  <p:sldSz cx="18288000" cy="10287000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Jua" panose="020B0604020202020204" charset="0"/>
      <p:regular r:id="rId41"/>
    </p:embeddedFont>
    <p:embeddedFont>
      <p:font typeface="Yeseva One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BF0"/>
    <a:srgbClr val="60699E"/>
    <a:srgbClr val="60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4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48619-66FB-402D-A815-C002C42BE7A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4E2A3-3677-431D-91DC-FE7BC852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2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gb0babbdd12_1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1" name="Google Shape;4081;gb0babbdd12_1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31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4E2A3-3677-431D-91DC-FE7BC8524F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0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4E2A3-3677-431D-91DC-FE7BC8524F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AAD347D-5ACD-4C99-B74B-A9C85AD731A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9317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80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796027F-7875-4030-9381-8BD8C4F2193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5273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796027F-7875-4030-9381-8BD8C4F2193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29221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9796027F-7875-4030-9381-8BD8C4F2193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25121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60423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88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18854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77673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58411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4509A250-FF31-4206-8172-F9D3106AACB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79586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4995748" y="4313186"/>
            <a:ext cx="7936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7931300" y="2244900"/>
            <a:ext cx="2065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4467150" y="6289700"/>
            <a:ext cx="89934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564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006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642650" y="2464300"/>
            <a:ext cx="15002400" cy="6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309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651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229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11117370" y="4218700"/>
            <a:ext cx="48348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11112526" y="4926594"/>
            <a:ext cx="4834800" cy="26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640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1437500" y="876624"/>
            <a:ext cx="1541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3593686" y="2459400"/>
            <a:ext cx="54576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3592068" y="3084630"/>
            <a:ext cx="54600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2365930" y="3088794"/>
            <a:ext cx="1265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3599402" y="4845344"/>
            <a:ext cx="54738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3589224" y="5474726"/>
            <a:ext cx="5467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2367756" y="5513216"/>
            <a:ext cx="12618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3602662" y="7234292"/>
            <a:ext cx="54600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3589224" y="7864912"/>
            <a:ext cx="5467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2367756" y="7852340"/>
            <a:ext cx="12618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10437866" y="2463000"/>
            <a:ext cx="54840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10424368" y="3081330"/>
            <a:ext cx="5484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9242134" y="3090594"/>
            <a:ext cx="12618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10437866" y="4845344"/>
            <a:ext cx="54840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10424376" y="5474726"/>
            <a:ext cx="5484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9242134" y="5513216"/>
            <a:ext cx="12618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10437866" y="7234292"/>
            <a:ext cx="54840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10424376" y="7864912"/>
            <a:ext cx="5484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9242134" y="7852340"/>
            <a:ext cx="12618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072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>
                <a:srgbClr val="000000"/>
              </a:buClr>
            </a:pPr>
            <a:fld id="{4AAD347D-5ACD-4C99-B74B-A9C85AD731A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10/17/2022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buClr>
                <a:srgbClr val="000000"/>
              </a:buClr>
            </a:pPr>
            <a:fld id="{D57F1E4F-1CFF-5643-939E-02111984F56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0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Relationship Id="rId1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Relationship Id="rId1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Relationship Id="rId1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65.svg"/><Relationship Id="rId3" Type="http://schemas.openxmlformats.org/officeDocument/2006/relationships/image" Target="../media/image59.sv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61.svg"/><Relationship Id="rId10" Type="http://schemas.openxmlformats.org/officeDocument/2006/relationships/image" Target="../media/image12.svg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59.sv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61.svg"/><Relationship Id="rId10" Type="http://schemas.openxmlformats.org/officeDocument/2006/relationships/image" Target="../media/image12.svg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59.svg"/><Relationship Id="rId7" Type="http://schemas.openxmlformats.org/officeDocument/2006/relationships/image" Target="../media/image22.png"/><Relationship Id="rId12" Type="http://schemas.openxmlformats.org/officeDocument/2006/relationships/image" Target="../media/image6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61.svg"/><Relationship Id="rId10" Type="http://schemas.openxmlformats.org/officeDocument/2006/relationships/image" Target="../media/image12.svg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16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0.svg"/><Relationship Id="rId7" Type="http://schemas.openxmlformats.org/officeDocument/2006/relationships/image" Target="../media/image1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7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75.svg"/><Relationship Id="rId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openxmlformats.org/officeDocument/2006/relationships/image" Target="../media/image70.sv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37.sv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85.svg"/><Relationship Id="rId12" Type="http://schemas.openxmlformats.org/officeDocument/2006/relationships/slide" Target="slide2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89.sv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82.svg"/><Relationship Id="rId9" Type="http://schemas.openxmlformats.org/officeDocument/2006/relationships/image" Target="../media/image8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6.png"/><Relationship Id="rId18" Type="http://schemas.openxmlformats.org/officeDocument/2006/relationships/image" Target="../media/image68.png"/><Relationship Id="rId26" Type="http://schemas.openxmlformats.org/officeDocument/2006/relationships/image" Target="../media/image73.png"/><Relationship Id="rId3" Type="http://schemas.openxmlformats.org/officeDocument/2006/relationships/image" Target="../media/image62.png"/><Relationship Id="rId21" Type="http://schemas.openxmlformats.org/officeDocument/2006/relationships/image" Target="../media/image89.svg"/><Relationship Id="rId7" Type="http://schemas.openxmlformats.org/officeDocument/2006/relationships/image" Target="../media/image64.png"/><Relationship Id="rId12" Type="http://schemas.openxmlformats.org/officeDocument/2006/relationships/image" Target="../media/image55.png"/><Relationship Id="rId17" Type="http://schemas.openxmlformats.org/officeDocument/2006/relationships/image" Target="../media/image85.svg"/><Relationship Id="rId25" Type="http://schemas.openxmlformats.org/officeDocument/2006/relationships/image" Target="../media/image72.png"/><Relationship Id="rId2" Type="http://schemas.openxmlformats.org/officeDocument/2006/relationships/audio" Target="../media/audio1.wav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29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svg"/><Relationship Id="rId11" Type="http://schemas.openxmlformats.org/officeDocument/2006/relationships/image" Target="../media/image67.png"/><Relationship Id="rId24" Type="http://schemas.openxmlformats.org/officeDocument/2006/relationships/image" Target="../media/image71.png"/><Relationship Id="rId32" Type="http://schemas.openxmlformats.org/officeDocument/2006/relationships/image" Target="../media/image74.png"/><Relationship Id="rId5" Type="http://schemas.openxmlformats.org/officeDocument/2006/relationships/image" Target="../media/image63.png"/><Relationship Id="rId15" Type="http://schemas.openxmlformats.org/officeDocument/2006/relationships/image" Target="../media/image57.png"/><Relationship Id="rId23" Type="http://schemas.openxmlformats.org/officeDocument/2006/relationships/image" Target="../media/image70.png"/><Relationship Id="rId28" Type="http://schemas.openxmlformats.org/officeDocument/2006/relationships/slide" Target="slide26.xml"/><Relationship Id="rId10" Type="http://schemas.openxmlformats.org/officeDocument/2006/relationships/image" Target="../media/image98.svg"/><Relationship Id="rId19" Type="http://schemas.openxmlformats.org/officeDocument/2006/relationships/image" Target="../media/image101.svg"/><Relationship Id="rId31" Type="http://schemas.openxmlformats.org/officeDocument/2006/relationships/slide" Target="slide29.xml"/><Relationship Id="rId4" Type="http://schemas.openxmlformats.org/officeDocument/2006/relationships/image" Target="../media/image92.svg"/><Relationship Id="rId9" Type="http://schemas.openxmlformats.org/officeDocument/2006/relationships/image" Target="../media/image66.png"/><Relationship Id="rId14" Type="http://schemas.openxmlformats.org/officeDocument/2006/relationships/image" Target="../media/image82.svg"/><Relationship Id="rId22" Type="http://schemas.openxmlformats.org/officeDocument/2006/relationships/image" Target="../media/image69.png"/><Relationship Id="rId27" Type="http://schemas.openxmlformats.org/officeDocument/2006/relationships/slide" Target="slide25.xml"/><Relationship Id="rId30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microsoft.com/office/2007/relationships/media" Target="../media/media2.mp3"/><Relationship Id="rId7" Type="http://schemas.openxmlformats.org/officeDocument/2006/relationships/image" Target="../media/image76.png"/><Relationship Id="rId12" Type="http://schemas.openxmlformats.org/officeDocument/2006/relationships/image" Target="../media/image1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7.png"/><Relationship Id="rId4" Type="http://schemas.openxmlformats.org/officeDocument/2006/relationships/audio" Target="../media/media2.mp3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2.mp3"/><Relationship Id="rId7" Type="http://schemas.openxmlformats.org/officeDocument/2006/relationships/image" Target="../media/image110.sv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4.xml"/><Relationship Id="rId4" Type="http://schemas.openxmlformats.org/officeDocument/2006/relationships/audio" Target="../media/media2.mp3"/><Relationship Id="rId9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7.pn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11" Type="http://schemas.openxmlformats.org/officeDocument/2006/relationships/image" Target="../media/image113.sv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8.png"/><Relationship Id="rId4" Type="http://schemas.openxmlformats.org/officeDocument/2006/relationships/audio" Target="../media/media2.mp3"/><Relationship Id="rId9" Type="http://schemas.openxmlformats.org/officeDocument/2006/relationships/image" Target="../media/image1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2.mp3"/><Relationship Id="rId7" Type="http://schemas.openxmlformats.org/officeDocument/2006/relationships/image" Target="../media/image110.sv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4.xml"/><Relationship Id="rId4" Type="http://schemas.openxmlformats.org/officeDocument/2006/relationships/audio" Target="../media/media2.mp3"/><Relationship Id="rId9" Type="http://schemas.openxmlformats.org/officeDocument/2006/relationships/image" Target="../media/image11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microsoft.com/office/2007/relationships/media" Target="../media/media2.mp3"/><Relationship Id="rId7" Type="http://schemas.openxmlformats.org/officeDocument/2006/relationships/image" Target="../media/image76.png"/><Relationship Id="rId12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11" Type="http://schemas.openxmlformats.org/officeDocument/2006/relationships/slide" Target="slide2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3.svg"/><Relationship Id="rId4" Type="http://schemas.openxmlformats.org/officeDocument/2006/relationships/audio" Target="../media/media2.mp3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0.sv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9.svg"/><Relationship Id="rId3" Type="http://schemas.openxmlformats.org/officeDocument/2006/relationships/image" Target="../media/image14.svg"/><Relationship Id="rId7" Type="http://schemas.openxmlformats.org/officeDocument/2006/relationships/image" Target="../media/image43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8.svg"/><Relationship Id="rId5" Type="http://schemas.openxmlformats.org/officeDocument/2006/relationships/image" Target="../media/image41.sv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11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svg"/><Relationship Id="rId7" Type="http://schemas.openxmlformats.org/officeDocument/2006/relationships/image" Target="../media/image31.svg"/><Relationship Id="rId12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18.svg"/><Relationship Id="rId10" Type="http://schemas.openxmlformats.org/officeDocument/2006/relationships/image" Target="../media/image19.png"/><Relationship Id="rId9" Type="http://schemas.openxmlformats.org/officeDocument/2006/relationships/image" Target="../media/image33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10" Type="http://schemas.openxmlformats.org/officeDocument/2006/relationships/image" Target="../media/image11.svg"/><Relationship Id="rId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6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4265" y="3380323"/>
            <a:ext cx="13868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NHIỆT LIỆT </a:t>
            </a:r>
            <a:r>
              <a:rPr lang="vi-VN" sz="72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</a:t>
            </a:r>
            <a:r>
              <a:rPr lang="en-US" sz="72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VỀ DỰ GIỜ TIẾT HỌC</a:t>
            </a:r>
            <a:r>
              <a:rPr lang="vi-VN" sz="72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NAY!</a:t>
            </a:r>
            <a:endParaRPr lang="en-US" sz="72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74371" y="2673139"/>
            <a:ext cx="2347546" cy="6281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024180" y="7716766"/>
            <a:ext cx="5878857" cy="28512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-1065337"/>
            <a:ext cx="2711305" cy="46149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9988" flipH="1">
            <a:off x="13087618" y="7047022"/>
            <a:ext cx="1272122" cy="22665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25163" y="7716766"/>
            <a:ext cx="5878857" cy="285124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94381" y="1328774"/>
            <a:ext cx="1508167" cy="1340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685477" y="-715303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2970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 b="1" dirty="0"/>
              <a:t>Vẻ đẹp di tích trong thiết kế tem thư bưu chính ở Việt </a:t>
            </a:r>
            <a:r>
              <a:rPr lang="vi-VN" sz="4500" b="1" dirty="0" smtClean="0"/>
              <a:t>Nam</a:t>
            </a:r>
            <a:endParaRPr lang="en-US" sz="4500" b="1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?</a:t>
            </a:r>
            <a:r>
              <a:rPr lang="en-US" sz="4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Mẫu</a:t>
            </a: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đầu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Ra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đời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nào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endParaRPr lang="en-US" sz="45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3514"/>
            <a:ext cx="15544799" cy="286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1946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Tám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2/9.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9164" y="4446471"/>
            <a:ext cx="2756436" cy="5808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5297" b="50279"/>
          <a:stretch/>
        </p:blipFill>
        <p:spPr>
          <a:xfrm>
            <a:off x="3200400" y="6134100"/>
            <a:ext cx="5715000" cy="39307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" t="49158" r="-749" b="-806"/>
          <a:stretch/>
        </p:blipFill>
        <p:spPr>
          <a:xfrm>
            <a:off x="8839200" y="6054247"/>
            <a:ext cx="8446423" cy="40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26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 b="1" dirty="0"/>
              <a:t>Một số tem bưu chính thể hiện vẻ đẹp di tích trên thế giới</a:t>
            </a:r>
            <a:endParaRPr lang="en-US" sz="45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4" name="Picture 13" descr="Diagram&#10;&#10;Description automatically generated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903" y="3086100"/>
            <a:ext cx="7550494" cy="6172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82734" y="2746903"/>
            <a:ext cx="51523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</a:rPr>
              <a:t>THẢO LUẬN NHÓM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3480191"/>
            <a:ext cx="87630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vi-VN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 tích được đặt ở </a:t>
            </a: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vị trí nào trong tem thư?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Màu </a:t>
            </a:r>
            <a:r>
              <a:rPr lang="vi-VN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sắc </a:t>
            </a: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 tích trong tem thư như thế nào</a:t>
            </a:r>
            <a:r>
              <a:rPr lang="vi-VN" sz="40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26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 b="1" dirty="0"/>
              <a:t>Một số tem bưu chính thể hiện vẻ đẹp di tích trên thế giới</a:t>
            </a:r>
            <a:endParaRPr lang="en-US" sz="45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4" name="Picture 13" descr="Diagram&#10;&#10;Description automatically generated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5"/>
          <a:stretch/>
        </p:blipFill>
        <p:spPr>
          <a:xfrm>
            <a:off x="532303" y="2748609"/>
            <a:ext cx="5585384" cy="6708408"/>
          </a:xfrm>
          <a:prstGeom prst="rect">
            <a:avLst/>
          </a:prstGeom>
        </p:spPr>
      </p:pic>
      <p:pic>
        <p:nvPicPr>
          <p:cNvPr id="15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00" y="7639905"/>
            <a:ext cx="4114800" cy="2628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0238" y="2619166"/>
            <a:ext cx="11582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1977 ở Cuba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Alexandria,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bảy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4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tem,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oval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26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 b="1" dirty="0"/>
              <a:t>Một số tem bưu chính thể hiện vẻ đẹp di tích trên thế giới</a:t>
            </a:r>
            <a:endParaRPr lang="en-US" sz="45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4" name="Picture 13" descr="Diagram&#10;&#10;Description automatically generated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t="649" r="-545" b="-649"/>
          <a:stretch/>
        </p:blipFill>
        <p:spPr>
          <a:xfrm>
            <a:off x="685800" y="2748609"/>
            <a:ext cx="5335097" cy="6708408"/>
          </a:xfrm>
          <a:prstGeom prst="rect">
            <a:avLst/>
          </a:prstGeom>
        </p:spPr>
      </p:pic>
      <p:pic>
        <p:nvPicPr>
          <p:cNvPr id="15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00" y="7639905"/>
            <a:ext cx="4114800" cy="2628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0238" y="2619166"/>
            <a:ext cx="11582400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 bưu chính in năm 1984 ở Pakistan thể hiện pháo đài Lahore. Hình ảnh được đặt ở trung tâm chiếc tem.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694" y="2558412"/>
            <a:ext cx="150837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tr.18.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Diagram&#10;&#10;Description automatically generate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04271"/>
            <a:ext cx="8901296" cy="631813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0820400" y="3860416"/>
            <a:ext cx="6477000" cy="3962400"/>
          </a:xfrm>
          <a:prstGeom prst="cloudCallout">
            <a:avLst>
              <a:gd name="adj1" fmla="val -58129"/>
              <a:gd name="adj2" fmla="val 54923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Hãy nêu các nội dung được thiết kế trong tem thư. 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6" name="Picture 15" descr="Diagram&#10;&#10;Description automatically generate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03" y="2748609"/>
            <a:ext cx="6781799" cy="7073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597" y="2573766"/>
            <a:ext cx="53472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Khuôn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endParaRPr lang="vi-VN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Lề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</a:t>
            </a:r>
            <a:endParaRPr lang="vi-VN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vi-VN" sz="4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thích địa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tem (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70972" y="2573766"/>
            <a:ext cx="55932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tem</a:t>
            </a:r>
            <a:endParaRPr lang="vi-VN" sz="4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gọi của t</a:t>
            </a:r>
            <a:r>
              <a:rPr lang="vi-VN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vi-VN" sz="4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pt-B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 gia phát hành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272175" y="6253672"/>
            <a:ext cx="3054494" cy="402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6611" y="-532361"/>
            <a:ext cx="2010070" cy="2010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7463" y="4520724"/>
            <a:ext cx="922846" cy="9228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63349" y="-477950"/>
            <a:ext cx="955901" cy="955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5733" y="9770149"/>
            <a:ext cx="955901" cy="9559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54205" y="8667821"/>
            <a:ext cx="682476" cy="682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46762" y="4416900"/>
            <a:ext cx="682476" cy="68247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29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THỂ HIỆN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2303" y="1635087"/>
            <a:ext cx="890660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</a:t>
            </a:r>
            <a:r>
              <a:rPr lang="nl-NL" sz="4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 kế tem bưu chính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2303" y="2466916"/>
            <a:ext cx="134390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cờ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tr.19: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picture containing whiteboard&#10;&#10;Description automatically generated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51" y="3525408"/>
            <a:ext cx="9144000" cy="610417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495449" y="3161215"/>
            <a:ext cx="7182952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2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41298" y="5443570"/>
            <a:ext cx="3617825" cy="4536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6611" y="-532361"/>
            <a:ext cx="2010070" cy="2010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7463" y="4520724"/>
            <a:ext cx="922846" cy="9228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63349" y="-477950"/>
            <a:ext cx="955901" cy="955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5733" y="9770149"/>
            <a:ext cx="955901" cy="9559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58800" y="9486301"/>
            <a:ext cx="682476" cy="682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39289" y="2745472"/>
            <a:ext cx="682476" cy="68247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29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THỂ HIỆN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2303" y="1635087"/>
            <a:ext cx="890660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</a:t>
            </a:r>
            <a:r>
              <a:rPr lang="nl-NL" sz="4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 kế tem bưu chính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6"/>
          <p:cNvGrpSpPr/>
          <p:nvPr/>
        </p:nvGrpSpPr>
        <p:grpSpPr>
          <a:xfrm>
            <a:off x="1225363" y="2754099"/>
            <a:ext cx="13244279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13"/>
          <p:cNvGrpSpPr/>
          <p:nvPr/>
        </p:nvGrpSpPr>
        <p:grpSpPr>
          <a:xfrm>
            <a:off x="1396537" y="2922959"/>
            <a:ext cx="987894" cy="1076916"/>
            <a:chOff x="0" y="0"/>
            <a:chExt cx="4756312" cy="1940372"/>
          </a:xfrm>
        </p:grpSpPr>
        <p:sp>
          <p:nvSpPr>
            <p:cNvPr id="23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24" name="TextBox 15"/>
          <p:cNvSpPr txBox="1"/>
          <p:nvPr/>
        </p:nvSpPr>
        <p:spPr>
          <a:xfrm>
            <a:off x="1438004" y="3394397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58642" y="3035533"/>
            <a:ext cx="1159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dirty="0">
                <a:cs typeface="Arial" panose="020B0604020202020204" pitchFamily="34" charset="0"/>
              </a:rPr>
              <a:t>Phác hình mô phỏng hình di tích để trang trí.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6"/>
          <p:cNvGrpSpPr/>
          <p:nvPr/>
        </p:nvGrpSpPr>
        <p:grpSpPr>
          <a:xfrm>
            <a:off x="1216264" y="4484611"/>
            <a:ext cx="13257103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13"/>
          <p:cNvGrpSpPr/>
          <p:nvPr/>
        </p:nvGrpSpPr>
        <p:grpSpPr>
          <a:xfrm>
            <a:off x="1387438" y="4653471"/>
            <a:ext cx="987894" cy="1076916"/>
            <a:chOff x="0" y="0"/>
            <a:chExt cx="4756312" cy="1940372"/>
          </a:xfrm>
        </p:grpSpPr>
        <p:sp>
          <p:nvSpPr>
            <p:cNvPr id="37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38" name="TextBox 15"/>
          <p:cNvSpPr txBox="1"/>
          <p:nvPr/>
        </p:nvSpPr>
        <p:spPr>
          <a:xfrm>
            <a:off x="1428905" y="5124909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vi-VN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49543" y="4766045"/>
            <a:ext cx="79127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dirty="0">
                <a:cs typeface="Arial" panose="020B0604020202020204" pitchFamily="34" charset="0"/>
              </a:rPr>
              <a:t>Kẻ chữ các thông tin trên tem.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6"/>
          <p:cNvGrpSpPr/>
          <p:nvPr/>
        </p:nvGrpSpPr>
        <p:grpSpPr>
          <a:xfrm>
            <a:off x="1194655" y="6212436"/>
            <a:ext cx="13278712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1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13"/>
          <p:cNvGrpSpPr/>
          <p:nvPr/>
        </p:nvGrpSpPr>
        <p:grpSpPr>
          <a:xfrm>
            <a:off x="1365829" y="6381296"/>
            <a:ext cx="987894" cy="1076916"/>
            <a:chOff x="0" y="0"/>
            <a:chExt cx="4756312" cy="1940372"/>
          </a:xfrm>
        </p:grpSpPr>
        <p:sp>
          <p:nvSpPr>
            <p:cNvPr id="43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44" name="TextBox 15"/>
          <p:cNvSpPr txBox="1"/>
          <p:nvPr/>
        </p:nvSpPr>
        <p:spPr>
          <a:xfrm>
            <a:off x="1407296" y="6852734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vi-VN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27934" y="6493870"/>
            <a:ext cx="663034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dirty="0">
                <a:cs typeface="Arial" panose="020B0604020202020204" pitchFamily="34" charset="0"/>
              </a:rPr>
              <a:t>Vẽ màu vào hình và chữ.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6"/>
          <p:cNvGrpSpPr/>
          <p:nvPr/>
        </p:nvGrpSpPr>
        <p:grpSpPr>
          <a:xfrm>
            <a:off x="1183282" y="8021331"/>
            <a:ext cx="13290085" cy="1414636"/>
            <a:chOff x="0" y="0"/>
            <a:chExt cx="22719807" cy="21446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Freeform 7"/>
            <p:cNvSpPr/>
            <p:nvPr/>
          </p:nvSpPr>
          <p:spPr>
            <a:xfrm>
              <a:off x="0" y="-4073"/>
              <a:ext cx="22726197" cy="2151288"/>
            </a:xfrm>
            <a:custGeom>
              <a:avLst/>
              <a:gdLst/>
              <a:ahLst/>
              <a:cxnLst/>
              <a:rect l="l" t="t" r="r" b="b"/>
              <a:pathLst>
                <a:path w="22726197" h="2151288">
                  <a:moveTo>
                    <a:pt x="22098420" y="2096810"/>
                  </a:moveTo>
                  <a:cubicBezTo>
                    <a:pt x="22098420" y="2096810"/>
                    <a:pt x="21367545" y="2151288"/>
                    <a:pt x="18205188" y="2148667"/>
                  </a:cubicBezTo>
                  <a:cubicBezTo>
                    <a:pt x="8037147" y="2146504"/>
                    <a:pt x="1057074" y="2138680"/>
                    <a:pt x="1057074" y="2138680"/>
                  </a:cubicBezTo>
                  <a:cubicBezTo>
                    <a:pt x="812932" y="2129846"/>
                    <a:pt x="449110" y="2108615"/>
                    <a:pt x="282371" y="2050438"/>
                  </a:cubicBezTo>
                  <a:cubicBezTo>
                    <a:pt x="4469" y="1953474"/>
                    <a:pt x="0" y="1780196"/>
                    <a:pt x="0" y="1414816"/>
                  </a:cubicBezTo>
                  <a:lnTo>
                    <a:pt x="0" y="1414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770737" y="15681"/>
                    <a:pt x="14455890" y="7673"/>
                  </a:cubicBezTo>
                  <a:cubicBezTo>
                    <a:pt x="21148618" y="0"/>
                    <a:pt x="21865351" y="6979"/>
                    <a:pt x="21865351" y="6979"/>
                  </a:cubicBezTo>
                  <a:cubicBezTo>
                    <a:pt x="22233658" y="14458"/>
                    <a:pt x="22371918" y="42638"/>
                    <a:pt x="22569658" y="165219"/>
                  </a:cubicBezTo>
                  <a:cubicBezTo>
                    <a:pt x="22720675" y="258836"/>
                    <a:pt x="22726197" y="476157"/>
                    <a:pt x="22717057" y="1414805"/>
                  </a:cubicBezTo>
                  <a:lnTo>
                    <a:pt x="22717057" y="1414816"/>
                  </a:lnTo>
                  <a:cubicBezTo>
                    <a:pt x="22717057" y="1898161"/>
                    <a:pt x="22674272" y="2046748"/>
                    <a:pt x="22098420" y="209681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8" name="Group 13"/>
          <p:cNvGrpSpPr/>
          <p:nvPr/>
        </p:nvGrpSpPr>
        <p:grpSpPr>
          <a:xfrm>
            <a:off x="1354456" y="8190191"/>
            <a:ext cx="987894" cy="1076916"/>
            <a:chOff x="0" y="0"/>
            <a:chExt cx="4756312" cy="1940372"/>
          </a:xfrm>
        </p:grpSpPr>
        <p:sp>
          <p:nvSpPr>
            <p:cNvPr id="49" name="Freeform 14"/>
            <p:cNvSpPr/>
            <p:nvPr/>
          </p:nvSpPr>
          <p:spPr>
            <a:xfrm>
              <a:off x="0" y="-4073"/>
              <a:ext cx="4762702" cy="1946975"/>
            </a:xfrm>
            <a:custGeom>
              <a:avLst/>
              <a:gdLst/>
              <a:ahLst/>
              <a:cxnLst/>
              <a:rect l="l" t="t" r="r" b="b"/>
              <a:pathLst>
                <a:path w="4762702" h="1946975">
                  <a:moveTo>
                    <a:pt x="4134925" y="1892497"/>
                  </a:moveTo>
                  <a:cubicBezTo>
                    <a:pt x="4134925" y="1892497"/>
                    <a:pt x="3404050" y="1946975"/>
                    <a:pt x="2819782" y="1944354"/>
                  </a:cubicBezTo>
                  <a:cubicBezTo>
                    <a:pt x="1996970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51727" y="15681"/>
                    <a:pt x="2516384" y="7673"/>
                  </a:cubicBezTo>
                  <a:cubicBezTo>
                    <a:pt x="3185122" y="0"/>
                    <a:pt x="3901856" y="6979"/>
                    <a:pt x="3901856" y="6979"/>
                  </a:cubicBezTo>
                  <a:cubicBezTo>
                    <a:pt x="4270163" y="14458"/>
                    <a:pt x="4408423" y="42638"/>
                    <a:pt x="4606163" y="165219"/>
                  </a:cubicBezTo>
                  <a:cubicBezTo>
                    <a:pt x="4757180" y="258836"/>
                    <a:pt x="4762702" y="476157"/>
                    <a:pt x="4753562" y="1246581"/>
                  </a:cubicBezTo>
                  <a:lnTo>
                    <a:pt x="4753562" y="1246590"/>
                  </a:lnTo>
                  <a:cubicBezTo>
                    <a:pt x="4753561" y="1693848"/>
                    <a:pt x="4710777" y="1842435"/>
                    <a:pt x="4134925" y="1892497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50" name="TextBox 15"/>
          <p:cNvSpPr txBox="1"/>
          <p:nvPr/>
        </p:nvSpPr>
        <p:spPr>
          <a:xfrm>
            <a:off x="1395923" y="8661629"/>
            <a:ext cx="920917" cy="54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  <a:spcBef>
                <a:spcPct val="0"/>
              </a:spcBef>
            </a:pPr>
            <a:r>
              <a:rPr lang="vi-VN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16561" y="8302765"/>
            <a:ext cx="58272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dirty="0">
                <a:cs typeface="Arial" panose="020B0604020202020204" pitchFamily="34" charset="0"/>
              </a:rPr>
              <a:t>Hoàn thiện sản phẩm.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4356665" y="2751412"/>
            <a:ext cx="3608425" cy="74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39" grpId="0"/>
      <p:bldP spid="44" grpId="0"/>
      <p:bldP spid="45" grpId="0"/>
      <p:bldP spid="50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6611" y="-532361"/>
            <a:ext cx="2010070" cy="2010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7463" y="4520724"/>
            <a:ext cx="922846" cy="9228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63349" y="-477950"/>
            <a:ext cx="955901" cy="955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9486301"/>
            <a:ext cx="955901" cy="9559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58800" y="9486301"/>
            <a:ext cx="682476" cy="682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39289" y="2745472"/>
            <a:ext cx="682476" cy="68247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29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THỂ HIỆN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2303" y="1635087"/>
            <a:ext cx="1272175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Sử dụng vẻ đẹp của di tích trong thiết kế tem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0940" y="4410149"/>
            <a:ext cx="4315616" cy="5409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303" y="2489399"/>
            <a:ext cx="169861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Em hãy </a:t>
            </a:r>
            <a:r>
              <a:rPr lang="nl-NL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 kế một con tem có sử dụng hình ảnh di tích lịch sử văn hóa của quê hương mình. </a:t>
            </a:r>
            <a:endParaRPr lang="en-US" sz="42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1003" y="4399816"/>
            <a:ext cx="12793598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7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hệ An: Đình cổ cấp Quốc gia hàng trăm tuổi đang xuống cấp nghiêm trọng - Ảnh 4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"/>
            <a:ext cx="64008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didulich.net/Portals/0/nam2021/thang07/DinhMo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88621"/>
            <a:ext cx="70104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ổng vào đền Đức Hoà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48" y="5075253"/>
            <a:ext cx="64008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 tích văn hóa lịch sử đền Đức Hoàng – một trong những điểm đến về văn hóa tâm linh. Ảnh tư liệ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115571"/>
            <a:ext cx="701040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 flipH="1">
            <a:off x="7543800" y="4371127"/>
            <a:ext cx="29718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ĐÌNH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MÕ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6200" y="9778123"/>
            <a:ext cx="3124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ĐỀN ĐỨC HOÀNG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916">
            <a:off x="5413679" y="290868"/>
            <a:ext cx="6765329" cy="1417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66401">
            <a:off x="1155831" y="-259005"/>
            <a:ext cx="2422134" cy="18922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33248" flipH="1">
            <a:off x="13534196" y="208424"/>
            <a:ext cx="2343374" cy="114788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84197" y="1701885"/>
            <a:ext cx="15659100" cy="2904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5000"/>
              </a:lnSpc>
            </a:pPr>
            <a:r>
              <a:rPr lang="vi-VN" sz="4800" b="1" dirty="0">
                <a:solidFill>
                  <a:srgbClr val="60699E"/>
                </a:solidFill>
              </a:rPr>
              <a:t>Em hãy kể tên các di tích được thể hiện trên tem thư bưu chính của Việt </a:t>
            </a:r>
            <a:r>
              <a:rPr lang="vi-VN" sz="4800" b="1" dirty="0" smtClean="0">
                <a:solidFill>
                  <a:srgbClr val="60699E"/>
                </a:solidFill>
              </a:rPr>
              <a:t>Nam</a:t>
            </a:r>
            <a:r>
              <a:rPr lang="en-US" sz="4800" b="1" dirty="0" smtClean="0">
                <a:solidFill>
                  <a:srgbClr val="60699E"/>
                </a:solidFill>
              </a:rPr>
              <a:t>?</a:t>
            </a:r>
          </a:p>
          <a:p>
            <a:pPr lvl="0" algn="just">
              <a:lnSpc>
                <a:spcPct val="135000"/>
              </a:lnSpc>
            </a:pP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 rot="25988">
            <a:off x="6632771" y="544276"/>
            <a:ext cx="496195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  <a:spcBef>
                <a:spcPct val="0"/>
              </a:spcBef>
            </a:pPr>
            <a:r>
              <a:rPr lang="vi-VN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64946" y="7215180"/>
            <a:ext cx="1825202" cy="1663215"/>
          </a:xfrm>
          <a:prstGeom prst="rect">
            <a:avLst/>
          </a:prstGeom>
        </p:spPr>
      </p:pic>
      <p:pic>
        <p:nvPicPr>
          <p:cNvPr id="15" name="Picture 14" descr="Diagram&#10;&#10;Description automatically generated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91" y="3864417"/>
            <a:ext cx="6985635" cy="4551680"/>
          </a:xfrm>
          <a:prstGeom prst="rect">
            <a:avLst/>
          </a:prstGeom>
        </p:spPr>
      </p:pic>
      <p:pic>
        <p:nvPicPr>
          <p:cNvPr id="16" name="Picture 15" descr="Diagram&#10;&#10;Description automatically generated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90" y="3847357"/>
            <a:ext cx="7037234" cy="4551680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327026">
            <a:off x="374715" y="7433689"/>
            <a:ext cx="1298813" cy="23141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8244" y="8778837"/>
            <a:ext cx="689644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Hoàng thành Thăng Long – Hà Nội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04829" y="8780085"/>
            <a:ext cx="41905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Tháp Sanchi - Ấn Độ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4000" y="-366723"/>
            <a:ext cx="5733916" cy="2164553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37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THẢO LUẬN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96558" y="2170532"/>
            <a:ext cx="55066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</a:rPr>
              <a:t>THẢO LUẬN NHÓM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4220" y="2959343"/>
            <a:ext cx="1136178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hiết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tem?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2650296"/>
            <a:ext cx="5565414" cy="65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54000" y="-366723"/>
            <a:ext cx="5733916" cy="2164553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37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THẢO LUẬN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9" name="Picture 8" descr="A picture containing text, newspaper&#10;&#10;Description automatically generated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1" t="52142" r="78" b="-1968"/>
          <a:stretch/>
        </p:blipFill>
        <p:spPr>
          <a:xfrm>
            <a:off x="11125200" y="6258025"/>
            <a:ext cx="6476536" cy="3852762"/>
          </a:xfrm>
          <a:prstGeom prst="rect">
            <a:avLst/>
          </a:prstGeom>
        </p:spPr>
      </p:pic>
      <p:pic>
        <p:nvPicPr>
          <p:cNvPr id="10" name="Picture 9" descr="A picture containing text, newspaper&#10;&#10;Description automatically generated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4" r="-5342" b="48207"/>
          <a:stretch/>
        </p:blipFill>
        <p:spPr>
          <a:xfrm>
            <a:off x="10041340" y="2573180"/>
            <a:ext cx="7560396" cy="3485937"/>
          </a:xfrm>
          <a:prstGeom prst="rect">
            <a:avLst/>
          </a:prstGeom>
        </p:spPr>
      </p:pic>
      <p:pic>
        <p:nvPicPr>
          <p:cNvPr id="11" name="Picture 10" descr="A picture containing text, newspaper&#10;&#10;Description automatically generated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52142" r="51320" b="-3935"/>
          <a:stretch/>
        </p:blipFill>
        <p:spPr>
          <a:xfrm>
            <a:off x="3429000" y="6289719"/>
            <a:ext cx="6612340" cy="4011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0129" y="1575155"/>
            <a:ext cx="145347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fr-FR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mĩ thuật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sinh</a:t>
            </a:r>
            <a:r>
              <a:rPr lang="fr-FR" sz="4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newspaper&#10;&#10;Description automatically generated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1224" r="42890" b="46983"/>
          <a:stretch/>
        </p:blipFill>
        <p:spPr>
          <a:xfrm>
            <a:off x="2438400" y="2573180"/>
            <a:ext cx="6858000" cy="3485937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214" y="6591301"/>
            <a:ext cx="2854929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37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VẬN DỤNG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11200" y="-877076"/>
            <a:ext cx="5659740" cy="3438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1790700"/>
            <a:ext cx="13258800" cy="211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2199" y="4303913"/>
            <a:ext cx="5867400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>
          <a:xfrm>
            <a:off x="8534400" y="4152900"/>
            <a:ext cx="63746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87621" y="6075422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0406" y="6695984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7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3581" y="2638472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8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50405" y="288682"/>
            <a:ext cx="9374304" cy="9867689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57346" y="7371500"/>
            <a:ext cx="2531598" cy="262682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1852" y="6258526"/>
            <a:ext cx="5797799" cy="40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24073" y="934836"/>
            <a:ext cx="1934411" cy="199167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8859518" y="287737"/>
            <a:ext cx="8553464" cy="3895481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3493796" y="923393"/>
            <a:ext cx="3357774" cy="2260344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" y="7399757"/>
            <a:ext cx="1443446" cy="1415178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87621" y="6075422"/>
            <a:ext cx="1315896" cy="2734329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90406" y="6695984"/>
            <a:ext cx="2137818" cy="21137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94262" y="8307137"/>
            <a:ext cx="19071951" cy="1060370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68984" y="542663"/>
            <a:ext cx="8425544" cy="9560903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106441" y="7536268"/>
            <a:ext cx="2531598" cy="26268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537" r="9213" b="26675"/>
          <a:stretch/>
        </p:blipFill>
        <p:spPr>
          <a:xfrm>
            <a:off x="7045424" y="1758289"/>
            <a:ext cx="1667285" cy="183728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181" r="14334" b="27730"/>
          <a:stretch/>
        </p:blipFill>
        <p:spPr>
          <a:xfrm>
            <a:off x="6010216" y="3778704"/>
            <a:ext cx="1608389" cy="183728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291"/>
          <a:stretch/>
        </p:blipFill>
        <p:spPr>
          <a:xfrm>
            <a:off x="9378175" y="1773631"/>
            <a:ext cx="1732148" cy="17125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5742"/>
          <a:stretch/>
        </p:blipFill>
        <p:spPr>
          <a:xfrm>
            <a:off x="10722900" y="3286784"/>
            <a:ext cx="1956918" cy="174628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40" r="12675" b="24333"/>
          <a:stretch/>
        </p:blipFill>
        <p:spPr>
          <a:xfrm>
            <a:off x="10394891" y="4977171"/>
            <a:ext cx="1608387" cy="1895970"/>
          </a:xfrm>
          <a:prstGeom prst="rect">
            <a:avLst/>
          </a:prstGeom>
        </p:spPr>
      </p:pic>
      <p:pic>
        <p:nvPicPr>
          <p:cNvPr id="90" name="Picture 89">
            <a:hlinkClick r:id="rId27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537" r="9213" b="26675"/>
          <a:stretch/>
        </p:blipFill>
        <p:spPr>
          <a:xfrm>
            <a:off x="7045424" y="1763924"/>
            <a:ext cx="1667285" cy="1837283"/>
          </a:xfrm>
          <a:prstGeom prst="rect">
            <a:avLst/>
          </a:prstGeom>
        </p:spPr>
      </p:pic>
      <p:pic>
        <p:nvPicPr>
          <p:cNvPr id="91" name="Picture 90">
            <a:hlinkClick r:id="rId28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181" r="14334" b="27730"/>
          <a:stretch/>
        </p:blipFill>
        <p:spPr>
          <a:xfrm>
            <a:off x="6010657" y="3778704"/>
            <a:ext cx="1608389" cy="1837284"/>
          </a:xfrm>
          <a:prstGeom prst="rect">
            <a:avLst/>
          </a:prstGeom>
        </p:spPr>
      </p:pic>
      <p:pic>
        <p:nvPicPr>
          <p:cNvPr id="92" name="Picture 91">
            <a:hlinkClick r:id="rId29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291"/>
          <a:stretch/>
        </p:blipFill>
        <p:spPr>
          <a:xfrm>
            <a:off x="9378175" y="1758289"/>
            <a:ext cx="1732148" cy="1712507"/>
          </a:xfrm>
          <a:prstGeom prst="rect">
            <a:avLst/>
          </a:prstGeom>
        </p:spPr>
      </p:pic>
      <p:pic>
        <p:nvPicPr>
          <p:cNvPr id="93" name="Picture 92">
            <a:hlinkClick r:id="rId30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5742"/>
          <a:stretch/>
        </p:blipFill>
        <p:spPr>
          <a:xfrm>
            <a:off x="10718175" y="3258728"/>
            <a:ext cx="1956918" cy="1746288"/>
          </a:xfrm>
          <a:prstGeom prst="rect">
            <a:avLst/>
          </a:prstGeom>
        </p:spPr>
      </p:pic>
      <p:pic>
        <p:nvPicPr>
          <p:cNvPr id="94" name="Picture 93">
            <a:hlinkClick r:id="rId31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40" r="12675" b="24333"/>
          <a:stretch/>
        </p:blipFill>
        <p:spPr>
          <a:xfrm>
            <a:off x="10396668" y="4971234"/>
            <a:ext cx="1608387" cy="1895970"/>
          </a:xfrm>
          <a:prstGeom prst="rect">
            <a:avLst/>
          </a:prstGeom>
        </p:spPr>
      </p:pic>
      <p:pic>
        <p:nvPicPr>
          <p:cNvPr id="105" name="Picture 104">
            <a:hlinkClick r:id="rId27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030028" y="7263282"/>
            <a:ext cx="3200678" cy="30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Mẫu tem thư của họa sĩ nào là bộ tem bưu chính đầu tiên ở Việt Nam?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Sáng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Sinh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Sang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San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4647" y="5059308"/>
            <a:ext cx="1279569" cy="111374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7332" y="8399498"/>
            <a:ext cx="2036216" cy="1887503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90943" y="5025629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90943" y="7500394"/>
            <a:ext cx="1275183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29033" y="7500394"/>
            <a:ext cx="1275183" cy="113607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821872" y="1179369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bưu chính có hình </a:t>
            </a:r>
            <a:r>
              <a:rPr lang="fr-FR" sz="4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fr-FR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fr-FR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Alexandria</a:t>
            </a: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được in năm 1977 là của nước nào?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821875" y="708140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Cu-ba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821872" y="462915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9663545" y="462915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9663544" y="708140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Ban Nha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24650" y="7522056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5036126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7510891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5036126"/>
            <a:ext cx="1275183" cy="113607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819586" y="796637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tem bưu chính gồm mấy bước?</a:t>
            </a: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819586" y="424641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bước</a:t>
            </a: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819586" y="669866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bước</a:t>
            </a: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9661259" y="424641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bước</a:t>
            </a: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9661258" y="669866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bước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2361" y="4687073"/>
            <a:ext cx="1279569" cy="111374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8657" y="4653394"/>
            <a:ext cx="1275183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8657" y="7128158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6747" y="7128158"/>
            <a:ext cx="1275183" cy="1136072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hông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gồm mấy nội dung?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9663544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nội dung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nội dung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nội dung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nội dung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6643" y="5055951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7497037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556350" y="1168204"/>
            <a:ext cx="15170728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800" b="1" noProof="1">
                <a:solidFill>
                  <a:schemeClr val="tx1"/>
                </a:solidFill>
                <a:cs typeface="Arial" panose="020B0604020202020204" pitchFamily="34" charset="0"/>
              </a:rPr>
              <a:t>Hình ảnh di tích trên tem bưu chính được thể hiện như thế nào so với hình ảnh di tích ngoài đời?</a:t>
            </a: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đáp án trên</a:t>
            </a: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 hòa</a:t>
            </a: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Giống, nguyên vẹn</a:t>
            </a: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 chu</a:t>
            </a: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0943" y="7519367"/>
            <a:ext cx="1279569" cy="111374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7497037"/>
            <a:ext cx="1275183" cy="113607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3" y="5022271"/>
            <a:ext cx="1275183" cy="113607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6" y="5022272"/>
            <a:ext cx="1275183" cy="113607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7213" y="8399992"/>
            <a:ext cx="2036216" cy="18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916">
            <a:off x="5413679" y="290868"/>
            <a:ext cx="6765329" cy="1417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66401">
            <a:off x="1155831" y="-259005"/>
            <a:ext cx="2422134" cy="18922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33248" flipH="1">
            <a:off x="13534196" y="208424"/>
            <a:ext cx="2343374" cy="11478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5988">
            <a:off x="6632771" y="544276"/>
            <a:ext cx="496195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  <a:spcBef>
                <a:spcPct val="0"/>
              </a:spcBef>
            </a:pPr>
            <a:r>
              <a:rPr lang="vi-VN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93566" y="5255917"/>
            <a:ext cx="1825202" cy="1663215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327026">
            <a:off x="69916" y="7705912"/>
            <a:ext cx="1298813" cy="23141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0406" y="8476893"/>
            <a:ext cx="450625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Chùa Một Cột - Hà Nội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9839" y="8463938"/>
            <a:ext cx="523733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Ngọ Môn Cố đô Huế - Huế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A picture containing text&#10;&#10;Description automatically generated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26" y="2625027"/>
            <a:ext cx="4917699" cy="5333999"/>
          </a:xfrm>
          <a:prstGeom prst="rect">
            <a:avLst/>
          </a:prstGeom>
        </p:spPr>
      </p:pic>
      <p:pic>
        <p:nvPicPr>
          <p:cNvPr id="20" name="Picture 19" descr="A close-up of a bill&#10;&#10;Description automatically generated with low confidence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56" y="2590446"/>
            <a:ext cx="4917699" cy="5405543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919" y="2593751"/>
            <a:ext cx="4901359" cy="53709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567265" y="8470638"/>
            <a:ext cx="553549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Chùa Phổ Minh – Nam Định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916">
            <a:off x="3810155" y="497811"/>
            <a:ext cx="10056428" cy="16530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91925">
            <a:off x="-83945" y="-526381"/>
            <a:ext cx="2647719" cy="2893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1906">
            <a:off x="2008385" y="-201952"/>
            <a:ext cx="1811530" cy="1979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41404" flipH="1">
            <a:off x="15589750" y="-380832"/>
            <a:ext cx="2647719" cy="28936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235508" flipH="1">
            <a:off x="14332263" y="30349"/>
            <a:ext cx="1811530" cy="19798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25988">
            <a:off x="4643258" y="952736"/>
            <a:ext cx="854238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  <a:spcBef>
                <a:spcPct val="0"/>
              </a:spcBef>
            </a:pPr>
            <a:r>
              <a:rPr lang="vi-VN" sz="6400" b="1" dirty="0">
                <a:solidFill>
                  <a:srgbClr val="FFFFFF"/>
                </a:solidFill>
              </a:rPr>
              <a:t>HƯỚNG DẪN VỀ NHÀ</a:t>
            </a:r>
            <a:endParaRPr lang="en-US" sz="6400" b="1" dirty="0">
              <a:solidFill>
                <a:srgbClr val="FFFFFF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16359" y="2953733"/>
            <a:ext cx="84579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839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lại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đã học.</a:t>
            </a: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4434" y="6036417"/>
            <a:ext cx="3294202" cy="4250583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5905" y="3005644"/>
            <a:ext cx="2054372" cy="1147881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4016359" y="4142721"/>
            <a:ext cx="1147281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800" dirty="0">
                <a:cs typeface="Arial" panose="020B0604020202020204" pitchFamily="34" charset="0"/>
              </a:rPr>
              <a:t>Hoàn thành các bài tập của Bài 4, Sách bài tập Mĩ thuật 7 tr.16-17.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4016358" y="6872305"/>
            <a:ext cx="1126610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800" dirty="0">
                <a:cs typeface="Arial" panose="020B0604020202020204" pitchFamily="34" charset="0"/>
              </a:rPr>
              <a:t>Đọc và tìm hiểu trước </a:t>
            </a:r>
            <a:r>
              <a:rPr lang="vi-VN" sz="4800" b="1" i="1" dirty="0">
                <a:cs typeface="Arial" panose="020B0604020202020204" pitchFamily="34" charset="0"/>
              </a:rPr>
              <a:t>Bài 5</a:t>
            </a:r>
            <a:r>
              <a:rPr lang="vi-VN" sz="4800" dirty="0">
                <a:cs typeface="Arial" panose="020B0604020202020204" pitchFamily="34" charset="0"/>
              </a:rPr>
              <a:t> </a:t>
            </a:r>
            <a:r>
              <a:rPr lang="vi-VN" sz="4800" b="1" dirty="0">
                <a:cs typeface="Arial" panose="020B0604020202020204" pitchFamily="34" charset="0"/>
              </a:rPr>
              <a:t>– Yếu tố dân tộc trong tranh của một số họa sĩ.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3375" y="4584762"/>
            <a:ext cx="2054372" cy="1147881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7959" y="7235807"/>
            <a:ext cx="2054372" cy="1147881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3579" y="8724900"/>
            <a:ext cx="3603075" cy="1747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4265" y="3380323"/>
            <a:ext cx="13868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vi-VN" sz="72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QUÝ THẦY CÔ VÀ CÁC </a:t>
            </a: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</a:t>
            </a:r>
          </a:p>
          <a:p>
            <a:pPr marL="0" lvl="0" indent="0" algn="ctr">
              <a:lnSpc>
                <a:spcPct val="150000"/>
              </a:lnSpc>
            </a:pPr>
            <a:r>
              <a:rPr lang="vi-VN" sz="72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74371" y="2673139"/>
            <a:ext cx="2347546" cy="6281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024180" y="7716766"/>
            <a:ext cx="5878857" cy="28512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-1065337"/>
            <a:ext cx="2711305" cy="46149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" y="5622165"/>
            <a:ext cx="2971800" cy="39038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25163" y="7716766"/>
            <a:ext cx="5878857" cy="285124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94381" y="1328774"/>
            <a:ext cx="1508167" cy="13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382" y="8105571"/>
            <a:ext cx="4914798" cy="2383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84946" y="-13426"/>
            <a:ext cx="8993804" cy="24845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38233" flipH="1">
            <a:off x="16677422" y="4058637"/>
            <a:ext cx="1409852" cy="28481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3593" y="-1941281"/>
            <a:ext cx="2711305" cy="461498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9451">
            <a:off x="561945" y="3258359"/>
            <a:ext cx="1298813" cy="231414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71500" y="3907804"/>
            <a:ext cx="17145000" cy="52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9000" b="1" dirty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DI TÍCH TRONG THIẾT KẾ TEM BƯU </a:t>
            </a:r>
            <a:r>
              <a:rPr lang="vi-VN" sz="9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9000" b="1" i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Í</a:t>
            </a:r>
            <a:r>
              <a:rPr lang="vi-VN" sz="9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9000" b="1" dirty="0" smtClean="0">
                <a:solidFill>
                  <a:srgbClr val="606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lnSpc>
                <a:spcPct val="130000"/>
              </a:lnSpc>
            </a:pPr>
            <a:endParaRPr lang="en-US" sz="9000" b="1" dirty="0">
              <a:solidFill>
                <a:srgbClr val="606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73761" y="2883239"/>
            <a:ext cx="6857228" cy="707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  <a:spcBef>
                <a:spcPct val="0"/>
              </a:spcBef>
            </a:pPr>
            <a:r>
              <a:rPr lang="vi-VN" sz="7200" b="1" dirty="0" smtClean="0">
                <a:solidFill>
                  <a:srgbClr val="FF0000"/>
                </a:solidFill>
              </a:rPr>
              <a:t>TIẾT 7+8 BÀI 4: 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7423">
            <a:off x="15208983" y="8223447"/>
            <a:ext cx="2576034" cy="143936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1095744"/>
          </a:xfrm>
          <a:prstGeom prst="rect">
            <a:avLst/>
          </a:prstGeom>
        </p:spPr>
      </p:pic>
      <p:grpSp>
        <p:nvGrpSpPr>
          <p:cNvPr id="4199" name="Google Shape;4199;p46"/>
          <p:cNvGrpSpPr/>
          <p:nvPr/>
        </p:nvGrpSpPr>
        <p:grpSpPr>
          <a:xfrm>
            <a:off x="17138577" y="8847727"/>
            <a:ext cx="388042" cy="382974"/>
            <a:chOff x="6232000" y="1435050"/>
            <a:chExt cx="488225" cy="481850"/>
          </a:xfrm>
        </p:grpSpPr>
        <p:sp>
          <p:nvSpPr>
            <p:cNvPr id="4200" name="Google Shape;4200;p4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4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4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4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4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06" name="Google Shape;4206;p46">
            <a:hlinkClick r:id="rId4" action="ppaction://hlinksldjump"/>
          </p:cNvPr>
          <p:cNvSpPr txBox="1"/>
          <p:nvPr/>
        </p:nvSpPr>
        <p:spPr>
          <a:xfrm>
            <a:off x="16832500" y="2343554"/>
            <a:ext cx="10002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lnSpc>
                <a:spcPct val="80000"/>
              </a:lnSpc>
              <a:buClr>
                <a:srgbClr val="000000"/>
              </a:buClr>
            </a:pPr>
            <a:endParaRPr sz="3000" b="1" kern="0" dirty="0">
              <a:solidFill>
                <a:prstClr val="black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35" name="Google Shape;2169;p30">
            <a:extLst>
              <a:ext uri="{FF2B5EF4-FFF2-40B4-BE49-F238E27FC236}">
                <a16:creationId xmlns:a16="http://schemas.microsoft.com/office/drawing/2014/main" id="{928BB399-716A-6C3A-0200-AB5D52512A87}"/>
              </a:ext>
            </a:extLst>
          </p:cNvPr>
          <p:cNvSpPr txBox="1">
            <a:spLocks/>
          </p:cNvSpPr>
          <p:nvPr/>
        </p:nvSpPr>
        <p:spPr>
          <a:xfrm>
            <a:off x="1424500" y="336578"/>
            <a:ext cx="154080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1828800">
              <a:buClr>
                <a:prstClr val="black"/>
              </a:buClr>
            </a:pPr>
            <a:r>
              <a:rPr lang="en-US" sz="9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136" name="Picture 7">
            <a:extLst>
              <a:ext uri="{FF2B5EF4-FFF2-40B4-BE49-F238E27FC236}">
                <a16:creationId xmlns:a16="http://schemas.microsoft.com/office/drawing/2014/main" id="{6B341BB5-D21D-06F7-3F12-30396D928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40001" y="3763927"/>
            <a:ext cx="6338290" cy="546677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9934227-18B0-283F-9F77-405BA1D9228B}"/>
              </a:ext>
            </a:extLst>
          </p:cNvPr>
          <p:cNvSpPr/>
          <p:nvPr/>
        </p:nvSpPr>
        <p:spPr>
          <a:xfrm>
            <a:off x="8643527" y="1750607"/>
            <a:ext cx="7437382" cy="1516642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>
                <a:solidFill>
                  <a:prstClr val="white"/>
                </a:solidFill>
                <a:latin typeface="Calibri" panose="020F0502020204030204"/>
                <a:sym typeface="Arial"/>
              </a:rPr>
              <a:t>1. Quan sát</a:t>
            </a:r>
          </a:p>
        </p:txBody>
      </p:sp>
      <p:sp>
        <p:nvSpPr>
          <p:cNvPr id="139" name="Arrow: Pentagon 138">
            <a:extLst>
              <a:ext uri="{FF2B5EF4-FFF2-40B4-BE49-F238E27FC236}">
                <a16:creationId xmlns:a16="http://schemas.microsoft.com/office/drawing/2014/main" id="{E4642639-A01F-7AA5-112F-05928C158846}"/>
              </a:ext>
            </a:extLst>
          </p:cNvPr>
          <p:cNvSpPr/>
          <p:nvPr/>
        </p:nvSpPr>
        <p:spPr>
          <a:xfrm>
            <a:off x="8643527" y="3643723"/>
            <a:ext cx="7437382" cy="1516642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>
                <a:solidFill>
                  <a:prstClr val="white"/>
                </a:solidFill>
                <a:latin typeface="Calibri" panose="020F0502020204030204"/>
                <a:sym typeface="Arial"/>
              </a:rPr>
              <a:t>2. Thể hiện</a:t>
            </a:r>
          </a:p>
        </p:txBody>
      </p:sp>
      <p:sp>
        <p:nvSpPr>
          <p:cNvPr id="140" name="Arrow: Pentagon 139">
            <a:extLst>
              <a:ext uri="{FF2B5EF4-FFF2-40B4-BE49-F238E27FC236}">
                <a16:creationId xmlns:a16="http://schemas.microsoft.com/office/drawing/2014/main" id="{4E779784-2223-D3F8-7E32-C1745E3EE9BA}"/>
              </a:ext>
            </a:extLst>
          </p:cNvPr>
          <p:cNvSpPr/>
          <p:nvPr/>
        </p:nvSpPr>
        <p:spPr>
          <a:xfrm>
            <a:off x="8586705" y="5643185"/>
            <a:ext cx="7437382" cy="1516642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prstClr val="white"/>
                </a:solidFill>
                <a:latin typeface="Calibri" panose="020F0502020204030204"/>
                <a:sym typeface="Arial"/>
              </a:rPr>
              <a:t>3. </a:t>
            </a:r>
            <a:r>
              <a:rPr lang="en-US" sz="4800" b="1" kern="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Thảo</a:t>
            </a:r>
            <a:r>
              <a:rPr lang="en-US" sz="4800" b="1" kern="0" dirty="0">
                <a:solidFill>
                  <a:prstClr val="white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luận</a:t>
            </a:r>
            <a:endParaRPr lang="en-US" sz="4800" b="1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Arrow: Pentagon 139">
            <a:extLst>
              <a:ext uri="{FF2B5EF4-FFF2-40B4-BE49-F238E27FC236}">
                <a16:creationId xmlns:a16="http://schemas.microsoft.com/office/drawing/2014/main" id="{4E779784-2223-D3F8-7E32-C1745E3EE9BA}"/>
              </a:ext>
            </a:extLst>
          </p:cNvPr>
          <p:cNvSpPr/>
          <p:nvPr/>
        </p:nvSpPr>
        <p:spPr>
          <a:xfrm>
            <a:off x="8643527" y="7714059"/>
            <a:ext cx="7437382" cy="1516642"/>
          </a:xfrm>
          <a:prstGeom prst="homePlate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b="1" kern="0" dirty="0">
                <a:solidFill>
                  <a:prstClr val="white"/>
                </a:solidFill>
                <a:latin typeface="Calibri" panose="020F0502020204030204"/>
                <a:sym typeface="Arial"/>
              </a:rPr>
              <a:t>4. </a:t>
            </a:r>
            <a:r>
              <a:rPr lang="en-US" sz="4800" b="1" kern="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Vận</a:t>
            </a:r>
            <a:r>
              <a:rPr lang="en-US" sz="4800" b="1" kern="0" dirty="0">
                <a:solidFill>
                  <a:prstClr val="white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dụng</a:t>
            </a:r>
            <a:endParaRPr lang="en-US" sz="4800" b="1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90730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5" grpId="0" animBg="1"/>
      <p:bldP spid="139" grpId="0" animBg="1"/>
      <p:bldP spid="14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200" b="1" dirty="0"/>
              <a:t>Tìm hiểu vẻ đẹp di tích trong thiết kế tem thư bưu chính ở Việt Nam</a:t>
            </a:r>
            <a:endParaRPr lang="en-US" sz="42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5" name="Picture 14" descr="Graphical user interface&#10;&#10;Description automatically generated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/>
          <a:stretch/>
        </p:blipFill>
        <p:spPr>
          <a:xfrm>
            <a:off x="532303" y="2725878"/>
            <a:ext cx="7650466" cy="71691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02735" y="2484814"/>
            <a:ext cx="51523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</a:rPr>
              <a:t>THẢO LUẬN NHÓM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2000" y="3218102"/>
            <a:ext cx="9219103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trongthiết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Hình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dáng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200" b="1" dirty="0"/>
              <a:t>Tìm hiểu vẻ đẹp di tích trong thiết kế tem thư bưu chính ở Việt Nam</a:t>
            </a:r>
            <a:endParaRPr lang="en-US" sz="42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479" y="2487347"/>
            <a:ext cx="16991503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chu,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vẹn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thường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dáng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hình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hình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giác,chu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nhật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dụng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nhất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là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hình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</a:t>
            </a: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nhật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endParaRPr lang="fr-FR" sz="4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chụp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0506" y="5754001"/>
            <a:ext cx="7602515" cy="45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26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 b="1" dirty="0"/>
              <a:t>Vẻ đẹp di tích trong thiết kế tem thư bưu chính ở Việt Nam</a:t>
            </a:r>
            <a:endParaRPr lang="en-US" sz="45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15" name="Picture 14" descr="Diagram&#10;&#10;Description automatically generated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31" y="3861554"/>
            <a:ext cx="6985635" cy="4551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746" y="6997394"/>
            <a:ext cx="3837910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</a:rPr>
              <a:t>Hình ảnh di tích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637760"/>
            <a:ext cx="136018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tem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bưu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4797" y="4010684"/>
            <a:ext cx="3343779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rgbClr val="FF0000"/>
                </a:solidFill>
              </a:rPr>
              <a:t>Sự kiện phát hành tem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012" y="8814554"/>
            <a:ext cx="4732386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</a:rPr>
              <a:t>Quốc gia phát hành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37593" y="6915142"/>
            <a:ext cx="3892412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</a:rPr>
              <a:t>Tên gọi của tem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39800" y="5755704"/>
            <a:ext cx="1968809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</a:rPr>
              <a:t>Giá tem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27796" y="8887260"/>
            <a:ext cx="7461339" cy="969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800" b="1" dirty="0">
                <a:solidFill>
                  <a:srgbClr val="FF0000"/>
                </a:solidFill>
              </a:rPr>
              <a:t>Chú thích địa danh trong tem </a:t>
            </a:r>
            <a:endParaRPr lang="en-US" sz="3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16" idx="3"/>
          </p:cNvCxnSpPr>
          <p:nvPr/>
        </p:nvCxnSpPr>
        <p:spPr>
          <a:xfrm flipV="1">
            <a:off x="4568576" y="4381500"/>
            <a:ext cx="1451224" cy="552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3"/>
          </p:cNvCxnSpPr>
          <p:nvPr/>
        </p:nvCxnSpPr>
        <p:spPr>
          <a:xfrm flipV="1">
            <a:off x="5003656" y="6137394"/>
            <a:ext cx="1473344" cy="1198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3"/>
          </p:cNvCxnSpPr>
          <p:nvPr/>
        </p:nvCxnSpPr>
        <p:spPr>
          <a:xfrm flipV="1">
            <a:off x="5236398" y="8115300"/>
            <a:ext cx="1104255" cy="1037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0"/>
          </p:cNvCxnSpPr>
          <p:nvPr/>
        </p:nvCxnSpPr>
        <p:spPr>
          <a:xfrm flipH="1" flipV="1">
            <a:off x="9601200" y="8071052"/>
            <a:ext cx="3057266" cy="816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9" idx="1"/>
          </p:cNvCxnSpPr>
          <p:nvPr/>
        </p:nvCxnSpPr>
        <p:spPr>
          <a:xfrm flipH="1">
            <a:off x="12033135" y="6094258"/>
            <a:ext cx="1606665" cy="1096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8" idx="1"/>
          </p:cNvCxnSpPr>
          <p:nvPr/>
        </p:nvCxnSpPr>
        <p:spPr>
          <a:xfrm flipH="1">
            <a:off x="12420600" y="7253696"/>
            <a:ext cx="1016993" cy="65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4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2303" y="365799"/>
            <a:ext cx="7315200" cy="10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480859" y="-812359"/>
            <a:ext cx="1982819" cy="30741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95251" y="-722131"/>
            <a:ext cx="2647719" cy="28936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164" y="196059"/>
            <a:ext cx="1508167" cy="13403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2303" y="1520694"/>
            <a:ext cx="17221200" cy="926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 b="1" dirty="0"/>
              <a:t>Vẻ đẹp di tích trong thiết kế tem thư bưu chính ở Việt Nam</a:t>
            </a:r>
            <a:endParaRPr lang="en-US" sz="4500" b="1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16167">
            <a:off x="13592839" y="-453504"/>
            <a:ext cx="1403962" cy="15343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5988">
            <a:off x="1500090" y="482998"/>
            <a:ext cx="4911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2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0699E"/>
                </a:solidFill>
              </a:rPr>
              <a:t>QUAN SÁT</a:t>
            </a:r>
            <a:endParaRPr lang="en-US" sz="4800" b="1" dirty="0">
              <a:solidFill>
                <a:srgbClr val="60699E"/>
              </a:solidFill>
            </a:endParaRPr>
          </a:p>
        </p:txBody>
      </p:sp>
      <p:pic>
        <p:nvPicPr>
          <p:cNvPr id="23" name="Picture 22" descr="A picture containing text, farm machine&#10;&#10;Description automatically generate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7" y="3091706"/>
            <a:ext cx="7959870" cy="4802188"/>
          </a:xfrm>
          <a:prstGeom prst="rect">
            <a:avLst/>
          </a:prstGeom>
        </p:spPr>
      </p:pic>
      <p:pic>
        <p:nvPicPr>
          <p:cNvPr id="25" name="Picture 24" descr="A picture containing diagram&#10;&#10;Description automatically generated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76" y="4757737"/>
            <a:ext cx="7959870" cy="4806951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7282" y="2763321"/>
            <a:ext cx="750729" cy="667211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2903" y="4434115"/>
            <a:ext cx="750729" cy="6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1103</Words>
  <Application>Microsoft Office PowerPoint</Application>
  <PresentationFormat>Custom</PresentationFormat>
  <Paragraphs>134</Paragraphs>
  <Slides>31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Times New Roman</vt:lpstr>
      <vt:lpstr>Calibri Light</vt:lpstr>
      <vt:lpstr>Calibri</vt:lpstr>
      <vt:lpstr>Wingdings</vt:lpstr>
      <vt:lpstr>Jua</vt:lpstr>
      <vt:lpstr>Yeseva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bui van manh</cp:lastModifiedBy>
  <cp:revision>31</cp:revision>
  <dcterms:created xsi:type="dcterms:W3CDTF">2006-08-16T00:00:00Z</dcterms:created>
  <dcterms:modified xsi:type="dcterms:W3CDTF">2022-10-17T02:48:36Z</dcterms:modified>
  <dc:identifier>DAEswOIwa4E</dc:identifier>
</cp:coreProperties>
</file>