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8" r:id="rId3"/>
    <p:sldId id="279" r:id="rId4"/>
    <p:sldId id="339" r:id="rId5"/>
    <p:sldId id="286" r:id="rId6"/>
    <p:sldId id="262" r:id="rId7"/>
    <p:sldId id="256" r:id="rId8"/>
    <p:sldId id="257" r:id="rId9"/>
    <p:sldId id="258" r:id="rId10"/>
    <p:sldId id="259" r:id="rId11"/>
    <p:sldId id="260" r:id="rId12"/>
    <p:sldId id="340" r:id="rId13"/>
    <p:sldId id="263" r:id="rId14"/>
    <p:sldId id="341" r:id="rId15"/>
    <p:sldId id="342" r:id="rId16"/>
    <p:sldId id="343" r:id="rId17"/>
    <p:sldId id="344" r:id="rId18"/>
    <p:sldId id="345" r:id="rId19"/>
    <p:sldId id="269" r:id="rId20"/>
    <p:sldId id="346" r:id="rId21"/>
    <p:sldId id="347" r:id="rId22"/>
    <p:sldId id="348" r:id="rId23"/>
    <p:sldId id="270" r:id="rId24"/>
    <p:sldId id="277" r:id="rId25"/>
    <p:sldId id="272" r:id="rId26"/>
    <p:sldId id="273" r:id="rId27"/>
    <p:sldId id="275" r:id="rId28"/>
    <p:sldId id="276" r:id="rId29"/>
    <p:sldId id="3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866" y="54"/>
      </p:cViewPr>
      <p:guideLst>
        <p:guide orient="horz" pos="2155"/>
        <p:guide pos="3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.GIF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GIF"/><Relationship Id="rId2" Type="http://schemas.openxmlformats.org/officeDocument/2006/relationships/image" Target="../media/image23.emf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1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GIF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GIF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kern="10" dirty="0">
              <a:ln w="9525">
                <a:solidFill>
                  <a:srgbClr val="000000"/>
                </a:solidFill>
                <a:rou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156397" y="4785701"/>
            <a:ext cx="5943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lum bright="6000" contrast="18000"/>
          </a:blip>
          <a:stretch>
            <a:fillRect/>
          </a:stretch>
        </p:blipFill>
        <p:spPr>
          <a:xfrm>
            <a:off x="920477" y="2049734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933722" y="285709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6000" contrast="18000"/>
          </a:blip>
          <a:stretch>
            <a:fillRect/>
          </a:stretch>
        </p:blipFill>
        <p:spPr>
          <a:xfrm>
            <a:off x="880696" y="3637962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12000" contrast="18000"/>
          </a:blip>
          <a:stretch>
            <a:fillRect/>
          </a:stretch>
        </p:blipFill>
        <p:spPr>
          <a:xfrm>
            <a:off x="900744" y="43898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12000" contrast="24000"/>
          </a:blip>
          <a:stretch>
            <a:fillRect/>
          </a:stretch>
        </p:blipFill>
        <p:spPr>
          <a:xfrm>
            <a:off x="920182" y="5154896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 bright="12000" contrast="18000"/>
          </a:blip>
          <a:stretch>
            <a:fillRect/>
          </a:stretch>
        </p:blipFill>
        <p:spPr>
          <a:xfrm>
            <a:off x="920882" y="5735185"/>
            <a:ext cx="8040795" cy="46060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72535" y="378460"/>
            <a:ext cx="3347085" cy="1301750"/>
          </a:xfrm>
          <a:prstGeom prst="cloudCallout">
            <a:avLst>
              <a:gd name="adj1" fmla="val -69256"/>
              <a:gd name="adj2" fmla="val -760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TÓM LẠI </a:t>
            </a:r>
            <a:endParaRPr lang="en-US" sz="28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3186" y="99709"/>
            <a:ext cx="977153" cy="97715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104"/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: Shape 105"/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/>
          <p:cNvGrpSpPr/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0" name="Group 8"/>
            <p:cNvGrpSpPr/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1" name="Group 60"/>
            <p:cNvGrpSpPr/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957970" y="1233937"/>
                <a:ext cx="246140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952480" y="5339262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" name="Group 64"/>
            <p:cNvGrpSpPr/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67"/>
            <p:cNvGrpSpPr/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931247" y="1267119"/>
                <a:ext cx="275230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936103" y="5374264"/>
                <a:ext cx="272694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4" name="Group 76"/>
            <p:cNvGrpSpPr/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944813" y="1272477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943581" y="538522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" name="Group 79"/>
            <p:cNvGrpSpPr/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955152" y="1267073"/>
                <a:ext cx="24605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53049" y="5378156"/>
                <a:ext cx="248595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6" name="Group 82"/>
            <p:cNvGrpSpPr/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964157" y="1263358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964156" y="5372870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7" name="Group 85"/>
            <p:cNvGrpSpPr/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946662" y="127647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945046" y="538821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8" name="Group 88"/>
            <p:cNvGrpSpPr/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957114" y="127848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959360" y="5388081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9" name="Group 91"/>
            <p:cNvGrpSpPr/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0" name="Group 94"/>
            <p:cNvGrpSpPr/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981461" y="1263295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1" name="Group 97"/>
            <p:cNvGrpSpPr/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991467" y="1255306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563" y="5362348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4250134" y="1095533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2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76009" y="2616108"/>
            <a:ext cx="506814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CÁCH </a:t>
            </a:r>
            <a:endParaRPr lang="en-US" sz="6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THỰC HIỆN</a:t>
            </a:r>
            <a:endParaRPr lang="en-US" sz="48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4794250"/>
            <a:ext cx="2965450" cy="206375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2013" y="-117475"/>
            <a:ext cx="3660775" cy="2328863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0" y="205740"/>
            <a:ext cx="9182735" cy="706755"/>
          </a:xfrm>
          <a:prstGeom prst="rect">
            <a:avLst/>
          </a:prstGeom>
          <a:blipFill>
            <a:blip r:embed="rId1"/>
          </a:blip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sĩ</a:t>
            </a:r>
            <a:endParaRPr 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2" y="1236481"/>
            <a:ext cx="6843524" cy="5196578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92695" y="1863090"/>
            <a:ext cx="4368800" cy="2554545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Quan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mẫu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tìm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các</a:t>
            </a:r>
            <a:r>
              <a:rPr lang="en-US" sz="4000" b="1" dirty="0" err="1" smtClean="0">
                <a:solidFill>
                  <a:srgbClr val="002060"/>
                </a:solidFill>
              </a:rPr>
              <a:t>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vẽ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tranh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theo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tác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phẩm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của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họa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sĩ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7338" y="165100"/>
            <a:ext cx="11704637" cy="646113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HIỆN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lum bright="-18000" contrast="36000"/>
          </a:blip>
          <a:srcRect l="7896" t="1028" r="7020" b="5770"/>
          <a:stretch>
            <a:fillRect/>
          </a:stretch>
        </p:blipFill>
        <p:spPr>
          <a:xfrm>
            <a:off x="287338" y="1119530"/>
            <a:ext cx="7249931" cy="5616704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8631238" y="4779963"/>
            <a:ext cx="2433637" cy="18161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Bước</a:t>
            </a:r>
            <a:r>
              <a:rPr lang="en-US" sz="2800" b="1" dirty="0">
                <a:solidFill>
                  <a:srgbClr val="002060"/>
                </a:solidFill>
              </a:rPr>
              <a:t> 1: 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Vẽ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dựa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mẫu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7170" r="5679" b="8359"/>
          <a:stretch>
            <a:fillRect/>
          </a:stretch>
        </p:blipFill>
        <p:spPr bwMode="auto">
          <a:xfrm>
            <a:off x="8034338" y="1131888"/>
            <a:ext cx="3848100" cy="280035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6492" t="1936" r="6436" b="6522"/>
          <a:stretch>
            <a:fillRect/>
          </a:stretch>
        </p:blipFill>
        <p:spPr>
          <a:xfrm>
            <a:off x="339634" y="1032478"/>
            <a:ext cx="7249886" cy="5303863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022081" y="4418259"/>
            <a:ext cx="2277291" cy="138499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Bước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 2: 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Vẽ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nhân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vật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 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mới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cho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tranh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7610" r="5011" b="7919"/>
          <a:stretch>
            <a:fillRect/>
          </a:stretch>
        </p:blipFill>
        <p:spPr bwMode="auto">
          <a:xfrm>
            <a:off x="7924800" y="1031875"/>
            <a:ext cx="3921125" cy="2874963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7338" y="165100"/>
            <a:ext cx="11704637" cy="646113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HIỆN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7610" r="5011" b="7919"/>
          <a:stretch>
            <a:fillRect/>
          </a:stretch>
        </p:blipFill>
        <p:spPr bwMode="auto">
          <a:xfrm>
            <a:off x="7924800" y="1162050"/>
            <a:ext cx="3921125" cy="2874963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338" y="165100"/>
            <a:ext cx="11704637" cy="646113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HIỆN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27" t="7977" r="5847" b="7988"/>
          <a:stretch>
            <a:fillRect/>
          </a:stretch>
        </p:blipFill>
        <p:spPr>
          <a:xfrm>
            <a:off x="391884" y="1162594"/>
            <a:ext cx="7285209" cy="5146766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8418513" y="4235450"/>
            <a:ext cx="2933700" cy="1816100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Bước</a:t>
            </a:r>
            <a:r>
              <a:rPr lang="en-US" sz="2800" b="1" dirty="0">
                <a:solidFill>
                  <a:srgbClr val="002060"/>
                </a:solidFill>
              </a:rPr>
              <a:t> 3: 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Vẽ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màu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theo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đậm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mẫu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7610" r="5011" b="7919"/>
          <a:stretch>
            <a:fillRect/>
          </a:stretch>
        </p:blipFill>
        <p:spPr bwMode="auto">
          <a:xfrm>
            <a:off x="7924800" y="1162050"/>
            <a:ext cx="3921125" cy="2874963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338" y="165100"/>
            <a:ext cx="11704637" cy="646113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HIỆN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80" t="6741" r="4265" b="6597"/>
          <a:stretch>
            <a:fillRect/>
          </a:stretch>
        </p:blipFill>
        <p:spPr>
          <a:xfrm>
            <a:off x="287338" y="1162594"/>
            <a:ext cx="7321008" cy="5094515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8901113" y="4630738"/>
            <a:ext cx="2489200" cy="1816100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Bước</a:t>
            </a:r>
            <a:r>
              <a:rPr lang="en-US" sz="2800" b="1" dirty="0">
                <a:solidFill>
                  <a:srgbClr val="002060"/>
                </a:solidFill>
              </a:rPr>
              <a:t> 4: 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Vẽ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màu</a:t>
            </a:r>
            <a:r>
              <a:rPr lang="en-US" sz="2800" b="1" dirty="0">
                <a:solidFill>
                  <a:srgbClr val="002060"/>
                </a:solidFill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</a:rPr>
              <a:t>tiết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Hoàn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tranh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461963"/>
            <a:ext cx="5943600" cy="5945187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56679" y="5945873"/>
            <a:ext cx="2657779" cy="461665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Tahitian Mountains</a:t>
            </a:r>
            <a:endParaRPr 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61963"/>
            <a:ext cx="8240712" cy="5945187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56700" y="5945188"/>
            <a:ext cx="2657475" cy="461962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</a:rPr>
              <a:t>A Seashore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8" name="Picture 2" descr="Landscape at Arles, 1888 - Paul Gaugu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82563"/>
            <a:ext cx="8240712" cy="6505575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156700" y="5945188"/>
            <a:ext cx="2632075" cy="461962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Landscape at  Arles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1000" y="182563"/>
            <a:ext cx="2543175" cy="1384300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TRANH CỦA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HỌA SĨ PAUL GAUGUIN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0820" y="115570"/>
            <a:ext cx="4893945" cy="706755"/>
          </a:xfrm>
          <a:prstGeom prst="rect">
            <a:avLst/>
          </a:prstGeom>
          <a:blipFill>
            <a:blip r:embed="rId1"/>
          </a:blipFill>
          <a:ln w="38100">
            <a:solidFill>
              <a:srgbClr val="996633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vẽ của học sinh</a:t>
            </a:r>
            <a:endParaRPr 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ight Arrow 8">
            <a:hlinkClick r:id="rId2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6" y="-97776"/>
            <a:ext cx="977153" cy="977153"/>
          </a:xfrm>
          <a:prstGeom prst="rect">
            <a:avLst/>
          </a:prstGeom>
        </p:spPr>
      </p:pic>
      <p:sp>
        <p:nvSpPr>
          <p:cNvPr id="10" name="Left Arrow Callout 9"/>
          <p:cNvSpPr/>
          <p:nvPr/>
        </p:nvSpPr>
        <p:spPr>
          <a:xfrm>
            <a:off x="8314055" y="2190115"/>
            <a:ext cx="2897505" cy="3053080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Bảo Lâm -  Mô phỏng tranh </a:t>
            </a:r>
            <a:endParaRPr lang="en-US" sz="2800" b="1">
              <a:solidFill>
                <a:srgbClr val="002060"/>
              </a:solidFill>
            </a:endParaRPr>
          </a:p>
          <a:p>
            <a:pPr algn="ctr"/>
            <a:r>
              <a:rPr lang="en-US" sz="2800" b="1" i="1">
                <a:solidFill>
                  <a:srgbClr val="002060"/>
                </a:solidFill>
                <a:sym typeface="+mn-ea"/>
              </a:rPr>
              <a:t>  </a:t>
            </a:r>
            <a:r>
              <a:rPr lang="en-US" sz="2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Bên Bờ Biển ( Màu nước )</a:t>
            </a:r>
            <a:endParaRPr lang="en-US" sz="2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8314055" y="2202180"/>
            <a:ext cx="2954020" cy="3062605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Thanh Bình-  Mô phỏng tranh của Gauguin, màu sáp  </a:t>
            </a:r>
            <a:endParaRPr lang="en-US" sz="28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13" name="Left Arrow Callout 12"/>
          <p:cNvSpPr/>
          <p:nvPr/>
        </p:nvSpPr>
        <p:spPr>
          <a:xfrm>
            <a:off x="8315325" y="2171700"/>
            <a:ext cx="2952750" cy="3171825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Nhã Kỳ - Mô phỏng tranh Phụ nữ Tahiti, sáp màu </a:t>
            </a:r>
            <a:endParaRPr lang="en-US" sz="2800" b="1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940435"/>
            <a:ext cx="8021320" cy="555307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100" y="879475"/>
            <a:ext cx="4592955" cy="570801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16" name="Flowchart: Process 15"/>
          <p:cNvSpPr/>
          <p:nvPr/>
        </p:nvSpPr>
        <p:spPr>
          <a:xfrm>
            <a:off x="243205" y="887095"/>
            <a:ext cx="3540125" cy="5700395"/>
          </a:xfrm>
          <a:prstGeom prst="flowChartProcess">
            <a:avLst/>
          </a:prstGeom>
          <a:blipFill>
            <a:blip r:embed="rId6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" y="1788160"/>
            <a:ext cx="3455035" cy="3455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05" y="821690"/>
            <a:ext cx="8150860" cy="587121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104"/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: Shape 105"/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/>
          <p:cNvGrpSpPr/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0" name="Group 8"/>
            <p:cNvGrpSpPr/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1" name="Group 60"/>
            <p:cNvGrpSpPr/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957970" y="1233937"/>
                <a:ext cx="246140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952480" y="5339262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" name="Group 64"/>
            <p:cNvGrpSpPr/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67"/>
            <p:cNvGrpSpPr/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931247" y="1267119"/>
                <a:ext cx="275230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936103" y="5374264"/>
                <a:ext cx="272694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4" name="Group 76"/>
            <p:cNvGrpSpPr/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944813" y="1272477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943581" y="538522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" name="Group 79"/>
            <p:cNvGrpSpPr/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955152" y="1267073"/>
                <a:ext cx="24605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53049" y="5378156"/>
                <a:ext cx="248595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6" name="Group 82"/>
            <p:cNvGrpSpPr/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964157" y="1263358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964156" y="5372870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7" name="Group 85"/>
            <p:cNvGrpSpPr/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946662" y="127647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945046" y="538821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8" name="Group 88"/>
            <p:cNvGrpSpPr/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957114" y="127848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959360" y="5388081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9" name="Group 91"/>
            <p:cNvGrpSpPr/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0" name="Group 94"/>
            <p:cNvGrpSpPr/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981461" y="1263295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1" name="Group 97"/>
            <p:cNvGrpSpPr/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991467" y="1255306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563" y="5362348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4222698" y="1332095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3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4040" y="2807017"/>
            <a:ext cx="5068146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66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Times New Roman" panose="02020603050405020304" pitchFamily="18" charset="0"/>
              </a:rPr>
              <a:t>SÁNG TẠO</a:t>
            </a:r>
            <a:endParaRPr lang="en-US" sz="66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863" y="4900613"/>
            <a:ext cx="2840037" cy="197485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6700" y="-133350"/>
            <a:ext cx="4481513" cy="2309813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  <a:endParaRPr lang="en-US" sz="55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HIỆN ĐẠI THẾ GIỚI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805087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71" y="2692414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436155" y="2692414"/>
            <a:ext cx="7353592" cy="1222765"/>
          </a:xfr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</a:rPr>
              <a:t>Thiên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sĩ</a:t>
            </a:r>
            <a:r>
              <a:rPr lang="en-US" sz="4000" b="1" dirty="0">
                <a:solidFill>
                  <a:srgbClr val="002060"/>
                </a:solidFill>
              </a:rPr>
              <a:t> Paul Gauguin(</a:t>
            </a:r>
            <a:r>
              <a:rPr lang="en-US" sz="4000" b="1" dirty="0" err="1">
                <a:solidFill>
                  <a:srgbClr val="002060"/>
                </a:solidFill>
              </a:rPr>
              <a:t>Pôn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Gô-ganh</a:t>
            </a:r>
            <a:r>
              <a:rPr lang="en-US" sz="4000" b="1" dirty="0">
                <a:solidFill>
                  <a:srgbClr val="002060"/>
                </a:solidFill>
              </a:rPr>
              <a:t>)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6048" y="394154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/>
          <p:nvPr/>
        </p:nvSpPr>
        <p:spPr>
          <a:xfrm>
            <a:off x="2436274" y="4019909"/>
            <a:ext cx="6647341" cy="1170279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2: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Nghệ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thuật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cắt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dán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( Collage Art )</a:t>
            </a:r>
            <a:endParaRPr lang="en-U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3049" y="510513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/>
          <p:nvPr/>
        </p:nvSpPr>
        <p:spPr>
          <a:xfrm>
            <a:off x="2449394" y="5318974"/>
            <a:ext cx="7353592" cy="1038693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000" b="1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chân</a:t>
            </a:r>
            <a:r>
              <a:rPr lang="en-US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dung </a:t>
            </a:r>
            <a:r>
              <a:rPr lang="en-US" sz="4000" b="1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endParaRPr lang="en-US" sz="4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sz="1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7563" y="490538"/>
            <a:ext cx="46497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hành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04925" y="1746250"/>
            <a:ext cx="92900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nl-NL" altLang="en-US" sz="4400" b="1" i="1" dirty="0" smtClean="0">
                <a:solidFill>
                  <a:srgbClr val="0033CC"/>
                </a:solidFill>
                <a:latin typeface="Arial" panose="020B0604020202020204" pitchFamily="34" charset="0"/>
              </a:rPr>
              <a:t>+ Em hãy mô phỏng một bức tranh của họa sĩ </a:t>
            </a:r>
            <a:r>
              <a:rPr lang="en-US" sz="4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Paul Gauguin </a:t>
            </a:r>
            <a:r>
              <a:rPr lang="en-US" sz="44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và</a:t>
            </a:r>
            <a:r>
              <a:rPr lang="en-US" sz="4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thêm</a:t>
            </a:r>
            <a:r>
              <a:rPr lang="en-US" sz="4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sz="4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ảnh</a:t>
            </a:r>
            <a:r>
              <a:rPr lang="en-US" sz="4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phù</a:t>
            </a:r>
            <a:r>
              <a:rPr lang="en-US" sz="4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hợp</a:t>
            </a:r>
            <a:r>
              <a:rPr lang="en-US" sz="4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  <a:endParaRPr lang="en-US" altLang="en-US" sz="4400" b="1" i="1" dirty="0" smtClean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104"/>
          <p:cNvSpPr/>
          <p:nvPr/>
        </p:nvSpPr>
        <p:spPr>
          <a:xfrm>
            <a:off x="-9525" y="17780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: Shape 105"/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/>
          <p:cNvGrpSpPr/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0" name="Group 8"/>
            <p:cNvGrpSpPr/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1" name="Group 60"/>
            <p:cNvGrpSpPr/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957970" y="1233937"/>
                <a:ext cx="246140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952480" y="5339262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" name="Group 64"/>
            <p:cNvGrpSpPr/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67"/>
            <p:cNvGrpSpPr/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931247" y="1267119"/>
                <a:ext cx="275230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936103" y="5374264"/>
                <a:ext cx="272694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4" name="Group 76"/>
            <p:cNvGrpSpPr/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944813" y="1272477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943581" y="538522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" name="Group 79"/>
            <p:cNvGrpSpPr/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955152" y="1267073"/>
                <a:ext cx="24605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53049" y="5378156"/>
                <a:ext cx="248595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6" name="Group 82"/>
            <p:cNvGrpSpPr/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964157" y="1263358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964156" y="5372870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7" name="Group 85"/>
            <p:cNvGrpSpPr/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946662" y="127647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945046" y="5388214"/>
                <a:ext cx="273962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8" name="Group 88"/>
            <p:cNvGrpSpPr/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957114" y="1278483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959360" y="5388081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9" name="Group 91"/>
            <p:cNvGrpSpPr/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0" name="Group 94"/>
            <p:cNvGrpSpPr/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981461" y="1263295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1" name="Group 97"/>
            <p:cNvGrpSpPr/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991467" y="1255306"/>
                <a:ext cx="252484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563" y="5362348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4209814" y="1183933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4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86957" y="2422145"/>
            <a:ext cx="5068146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Trưng</a:t>
            </a: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66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bày</a:t>
            </a:r>
            <a:endParaRPr lang="en-US" sz="66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&amp;</a:t>
            </a:r>
            <a:endParaRPr lang="en-US" sz="54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Chia </a:t>
            </a:r>
            <a:r>
              <a:rPr lang="en-US" sz="66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sẻ</a:t>
            </a:r>
            <a:endParaRPr lang="en-US" sz="66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2875" y="4524375"/>
            <a:ext cx="3028950" cy="2333625"/>
          </a:xfrm>
          <a:prstGeom prst="rect">
            <a:avLst/>
          </a:prstGeom>
          <a:noFill/>
          <a:ln>
            <a:noFill/>
          </a:ln>
          <a:effectLst>
            <a:outerShdw blurRad="342900" dist="215899" dir="13500000" algn="br" rotWithShape="0">
              <a:srgbClr val="000000">
                <a:alpha val="6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-127000"/>
            <a:ext cx="3535362" cy="2178050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37870" y="967740"/>
            <a:ext cx="8905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</a:rPr>
              <a:t>Nêu cảm nhận và phân tích:</a:t>
            </a:r>
            <a:endParaRPr lang="en-US" altLang="en-US" sz="4000" b="1" i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757931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 Bài vẽ em ấn tượng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279192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Cảnh vật, không gian và con người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29124" y="2829027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Cách diễn tả mảng hình, đậm nhạt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9012" y="3312076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Hòa sắc trong bài vẽ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9000" y="3866515"/>
            <a:ext cx="111074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Ý tưởng điều chỉnh để bài vẽ gần hơn với phong cách hõa sĩ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37870" y="4392930"/>
            <a:ext cx="1100455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chemeClr val="tx1"/>
                </a:solidFill>
                <a:latin typeface="Times New Roman" panose="02020603050405020304" pitchFamily="18" charset="0"/>
              </a:rPr>
              <a:t>Em rút ra được bài học gì, khi thể hiện tranh theo phong các họa sĩ Paul Gauguin ?</a:t>
            </a:r>
            <a:endParaRPr lang="en-US" altLang="en-US" sz="4000" b="1" i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316" y="-63486"/>
            <a:ext cx="977153" cy="977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2005" y="5533390"/>
            <a:ext cx="1304925" cy="1304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3851" y="57816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715" y="1066165"/>
            <a:ext cx="105581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3200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Một số đặc điểm của trường phái hội hoạ Ấn tượng</a:t>
            </a:r>
            <a:endParaRPr lang="en-US" altLang="en-US" sz="3200" b="1" i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49910" y="2911475"/>
            <a:ext cx="1004125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 hoạ sĩ rất chú trọng vào ánh sáng, đặc biệt là ánh sáng mặt trời chiếu vào con người và cảnh vật.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90" y="1809115"/>
            <a:ext cx="1026350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Ra đời từ thập niên 60 của thế kỉ XIX, ở nước Pháp do một nhóm hoạ sĩ trẻ ở Pa-ri khởi xướng.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6100" y="4039235"/>
            <a:ext cx="100450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Chủ đề là những sinh hoạt của con người và phong cảnh thiên nhiên với bảng màu trong sáng.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60" y="179070"/>
            <a:ext cx="12023725" cy="706755"/>
          </a:xfrm>
          <a:prstGeom prst="rect">
            <a:avLst/>
          </a:prstGeom>
          <a:blipFill>
            <a:blip r:embed="rId1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Tìm hiểu tác phẩm hội họa của trường phái Ấn Tượng</a:t>
            </a:r>
            <a:endParaRPr 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930" y="262255"/>
            <a:ext cx="4821555" cy="615823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6705" y="6212840"/>
            <a:ext cx="4866005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Exo 2"/>
              </a:rPr>
              <a:t>Hai vũ công trên sân khấu -</a:t>
            </a:r>
            <a:r>
              <a:rPr lang="en-US" b="1" i="1">
                <a:solidFill>
                  <a:srgbClr val="111111"/>
                </a:solidFill>
                <a:latin typeface="Exo 2"/>
              </a:rPr>
              <a:t> Egar Degas</a:t>
            </a:r>
            <a:endParaRPr lang="en-US" b="1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6579862" y="262423"/>
            <a:ext cx="4400501" cy="6258392"/>
            <a:chOff x="3438" y="530"/>
            <a:chExt cx="2087" cy="3390"/>
          </a:xfrm>
        </p:grpSpPr>
        <p:pic>
          <p:nvPicPr>
            <p:cNvPr id="5" name="Picture 4" descr="A_EAR2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530"/>
              <a:ext cx="2030" cy="3137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438" y="3721"/>
              <a:ext cx="2087" cy="19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Ngôi sao - </a:t>
              </a:r>
              <a:r>
                <a:rPr lang="en-US" i="1">
                  <a:solidFill>
                    <a:srgbClr val="111111"/>
                  </a:solidFill>
                  <a:latin typeface="Exo 2"/>
                </a:rPr>
                <a:t>Egar Degas</a:t>
              </a:r>
              <a:r>
                <a:rPr lang="en-US" altLang="en-US">
                  <a:solidFill>
                    <a:srgbClr val="FF0000"/>
                  </a:solidFill>
                </a:rPr>
                <a:t> </a:t>
              </a:r>
              <a:endParaRPr lang="en-US" altLang="en-US" i="1"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" y="115570"/>
            <a:ext cx="5719445" cy="381317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68350" y="4083050"/>
            <a:ext cx="4666615" cy="36830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545" y="1281430"/>
            <a:ext cx="5788660" cy="458216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08237" y="5956815"/>
            <a:ext cx="5166995" cy="64516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  <a:endParaRPr lang="en-US" i="1">
              <a:solidFill>
                <a:srgbClr val="FF0000"/>
              </a:solidFill>
              <a:latin typeface="Exo 2"/>
            </a:endParaRPr>
          </a:p>
          <a:p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35" y="4794885"/>
            <a:ext cx="1706880" cy="170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" y="168275"/>
            <a:ext cx="5460365" cy="4079875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68400" y="4343400"/>
            <a:ext cx="3513455" cy="460375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Hoa diên vĩ 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Van Gốc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1439908"/>
            <a:ext cx="5952308" cy="4179280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62345" y="5751830"/>
            <a:ext cx="5797550" cy="521970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2800">
                <a:latin typeface="Arial" panose="020B0604020202020204" pitchFamily="34" charset="0"/>
              </a:rPr>
              <a:t>– Ma-nê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030" y="5220970"/>
            <a:ext cx="1402715" cy="1402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392032" y="185806"/>
            <a:ext cx="4343400" cy="5886385"/>
            <a:chOff x="3058" y="551"/>
            <a:chExt cx="2256" cy="3473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" y="551"/>
              <a:ext cx="2181" cy="3123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3058" y="3752"/>
              <a:ext cx="2256" cy="272"/>
            </a:xfrm>
            <a:prstGeom prst="rect">
              <a:avLst/>
            </a:prstGeom>
            <a:ln w="28575">
              <a:solidFill>
                <a:srgbClr val="996633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/>
                <a:t>- </a:t>
              </a:r>
              <a:r>
                <a:rPr lang="en-US" altLang="en-US" sz="2400" i="1"/>
                <a:t>Mone </a:t>
              </a:r>
              <a:endParaRPr lang="en-US" altLang="en-US" sz="2400" i="1"/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22605"/>
            <a:ext cx="6717030" cy="515874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05" y="5836285"/>
            <a:ext cx="4001135" cy="460375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  <a:endParaRPr lang="en-US" sz="24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kern="10" dirty="0">
              <a:ln w="9525">
                <a:solidFill>
                  <a:srgbClr val="000000"/>
                </a:solidFill>
                <a:rou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296141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1 ĐẾN ĐÂY LÀ HẾT HẸN GẶP LẠI TIẾT HỌC SAU  </a:t>
            </a:r>
            <a:endParaRPr lang="en-US" sz="4800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ahoma" panose="020B0604030504040204"/>
              <a:ea typeface="Tahoma" panose="020B0604030504040204"/>
              <a:cs typeface="Tahoma" panose="020B060403050404020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3" r="24286"/>
          <a:stretch>
            <a:fillRect/>
          </a:stretch>
        </p:blipFill>
        <p:spPr>
          <a:xfrm>
            <a:off x="-589446" y="-8155"/>
            <a:ext cx="4864674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3" r="24286"/>
          <a:stretch>
            <a:fillRect/>
          </a:stretch>
        </p:blipFill>
        <p:spPr>
          <a:xfrm flipH="1" flipV="1">
            <a:off x="8131596" y="-62399"/>
            <a:ext cx="4864674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Oval 5"/>
          <p:cNvSpPr/>
          <p:nvPr/>
        </p:nvSpPr>
        <p:spPr>
          <a:xfrm>
            <a:off x="4217988" y="1527175"/>
            <a:ext cx="3803650" cy="3803650"/>
          </a:xfrm>
          <a:prstGeom prst="ellipse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999173" y="300234"/>
            <a:ext cx="6241222" cy="6330916"/>
            <a:chOff x="2975388" y="308389"/>
            <a:chExt cx="6241222" cy="6330916"/>
          </a:xfrm>
          <a:solidFill>
            <a:srgbClr val="8BE1FF"/>
          </a:solidFill>
        </p:grpSpPr>
        <p:grpSp>
          <p:nvGrpSpPr>
            <p:cNvPr id="8" name="Group 7"/>
            <p:cNvGrpSpPr/>
            <p:nvPr/>
          </p:nvGrpSpPr>
          <p:grpSpPr>
            <a:xfrm>
              <a:off x="5759313" y="30838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2" name="Teardrop 41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Teardrop 42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900000">
              <a:off x="5759313" y="31654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0" name="Teardrop 39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Teardrop 40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1800000">
              <a:off x="5759313" y="32469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8" name="Teardrop 37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Teardrop 38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2700000">
              <a:off x="5759313" y="33285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6" name="Teardrop 35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Teardrop 36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3600000">
              <a:off x="5759313" y="34100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4" name="Teardrop 33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4500000">
              <a:off x="5759313" y="34915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2" name="Teardrop 31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Teardrop 32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5759313" y="35731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0" name="Teardrop 29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Teardrop 30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rot="6300000">
              <a:off x="5759313" y="36546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28" name="Teardrop 27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Teardrop 28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7200000">
              <a:off x="5759313" y="37362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26" name="Teardrop 25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Teardrop 26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8100000">
              <a:off x="5759313" y="38177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24" name="Teardrop 23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9000000">
              <a:off x="5759313" y="38992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22" name="Teardrop 21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Teardrop 22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9900000">
              <a:off x="5759313" y="39808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20" name="Teardrop 19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" name="Teardrop 20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4" name="Oval 43"/>
          <p:cNvSpPr/>
          <p:nvPr/>
        </p:nvSpPr>
        <p:spPr>
          <a:xfrm>
            <a:off x="4570413" y="1871663"/>
            <a:ext cx="3098800" cy="309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054725" y="2928938"/>
            <a:ext cx="130175" cy="130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6" name="Group 45"/>
          <p:cNvGrpSpPr/>
          <p:nvPr/>
        </p:nvGrpSpPr>
        <p:grpSpPr bwMode="auto">
          <a:xfrm>
            <a:off x="4313238" y="1622425"/>
            <a:ext cx="3613150" cy="3597275"/>
            <a:chOff x="4303696" y="1644666"/>
            <a:chExt cx="3613934" cy="3597649"/>
          </a:xfrm>
        </p:grpSpPr>
        <p:grpSp>
          <p:nvGrpSpPr>
            <p:cNvPr id="47" name="Group 12"/>
            <p:cNvGrpSpPr/>
            <p:nvPr/>
          </p:nvGrpSpPr>
          <p:grpSpPr bwMode="auto">
            <a:xfrm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6031271" y="164466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6031271" y="511212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8" name="Group 84"/>
            <p:cNvGrpSpPr/>
            <p:nvPr/>
          </p:nvGrpSpPr>
          <p:grpSpPr bwMode="auto">
            <a:xfrm rot="900000"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030234" y="1644713"/>
                <a:ext cx="128615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6017027" y="5092169"/>
                <a:ext cx="125439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9" name="Group 87"/>
            <p:cNvGrpSpPr/>
            <p:nvPr/>
          </p:nvGrpSpPr>
          <p:grpSpPr bwMode="auto">
            <a:xfrm rot="1800000">
              <a:off x="6034026" y="1644667"/>
              <a:ext cx="130462" cy="3597639"/>
              <a:chOff x="6030767" y="1644666"/>
              <a:chExt cx="130462" cy="3597639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6030912" y="164410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029007" y="510826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0" name="Group 90"/>
            <p:cNvGrpSpPr/>
            <p:nvPr/>
          </p:nvGrpSpPr>
          <p:grpSpPr bwMode="auto">
            <a:xfrm rot="2700000">
              <a:off x="6037285" y="1644668"/>
              <a:ext cx="130462" cy="3597639"/>
              <a:chOff x="6030767" y="1644666"/>
              <a:chExt cx="130462" cy="3597639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6028807" y="1642428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028807" y="511405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1" name="Group 93"/>
            <p:cNvGrpSpPr/>
            <p:nvPr/>
          </p:nvGrpSpPr>
          <p:grpSpPr bwMode="auto">
            <a:xfrm rot="3600000">
              <a:off x="6040544" y="1644669"/>
              <a:ext cx="130462" cy="3597639"/>
              <a:chOff x="6030767" y="1644666"/>
              <a:chExt cx="130462" cy="3597639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029037" y="164452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030729" y="5112616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2" name="Group 96"/>
            <p:cNvGrpSpPr/>
            <p:nvPr/>
          </p:nvGrpSpPr>
          <p:grpSpPr bwMode="auto">
            <a:xfrm rot="4500000">
              <a:off x="6043803" y="1644670"/>
              <a:ext cx="130462" cy="3597639"/>
              <a:chOff x="6030767" y="1644666"/>
              <a:chExt cx="130462" cy="3597639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6013072" y="1647299"/>
                <a:ext cx="128601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012087" y="5122943"/>
                <a:ext cx="122250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3" name="Group 99"/>
            <p:cNvGrpSpPr/>
            <p:nvPr/>
          </p:nvGrpSpPr>
          <p:grpSpPr bwMode="auto">
            <a:xfrm rot="5400000">
              <a:off x="6047062" y="1644671"/>
              <a:ext cx="130462" cy="3597639"/>
              <a:chOff x="6030767" y="1644666"/>
              <a:chExt cx="130462" cy="3597639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6030904" y="1644499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030904" y="5112351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4" name="Group 102"/>
            <p:cNvGrpSpPr/>
            <p:nvPr/>
          </p:nvGrpSpPr>
          <p:grpSpPr bwMode="auto">
            <a:xfrm rot="6300000">
              <a:off x="6050321" y="1644672"/>
              <a:ext cx="130462" cy="3597639"/>
              <a:chOff x="6030767" y="1644666"/>
              <a:chExt cx="130462" cy="3597639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6025639" y="1665594"/>
                <a:ext cx="128602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029677" y="5164738"/>
                <a:ext cx="125426" cy="1317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5" name="Group 105"/>
            <p:cNvGrpSpPr/>
            <p:nvPr/>
          </p:nvGrpSpPr>
          <p:grpSpPr bwMode="auto">
            <a:xfrm rot="7200000">
              <a:off x="6053580" y="1644673"/>
              <a:ext cx="130462" cy="3597639"/>
              <a:chOff x="6030767" y="1644666"/>
              <a:chExt cx="130462" cy="3597639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6030881" y="1667079"/>
                <a:ext cx="127014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031289" y="5166173"/>
                <a:ext cx="130189" cy="1317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6" name="Group 108"/>
            <p:cNvGrpSpPr/>
            <p:nvPr/>
          </p:nvGrpSpPr>
          <p:grpSpPr bwMode="auto">
            <a:xfrm rot="8100000">
              <a:off x="6056839" y="1644674"/>
              <a:ext cx="130462" cy="3597639"/>
              <a:chOff x="6030767" y="1644666"/>
              <a:chExt cx="130462" cy="3597639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6031101" y="1645231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031102" y="5114215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7" name="Group 111"/>
            <p:cNvGrpSpPr/>
            <p:nvPr/>
          </p:nvGrpSpPr>
          <p:grpSpPr bwMode="auto">
            <a:xfrm rot="9000000">
              <a:off x="6060098" y="1644675"/>
              <a:ext cx="130462" cy="3597639"/>
              <a:chOff x="6030767" y="1644666"/>
              <a:chExt cx="130462" cy="3597639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6047109" y="1673640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32938" y="511568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8" name="Group 114"/>
            <p:cNvGrpSpPr/>
            <p:nvPr/>
          </p:nvGrpSpPr>
          <p:grpSpPr bwMode="auto">
            <a:xfrm rot="9900000">
              <a:off x="6063357" y="1644676"/>
              <a:ext cx="130462" cy="3597639"/>
              <a:chOff x="6030767" y="1644666"/>
              <a:chExt cx="130462" cy="3597639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6060517" y="1668482"/>
                <a:ext cx="128615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055399" y="5134833"/>
                <a:ext cx="125439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4402931" y="1798724"/>
            <a:ext cx="317729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BÀI 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1</a:t>
            </a:r>
            <a:endParaRPr lang="en-US" sz="48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-404949" y="3136431"/>
            <a:ext cx="12879978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THIÊN NHIÊN TRONG TRANH CỦA HỌA SĨ PAUL GAUGUIN </a:t>
            </a:r>
            <a:endParaRPr lang="en-US" sz="6600" dirty="0">
              <a:solidFill>
                <a:srgbClr val="FF00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(</a:t>
            </a:r>
            <a:r>
              <a:rPr lang="en-US" sz="66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Pôn</a:t>
            </a: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gô</a:t>
            </a: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ganh</a:t>
            </a: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)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85893" y="472619"/>
            <a:ext cx="10569439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Chủ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đề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: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Nghệ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thuật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hiện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đại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thế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giới</a:t>
            </a:r>
            <a:endParaRPr lang="en-US" sz="48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78632" y="18011"/>
            <a:ext cx="9083615" cy="1569660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Bài</a:t>
            </a:r>
            <a:r>
              <a:rPr lang="en-US" sz="4800" b="1" dirty="0">
                <a:solidFill>
                  <a:sysClr val="windowText" lastClr="000000"/>
                </a:solidFill>
              </a:rPr>
              <a:t> 1: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Nhiên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Trong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Tranh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endParaRPr lang="en-US" sz="48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800" b="1" dirty="0">
                <a:solidFill>
                  <a:sysClr val="windowText" lastClr="000000"/>
                </a:solidFill>
              </a:rPr>
              <a:t> Paul Gauguin</a:t>
            </a:r>
            <a:endParaRPr lang="en-US" sz="4800" b="1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" y="1706880"/>
            <a:ext cx="11563350" cy="5055235"/>
          </a:xfrm>
          <a:prstGeom prst="foldedCorner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93545" y="3863975"/>
            <a:ext cx="7779385" cy="8616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- Mô phỏng được bức tranh theo phong cách của họa sĩ Paul Gauguin với các nhân vật mới 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" y="170815"/>
            <a:ext cx="1129665" cy="1129665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86860" y="309880"/>
            <a:ext cx="4964430" cy="78359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  <a:endParaRPr lang="en-US" sz="45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81" y="1093484"/>
            <a:ext cx="977153" cy="97715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008505" y="1211580"/>
            <a:ext cx="9301480" cy="740410"/>
          </a:xfrm>
          <a:prstGeom prst="wedgeRoundRectCallout">
            <a:avLst>
              <a:gd name="adj1" fmla="val -57373"/>
              <a:gd name="adj2" fmla="val 52915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tranh của họa sĩ</a:t>
            </a:r>
            <a:endParaRPr 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2911" y="116219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81" y="2143139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825625" y="2237740"/>
            <a:ext cx="102412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tranh theo tác phẩm của họa sĩ</a:t>
            </a:r>
            <a:endParaRPr 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516" y="3417584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516" y="4481209"/>
            <a:ext cx="977153" cy="9771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516" y="563754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5624" y="3703320"/>
            <a:ext cx="10035449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Vẽ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theo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tác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phẩm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Pautl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Gauguin</a:t>
            </a:r>
            <a:endParaRPr 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7" name="Cloud Callout 26"/>
          <p:cNvSpPr/>
          <p:nvPr/>
        </p:nvSpPr>
        <p:spPr>
          <a:xfrm>
            <a:off x="2007870" y="4767580"/>
            <a:ext cx="9138920" cy="871220"/>
          </a:xfrm>
          <a:prstGeom prst="cloudCallout">
            <a:avLst>
              <a:gd name="adj1" fmla="val -58567"/>
              <a:gd name="adj2" fmla="val 10121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</a:t>
            </a:r>
            <a:endParaRPr 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1997710" y="5995035"/>
            <a:ext cx="9766935" cy="729615"/>
          </a:xfrm>
          <a:prstGeom prst="wedgeRoundRectCallout">
            <a:avLst>
              <a:gd name="adj1" fmla="val -58009"/>
              <a:gd name="adj2" fmla="val 2641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tác phẩm hội họa của trường phái Ấn Tượng</a:t>
            </a:r>
            <a:endParaRPr 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3" grpId="0" animBg="1"/>
      <p:bldP spid="3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575" y="1814830"/>
            <a:ext cx="3373120" cy="2975610"/>
          </a:xfr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Paul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Guiguin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Pôn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Gô-ganh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sinh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ngày</a:t>
            </a:r>
            <a:r>
              <a:rPr lang="en-US" sz="4400" b="1" dirty="0">
                <a:solidFill>
                  <a:srgbClr val="FF0000"/>
                </a:solidFill>
              </a:rPr>
              <a:t> 7/06/1848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tại</a:t>
            </a:r>
            <a:r>
              <a:rPr lang="en-US" sz="4400" b="1" dirty="0">
                <a:solidFill>
                  <a:srgbClr val="FF0000"/>
                </a:solidFill>
              </a:rPr>
              <a:t> Paris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990" y="5485765"/>
            <a:ext cx="9274810" cy="1290320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      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</a:t>
            </a:r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đặc quyền tại Peru nhờ người chú làm tổng thống Peru của</a:t>
            </a:r>
            <a:r>
              <a:rPr lang="en-US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.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 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" y="1256030"/>
            <a:ext cx="3235325" cy="4109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460" y="1477010"/>
            <a:ext cx="4622800" cy="38506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386840" y="170180"/>
            <a:ext cx="8804910" cy="878840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400" b="1" dirty="0">
                <a:solidFill>
                  <a:sysClr val="windowText" lastClr="000000"/>
                </a:solidFill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400" b="1" dirty="0">
                <a:solidFill>
                  <a:sysClr val="windowText" lastClr="000000"/>
                </a:solidFill>
              </a:rPr>
              <a:t> Paul Gauguin </a:t>
            </a:r>
            <a:r>
              <a:rPr lang="en-US" sz="4400" b="1" dirty="0">
                <a:solidFill>
                  <a:srgbClr val="002060"/>
                </a:solidFill>
              </a:rPr>
              <a:t>(</a:t>
            </a:r>
            <a:r>
              <a:rPr lang="en-US" sz="4400" b="1" dirty="0" err="1">
                <a:solidFill>
                  <a:srgbClr val="002060"/>
                </a:solidFill>
              </a:rPr>
              <a:t>Pôn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Gô-ganh</a:t>
            </a:r>
            <a:r>
              <a:rPr lang="en-US" sz="4400" b="1" dirty="0">
                <a:solidFill>
                  <a:srgbClr val="002060"/>
                </a:solidFill>
              </a:rPr>
              <a:t>)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81" y="14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 build="p"/>
      <p:bldP spid="3" grpId="1" animBg="1" build="p"/>
      <p:bldP spid="10" grpId="0" bldLvl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/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" y="170180"/>
            <a:ext cx="5142230" cy="62509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5125" y="395605"/>
            <a:ext cx="6367145" cy="2705735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 err="1">
                <a:solidFill>
                  <a:schemeClr val="tx1"/>
                </a:solidFill>
                <a:effectLst/>
              </a:rPr>
              <a:t>Năm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1854 Paul Gauguin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trở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về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Pháp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và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bắt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đầu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theo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học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ở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Học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viện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Loriol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tại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Paris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từ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năm</a:t>
            </a:r>
            <a:r>
              <a:rPr lang="en-US" sz="4000" b="1" dirty="0">
                <a:solidFill>
                  <a:schemeClr val="tx1"/>
                </a:solidFill>
                <a:effectLst/>
              </a:rPr>
              <a:t> 14 </a:t>
            </a:r>
            <a:r>
              <a:rPr lang="en-US" sz="4000" b="1" dirty="0" err="1">
                <a:solidFill>
                  <a:schemeClr val="tx1"/>
                </a:solidFill>
                <a:effectLst/>
              </a:rPr>
              <a:t>tuổi</a:t>
            </a:r>
            <a:endParaRPr lang="en-US" sz="4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5125" y="3693884"/>
            <a:ext cx="6500495" cy="2835275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sz="40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" panose="020F0502020204030204" pitchFamily="34" charset="0"/>
              </a:rPr>
              <a:t>Tháng 5/1886 Paul Gauguin bắt đầu triển lãm tranh của mình lần đầu tiên với 19 bức tranh sơn dầu và một bức tranh gỗ</a:t>
            </a:r>
            <a:endParaRPr lang="vi-VN" sz="4000" b="1" dirty="0">
              <a:solidFill>
                <a:schemeClr val="tx1"/>
              </a:solidFill>
              <a:effectLst/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1" animBg="1" build="p"/>
      <p:bldP spid="3" grpId="2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10" y="102870"/>
            <a:ext cx="2875280" cy="381063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28" y="1589027"/>
            <a:ext cx="4065431" cy="3232018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231" y="3079082"/>
            <a:ext cx="4501166" cy="3381501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338580"/>
            <a:ext cx="5347335" cy="39789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054735"/>
            <a:ext cx="3822700" cy="47186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42645" y="5608955"/>
            <a:ext cx="4912995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Sacred </a:t>
            </a:r>
            <a:r>
              <a:rPr lang="en-US" sz="2800" b="1" dirty="0" err="1">
                <a:solidFill>
                  <a:srgbClr val="002060"/>
                </a:solidFill>
              </a:rPr>
              <a:t>Pring</a:t>
            </a:r>
            <a:r>
              <a:rPr lang="en-US" sz="2800" b="1" dirty="0">
                <a:solidFill>
                  <a:srgbClr val="002060"/>
                </a:solidFill>
              </a:rPr>
              <a:t> – 1894 ( </a:t>
            </a:r>
            <a:r>
              <a:rPr lang="en-US" sz="2800" b="1" dirty="0" err="1">
                <a:solidFill>
                  <a:srgbClr val="002060"/>
                </a:solidFill>
              </a:rPr>
              <a:t>sơn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dầu</a:t>
            </a:r>
            <a:r>
              <a:rPr lang="en-US" sz="2800" b="1" dirty="0">
                <a:solidFill>
                  <a:srgbClr val="002060"/>
                </a:solidFill>
              </a:rPr>
              <a:t> )                  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            </a:t>
            </a:r>
            <a:r>
              <a:rPr lang="en-US" sz="2800" b="1" dirty="0" err="1">
                <a:solidFill>
                  <a:srgbClr val="002060"/>
                </a:solidFill>
              </a:rPr>
              <a:t>Kt</a:t>
            </a:r>
            <a:r>
              <a:rPr lang="en-US" sz="2800" b="1" dirty="0">
                <a:solidFill>
                  <a:srgbClr val="002060"/>
                </a:solidFill>
              </a:rPr>
              <a:t>: 74 x 100 cm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2180" y="5869940"/>
            <a:ext cx="3718560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Road in Tahiti – 1981 </a:t>
            </a:r>
            <a:endParaRPr lang="en-US" sz="2800" b="1">
              <a:solidFill>
                <a:srgbClr val="002060"/>
              </a:solidFill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( sơn dầu )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5685" y="205740"/>
            <a:ext cx="9472930" cy="706755"/>
          </a:xfrm>
          <a:prstGeom prst="rect">
            <a:avLst/>
          </a:prstGeom>
          <a:blipFill>
            <a:blip r:embed="rId3"/>
          </a:blip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– nhận thức về tranh của họa sĩ</a:t>
            </a:r>
            <a:endParaRPr 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5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3180</Words>
  <Application>WPS Presentation</Application>
  <PresentationFormat>Widescreen</PresentationFormat>
  <Paragraphs>178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UTM Alberta Heavy</vt:lpstr>
      <vt:lpstr>Segoe Print</vt:lpstr>
      <vt:lpstr>UTM Davida</vt:lpstr>
      <vt:lpstr>Calibri Light</vt:lpstr>
      <vt:lpstr>Calibri</vt:lpstr>
      <vt:lpstr>Microsoft YaHei</vt:lpstr>
      <vt:lpstr>Arial Unicode MS</vt:lpstr>
      <vt:lpstr>Wingdings</vt:lpstr>
      <vt:lpstr>Exo 2</vt:lpstr>
      <vt:lpstr>Tahoma</vt:lpstr>
      <vt:lpstr>Office Theme</vt:lpstr>
      <vt:lpstr>PowerPoint 演示文稿</vt:lpstr>
      <vt:lpstr>Bài 1: Thiên nhiên trong tranh của họa sĩ Paul Gauguin(Pôn Gô-ganh)</vt:lpstr>
      <vt:lpstr>PowerPoint 演示文稿</vt:lpstr>
      <vt:lpstr>PowerPoint 演示文稿</vt:lpstr>
      <vt:lpstr>PowerPoint 演示文稿</vt:lpstr>
      <vt:lpstr>Paul Guiguin (Pôn Gô-ganh) sinh ngày 7/06/1848 tại Paris</vt:lpstr>
      <vt:lpstr>Năm 1854 Paul Gauguin trở về Pháp và bắt đầu theo học ở Học viện Loriol tại Paris từ năm 14 tuổi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An Nhi Lê Nguyễn</cp:lastModifiedBy>
  <cp:revision>59</cp:revision>
  <dcterms:created xsi:type="dcterms:W3CDTF">2023-05-10T06:45:00Z</dcterms:created>
  <dcterms:modified xsi:type="dcterms:W3CDTF">2025-03-17T15:29:47Z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4B16B2DDB97E4960ABBC6D58D3741FA1</vt:lpwstr>
  </property>
  <property fmtid="{D5CDD505-2E9C-101B-9397-08002B2CF9AE}" pid="3" name="KSOProductBuildVer">
    <vt:lpwstr>1033-12.2.0.20326</vt:lpwstr>
  </property>
</Properties>
</file>