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1"/>
  </p:notesMasterIdLst>
  <p:sldIdLst>
    <p:sldId id="19070" r:id="rId2"/>
    <p:sldId id="19107" r:id="rId3"/>
    <p:sldId id="19071" r:id="rId4"/>
    <p:sldId id="19099" r:id="rId5"/>
    <p:sldId id="3089" r:id="rId6"/>
    <p:sldId id="3155" r:id="rId7"/>
    <p:sldId id="19112" r:id="rId8"/>
    <p:sldId id="19123" r:id="rId9"/>
    <p:sldId id="19115" r:id="rId10"/>
    <p:sldId id="19077" r:id="rId11"/>
    <p:sldId id="19124" r:id="rId12"/>
    <p:sldId id="19078" r:id="rId13"/>
    <p:sldId id="3170" r:id="rId14"/>
    <p:sldId id="19102" r:id="rId15"/>
    <p:sldId id="19114" r:id="rId16"/>
    <p:sldId id="19104" r:id="rId17"/>
    <p:sldId id="19130" r:id="rId18"/>
    <p:sldId id="19121" r:id="rId19"/>
    <p:sldId id="19093" r:id="rId20"/>
    <p:sldId id="19122" r:id="rId21"/>
    <p:sldId id="19116" r:id="rId22"/>
    <p:sldId id="19117" r:id="rId23"/>
    <p:sldId id="19125" r:id="rId24"/>
    <p:sldId id="19126" r:id="rId25"/>
    <p:sldId id="3276" r:id="rId26"/>
    <p:sldId id="19128" r:id="rId27"/>
    <p:sldId id="19129" r:id="rId28"/>
    <p:sldId id="19111"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D39"/>
    <a:srgbClr val="008A3B"/>
    <a:srgbClr val="0000FF"/>
    <a:srgbClr val="C2E2F3"/>
    <a:srgbClr val="ED3376"/>
    <a:srgbClr val="CBE9FF"/>
    <a:srgbClr val="F0677C"/>
    <a:srgbClr val="F18105"/>
    <a:srgbClr val="FCBB7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108" d="100"/>
          <a:sy n="108" d="100"/>
        </p:scale>
        <p:origin x="582"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571;p:notes">
            <a:extLst>
              <a:ext uri="{FF2B5EF4-FFF2-40B4-BE49-F238E27FC236}">
                <a16:creationId xmlns:a16="http://schemas.microsoft.com/office/drawing/2014/main" id="{18C9F726-AE12-32FA-BE6C-31D238848F2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5" name="Google Shape;572;p:notes">
            <a:extLst>
              <a:ext uri="{FF2B5EF4-FFF2-40B4-BE49-F238E27FC236}">
                <a16:creationId xmlns:a16="http://schemas.microsoft.com/office/drawing/2014/main" id="{72F3DF32-BC3E-A622-36A9-FDD43392FB1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marL="171450" indent="-171450" eaLnBrk="1" hangingPunct="1">
              <a:spcBef>
                <a:spcPct val="0"/>
              </a:spcBef>
              <a:buFontTx/>
              <a:buChar cha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28</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9/15/2024</a:t>
            </a:fld>
            <a:endParaRPr lang="en-US"/>
          </a:p>
        </p:txBody>
      </p:sp>
      <p:sp>
        <p:nvSpPr>
          <p:cNvPr id="5" name="Footer Placeholder 4">
            <a:extLst>
              <a:ext uri="{FF2B5EF4-FFF2-40B4-BE49-F238E27FC236}">
                <a16:creationId xmlns:a16="http://schemas.microsoft.com/office/drawing/2014/main"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0834F4-B476-4572-DBBF-49FD2A27AAE6}"/>
              </a:ext>
            </a:extLst>
          </p:cNvPr>
          <p:cNvSpPr txBox="1"/>
          <p:nvPr/>
        </p:nvSpPr>
        <p:spPr>
          <a:xfrm>
            <a:off x="2135363" y="3929221"/>
            <a:ext cx="7921271" cy="1081322"/>
          </a:xfrm>
          <a:prstGeom prst="rect">
            <a:avLst/>
          </a:prstGeom>
          <a:ln>
            <a:noFill/>
          </a:ln>
          <a:effectLst>
            <a:softEdge rad="1270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lnSpc>
                <a:spcPct val="120000"/>
              </a:lnSpc>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MÔN: TIN HỌC 7</a:t>
            </a:r>
          </a:p>
          <a:p>
            <a:pPr algn="ctr" eaLnBrk="1" fontAlgn="auto" hangingPunct="1">
              <a:lnSpc>
                <a:spcPct val="120000"/>
              </a:lnSpc>
              <a:spcBef>
                <a:spcPts val="0"/>
              </a:spcBef>
              <a:spcAft>
                <a:spcPts val="0"/>
              </a:spcAft>
              <a:defRPr/>
            </a:pPr>
            <a:r>
              <a:rPr lang="en-US" sz="2800" b="1" dirty="0">
                <a:solidFill>
                  <a:schemeClr val="accent1">
                    <a:lumMod val="50000"/>
                  </a:schemeClr>
                </a:solidFill>
                <a:latin typeface="Times New Roman" panose="02020603050405020304" pitchFamily="18" charset="0"/>
                <a:cs typeface="Times New Roman" panose="02020603050405020304" pitchFamily="18" charset="0"/>
              </a:rPr>
              <a:t>GV: Phạm Ngọc Quí</a:t>
            </a:r>
          </a:p>
        </p:txBody>
      </p:sp>
      <p:pic>
        <p:nvPicPr>
          <p:cNvPr id="63494" name="Picture 4">
            <a:extLst>
              <a:ext uri="{FF2B5EF4-FFF2-40B4-BE49-F238E27FC236}">
                <a16:creationId xmlns:a16="http://schemas.microsoft.com/office/drawing/2014/main" id="{3D6E6E2D-183C-7406-99A0-931FA5294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25" y="0"/>
            <a:ext cx="9334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F6A39A9-4032-D806-D13A-0476F21D2AF6}"/>
              </a:ext>
            </a:extLst>
          </p:cNvPr>
          <p:cNvSpPr/>
          <p:nvPr/>
        </p:nvSpPr>
        <p:spPr>
          <a:xfrm>
            <a:off x="3513931" y="6249316"/>
            <a:ext cx="5164137" cy="425450"/>
          </a:xfrm>
          <a:prstGeom prst="rect">
            <a:avLst/>
          </a:prstGeom>
          <a:ln>
            <a:noFill/>
          </a:ln>
          <a:effectLst>
            <a:softEdge rad="127000"/>
          </a:effectLst>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en-US" sz="3200" b="1" dirty="0">
                <a:solidFill>
                  <a:srgbClr val="00B050"/>
                </a:solidFill>
                <a:latin typeface="Times New Roman" panose="02020603050405020304" pitchFamily="18" charset="0"/>
                <a:cs typeface="Times New Roman" panose="02020603050405020304" pitchFamily="18" charset="0"/>
              </a:rPr>
              <a:t>Năm học: 2022 - 2023</a:t>
            </a:r>
          </a:p>
        </p:txBody>
      </p:sp>
      <p:sp>
        <p:nvSpPr>
          <p:cNvPr id="10" name="Rectangle 9">
            <a:extLst>
              <a:ext uri="{FF2B5EF4-FFF2-40B4-BE49-F238E27FC236}">
                <a16:creationId xmlns:a16="http://schemas.microsoft.com/office/drawing/2014/main" id="{8052CE52-2AE2-408D-BFD7-7AF74ED4F353}"/>
              </a:ext>
            </a:extLst>
          </p:cNvPr>
          <p:cNvSpPr/>
          <p:nvPr/>
        </p:nvSpPr>
        <p:spPr>
          <a:xfrm>
            <a:off x="892741" y="1740548"/>
            <a:ext cx="9935733" cy="1754326"/>
          </a:xfrm>
          <a:prstGeom prst="rect">
            <a:avLst/>
          </a:prstGeom>
          <a:noFill/>
        </p:spPr>
        <p:txBody>
          <a:bodyPr wrap="none" lIns="91440" tIns="45720" rIns="91440" bIns="45720">
            <a:spAutoFit/>
          </a:bodyPr>
          <a:lstStyle/>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CHÀO MỪNG QUÝ THẦY CÔ </a:t>
            </a:r>
          </a:p>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VỀ DỰ GIỜ, THĂM LỚP</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E9BFE5B6-8952-D607-93B3-5EE87B45F6AB}"/>
              </a:ext>
            </a:extLst>
          </p:cNvPr>
          <p:cNvSpPr txBox="1"/>
          <p:nvPr/>
        </p:nvSpPr>
        <p:spPr>
          <a:xfrm>
            <a:off x="359855" y="1977853"/>
            <a:ext cx="6097604" cy="430887"/>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a) </a:t>
            </a:r>
            <a:r>
              <a:rPr lang="vi-VN" sz="2100" b="1" i="0" dirty="0">
                <a:solidFill>
                  <a:srgbClr val="333333"/>
                </a:solidFill>
                <a:effectLst/>
                <a:latin typeface="Times New Roman" panose="02020603050405020304" pitchFamily="18" charset="0"/>
                <a:cs typeface="Times New Roman" panose="02020603050405020304" pitchFamily="18" charset="0"/>
              </a:rPr>
              <a:t>Tôn trọng mọi người khi giao tiếp qua mạng.</a:t>
            </a:r>
            <a:endParaRPr lang="en-US" sz="21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EDA599-F217-0E65-94F0-97638BB6559A}"/>
              </a:ext>
            </a:extLst>
          </p:cNvPr>
          <p:cNvSpPr txBox="1"/>
          <p:nvPr/>
        </p:nvSpPr>
        <p:spPr>
          <a:xfrm>
            <a:off x="359855" y="2494268"/>
            <a:ext cx="5565808"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c) </a:t>
            </a:r>
            <a:r>
              <a:rPr lang="vi-VN" sz="2100" b="1" i="0" dirty="0">
                <a:solidFill>
                  <a:srgbClr val="333333"/>
                </a:solidFill>
                <a:effectLst/>
                <a:latin typeface="Times New Roman" panose="02020603050405020304" pitchFamily="18" charset="0"/>
                <a:cs typeface="Times New Roman" panose="02020603050405020304" pitchFamily="18" charset="0"/>
              </a:rPr>
              <a:t>Sử dụng ngôn ngữ, hình ảnh, biểu tượng,… văn minh, lịch sự.</a:t>
            </a:r>
            <a:endParaRPr lang="en-US" sz="21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F2BFB34-FBFD-1209-8AC8-47BAE71E8B12}"/>
              </a:ext>
            </a:extLst>
          </p:cNvPr>
          <p:cNvSpPr txBox="1"/>
          <p:nvPr/>
        </p:nvSpPr>
        <p:spPr>
          <a:xfrm>
            <a:off x="315228" y="3265849"/>
            <a:ext cx="5681311"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d) </a:t>
            </a:r>
            <a:r>
              <a:rPr lang="vi-VN" sz="2100" b="1" i="0" dirty="0">
                <a:solidFill>
                  <a:srgbClr val="333333"/>
                </a:solidFill>
                <a:effectLst/>
                <a:latin typeface="Times New Roman" panose="02020603050405020304" pitchFamily="18" charset="0"/>
                <a:cs typeface="Times New Roman" panose="02020603050405020304" pitchFamily="18" charset="0"/>
              </a:rPr>
              <a:t>Bảo vệ tài khoản các nhân trên mạng (ví dụ thư điện tử) của mình.</a:t>
            </a:r>
            <a:endParaRPr lang="en-US" sz="21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4C25644-E679-FF14-89CE-7A36C5485B95}"/>
              </a:ext>
            </a:extLst>
          </p:cNvPr>
          <p:cNvSpPr txBox="1"/>
          <p:nvPr/>
        </p:nvSpPr>
        <p:spPr>
          <a:xfrm>
            <a:off x="366673" y="4068179"/>
            <a:ext cx="5552172"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f) </a:t>
            </a:r>
            <a:r>
              <a:rPr lang="vi-VN" sz="2100" b="1" i="0" dirty="0">
                <a:solidFill>
                  <a:srgbClr val="333333"/>
                </a:solidFill>
                <a:effectLst/>
                <a:latin typeface="Times New Roman" panose="02020603050405020304" pitchFamily="18" charset="0"/>
                <a:cs typeface="Times New Roman" panose="02020603050405020304" pitchFamily="18" charset="0"/>
              </a:rPr>
              <a:t>Tìm sự hỗ trợ của bố mẹ, thầy cô, người tư vấn khi bị bắt nạt trên mạng.</a:t>
            </a:r>
            <a:endParaRPr lang="en-US" sz="2100" b="1" dirty="0">
              <a:latin typeface="Times New Roman" panose="02020603050405020304" pitchFamily="18" charset="0"/>
              <a:cs typeface="Times New Roman" panose="02020603050405020304" pitchFamily="18" charset="0"/>
            </a:endParaRPr>
          </a:p>
        </p:txBody>
      </p:sp>
      <p:sp>
        <p:nvSpPr>
          <p:cNvPr id="2049" name="TextBox 2048">
            <a:extLst>
              <a:ext uri="{FF2B5EF4-FFF2-40B4-BE49-F238E27FC236}">
                <a16:creationId xmlns:a16="http://schemas.microsoft.com/office/drawing/2014/main" id="{6C4919EB-44AC-0DDC-2F8A-1F241C4EADBC}"/>
              </a:ext>
            </a:extLst>
          </p:cNvPr>
          <p:cNvSpPr txBox="1"/>
          <p:nvPr/>
        </p:nvSpPr>
        <p:spPr>
          <a:xfrm>
            <a:off x="366673" y="4928659"/>
            <a:ext cx="6097604" cy="430887"/>
          </a:xfrm>
          <a:prstGeom prst="rect">
            <a:avLst/>
          </a:prstGeom>
          <a:noFill/>
        </p:spPr>
        <p:txBody>
          <a:bodyPr wrap="square">
            <a:spAutoFit/>
          </a:bodyPr>
          <a:lstStyle/>
          <a:p>
            <a:r>
              <a:rPr lang="en-US" sz="2100" b="1" i="0" dirty="0" err="1">
                <a:solidFill>
                  <a:srgbClr val="FF0000"/>
                </a:solidFill>
                <a:effectLst/>
                <a:latin typeface="Times New Roman" panose="02020603050405020304" pitchFamily="18" charset="0"/>
                <a:cs typeface="Times New Roman" panose="02020603050405020304" pitchFamily="18" charset="0"/>
              </a:rPr>
              <a:t>i</a:t>
            </a:r>
            <a:r>
              <a:rPr lang="en-US" sz="2100" b="1" i="0" dirty="0">
                <a:solidFill>
                  <a:srgbClr val="FF0000"/>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Tự</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chủ</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bản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thân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để</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sử</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dụng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mạng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hợp</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lí</a:t>
            </a:r>
            <a:endParaRPr lang="en-US" sz="2100" b="1" dirty="0">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82B5C2F-0D6C-22BC-F438-1B89C7BF587D}"/>
              </a:ext>
            </a:extLst>
          </p:cNvPr>
          <p:cNvSpPr txBox="1"/>
          <p:nvPr/>
        </p:nvSpPr>
        <p:spPr>
          <a:xfrm>
            <a:off x="6126639" y="1982051"/>
            <a:ext cx="5537771" cy="738664"/>
          </a:xfrm>
          <a:prstGeom prst="rect">
            <a:avLst/>
          </a:prstGeom>
          <a:noFill/>
        </p:spPr>
        <p:txBody>
          <a:bodyPr wrap="square">
            <a:spAutoFit/>
          </a:bodyPr>
          <a:lstStyle/>
          <a:p>
            <a:pPr algn="just"/>
            <a:r>
              <a:rPr lang="en-US" sz="2100" b="1" i="0" dirty="0">
                <a:solidFill>
                  <a:srgbClr val="FF0000"/>
                </a:solidFill>
                <a:effectLst/>
                <a:latin typeface="Times New Roman" panose="02020603050405020304" pitchFamily="18" charset="0"/>
                <a:cs typeface="Times New Roman" panose="02020603050405020304" pitchFamily="18" charset="0"/>
              </a:rPr>
              <a:t>b) </a:t>
            </a:r>
            <a:r>
              <a:rPr lang="en-US" sz="2100" b="1" i="0" dirty="0">
                <a:solidFill>
                  <a:srgbClr val="333333"/>
                </a:solidFill>
                <a:effectLst/>
                <a:latin typeface="Times New Roman" panose="02020603050405020304" pitchFamily="18" charset="0"/>
                <a:cs typeface="Times New Roman" panose="02020603050405020304" pitchFamily="18" charset="0"/>
              </a:rPr>
              <a:t>Giấu bố mẹ, thầy cô vấn đề khiến em căng thẳng, sợ hãi khi sử dụng mạng.</a:t>
            </a:r>
            <a:endParaRPr lang="en-US" sz="2100" b="1" dirty="0">
              <a:latin typeface="Times New Roman" panose="02020603050405020304" pitchFamily="18" charset="0"/>
              <a:cs typeface="Times New Roman" panose="02020603050405020304" pitchFamily="18" charset="0"/>
            </a:endParaRPr>
          </a:p>
        </p:txBody>
      </p:sp>
      <p:sp>
        <p:nvSpPr>
          <p:cNvPr id="2056" name="TextBox 2055">
            <a:extLst>
              <a:ext uri="{FF2B5EF4-FFF2-40B4-BE49-F238E27FC236}">
                <a16:creationId xmlns:a16="http://schemas.microsoft.com/office/drawing/2014/main" id="{639D217A-8EAA-C129-7EC5-CF4E025DAB18}"/>
              </a:ext>
            </a:extLst>
          </p:cNvPr>
          <p:cNvSpPr txBox="1"/>
          <p:nvPr/>
        </p:nvSpPr>
        <p:spPr>
          <a:xfrm>
            <a:off x="6154186" y="269192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e) </a:t>
            </a:r>
            <a:r>
              <a:rPr lang="vi-VN" sz="2100" b="1" i="0" dirty="0">
                <a:solidFill>
                  <a:srgbClr val="333333"/>
                </a:solidFill>
                <a:effectLst/>
                <a:latin typeface="Times New Roman" panose="02020603050405020304" pitchFamily="18" charset="0"/>
                <a:cs typeface="Times New Roman" panose="02020603050405020304" pitchFamily="18" charset="0"/>
              </a:rPr>
              <a:t>Nói bậy, nói xấu người khác, sử dụng tiếng lóng, hình ảnh không lành mạnh.</a:t>
            </a:r>
            <a:endParaRPr lang="en-US" sz="2100" b="1" dirty="0">
              <a:latin typeface="Times New Roman" panose="02020603050405020304" pitchFamily="18" charset="0"/>
              <a:cs typeface="Times New Roman" panose="02020603050405020304" pitchFamily="18" charset="0"/>
            </a:endParaRPr>
          </a:p>
        </p:txBody>
      </p:sp>
      <p:sp>
        <p:nvSpPr>
          <p:cNvPr id="2058" name="TextBox 2057">
            <a:extLst>
              <a:ext uri="{FF2B5EF4-FFF2-40B4-BE49-F238E27FC236}">
                <a16:creationId xmlns:a16="http://schemas.microsoft.com/office/drawing/2014/main" id="{2156809B-F701-0A7D-6C4D-D1B93B6B76A5}"/>
              </a:ext>
            </a:extLst>
          </p:cNvPr>
          <p:cNvSpPr txBox="1"/>
          <p:nvPr/>
        </p:nvSpPr>
        <p:spPr>
          <a:xfrm>
            <a:off x="6180197" y="4178805"/>
            <a:ext cx="5430654" cy="1061829"/>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h) </a:t>
            </a:r>
            <a:r>
              <a:rPr lang="vi-VN" sz="2100" b="1" i="0" dirty="0">
                <a:solidFill>
                  <a:srgbClr val="333333"/>
                </a:solidFill>
                <a:effectLst/>
                <a:latin typeface="Times New Roman" panose="02020603050405020304" pitchFamily="18" charset="0"/>
                <a:cs typeface="Times New Roman" panose="02020603050405020304" pitchFamily="18" charset="0"/>
              </a:rPr>
              <a:t>Dành quá nhiều thới gian truy cập mạng, ảnh hưởng tới học tập và sinh hoạt của bản thân.</a:t>
            </a:r>
            <a:endParaRPr lang="en-US" sz="2100" b="1" dirty="0">
              <a:latin typeface="Times New Roman" panose="02020603050405020304" pitchFamily="18" charset="0"/>
              <a:cs typeface="Times New Roman" panose="02020603050405020304" pitchFamily="18" charset="0"/>
            </a:endParaRPr>
          </a:p>
        </p:txBody>
      </p:sp>
      <p:sp>
        <p:nvSpPr>
          <p:cNvPr id="2060" name="TextBox 2059">
            <a:extLst>
              <a:ext uri="{FF2B5EF4-FFF2-40B4-BE49-F238E27FC236}">
                <a16:creationId xmlns:a16="http://schemas.microsoft.com/office/drawing/2014/main" id="{FE82D7F7-CF7C-3008-CBAD-1061F2702976}"/>
              </a:ext>
            </a:extLst>
          </p:cNvPr>
          <p:cNvSpPr txBox="1"/>
          <p:nvPr/>
        </p:nvSpPr>
        <p:spPr>
          <a:xfrm>
            <a:off x="6183319" y="518274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j) </a:t>
            </a:r>
            <a:r>
              <a:rPr lang="vi-VN" sz="2100" b="1" i="0" dirty="0">
                <a:solidFill>
                  <a:srgbClr val="333333"/>
                </a:solidFill>
                <a:effectLst/>
                <a:latin typeface="Times New Roman" panose="02020603050405020304" pitchFamily="18" charset="0"/>
                <a:cs typeface="Times New Roman" panose="02020603050405020304" pitchFamily="18" charset="0"/>
              </a:rPr>
              <a:t>Đọc thông tin trong hộp thư điện tử của người khác.</a:t>
            </a:r>
            <a:endParaRPr lang="en-US" sz="2100" b="1" dirty="0">
              <a:latin typeface="Times New Roman" panose="02020603050405020304" pitchFamily="18" charset="0"/>
              <a:cs typeface="Times New Roman" panose="02020603050405020304" pitchFamily="18" charset="0"/>
            </a:endParaRPr>
          </a:p>
        </p:txBody>
      </p:sp>
      <p:cxnSp>
        <p:nvCxnSpPr>
          <p:cNvPr id="2061" name="Straight Connector 2060">
            <a:extLst>
              <a:ext uri="{FF2B5EF4-FFF2-40B4-BE49-F238E27FC236}">
                <a16:creationId xmlns:a16="http://schemas.microsoft.com/office/drawing/2014/main"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83240156-1536-DC99-3491-3069686E12EF}"/>
              </a:ext>
            </a:extLst>
          </p:cNvPr>
          <p:cNvSpPr txBox="1"/>
          <p:nvPr/>
        </p:nvSpPr>
        <p:spPr>
          <a:xfrm>
            <a:off x="6161460" y="3440241"/>
            <a:ext cx="5449392"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g) </a:t>
            </a:r>
            <a:r>
              <a:rPr lang="vi-VN" sz="2100" b="1" i="0" dirty="0">
                <a:solidFill>
                  <a:srgbClr val="333333"/>
                </a:solidFill>
                <a:effectLst/>
                <a:latin typeface="Times New Roman" panose="02020603050405020304" pitchFamily="18" charset="0"/>
                <a:cs typeface="Times New Roman" panose="02020603050405020304" pitchFamily="18" charset="0"/>
              </a:rPr>
              <a:t>Đưa thông tin, hình ảnh cá nhân của người khác lên mạng khi chưa được họ cho phép.</a:t>
            </a:r>
            <a:endParaRPr lang="en-US" sz="2100" b="1"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ỨNG XỬ: CÓ VĂN HÓA</a:t>
            </a:r>
          </a:p>
          <a:p>
            <a:r>
              <a:rPr lang="en-US" b="1" dirty="0">
                <a:solidFill>
                  <a:srgbClr val="FF0000"/>
                </a:solidFill>
                <a:latin typeface="Times New Roman" panose="02020603050405020304" pitchFamily="18" charset="0"/>
                <a:cs typeface="Times New Roman" panose="02020603050405020304" pitchFamily="18" charset="0"/>
              </a:rPr>
              <a:t>GIAO TIẾP: LỊCH SỰ, ĐÚNG QUY TẮC</a:t>
            </a: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1000"/>
                                        <p:tgtEl>
                                          <p:spTgt spid="2061"/>
                                        </p:tgtEl>
                                      </p:cBhvr>
                                    </p:animEffect>
                                    <p:anim calcmode="lin" valueType="num">
                                      <p:cBhvr>
                                        <p:cTn id="13" dur="1000" fill="hold"/>
                                        <p:tgtEl>
                                          <p:spTgt spid="2061"/>
                                        </p:tgtEl>
                                        <p:attrNameLst>
                                          <p:attrName>ppt_x</p:attrName>
                                        </p:attrNameLst>
                                      </p:cBhvr>
                                      <p:tavLst>
                                        <p:tav tm="0">
                                          <p:val>
                                            <p:strVal val="#ppt_x"/>
                                          </p:val>
                                        </p:tav>
                                        <p:tav tm="100000">
                                          <p:val>
                                            <p:strVal val="#ppt_x"/>
                                          </p:val>
                                        </p:tav>
                                      </p:tavLst>
                                    </p:anim>
                                    <p:anim calcmode="lin" valueType="num">
                                      <p:cBhvr>
                                        <p:cTn id="14" dur="1000" fill="hold"/>
                                        <p:tgtEl>
                                          <p:spTgt spid="20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49"/>
                                        </p:tgtEl>
                                        <p:attrNameLst>
                                          <p:attrName>style.visibility</p:attrName>
                                        </p:attrNameLst>
                                      </p:cBhvr>
                                      <p:to>
                                        <p:strVal val="visible"/>
                                      </p:to>
                                    </p:set>
                                    <p:animEffect transition="in" filter="fade">
                                      <p:cBhvr>
                                        <p:cTn id="44" dur="500"/>
                                        <p:tgtEl>
                                          <p:spTgt spid="20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fade">
                                      <p:cBhvr>
                                        <p:cTn id="49" dur="500"/>
                                        <p:tgtEl>
                                          <p:spTgt spid="20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58"/>
                                        </p:tgtEl>
                                        <p:attrNameLst>
                                          <p:attrName>style.visibility</p:attrName>
                                        </p:attrNameLst>
                                      </p:cBhvr>
                                      <p:to>
                                        <p:strVal val="visible"/>
                                      </p:to>
                                    </p:set>
                                    <p:animEffect transition="in" filter="fade">
                                      <p:cBhvr>
                                        <p:cTn id="64" dur="500"/>
                                        <p:tgtEl>
                                          <p:spTgt spid="20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60"/>
                                        </p:tgtEl>
                                        <p:attrNameLst>
                                          <p:attrName>style.visibility</p:attrName>
                                        </p:attrNameLst>
                                      </p:cBhvr>
                                      <p:to>
                                        <p:strVal val="visible"/>
                                      </p:to>
                                    </p:set>
                                    <p:animEffect transition="in" filter="fade">
                                      <p:cBhvr>
                                        <p:cTn id="69" dur="500"/>
                                        <p:tgtEl>
                                          <p:spTgt spid="206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p:bldP spid="29" grpId="0"/>
      <p:bldP spid="2049" grpId="0"/>
      <p:bldP spid="2051" grpId="0"/>
      <p:bldP spid="2056" grpId="0"/>
      <p:bldP spid="2058" grpId="0"/>
      <p:bldP spid="2060" grpId="0"/>
      <p:bldP spid="5"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7" name="Picture 6">
            <a:extLst>
              <a:ext uri="{FF2B5EF4-FFF2-40B4-BE49-F238E27FC236}">
                <a16:creationId xmlns:a16="http://schemas.microsoft.com/office/drawing/2014/main" id="{C565506D-3880-4F6B-BE79-D0488BA19E58}"/>
              </a:ext>
            </a:extLst>
          </p:cNvPr>
          <p:cNvPicPr>
            <a:picLocks noChangeAspect="1"/>
          </p:cNvPicPr>
          <p:nvPr/>
        </p:nvPicPr>
        <p:blipFill rotWithShape="1">
          <a:blip r:embed="rId2"/>
          <a:srcRect b="79606"/>
          <a:stretch/>
        </p:blipFill>
        <p:spPr>
          <a:xfrm>
            <a:off x="224284" y="1337685"/>
            <a:ext cx="11488480" cy="944209"/>
          </a:xfrm>
          <a:prstGeom prst="rect">
            <a:avLst/>
          </a:prstGeom>
        </p:spPr>
      </p:pic>
    </p:spTree>
    <p:extLst>
      <p:ext uri="{BB962C8B-B14F-4D97-AF65-F5344CB8AC3E}">
        <p14:creationId xmlns:p14="http://schemas.microsoft.com/office/powerpoint/2010/main" val="21875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1.Cách tốt nhất em nên làm khi bị ai đó bắt nạt trên mạng là gì?</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7F50D-FA5E-4530-9A48-A8272D36BA24}"/>
              </a:ext>
            </a:extLst>
          </p:cNvPr>
          <p:cNvPicPr>
            <a:picLocks noChangeAspect="1"/>
          </p:cNvPicPr>
          <p:nvPr/>
        </p:nvPicPr>
        <p:blipFill rotWithShape="1">
          <a:blip r:embed="rId2"/>
          <a:srcRect t="1" b="68628"/>
          <a:stretch/>
        </p:blipFill>
        <p:spPr>
          <a:xfrm>
            <a:off x="473149" y="1251546"/>
            <a:ext cx="11245702" cy="522934"/>
          </a:xfrm>
          <a:prstGeom prst="rect">
            <a:avLst/>
          </a:prstGeom>
        </p:spPr>
      </p:pic>
      <p:sp>
        <p:nvSpPr>
          <p:cNvPr id="4" name="Rectangle 3">
            <a:extLst>
              <a:ext uri="{FF2B5EF4-FFF2-40B4-BE49-F238E27FC236}">
                <a16:creationId xmlns:a16="http://schemas.microsoft.com/office/drawing/2014/main" id="{49AD5CFD-6A92-4ADE-B2BB-09E8F1D2A40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48512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7941" y="966258"/>
            <a:ext cx="4896118" cy="5530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a:cs typeface="Times New Roman"/>
              </a:rPr>
              <a:t>HOẠT ĐỘNG NHÓM XỬ LÝ </a:t>
            </a:r>
          </a:p>
          <a:p>
            <a:pPr algn="ctr"/>
            <a:r>
              <a:rPr lang="en-US" sz="2800" b="1" dirty="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 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TG</a:t>
            </a: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00:01</a:t>
            </a: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469" y="870464"/>
            <a:ext cx="4781004"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ách sử dụng mạng xã hội hiệu quả &amp; thông minh cho học sinh - Edison Schools">
            <a:extLst>
              <a:ext uri="{FF2B5EF4-FFF2-40B4-BE49-F238E27FC236}">
                <a16:creationId xmlns:a16="http://schemas.microsoft.com/office/drawing/2014/main" id="{9FFE6A32-6A9E-4245-B7A1-BFA9655000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3D33E3-49DF-4C0D-B051-4DBD9A88690E}"/>
              </a:ext>
            </a:extLst>
          </p:cNvPr>
          <p:cNvSpPr/>
          <p:nvPr/>
        </p:nvSpPr>
        <p:spPr>
          <a:xfrm>
            <a:off x="376533" y="401293"/>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7" name="Picture 6">
            <a:extLst>
              <a:ext uri="{FF2B5EF4-FFF2-40B4-BE49-F238E27FC236}">
                <a16:creationId xmlns:a16="http://schemas.microsoft.com/office/drawing/2014/main" id="{4331A193-0E7C-4A5F-96FA-B8F9AFD88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843" y="2195019"/>
            <a:ext cx="10717960" cy="4562833"/>
          </a:xfrm>
          <a:prstGeom prst="rect">
            <a:avLst/>
          </a:prstGeom>
        </p:spPr>
      </p:pic>
      <p:sp>
        <p:nvSpPr>
          <p:cNvPr id="8" name="TextBox 7">
            <a:extLst>
              <a:ext uri="{FF2B5EF4-FFF2-40B4-BE49-F238E27FC236}">
                <a16:creationId xmlns:a16="http://schemas.microsoft.com/office/drawing/2014/main" id="{89EF59EB-0FD7-4864-B495-784AD82EC421}"/>
              </a:ext>
            </a:extLst>
          </p:cNvPr>
          <p:cNvSpPr txBox="1"/>
          <p:nvPr/>
        </p:nvSpPr>
        <p:spPr>
          <a:xfrm>
            <a:off x="1859498" y="1238580"/>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9" name="Cloud Callout 13">
            <a:extLst>
              <a:ext uri="{FF2B5EF4-FFF2-40B4-BE49-F238E27FC236}">
                <a16:creationId xmlns:a16="http://schemas.microsoft.com/office/drawing/2014/main" id="{08D86745-C324-4CE4-8412-4D65E8E84494}"/>
              </a:ext>
            </a:extLst>
          </p:cNvPr>
          <p:cNvSpPr/>
          <p:nvPr/>
        </p:nvSpPr>
        <p:spPr>
          <a:xfrm>
            <a:off x="2415722" y="2291084"/>
            <a:ext cx="9413966" cy="331597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8B1AE3-75F8-4A36-8D74-399C7C69A848}"/>
              </a:ext>
            </a:extLst>
          </p:cNvPr>
          <p:cNvSpPr txBox="1"/>
          <p:nvPr/>
        </p:nvSpPr>
        <p:spPr>
          <a:xfrm>
            <a:off x="3863980" y="2879249"/>
            <a:ext cx="725013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Khi đang truy cập mạng, máy tính thỉnh thoảng lại hiện lên những trang web có nội dung bạo lực, thông tin về cờ bạc, thông tin kích động bạo lực, nội dung không lành mạnh, em sẽ làm gì?</a:t>
            </a:r>
          </a:p>
        </p:txBody>
      </p:sp>
    </p:spTree>
    <p:extLst>
      <p:ext uri="{BB962C8B-B14F-4D97-AF65-F5344CB8AC3E}">
        <p14:creationId xmlns:p14="http://schemas.microsoft.com/office/powerpoint/2010/main" val="311361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par>
                                <p:cTn id="17" presetID="42" presetClass="exit" presetSubtype="0" fill="hold" grpId="1" nodeType="with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MỘT SỐ PHẦN MỀM 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Những cách ứng xử nào sau đây là hợp lý khi truy cập một </a:t>
            </a:r>
          </a:p>
          <a:p>
            <a:pPr algn="just"/>
            <a:r>
              <a:rPr lang="en-US" sz="2800" b="1" dirty="0">
                <a:latin typeface="Times New Roman" pitchFamily="18" charset="0"/>
                <a:cs typeface="Times New Roman" pitchFamily="18" charset="0"/>
              </a:rPr>
              <a:t>      trang web có nội dung xấu?</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8918" y="124200"/>
            <a:ext cx="10972800" cy="1659776"/>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KHỞI ĐỘNG</a:t>
            </a:r>
            <a:br>
              <a:rPr lang="en-US" sz="4400"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(Thời gian: 3 phút)</a:t>
            </a:r>
          </a:p>
        </p:txBody>
      </p:sp>
      <p:sp>
        <p:nvSpPr>
          <p:cNvPr id="4" name="TextBox 3"/>
          <p:cNvSpPr txBox="1"/>
          <p:nvPr/>
        </p:nvSpPr>
        <p:spPr>
          <a:xfrm>
            <a:off x="1165412" y="753035"/>
            <a:ext cx="184731" cy="369332"/>
          </a:xfrm>
          <a:prstGeom prst="rect">
            <a:avLst/>
          </a:prstGeom>
          <a:noFill/>
        </p:spPr>
        <p:txBody>
          <a:bodyPr wrap="none" rtlCol="0">
            <a:spAutoFit/>
          </a:bodyPr>
          <a:lstStyle/>
          <a:p>
            <a:endParaRPr lang="en-US" dirty="0"/>
          </a:p>
        </p:txBody>
      </p:sp>
      <p:sp>
        <p:nvSpPr>
          <p:cNvPr id="13" name="Scroll: Horizontal 5">
            <a:extLst>
              <a:ext uri="{FF2B5EF4-FFF2-40B4-BE49-F238E27FC236}">
                <a16:creationId xmlns:a16="http://schemas.microsoft.com/office/drawing/2014/main" id="{2A211817-2D5A-4781-A27C-F5E29562D660}"/>
              </a:ext>
            </a:extLst>
          </p:cNvPr>
          <p:cNvSpPr/>
          <p:nvPr/>
        </p:nvSpPr>
        <p:spPr>
          <a:xfrm>
            <a:off x="62753" y="1631576"/>
            <a:ext cx="11689518"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TRÒ CHƠI: AI NHANH HƠN</a:t>
            </a:r>
          </a:p>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hai đội chơi</a:t>
            </a:r>
          </a:p>
          <a:p>
            <a:pPr algn="just"/>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Hai đội mỗi đội hãy kể ra những điểm </a:t>
            </a:r>
            <a:r>
              <a:rPr lang="en-US" sz="3600" dirty="0">
                <a:solidFill>
                  <a:srgbClr val="FF0000"/>
                </a:solidFill>
                <a:latin typeface="Times New Roman" panose="02020603050405020304" pitchFamily="18" charset="0"/>
                <a:cs typeface="Times New Roman" panose="02020603050405020304" pitchFamily="18" charset="0"/>
              </a:rPr>
              <a:t>TÍCH CỰC </a:t>
            </a:r>
            <a:r>
              <a:rPr lang="en-US" sz="3600" dirty="0">
                <a:solidFill>
                  <a:schemeClr val="tx1"/>
                </a:solidFill>
                <a:latin typeface="Times New Roman" panose="02020603050405020304" pitchFamily="18" charset="0"/>
                <a:cs typeface="Times New Roman" panose="02020603050405020304" pitchFamily="18" charset="0"/>
              </a:rPr>
              <a:t>và </a:t>
            </a:r>
            <a:r>
              <a:rPr lang="en-US" sz="3600" dirty="0">
                <a:solidFill>
                  <a:srgbClr val="FF0000"/>
                </a:solidFill>
                <a:latin typeface="Times New Roman" panose="02020603050405020304" pitchFamily="18" charset="0"/>
                <a:cs typeface="Times New Roman" panose="02020603050405020304" pitchFamily="18" charset="0"/>
              </a:rPr>
              <a:t>TIÊU CỰC </a:t>
            </a:r>
            <a:r>
              <a:rPr lang="en-US" sz="3600" dirty="0">
                <a:solidFill>
                  <a:schemeClr val="tx1"/>
                </a:solidFill>
                <a:latin typeface="Times New Roman" panose="02020603050405020304" pitchFamily="18" charset="0"/>
                <a:cs typeface="Times New Roman" panose="02020603050405020304" pitchFamily="18" charset="0"/>
              </a:rPr>
              <a:t>của Internet với bản thân các em. Đội nào kể càng nhiều thì sẽ dành chiến thắng.</a:t>
            </a: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6" name="Rounded Rectangle 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7" name="Rounded Rectangle 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8" name="Rounded Rectangle 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9" name="Rounded Rectangle 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10" name="Rounded Rectangle 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11" name="Rounded Rectangle 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12" name="Rounded Rectangle 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14" name="Rounded Rectangle 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15" name="Rounded Rectangle 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16" name="Rounded Rectangle 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17" name="Rounded Rectangle 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18" name="Rounded Rectangle 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19" name="Rounded Rectangle 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20" name="Rounded Rectangle 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21" name="Rounded Rectangle 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22" name="Rounded Rectangle 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23" name="Rounded Rectangle 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24" name="Rounded Rectangle 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25" name="Rounded Rectangle 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26" name="Rounded Rectangle 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27" name="Rounded Rectangle 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28" name="Rounded Rectangle 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29" name="Rounded Rectangle 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0" name="Rounded Rectangle 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1" name="Rounded Rectangle 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2" name="Rounded Rectangle 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3" name="Rounded Rectangle 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 name="Rounded Rectangle 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5" name="Rounded Rectangle 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6" name="Rounded Rectangle 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7" name="Rounded Rectangle 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8" name="Rounded Rectangle 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9" name="Rounded Rectangle 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40" name="Rounded Rectangle 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41" name="Rounded Rectangle 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42" name="Rounded Rectangle 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43" name="Rounded Rectangle 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44" name="Rounded Rectangle 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45" name="Rounded Rectangle 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46" name="Rounded Rectangle 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47" name="Rounded Rectangle 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48" name="Rounded Rectangle 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49" name="Rounded Rectangle 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50" name="Rounded Rectangle 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51" name="Rounded Rectangle 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52" name="Rounded Rectangle 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53" name="Rounded Rectangle 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54" name="Rounded Rectangle 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55" name="Rounded Rectangle 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56" name="Rounded Rectangle 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57" name="Rounded Rectangle 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58" name="Rounded Rectangle 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59" name="Rounded Rectangle 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60" name="Rounded Rectangle 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61" name="Rounded Rectangle 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62" name="Rounded Rectangle 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63" name="Rounded Rectangle 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64" name="Rounded Rectangle 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65" name="Rounded Rectangle 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66" name="Rounded Rectangle 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67" name="Rounded Rectangle 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68" name="Rounded Rectangle 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69" name="Rounded Rectangle 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70" name="Rounded Rectangle 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71" name="Rounded Rectangle 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72" name="Rounded Rectangle 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73" name="Rounded Rectangle 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74" name="Rounded Rectangle 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75" name="Rounded Rectangle 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76" name="Rounded Rectangle 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77" name="Rounded Rectangle 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78" name="Rounded Rectangle 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79" name="Rounded Rectangle 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80" name="Rounded Rectangle 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81" name="Rounded Rectangle 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82" name="Rounded Rectangle 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83" name="Rounded Rectangle 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84" name="Rounded Rectangle 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85" name="Rounded Rectangle 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86" name="Rounded Rectangle 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87" name="Rounded Rectangle 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88" name="Rounded Rectangle 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89" name="Rounded Rectangle 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90" name="Rounded Rectangle 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91" name="Rounded Rectangle 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92" name="Rounded Rectangle 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93" name="Rounded Rectangle 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94" name="Rounded Rectangle 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95" name="Rounded Rectangle 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96" name="Rounded Rectangle 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97" name="Rounded Rectangle 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98" name="Rounded Rectangle 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99" name="Rounded Rectangle 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100" name="Rounded Rectangle 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101" name="Rounded Rectangle 1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102" name="Rounded Rectangle 1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103" name="Rounded Rectangle 1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104" name="Rounded Rectangle 1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105" name="Rounded Rectangle 1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106" name="Rounded Rectangle 1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107" name="Rounded Rectangle 1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108" name="Rounded Rectangle 1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109" name="Rounded Rectangle 1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110" name="Rounded Rectangle 1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111" name="Rounded Rectangle 1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112" name="Rounded Rectangle 1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113" name="Rounded Rectangle 1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114" name="Rounded Rectangle 1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115" name="Rounded Rectangle 1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116" name="Rounded Rectangle 1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117" name="Rounded Rectangle 1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118" name="Rounded Rectangle 1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119" name="Rounded Rectangle 1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120" name="Rounded Rectangle 1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121" name="Rounded Rectangle 1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122" name="Rounded Rectangle 1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123" name="Rounded Rectangle 1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124" name="Rounded Rectangle 1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125" name="Rounded Rectangle 1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126" name="Rounded Rectangle 1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127" name="Rounded Rectangle 1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128" name="Rounded Rectangle 1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129" name="Rounded Rectangle 1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130" name="Rounded Rectangle 1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131" name="Rounded Rectangle 1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132" name="Rounded Rectangle 1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133" name="Rounded Rectangle 1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134" name="Rounded Rectangle 1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135" name="Rounded Rectangle 1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136" name="Rounded Rectangle 1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137" name="Rounded Rectangle 1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138" name="Rounded Rectangle 1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139" name="Rounded Rectangle 1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140" name="Rounded Rectangle 1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141" name="Rounded Rectangle 1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142" name="Rounded Rectangle 1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143" name="Rounded Rectangle 1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144" name="Rounded Rectangle 1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145" name="Rounded Rectangle 1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146" name="Rounded Rectangle 1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147" name="Rounded Rectangle 1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148" name="Rounded Rectangle 1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149" name="Rounded Rectangle 1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150" name="Rounded Rectangle 1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151" name="Rounded Rectangle 1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152" name="Rounded Rectangle 1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153" name="Rounded Rectangle 1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154" name="Rounded Rectangle 1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155" name="Rounded Rectangle 1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156" name="Rounded Rectangle 1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157" name="Rounded Rectangle 1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158" name="Rounded Rectangle 1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159" name="Rounded Rectangle 1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160" name="Rounded Rectangle 1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161" name="Rounded Rectangle 1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162" name="Rounded Rectangle 1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163" name="Rounded Rectangle 1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164" name="Rounded Rectangle 1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165" name="Rounded Rectangle 1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166" name="Rounded Rectangle 1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167" name="Rounded Rectangle 1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168" name="Rounded Rectangle 1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169" name="Rounded Rectangle 1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170" name="Rounded Rectangle 1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171" name="Rounded Rectangle 1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172" name="Rounded Rectangle 1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173" name="Rounded Rectangle 1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174" name="Rounded Rectangle 1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175" name="Rounded Rectangle 1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176" name="Rounded Rectangle 1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177" name="Rounded Rectangle 1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178" name="Rounded Rectangle 1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179" name="Rounded Rectangle 1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180" name="Rounded Rectangle 1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181" name="Rounded Rectangle 1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182" name="Rounded Rectangle 1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183" name="Rounded Rectangle 182"/>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184" name="Rounded Rectangle 183"/>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185" name="Rounded Rectangle 184"/>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186" name="Rounded Rectangle 185"/>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187" name="Oval 186"/>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Tree>
    <p:extLst>
      <p:ext uri="{BB962C8B-B14F-4D97-AF65-F5344CB8AC3E}">
        <p14:creationId xmlns:p14="http://schemas.microsoft.com/office/powerpoint/2010/main" val="30104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87"/>
                                        </p:tgtEl>
                                      </p:cBhvr>
                                    </p:animEffect>
                                    <p:set>
                                      <p:cBhvr>
                                        <p:cTn id="7" dur="1" fill="hold">
                                          <p:stCondLst>
                                            <p:cond delay="499"/>
                                          </p:stCondLst>
                                        </p:cTn>
                                        <p:tgtEl>
                                          <p:spTgt spid="18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7"/>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8"/>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9"/>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0"/>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1"/>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2"/>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toàn trên mạng cho trẻ em - Digital Safety for Children">
            <a:hlinkClick r:id="" action="ppaction://media"/>
            <a:extLst>
              <a:ext uri="{FF2B5EF4-FFF2-40B4-BE49-F238E27FC236}">
                <a16:creationId xmlns:a16="http://schemas.microsoft.com/office/drawing/2014/main" id="{2366C674-3FE9-8A34-EC7F-E1BA18953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11" y="446672"/>
            <a:ext cx="11300059" cy="5964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426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id="{20349580-2E0B-37AA-621D-D09997A42FE9}"/>
              </a:ext>
            </a:extLst>
          </p:cNvPr>
          <p:cNvGraphicFramePr>
            <a:graphicFrameLocks noGrp="1"/>
          </p:cNvGraphicFramePr>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val="3314271473"/>
                    </a:ext>
                  </a:extLst>
                </a:gridCol>
                <a:gridCol w="6414179">
                  <a:extLst>
                    <a:ext uri="{9D8B030D-6E8A-4147-A177-3AD203B41FA5}">
                      <a16:colId xmlns:a16="http://schemas.microsoft.com/office/drawing/2014/main" val="3434554792"/>
                    </a:ext>
                  </a:extLst>
                </a:gridCol>
                <a:gridCol w="2535107">
                  <a:extLst>
                    <a:ext uri="{9D8B030D-6E8A-4147-A177-3AD203B41FA5}">
                      <a16:colId xmlns:a16="http://schemas.microsoft.com/office/drawing/2014/main"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CDA65-A0B0-4FB2-A29A-E426AD1C23E1}"/>
              </a:ext>
            </a:extLst>
          </p:cNvPr>
          <p:cNvPicPr>
            <a:picLocks noChangeAspect="1"/>
          </p:cNvPicPr>
          <p:nvPr/>
        </p:nvPicPr>
        <p:blipFill>
          <a:blip r:embed="rId2"/>
          <a:stretch>
            <a:fillRect/>
          </a:stretch>
        </p:blipFill>
        <p:spPr>
          <a:xfrm>
            <a:off x="2241068" y="1256998"/>
            <a:ext cx="7893531" cy="4971616"/>
          </a:xfrm>
          <a:prstGeom prst="rect">
            <a:avLst/>
          </a:prstGeom>
        </p:spPr>
      </p:pic>
      <p:sp>
        <p:nvSpPr>
          <p:cNvPr id="7" name="TextBox 6">
            <a:extLst>
              <a:ext uri="{FF2B5EF4-FFF2-40B4-BE49-F238E27FC236}">
                <a16:creationId xmlns:a16="http://schemas.microsoft.com/office/drawing/2014/main" id="{17C8673D-0BA0-45AF-ACD2-A6858CA83D90}"/>
              </a:ext>
            </a:extLst>
          </p:cNvPr>
          <p:cNvSpPr txBox="1"/>
          <p:nvPr/>
        </p:nvSpPr>
        <p:spPr>
          <a:xfrm>
            <a:off x="2571184" y="241335"/>
            <a:ext cx="8446671" cy="1107996"/>
          </a:xfrm>
          <a:prstGeom prst="rect">
            <a:avLst/>
          </a:prstGeom>
          <a:noFill/>
        </p:spPr>
        <p:txBody>
          <a:bodyPr wrap="square" rtlCol="0">
            <a:spAutoFit/>
          </a:bodyPr>
          <a:lstStyle/>
          <a:p>
            <a:pPr algn="just"/>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trở</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giao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mạng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ô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tương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6179D2-0923-4691-84C4-7A93A1B0E989}"/>
              </a:ext>
            </a:extLst>
          </p:cNvPr>
          <p:cNvSpPr txBox="1"/>
          <p:nvPr/>
        </p:nvSpPr>
        <p:spPr>
          <a:xfrm>
            <a:off x="8077200" y="1989666"/>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149E5B9-0132-4968-B62C-40143AC2673F}"/>
              </a:ext>
            </a:extLst>
          </p:cNvPr>
          <p:cNvSpPr txBox="1"/>
          <p:nvPr/>
        </p:nvSpPr>
        <p:spPr>
          <a:xfrm>
            <a:off x="8077200" y="2712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A3BB73E8-0B34-440C-9D89-33F38D537EF8}"/>
              </a:ext>
            </a:extLst>
          </p:cNvPr>
          <p:cNvSpPr txBox="1"/>
          <p:nvPr/>
        </p:nvSpPr>
        <p:spPr>
          <a:xfrm>
            <a:off x="8077200" y="3244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7899EBF-AC58-476F-9309-E08DAF830136}"/>
              </a:ext>
            </a:extLst>
          </p:cNvPr>
          <p:cNvSpPr txBox="1"/>
          <p:nvPr/>
        </p:nvSpPr>
        <p:spPr>
          <a:xfrm>
            <a:off x="8077200" y="508029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9A395EBB-EF98-4772-AC05-9405A39725FA}"/>
              </a:ext>
            </a:extLst>
          </p:cNvPr>
          <p:cNvSpPr txBox="1"/>
          <p:nvPr/>
        </p:nvSpPr>
        <p:spPr>
          <a:xfrm>
            <a:off x="9220200" y="449661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641A2A05-D649-452F-94DD-6547D5B17F0A}"/>
              </a:ext>
            </a:extLst>
          </p:cNvPr>
          <p:cNvSpPr txBox="1"/>
          <p:nvPr/>
        </p:nvSpPr>
        <p:spPr>
          <a:xfrm>
            <a:off x="9220200" y="569836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8AECD077-3F8D-4BAB-9DCA-406DCBA10E21}"/>
              </a:ext>
            </a:extLst>
          </p:cNvPr>
          <p:cNvSpPr txBox="1"/>
          <p:nvPr/>
        </p:nvSpPr>
        <p:spPr>
          <a:xfrm>
            <a:off x="8077200" y="386345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18" name="Picture 17">
            <a:extLst>
              <a:ext uri="{FF2B5EF4-FFF2-40B4-BE49-F238E27FC236}">
                <a16:creationId xmlns:a16="http://schemas.microsoft.com/office/drawing/2014/main" id="{6D79B6AC-04E6-4EC1-9370-A5ECEC1C510D}"/>
              </a:ext>
            </a:extLst>
          </p:cNvPr>
          <p:cNvPicPr>
            <a:picLocks noChangeAspect="1"/>
          </p:cNvPicPr>
          <p:nvPr/>
        </p:nvPicPr>
        <p:blipFill>
          <a:blip r:embed="rId3"/>
          <a:stretch>
            <a:fillRect/>
          </a:stretch>
        </p:blipFill>
        <p:spPr>
          <a:xfrm>
            <a:off x="265724" y="373673"/>
            <a:ext cx="2070070" cy="555132"/>
          </a:xfrm>
          <a:prstGeom prst="rect">
            <a:avLst/>
          </a:prstGeom>
        </p:spPr>
      </p:pic>
    </p:spTree>
    <p:extLst>
      <p:ext uri="{BB962C8B-B14F-4D97-AF65-F5344CB8AC3E}">
        <p14:creationId xmlns:p14="http://schemas.microsoft.com/office/powerpoint/2010/main" val="367527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F9BE2-EBC8-4B91-8091-B67F190CB46A}"/>
              </a:ext>
            </a:extLst>
          </p:cNvPr>
          <p:cNvPicPr>
            <a:picLocks noChangeAspect="1"/>
          </p:cNvPicPr>
          <p:nvPr/>
        </p:nvPicPr>
        <p:blipFill>
          <a:blip r:embed="rId2"/>
          <a:stretch>
            <a:fillRect/>
          </a:stretch>
        </p:blipFill>
        <p:spPr>
          <a:xfrm>
            <a:off x="2177840" y="801381"/>
            <a:ext cx="7836319" cy="5716050"/>
          </a:xfrm>
          <a:prstGeom prst="rect">
            <a:avLst/>
          </a:prstGeom>
        </p:spPr>
      </p:pic>
      <p:sp>
        <p:nvSpPr>
          <p:cNvPr id="9" name="TextBox 8">
            <a:extLst>
              <a:ext uri="{FF2B5EF4-FFF2-40B4-BE49-F238E27FC236}">
                <a16:creationId xmlns:a16="http://schemas.microsoft.com/office/drawing/2014/main" id="{48265C73-CF8C-4381-8374-225D2EBABAAA}"/>
              </a:ext>
            </a:extLst>
          </p:cNvPr>
          <p:cNvSpPr txBox="1"/>
          <p:nvPr/>
        </p:nvSpPr>
        <p:spPr>
          <a:xfrm>
            <a:off x="3229669" y="324327"/>
            <a:ext cx="5732660" cy="477054"/>
          </a:xfrm>
          <a:prstGeom prst="rect">
            <a:avLst/>
          </a:prstGeom>
          <a:noFill/>
        </p:spPr>
        <p:txBody>
          <a:bodyPr wrap="none" rtlCol="0">
            <a:spAutoFit/>
          </a:bodyPr>
          <a:lstStyle/>
          <a:p>
            <a:r>
              <a:rPr lang="en-US" sz="2500" b="1" dirty="0" err="1">
                <a:solidFill>
                  <a:srgbClr val="FF0000"/>
                </a:solidFill>
                <a:latin typeface="Times New Roman" panose="02020603050405020304" pitchFamily="18" charset="0"/>
                <a:cs typeface="Times New Roman" panose="02020603050405020304" pitchFamily="18" charset="0"/>
              </a:rPr>
              <a:t>Đánh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dấu</a:t>
            </a:r>
            <a:r>
              <a:rPr lang="en-US" sz="2500" b="1" dirty="0">
                <a:solidFill>
                  <a:srgbClr val="FF0000"/>
                </a:solidFill>
                <a:latin typeface="Times New Roman" panose="02020603050405020304" pitchFamily="18" charset="0"/>
                <a:cs typeface="Times New Roman" panose="02020603050405020304" pitchFamily="18" charset="0"/>
              </a:rPr>
              <a:t> X </a:t>
            </a:r>
            <a:r>
              <a:rPr lang="en-US" sz="2500" b="1" dirty="0" err="1">
                <a:solidFill>
                  <a:srgbClr val="FF0000"/>
                </a:solidFill>
                <a:latin typeface="Times New Roman" panose="02020603050405020304" pitchFamily="18" charset="0"/>
                <a:cs typeface="Times New Roman" panose="02020603050405020304" pitchFamily="18" charset="0"/>
              </a:rPr>
              <a:t>vào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Đúng</a:t>
            </a:r>
            <a:r>
              <a:rPr lang="en-US" sz="2500" b="1" dirty="0">
                <a:solidFill>
                  <a:srgbClr val="FF0000"/>
                </a:solidFill>
                <a:latin typeface="Times New Roman" panose="02020603050405020304" pitchFamily="18" charset="0"/>
                <a:cs typeface="Times New Roman" panose="02020603050405020304" pitchFamily="18" charset="0"/>
              </a:rPr>
              <a:t> Sai </a:t>
            </a:r>
            <a:r>
              <a:rPr lang="en-US" sz="2500" b="1" dirty="0" err="1">
                <a:solidFill>
                  <a:srgbClr val="FF0000"/>
                </a:solidFill>
                <a:latin typeface="Times New Roman" panose="02020603050405020304" pitchFamily="18" charset="0"/>
                <a:cs typeface="Times New Roman" panose="02020603050405020304" pitchFamily="18" charset="0"/>
              </a:rPr>
              <a:t>tương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ứng</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1A52F75-94BD-4FA5-8299-0438B528B3D0}"/>
              </a:ext>
            </a:extLst>
          </p:cNvPr>
          <p:cNvSpPr txBox="1"/>
          <p:nvPr/>
        </p:nvSpPr>
        <p:spPr>
          <a:xfrm>
            <a:off x="8382000" y="154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3CC08329-F133-4FFE-AC31-942EC56CD6A0}"/>
              </a:ext>
            </a:extLst>
          </p:cNvPr>
          <p:cNvSpPr txBox="1"/>
          <p:nvPr/>
        </p:nvSpPr>
        <p:spPr>
          <a:xfrm>
            <a:off x="9304867" y="215053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DEE415D5-9064-4042-9CE4-F876B25BD826}"/>
              </a:ext>
            </a:extLst>
          </p:cNvPr>
          <p:cNvSpPr txBox="1"/>
          <p:nvPr/>
        </p:nvSpPr>
        <p:spPr>
          <a:xfrm>
            <a:off x="8382000" y="281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B0857F5-A210-432A-95A1-FFCF561A4A36}"/>
              </a:ext>
            </a:extLst>
          </p:cNvPr>
          <p:cNvSpPr txBox="1"/>
          <p:nvPr/>
        </p:nvSpPr>
        <p:spPr>
          <a:xfrm>
            <a:off x="8382000" y="342900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0EFA45B1-04E2-45A8-AE7A-6331EB0B1CDD}"/>
              </a:ext>
            </a:extLst>
          </p:cNvPr>
          <p:cNvSpPr txBox="1"/>
          <p:nvPr/>
        </p:nvSpPr>
        <p:spPr>
          <a:xfrm>
            <a:off x="8382000" y="404706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C23A0D22-8A14-4C68-AE73-CF28EC888221}"/>
              </a:ext>
            </a:extLst>
          </p:cNvPr>
          <p:cNvSpPr txBox="1"/>
          <p:nvPr/>
        </p:nvSpPr>
        <p:spPr>
          <a:xfrm>
            <a:off x="8382000" y="470132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8" name="TextBox 17">
            <a:extLst>
              <a:ext uri="{FF2B5EF4-FFF2-40B4-BE49-F238E27FC236}">
                <a16:creationId xmlns:a16="http://schemas.microsoft.com/office/drawing/2014/main" id="{D010537A-52F5-4227-81CD-A7BC69AE9625}"/>
              </a:ext>
            </a:extLst>
          </p:cNvPr>
          <p:cNvSpPr txBox="1"/>
          <p:nvPr/>
        </p:nvSpPr>
        <p:spPr>
          <a:xfrm>
            <a:off x="8382000" y="53083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B3051CDB-A6F2-4E0E-B7E7-79738D0DAF01}"/>
              </a:ext>
            </a:extLst>
          </p:cNvPr>
          <p:cNvSpPr txBox="1"/>
          <p:nvPr/>
        </p:nvSpPr>
        <p:spPr>
          <a:xfrm>
            <a:off x="9304867" y="59687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20" name="Picture 19">
            <a:extLst>
              <a:ext uri="{FF2B5EF4-FFF2-40B4-BE49-F238E27FC236}">
                <a16:creationId xmlns:a16="http://schemas.microsoft.com/office/drawing/2014/main" id="{6885E0B5-DA02-450C-985D-F196B78EC7CC}"/>
              </a:ext>
            </a:extLst>
          </p:cNvPr>
          <p:cNvPicPr>
            <a:picLocks noChangeAspect="1"/>
          </p:cNvPicPr>
          <p:nvPr/>
        </p:nvPicPr>
        <p:blipFill>
          <a:blip r:embed="rId3"/>
          <a:stretch>
            <a:fillRect/>
          </a:stretch>
        </p:blipFill>
        <p:spPr>
          <a:xfrm>
            <a:off x="292885" y="235784"/>
            <a:ext cx="2169658" cy="581839"/>
          </a:xfrm>
          <a:prstGeom prst="rect">
            <a:avLst/>
          </a:prstGeom>
        </p:spPr>
      </p:pic>
    </p:spTree>
    <p:extLst>
      <p:ext uri="{BB962C8B-B14F-4D97-AF65-F5344CB8AC3E}">
        <p14:creationId xmlns:p14="http://schemas.microsoft.com/office/powerpoint/2010/main" val="15776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562174"/>
            <a:ext cx="3600402" cy="982504"/>
          </a:xfrm>
          <a:prstGeom prst="rect">
            <a:avLst/>
          </a:prstGeom>
        </p:spPr>
      </p:pic>
      <p:pic>
        <p:nvPicPr>
          <p:cNvPr id="5" name="Picture 4">
            <a:extLst>
              <a:ext uri="{FF2B5EF4-FFF2-40B4-BE49-F238E27FC236}">
                <a16:creationId xmlns:a16="http://schemas.microsoft.com/office/drawing/2014/main" id="{E426C3A4-F6AE-447F-B1F6-6040CBB98369}"/>
              </a:ext>
            </a:extLst>
          </p:cNvPr>
          <p:cNvPicPr>
            <a:picLocks noChangeAspect="1"/>
          </p:cNvPicPr>
          <p:nvPr/>
        </p:nvPicPr>
        <p:blipFill rotWithShape="1">
          <a:blip r:embed="rId3"/>
          <a:srcRect b="50404"/>
          <a:stretch/>
        </p:blipFill>
        <p:spPr>
          <a:xfrm>
            <a:off x="395865" y="1765768"/>
            <a:ext cx="11265557" cy="723936"/>
          </a:xfrm>
          <a:prstGeom prst="rect">
            <a:avLst/>
          </a:prstGeom>
        </p:spPr>
      </p:pic>
    </p:spTree>
    <p:extLst>
      <p:ext uri="{BB962C8B-B14F-4D97-AF65-F5344CB8AC3E}">
        <p14:creationId xmlns:p14="http://schemas.microsoft.com/office/powerpoint/2010/main" val="415655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70" t="11143" r="16084" b="-260"/>
          <a:stretch/>
        </p:blipFill>
        <p:spPr bwMode="auto">
          <a:xfrm>
            <a:off x="3454399" y="830036"/>
            <a:ext cx="5283201" cy="5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70" t="11143" r="16084" b="-260"/>
          <a:stretch/>
        </p:blipFill>
        <p:spPr bwMode="auto">
          <a:xfrm>
            <a:off x="1227666" y="2463799"/>
            <a:ext cx="2073633" cy="2040163"/>
          </a:xfrm>
          <a:prstGeom prst="ellipse">
            <a:avLst/>
          </a:prstGeom>
          <a:ln w="63500" cap="rnd">
            <a:solidFill>
              <a:srgbClr val="008A3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46FCB90-0C9F-4E80-824D-D8A6C249218B}"/>
              </a:ext>
            </a:extLst>
          </p:cNvPr>
          <p:cNvCxnSpPr>
            <a:cxnSpLocks/>
          </p:cNvCxnSpPr>
          <p:nvPr/>
        </p:nvCxnSpPr>
        <p:spPr>
          <a:xfrm flipV="1">
            <a:off x="3023022" y="1744133"/>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1A6472-3F8A-42F6-B2C8-D30B512763BB}"/>
              </a:ext>
            </a:extLst>
          </p:cNvPr>
          <p:cNvCxnSpPr/>
          <p:nvPr/>
        </p:nvCxnSpPr>
        <p:spPr>
          <a:xfrm>
            <a:off x="2997201" y="1778000"/>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BC2ACB-DC79-44EF-9DAA-C892BF19ED4A}"/>
              </a:ext>
            </a:extLst>
          </p:cNvPr>
          <p:cNvSpPr txBox="1"/>
          <p:nvPr/>
        </p:nvSpPr>
        <p:spPr>
          <a:xfrm>
            <a:off x="2997201" y="1290822"/>
            <a:ext cx="1944763"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Khi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endParaRPr lang="en-US" sz="2600" b="1"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2CC7F2C-9624-4E08-BB96-40B8C46C5620}"/>
              </a:ext>
            </a:extLst>
          </p:cNvPr>
          <p:cNvCxnSpPr>
            <a:cxnSpLocks/>
          </p:cNvCxnSpPr>
          <p:nvPr/>
        </p:nvCxnSpPr>
        <p:spPr>
          <a:xfrm flipV="1">
            <a:off x="4911089" y="956733"/>
            <a:ext cx="8045" cy="16594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B46605-9420-4EA1-9D6B-5B7F65483D63}"/>
              </a:ext>
            </a:extLst>
          </p:cNvPr>
          <p:cNvCxnSpPr>
            <a:cxnSpLocks/>
          </p:cNvCxnSpPr>
          <p:nvPr/>
        </p:nvCxnSpPr>
        <p:spPr>
          <a:xfrm>
            <a:off x="4885689" y="982133"/>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E7D855-36C2-4F1D-B547-F11B1CC0F81F}"/>
              </a:ext>
            </a:extLst>
          </p:cNvPr>
          <p:cNvSpPr txBox="1"/>
          <p:nvPr/>
        </p:nvSpPr>
        <p:spPr>
          <a:xfrm>
            <a:off x="5121911" y="710511"/>
            <a:ext cx="5377691"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Truy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thông</a:t>
            </a:r>
            <a:r>
              <a:rPr lang="en-US" sz="2600" b="1" dirty="0">
                <a:solidFill>
                  <a:srgbClr val="FF0000"/>
                </a:solidFill>
                <a:latin typeface="Times New Roman" panose="02020603050405020304" pitchFamily="18" charset="0"/>
                <a:cs typeface="Times New Roman" panose="02020603050405020304" pitchFamily="18" charset="0"/>
              </a:rPr>
              <a:t> tin </a:t>
            </a:r>
            <a:r>
              <a:rPr lang="en-US" sz="2600" b="1" dirty="0" err="1">
                <a:solidFill>
                  <a:srgbClr val="FF0000"/>
                </a:solidFill>
                <a:latin typeface="Times New Roman" panose="02020603050405020304" pitchFamily="18" charset="0"/>
                <a:cs typeface="Times New Roman" panose="02020603050405020304" pitchFamily="18" charset="0"/>
              </a:rPr>
              <a:t>phù</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hợp</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25D29EE-726F-4676-811D-3F8E739A677D}"/>
              </a:ext>
            </a:extLst>
          </p:cNvPr>
          <p:cNvCxnSpPr>
            <a:cxnSpLocks/>
          </p:cNvCxnSpPr>
          <p:nvPr/>
        </p:nvCxnSpPr>
        <p:spPr>
          <a:xfrm>
            <a:off x="4885268" y="1559466"/>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FE5550-59AD-462E-A532-39D7D2A924E4}"/>
              </a:ext>
            </a:extLst>
          </p:cNvPr>
          <p:cNvSpPr txBox="1"/>
          <p:nvPr/>
        </p:nvSpPr>
        <p:spPr>
          <a:xfrm>
            <a:off x="5121911" y="1294024"/>
            <a:ext cx="516840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Cài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mềm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chặn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web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76A127E-1E3E-4741-AA6E-B72AB65B257E}"/>
              </a:ext>
            </a:extLst>
          </p:cNvPr>
          <p:cNvCxnSpPr>
            <a:cxnSpLocks/>
          </p:cNvCxnSpPr>
          <p:nvPr/>
        </p:nvCxnSpPr>
        <p:spPr>
          <a:xfrm>
            <a:off x="4897756" y="2084399"/>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1D496-FD27-44B4-AA5A-31554A1A0ACF}"/>
              </a:ext>
            </a:extLst>
          </p:cNvPr>
          <p:cNvSpPr txBox="1"/>
          <p:nvPr/>
        </p:nvSpPr>
        <p:spPr>
          <a:xfrm>
            <a:off x="5156200" y="1829827"/>
            <a:ext cx="4241867"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ý </a:t>
            </a:r>
            <a:r>
              <a:rPr lang="en-US" sz="2600" b="1" dirty="0" err="1">
                <a:solidFill>
                  <a:srgbClr val="FF0000"/>
                </a:solidFill>
                <a:latin typeface="Times New Roman" panose="02020603050405020304" pitchFamily="18" charset="0"/>
                <a:cs typeface="Times New Roman" panose="02020603050405020304" pitchFamily="18" charset="0"/>
              </a:rPr>
              <a:t>kiến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người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lớn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cần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C879509F-10E3-4F34-BCBB-F3FB47B7E5D4}"/>
              </a:ext>
            </a:extLst>
          </p:cNvPr>
          <p:cNvCxnSpPr>
            <a:cxnSpLocks/>
          </p:cNvCxnSpPr>
          <p:nvPr/>
        </p:nvCxnSpPr>
        <p:spPr>
          <a:xfrm>
            <a:off x="4876800" y="2590802"/>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AF231A-F367-422F-8DEF-30A6598BC9E3}"/>
              </a:ext>
            </a:extLst>
          </p:cNvPr>
          <p:cNvSpPr txBox="1"/>
          <p:nvPr/>
        </p:nvSpPr>
        <p:spPr>
          <a:xfrm>
            <a:off x="5165368" y="2322270"/>
            <a:ext cx="545694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Đóng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nội</a:t>
            </a:r>
            <a:r>
              <a:rPr lang="en-US" sz="2600" b="1" dirty="0">
                <a:solidFill>
                  <a:srgbClr val="FF0000"/>
                </a:solidFill>
                <a:latin typeface="Times New Roman" panose="02020603050405020304" pitchFamily="18" charset="0"/>
                <a:cs typeface="Times New Roman" panose="02020603050405020304" pitchFamily="18" charset="0"/>
              </a:rPr>
              <a:t> dung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C06D3D6C-A643-4DD3-8607-5A4FD04A293A}"/>
              </a:ext>
            </a:extLst>
          </p:cNvPr>
          <p:cNvCxnSpPr>
            <a:cxnSpLocks/>
          </p:cNvCxnSpPr>
          <p:nvPr/>
        </p:nvCxnSpPr>
        <p:spPr>
          <a:xfrm flipH="1">
            <a:off x="3301301" y="3478616"/>
            <a:ext cx="1820610" cy="52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2620A1D-F481-4906-8BE7-5CF70245CB0B}"/>
              </a:ext>
            </a:extLst>
          </p:cNvPr>
          <p:cNvSpPr txBox="1"/>
          <p:nvPr/>
        </p:nvSpPr>
        <p:spPr>
          <a:xfrm>
            <a:off x="3342647" y="2986173"/>
            <a:ext cx="1253869"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Ứng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xử</a:t>
            </a:r>
            <a:endParaRPr lang="en-US" sz="2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15EEE46-B3F2-4B72-8AA6-F7CABAF7C110}"/>
              </a:ext>
            </a:extLst>
          </p:cNvPr>
          <p:cNvSpPr txBox="1"/>
          <p:nvPr/>
        </p:nvSpPr>
        <p:spPr>
          <a:xfrm>
            <a:off x="5142867" y="3195364"/>
            <a:ext cx="1797287" cy="492443"/>
          </a:xfrm>
          <a:prstGeom prst="rect">
            <a:avLst/>
          </a:prstGeom>
          <a:noFill/>
        </p:spPr>
        <p:txBody>
          <a:bodyPr wrap="none" rtlCol="0">
            <a:spAutoFit/>
          </a:bodyPr>
          <a:lstStyle/>
          <a:p>
            <a:r>
              <a:rPr lang="en-US" sz="2600" b="1" dirty="0" err="1">
                <a:solidFill>
                  <a:srgbClr val="7030A0"/>
                </a:solidFill>
                <a:latin typeface="Times New Roman" panose="02020603050405020304" pitchFamily="18" charset="0"/>
                <a:cs typeface="Times New Roman" panose="02020603050405020304" pitchFamily="18" charset="0"/>
              </a:rPr>
              <a:t>Có</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văn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hóa</a:t>
            </a:r>
            <a:endParaRPr lang="en-US" sz="2600" b="1" dirty="0">
              <a:solidFill>
                <a:srgbClr val="7030A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E925C96B-B915-4F83-881A-A3703E84F7DD}"/>
              </a:ext>
            </a:extLst>
          </p:cNvPr>
          <p:cNvCxnSpPr>
            <a:cxnSpLocks/>
          </p:cNvCxnSpPr>
          <p:nvPr/>
        </p:nvCxnSpPr>
        <p:spPr>
          <a:xfrm flipV="1">
            <a:off x="3031067" y="4166055"/>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70246A-B002-4A16-8751-9155582AB200}"/>
              </a:ext>
            </a:extLst>
          </p:cNvPr>
          <p:cNvCxnSpPr/>
          <p:nvPr/>
        </p:nvCxnSpPr>
        <p:spPr>
          <a:xfrm>
            <a:off x="3017081" y="5147734"/>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33559D-9173-4782-A3B0-399F62E4B87D}"/>
              </a:ext>
            </a:extLst>
          </p:cNvPr>
          <p:cNvSpPr txBox="1"/>
          <p:nvPr/>
        </p:nvSpPr>
        <p:spPr>
          <a:xfrm>
            <a:off x="3215647" y="4606333"/>
            <a:ext cx="1491114"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Giao </a:t>
            </a:r>
            <a:r>
              <a:rPr lang="en-US" sz="2600" b="1" dirty="0" err="1">
                <a:latin typeface="Times New Roman" panose="02020603050405020304" pitchFamily="18" charset="0"/>
                <a:cs typeface="Times New Roman" panose="02020603050405020304" pitchFamily="18" charset="0"/>
              </a:rPr>
              <a:t>tiếp</a:t>
            </a:r>
            <a:endParaRPr lang="en-US" sz="2600" b="1" dirty="0">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CD675EB-5E56-4462-9BCA-4D05BDD016A2}"/>
              </a:ext>
            </a:extLst>
          </p:cNvPr>
          <p:cNvCxnSpPr>
            <a:cxnSpLocks/>
          </p:cNvCxnSpPr>
          <p:nvPr/>
        </p:nvCxnSpPr>
        <p:spPr>
          <a:xfrm flipV="1">
            <a:off x="4969595" y="4606333"/>
            <a:ext cx="8045" cy="10970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371EE6-2ABA-4AC2-92CF-898F1B588C88}"/>
              </a:ext>
            </a:extLst>
          </p:cNvPr>
          <p:cNvCxnSpPr>
            <a:cxnSpLocks/>
          </p:cNvCxnSpPr>
          <p:nvPr/>
        </p:nvCxnSpPr>
        <p:spPr>
          <a:xfrm>
            <a:off x="4969595" y="4643008"/>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44891-5AD7-4A74-B352-81F9403505FB}"/>
              </a:ext>
            </a:extLst>
          </p:cNvPr>
          <p:cNvCxnSpPr>
            <a:cxnSpLocks/>
          </p:cNvCxnSpPr>
          <p:nvPr/>
        </p:nvCxnSpPr>
        <p:spPr>
          <a:xfrm>
            <a:off x="4939014" y="5677937"/>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F7A815-796D-4711-ABA6-E5A3E3F61599}"/>
              </a:ext>
            </a:extLst>
          </p:cNvPr>
          <p:cNvSpPr txBox="1"/>
          <p:nvPr/>
        </p:nvSpPr>
        <p:spPr>
          <a:xfrm>
            <a:off x="5214706" y="4351423"/>
            <a:ext cx="2093843"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tắc</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B03EC9AE-8F17-4924-A59D-D34BDE247D79}"/>
              </a:ext>
            </a:extLst>
          </p:cNvPr>
          <p:cNvSpPr txBox="1"/>
          <p:nvPr/>
        </p:nvSpPr>
        <p:spPr>
          <a:xfrm>
            <a:off x="5184125" y="5431715"/>
            <a:ext cx="2597186"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Ngôn</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sự</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16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par>
                          <p:cTn id="85" fill="hold">
                            <p:stCondLst>
                              <p:cond delay="1500"/>
                            </p:stCondLst>
                            <p:childTnLst>
                              <p:par>
                                <p:cTn id="86" presetID="22" presetClass="entr" presetSubtype="8"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2" grpId="0"/>
      <p:bldP spid="24" grpId="0"/>
      <p:bldP spid="28" grpId="0"/>
      <p:bldP spid="29" grpId="0"/>
      <p:bldP spid="32" grpId="0"/>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471414" y="441995"/>
            <a:ext cx="11249172" cy="1938992"/>
          </a:xfrm>
          <a:prstGeom prst="rect">
            <a:avLst/>
          </a:prstGeom>
        </p:spPr>
        <p:txBody>
          <a:bodyPr wrap="square">
            <a:spAutoFit/>
          </a:bodyPr>
          <a:lstStyle/>
          <a:p>
            <a:pPr defTabSz="342900"/>
            <a:r>
              <a:rPr lang="en-US" sz="4000" b="1" dirty="0">
                <a:solidFill>
                  <a:srgbClr val="F03C69"/>
                </a:solidFill>
                <a:latin typeface="Times New Roman" panose="02020603050405020304" pitchFamily="18" charset="0"/>
                <a:cs typeface="Times New Roman" panose="02020603050405020304" pitchFamily="18" charset="0"/>
              </a:rPr>
              <a:t>HƯỚNG DẪN TỰ HỌC</a:t>
            </a:r>
          </a:p>
          <a:p>
            <a:pPr defTabSz="342900"/>
            <a:r>
              <a:rPr lang="en-US" sz="4000" b="1" dirty="0">
                <a:latin typeface="Times New Roman" panose="02020603050405020304" pitchFamily="18" charset="0"/>
                <a:cs typeface="Times New Roman" panose="02020603050405020304" pitchFamily="18" charset="0"/>
              </a:rPr>
              <a:t>+ Xem lại nội dung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en-US" sz="4000" b="1" dirty="0">
              <a:latin typeface="Times New Roman" panose="02020603050405020304" pitchFamily="18" charset="0"/>
              <a:cs typeface="Times New Roman" panose="02020603050405020304" pitchFamily="18" charset="0"/>
            </a:endParaRPr>
          </a:p>
          <a:p>
            <a:pPr defTabSz="342900"/>
            <a:r>
              <a:rPr lang="en-US" sz="4000" b="1" dirty="0">
                <a:latin typeface="Times New Roman" panose="02020603050405020304" pitchFamily="18" charset="0"/>
                <a:cs typeface="Times New Roman" panose="02020603050405020304" pitchFamily="18" charset="0"/>
              </a:rPr>
              <a:t>+ Chuẩn bị trước phần còn lại của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04B689E5-B9BD-4B4D-A30D-ACE4E5826B65}"/>
              </a:ext>
            </a:extLst>
          </p:cNvPr>
          <p:cNvSpPr/>
          <p:nvPr/>
        </p:nvSpPr>
        <p:spPr>
          <a:xfrm>
            <a:off x="1368840" y="2533386"/>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7">
                                            <p:bg/>
                                          </p:spTgt>
                                        </p:tgtEl>
                                        <p:attrNameLst>
                                          <p:attrName>style.visibility</p:attrName>
                                        </p:attrNameLst>
                                      </p:cBhvr>
                                      <p:to>
                                        <p:strVal val="visible"/>
                                      </p:to>
                                    </p:set>
                                    <p:anim calcmode="lin" valueType="num">
                                      <p:cBhvr>
                                        <p:cTn id="20" dur="500" fill="hold"/>
                                        <p:tgtEl>
                                          <p:spTgt spid="7">
                                            <p:bg/>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bg/>
                                          </p:spTgt>
                                        </p:tgtEl>
                                        <p:attrNameLst>
                                          <p:attrName>ppt_y</p:attrName>
                                        </p:attrNameLst>
                                      </p:cBhvr>
                                      <p:tavLst>
                                        <p:tav tm="0">
                                          <p:val>
                                            <p:strVal val="#ppt_y"/>
                                          </p:val>
                                        </p:tav>
                                        <p:tav tm="100000">
                                          <p:val>
                                            <p:strVal val="#ppt_y"/>
                                          </p:val>
                                        </p:tav>
                                      </p:tavLst>
                                    </p:anim>
                                    <p:anim calcmode="lin" valueType="num">
                                      <p:cBhvr>
                                        <p:cTn id="22" dur="500" fill="hold"/>
                                        <p:tgtEl>
                                          <p:spTgt spid="7">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bg/>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1" nodeType="clickEffect">
                                  <p:stCondLst>
                                    <p:cond delay="0"/>
                                  </p:stCondLst>
                                  <p:iterate type="lt">
                                    <p:tmPct val="0"/>
                                  </p:iterate>
                                  <p:childTnLst>
                                    <p:animEffect transition="out" filter="circle(out)">
                                      <p:cBhvr>
                                        <p:cTn id="37" dur="2000"/>
                                        <p:tgtEl>
                                          <p:spTgt spid="7">
                                            <p:txEl>
                                              <p:pRg st="0" end="0"/>
                                            </p:txEl>
                                          </p:spTgt>
                                        </p:tgtEl>
                                      </p:cBhvr>
                                    </p:animEffect>
                                    <p:set>
                                      <p:cBhvr>
                                        <p:cTn id="38" dur="1" fill="hold">
                                          <p:stCondLst>
                                            <p:cond delay="1999"/>
                                          </p:stCondLst>
                                        </p:cTn>
                                        <p:tgtEl>
                                          <p:spTgt spid="7">
                                            <p:txEl>
                                              <p:pRg st="0" end="0"/>
                                            </p:txEl>
                                          </p:spTgt>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2000"/>
                                        <p:tgtEl>
                                          <p:spTgt spid="7">
                                            <p:bg/>
                                          </p:spTgt>
                                        </p:tgtEl>
                                      </p:cBhvr>
                                    </p:animEffect>
                                    <p:set>
                                      <p:cBhvr>
                                        <p:cTn id="41" dur="1" fill="hold">
                                          <p:stCondLst>
                                            <p:cond delay="1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1400789" y="1872923"/>
            <a:ext cx="9524402" cy="2277547"/>
          </a:xfrm>
          <a:prstGeom prst="rect">
            <a:avLst/>
          </a:prstGeom>
          <a:noFill/>
        </p:spPr>
        <p:txBody>
          <a:bodyPr wrap="none" lIns="121920" tIns="60960" rIns="121920" bIns="60960">
            <a:spAutoFit/>
          </a:bodyPr>
          <a:lstStyle/>
          <a:p>
            <a:pPr algn="ct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Cảm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ơn</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quý</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thầy cô! </a:t>
            </a:r>
          </a:p>
          <a:p>
            <a:pPr algn="ct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Đã</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về</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dự</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giờ</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thăm</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lớp</a:t>
            </a:r>
            <a:endPar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
            <a:hlinkClick r:id="" action="ppaction://media"/>
            <a:extLst>
              <a:ext uri="{FF2B5EF4-FFF2-40B4-BE49-F238E27FC236}">
                <a16:creationId xmlns:a16="http://schemas.microsoft.com/office/drawing/2014/main" id="{8B5B4AF2-98DD-D8C9-C7FD-97D2C142F2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567" y="380006"/>
            <a:ext cx="10840866" cy="6097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467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A2CC6-7853-43FD-BBD0-95A057E087A5}"/>
              </a:ext>
            </a:extLst>
          </p:cNvPr>
          <p:cNvPicPr>
            <a:picLocks noChangeAspect="1"/>
          </p:cNvPicPr>
          <p:nvPr/>
        </p:nvPicPr>
        <p:blipFill>
          <a:blip r:embed="rId2"/>
          <a:stretch>
            <a:fillRect/>
          </a:stretch>
        </p:blipFill>
        <p:spPr>
          <a:xfrm>
            <a:off x="336395" y="323443"/>
            <a:ext cx="11519209" cy="6211114"/>
          </a:xfrm>
          <a:prstGeom prst="rect">
            <a:avLst/>
          </a:prstGeom>
        </p:spPr>
      </p:pic>
    </p:spTree>
    <p:extLst>
      <p:ext uri="{BB962C8B-B14F-4D97-AF65-F5344CB8AC3E}">
        <p14:creationId xmlns:p14="http://schemas.microsoft.com/office/powerpoint/2010/main" val="309965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id="{87F00592-15B4-48FB-B7D1-30BB66435973}"/>
              </a:ext>
            </a:extLst>
          </p:cNvPr>
          <p:cNvSpPr/>
          <p:nvPr/>
        </p:nvSpPr>
        <p:spPr>
          <a:xfrm>
            <a:off x="2181640" y="3966033"/>
            <a:ext cx="9118754" cy="58907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en-US" sz="2400" b="1" dirty="0">
                <a:solidFill>
                  <a:srgbClr val="FF0000"/>
                </a:solidFill>
                <a:latin typeface="SVN-SAF" panose="02040603050506020204" pitchFamily="18" charset="0"/>
                <a:cs typeface="Times New Roman" panose="02020603050405020304" pitchFamily="18" charset="0"/>
              </a:rPr>
              <a:t>1. </a:t>
            </a:r>
            <a:r>
              <a:rPr lang="vi-VN" sz="2400" b="1" dirty="0">
                <a:solidFill>
                  <a:srgbClr val="FF0000"/>
                </a:solidFill>
                <a:latin typeface="SVN-SAF" panose="02040603050506020204" pitchFamily="18" charset="0"/>
                <a:cs typeface="Times New Roman" panose="02020603050405020304" pitchFamily="18" charset="0"/>
              </a:rPr>
              <a:t>GIAO TIẾP, ỨNG XỬ CÓ VĂN 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a:solidFill>
                  <a:srgbClr val="FF0000"/>
                </a:solidFill>
                <a:latin typeface="SVN-SAF" panose="02040603050506020204" pitchFamily="18" charset="0"/>
                <a:cs typeface="Times New Roman" panose="02020603050405020304" pitchFamily="18" charset="0"/>
              </a:rPr>
              <a:t>QUA MẠNG</a:t>
            </a:r>
          </a:p>
        </p:txBody>
      </p:sp>
      <p:sp>
        <p:nvSpPr>
          <p:cNvPr id="20" name="Rectangle 19">
            <a:extLst>
              <a:ext uri="{FF2B5EF4-FFF2-40B4-BE49-F238E27FC236}">
                <a16:creationId xmlns:a16="http://schemas.microsoft.com/office/drawing/2014/main" id="{49AD5CFD-6A92-4ADE-B2BB-09E8F1D2A400}"/>
              </a:ext>
            </a:extLst>
          </p:cNvPr>
          <p:cNvSpPr/>
          <p:nvPr/>
        </p:nvSpPr>
        <p:spPr>
          <a:xfrm>
            <a:off x="2181640" y="4689072"/>
            <a:ext cx="9118754" cy="5777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id="{D245AB6D-7C24-4D42-B218-47BA83947FC6}"/>
              </a:ext>
            </a:extLst>
          </p:cNvPr>
          <p:cNvSpPr/>
          <p:nvPr/>
        </p:nvSpPr>
        <p:spPr>
          <a:xfrm>
            <a:off x="2181640" y="5347630"/>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CBC5F-9711-4EAA-A70A-D5ECACB85F08}"/>
              </a:ext>
            </a:extLst>
          </p:cNvPr>
          <p:cNvPicPr>
            <a:picLocks noChangeAspect="1"/>
          </p:cNvPicPr>
          <p:nvPr/>
        </p:nvPicPr>
        <p:blipFill>
          <a:blip r:embed="rId2"/>
          <a:stretch>
            <a:fillRect/>
          </a:stretch>
        </p:blipFill>
        <p:spPr>
          <a:xfrm>
            <a:off x="489983" y="1066525"/>
            <a:ext cx="11212033" cy="3229509"/>
          </a:xfrm>
          <a:prstGeom prst="rect">
            <a:avLst/>
          </a:prstGeom>
        </p:spPr>
      </p:pic>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spTree>
    <p:extLst>
      <p:ext uri="{BB962C8B-B14F-4D97-AF65-F5344CB8AC3E}">
        <p14:creationId xmlns:p14="http://schemas.microsoft.com/office/powerpoint/2010/main" val="278255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NHÓM</a:t>
            </a:r>
          </a:p>
        </p:txBody>
      </p:sp>
      <p:sp>
        <p:nvSpPr>
          <p:cNvPr id="6" name="TextBox 5">
            <a:extLst>
              <a:ext uri="{FF2B5EF4-FFF2-40B4-BE49-F238E27FC236}">
                <a16:creationId xmlns:a16="http://schemas.microsoft.com/office/drawing/2014/main"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5 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05:00</a:t>
            </a: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04:59</a:t>
            </a: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04:58</a:t>
            </a: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04:57</a:t>
            </a: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04:56</a:t>
            </a: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04:55</a:t>
            </a: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04:54</a:t>
            </a: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04:53</a:t>
            </a: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04:52</a:t>
            </a: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04:51</a:t>
            </a: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04:50</a:t>
            </a: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04:49</a:t>
            </a: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04:48</a:t>
            </a: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04:47</a:t>
            </a: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04:46</a:t>
            </a: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04:45</a:t>
            </a: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04:44</a:t>
            </a: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04:43</a:t>
            </a: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04:42</a:t>
            </a: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04:41</a:t>
            </a: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04:40</a:t>
            </a: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04:39</a:t>
            </a: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04:38</a:t>
            </a: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04:37</a:t>
            </a: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04:36</a:t>
            </a: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04:35</a:t>
            </a: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04:34</a:t>
            </a: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04:33</a:t>
            </a: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04:32</a:t>
            </a: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04:31</a:t>
            </a: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04:30</a:t>
            </a: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04:29</a:t>
            </a: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04:28</a:t>
            </a: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04:27</a:t>
            </a: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04:26</a:t>
            </a: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04:25</a:t>
            </a: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04:24</a:t>
            </a: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04:23</a:t>
            </a: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04:22</a:t>
            </a: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04:21</a:t>
            </a: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04:20</a:t>
            </a: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04:19</a:t>
            </a: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04:18</a:t>
            </a: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04:17</a:t>
            </a: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04:16</a:t>
            </a: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04:15</a:t>
            </a: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04:14</a:t>
            </a: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04:13</a:t>
            </a: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04:12</a:t>
            </a: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04:11</a:t>
            </a: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04:10</a:t>
            </a: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04:09</a:t>
            </a: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04:08</a:t>
            </a: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04:07</a:t>
            </a: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04:06</a:t>
            </a: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04:05</a:t>
            </a: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04:04</a:t>
            </a: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04:03</a:t>
            </a: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04:02</a:t>
            </a: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04:01</a:t>
            </a: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04:00</a:t>
            </a: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03:59</a:t>
            </a: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03:58</a:t>
            </a: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03:57</a:t>
            </a: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03:56</a:t>
            </a: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03:55</a:t>
            </a: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03:54</a:t>
            </a: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03:53</a:t>
            </a: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03:52</a:t>
            </a: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03:51</a:t>
            </a: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03:50</a:t>
            </a: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03:49</a:t>
            </a: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03:48</a:t>
            </a: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03:47</a:t>
            </a: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03:46</a:t>
            </a: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03:45</a:t>
            </a: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03:44</a:t>
            </a: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03:43</a:t>
            </a: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03:42</a:t>
            </a: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03:41</a:t>
            </a: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03:40</a:t>
            </a: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03:39</a:t>
            </a: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03:38</a:t>
            </a: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03:37</a:t>
            </a: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03:36</a:t>
            </a: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03:35</a:t>
            </a: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03:34</a:t>
            </a: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03:33</a:t>
            </a: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03:32</a:t>
            </a: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03:31</a:t>
            </a: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03:30</a:t>
            </a: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03:29</a:t>
            </a: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03:28</a:t>
            </a: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03:27</a:t>
            </a: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03:26</a:t>
            </a: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03:25</a:t>
            </a: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03:24</a:t>
            </a: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03:23</a:t>
            </a: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03:22</a:t>
            </a: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03:21</a:t>
            </a: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03:20</a:t>
            </a: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03:19</a:t>
            </a: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03:18</a:t>
            </a: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03:17</a:t>
            </a: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03:16</a:t>
            </a: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03:15</a:t>
            </a: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03:14</a:t>
            </a: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03:13</a:t>
            </a: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03:12</a:t>
            </a: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03:11</a:t>
            </a: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03:10</a:t>
            </a: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03:09</a:t>
            </a: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03:08</a:t>
            </a: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03:07</a:t>
            </a: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03:06</a:t>
            </a: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03:05</a:t>
            </a: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03:04</a:t>
            </a: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03:03</a:t>
            </a: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03:02</a:t>
            </a: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03:01</a:t>
            </a: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03:00</a:t>
            </a: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02:59</a:t>
            </a: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02:58</a:t>
            </a: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02:57</a:t>
            </a: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02:56</a:t>
            </a: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02:55</a:t>
            </a: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02:54</a:t>
            </a: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02:53</a:t>
            </a: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02:52</a:t>
            </a: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02:51</a:t>
            </a: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02:50</a:t>
            </a: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02:49</a:t>
            </a: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02:48</a:t>
            </a: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02:47</a:t>
            </a: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02:46</a:t>
            </a: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02:45</a:t>
            </a: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02:44</a:t>
            </a: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02:43</a:t>
            </a: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02:42</a:t>
            </a: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02:41</a:t>
            </a: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02:40</a:t>
            </a: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02:39</a:t>
            </a: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02:38</a:t>
            </a: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02:37</a:t>
            </a: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02:36</a:t>
            </a: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02:35</a:t>
            </a: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02:34</a:t>
            </a: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02:33</a:t>
            </a: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02:32</a:t>
            </a: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02:31</a:t>
            </a: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02:30</a:t>
            </a: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02:29</a:t>
            </a: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02:28</a:t>
            </a: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02:27</a:t>
            </a: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02:26</a:t>
            </a: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02:25</a:t>
            </a: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02:24</a:t>
            </a: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02:23</a:t>
            </a: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02:22</a:t>
            </a: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02:21</a:t>
            </a: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02:20</a:t>
            </a: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02:19</a:t>
            </a: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02:18</a:t>
            </a: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02:17</a:t>
            </a: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02:16</a:t>
            </a: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02:15</a:t>
            </a: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02:14</a:t>
            </a: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02:13</a:t>
            </a: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02:12</a:t>
            </a: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02:11</a:t>
            </a: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02:10</a:t>
            </a: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02:09</a:t>
            </a: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02:08</a:t>
            </a: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02:07</a:t>
            </a: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02:06</a:t>
            </a: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02:05</a:t>
            </a: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02:04</a:t>
            </a: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02:03</a:t>
            </a: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02:02</a:t>
            </a: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02:01</a:t>
            </a: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00:01</a:t>
            </a: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TG</a:t>
            </a:r>
          </a:p>
        </p:txBody>
      </p:sp>
      <p:pic>
        <p:nvPicPr>
          <p:cNvPr id="310" name="Picture 309">
            <a:extLst>
              <a:ext uri="{FF2B5EF4-FFF2-40B4-BE49-F238E27FC236}">
                <a16:creationId xmlns:a16="http://schemas.microsoft.com/office/drawing/2014/main"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5" name="Picture 4">
            <a:extLst>
              <a:ext uri="{FF2B5EF4-FFF2-40B4-BE49-F238E27FC236}">
                <a16:creationId xmlns:a16="http://schemas.microsoft.com/office/drawing/2014/main" id="{9979BE68-1B23-4375-8C96-F38618F0B1C5}"/>
              </a:ext>
            </a:extLst>
          </p:cNvPr>
          <p:cNvPicPr>
            <a:picLocks noChangeAspect="1"/>
          </p:cNvPicPr>
          <p:nvPr/>
        </p:nvPicPr>
        <p:blipFill>
          <a:blip r:embed="rId2"/>
          <a:stretch>
            <a:fillRect/>
          </a:stretch>
        </p:blipFill>
        <p:spPr>
          <a:xfrm>
            <a:off x="404806" y="1645891"/>
            <a:ext cx="645055" cy="642933"/>
          </a:xfrm>
          <a:prstGeom prst="rect">
            <a:avLst/>
          </a:prstGeom>
        </p:spPr>
      </p:pic>
      <p:sp>
        <p:nvSpPr>
          <p:cNvPr id="6" name="Rectangle 5">
            <a:extLst>
              <a:ext uri="{FF2B5EF4-FFF2-40B4-BE49-F238E27FC236}">
                <a16:creationId xmlns:a16="http://schemas.microsoft.com/office/drawing/2014/main" id="{C4B09DE3-EA78-447C-9D08-9EC3D2D2C724}"/>
              </a:ext>
            </a:extLst>
          </p:cNvPr>
          <p:cNvSpPr/>
          <p:nvPr/>
        </p:nvSpPr>
        <p:spPr>
          <a:xfrm>
            <a:off x="965552" y="1638035"/>
            <a:ext cx="10703859" cy="2405274"/>
          </a:xfrm>
          <a:prstGeom prst="rect">
            <a:avLst/>
          </a:prstGeom>
        </p:spPr>
        <p:txBody>
          <a:bodyPr wrap="square">
            <a:spAutoFit/>
          </a:bodyPr>
          <a:lstStyle/>
          <a:p>
            <a:pPr>
              <a:lnSpc>
                <a:spcPct val="107000"/>
              </a:lnSpc>
              <a:spcAft>
                <a:spcPts val="800"/>
              </a:spcAft>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phương thức giao tiếp qua mạng phổ biến :</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Gửi và nhận thư điện 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Nói chuyện trực tuyến thông qua các ứng dụng, trên các diễn đàn, trên mạng xã hội,...</a:t>
            </a:r>
          </a:p>
        </p:txBody>
      </p:sp>
      <p:sp>
        <p:nvSpPr>
          <p:cNvPr id="7" name="Freeform: Shape 9">
            <a:extLst>
              <a:ext uri="{FF2B5EF4-FFF2-40B4-BE49-F238E27FC236}">
                <a16:creationId xmlns:a16="http://schemas.microsoft.com/office/drawing/2014/main" id="{43998E45-C429-4124-829A-F6880C2905B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gặp gỡ trực tiếp</a:t>
            </a:r>
          </a:p>
        </p:txBody>
      </p:sp>
      <p:sp>
        <p:nvSpPr>
          <p:cNvPr id="8" name="Freeform: Shape 10">
            <a:extLst>
              <a:ext uri="{FF2B5EF4-FFF2-40B4-BE49-F238E27FC236}">
                <a16:creationId xmlns:a16="http://schemas.microsoft.com/office/drawing/2014/main" id="{A71E62BF-BEDC-4CCC-AC14-040D8BC56BFE}"/>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đối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D</a:t>
            </a:r>
            <a:r>
              <a:rPr lang="vi-VN" sz="2800" dirty="0">
                <a:solidFill>
                  <a:srgbClr val="FF0000"/>
                </a:solidFill>
                <a:latin typeface="Times New Roman" panose="02020603050405020304" pitchFamily="18" charset="0"/>
                <a:cs typeface="Times New Roman" panose="02020603050405020304" pitchFamily="18" charset="0"/>
              </a:rPr>
              <a:t>ùng lời nói để nói chuyện với nhau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FF0000"/>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cảm</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xúc</a:t>
            </a:r>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Freeform: Shape 12">
            <a:extLst>
              <a:ext uri="{FF2B5EF4-FFF2-40B4-BE49-F238E27FC236}">
                <a16:creationId xmlns:a16="http://schemas.microsoft.com/office/drawing/2014/main" id="{FD231D71-8A56-46CB-9D44-75322105529E}"/>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qua </a:t>
            </a:r>
            <a:r>
              <a:rPr lang="en-US" sz="3000" b="1" kern="1200" dirty="0" err="1">
                <a:latin typeface="Times New Roman" panose="02020603050405020304" pitchFamily="18" charset="0"/>
                <a:cs typeface="Times New Roman" panose="02020603050405020304" pitchFamily="18" charset="0"/>
              </a:rPr>
              <a:t>mạng</a:t>
            </a:r>
            <a:endParaRPr lang="en-US" sz="3000" b="1" kern="1200" dirty="0">
              <a:latin typeface="Times New Roman" panose="02020603050405020304" pitchFamily="18" charset="0"/>
              <a:cs typeface="Times New Roman" panose="02020603050405020304" pitchFamily="18" charset="0"/>
            </a:endParaRPr>
          </a:p>
        </p:txBody>
      </p:sp>
      <p:sp>
        <p:nvSpPr>
          <p:cNvPr id="10" name="Left-Right Arrow 17">
            <a:extLst>
              <a:ext uri="{FF2B5EF4-FFF2-40B4-BE49-F238E27FC236}">
                <a16:creationId xmlns:a16="http://schemas.microsoft.com/office/drawing/2014/main" id="{22929408-582F-4F32-A1F9-63AC42F7AAD5}"/>
              </a:ext>
            </a:extLst>
          </p:cNvPr>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3A5A48F-C89F-42EF-9490-3B27B9D64594}"/>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đâu,không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àm quen với </a:t>
            </a:r>
            <a:r>
              <a:rPr lang="en-US" sz="2800" dirty="0">
                <a:solidFill>
                  <a:schemeClr val="tx1"/>
                </a:solidFill>
                <a:latin typeface="Times New Roman" panose="02020603050405020304" pitchFamily="18" charset="0"/>
                <a:cs typeface="Times New Roman" panose="02020603050405020304" pitchFamily="18" charset="0"/>
              </a:rPr>
              <a:t>mọi người </a:t>
            </a:r>
            <a:r>
              <a:rPr lang="vi-VN" sz="2800" dirty="0">
                <a:solidFill>
                  <a:schemeClr val="tx1"/>
                </a:solidFill>
                <a:latin typeface="Times New Roman" panose="02020603050405020304" pitchFamily="18" charset="0"/>
                <a:cs typeface="Times New Roman" panose="02020603050405020304" pitchFamily="18" charset="0"/>
              </a:rPr>
              <a:t>mà không r</a:t>
            </a:r>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khỏi</a:t>
            </a:r>
            <a:r>
              <a:rPr lang="en-US" sz="2800" dirty="0">
                <a:solidFill>
                  <a:schemeClr val="tx1"/>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latin typeface="Times New Roman" panose="02020603050405020304" pitchFamily="18" charset="0"/>
                <a:cs typeface="Times New Roman" panose="02020603050405020304" pitchFamily="18" charset="0"/>
              </a:rPr>
              <a:t>ình luận vào các bài đăng của bạn bè và người lạ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nhắn</a:t>
            </a:r>
            <a:r>
              <a:rPr lang="en-US" sz="2800" dirty="0">
                <a:solidFill>
                  <a:srgbClr val="FF0000"/>
                </a:solidFill>
                <a:latin typeface="Times New Roman" panose="02020603050405020304" pitchFamily="18" charset="0"/>
                <a:cs typeface="Times New Roman" panose="02020603050405020304" pitchFamily="18" charset="0"/>
              </a:rPr>
              <a:t> tin qua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chemeClr val="tx1"/>
                </a:solidFill>
                <a:latin typeface="Times New Roman" panose="02020603050405020304" pitchFamily="18" charset="0"/>
                <a:cs typeface="Times New Roman" panose="02020603050405020304" pitchFamily="18" charset="0"/>
              </a:rPr>
              <a:t>Ẩn danh thể hiện suy nghĩ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B49E10C-DA92-4510-A4B4-7AB693A3ADE5}"/>
              </a:ext>
            </a:extLst>
          </p:cNvPr>
          <p:cNvSpPr txBox="1"/>
          <p:nvPr/>
        </p:nvSpPr>
        <p:spPr>
          <a:xfrm>
            <a:off x="522589" y="1970557"/>
            <a:ext cx="11193607" cy="3539430"/>
          </a:xfrm>
          <a:prstGeom prst="rect">
            <a:avLst/>
          </a:prstGeom>
          <a:noFill/>
        </p:spPr>
        <p:txBody>
          <a:bodyPr wrap="square" rtlCol="0">
            <a:spAutoFit/>
          </a:bodyPr>
          <a:lstStyle/>
          <a:p>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suy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tiếp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hay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giới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ảo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ẩn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danh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ta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sẽ</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nhìn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thấy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lo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mang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ảnh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phán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vậy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dễ</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coi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cụ</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hoặc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diễn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đàn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khai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kích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nói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nhọ</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lẫn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02B7BE1-4E4D-4EFB-B0ED-0D8527FD0D06}"/>
              </a:ext>
            </a:extLst>
          </p:cNvPr>
          <p:cNvPicPr>
            <a:picLocks noChangeAspect="1"/>
          </p:cNvPicPr>
          <p:nvPr/>
        </p:nvPicPr>
        <p:blipFill rotWithShape="1">
          <a:blip r:embed="rId3"/>
          <a:srcRect l="2774" t="69944" r="2288" b="6362"/>
          <a:stretch/>
        </p:blipFill>
        <p:spPr>
          <a:xfrm>
            <a:off x="404806" y="1074381"/>
            <a:ext cx="11455400" cy="783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440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500"/>
                                        <p:tgtEl>
                                          <p:spTgt spid="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fade">
                                      <p:cBhvr>
                                        <p:cTn id="61" dur="500"/>
                                        <p:tgtEl>
                                          <p:spTgt spid="8">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fade">
                                      <p:cBhvr>
                                        <p:cTn id="66" dur="500"/>
                                        <p:tgtEl>
                                          <p:spTgt spid="1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xEl>
                                              <p:pRg st="0" end="0"/>
                                            </p:txEl>
                                          </p:spTgt>
                                        </p:tgtEl>
                                      </p:cBhvr>
                                    </p:animEffect>
                                    <p:set>
                                      <p:cBhvr>
                                        <p:cTn id="94" dur="1" fill="hold">
                                          <p:stCondLst>
                                            <p:cond delay="499"/>
                                          </p:stCondLst>
                                        </p:cTn>
                                        <p:tgtEl>
                                          <p:spTgt spid="8">
                                            <p:txEl>
                                              <p:pRg st="0" end="0"/>
                                            </p:txEl>
                                          </p:spTgt>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8">
                                            <p:txEl>
                                              <p:pRg st="1" end="1"/>
                                            </p:txEl>
                                          </p:spTgt>
                                        </p:tgtEl>
                                      </p:cBhvr>
                                    </p:animEffect>
                                    <p:set>
                                      <p:cBhvr>
                                        <p:cTn id="97" dur="1" fill="hold">
                                          <p:stCondLst>
                                            <p:cond delay="499"/>
                                          </p:stCondLst>
                                        </p:cTn>
                                        <p:tgtEl>
                                          <p:spTgt spid="8">
                                            <p:txEl>
                                              <p:pRg st="1" end="1"/>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xEl>
                                              <p:pRg st="2" end="2"/>
                                            </p:txEl>
                                          </p:spTgt>
                                        </p:tgtEl>
                                      </p:cBhvr>
                                    </p:animEffect>
                                    <p:set>
                                      <p:cBhvr>
                                        <p:cTn id="100" dur="1" fill="hold">
                                          <p:stCondLst>
                                            <p:cond delay="499"/>
                                          </p:stCondLst>
                                        </p:cTn>
                                        <p:tgtEl>
                                          <p:spTgt spid="8">
                                            <p:txEl>
                                              <p:pRg st="2" end="2"/>
                                            </p:txEl>
                                          </p:spTgt>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
                                            <p:txEl>
                                              <p:pRg st="0" end="0"/>
                                            </p:txEl>
                                          </p:spTgt>
                                        </p:tgtEl>
                                      </p:cBhvr>
                                    </p:animEffect>
                                    <p:set>
                                      <p:cBhvr>
                                        <p:cTn id="103" dur="1" fill="hold">
                                          <p:stCondLst>
                                            <p:cond delay="499"/>
                                          </p:stCondLst>
                                        </p:cTn>
                                        <p:tgtEl>
                                          <p:spTgt spid="11">
                                            <p:txEl>
                                              <p:pRg st="0" end="0"/>
                                            </p:txEl>
                                          </p:spTgt>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
                                            <p:txEl>
                                              <p:pRg st="1" end="1"/>
                                            </p:txEl>
                                          </p:spTgt>
                                        </p:tgtEl>
                                      </p:cBhvr>
                                    </p:animEffect>
                                    <p:set>
                                      <p:cBhvr>
                                        <p:cTn id="106" dur="1" fill="hold">
                                          <p:stCondLst>
                                            <p:cond delay="499"/>
                                          </p:stCondLst>
                                        </p:cTn>
                                        <p:tgtEl>
                                          <p:spTgt spid="11">
                                            <p:txEl>
                                              <p:pRg st="1" end="1"/>
                                            </p:txEl>
                                          </p:spTgt>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1">
                                            <p:txEl>
                                              <p:pRg st="2" end="2"/>
                                            </p:txEl>
                                          </p:spTgt>
                                        </p:tgtEl>
                                      </p:cBhvr>
                                    </p:animEffect>
                                    <p:set>
                                      <p:cBhvr>
                                        <p:cTn id="109" dur="1" fill="hold">
                                          <p:stCondLst>
                                            <p:cond delay="499"/>
                                          </p:stCondLst>
                                        </p:cTn>
                                        <p:tgtEl>
                                          <p:spTgt spid="11">
                                            <p:txEl>
                                              <p:pRg st="2" end="2"/>
                                            </p:txEl>
                                          </p:spTgt>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TIẾP SỨC</a:t>
            </a:r>
          </a:p>
          <a:p>
            <a:pPr algn="ctr"/>
            <a:r>
              <a:rPr lang="en-US" sz="2800" b="1" dirty="0">
                <a:solidFill>
                  <a:srgbClr val="C00000"/>
                </a:solidFill>
              </a:rPr>
              <a:t>Thời gian: 3 phút</a:t>
            </a:r>
          </a:p>
          <a:p>
            <a:endParaRPr lang="en-US" sz="2800" dirty="0"/>
          </a:p>
        </p:txBody>
      </p:sp>
      <p:sp>
        <p:nvSpPr>
          <p:cNvPr id="8" name="Scroll: Horizontal 5">
            <a:extLst>
              <a:ext uri="{FF2B5EF4-FFF2-40B4-BE49-F238E27FC236}">
                <a16:creationId xmlns:a16="http://schemas.microsoft.com/office/drawing/2014/main"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 Các thành viên trong đội 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pic>
        <p:nvPicPr>
          <p:cNvPr id="311" name="Picture 310">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13187</TotalTime>
  <Words>2023</Words>
  <Application>Microsoft Office PowerPoint</Application>
  <PresentationFormat>Widescreen</PresentationFormat>
  <Paragraphs>923</Paragraphs>
  <Slides>29</Slides>
  <Notes>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等线</vt:lpstr>
      <vt:lpstr>#9Slide03 Arima Madurai</vt:lpstr>
      <vt:lpstr>.VnBodoniH</vt:lpstr>
      <vt:lpstr>Arial</vt:lpstr>
      <vt:lpstr>Calibri</vt:lpstr>
      <vt:lpstr>Century</vt:lpstr>
      <vt:lpstr>Hind Vadodara Light</vt:lpstr>
      <vt:lpstr>Poppins</vt:lpstr>
      <vt:lpstr>Segoe UI Black</vt:lpstr>
      <vt:lpstr>SVN-SAF</vt:lpstr>
      <vt:lpstr>Times New Roman</vt:lpstr>
      <vt:lpstr>UTM Kabel KT</vt:lpstr>
      <vt:lpstr>1_Office 主题</vt:lpstr>
      <vt:lpstr>PowerPoint Presentation</vt:lpstr>
      <vt:lpstr>KHỞI ĐỘNG (Thời gian: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Quí Phạm Ngọc</cp:lastModifiedBy>
  <cp:revision>655</cp:revision>
  <dcterms:created xsi:type="dcterms:W3CDTF">2021-11-14T08:33:55Z</dcterms:created>
  <dcterms:modified xsi:type="dcterms:W3CDTF">2024-09-15T14:02:46Z</dcterms:modified>
</cp:coreProperties>
</file>