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363" r:id="rId2"/>
    <p:sldId id="3095" r:id="rId3"/>
    <p:sldId id="3169" r:id="rId4"/>
    <p:sldId id="3180" r:id="rId5"/>
    <p:sldId id="3181" r:id="rId6"/>
    <p:sldId id="3182" r:id="rId7"/>
    <p:sldId id="3183" r:id="rId8"/>
    <p:sldId id="3184" r:id="rId9"/>
    <p:sldId id="3185" r:id="rId10"/>
    <p:sldId id="3187" r:id="rId11"/>
    <p:sldId id="3188" r:id="rId12"/>
    <p:sldId id="3189" r:id="rId13"/>
    <p:sldId id="3190" r:id="rId14"/>
    <p:sldId id="3191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D3376"/>
    <a:srgbClr val="0C6D39"/>
    <a:srgbClr val="C2E2F3"/>
    <a:srgbClr val="F0677C"/>
    <a:srgbClr val="0998D7"/>
    <a:srgbClr val="F18105"/>
    <a:srgbClr val="0000FF"/>
    <a:srgbClr val="FCBB75"/>
    <a:srgbClr val="009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32674-8B0B-4A16-BA70-6C2CD890B2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A9C3291-6F02-4968-972D-98E51A2621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54DA5-A8B1-47C6-91BC-8EE486452E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9" name="Picture 8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9177DC3B-5747-449F-8020-0C394E86E2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D1195-218E-4222-A5DA-70726D4831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C18A811-DE77-4C32-9E2D-64F132EA7AF0}"/>
              </a:ext>
            </a:extLst>
          </p:cNvPr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CB2999E-0BA1-4C89-A59F-8A54F4BE306E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57871C-7653-40D9-881B-8AD5E6D85701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11FB22-5166-4936-BC07-4E607039B275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4A763F-F403-4B7C-80F8-8C9FFF0BCBD8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30B091-3795-4736-B507-FB3D584C99B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5B6E81-4FFA-414A-A5D4-38B9D77F9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CA32BB-4998-4F83-9EBB-E2B72CA98F3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F78BA3-2706-4830-800A-6821A19AC792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38BB94-6CDF-4792-B0E7-56C600D94BD2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E173351-2319-4C54-A582-6CAD67FEC1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44478" y="657318"/>
            <a:ext cx="932605" cy="823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D1C36-56A8-43C3-B713-18F36105BA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34112E98-A4C0-6F1D-0752-AA8697EE6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0090-C918-4799-8806-11462282D6EC}" type="datetime1">
              <a:rPr lang="en-US"/>
              <a:pPr>
                <a:defRPr/>
              </a:pPr>
              <a:t>12/12/2024</a:t>
            </a:fld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8FA91EC8-9E2B-3C99-E268-2BF82B0F0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03C2B814-5024-43BB-5E20-3F8FFE62E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4756B-F9A3-4B8F-A7DA-B6D7842B1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27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8" r:id="rId2"/>
    <p:sldLayoutId id="2147483759" r:id="rId3"/>
    <p:sldLayoutId id="2147483754" r:id="rId4"/>
    <p:sldLayoutId id="2147483757" r:id="rId5"/>
    <p:sldLayoutId id="2147483756" r:id="rId6"/>
    <p:sldLayoutId id="2147483760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98311119-30B5-DD57-A8CD-966410B15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7200"/>
            <a:ext cx="8229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7200">
              <a:latin typeface="VNI-Ariston"/>
              <a:cs typeface="Arial" panose="020B0604020202020204" pitchFamily="34" charset="0"/>
            </a:endParaRPr>
          </a:p>
        </p:txBody>
      </p:sp>
      <p:pic>
        <p:nvPicPr>
          <p:cNvPr id="16387" name="Picture 19" descr="SPARKLES">
            <a:extLst>
              <a:ext uri="{FF2B5EF4-FFF2-40B4-BE49-F238E27FC236}">
                <a16:creationId xmlns:a16="http://schemas.microsoft.com/office/drawing/2014/main" id="{83B49352-EDA4-90F8-0CE4-A42ADA2AD1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76963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0" descr="SPARKLES">
            <a:extLst>
              <a:ext uri="{FF2B5EF4-FFF2-40B4-BE49-F238E27FC236}">
                <a16:creationId xmlns:a16="http://schemas.microsoft.com/office/drawing/2014/main" id="{85FA4F1B-6F7C-EB94-8788-15C52BFB9A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91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0" descr="SPARKLES">
            <a:extLst>
              <a:ext uri="{FF2B5EF4-FFF2-40B4-BE49-F238E27FC236}">
                <a16:creationId xmlns:a16="http://schemas.microsoft.com/office/drawing/2014/main" id="{D635D655-4AC9-359D-DD4D-ED023C27E0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7" descr="SPARKLES">
            <a:extLst>
              <a:ext uri="{FF2B5EF4-FFF2-40B4-BE49-F238E27FC236}">
                <a16:creationId xmlns:a16="http://schemas.microsoft.com/office/drawing/2014/main" id="{5E745C75-5B46-E6B9-0E76-7020A6E46A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8" descr="SPARKLES">
            <a:extLst>
              <a:ext uri="{FF2B5EF4-FFF2-40B4-BE49-F238E27FC236}">
                <a16:creationId xmlns:a16="http://schemas.microsoft.com/office/drawing/2014/main" id="{3B4ACFF6-80F8-03AC-56AD-F36C90BDD6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9" descr="SPARKLES">
            <a:extLst>
              <a:ext uri="{FF2B5EF4-FFF2-40B4-BE49-F238E27FC236}">
                <a16:creationId xmlns:a16="http://schemas.microsoft.com/office/drawing/2014/main" id="{C61BBA00-FF05-309B-8C8F-8E30A0B590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SPARKLES">
            <a:extLst>
              <a:ext uri="{FF2B5EF4-FFF2-40B4-BE49-F238E27FC236}">
                <a16:creationId xmlns:a16="http://schemas.microsoft.com/office/drawing/2014/main" id="{C2D972B9-73E2-CBFB-0A5D-0CB9AF8C09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662613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5" descr="SPARKLES">
            <a:extLst>
              <a:ext uri="{FF2B5EF4-FFF2-40B4-BE49-F238E27FC236}">
                <a16:creationId xmlns:a16="http://schemas.microsoft.com/office/drawing/2014/main" id="{DE738899-D316-54F4-CDD0-6D50AB7A5A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029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8" descr="SPARKLES">
            <a:extLst>
              <a:ext uri="{FF2B5EF4-FFF2-40B4-BE49-F238E27FC236}">
                <a16:creationId xmlns:a16="http://schemas.microsoft.com/office/drawing/2014/main" id="{2505A167-1ED7-5E0D-0BD9-7BF51887AC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63" y="5959475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52" descr="SPARKLES">
            <a:extLst>
              <a:ext uri="{FF2B5EF4-FFF2-40B4-BE49-F238E27FC236}">
                <a16:creationId xmlns:a16="http://schemas.microsoft.com/office/drawing/2014/main" id="{A1271649-4D25-8EB8-16D9-FAB31DD839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225" y="276225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53" descr="SPARKLES">
            <a:extLst>
              <a:ext uri="{FF2B5EF4-FFF2-40B4-BE49-F238E27FC236}">
                <a16:creationId xmlns:a16="http://schemas.microsoft.com/office/drawing/2014/main" id="{F2318388-DD51-B0B0-D260-153F213F98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975" y="3890963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54" descr="SPARKLES">
            <a:extLst>
              <a:ext uri="{FF2B5EF4-FFF2-40B4-BE49-F238E27FC236}">
                <a16:creationId xmlns:a16="http://schemas.microsoft.com/office/drawing/2014/main" id="{55F89AB9-2DF3-21C9-DEEC-28A13F2973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5" descr="SPARKLES">
            <a:extLst>
              <a:ext uri="{FF2B5EF4-FFF2-40B4-BE49-F238E27FC236}">
                <a16:creationId xmlns:a16="http://schemas.microsoft.com/office/drawing/2014/main" id="{D4A5A0ED-209A-6531-16ED-40D21E257D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3" y="22733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 descr="450603ss06xdzo9s">
            <a:extLst>
              <a:ext uri="{FF2B5EF4-FFF2-40B4-BE49-F238E27FC236}">
                <a16:creationId xmlns:a16="http://schemas.microsoft.com/office/drawing/2014/main" id="{DF012420-B10F-999C-2371-125786A397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3724275"/>
            <a:ext cx="1752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4" descr="450603ss06xdzo9s">
            <a:extLst>
              <a:ext uri="{FF2B5EF4-FFF2-40B4-BE49-F238E27FC236}">
                <a16:creationId xmlns:a16="http://schemas.microsoft.com/office/drawing/2014/main" id="{7A87C9D2-A96F-38CE-EEC8-104F1568D7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9413" y="3895725"/>
            <a:ext cx="20653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2" name="Group 5">
            <a:extLst>
              <a:ext uri="{FF2B5EF4-FFF2-40B4-BE49-F238E27FC236}">
                <a16:creationId xmlns:a16="http://schemas.microsoft.com/office/drawing/2014/main" id="{AE891A9B-06B8-F7BD-9453-9E2264FD8F4F}"/>
              </a:ext>
            </a:extLst>
          </p:cNvPr>
          <p:cNvGrpSpPr>
            <a:grpSpLocks/>
          </p:cNvGrpSpPr>
          <p:nvPr/>
        </p:nvGrpSpPr>
        <p:grpSpPr bwMode="auto">
          <a:xfrm>
            <a:off x="4687888" y="4354513"/>
            <a:ext cx="2667000" cy="1752600"/>
            <a:chOff x="1008" y="1536"/>
            <a:chExt cx="3840" cy="2208"/>
          </a:xfrm>
        </p:grpSpPr>
        <p:pic>
          <p:nvPicPr>
            <p:cNvPr id="16414" name="Picture 6" descr="BOOK1">
              <a:extLst>
                <a:ext uri="{FF2B5EF4-FFF2-40B4-BE49-F238E27FC236}">
                  <a16:creationId xmlns:a16="http://schemas.microsoft.com/office/drawing/2014/main" id="{1496E9E0-EA78-0113-F49D-D75260E4F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36"/>
              <a:ext cx="384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5" name="Picture 7" descr="ATOM1">
              <a:extLst>
                <a:ext uri="{FF2B5EF4-FFF2-40B4-BE49-F238E27FC236}">
                  <a16:creationId xmlns:a16="http://schemas.microsoft.com/office/drawing/2014/main" id="{895FE944-C98E-2724-A3CE-F5AE9F9E900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256"/>
              <a:ext cx="103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3" name="WordArt 10">
            <a:extLst>
              <a:ext uri="{FF2B5EF4-FFF2-40B4-BE49-F238E27FC236}">
                <a16:creationId xmlns:a16="http://schemas.microsoft.com/office/drawing/2014/main" id="{37558E5B-7BE0-B572-742A-6B0897B1B5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258888"/>
            <a:ext cx="9652000" cy="220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51227"/>
              </a:avLst>
            </a:prstTxWarp>
          </a:bodyPr>
          <a:lstStyle/>
          <a:p>
            <a:pPr algn="ctr"/>
            <a:r>
              <a:rPr lang="en-US" sz="5376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</a:t>
            </a:r>
          </a:p>
        </p:txBody>
      </p:sp>
      <p:sp>
        <p:nvSpPr>
          <p:cNvPr id="16404" name="WordArt 22">
            <a:extLst>
              <a:ext uri="{FF2B5EF4-FFF2-40B4-BE49-F238E27FC236}">
                <a16:creationId xmlns:a16="http://schemas.microsoft.com/office/drawing/2014/main" id="{4AB5E5AB-3E50-23C7-F9B3-49187D7D97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7525" y="2279650"/>
            <a:ext cx="586263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99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DẠY – LỚP 7</a:t>
            </a:r>
          </a:p>
        </p:txBody>
      </p:sp>
      <p:sp>
        <p:nvSpPr>
          <p:cNvPr id="16405" name="WordArt 23">
            <a:extLst>
              <a:ext uri="{FF2B5EF4-FFF2-40B4-BE49-F238E27FC236}">
                <a16:creationId xmlns:a16="http://schemas.microsoft.com/office/drawing/2014/main" id="{9A88458C-2DDC-9E47-C964-9D695C1E84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363913"/>
            <a:ext cx="5489575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98822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 LỚP 7</a:t>
            </a:r>
          </a:p>
        </p:txBody>
      </p:sp>
      <p:pic>
        <p:nvPicPr>
          <p:cNvPr id="16406" name="Picture 9" descr="a1">
            <a:extLst>
              <a:ext uri="{FF2B5EF4-FFF2-40B4-BE49-F238E27FC236}">
                <a16:creationId xmlns:a16="http://schemas.microsoft.com/office/drawing/2014/main" id="{000C60F3-B807-1873-DEA8-90D7CA4170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2962275"/>
            <a:ext cx="11842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9" descr="a1">
            <a:extLst>
              <a:ext uri="{FF2B5EF4-FFF2-40B4-BE49-F238E27FC236}">
                <a16:creationId xmlns:a16="http://schemas.microsoft.com/office/drawing/2014/main" id="{58EBEB63-B8D4-47D3-238B-1E52083F3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000375"/>
            <a:ext cx="11842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38" descr="SPARKLES">
            <a:extLst>
              <a:ext uri="{FF2B5EF4-FFF2-40B4-BE49-F238E27FC236}">
                <a16:creationId xmlns:a16="http://schemas.microsoft.com/office/drawing/2014/main" id="{ABE4394B-6AB6-DE02-8429-94811D0D5C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0038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38" descr="SPARKLES">
            <a:extLst>
              <a:ext uri="{FF2B5EF4-FFF2-40B4-BE49-F238E27FC236}">
                <a16:creationId xmlns:a16="http://schemas.microsoft.com/office/drawing/2014/main" id="{38187178-5374-2EE0-1DCC-487E6721EF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38" descr="SPARKLES">
            <a:extLst>
              <a:ext uri="{FF2B5EF4-FFF2-40B4-BE49-F238E27FC236}">
                <a16:creationId xmlns:a16="http://schemas.microsoft.com/office/drawing/2014/main" id="{9ED22664-F5B4-3BD6-C1DA-3FF683790A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98763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38" descr="SPARKLES">
            <a:extLst>
              <a:ext uri="{FF2B5EF4-FFF2-40B4-BE49-F238E27FC236}">
                <a16:creationId xmlns:a16="http://schemas.microsoft.com/office/drawing/2014/main" id="{82F4EC6E-BAA3-FF02-FE0F-C1213F20A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198755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38" descr="SPARKLES">
            <a:extLst>
              <a:ext uri="{FF2B5EF4-FFF2-40B4-BE49-F238E27FC236}">
                <a16:creationId xmlns:a16="http://schemas.microsoft.com/office/drawing/2014/main" id="{32F57056-231F-0EF3-10E1-1CA983F2EB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BC1A9-178A-E965-5718-A3767F3AD6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7535863" cy="365125"/>
          </a:xfrm>
        </p:spPr>
        <p:txBody>
          <a:bodyPr/>
          <a:lstStyle/>
          <a:p>
            <a:pPr>
              <a:defRPr/>
            </a:pPr>
            <a:fld id="{07B7F33B-2351-41E2-8BB2-A9A356A58B45}" type="datetime8">
              <a:rPr lang="en-US" smtClean="0"/>
              <a:pPr>
                <a:defRPr/>
              </a:pPr>
              <a:t>12/12/2024 7:13 AM</a:t>
            </a:fld>
            <a:r>
              <a:rPr lang="en-US" dirty="0"/>
              <a:t> –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Vũ Thị Hiền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29691" y="1585581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206751" y="943045"/>
            <a:ext cx="6253043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E20BB2-F7A6-4304-1EC7-CD865239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9"/>
          <a:stretch/>
        </p:blipFill>
        <p:spPr>
          <a:xfrm>
            <a:off x="1327696" y="1674096"/>
            <a:ext cx="9276394" cy="48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29691" y="1585581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206751" y="943045"/>
            <a:ext cx="6253043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371FFE-FD7E-23E5-5606-9C1DCC0E47F7}"/>
              </a:ext>
            </a:extLst>
          </p:cNvPr>
          <p:cNvSpPr/>
          <p:nvPr/>
        </p:nvSpPr>
        <p:spPr>
          <a:xfrm>
            <a:off x="1317149" y="1958908"/>
            <a:ext cx="9557701" cy="5384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Làm bài tập hình 8.5. Các yêu cầu cần tính toán (Sgk trang 41)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C4B41-9793-82B1-8CF3-C1763355D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56" y="2870651"/>
            <a:ext cx="11129886" cy="32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29691" y="1585581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206751" y="943045"/>
            <a:ext cx="6253043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371FFE-FD7E-23E5-5606-9C1DCC0E47F7}"/>
              </a:ext>
            </a:extLst>
          </p:cNvPr>
          <p:cNvSpPr/>
          <p:nvPr/>
        </p:nvSpPr>
        <p:spPr>
          <a:xfrm>
            <a:off x="489223" y="1718357"/>
            <a:ext cx="4836375" cy="53841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SUM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Tính tổng các giá trị số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149CF7-72D8-21FD-DCB5-3754C859BAF9}"/>
              </a:ext>
            </a:extLst>
          </p:cNvPr>
          <p:cNvSpPr/>
          <p:nvPr/>
        </p:nvSpPr>
        <p:spPr>
          <a:xfrm>
            <a:off x="3387852" y="2228117"/>
            <a:ext cx="3071942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SUM (C3:E5)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5732F9-8CBC-CE01-C944-0E469C18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65" y="2284542"/>
            <a:ext cx="2560906" cy="79086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F9E570-909D-8347-A4EF-D73C9AB20C17}"/>
              </a:ext>
            </a:extLst>
          </p:cNvPr>
          <p:cNvSpPr/>
          <p:nvPr/>
        </p:nvSpPr>
        <p:spPr>
          <a:xfrm>
            <a:off x="489223" y="3194968"/>
            <a:ext cx="5788440" cy="790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AVERAGE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Tính trung bình cộng tổng các giá trị số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0A0C15-C8E6-A058-8BC9-8B924DC13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88" y="4105395"/>
            <a:ext cx="3028953" cy="8186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1B21F0-888A-C492-364D-36F284FAB93B}"/>
              </a:ext>
            </a:extLst>
          </p:cNvPr>
          <p:cNvCxnSpPr/>
          <p:nvPr/>
        </p:nvCxnSpPr>
        <p:spPr>
          <a:xfrm>
            <a:off x="6368728" y="1718357"/>
            <a:ext cx="0" cy="4534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A9DE52-76F0-3473-B812-6F65B73EFE80}"/>
              </a:ext>
            </a:extLst>
          </p:cNvPr>
          <p:cNvSpPr/>
          <p:nvPr/>
        </p:nvSpPr>
        <p:spPr>
          <a:xfrm>
            <a:off x="6459794" y="3983617"/>
            <a:ext cx="5417063" cy="790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Tìm giá trị nhỏ nhất trong các giá trị số.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201013-C51A-6F94-AF9F-43D11DCFE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794" y="4924031"/>
            <a:ext cx="2498139" cy="7908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7664181-19F6-B96E-9AAE-1B85AABE28F4}"/>
              </a:ext>
            </a:extLst>
          </p:cNvPr>
          <p:cNvSpPr/>
          <p:nvPr/>
        </p:nvSpPr>
        <p:spPr>
          <a:xfrm>
            <a:off x="6459794" y="2181323"/>
            <a:ext cx="5417066" cy="790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MAX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Tìm giá trị lớn nhất trong các giá trị số.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5D15A0-BBA8-7AA6-209E-3ADB95A67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794" y="2978776"/>
            <a:ext cx="2695772" cy="84534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EEF2F22-4F36-D862-CC41-9E59E9857AAC}"/>
              </a:ext>
            </a:extLst>
          </p:cNvPr>
          <p:cNvSpPr/>
          <p:nvPr/>
        </p:nvSpPr>
        <p:spPr>
          <a:xfrm>
            <a:off x="489223" y="4924030"/>
            <a:ext cx="5788440" cy="790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COUNT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Đếm số các giá trị là số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8EDEB09-56ED-93AC-5C8A-BF2C24D355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223" y="5714897"/>
            <a:ext cx="2636002" cy="84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29691" y="1585581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206751" y="943045"/>
            <a:ext cx="6253043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1B5E3A-B3C7-53E9-4AF2-53C5C448B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617" y1="34505" x2="43930" y2="42492"/>
                        <a14:foregroundMark x1="59744" y1="35144" x2="63898" y2="44249"/>
                        <a14:foregroundMark x1="47125" y1="44089" x2="50479" y2="4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8158" y="155727"/>
            <a:ext cx="1574636" cy="1574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160A2-D121-39E2-3D9F-FB9CDDC3D4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610" y="1585580"/>
            <a:ext cx="10748866" cy="19540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E0B112-70F3-36BA-0337-E83517C2EE5B}"/>
              </a:ext>
            </a:extLst>
          </p:cNvPr>
          <p:cNvSpPr/>
          <p:nvPr/>
        </p:nvSpPr>
        <p:spPr>
          <a:xfrm>
            <a:off x="366104" y="3488845"/>
            <a:ext cx="11491599" cy="2802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E9135-0C99-B566-497B-C1A730ADA198}"/>
              </a:ext>
            </a:extLst>
          </p:cNvPr>
          <p:cNvSpPr/>
          <p:nvPr/>
        </p:nvSpPr>
        <p:spPr>
          <a:xfrm>
            <a:off x="693039" y="3539609"/>
            <a:ext cx="7653317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các hàm bên dưới là: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F9BC4D-8BD6-FFA4-A986-4EE2EE57467A}"/>
              </a:ext>
            </a:extLst>
          </p:cNvPr>
          <p:cNvSpPr/>
          <p:nvPr/>
        </p:nvSpPr>
        <p:spPr>
          <a:xfrm>
            <a:off x="693040" y="3978207"/>
            <a:ext cx="160770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2B947D-767A-EF46-20E3-72A5E6D278F4}"/>
              </a:ext>
            </a:extLst>
          </p:cNvPr>
          <p:cNvSpPr/>
          <p:nvPr/>
        </p:nvSpPr>
        <p:spPr>
          <a:xfrm>
            <a:off x="4380150" y="3978207"/>
            <a:ext cx="160770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4239BE-060A-8449-CA5D-279C4A5479A2}"/>
              </a:ext>
            </a:extLst>
          </p:cNvPr>
          <p:cNvSpPr/>
          <p:nvPr/>
        </p:nvSpPr>
        <p:spPr>
          <a:xfrm>
            <a:off x="8419975" y="3978206"/>
            <a:ext cx="160770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ECD230-C21E-4406-2429-2E761675E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847" y="4127702"/>
            <a:ext cx="3079165" cy="16241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D616E6-F136-217C-299B-99E2B3473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073" y="4127701"/>
            <a:ext cx="3352287" cy="16241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4E49A2-6C67-BC47-615C-794F1189B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3421" y="4127701"/>
            <a:ext cx="2842965" cy="16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1B5E3A-B3C7-53E9-4AF2-53C5C448B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617" y1="34505" x2="43930" y2="42492"/>
                        <a14:foregroundMark x1="59744" y1="35144" x2="63898" y2="44249"/>
                        <a14:foregroundMark x1="47125" y1="44089" x2="50479" y2="4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8158" y="155727"/>
            <a:ext cx="1574636" cy="157463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3C8C73-8B5C-5734-D461-1F9A31C87D63}"/>
              </a:ext>
            </a:extLst>
          </p:cNvPr>
          <p:cNvSpPr/>
          <p:nvPr/>
        </p:nvSpPr>
        <p:spPr>
          <a:xfrm>
            <a:off x="206751" y="920628"/>
            <a:ext cx="10018132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3. THỰC HÀNH: TÍNH TOÁN TRÊN DỮ LIỆU TRỒNG CÂY THỰC TẾ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D190D2-0FFA-D64D-46B3-BF69A656F57E}"/>
              </a:ext>
            </a:extLst>
          </p:cNvPr>
          <p:cNvSpPr/>
          <p:nvPr/>
        </p:nvSpPr>
        <p:spPr>
          <a:xfrm>
            <a:off x="1140168" y="2652082"/>
            <a:ext cx="9557701" cy="5384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Làm bài tập </a:t>
            </a:r>
            <a:r>
              <a:rPr lang="en-US" sz="2800" i="1">
                <a:latin typeface="Source Sans Pro" panose="020B0503030403020204" pitchFamily="34" charset="0"/>
                <a:ea typeface="Source Sans Pro" panose="020B0503030403020204" pitchFamily="34" charset="0"/>
              </a:rPr>
              <a:t>hình 8.6. Trang tính 4</a:t>
            </a:r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 (Sgk trang 41)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6F7BAE4-4C9F-8238-94E8-167AD2C65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39" y="3190499"/>
            <a:ext cx="3938357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716084" y="3277185"/>
            <a:ext cx="6492483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tập tốt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0" y="4748311"/>
            <a:ext cx="4084635" cy="20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600B9-3D3C-4F35-B55B-D4EE87ED381F}"/>
              </a:ext>
            </a:extLst>
          </p:cNvPr>
          <p:cNvGrpSpPr/>
          <p:nvPr/>
        </p:nvGrpSpPr>
        <p:grpSpPr>
          <a:xfrm>
            <a:off x="1767840" y="726932"/>
            <a:ext cx="10190480" cy="1990674"/>
            <a:chOff x="1778000" y="1519412"/>
            <a:chExt cx="10190480" cy="19906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84F1B7-72F7-4D57-B2AF-C01B5AEE5DBC}"/>
                </a:ext>
              </a:extLst>
            </p:cNvPr>
            <p:cNvGrpSpPr/>
            <p:nvPr/>
          </p:nvGrpSpPr>
          <p:grpSpPr>
            <a:xfrm>
              <a:off x="1778000" y="1519412"/>
              <a:ext cx="10190480" cy="1990674"/>
              <a:chOff x="1442720" y="3140126"/>
              <a:chExt cx="10190480" cy="199067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3C6DB78-B927-4A90-AB8E-23FF44CE8959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0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02E86B7-7CA2-4FC5-8F44-27C987D77088}"/>
                  </a:ext>
                </a:extLst>
              </p:cNvPr>
              <p:cNvSpPr/>
              <p:nvPr/>
            </p:nvSpPr>
            <p:spPr>
              <a:xfrm>
                <a:off x="1442720" y="3140126"/>
                <a:ext cx="2042160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5E2E939-6AA2-4CD2-A5D0-D37A46E6ECB1}"/>
                </a:ext>
              </a:extLst>
            </p:cNvPr>
            <p:cNvGrpSpPr/>
            <p:nvPr/>
          </p:nvGrpSpPr>
          <p:grpSpPr>
            <a:xfrm>
              <a:off x="2285505" y="1773525"/>
              <a:ext cx="1240510" cy="1482448"/>
              <a:chOff x="700050" y="3208754"/>
              <a:chExt cx="935710" cy="14824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7EC42D-815B-4892-AB46-0F1E09B1F77C}"/>
                  </a:ext>
                </a:extLst>
              </p:cNvPr>
              <p:cNvSpPr/>
              <p:nvPr/>
            </p:nvSpPr>
            <p:spPr>
              <a:xfrm>
                <a:off x="700050" y="3208754"/>
                <a:ext cx="9357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40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97732D-B6B9-4505-AF9F-CD4014C203E5}"/>
                  </a:ext>
                </a:extLst>
              </p:cNvPr>
              <p:cNvSpPr/>
              <p:nvPr/>
            </p:nvSpPr>
            <p:spPr>
              <a:xfrm>
                <a:off x="700050" y="3583206"/>
                <a:ext cx="93571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8</a:t>
                </a:r>
                <a:endParaRPr kumimoji="0" lang="vi-VN" sz="4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52DDDD-4BE5-4248-9D09-2AB7DD2A0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54" y="3429000"/>
            <a:ext cx="3160048" cy="3150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AF87D3-6040-45B6-BDCF-21BD8A2F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26" y="1046500"/>
            <a:ext cx="8053294" cy="14815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E1D8EE-9B55-6301-8092-A31C8D7A477E}"/>
              </a:ext>
            </a:extLst>
          </p:cNvPr>
          <p:cNvSpPr/>
          <p:nvPr/>
        </p:nvSpPr>
        <p:spPr>
          <a:xfrm>
            <a:off x="5522769" y="2762940"/>
            <a:ext cx="4817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Raleway Black" pitchFamily="2" charset="0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B7616-78CC-6C4F-7D52-7A0CAD8C646D}"/>
              </a:ext>
            </a:extLst>
          </p:cNvPr>
          <p:cNvSpPr txBox="1"/>
          <p:nvPr/>
        </p:nvSpPr>
        <p:spPr>
          <a:xfrm>
            <a:off x="5522769" y="3820305"/>
            <a:ext cx="6165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một số hàm đơn giản của phần mềm bảng tính.</a:t>
            </a:r>
          </a:p>
        </p:txBody>
      </p:sp>
      <p:pic>
        <p:nvPicPr>
          <p:cNvPr id="1026" name="Picture 2" descr="Download HD Flecha Roja Curva Sf Png - Icon Mũi Tên Png Transparent PNG  Image - NicePNG.com">
            <a:extLst>
              <a:ext uri="{FF2B5EF4-FFF2-40B4-BE49-F238E27FC236}">
                <a16:creationId xmlns:a16="http://schemas.microsoft.com/office/drawing/2014/main" id="{DB8CF33C-F8A0-B3C9-D987-5C85D613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0" y="3820305"/>
            <a:ext cx="1298769" cy="9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BF13C-0CE1-6119-7B4F-C21BCF2E6D7E}"/>
              </a:ext>
            </a:extLst>
          </p:cNvPr>
          <p:cNvSpPr/>
          <p:nvPr/>
        </p:nvSpPr>
        <p:spPr>
          <a:xfrm>
            <a:off x="3361459" y="920628"/>
            <a:ext cx="4817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Raleway Black" pitchFamily="2" charset="0"/>
                <a:cs typeface="Times New Roman" panose="02020603050405020304" pitchFamily="18" charset="0"/>
              </a:rPr>
              <a:t>NỘI DUNG BÀI HỌC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6224D2-57B9-3F0E-9D3E-8EA8E4A8F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4" y="2094854"/>
            <a:ext cx="883615" cy="88361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/>
          <p:nvPr/>
        </p:nvCxnSpPr>
        <p:spPr>
          <a:xfrm>
            <a:off x="3046525" y="1566959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046525" y="6062759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220140" y="2094854"/>
            <a:ext cx="10018132" cy="8778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B41A61-606D-CE50-123E-B70420CBB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4" y="3335176"/>
            <a:ext cx="883615" cy="88361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1220140" y="3335176"/>
            <a:ext cx="10018132" cy="8778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977040-6902-3397-F384-745C438C7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1" y="4575498"/>
            <a:ext cx="883615" cy="883615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E09D1D5-957D-0B07-CCAF-548388504A74}"/>
              </a:ext>
            </a:extLst>
          </p:cNvPr>
          <p:cNvSpPr/>
          <p:nvPr/>
        </p:nvSpPr>
        <p:spPr>
          <a:xfrm>
            <a:off x="1220140" y="4564974"/>
            <a:ext cx="10018132" cy="8778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3. THỰC HÀNH: TÍNH TOÁN TRÊN DỮ LIỆU TRỒNG CÂY THỰC TẾ</a:t>
            </a:r>
          </a:p>
        </p:txBody>
      </p:sp>
    </p:spTree>
    <p:extLst>
      <p:ext uri="{BB962C8B-B14F-4D97-AF65-F5344CB8AC3E}">
        <p14:creationId xmlns:p14="http://schemas.microsoft.com/office/powerpoint/2010/main" val="12299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3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CF2610-1DA7-5E2C-94FB-AFF5DC05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66" y="1843706"/>
            <a:ext cx="9425140" cy="42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8A9DB1-2512-98B2-9D43-147F175ADB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6" y="2781981"/>
            <a:ext cx="3634899" cy="201670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95BCBF5-9315-D26B-FF3D-5E8758AF402A}"/>
              </a:ext>
            </a:extLst>
          </p:cNvPr>
          <p:cNvSpPr/>
          <p:nvPr/>
        </p:nvSpPr>
        <p:spPr>
          <a:xfrm>
            <a:off x="3773430" y="1703436"/>
            <a:ext cx="6297561" cy="2964426"/>
          </a:xfrm>
          <a:prstGeom prst="cloudCallout">
            <a:avLst>
              <a:gd name="adj1" fmla="val -57601"/>
              <a:gd name="adj2" fmla="val 1997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Hàm là gì?</a:t>
            </a:r>
          </a:p>
        </p:txBody>
      </p:sp>
    </p:spTree>
    <p:extLst>
      <p:ext uri="{BB962C8B-B14F-4D97-AF65-F5344CB8AC3E}">
        <p14:creationId xmlns:p14="http://schemas.microsoft.com/office/powerpoint/2010/main" val="39398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8D6002-CC1A-8C05-E5AA-BD0C0C1F9991}"/>
              </a:ext>
            </a:extLst>
          </p:cNvPr>
          <p:cNvSpPr/>
          <p:nvPr/>
        </p:nvSpPr>
        <p:spPr>
          <a:xfrm>
            <a:off x="391173" y="2986549"/>
            <a:ext cx="1873045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trong bảng tính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953B2F-450E-92C9-A02B-DE9FDEC0D031}"/>
              </a:ext>
            </a:extLst>
          </p:cNvPr>
          <p:cNvSpPr/>
          <p:nvPr/>
        </p:nvSpPr>
        <p:spPr>
          <a:xfrm>
            <a:off x="2927706" y="1894286"/>
            <a:ext cx="1873045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Source Sans Pro" panose="020B0503030403020204" pitchFamily="34" charset="0"/>
                <a:ea typeface="Source Sans Pro" panose="020B0503030403020204" pitchFamily="34" charset="0"/>
              </a:rPr>
              <a:t>Hàm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là gì?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6B690E-5F8F-51A6-C03E-8A8C915ECAAB}"/>
              </a:ext>
            </a:extLst>
          </p:cNvPr>
          <p:cNvSpPr/>
          <p:nvPr/>
        </p:nvSpPr>
        <p:spPr>
          <a:xfrm>
            <a:off x="5464239" y="1886027"/>
            <a:ext cx="6336588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là công thức (hoặc kết hợp nhiều công thức) được định nghĩa từ trước.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8253B5-0CD9-42C9-2360-CA0285BEB704}"/>
              </a:ext>
            </a:extLst>
          </p:cNvPr>
          <p:cNvSpPr/>
          <p:nvPr/>
        </p:nvSpPr>
        <p:spPr>
          <a:xfrm>
            <a:off x="2927706" y="2986549"/>
            <a:ext cx="1936955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Cú pháp của Hàm?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20B029-3887-F477-9CD0-0A0C65AE7BE3}"/>
              </a:ext>
            </a:extLst>
          </p:cNvPr>
          <p:cNvSpPr/>
          <p:nvPr/>
        </p:nvSpPr>
        <p:spPr>
          <a:xfrm>
            <a:off x="5528149" y="2986548"/>
            <a:ext cx="6336588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=&lt;Tên hàm&gt;(&lt;các tham số&gt;)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AD7773-24DA-F0B6-C9D6-464B8EBF6E4E}"/>
              </a:ext>
            </a:extLst>
          </p:cNvPr>
          <p:cNvSpPr/>
          <p:nvPr/>
        </p:nvSpPr>
        <p:spPr>
          <a:xfrm>
            <a:off x="2927705" y="4078812"/>
            <a:ext cx="1873045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Source Sans Pro" panose="020B0503030403020204" pitchFamily="34" charset="0"/>
                <a:ea typeface="Source Sans Pro" panose="020B0503030403020204" pitchFamily="34" charset="0"/>
              </a:rPr>
              <a:t>Ví dụ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705B6C-28F8-BDC0-9A76-480D9B91D093}"/>
              </a:ext>
            </a:extLst>
          </p:cNvPr>
          <p:cNvSpPr/>
          <p:nvPr/>
        </p:nvSpPr>
        <p:spPr>
          <a:xfrm>
            <a:off x="5464239" y="4138358"/>
            <a:ext cx="6336588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Source Sans Pro" panose="020B0503030403020204" pitchFamily="34" charset="0"/>
                <a:ea typeface="Source Sans Pro" panose="020B0503030403020204" pitchFamily="34" charset="0"/>
              </a:rPr>
              <a:t>= SUM (C4:C8)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37F38B-21B6-C9C2-EFFB-E4B9FFFD8CFE}"/>
              </a:ext>
            </a:extLst>
          </p:cNvPr>
          <p:cNvSpPr/>
          <p:nvPr/>
        </p:nvSpPr>
        <p:spPr>
          <a:xfrm>
            <a:off x="1679158" y="5282680"/>
            <a:ext cx="4041058" cy="8849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Tên hàm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(chữ hoa hoặc chữ thường)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50DF2D-8323-557C-6B0A-434CEE75B220}"/>
              </a:ext>
            </a:extLst>
          </p:cNvPr>
          <p:cNvSpPr/>
          <p:nvPr/>
        </p:nvSpPr>
        <p:spPr>
          <a:xfrm>
            <a:off x="6297561" y="5282680"/>
            <a:ext cx="5353665" cy="12038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Tham số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(các số, địa chỉ ô, địa chỉ vùng dữ liệu cách nhau bởi dấu , hoặc :)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6ED2EB-8C58-2FE4-6ABB-B8D6E344215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264218" y="2336737"/>
            <a:ext cx="663488" cy="10922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FF115B-FA30-0A64-20AE-6AD2794BF80C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2264218" y="3429000"/>
            <a:ext cx="6634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C1C01B0-4086-DEEC-C590-F258D4176331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2264218" y="3429000"/>
            <a:ext cx="663487" cy="10922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9D5781-F8BD-44CD-D1AE-694918DDA38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800751" y="2328478"/>
            <a:ext cx="663488" cy="82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E56630-D328-FE69-FA19-1055BF074346}"/>
              </a:ext>
            </a:extLst>
          </p:cNvPr>
          <p:cNvCxnSpPr>
            <a:cxnSpLocks/>
          </p:cNvCxnSpPr>
          <p:nvPr/>
        </p:nvCxnSpPr>
        <p:spPr>
          <a:xfrm flipV="1">
            <a:off x="4867024" y="3395969"/>
            <a:ext cx="663488" cy="82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7195B0-3613-3039-EDD7-55B04B06536B}"/>
              </a:ext>
            </a:extLst>
          </p:cNvPr>
          <p:cNvCxnSpPr>
            <a:cxnSpLocks/>
          </p:cNvCxnSpPr>
          <p:nvPr/>
        </p:nvCxnSpPr>
        <p:spPr>
          <a:xfrm flipV="1">
            <a:off x="4800751" y="4605580"/>
            <a:ext cx="663488" cy="82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829F6E8-FFCE-96C9-FB5E-FB9C9B3A89F2}"/>
              </a:ext>
            </a:extLst>
          </p:cNvPr>
          <p:cNvCxnSpPr>
            <a:cxnSpLocks/>
          </p:cNvCxnSpPr>
          <p:nvPr/>
        </p:nvCxnSpPr>
        <p:spPr>
          <a:xfrm flipH="1">
            <a:off x="4825184" y="4923544"/>
            <a:ext cx="2902971" cy="34902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7FF0FC-F1D5-999C-6E8C-77F9D9C49F96}"/>
              </a:ext>
            </a:extLst>
          </p:cNvPr>
          <p:cNvCxnSpPr>
            <a:cxnSpLocks/>
          </p:cNvCxnSpPr>
          <p:nvPr/>
        </p:nvCxnSpPr>
        <p:spPr>
          <a:xfrm>
            <a:off x="7391252" y="4815458"/>
            <a:ext cx="1059574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8524FF8-9964-582A-7788-8AC1026D9BB5}"/>
              </a:ext>
            </a:extLst>
          </p:cNvPr>
          <p:cNvCxnSpPr>
            <a:cxnSpLocks/>
          </p:cNvCxnSpPr>
          <p:nvPr/>
        </p:nvCxnSpPr>
        <p:spPr>
          <a:xfrm>
            <a:off x="8866091" y="4886783"/>
            <a:ext cx="1059574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E741E5F-4EAF-2D40-1F38-ACB2C017D2C6}"/>
              </a:ext>
            </a:extLst>
          </p:cNvPr>
          <p:cNvCxnSpPr>
            <a:cxnSpLocks/>
          </p:cNvCxnSpPr>
          <p:nvPr/>
        </p:nvCxnSpPr>
        <p:spPr>
          <a:xfrm flipH="1">
            <a:off x="9099755" y="4952649"/>
            <a:ext cx="296123" cy="42800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  <p:bldP spid="14" grpId="0" animBg="1"/>
      <p:bldP spid="1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705B6C-28F8-BDC0-9A76-480D9B91D093}"/>
              </a:ext>
            </a:extLst>
          </p:cNvPr>
          <p:cNvSpPr/>
          <p:nvPr/>
        </p:nvSpPr>
        <p:spPr>
          <a:xfrm>
            <a:off x="2763166" y="2068259"/>
            <a:ext cx="6336588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Source Sans Pro" panose="020B0503030403020204" pitchFamily="34" charset="0"/>
                <a:ea typeface="Source Sans Pro" panose="020B0503030403020204" pitchFamily="34" charset="0"/>
              </a:rPr>
              <a:t>= SUM (C4:C8)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4D9406-C407-1698-6067-5B9C4967D878}"/>
              </a:ext>
            </a:extLst>
          </p:cNvPr>
          <p:cNvSpPr/>
          <p:nvPr/>
        </p:nvSpPr>
        <p:spPr>
          <a:xfrm>
            <a:off x="5985511" y="3172229"/>
            <a:ext cx="3763172" cy="68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sum (1,2,3,4)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09EC29-9FED-266E-DBAF-F6F8EF29534F}"/>
              </a:ext>
            </a:extLst>
          </p:cNvPr>
          <p:cNvSpPr/>
          <p:nvPr/>
        </p:nvSpPr>
        <p:spPr>
          <a:xfrm>
            <a:off x="5985510" y="4078396"/>
            <a:ext cx="4402269" cy="68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sum (C1,C2,C3,C4)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351D0E-DE57-9EB8-1B85-0FFE7837D128}"/>
              </a:ext>
            </a:extLst>
          </p:cNvPr>
          <p:cNvSpPr/>
          <p:nvPr/>
        </p:nvSpPr>
        <p:spPr>
          <a:xfrm>
            <a:off x="5985509" y="4984003"/>
            <a:ext cx="4402269" cy="68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sum (C1:C4)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5060C7-8E75-13A9-6D7F-AC49D8F219D3}"/>
              </a:ext>
            </a:extLst>
          </p:cNvPr>
          <p:cNvSpPr txBox="1"/>
          <p:nvPr/>
        </p:nvSpPr>
        <p:spPr>
          <a:xfrm>
            <a:off x="373503" y="4078396"/>
            <a:ext cx="1908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Tham số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A10F12-960F-2514-4003-2D957EC1F450}"/>
              </a:ext>
            </a:extLst>
          </p:cNvPr>
          <p:cNvSpPr/>
          <p:nvPr/>
        </p:nvSpPr>
        <p:spPr>
          <a:xfrm>
            <a:off x="2763166" y="3317982"/>
            <a:ext cx="1908386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Các số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E0D82A-1914-ADC2-23E4-537EED844661}"/>
              </a:ext>
            </a:extLst>
          </p:cNvPr>
          <p:cNvSpPr/>
          <p:nvPr/>
        </p:nvSpPr>
        <p:spPr>
          <a:xfrm>
            <a:off x="2763166" y="4166887"/>
            <a:ext cx="2169824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Địa chỉ ô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C98FAD-98E2-09C7-0BFA-02A97F78496E}"/>
              </a:ext>
            </a:extLst>
          </p:cNvPr>
          <p:cNvSpPr/>
          <p:nvPr/>
        </p:nvSpPr>
        <p:spPr>
          <a:xfrm>
            <a:off x="2763166" y="5035170"/>
            <a:ext cx="2737982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Địa chỉ vùng dữ liệu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F9129E-6B01-BA06-82F0-CAD7BDFC4202}"/>
              </a:ext>
            </a:extLst>
          </p:cNvPr>
          <p:cNvCxnSpPr>
            <a:stCxn id="25" idx="3"/>
            <a:endCxn id="27" idx="1"/>
          </p:cNvCxnSpPr>
          <p:nvPr/>
        </p:nvCxnSpPr>
        <p:spPr>
          <a:xfrm flipV="1">
            <a:off x="2281889" y="3610370"/>
            <a:ext cx="481277" cy="7604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9C11C6-A15F-F690-7871-6B403BEF95EA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2281889" y="4370784"/>
            <a:ext cx="481277" cy="884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CC95454-15F4-717A-575C-A1C545E730C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281889" y="4370784"/>
            <a:ext cx="481277" cy="9567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0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4157F-36BB-A66F-A6AB-E5E5F3ED33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7696" y="1740618"/>
            <a:ext cx="9296263" cy="48829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C7352E-EA6C-ACC0-B4BF-79ACFE7373AA}"/>
              </a:ext>
            </a:extLst>
          </p:cNvPr>
          <p:cNvSpPr/>
          <p:nvPr/>
        </p:nvSpPr>
        <p:spPr>
          <a:xfrm>
            <a:off x="326841" y="4241097"/>
            <a:ext cx="4230411" cy="141682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32C62D-0423-E6B5-2942-1F625555165B}"/>
              </a:ext>
            </a:extLst>
          </p:cNvPr>
          <p:cNvSpPr/>
          <p:nvPr/>
        </p:nvSpPr>
        <p:spPr>
          <a:xfrm>
            <a:off x="311346" y="4203915"/>
            <a:ext cx="1831134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hàm: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D97D22-B662-5643-EA80-5FB2AD084372}"/>
              </a:ext>
            </a:extLst>
          </p:cNvPr>
          <p:cNvSpPr/>
          <p:nvPr/>
        </p:nvSpPr>
        <p:spPr>
          <a:xfrm>
            <a:off x="2084574" y="4212015"/>
            <a:ext cx="153482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endParaRPr lang="vi-VN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713193-8B9C-A4C1-0A43-B65A97236A86}"/>
              </a:ext>
            </a:extLst>
          </p:cNvPr>
          <p:cNvSpPr/>
          <p:nvPr/>
        </p:nvSpPr>
        <p:spPr>
          <a:xfrm>
            <a:off x="326840" y="4657660"/>
            <a:ext cx="2831989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nghĩa của hàm: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17661-BEF8-A8CF-A85E-293B022DC9B2}"/>
              </a:ext>
            </a:extLst>
          </p:cNvPr>
          <p:cNvSpPr/>
          <p:nvPr/>
        </p:nvSpPr>
        <p:spPr>
          <a:xfrm>
            <a:off x="2899358" y="4677053"/>
            <a:ext cx="153482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tổng</a:t>
            </a:r>
            <a:endParaRPr lang="vi-VN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C0ADD9-1DE6-69C0-EE4D-E25F66C3CB49}"/>
              </a:ext>
            </a:extLst>
          </p:cNvPr>
          <p:cNvSpPr/>
          <p:nvPr/>
        </p:nvSpPr>
        <p:spPr>
          <a:xfrm>
            <a:off x="342335" y="5156688"/>
            <a:ext cx="4230411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Hàm có …..tham số: 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31B3B3-DAFF-4879-BA83-22D940721AF2}"/>
              </a:ext>
            </a:extLst>
          </p:cNvPr>
          <p:cNvSpPr/>
          <p:nvPr/>
        </p:nvSpPr>
        <p:spPr>
          <a:xfrm>
            <a:off x="3206199" y="5164788"/>
            <a:ext cx="153482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 và D7</a:t>
            </a:r>
            <a:endParaRPr lang="vi-VN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C83917-9148-C01A-B1CA-BCCFE05C2FDE}"/>
              </a:ext>
            </a:extLst>
          </p:cNvPr>
          <p:cNvSpPr/>
          <p:nvPr/>
        </p:nvSpPr>
        <p:spPr>
          <a:xfrm>
            <a:off x="6619530" y="4448274"/>
            <a:ext cx="5360513" cy="141682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91307-D88D-84E8-92D5-8DD6905FB7F0}"/>
              </a:ext>
            </a:extLst>
          </p:cNvPr>
          <p:cNvSpPr/>
          <p:nvPr/>
        </p:nvSpPr>
        <p:spPr>
          <a:xfrm>
            <a:off x="6635024" y="4373911"/>
            <a:ext cx="1831134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hàm: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EE9E3B-B90C-2DA9-975F-F73DEA8CBFFA}"/>
              </a:ext>
            </a:extLst>
          </p:cNvPr>
          <p:cNvSpPr/>
          <p:nvPr/>
        </p:nvSpPr>
        <p:spPr>
          <a:xfrm>
            <a:off x="8408252" y="4382011"/>
            <a:ext cx="2132944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E88589-2232-2950-4C9C-40E015E722DD}"/>
              </a:ext>
            </a:extLst>
          </p:cNvPr>
          <p:cNvSpPr/>
          <p:nvPr/>
        </p:nvSpPr>
        <p:spPr>
          <a:xfrm>
            <a:off x="6650518" y="4827656"/>
            <a:ext cx="2831989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nghĩa của hàm: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9FE82E-7523-7893-6DD4-350D54329E43}"/>
              </a:ext>
            </a:extLst>
          </p:cNvPr>
          <p:cNvSpPr/>
          <p:nvPr/>
        </p:nvSpPr>
        <p:spPr>
          <a:xfrm>
            <a:off x="9223036" y="4847049"/>
            <a:ext cx="240177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trung bình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579B2A-FF4E-5288-C837-0C84F085B6E4}"/>
              </a:ext>
            </a:extLst>
          </p:cNvPr>
          <p:cNvSpPr/>
          <p:nvPr/>
        </p:nvSpPr>
        <p:spPr>
          <a:xfrm>
            <a:off x="6666013" y="5326684"/>
            <a:ext cx="4230411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Hàm có …..tham số: 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50FA5A-FE31-2178-3FD9-B0459297FB1C}"/>
              </a:ext>
            </a:extLst>
          </p:cNvPr>
          <p:cNvSpPr/>
          <p:nvPr/>
        </p:nvSpPr>
        <p:spPr>
          <a:xfrm>
            <a:off x="9656511" y="5326684"/>
            <a:ext cx="153482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 và C7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Graphic 36" descr="Line arrow Counter clockwise curve">
            <a:extLst>
              <a:ext uri="{FF2B5EF4-FFF2-40B4-BE49-F238E27FC236}">
                <a16:creationId xmlns:a16="http://schemas.microsoft.com/office/drawing/2014/main" id="{65770865-3D5D-0399-3D7D-80902F760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344551">
            <a:off x="3267944" y="3470977"/>
            <a:ext cx="914400" cy="914400"/>
          </a:xfrm>
          <a:prstGeom prst="rect">
            <a:avLst/>
          </a:prstGeom>
        </p:spPr>
      </p:pic>
      <p:pic>
        <p:nvPicPr>
          <p:cNvPr id="38" name="Graphic 37" descr="Line arrow Counter clockwise curve">
            <a:extLst>
              <a:ext uri="{FF2B5EF4-FFF2-40B4-BE49-F238E27FC236}">
                <a16:creationId xmlns:a16="http://schemas.microsoft.com/office/drawing/2014/main" id="{1CAF3920-813E-BB2D-103D-23955AF3F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482473">
            <a:off x="7163638" y="3645240"/>
            <a:ext cx="914400" cy="8590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1ECA5C2-4FAF-7DE1-452E-4B190F6336B9}"/>
              </a:ext>
            </a:extLst>
          </p:cNvPr>
          <p:cNvSpPr/>
          <p:nvPr/>
        </p:nvSpPr>
        <p:spPr>
          <a:xfrm>
            <a:off x="1850008" y="5094783"/>
            <a:ext cx="80946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D2C206-6CD5-729D-474A-BE18789EDA05}"/>
              </a:ext>
            </a:extLst>
          </p:cNvPr>
          <p:cNvSpPr/>
          <p:nvPr/>
        </p:nvSpPr>
        <p:spPr>
          <a:xfrm>
            <a:off x="8058339" y="5242012"/>
            <a:ext cx="80946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3" grpId="0"/>
      <p:bldP spid="14" grpId="0"/>
      <p:bldP spid="19" grpId="0"/>
      <p:bldP spid="20" grpId="0"/>
      <p:bldP spid="22" grpId="0" animBg="1"/>
      <p:bldP spid="23" grpId="0"/>
      <p:bldP spid="26" grpId="0"/>
      <p:bldP spid="29" grpId="0"/>
      <p:bldP spid="31" grpId="0"/>
      <p:bldP spid="32" grpId="0"/>
      <p:bldP spid="35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069032-970D-4CF6-B5C2-63A1C0343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850" b="366"/>
          <a:stretch/>
        </p:blipFill>
        <p:spPr>
          <a:xfrm>
            <a:off x="666003" y="1843708"/>
            <a:ext cx="10859993" cy="14122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E40F5F-EF93-D9CE-A604-54BF55D3C2AB}"/>
              </a:ext>
            </a:extLst>
          </p:cNvPr>
          <p:cNvSpPr/>
          <p:nvPr/>
        </p:nvSpPr>
        <p:spPr>
          <a:xfrm>
            <a:off x="666003" y="3396219"/>
            <a:ext cx="10859993" cy="216392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71C1AB-9375-2F15-B504-C045360748B8}"/>
              </a:ext>
            </a:extLst>
          </p:cNvPr>
          <p:cNvSpPr/>
          <p:nvPr/>
        </p:nvSpPr>
        <p:spPr>
          <a:xfrm>
            <a:off x="914265" y="3429000"/>
            <a:ext cx="7653317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Nhập hàm tương tự như cách nhập công thức.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65C107-8E19-0ACF-B3CF-447F9410CBC0}"/>
              </a:ext>
            </a:extLst>
          </p:cNvPr>
          <p:cNvSpPr/>
          <p:nvPr/>
        </p:nvSpPr>
        <p:spPr>
          <a:xfrm>
            <a:off x="1783494" y="3921325"/>
            <a:ext cx="1621227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 pháp: 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F3B560-5DA2-818C-43A5-2B527A315869}"/>
              </a:ext>
            </a:extLst>
          </p:cNvPr>
          <p:cNvSpPr/>
          <p:nvPr/>
        </p:nvSpPr>
        <p:spPr>
          <a:xfrm>
            <a:off x="3528852" y="3995273"/>
            <a:ext cx="4537285" cy="5384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=&lt;Tên hàm&gt;(&lt;các tham số&gt;)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4E1A7D-79B8-8F6C-CAAB-E6AA827813B2}"/>
              </a:ext>
            </a:extLst>
          </p:cNvPr>
          <p:cNvSpPr/>
          <p:nvPr/>
        </p:nvSpPr>
        <p:spPr>
          <a:xfrm>
            <a:off x="1724878" y="4483908"/>
            <a:ext cx="8140563" cy="10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342900">
              <a:lnSpc>
                <a:spcPct val="135000"/>
              </a:lnSpc>
              <a:buFont typeface="Wingdings" panose="05000000000000000000" pitchFamily="2" charset="2"/>
              <a:buChar char="à"/>
            </a:pPr>
            <a:r>
              <a:rPr lang="en-US" sz="2400" i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Cần nhập chính xác tên hàm và các tham số của hàm.</a:t>
            </a:r>
          </a:p>
          <a:p>
            <a:pPr marL="342900" indent="-342900" algn="just" defTabSz="342900">
              <a:lnSpc>
                <a:spcPct val="135000"/>
              </a:lnSpc>
              <a:buFont typeface="Wingdings" panose="05000000000000000000" pitchFamily="2" charset="2"/>
              <a:buChar char="à"/>
            </a:pPr>
            <a:r>
              <a:rPr lang="en-US" sz="2400" i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Tên hàm có thể dung chữ in hoa hoặc chữ thường.</a:t>
            </a:r>
            <a:endParaRPr lang="vi-VN" sz="2400" i="1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D8ECE7-F68B-287E-5747-321CD29C2734}"/>
              </a:ext>
            </a:extLst>
          </p:cNvPr>
          <p:cNvSpPr/>
          <p:nvPr/>
        </p:nvSpPr>
        <p:spPr>
          <a:xfrm>
            <a:off x="666002" y="5700409"/>
            <a:ext cx="10859993" cy="65404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DE3418-E1B2-A8E2-B20F-D5FF44AE7CC8}"/>
              </a:ext>
            </a:extLst>
          </p:cNvPr>
          <p:cNvSpPr/>
          <p:nvPr/>
        </p:nvSpPr>
        <p:spPr>
          <a:xfrm>
            <a:off x="914265" y="5740349"/>
            <a:ext cx="8686935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tham số của hàm </a:t>
            </a:r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địa chỉ ô hoặc vùng dữ liệu.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 animBg="1"/>
      <p:bldP spid="27" grpId="0"/>
      <p:bldP spid="30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9624</TotalTime>
  <Words>611</Words>
  <Application>Microsoft Office PowerPoint</Application>
  <PresentationFormat>Widescreen</PresentationFormat>
  <Paragraphs>111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Arial</vt:lpstr>
      <vt:lpstr>Calibri</vt:lpstr>
      <vt:lpstr>iCiel Cadena</vt:lpstr>
      <vt:lpstr>Raleway Black</vt:lpstr>
      <vt:lpstr>Segoe Print</vt:lpstr>
      <vt:lpstr>Source Sans Pro</vt:lpstr>
      <vt:lpstr>SVN-SAF</vt:lpstr>
      <vt:lpstr>Times New Roman</vt:lpstr>
      <vt:lpstr>UTM Kabel KT</vt:lpstr>
      <vt:lpstr>VNI-Ariston</vt:lpstr>
      <vt:lpstr>Wingdings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user</cp:lastModifiedBy>
  <cp:revision>570</cp:revision>
  <dcterms:created xsi:type="dcterms:W3CDTF">2021-11-14T08:33:55Z</dcterms:created>
  <dcterms:modified xsi:type="dcterms:W3CDTF">2024-12-12T00:14:00Z</dcterms:modified>
</cp:coreProperties>
</file>