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1" r:id="rId2"/>
    <p:sldId id="266" r:id="rId3"/>
    <p:sldId id="260" r:id="rId4"/>
    <p:sldId id="265" r:id="rId5"/>
    <p:sldId id="267" r:id="rId6"/>
    <p:sldId id="269" r:id="rId7"/>
    <p:sldId id="270" r:id="rId8"/>
    <p:sldId id="262" r:id="rId9"/>
    <p:sldId id="271" r:id="rId10"/>
    <p:sldId id="280" r:id="rId11"/>
    <p:sldId id="278" r:id="rId12"/>
    <p:sldId id="294" r:id="rId13"/>
    <p:sldId id="292" r:id="rId14"/>
    <p:sldId id="276" r:id="rId15"/>
    <p:sldId id="295" r:id="rId16"/>
    <p:sldId id="296" r:id="rId17"/>
    <p:sldId id="284" r:id="rId18"/>
    <p:sldId id="297" r:id="rId19"/>
    <p:sldId id="298" r:id="rId20"/>
    <p:sldId id="299" r:id="rId21"/>
    <p:sldId id="281" r:id="rId22"/>
    <p:sldId id="290" r:id="rId23"/>
    <p:sldId id="300" r:id="rId24"/>
    <p:sldId id="293" r:id="rId25"/>
    <p:sldId id="256" r:id="rId26"/>
    <p:sldId id="291"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64"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CD7F7"/>
    <a:srgbClr val="EFDBC2"/>
    <a:srgbClr val="CF1401"/>
    <a:srgbClr val="ED1E28"/>
    <a:srgbClr val="96DF96"/>
    <a:srgbClr val="F4747A"/>
    <a:srgbClr val="FF33CC"/>
    <a:srgbClr val="085DB1"/>
    <a:srgbClr val="84D7FF"/>
    <a:srgbClr val="F5B1C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3" autoAdjust="0"/>
    <p:restoredTop sz="94660"/>
  </p:normalViewPr>
  <p:slideViewPr>
    <p:cSldViewPr snapToGrid="0" showGuides="1">
      <p:cViewPr varScale="1">
        <p:scale>
          <a:sx n="74" d="100"/>
          <a:sy n="74" d="100"/>
        </p:scale>
        <p:origin x="564" y="72"/>
      </p:cViewPr>
      <p:guideLst>
        <p:guide orient="horz" pos="2064"/>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274505F-0C82-4D6D-B004-FC5C444DBA51}" type="datetimeFigureOut">
              <a:rPr lang="en-US" smtClean="0"/>
              <a:t>8/28/2024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BE436F-7EAC-4517-A803-86530C5630E8}" type="slidenum">
              <a:rPr lang="en-US" smtClean="0"/>
              <a:t>‹#›</a:t>
            </a:fld>
            <a:endParaRPr lang="en-US"/>
          </a:p>
        </p:txBody>
      </p:sp>
    </p:spTree>
    <p:extLst>
      <p:ext uri="{BB962C8B-B14F-4D97-AF65-F5344CB8AC3E}">
        <p14:creationId xmlns:p14="http://schemas.microsoft.com/office/powerpoint/2010/main" val="36304640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274505F-0C82-4D6D-B004-FC5C444DBA51}" type="datetimeFigureOut">
              <a:rPr lang="en-US" smtClean="0"/>
              <a:t>8/28/2024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BE436F-7EAC-4517-A803-86530C5630E8}" type="slidenum">
              <a:rPr lang="en-US" smtClean="0"/>
              <a:t>‹#›</a:t>
            </a:fld>
            <a:endParaRPr lang="en-US"/>
          </a:p>
        </p:txBody>
      </p:sp>
    </p:spTree>
    <p:extLst>
      <p:ext uri="{BB962C8B-B14F-4D97-AF65-F5344CB8AC3E}">
        <p14:creationId xmlns:p14="http://schemas.microsoft.com/office/powerpoint/2010/main" val="4767497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274505F-0C82-4D6D-B004-FC5C444DBA51}" type="datetimeFigureOut">
              <a:rPr lang="en-US" smtClean="0"/>
              <a:t>8/28/2024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BE436F-7EAC-4517-A803-86530C5630E8}" type="slidenum">
              <a:rPr lang="en-US" smtClean="0"/>
              <a:t>‹#›</a:t>
            </a:fld>
            <a:endParaRPr lang="en-US"/>
          </a:p>
        </p:txBody>
      </p:sp>
    </p:spTree>
    <p:extLst>
      <p:ext uri="{BB962C8B-B14F-4D97-AF65-F5344CB8AC3E}">
        <p14:creationId xmlns:p14="http://schemas.microsoft.com/office/powerpoint/2010/main" val="3820117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274505F-0C82-4D6D-B004-FC5C444DBA51}" type="datetimeFigureOut">
              <a:rPr lang="en-US" smtClean="0"/>
              <a:t>8/28/2024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BE436F-7EAC-4517-A803-86530C5630E8}" type="slidenum">
              <a:rPr lang="en-US" smtClean="0"/>
              <a:t>‹#›</a:t>
            </a:fld>
            <a:endParaRPr lang="en-US"/>
          </a:p>
        </p:txBody>
      </p:sp>
    </p:spTree>
    <p:extLst>
      <p:ext uri="{BB962C8B-B14F-4D97-AF65-F5344CB8AC3E}">
        <p14:creationId xmlns:p14="http://schemas.microsoft.com/office/powerpoint/2010/main" val="9064695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274505F-0C82-4D6D-B004-FC5C444DBA51}" type="datetimeFigureOut">
              <a:rPr lang="en-US" smtClean="0"/>
              <a:t>8/28/2024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BE436F-7EAC-4517-A803-86530C5630E8}" type="slidenum">
              <a:rPr lang="en-US" smtClean="0"/>
              <a:t>‹#›</a:t>
            </a:fld>
            <a:endParaRPr lang="en-US"/>
          </a:p>
        </p:txBody>
      </p:sp>
    </p:spTree>
    <p:extLst>
      <p:ext uri="{BB962C8B-B14F-4D97-AF65-F5344CB8AC3E}">
        <p14:creationId xmlns:p14="http://schemas.microsoft.com/office/powerpoint/2010/main" val="16392228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274505F-0C82-4D6D-B004-FC5C444DBA51}" type="datetimeFigureOut">
              <a:rPr lang="en-US" smtClean="0"/>
              <a:t>8/28/2024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BE436F-7EAC-4517-A803-86530C5630E8}" type="slidenum">
              <a:rPr lang="en-US" smtClean="0"/>
              <a:t>‹#›</a:t>
            </a:fld>
            <a:endParaRPr lang="en-US"/>
          </a:p>
        </p:txBody>
      </p:sp>
    </p:spTree>
    <p:extLst>
      <p:ext uri="{BB962C8B-B14F-4D97-AF65-F5344CB8AC3E}">
        <p14:creationId xmlns:p14="http://schemas.microsoft.com/office/powerpoint/2010/main" val="17707257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274505F-0C82-4D6D-B004-FC5C444DBA51}" type="datetimeFigureOut">
              <a:rPr lang="en-US" smtClean="0"/>
              <a:t>8/28/2024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3BE436F-7EAC-4517-A803-86530C5630E8}" type="slidenum">
              <a:rPr lang="en-US" smtClean="0"/>
              <a:t>‹#›</a:t>
            </a:fld>
            <a:endParaRPr lang="en-US"/>
          </a:p>
        </p:txBody>
      </p:sp>
    </p:spTree>
    <p:extLst>
      <p:ext uri="{BB962C8B-B14F-4D97-AF65-F5344CB8AC3E}">
        <p14:creationId xmlns:p14="http://schemas.microsoft.com/office/powerpoint/2010/main" val="31921765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274505F-0C82-4D6D-B004-FC5C444DBA51}" type="datetimeFigureOut">
              <a:rPr lang="en-US" smtClean="0"/>
              <a:t>8/28/2024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3BE436F-7EAC-4517-A803-86530C5630E8}" type="slidenum">
              <a:rPr lang="en-US" smtClean="0"/>
              <a:t>‹#›</a:t>
            </a:fld>
            <a:endParaRPr lang="en-US"/>
          </a:p>
        </p:txBody>
      </p:sp>
    </p:spTree>
    <p:extLst>
      <p:ext uri="{BB962C8B-B14F-4D97-AF65-F5344CB8AC3E}">
        <p14:creationId xmlns:p14="http://schemas.microsoft.com/office/powerpoint/2010/main" val="40919263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74505F-0C82-4D6D-B004-FC5C444DBA51}" type="datetimeFigureOut">
              <a:rPr lang="en-US" smtClean="0"/>
              <a:t>8/28/2024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3BE436F-7EAC-4517-A803-86530C5630E8}" type="slidenum">
              <a:rPr lang="en-US" smtClean="0"/>
              <a:t>‹#›</a:t>
            </a:fld>
            <a:endParaRPr lang="en-US"/>
          </a:p>
        </p:txBody>
      </p:sp>
    </p:spTree>
    <p:extLst>
      <p:ext uri="{BB962C8B-B14F-4D97-AF65-F5344CB8AC3E}">
        <p14:creationId xmlns:p14="http://schemas.microsoft.com/office/powerpoint/2010/main" val="17865362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274505F-0C82-4D6D-B004-FC5C444DBA51}" type="datetimeFigureOut">
              <a:rPr lang="en-US" smtClean="0"/>
              <a:t>8/28/2024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BE436F-7EAC-4517-A803-86530C5630E8}" type="slidenum">
              <a:rPr lang="en-US" smtClean="0"/>
              <a:t>‹#›</a:t>
            </a:fld>
            <a:endParaRPr lang="en-US"/>
          </a:p>
        </p:txBody>
      </p:sp>
    </p:spTree>
    <p:extLst>
      <p:ext uri="{BB962C8B-B14F-4D97-AF65-F5344CB8AC3E}">
        <p14:creationId xmlns:p14="http://schemas.microsoft.com/office/powerpoint/2010/main" val="28096303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274505F-0C82-4D6D-B004-FC5C444DBA51}" type="datetimeFigureOut">
              <a:rPr lang="en-US" smtClean="0"/>
              <a:t>8/28/2024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BE436F-7EAC-4517-A803-86530C5630E8}" type="slidenum">
              <a:rPr lang="en-US" smtClean="0"/>
              <a:t>‹#›</a:t>
            </a:fld>
            <a:endParaRPr lang="en-US"/>
          </a:p>
        </p:txBody>
      </p:sp>
    </p:spTree>
    <p:extLst>
      <p:ext uri="{BB962C8B-B14F-4D97-AF65-F5344CB8AC3E}">
        <p14:creationId xmlns:p14="http://schemas.microsoft.com/office/powerpoint/2010/main" val="38811355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4000" b="-14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74505F-0C82-4D6D-B004-FC5C444DBA51}" type="datetimeFigureOut">
              <a:rPr lang="en-US" smtClean="0"/>
              <a:t>8/28/2024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BE436F-7EAC-4517-A803-86530C5630E8}" type="slidenum">
              <a:rPr lang="en-US" smtClean="0"/>
              <a:t>‹#›</a:t>
            </a:fld>
            <a:endParaRPr lang="en-US"/>
          </a:p>
        </p:txBody>
      </p:sp>
    </p:spTree>
    <p:extLst>
      <p:ext uri="{BB962C8B-B14F-4D97-AF65-F5344CB8AC3E}">
        <p14:creationId xmlns:p14="http://schemas.microsoft.com/office/powerpoint/2010/main" val="31117064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4.gif"/><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jpg"/><Relationship Id="rId1" Type="http://schemas.openxmlformats.org/officeDocument/2006/relationships/slideLayout" Target="../slideLayouts/slideLayout2.xml"/><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gi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image" Target="../media/image12.gi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8.jp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tro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2791457" y="411987"/>
            <a:ext cx="609600" cy="609600"/>
          </a:xfrm>
          <a:prstGeom prst="rect">
            <a:avLst/>
          </a:prstGeom>
        </p:spPr>
      </p:pic>
      <p:pic>
        <p:nvPicPr>
          <p:cNvPr id="11" name="Picture 10"/>
          <p:cNvPicPr>
            <a:picLocks noChangeAspect="1"/>
          </p:cNvPicPr>
          <p:nvPr/>
        </p:nvPicPr>
        <p:blipFill>
          <a:blip r:embed="rId5"/>
          <a:stretch>
            <a:fillRect/>
          </a:stretch>
        </p:blipFill>
        <p:spPr>
          <a:xfrm>
            <a:off x="-1" y="0"/>
            <a:ext cx="12954000" cy="7315200"/>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864580"/>
            <a:ext cx="3267965" cy="2106977"/>
          </a:xfrm>
          <a:prstGeom prst="rect">
            <a:avLst/>
          </a:prstGeom>
        </p:spPr>
      </p:pic>
    </p:spTree>
    <p:extLst>
      <p:ext uri="{BB962C8B-B14F-4D97-AF65-F5344CB8AC3E}">
        <p14:creationId xmlns:p14="http://schemas.microsoft.com/office/powerpoint/2010/main" val="1565591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936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748143" y="125692"/>
            <a:ext cx="9273436" cy="639086"/>
          </a:xfrm>
          <a:prstGeom prst="rect">
            <a:avLst/>
          </a:prstGeom>
        </p:spPr>
        <p:txBody>
          <a:bodyPr wrap="none">
            <a:spAutoFit/>
          </a:bodyPr>
          <a:lstStyle/>
          <a:p>
            <a:pPr>
              <a:lnSpc>
                <a:spcPct val="115000"/>
              </a:lnSpc>
              <a:spcAft>
                <a:spcPts val="0"/>
              </a:spcAft>
            </a:pPr>
            <a:r>
              <a:rPr lang="vi-VN" sz="3200" b="1" dirty="0">
                <a:solidFill>
                  <a:srgbClr val="000000"/>
                </a:solidFill>
                <a:latin typeface="Times New Roman" panose="02020603050405020304" pitchFamily="18" charset="0"/>
                <a:ea typeface="Courier New" panose="02070309020205020404" pitchFamily="49" charset="0"/>
              </a:rPr>
              <a:t>2. </a:t>
            </a:r>
            <a:r>
              <a:rPr lang="vi-VN" sz="3200" b="1" dirty="0" smtClean="0">
                <a:solidFill>
                  <a:srgbClr val="000000"/>
                </a:solidFill>
                <a:latin typeface="Times New Roman" panose="02020603050405020304" pitchFamily="18" charset="0"/>
                <a:ea typeface="Courier New" panose="02070309020205020404" pitchFamily="49" charset="0"/>
              </a:rPr>
              <a:t>Lí </a:t>
            </a:r>
            <a:r>
              <a:rPr lang="vi-VN" sz="3200" b="1" dirty="0">
                <a:solidFill>
                  <a:srgbClr val="000000"/>
                </a:solidFill>
                <a:latin typeface="Times New Roman" panose="02020603050405020304" pitchFamily="18" charset="0"/>
                <a:ea typeface="Courier New" panose="02070309020205020404" pitchFamily="49" charset="0"/>
              </a:rPr>
              <a:t>tưởng sống của thanh niên Việt Nam ngày nay </a:t>
            </a:r>
            <a:endParaRPr lang="en-US" sz="2800" dirty="0">
              <a:solidFill>
                <a:srgbClr val="000000"/>
              </a:solidFill>
              <a:latin typeface="Courier New" panose="02070309020205020404" pitchFamily="49" charset="0"/>
              <a:ea typeface="Courier New" panose="02070309020205020404" pitchFamily="49" charset="0"/>
            </a:endParaRPr>
          </a:p>
        </p:txBody>
      </p:sp>
      <p:pic>
        <p:nvPicPr>
          <p:cNvPr id="19" name="Picture 1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62188" y="1071772"/>
            <a:ext cx="3888914" cy="4856305"/>
          </a:xfrm>
          <a:prstGeom prst="rect">
            <a:avLst/>
          </a:prstGeom>
        </p:spPr>
      </p:pic>
      <p:sp>
        <p:nvSpPr>
          <p:cNvPr id="3" name="Rectangle 2"/>
          <p:cNvSpPr/>
          <p:nvPr/>
        </p:nvSpPr>
        <p:spPr>
          <a:xfrm>
            <a:off x="708058" y="1114116"/>
            <a:ext cx="6096000" cy="4324967"/>
          </a:xfrm>
          <a:prstGeom prst="rect">
            <a:avLst/>
          </a:prstGeom>
        </p:spPr>
        <p:txBody>
          <a:bodyPr>
            <a:spAutoFit/>
          </a:bodyPr>
          <a:lstStyle/>
          <a:p>
            <a:pPr marL="285750" indent="-285750" algn="just">
              <a:lnSpc>
                <a:spcPct val="115000"/>
              </a:lnSpc>
              <a:spcAft>
                <a:spcPts val="0"/>
              </a:spcAft>
              <a:buFontTx/>
              <a:buChar char="-"/>
            </a:pPr>
            <a:r>
              <a:rPr lang="vi-VN" sz="2400" dirty="0" smtClean="0">
                <a:solidFill>
                  <a:srgbClr val="000000"/>
                </a:solidFill>
                <a:latin typeface="Times New Roman" panose="02020603050405020304" pitchFamily="18" charset="0"/>
                <a:ea typeface="Courier New" panose="02070309020205020404" pitchFamily="49" charset="0"/>
              </a:rPr>
              <a:t>Lí </a:t>
            </a:r>
            <a:r>
              <a:rPr lang="vi-VN" sz="2400" dirty="0">
                <a:solidFill>
                  <a:srgbClr val="000000"/>
                </a:solidFill>
                <a:latin typeface="Times New Roman" panose="02020603050405020304" pitchFamily="18" charset="0"/>
                <a:ea typeface="Courier New" panose="02070309020205020404" pitchFamily="49" charset="0"/>
              </a:rPr>
              <a:t>tưởng sống của thanh niên Việt Nam hiện nay </a:t>
            </a:r>
            <a:r>
              <a:rPr lang="vi-VN" sz="2400" dirty="0" smtClean="0">
                <a:solidFill>
                  <a:srgbClr val="000000"/>
                </a:solidFill>
                <a:latin typeface="Times New Roman" panose="02020603050405020304" pitchFamily="18" charset="0"/>
                <a:ea typeface="Courier New" panose="02070309020205020404" pitchFamily="49" charset="0"/>
              </a:rPr>
              <a:t>là: phấn </a:t>
            </a:r>
            <a:r>
              <a:rPr lang="vi-VN" sz="2400" dirty="0">
                <a:solidFill>
                  <a:srgbClr val="000000"/>
                </a:solidFill>
                <a:latin typeface="Times New Roman" panose="02020603050405020304" pitchFamily="18" charset="0"/>
                <a:ea typeface="Courier New" panose="02070309020205020404" pitchFamily="49" charset="0"/>
              </a:rPr>
              <a:t>đấu vì độc lập dân tộc và CNXH: tích cực học tập và làm theo tư tưởng, đạo đức, phong cách Hồ Chí Minh; nỗ lực rèn luyện sức khoẻ, học tập để trở thành người có năng lực, bản lĩnh và người công dân tốt; tích cực tham gia vào sự nghiệp đẩy mạnh công nghiệp hoá, hiện đại hóa đất nước, xây dựng và bảo vệ Tổ quốc Việt Nam XHCN.</a:t>
            </a:r>
            <a:endParaRPr lang="en-US" sz="2000" dirty="0">
              <a:solidFill>
                <a:srgbClr val="000000"/>
              </a:solidFill>
              <a:effectLst/>
              <a:latin typeface="Courier New" panose="02070309020205020404" pitchFamily="49" charset="0"/>
              <a:ea typeface="Courier New" panose="02070309020205020404" pitchFamily="49" charset="0"/>
            </a:endParaRPr>
          </a:p>
        </p:txBody>
      </p:sp>
    </p:spTree>
    <p:extLst>
      <p:ext uri="{BB962C8B-B14F-4D97-AF65-F5344CB8AC3E}">
        <p14:creationId xmlns:p14="http://schemas.microsoft.com/office/powerpoint/2010/main" val="205880054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219243" y="257352"/>
            <a:ext cx="6264573" cy="707886"/>
          </a:xfrm>
          <a:prstGeom prst="rect">
            <a:avLst/>
          </a:prstGeom>
          <a:noFill/>
        </p:spPr>
        <p:txBody>
          <a:bodyPr wrap="square" rtlCol="0">
            <a:spAutoFit/>
          </a:bodyPr>
          <a:lstStyle/>
          <a:p>
            <a:r>
              <a:rPr lang="vi-VN" sz="4000" b="1" dirty="0" smtClean="0">
                <a:solidFill>
                  <a:srgbClr val="0070C0"/>
                </a:solidFill>
                <a:latin typeface="Tahoma" panose="020B0604030504040204" pitchFamily="34" charset="0"/>
                <a:cs typeface="Tahoma" panose="020B0604030504040204" pitchFamily="34" charset="0"/>
              </a:rPr>
              <a:t>THẢO LUẬN CẶP ĐÔI</a:t>
            </a:r>
            <a:endParaRPr lang="en-US" sz="4000" b="1" dirty="0">
              <a:solidFill>
                <a:srgbClr val="0070C0"/>
              </a:solidFill>
              <a:latin typeface="Tahoma" panose="020B0604030504040204" pitchFamily="34" charset="0"/>
              <a:cs typeface="Tahoma" panose="020B0604030504040204" pitchFamily="34" charset="0"/>
            </a:endParaRPr>
          </a:p>
        </p:txBody>
      </p:sp>
      <p:sp>
        <p:nvSpPr>
          <p:cNvPr id="3" name="Rectangle 2"/>
          <p:cNvSpPr/>
          <p:nvPr/>
        </p:nvSpPr>
        <p:spPr>
          <a:xfrm>
            <a:off x="1493949" y="2693123"/>
            <a:ext cx="9324305" cy="2577596"/>
          </a:xfrm>
          <a:prstGeom prst="rect">
            <a:avLst/>
          </a:prstGeom>
          <a:noFill/>
          <a:ln w="76200">
            <a:solidFill>
              <a:srgbClr val="88C9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80948" y="965238"/>
            <a:ext cx="5141165" cy="2686674"/>
          </a:xfrm>
          <a:prstGeom prst="rect">
            <a:avLst/>
          </a:prstGeom>
          <a:solidFill>
            <a:srgbClr val="88C9DB"/>
          </a:solidFill>
        </p:spPr>
      </p:pic>
      <p:sp>
        <p:nvSpPr>
          <p:cNvPr id="5" name="TextBox 4"/>
          <p:cNvSpPr txBox="1"/>
          <p:nvPr/>
        </p:nvSpPr>
        <p:spPr>
          <a:xfrm>
            <a:off x="2270989" y="3821189"/>
            <a:ext cx="8161079" cy="1077218"/>
          </a:xfrm>
          <a:prstGeom prst="rect">
            <a:avLst/>
          </a:prstGeom>
          <a:noFill/>
        </p:spPr>
        <p:txBody>
          <a:bodyPr wrap="square" rtlCol="0">
            <a:spAutoFit/>
          </a:bodyPr>
          <a:lstStyle/>
          <a:p>
            <a:r>
              <a:rPr lang="en-US" sz="3200" dirty="0" smtClean="0">
                <a:solidFill>
                  <a:srgbClr val="0070C0"/>
                </a:solidFill>
                <a:latin typeface="Tahoma" panose="020B0604030504040204" pitchFamily="34" charset="0"/>
                <a:cs typeface="Tahoma" panose="020B0604030504040204" pitchFamily="34" charset="0"/>
              </a:rPr>
              <a:t> </a:t>
            </a:r>
            <a:r>
              <a:rPr lang="vi-VN" sz="3200" i="1" dirty="0"/>
              <a:t>Học sinh cần làm gì để rèn luyện lí tưởng sống cao đẹp cho bản thân?</a:t>
            </a:r>
            <a:endParaRPr lang="en-US" sz="3200" dirty="0">
              <a:solidFill>
                <a:srgbClr val="0070C0"/>
              </a:solidFill>
              <a:latin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230042190"/>
      </p:ext>
    </p:extLst>
  </p:cSld>
  <p:clrMapOvr>
    <a:masterClrMapping/>
  </p:clrMapOvr>
  <p:transition spd="slow">
    <p:push/>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78221" y="181963"/>
            <a:ext cx="11246990" cy="639086"/>
          </a:xfrm>
          <a:prstGeom prst="rect">
            <a:avLst/>
          </a:prstGeom>
        </p:spPr>
        <p:txBody>
          <a:bodyPr wrap="none">
            <a:spAutoFit/>
          </a:bodyPr>
          <a:lstStyle/>
          <a:p>
            <a:pPr algn="just">
              <a:lnSpc>
                <a:spcPct val="115000"/>
              </a:lnSpc>
              <a:spcAft>
                <a:spcPts val="0"/>
              </a:spcAft>
            </a:pPr>
            <a:r>
              <a:rPr lang="vi-VN" sz="3200" b="1" dirty="0" smtClean="0">
                <a:solidFill>
                  <a:srgbClr val="000000"/>
                </a:solidFill>
                <a:latin typeface="Times New Roman" panose="02020603050405020304" pitchFamily="18" charset="0"/>
                <a:ea typeface="Courier New" panose="02070309020205020404" pitchFamily="49" charset="0"/>
              </a:rPr>
              <a:t>3. Học </a:t>
            </a:r>
            <a:r>
              <a:rPr lang="vi-VN" sz="3200" b="1" dirty="0">
                <a:solidFill>
                  <a:srgbClr val="000000"/>
                </a:solidFill>
                <a:latin typeface="Times New Roman" panose="02020603050405020304" pitchFamily="18" charset="0"/>
                <a:ea typeface="Courier New" panose="02070309020205020404" pitchFamily="49" charset="0"/>
              </a:rPr>
              <a:t>sinh với việc xác định và rèn luyện lí tưởng sống cao đẹp</a:t>
            </a:r>
            <a:endParaRPr lang="en-US" sz="2800" dirty="0">
              <a:solidFill>
                <a:srgbClr val="000000"/>
              </a:solidFill>
              <a:latin typeface="Courier New" panose="02070309020205020404" pitchFamily="49" charset="0"/>
              <a:ea typeface="Courier New" panose="02070309020205020404" pitchFamily="49" charset="0"/>
            </a:endParaRPr>
          </a:p>
        </p:txBody>
      </p:sp>
      <p:pic>
        <p:nvPicPr>
          <p:cNvPr id="19" name="Picture 1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62188" y="1071772"/>
            <a:ext cx="3888914" cy="4856305"/>
          </a:xfrm>
          <a:prstGeom prst="rect">
            <a:avLst/>
          </a:prstGeom>
        </p:spPr>
      </p:pic>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foregroundMark x1="9836" y1="24757" x2="9836" y2="24757"/>
                        <a14:foregroundMark x1="2049" y1="22816" x2="1230" y2="32524"/>
                        <a14:foregroundMark x1="8607" y1="20874" x2="30738" y2="3398"/>
                        <a14:foregroundMark x1="20902" y1="94660" x2="20902" y2="94660"/>
                        <a14:foregroundMark x1="38115" y1="96117" x2="38115" y2="96117"/>
                        <a14:foregroundMark x1="40984" y1="96602" x2="45082" y2="88350"/>
                        <a14:foregroundMark x1="45492" y1="88835" x2="39344" y2="76699"/>
                        <a14:foregroundMark x1="40574" y1="92718" x2="35246" y2="81553"/>
                        <a14:foregroundMark x1="29508" y1="94175" x2="28279" y2="70388"/>
                        <a14:foregroundMark x1="23361" y1="91748" x2="22131" y2="77184"/>
                        <a14:foregroundMark x1="60246" y1="96602" x2="60246" y2="96602"/>
                        <a14:foregroundMark x1="56967" y1="98058" x2="60656" y2="91748"/>
                        <a14:foregroundMark x1="57787" y1="98058" x2="68033" y2="92233"/>
                        <a14:foregroundMark x1="81967" y1="91262" x2="81967" y2="91262"/>
                        <a14:foregroundMark x1="88115" y1="89320" x2="88115" y2="89320"/>
                        <a14:foregroundMark x1="84016" y1="84951" x2="81557" y2="75243"/>
                        <a14:foregroundMark x1="80328" y1="86893" x2="76639" y2="80583"/>
                        <a14:foregroundMark x1="91803" y1="7767" x2="91803" y2="7767"/>
                        <a14:foregroundMark x1="88934" y1="16019" x2="88934" y2="16019"/>
                        <a14:foregroundMark x1="45902" y1="16019" x2="52049" y2="22816"/>
                        <a14:foregroundMark x1="43033" y1="65534" x2="43033" y2="65534"/>
                        <a14:foregroundMark x1="13525" y1="40777" x2="13525" y2="40777"/>
                        <a14:foregroundMark x1="66803" y1="92233" x2="65164" y2="79612"/>
                        <a14:foregroundMark x1="61885" y1="92233" x2="60656" y2="80097"/>
                        <a14:foregroundMark x1="59016" y1="60680" x2="59016" y2="60680"/>
                        <a14:foregroundMark x1="90164" y1="26214" x2="90164" y2="26214"/>
                        <a14:foregroundMark x1="88115" y1="33495" x2="93443" y2="29612"/>
                      </a14:backgroundRemoval>
                    </a14:imgEffect>
                  </a14:imgLayer>
                </a14:imgProps>
              </a:ext>
              <a:ext uri="{28A0092B-C50C-407E-A947-70E740481C1C}">
                <a14:useLocalDpi xmlns:a14="http://schemas.microsoft.com/office/drawing/2010/main" val="0"/>
              </a:ext>
            </a:extLst>
          </a:blip>
          <a:stretch>
            <a:fillRect/>
          </a:stretch>
        </p:blipFill>
        <p:spPr>
          <a:xfrm>
            <a:off x="73087" y="5599430"/>
            <a:ext cx="1201922" cy="1258570"/>
          </a:xfrm>
          <a:prstGeom prst="rect">
            <a:avLst/>
          </a:prstGeom>
        </p:spPr>
      </p:pic>
      <p:sp>
        <p:nvSpPr>
          <p:cNvPr id="2" name="Rectangle 1"/>
          <p:cNvSpPr/>
          <p:nvPr/>
        </p:nvSpPr>
        <p:spPr>
          <a:xfrm>
            <a:off x="969917" y="996182"/>
            <a:ext cx="6096000" cy="4603248"/>
          </a:xfrm>
          <a:prstGeom prst="rect">
            <a:avLst/>
          </a:prstGeom>
        </p:spPr>
        <p:txBody>
          <a:bodyPr>
            <a:spAutoFit/>
          </a:bodyPr>
          <a:lstStyle/>
          <a:p>
            <a:pPr algn="just">
              <a:lnSpc>
                <a:spcPct val="115000"/>
              </a:lnSpc>
              <a:spcAft>
                <a:spcPts val="0"/>
              </a:spcAft>
            </a:pPr>
            <a:r>
              <a:rPr lang="vi-VN" sz="3200" dirty="0" smtClean="0">
                <a:solidFill>
                  <a:srgbClr val="000000"/>
                </a:solidFill>
                <a:latin typeface="Times New Roman" panose="02020603050405020304" pitchFamily="18" charset="0"/>
                <a:ea typeface="Courier New" panose="02070309020205020404" pitchFamily="49" charset="0"/>
              </a:rPr>
              <a:t>	Học </a:t>
            </a:r>
            <a:r>
              <a:rPr lang="vi-VN" sz="3200" dirty="0">
                <a:solidFill>
                  <a:srgbClr val="000000"/>
                </a:solidFill>
                <a:latin typeface="Times New Roman" panose="02020603050405020304" pitchFamily="18" charset="0"/>
                <a:ea typeface="Courier New" panose="02070309020205020404" pitchFamily="49" charset="0"/>
              </a:rPr>
              <a:t>sinh cần xác định được lí tưởng sống của bản thân từng bước hiện thực hóa lí tưởng đó qua việc tích cực học tập, lao động, rèn luyện sức khỏe, tham gia các hoạt động tập thể, đóng góp cho sự phát triển của cộng đồng, dân tộc và nhân loại.</a:t>
            </a:r>
            <a:endParaRPr lang="en-US" sz="2800" dirty="0">
              <a:solidFill>
                <a:srgbClr val="000000"/>
              </a:solidFill>
              <a:effectLst/>
              <a:latin typeface="Courier New" panose="02070309020205020404" pitchFamily="49" charset="0"/>
              <a:ea typeface="Courier New" panose="02070309020205020404" pitchFamily="49" charset="0"/>
            </a:endParaRPr>
          </a:p>
        </p:txBody>
      </p:sp>
    </p:spTree>
    <p:extLst>
      <p:ext uri="{BB962C8B-B14F-4D97-AF65-F5344CB8AC3E}">
        <p14:creationId xmlns:p14="http://schemas.microsoft.com/office/powerpoint/2010/main" val="262842096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rot="16200000">
            <a:off x="2667002" y="-2701453"/>
            <a:ext cx="6857998" cy="12191999"/>
          </a:xfrm>
          <a:prstGeom prst="rect">
            <a:avLst/>
          </a:prstGeom>
          <a:gradFill>
            <a:gsLst>
              <a:gs pos="73000">
                <a:schemeClr val="accent1">
                  <a:lumMod val="5000"/>
                  <a:lumOff val="95000"/>
                </a:schemeClr>
              </a:gs>
              <a:gs pos="0">
                <a:schemeClr val="bg1"/>
              </a:gs>
              <a:gs pos="50000">
                <a:srgbClr val="DFF1FA"/>
              </a:gs>
              <a:gs pos="97000">
                <a:srgbClr val="C7E8F7"/>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p:nvPr/>
        </p:nvCxnSpPr>
        <p:spPr>
          <a:xfrm>
            <a:off x="6615419" y="-511927"/>
            <a:ext cx="0" cy="5759441"/>
          </a:xfrm>
          <a:prstGeom prst="line">
            <a:avLst/>
          </a:prstGeom>
          <a:ln w="127000"/>
        </p:spPr>
        <p:style>
          <a:lnRef idx="1">
            <a:schemeClr val="accent1"/>
          </a:lnRef>
          <a:fillRef idx="0">
            <a:schemeClr val="accent1"/>
          </a:fillRef>
          <a:effectRef idx="0">
            <a:schemeClr val="accent1"/>
          </a:effectRef>
          <a:fontRef idx="minor">
            <a:schemeClr val="tx1"/>
          </a:fontRef>
        </p:style>
      </p:cxnSp>
      <p:grpSp>
        <p:nvGrpSpPr>
          <p:cNvPr id="14" name="Group 13"/>
          <p:cNvGrpSpPr/>
          <p:nvPr/>
        </p:nvGrpSpPr>
        <p:grpSpPr>
          <a:xfrm>
            <a:off x="3601563" y="-511927"/>
            <a:ext cx="5809496" cy="5354551"/>
            <a:chOff x="3623426" y="-498558"/>
            <a:chExt cx="5809496" cy="5354551"/>
          </a:xfrm>
        </p:grpSpPr>
        <p:pic>
          <p:nvPicPr>
            <p:cNvPr id="9" name="图片 6"/>
            <p:cNvPicPr>
              <a:picLocks noChangeAspect="1"/>
            </p:cNvPicPr>
            <p:nvPr/>
          </p:nvPicPr>
          <p:blipFill>
            <a:blip r:embed="rId2" cstate="print">
              <a:extLst>
                <a:ext uri="{BEBA8EAE-BF5A-486C-A8C5-ECC9F3942E4B}">
                  <a14:imgProps xmlns:a14="http://schemas.microsoft.com/office/drawing/2010/main">
                    <a14:imgLayer r:embed="rId3">
                      <a14:imgEffect>
                        <a14:backgroundRemoval t="7243" b="95561" l="226" r="99266">
                          <a14:foregroundMark x1="16431" y1="13785" x2="20327" y2="37150"/>
                          <a14:foregroundMark x1="39921" y1="33178" x2="43422" y2="49065"/>
                          <a14:foregroundMark x1="55901" y1="12617" x2="55901" y2="27336"/>
                          <a14:foregroundMark x1="85545" y1="32710" x2="90683" y2="77804"/>
                          <a14:foregroundMark x1="93958" y1="35514" x2="97233" y2="58178"/>
                          <a14:foregroundMark x1="74534" y1="26636" x2="79616" y2="28271"/>
                          <a14:foregroundMark x1="76228" y1="80374" x2="79390" y2="63551"/>
                          <a14:foregroundMark x1="90006" y1="92523" x2="82778" y2="45794"/>
                          <a14:foregroundMark x1="93958" y1="84813" x2="89723" y2="80374"/>
                          <a14:foregroundMark x1="95652" y1="27336" x2="282" y2="15888"/>
                          <a14:foregroundMark x1="14568" y1="7710" x2="21287" y2="10514"/>
                          <a14:foregroundMark x1="46979" y1="10514" x2="48278" y2="17523"/>
                          <a14:foregroundMark x1="45398" y1="13084" x2="53473" y2="3505"/>
                          <a14:foregroundMark x1="53473" y1="3505" x2="62055" y2="14720"/>
                          <a14:foregroundMark x1="62055" y1="14720" x2="44156" y2="29907"/>
                          <a14:foregroundMark x1="44156" y1="29907" x2="45680" y2="7243"/>
                          <a14:foregroundMark x1="99209" y1="50000" x2="565" y2="68692"/>
                          <a14:foregroundMark x1="565" y1="68692" x2="734" y2="27336"/>
                          <a14:foregroundMark x1="734" y1="27336" x2="9034" y2="5140"/>
                          <a14:foregroundMark x1="9034" y1="5140" x2="28176" y2="234"/>
                          <a14:foregroundMark x1="28176" y1="234" x2="99774" y2="1168"/>
                          <a14:foregroundMark x1="99774" y1="1168" x2="99322" y2="48131"/>
                          <a14:foregroundMark x1="99322" y1="48131" x2="90175" y2="56776"/>
                          <a14:foregroundMark x1="90175" y1="56776" x2="86957" y2="50701"/>
                          <a14:foregroundMark x1="30322" y1="26168" x2="29136" y2="37150"/>
                          <a14:foregroundMark x1="2146" y1="13785" x2="3670" y2="47196"/>
                          <a14:foregroundMark x1="3670" y1="47196" x2="10446" y2="71028"/>
                          <a14:foregroundMark x1="10446" y1="71028" x2="12366" y2="73364"/>
                          <a14:foregroundMark x1="10277" y1="52804" x2="10277" y2="45794"/>
                          <a14:foregroundMark x1="31508" y1="27336" x2="39582" y2="13084"/>
                          <a14:foregroundMark x1="39582" y1="13084" x2="43704" y2="13084"/>
                          <a14:foregroundMark x1="51158" y1="26168" x2="42801" y2="28037"/>
                          <a14:foregroundMark x1="42801" y1="28037" x2="27612" y2="62617"/>
                          <a14:foregroundMark x1="27612" y1="62617" x2="33879" y2="85981"/>
                          <a14:foregroundMark x1="33879" y1="85981" x2="42518" y2="86449"/>
                          <a14:foregroundMark x1="42518" y1="86449" x2="67024" y2="84346"/>
                          <a14:foregroundMark x1="67024" y1="84346" x2="79503" y2="84346"/>
                          <a14:foregroundMark x1="79503" y1="84346" x2="97233" y2="81075"/>
                          <a14:foregroundMark x1="97233" y1="81075" x2="95088" y2="43458"/>
                          <a14:foregroundMark x1="95088" y1="43458" x2="85432" y2="37150"/>
                          <a14:foregroundMark x1="64427" y1="26636" x2="58667" y2="53972"/>
                          <a14:foregroundMark x1="58667" y1="53972" x2="58667" y2="54907"/>
                          <a14:foregroundMark x1="94579" y1="84813" x2="91417" y2="95561"/>
                          <a14:foregroundMark x1="51553" y1="37150" x2="53924" y2="45093"/>
                          <a14:foregroundMark x1="56973" y1="42991" x2="59063" y2="49065"/>
                          <a14:foregroundMark x1="48278" y1="59346" x2="51835" y2="45794"/>
                          <a14:foregroundMark x1="47883" y1="32243" x2="46979" y2="56075"/>
                          <a14:foregroundMark x1="50367" y1="47430" x2="48842" y2="54907"/>
                          <a14:foregroundMark x1="18102" y1="77255" x2="19198" y2="71262"/>
                          <a14:foregroundMark x1="12366" y1="81542" x2="12971" y2="82201"/>
                          <a14:foregroundMark x1="16750" y1="77255" x2="14003" y2="67991"/>
                          <a14:foregroundMark x1="14003" y1="67991" x2="11971" y2="80374"/>
                          <a14:foregroundMark x1="9091" y1="22430" x2="10107" y2="46262"/>
                          <a14:foregroundMark x1="1863" y1="13084" x2="791" y2="22430"/>
                          <a14:foregroundMark x1="8413" y1="24065" x2="10898" y2="51168"/>
                          <a14:foregroundMark x1="8809" y1="21262" x2="9317" y2="45794"/>
                          <a14:foregroundMark x1="29305" y1="76168" x2="28684" y2="87850"/>
                          <a14:foregroundMark x1="22078" y1="78037" x2="23433" y2="85280"/>
                          <a14:foregroundMark x1="83286" y1="86449" x2="85601" y2="88785"/>
                          <a14:foregroundMark x1="94918" y1="87850" x2="93902" y2="92056"/>
                          <a14:foregroundMark x1="59458" y1="86916" x2="59797" y2="93224"/>
                          <a14:foregroundMark x1="14899" y1="78987" x2="18402" y2="79487"/>
                          <a14:foregroundMark x1="13156" y1="78738" x2="14106" y2="78874"/>
                          <a14:foregroundMark x1="19819" y1="73832" x2="19029" y2="77570"/>
                          <a14:foregroundMark x1="18690" y1="80140" x2="19819" y2="80140"/>
                          <a14:foregroundMark x1="21005" y1="77103" x2="19706" y2="74299"/>
                          <a14:backgroundMark x1="12503" y1="86288" x2="20440" y2="96028"/>
                          <a14:backgroundMark x1="12253" y1="85981" x2="12421" y2="86187"/>
                          <a14:backgroundMark x1="20440" y1="96028" x2="20553" y2="99766"/>
                          <a14:backgroundMark x1="15156" y1="86673" x2="19029" y2="89252"/>
                          <a14:backgroundMark x1="12931" y1="82477" x2="14455" y2="82009"/>
                          <a14:backgroundMark x1="17843" y1="82944" x2="18240" y2="83065"/>
                          <a14:backgroundMark x1="19255" y1="87383" x2="19819" y2="92056"/>
                          <a14:backgroundMark x1="19368" y1="85981" x2="13890" y2="83879"/>
                        </a14:backgroundRemoval>
                      </a14:imgEffect>
                    </a14:imgLayer>
                  </a14:imgProps>
                </a:ext>
                <a:ext uri="{28A0092B-C50C-407E-A947-70E740481C1C}">
                  <a14:useLocalDpi xmlns:a14="http://schemas.microsoft.com/office/drawing/2010/main" val="0"/>
                </a:ext>
              </a:extLst>
            </a:blip>
            <a:stretch>
              <a:fillRect/>
            </a:stretch>
          </p:blipFill>
          <p:spPr>
            <a:xfrm>
              <a:off x="3623426" y="977174"/>
              <a:ext cx="5809496" cy="1403988"/>
            </a:xfrm>
            <a:prstGeom prst="rect">
              <a:avLst/>
            </a:prstGeom>
          </p:spPr>
        </p:pic>
        <p:sp>
          <p:nvSpPr>
            <p:cNvPr id="10" name="Arc 9"/>
            <p:cNvSpPr/>
            <p:nvPr/>
          </p:nvSpPr>
          <p:spPr>
            <a:xfrm rot="5400000">
              <a:off x="3891954" y="-478274"/>
              <a:ext cx="5354551" cy="5313984"/>
            </a:xfrm>
            <a:prstGeom prst="arc">
              <a:avLst>
                <a:gd name="adj1" fmla="val 16200000"/>
                <a:gd name="adj2" fmla="val 5386426"/>
              </a:avLst>
            </a:prstGeom>
            <a:solidFill>
              <a:srgbClr val="00B0F0"/>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6" name="Rectangle 15"/>
          <p:cNvSpPr/>
          <p:nvPr/>
        </p:nvSpPr>
        <p:spPr>
          <a:xfrm>
            <a:off x="4708881" y="2383602"/>
            <a:ext cx="4075155" cy="923330"/>
          </a:xfrm>
          <a:prstGeom prst="rect">
            <a:avLst/>
          </a:prstGeom>
          <a:noFill/>
          <a:effectLst>
            <a:innerShdw blurRad="63500" dist="50800" dir="2700000">
              <a:prstClr val="black">
                <a:alpha val="50000"/>
              </a:prstClr>
            </a:innerShdw>
          </a:effectLst>
          <a:scene3d>
            <a:camera prst="orthographicFront"/>
            <a:lightRig rig="soft" dir="t">
              <a:rot lat="0" lon="0" rev="15600000"/>
            </a:lightRig>
          </a:scene3d>
          <a:sp3d>
            <a:bevelT w="82550" h="82550"/>
          </a:sp3d>
        </p:spPr>
        <p:txBody>
          <a:bodyPr wrap="none" lIns="91440" tIns="45720" rIns="91440" bIns="45720">
            <a:spAutoFit/>
            <a:sp3d extrusionH="57150" prstMaterial="softEdge">
              <a:bevelT w="25400" h="38100"/>
            </a:sp3d>
          </a:bodyPr>
          <a:lstStyle/>
          <a:p>
            <a:pPr algn="ctr"/>
            <a:r>
              <a:rPr lang="en-US" sz="5400" b="1" cap="none" spc="0" dirty="0" smtClean="0">
                <a:ln/>
                <a:solidFill>
                  <a:schemeClr val="bg1"/>
                </a:solidFill>
                <a:effectLst/>
                <a:latin typeface="Tahoma" panose="020B0604030504040204" pitchFamily="34" charset="0"/>
                <a:cs typeface="Tahoma" panose="020B0604030504040204" pitchFamily="34" charset="0"/>
              </a:rPr>
              <a:t>LUYỆN TẬP</a:t>
            </a:r>
            <a:endParaRPr lang="en-US" sz="5400" b="1" cap="none" spc="0" dirty="0">
              <a:ln/>
              <a:solidFill>
                <a:schemeClr val="bg1"/>
              </a:solidFill>
              <a:effectLst/>
              <a:latin typeface="Tahoma" panose="020B0604030504040204" pitchFamily="34" charset="0"/>
              <a:cs typeface="Tahoma" panose="020B0604030504040204" pitchFamily="34" charset="0"/>
            </a:endParaRPr>
          </a:p>
        </p:txBody>
      </p:sp>
      <p:sp>
        <p:nvSpPr>
          <p:cNvPr id="18" name="5-Point Star 17"/>
          <p:cNvSpPr/>
          <p:nvPr/>
        </p:nvSpPr>
        <p:spPr>
          <a:xfrm>
            <a:off x="600877" y="510905"/>
            <a:ext cx="728565" cy="752733"/>
          </a:xfrm>
          <a:prstGeom prst="star5">
            <a:avLst/>
          </a:prstGeom>
          <a:solidFill>
            <a:srgbClr val="C7E8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5-Point Star 18"/>
          <p:cNvSpPr/>
          <p:nvPr/>
        </p:nvSpPr>
        <p:spPr>
          <a:xfrm>
            <a:off x="-1157982" y="1995557"/>
            <a:ext cx="2388548" cy="2114154"/>
          </a:xfrm>
          <a:prstGeom prst="star5">
            <a:avLst/>
          </a:prstGeom>
          <a:solidFill>
            <a:srgbClr val="C7E8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5-Point Star 19"/>
          <p:cNvSpPr/>
          <p:nvPr/>
        </p:nvSpPr>
        <p:spPr>
          <a:xfrm>
            <a:off x="11253153" y="969292"/>
            <a:ext cx="728565" cy="752733"/>
          </a:xfrm>
          <a:prstGeom prst="star5">
            <a:avLst/>
          </a:prstGeom>
          <a:solidFill>
            <a:srgbClr val="C7E8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5-Point Star 20"/>
          <p:cNvSpPr/>
          <p:nvPr/>
        </p:nvSpPr>
        <p:spPr>
          <a:xfrm>
            <a:off x="10202860" y="2676268"/>
            <a:ext cx="728565" cy="752733"/>
          </a:xfrm>
          <a:prstGeom prst="star5">
            <a:avLst/>
          </a:prstGeom>
          <a:solidFill>
            <a:srgbClr val="C7E8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5-Point Star 21"/>
          <p:cNvSpPr/>
          <p:nvPr/>
        </p:nvSpPr>
        <p:spPr>
          <a:xfrm>
            <a:off x="8518337" y="4980503"/>
            <a:ext cx="686022" cy="555590"/>
          </a:xfrm>
          <a:prstGeom prst="star5">
            <a:avLst/>
          </a:prstGeom>
          <a:solidFill>
            <a:srgbClr val="C7E8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5-Point Star 22"/>
          <p:cNvSpPr/>
          <p:nvPr/>
        </p:nvSpPr>
        <p:spPr>
          <a:xfrm>
            <a:off x="9856954" y="4639919"/>
            <a:ext cx="1218052" cy="1148921"/>
          </a:xfrm>
          <a:prstGeom prst="star5">
            <a:avLst/>
          </a:prstGeom>
          <a:solidFill>
            <a:srgbClr val="C7E8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4-Point Star 25"/>
          <p:cNvSpPr/>
          <p:nvPr/>
        </p:nvSpPr>
        <p:spPr>
          <a:xfrm flipH="1">
            <a:off x="2891873" y="1547417"/>
            <a:ext cx="281634" cy="299546"/>
          </a:xfrm>
          <a:prstGeom prst="star4">
            <a:avLst/>
          </a:prstGeom>
          <a:solidFill>
            <a:srgbClr val="C7E8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4-Point Star 26"/>
          <p:cNvSpPr/>
          <p:nvPr/>
        </p:nvSpPr>
        <p:spPr>
          <a:xfrm>
            <a:off x="10202860" y="721352"/>
            <a:ext cx="258492" cy="242454"/>
          </a:xfrm>
          <a:prstGeom prst="star4">
            <a:avLst/>
          </a:prstGeom>
          <a:solidFill>
            <a:srgbClr val="C7E8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4-Point Star 28"/>
          <p:cNvSpPr/>
          <p:nvPr/>
        </p:nvSpPr>
        <p:spPr>
          <a:xfrm flipH="1">
            <a:off x="1906017" y="4937752"/>
            <a:ext cx="878604" cy="934483"/>
          </a:xfrm>
          <a:prstGeom prst="star4">
            <a:avLst/>
          </a:prstGeom>
          <a:solidFill>
            <a:srgbClr val="C7E8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5-Point Star 29"/>
          <p:cNvSpPr/>
          <p:nvPr/>
        </p:nvSpPr>
        <p:spPr>
          <a:xfrm>
            <a:off x="186830" y="5095155"/>
            <a:ext cx="1276433" cy="1443170"/>
          </a:xfrm>
          <a:prstGeom prst="star5">
            <a:avLst/>
          </a:prstGeom>
          <a:gradFill>
            <a:gsLst>
              <a:gs pos="100000">
                <a:srgbClr val="00B0F0"/>
              </a:gs>
              <a:gs pos="0">
                <a:schemeClr val="bg1"/>
              </a:gs>
              <a:gs pos="50000">
                <a:srgbClr val="DFF1FA"/>
              </a:gs>
              <a:gs pos="97000">
                <a:srgbClr val="C7E8F7"/>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4-Point Star 30"/>
          <p:cNvSpPr/>
          <p:nvPr/>
        </p:nvSpPr>
        <p:spPr>
          <a:xfrm flipH="1">
            <a:off x="4118692" y="3765491"/>
            <a:ext cx="942671" cy="735871"/>
          </a:xfrm>
          <a:prstGeom prst="star4">
            <a:avLst/>
          </a:prstGeom>
          <a:solidFill>
            <a:srgbClr val="C7E8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5-Point Star 31"/>
          <p:cNvSpPr/>
          <p:nvPr/>
        </p:nvSpPr>
        <p:spPr>
          <a:xfrm>
            <a:off x="5559274" y="6135295"/>
            <a:ext cx="417409" cy="403030"/>
          </a:xfrm>
          <a:prstGeom prst="star5">
            <a:avLst>
              <a:gd name="adj" fmla="val 12022"/>
              <a:gd name="hf" fmla="val 105146"/>
              <a:gd name="vf" fmla="val 110557"/>
            </a:avLst>
          </a:prstGeom>
          <a:gradFill flip="none" rotWithShape="1">
            <a:gsLst>
              <a:gs pos="0">
                <a:schemeClr val="accent1">
                  <a:lumMod val="0"/>
                  <a:lumOff val="100000"/>
                </a:schemeClr>
              </a:gs>
              <a:gs pos="23000">
                <a:schemeClr val="accent1">
                  <a:lumMod val="0"/>
                  <a:lumOff val="100000"/>
                </a:schemeClr>
              </a:gs>
              <a:gs pos="100000">
                <a:schemeClr val="accent1">
                  <a:lumMod val="10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5-Point Star 32"/>
          <p:cNvSpPr/>
          <p:nvPr/>
        </p:nvSpPr>
        <p:spPr>
          <a:xfrm>
            <a:off x="10879069" y="5523076"/>
            <a:ext cx="1268205" cy="1160795"/>
          </a:xfrm>
          <a:prstGeom prst="star5">
            <a:avLst/>
          </a:prstGeom>
          <a:gradFill flip="none" rotWithShape="1">
            <a:gsLst>
              <a:gs pos="0">
                <a:schemeClr val="accent1">
                  <a:lumMod val="0"/>
                  <a:lumOff val="100000"/>
                </a:schemeClr>
              </a:gs>
              <a:gs pos="23000">
                <a:schemeClr val="accent1">
                  <a:lumMod val="0"/>
                  <a:lumOff val="100000"/>
                </a:schemeClr>
              </a:gs>
              <a:gs pos="100000">
                <a:schemeClr val="accent1">
                  <a:lumMod val="10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Up Arrow 34"/>
          <p:cNvSpPr/>
          <p:nvPr/>
        </p:nvSpPr>
        <p:spPr>
          <a:xfrm>
            <a:off x="43898" y="5483932"/>
            <a:ext cx="910659" cy="1308538"/>
          </a:xfrm>
          <a:prstGeom prst="upArrow">
            <a:avLst/>
          </a:prstGeom>
          <a:solidFill>
            <a:srgbClr val="C7E8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Up Arrow 35"/>
          <p:cNvSpPr/>
          <p:nvPr/>
        </p:nvSpPr>
        <p:spPr>
          <a:xfrm>
            <a:off x="757630" y="6264674"/>
            <a:ext cx="535750" cy="527796"/>
          </a:xfrm>
          <a:prstGeom prst="upArrow">
            <a:avLst/>
          </a:prstGeom>
          <a:solidFill>
            <a:srgbClr val="C7E8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Up Arrow 58"/>
          <p:cNvSpPr/>
          <p:nvPr/>
        </p:nvSpPr>
        <p:spPr>
          <a:xfrm>
            <a:off x="995065" y="5820074"/>
            <a:ext cx="741069" cy="1037926"/>
          </a:xfrm>
          <a:prstGeom prst="upArrow">
            <a:avLst/>
          </a:prstGeom>
          <a:solidFill>
            <a:srgbClr val="C7E8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Up Arrow 59"/>
          <p:cNvSpPr/>
          <p:nvPr/>
        </p:nvSpPr>
        <p:spPr>
          <a:xfrm>
            <a:off x="1455557" y="6264674"/>
            <a:ext cx="535750" cy="527796"/>
          </a:xfrm>
          <a:prstGeom prst="upArrow">
            <a:avLst/>
          </a:prstGeom>
          <a:solidFill>
            <a:srgbClr val="C7E8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70148488"/>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56" presetClass="entr" presetSubtype="0" fill="hold" grpId="0" nodeType="afterEffect">
                                  <p:stCondLst>
                                    <p:cond delay="0"/>
                                  </p:stCondLst>
                                  <p:iterate type="lt">
                                    <p:tmPct val="10000"/>
                                  </p:iterate>
                                  <p:childTnLst>
                                    <p:set>
                                      <p:cBhvr>
                                        <p:cTn id="15" dur="1" fill="hold">
                                          <p:stCondLst>
                                            <p:cond delay="0"/>
                                          </p:stCondLst>
                                        </p:cTn>
                                        <p:tgtEl>
                                          <p:spTgt spid="16"/>
                                        </p:tgtEl>
                                        <p:attrNameLst>
                                          <p:attrName>style.visibility</p:attrName>
                                        </p:attrNameLst>
                                      </p:cBhvr>
                                      <p:to>
                                        <p:strVal val="visible"/>
                                      </p:to>
                                    </p:set>
                                    <p:anim by="(-#ppt_w*2)" calcmode="lin" valueType="num">
                                      <p:cBhvr rctx="PPT">
                                        <p:cTn id="16" dur="375" autoRev="1" fill="hold">
                                          <p:stCondLst>
                                            <p:cond delay="0"/>
                                          </p:stCondLst>
                                        </p:cTn>
                                        <p:tgtEl>
                                          <p:spTgt spid="16"/>
                                        </p:tgtEl>
                                        <p:attrNameLst>
                                          <p:attrName>ppt_w</p:attrName>
                                        </p:attrNameLst>
                                      </p:cBhvr>
                                    </p:anim>
                                    <p:anim by="(#ppt_w*0.50)" calcmode="lin" valueType="num">
                                      <p:cBhvr>
                                        <p:cTn id="17" dur="375" decel="50000" autoRev="1" fill="hold">
                                          <p:stCondLst>
                                            <p:cond delay="0"/>
                                          </p:stCondLst>
                                        </p:cTn>
                                        <p:tgtEl>
                                          <p:spTgt spid="16"/>
                                        </p:tgtEl>
                                        <p:attrNameLst>
                                          <p:attrName>ppt_x</p:attrName>
                                        </p:attrNameLst>
                                      </p:cBhvr>
                                    </p:anim>
                                    <p:anim from="(-#ppt_h/2)" to="(#ppt_y)" calcmode="lin" valueType="num">
                                      <p:cBhvr>
                                        <p:cTn id="18" dur="750" fill="hold">
                                          <p:stCondLst>
                                            <p:cond delay="0"/>
                                          </p:stCondLst>
                                        </p:cTn>
                                        <p:tgtEl>
                                          <p:spTgt spid="16"/>
                                        </p:tgtEl>
                                        <p:attrNameLst>
                                          <p:attrName>ppt_y</p:attrName>
                                        </p:attrNameLst>
                                      </p:cBhvr>
                                    </p:anim>
                                    <p:animRot by="21600000">
                                      <p:cBhvr>
                                        <p:cTn id="19" dur="750" fill="hold">
                                          <p:stCondLst>
                                            <p:cond delay="0"/>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08183" y="505072"/>
            <a:ext cx="10555459" cy="5543056"/>
          </a:xfrm>
          <a:prstGeom prst="rect">
            <a:avLst/>
          </a:prstGeom>
        </p:spPr>
        <p:txBody>
          <a:bodyPr wrap="square">
            <a:spAutoFit/>
          </a:bodyPr>
          <a:lstStyle/>
          <a:p>
            <a:pPr algn="just">
              <a:lnSpc>
                <a:spcPct val="115000"/>
              </a:lnSpc>
              <a:spcAft>
                <a:spcPts val="0"/>
              </a:spcAft>
            </a:pPr>
            <a:r>
              <a:rPr lang="en-US" sz="2800" b="1" i="1" dirty="0" err="1">
                <a:solidFill>
                  <a:srgbClr val="215E99"/>
                </a:solidFill>
                <a:latin typeface="Times New Roman" panose="02020603050405020304" pitchFamily="18" charset="0"/>
                <a:ea typeface="Calibri" panose="020F0502020204030204" pitchFamily="34" charset="0"/>
              </a:rPr>
              <a:t>Bài</a:t>
            </a:r>
            <a:r>
              <a:rPr lang="en-US" sz="2800" b="1" i="1" dirty="0">
                <a:solidFill>
                  <a:srgbClr val="215E99"/>
                </a:solidFill>
                <a:latin typeface="Times New Roman" panose="02020603050405020304" pitchFamily="18" charset="0"/>
                <a:ea typeface="Calibri" panose="020F0502020204030204" pitchFamily="34" charset="0"/>
              </a:rPr>
              <a:t> </a:t>
            </a:r>
            <a:r>
              <a:rPr lang="en-US" sz="2800" b="1" i="1" dirty="0" err="1">
                <a:solidFill>
                  <a:srgbClr val="215E99"/>
                </a:solidFill>
                <a:latin typeface="Times New Roman" panose="02020603050405020304" pitchFamily="18" charset="0"/>
                <a:ea typeface="Calibri" panose="020F0502020204030204" pitchFamily="34" charset="0"/>
              </a:rPr>
              <a:t>tập</a:t>
            </a:r>
            <a:r>
              <a:rPr lang="en-US" sz="2800" b="1" i="1" dirty="0">
                <a:solidFill>
                  <a:srgbClr val="215E99"/>
                </a:solidFill>
                <a:latin typeface="Times New Roman" panose="02020603050405020304" pitchFamily="18" charset="0"/>
                <a:ea typeface="Calibri" panose="020F0502020204030204" pitchFamily="34" charset="0"/>
              </a:rPr>
              <a:t> 1: </a:t>
            </a:r>
            <a:r>
              <a:rPr lang="en-US" sz="2800" dirty="0" err="1">
                <a:solidFill>
                  <a:srgbClr val="000000"/>
                </a:solidFill>
                <a:latin typeface="Times New Roman" panose="02020603050405020304" pitchFamily="18" charset="0"/>
                <a:ea typeface="Calibri" panose="020F0502020204030204" pitchFamily="34" charset="0"/>
              </a:rPr>
              <a:t>Em</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đồng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tình</a:t>
            </a:r>
            <a:r>
              <a:rPr lang="en-US" sz="2800" dirty="0">
                <a:solidFill>
                  <a:srgbClr val="000000"/>
                </a:solidFill>
                <a:latin typeface="Times New Roman" panose="02020603050405020304" pitchFamily="18" charset="0"/>
                <a:ea typeface="Calibri" panose="020F0502020204030204" pitchFamily="34" charset="0"/>
              </a:rPr>
              <a:t> hay </a:t>
            </a:r>
            <a:r>
              <a:rPr lang="en-US" sz="2800" dirty="0" err="1">
                <a:solidFill>
                  <a:srgbClr val="000000"/>
                </a:solidFill>
                <a:latin typeface="Times New Roman" panose="02020603050405020304" pitchFamily="18" charset="0"/>
                <a:ea typeface="Calibri" panose="020F0502020204030204" pitchFamily="34" charset="0"/>
              </a:rPr>
              <a:t>không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đồng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tình</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với</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quan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điểm</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nào</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dưới</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đây</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Vì</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sao</a:t>
            </a:r>
            <a:r>
              <a:rPr lang="en-US" sz="2800" dirty="0">
                <a:solidFill>
                  <a:srgbClr val="000000"/>
                </a:solidFill>
                <a:latin typeface="Times New Roman" panose="02020603050405020304" pitchFamily="18" charset="0"/>
                <a:ea typeface="Calibri" panose="020F0502020204030204" pitchFamily="34" charset="0"/>
              </a:rPr>
              <a:t>?</a:t>
            </a:r>
            <a:endParaRPr lang="en-US" sz="2400" dirty="0">
              <a:solidFill>
                <a:srgbClr val="000000"/>
              </a:solidFill>
              <a:latin typeface="Courier New" panose="02070309020205020404" pitchFamily="49" charset="0"/>
              <a:ea typeface="Courier New" panose="02070309020205020404" pitchFamily="49" charset="0"/>
            </a:endParaRPr>
          </a:p>
          <a:p>
            <a:pPr marL="342900" lvl="0" indent="-342900" algn="just">
              <a:lnSpc>
                <a:spcPct val="115000"/>
              </a:lnSpc>
              <a:spcAft>
                <a:spcPts val="0"/>
              </a:spcAft>
              <a:buFont typeface="+mj-lt"/>
              <a:buAutoNum type="alphaLcParenR"/>
            </a:pPr>
            <a:r>
              <a:rPr lang="en-US" sz="2800" i="1" dirty="0" err="1">
                <a:latin typeface="Times New Roman" panose="02020603050405020304" pitchFamily="18" charset="0"/>
                <a:ea typeface="Calibri" panose="020F0502020204030204" pitchFamily="34" charset="0"/>
                <a:cs typeface="Times New Roman" panose="02020603050405020304" pitchFamily="18" charset="0"/>
              </a:rPr>
              <a:t>Tất</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cả</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những</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sống</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có</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mục</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đích</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đều</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là</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những</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sống</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có</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lí</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tưởng</a:t>
            </a:r>
            <a:r>
              <a:rPr lang="en-US" sz="2800" i="1" dirty="0">
                <a:latin typeface="Times New Roman" panose="02020603050405020304" pitchFamily="18" charset="0"/>
                <a:ea typeface="Calibri" panose="020F0502020204030204" pitchFamily="34" charset="0"/>
                <a:cs typeface="Times New Roman" panose="02020603050405020304" pitchFamily="18" charset="0"/>
              </a:rPr>
              <a:t>.</a:t>
            </a:r>
            <a:endParaRPr lang="en-US" sz="2000" dirty="0">
              <a:latin typeface="Aptos"/>
              <a:ea typeface="Aptos"/>
              <a:cs typeface="Times New Roman" panose="02020603050405020304" pitchFamily="18" charset="0"/>
            </a:endParaRPr>
          </a:p>
          <a:p>
            <a:pPr marL="342900" lvl="0" indent="-342900" algn="just">
              <a:lnSpc>
                <a:spcPct val="115000"/>
              </a:lnSpc>
              <a:spcAft>
                <a:spcPts val="0"/>
              </a:spcAft>
              <a:buFont typeface="+mj-lt"/>
              <a:buAutoNum type="alphaLcParenR"/>
            </a:pPr>
            <a:r>
              <a:rPr lang="en-US" sz="2800" i="1"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sống</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có</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lí</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tưởng</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là</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luôn</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suy</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nghĩ</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và</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hành</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động</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để</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thực</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hiện</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mục</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tiêu</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chung</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dân</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tộc</a:t>
            </a:r>
            <a:r>
              <a:rPr lang="en-US" sz="2800" i="1" dirty="0">
                <a:latin typeface="Times New Roman" panose="02020603050405020304" pitchFamily="18" charset="0"/>
                <a:ea typeface="Calibri" panose="020F0502020204030204" pitchFamily="34" charset="0"/>
                <a:cs typeface="Times New Roman" panose="02020603050405020304" pitchFamily="18" charset="0"/>
              </a:rPr>
              <a:t>.</a:t>
            </a:r>
            <a:endParaRPr lang="en-US" sz="2000" dirty="0">
              <a:latin typeface="Aptos"/>
              <a:ea typeface="Aptos"/>
              <a:cs typeface="Times New Roman" panose="02020603050405020304" pitchFamily="18" charset="0"/>
            </a:endParaRPr>
          </a:p>
          <a:p>
            <a:pPr marL="342900" lvl="0" indent="-342900" algn="just">
              <a:lnSpc>
                <a:spcPct val="115000"/>
              </a:lnSpc>
              <a:spcAft>
                <a:spcPts val="0"/>
              </a:spcAft>
              <a:buFont typeface="+mj-lt"/>
              <a:buAutoNum type="alphaLcParenR"/>
            </a:pPr>
            <a:r>
              <a:rPr lang="en-US" sz="2800" i="1" dirty="0" err="1">
                <a:latin typeface="Times New Roman" panose="02020603050405020304" pitchFamily="18" charset="0"/>
                <a:ea typeface="Calibri" panose="020F0502020204030204" pitchFamily="34" charset="0"/>
                <a:cs typeface="Times New Roman" panose="02020603050405020304" pitchFamily="18" charset="0"/>
              </a:rPr>
              <a:t>Những</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ai</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tích</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cực</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làm</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giàu</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đều</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là</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sống</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có</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lí</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tưởng</a:t>
            </a:r>
            <a:r>
              <a:rPr lang="en-US" sz="2800" i="1" dirty="0">
                <a:latin typeface="Times New Roman" panose="02020603050405020304" pitchFamily="18" charset="0"/>
                <a:ea typeface="Calibri" panose="020F0502020204030204" pitchFamily="34" charset="0"/>
                <a:cs typeface="Times New Roman" panose="02020603050405020304" pitchFamily="18" charset="0"/>
              </a:rPr>
              <a:t>.</a:t>
            </a:r>
            <a:endParaRPr lang="en-US" sz="2000" dirty="0">
              <a:latin typeface="Aptos"/>
              <a:ea typeface="Aptos"/>
              <a:cs typeface="Times New Roman" panose="02020603050405020304" pitchFamily="18" charset="0"/>
            </a:endParaRPr>
          </a:p>
          <a:p>
            <a:pPr marL="342900" lvl="0" indent="-342900" algn="just">
              <a:lnSpc>
                <a:spcPct val="115000"/>
              </a:lnSpc>
              <a:spcAft>
                <a:spcPts val="0"/>
              </a:spcAft>
              <a:buFont typeface="+mj-lt"/>
              <a:buAutoNum type="alphaLcParenR"/>
            </a:pPr>
            <a:r>
              <a:rPr lang="en-US" sz="2800" i="1" dirty="0">
                <a:latin typeface="Times New Roman" panose="02020603050405020304" pitchFamily="18" charset="0"/>
                <a:ea typeface="Calibri" panose="020F0502020204030204" pitchFamily="34" charset="0"/>
                <a:cs typeface="Times New Roman" panose="02020603050405020304" pitchFamily="18" charset="0"/>
              </a:rPr>
              <a:t>Ở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mỗi</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thời</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đại</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khác</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nhau</a:t>
            </a:r>
            <a:r>
              <a:rPr lang="en-US" sz="2800" i="1" dirty="0">
                <a:latin typeface="Times New Roman" panose="02020603050405020304" pitchFamily="18" charset="0"/>
                <a:ea typeface="Calibri" panose="020F0502020204030204" pitchFamily="34" charset="0"/>
                <a:cs typeface="Times New Roman" panose="02020603050405020304" pitchFamily="18" charset="0"/>
              </a:rPr>
              <a:t>, con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có</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lí</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tưởng</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sống</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khác</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nhau</a:t>
            </a:r>
            <a:r>
              <a:rPr lang="en-US" sz="2800" i="1" dirty="0">
                <a:latin typeface="Times New Roman" panose="02020603050405020304" pitchFamily="18" charset="0"/>
                <a:ea typeface="Calibri" panose="020F0502020204030204" pitchFamily="34" charset="0"/>
                <a:cs typeface="Times New Roman" panose="02020603050405020304" pitchFamily="18" charset="0"/>
              </a:rPr>
              <a:t>.</a:t>
            </a:r>
            <a:endParaRPr lang="en-US" sz="2000" dirty="0">
              <a:latin typeface="Aptos"/>
              <a:ea typeface="Aptos"/>
              <a:cs typeface="Times New Roman" panose="02020603050405020304" pitchFamily="18" charset="0"/>
            </a:endParaRPr>
          </a:p>
          <a:p>
            <a:pPr marL="342900" lvl="0" indent="-342900" algn="just">
              <a:lnSpc>
                <a:spcPct val="115000"/>
              </a:lnSpc>
              <a:spcAft>
                <a:spcPts val="0"/>
              </a:spcAft>
              <a:buFont typeface="+mj-lt"/>
              <a:buAutoNum type="alphaLcParenR"/>
            </a:pPr>
            <a:r>
              <a:rPr lang="en-US" sz="2800" i="1"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sống</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có</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lí</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tưởng</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là</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có</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nhiều</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ước</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mơ</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hoài</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bão</a:t>
            </a:r>
            <a:r>
              <a:rPr lang="en-US" sz="2800" i="1" dirty="0">
                <a:latin typeface="Times New Roman" panose="02020603050405020304" pitchFamily="18" charset="0"/>
                <a:ea typeface="Calibri" panose="020F0502020204030204" pitchFamily="34" charset="0"/>
                <a:cs typeface="Times New Roman" panose="02020603050405020304" pitchFamily="18" charset="0"/>
              </a:rPr>
              <a:t>.</a:t>
            </a:r>
            <a:endParaRPr lang="en-US" sz="2000" dirty="0">
              <a:latin typeface="Aptos"/>
              <a:ea typeface="Aptos"/>
              <a:cs typeface="Times New Roman" panose="02020603050405020304" pitchFamily="18" charset="0"/>
            </a:endParaRPr>
          </a:p>
          <a:p>
            <a:pPr marL="342900" lvl="0" indent="-342900" algn="just">
              <a:lnSpc>
                <a:spcPct val="115000"/>
              </a:lnSpc>
              <a:spcAft>
                <a:spcPts val="800"/>
              </a:spcAft>
              <a:buFont typeface="+mj-lt"/>
              <a:buAutoNum type="alphaLcParenR" startAt="7"/>
            </a:pPr>
            <a:r>
              <a:rPr lang="en-US" sz="2800" i="1" dirty="0" err="1">
                <a:latin typeface="Times New Roman" panose="02020603050405020304" pitchFamily="18" charset="0"/>
                <a:ea typeface="Calibri" panose="020F0502020204030204" pitchFamily="34" charset="0"/>
                <a:cs typeface="Times New Roman" panose="02020603050405020304" pitchFamily="18" charset="0"/>
              </a:rPr>
              <a:t>Đối</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với</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học</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sinh</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tích</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cực</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học</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tập</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để</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mai</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sau</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lập</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nghiệp</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góp</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phần</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xây</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dựng</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quê</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hương</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đất</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nước</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chính</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là</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sống</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có</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lí</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tưởng</a:t>
            </a:r>
            <a:r>
              <a:rPr lang="en-US" sz="2800" i="1" dirty="0">
                <a:latin typeface="Times New Roman" panose="02020603050405020304" pitchFamily="18" charset="0"/>
                <a:ea typeface="Calibri" panose="020F0502020204030204" pitchFamily="34" charset="0"/>
                <a:cs typeface="Times New Roman" panose="02020603050405020304" pitchFamily="18" charset="0"/>
              </a:rPr>
              <a:t>.</a:t>
            </a:r>
            <a:endParaRPr lang="en-US" sz="2000" dirty="0">
              <a:effectLst/>
              <a:latin typeface="Aptos"/>
              <a:ea typeface="Aptos"/>
              <a:cs typeface="Times New Roman" panose="02020603050405020304" pitchFamily="18" charset="0"/>
            </a:endParaRPr>
          </a:p>
        </p:txBody>
      </p:sp>
    </p:spTree>
    <p:extLst>
      <p:ext uri="{BB962C8B-B14F-4D97-AF65-F5344CB8AC3E}">
        <p14:creationId xmlns:p14="http://schemas.microsoft.com/office/powerpoint/2010/main" val="166702153"/>
      </p:ext>
    </p:extLst>
  </p:cSld>
  <p:clrMapOvr>
    <a:masterClrMapping/>
  </p:clrMapOvr>
  <p:transition spd="slow">
    <p:push/>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78523" y="1221393"/>
            <a:ext cx="10682068" cy="4342535"/>
          </a:xfrm>
          <a:prstGeom prst="rect">
            <a:avLst/>
          </a:prstGeom>
        </p:spPr>
        <p:txBody>
          <a:bodyPr wrap="square">
            <a:spAutoFit/>
          </a:bodyPr>
          <a:lstStyle/>
          <a:p>
            <a:pPr marR="12700" indent="-76200" algn="just">
              <a:lnSpc>
                <a:spcPct val="115000"/>
              </a:lnSpc>
              <a:spcBef>
                <a:spcPts val="1800"/>
              </a:spcBef>
              <a:spcAft>
                <a:spcPts val="0"/>
              </a:spcAft>
            </a:pPr>
            <a:r>
              <a:rPr lang="vi-VN" sz="2400" b="1" dirty="0">
                <a:latin typeface="Times New Roman" panose="02020603050405020304" pitchFamily="18" charset="0"/>
                <a:ea typeface="Calibri" panose="020F0502020204030204" pitchFamily="34" charset="0"/>
              </a:rPr>
              <a:t>-</a:t>
            </a:r>
            <a:r>
              <a:rPr lang="vi-VN" sz="2400" b="1" i="1" dirty="0">
                <a:solidFill>
                  <a:srgbClr val="FF0000"/>
                </a:solidFill>
                <a:latin typeface="Times New Roman" panose="02020603050405020304" pitchFamily="18" charset="0"/>
                <a:ea typeface="Calibri" panose="020F0502020204030204" pitchFamily="34" charset="0"/>
              </a:rPr>
              <a:t> </a:t>
            </a:r>
            <a:r>
              <a:rPr lang="vi-VN" sz="2400" b="1" dirty="0">
                <a:latin typeface="Times New Roman" panose="02020603050405020304" pitchFamily="18" charset="0"/>
                <a:ea typeface="Times New Roman" panose="02020603050405020304" pitchFamily="18" charset="0"/>
              </a:rPr>
              <a:t>Quan điểm a</a:t>
            </a:r>
            <a:r>
              <a:rPr lang="vi-VN" sz="2400" dirty="0">
                <a:latin typeface="Times New Roman" panose="02020603050405020304" pitchFamily="18" charset="0"/>
                <a:ea typeface="Times New Roman" panose="02020603050405020304" pitchFamily="18" charset="0"/>
              </a:rPr>
              <a:t>. Không đồng tình, vì: Không phải người sống có mục đích nào cũng đều là những người sống có lí tưởng vì chỉ có mục đích sống cao đẹp mới được gọi là lí tưởng.</a:t>
            </a:r>
            <a:endParaRPr lang="en-US" sz="2400" dirty="0">
              <a:latin typeface="Times New Roman" panose="02020603050405020304" pitchFamily="18" charset="0"/>
              <a:ea typeface="Times New Roman" panose="02020603050405020304" pitchFamily="18" charset="0"/>
            </a:endParaRPr>
          </a:p>
          <a:p>
            <a:pPr marR="12700" indent="-76200" algn="just">
              <a:lnSpc>
                <a:spcPct val="115000"/>
              </a:lnSpc>
              <a:spcBef>
                <a:spcPts val="1800"/>
              </a:spcBef>
              <a:spcAft>
                <a:spcPts val="0"/>
              </a:spcAft>
            </a:pPr>
            <a:r>
              <a:rPr lang="vi-VN" sz="2400" dirty="0">
                <a:latin typeface="Times New Roman" panose="02020603050405020304" pitchFamily="18" charset="0"/>
                <a:ea typeface="Times New Roman" panose="02020603050405020304" pitchFamily="18" charset="0"/>
              </a:rPr>
              <a:t>- </a:t>
            </a:r>
            <a:r>
              <a:rPr lang="vi-VN" sz="2400" b="1" dirty="0">
                <a:latin typeface="Times New Roman" panose="02020603050405020304" pitchFamily="18" charset="0"/>
                <a:ea typeface="Times New Roman" panose="02020603050405020304" pitchFamily="18" charset="0"/>
              </a:rPr>
              <a:t>Quan điểm b</a:t>
            </a:r>
            <a:r>
              <a:rPr lang="vi-VN" sz="2400" dirty="0">
                <a:latin typeface="Times New Roman" panose="02020603050405020304" pitchFamily="18" charset="0"/>
                <a:ea typeface="Times New Roman" panose="02020603050405020304" pitchFamily="18" charset="0"/>
              </a:rPr>
              <a:t>. Đồng tình, vì: Mục </a:t>
            </a:r>
            <a:r>
              <a:rPr lang="de-DE" sz="2400" dirty="0">
                <a:latin typeface="Times New Roman" panose="02020603050405020304" pitchFamily="18" charset="0"/>
                <a:ea typeface="Times New Roman" panose="02020603050405020304" pitchFamily="18" charset="0"/>
              </a:rPr>
              <a:t>đích </a:t>
            </a:r>
            <a:r>
              <a:rPr lang="vi-VN" sz="2400" dirty="0">
                <a:latin typeface="Times New Roman" panose="02020603050405020304" pitchFamily="18" charset="0"/>
                <a:ea typeface="Times New Roman" panose="02020603050405020304" pitchFamily="18" charset="0"/>
              </a:rPr>
              <a:t>sống cao đẹp mới được coi là lí tưởng, suy nghĩ và hành động để thực hiện mục tiêu chung của dân tộc chính là sống có lí tưởng.</a:t>
            </a:r>
            <a:endParaRPr lang="en-US" sz="2400" dirty="0">
              <a:latin typeface="Times New Roman" panose="02020603050405020304" pitchFamily="18" charset="0"/>
              <a:ea typeface="Times New Roman" panose="02020603050405020304" pitchFamily="18" charset="0"/>
            </a:endParaRPr>
          </a:p>
          <a:p>
            <a:pPr marR="12700" indent="-76200" algn="just">
              <a:lnSpc>
                <a:spcPct val="115000"/>
              </a:lnSpc>
              <a:spcBef>
                <a:spcPts val="1800"/>
              </a:spcBef>
              <a:spcAft>
                <a:spcPts val="0"/>
              </a:spcAft>
            </a:pPr>
            <a:r>
              <a:rPr lang="vi-VN" sz="2400" dirty="0">
                <a:latin typeface="Times New Roman" panose="02020603050405020304" pitchFamily="18" charset="0"/>
                <a:ea typeface="Times New Roman" panose="02020603050405020304" pitchFamily="18" charset="0"/>
              </a:rPr>
              <a:t>- </a:t>
            </a:r>
            <a:r>
              <a:rPr lang="vi-VN" sz="2400" b="1" dirty="0">
                <a:latin typeface="Times New Roman" panose="02020603050405020304" pitchFamily="18" charset="0"/>
                <a:ea typeface="Times New Roman" panose="02020603050405020304" pitchFamily="18" charset="0"/>
              </a:rPr>
              <a:t>Quan điểm c</a:t>
            </a:r>
            <a:r>
              <a:rPr lang="vi-VN" sz="2400" dirty="0">
                <a:latin typeface="Times New Roman" panose="02020603050405020304" pitchFamily="18" charset="0"/>
                <a:ea typeface="Times New Roman" panose="02020603050405020304" pitchFamily="18" charset="0"/>
              </a:rPr>
              <a:t>. Không đồng tình, vì: Không phải ai tích cực làm giàu đều là người sống có lí tưởng vì có những người làm giàu bất chính. Làm giàu chân chính, đóng góp cho gia đình, cộng đồng và đất nước, góp phần thực hiện mục </a:t>
            </a:r>
            <a:r>
              <a:rPr lang="fr-FR" sz="2400" dirty="0" err="1">
                <a:latin typeface="Times New Roman" panose="02020603050405020304" pitchFamily="18" charset="0"/>
                <a:ea typeface="Times New Roman" panose="02020603050405020304" pitchFamily="18" charset="0"/>
              </a:rPr>
              <a:t>tiêu</a:t>
            </a:r>
            <a:r>
              <a:rPr lang="fr-FR" sz="2400" dirty="0">
                <a:latin typeface="Times New Roman" panose="02020603050405020304" pitchFamily="18" charset="0"/>
                <a:ea typeface="Times New Roman" panose="02020603050405020304" pitchFamily="18" charset="0"/>
              </a:rPr>
              <a:t> </a:t>
            </a:r>
            <a:r>
              <a:rPr lang="vi-VN" sz="2400" dirty="0">
                <a:latin typeface="Times New Roman" panose="02020603050405020304" pitchFamily="18" charset="0"/>
                <a:ea typeface="Times New Roman" panose="02020603050405020304" pitchFamily="18" charset="0"/>
              </a:rPr>
              <a:t>“dân giàu nước mạnh" mới là sống có lí tưởng.</a:t>
            </a:r>
            <a:endParaRPr lang="en-US" sz="2400" dirty="0">
              <a:effectLst/>
              <a:latin typeface="Times New Roman" panose="02020603050405020304" pitchFamily="18" charset="0"/>
              <a:ea typeface="Times New Roman" panose="02020603050405020304" pitchFamily="18" charset="0"/>
            </a:endParaRPr>
          </a:p>
        </p:txBody>
      </p:sp>
      <p:sp>
        <p:nvSpPr>
          <p:cNvPr id="5" name="TextBox 4"/>
          <p:cNvSpPr txBox="1"/>
          <p:nvPr/>
        </p:nvSpPr>
        <p:spPr>
          <a:xfrm>
            <a:off x="970671" y="267286"/>
            <a:ext cx="8426547" cy="954107"/>
          </a:xfrm>
          <a:prstGeom prst="rect">
            <a:avLst/>
          </a:prstGeom>
          <a:noFill/>
        </p:spPr>
        <p:txBody>
          <a:bodyPr wrap="square" rtlCol="0">
            <a:spAutoFit/>
          </a:bodyPr>
          <a:lstStyle/>
          <a:p>
            <a:r>
              <a:rPr lang="vi-VN" sz="2800" b="1" dirty="0" smtClean="0">
                <a:solidFill>
                  <a:srgbClr val="FF0000"/>
                </a:solidFill>
              </a:rPr>
              <a:t>Gợi ý trả lời bài tập 1:</a:t>
            </a:r>
          </a:p>
          <a:p>
            <a:endParaRPr lang="en-US" sz="2800" b="1" dirty="0">
              <a:solidFill>
                <a:srgbClr val="FF0000"/>
              </a:solidFill>
            </a:endParaRPr>
          </a:p>
        </p:txBody>
      </p:sp>
    </p:spTree>
    <p:extLst>
      <p:ext uri="{BB962C8B-B14F-4D97-AF65-F5344CB8AC3E}">
        <p14:creationId xmlns:p14="http://schemas.microsoft.com/office/powerpoint/2010/main" val="85252935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970671" y="267286"/>
            <a:ext cx="8426547" cy="954107"/>
          </a:xfrm>
          <a:prstGeom prst="rect">
            <a:avLst/>
          </a:prstGeom>
          <a:noFill/>
        </p:spPr>
        <p:txBody>
          <a:bodyPr wrap="square" rtlCol="0">
            <a:spAutoFit/>
          </a:bodyPr>
          <a:lstStyle/>
          <a:p>
            <a:r>
              <a:rPr lang="vi-VN" sz="2800" b="1" dirty="0" smtClean="0">
                <a:solidFill>
                  <a:srgbClr val="FF0000"/>
                </a:solidFill>
              </a:rPr>
              <a:t>Gợi ý trả lời bài tập 1:</a:t>
            </a:r>
          </a:p>
          <a:p>
            <a:endParaRPr lang="en-US" sz="2800" b="1" dirty="0">
              <a:solidFill>
                <a:srgbClr val="FF0000"/>
              </a:solidFill>
            </a:endParaRPr>
          </a:p>
        </p:txBody>
      </p:sp>
      <p:sp>
        <p:nvSpPr>
          <p:cNvPr id="2" name="Rectangle 1"/>
          <p:cNvSpPr/>
          <p:nvPr/>
        </p:nvSpPr>
        <p:spPr>
          <a:xfrm>
            <a:off x="970671" y="1081435"/>
            <a:ext cx="10424159" cy="4801314"/>
          </a:xfrm>
          <a:prstGeom prst="rect">
            <a:avLst/>
          </a:prstGeom>
        </p:spPr>
        <p:txBody>
          <a:bodyPr wrap="square">
            <a:spAutoFit/>
          </a:bodyPr>
          <a:lstStyle/>
          <a:p>
            <a:pPr marR="12700" indent="-76200" algn="just">
              <a:lnSpc>
                <a:spcPct val="115000"/>
              </a:lnSpc>
              <a:spcBef>
                <a:spcPts val="1800"/>
              </a:spcBef>
              <a:spcAft>
                <a:spcPts val="0"/>
              </a:spcAft>
            </a:pPr>
            <a:r>
              <a:rPr lang="vi-VN" sz="2400" dirty="0">
                <a:latin typeface="Times New Roman" panose="02020603050405020304" pitchFamily="18" charset="0"/>
                <a:ea typeface="Times New Roman" panose="02020603050405020304" pitchFamily="18" charset="0"/>
              </a:rPr>
              <a:t>- </a:t>
            </a:r>
            <a:r>
              <a:rPr lang="vi-VN" sz="2400" b="1" dirty="0">
                <a:latin typeface="Times New Roman" panose="02020603050405020304" pitchFamily="18" charset="0"/>
                <a:ea typeface="Times New Roman" panose="02020603050405020304" pitchFamily="18" charset="0"/>
              </a:rPr>
              <a:t>Quan điểm d</a:t>
            </a:r>
            <a:r>
              <a:rPr lang="vi-VN" sz="2400" dirty="0">
                <a:latin typeface="Times New Roman" panose="02020603050405020304" pitchFamily="18" charset="0"/>
                <a:ea typeface="Times New Roman" panose="02020603050405020304" pitchFamily="18" charset="0"/>
              </a:rPr>
              <a:t>. Đồng tình, vì: Lí tưởng sống được hình thành từ yêu cầu của đời sống xã hội hiện thực. Ở mỗi thời đại khác nhau, yêu cầu của đời sống xã hội hiện thực khác nhau nên con người có lí tưởng sống khác nhau.</a:t>
            </a:r>
            <a:endParaRPr lang="en-US" dirty="0">
              <a:latin typeface="Times New Roman" panose="02020603050405020304" pitchFamily="18" charset="0"/>
              <a:ea typeface="Times New Roman" panose="02020603050405020304" pitchFamily="18" charset="0"/>
            </a:endParaRPr>
          </a:p>
          <a:p>
            <a:pPr marR="12700" indent="-76200" algn="just">
              <a:lnSpc>
                <a:spcPct val="115000"/>
              </a:lnSpc>
              <a:spcBef>
                <a:spcPts val="1800"/>
              </a:spcBef>
              <a:spcAft>
                <a:spcPts val="0"/>
              </a:spcAft>
            </a:pPr>
            <a:r>
              <a:rPr lang="vi-VN" sz="2400" dirty="0">
                <a:latin typeface="Times New Roman" panose="02020603050405020304" pitchFamily="18" charset="0"/>
                <a:ea typeface="Times New Roman" panose="02020603050405020304" pitchFamily="18" charset="0"/>
              </a:rPr>
              <a:t>- </a:t>
            </a:r>
            <a:r>
              <a:rPr lang="vi-VN" sz="2400" b="1" dirty="0">
                <a:latin typeface="Times New Roman" panose="02020603050405020304" pitchFamily="18" charset="0"/>
                <a:ea typeface="Times New Roman" panose="02020603050405020304" pitchFamily="18" charset="0"/>
              </a:rPr>
              <a:t>Quan điểm e</a:t>
            </a:r>
            <a:r>
              <a:rPr lang="vi-VN" sz="2400" dirty="0">
                <a:latin typeface="Times New Roman" panose="02020603050405020304" pitchFamily="18" charset="0"/>
                <a:ea typeface="Times New Roman" panose="02020603050405020304" pitchFamily="18" charset="0"/>
              </a:rPr>
              <a:t>. Không đồng tình, vì: Người có nhiều ước mơ, hoài bão nhưng ước mơ, hoài bão đó không cao đẹp và không kiên gan bền chí, nỗ lực phấn đấu để đạt ước mơ, hoài bão ấy thì không được gọi là người sống có lí tưởng.</a:t>
            </a:r>
            <a:endParaRPr lang="en-US" dirty="0">
              <a:latin typeface="Times New Roman" panose="02020603050405020304" pitchFamily="18" charset="0"/>
              <a:ea typeface="Times New Roman" panose="02020603050405020304" pitchFamily="18" charset="0"/>
            </a:endParaRPr>
          </a:p>
          <a:p>
            <a:pPr marR="12700" indent="-76200" algn="just">
              <a:lnSpc>
                <a:spcPct val="115000"/>
              </a:lnSpc>
              <a:spcBef>
                <a:spcPts val="1800"/>
              </a:spcBef>
              <a:spcAft>
                <a:spcPts val="0"/>
              </a:spcAft>
            </a:pPr>
            <a:r>
              <a:rPr lang="vi-VN" sz="2400" dirty="0">
                <a:latin typeface="Times New Roman" panose="02020603050405020304" pitchFamily="18" charset="0"/>
                <a:ea typeface="Times New Roman" panose="02020603050405020304" pitchFamily="18" charset="0"/>
              </a:rPr>
              <a:t>- </a:t>
            </a:r>
            <a:r>
              <a:rPr lang="vi-VN" sz="2400" b="1" dirty="0">
                <a:latin typeface="Times New Roman" panose="02020603050405020304" pitchFamily="18" charset="0"/>
                <a:ea typeface="Times New Roman" panose="02020603050405020304" pitchFamily="18" charset="0"/>
              </a:rPr>
              <a:t>Quan điểm g</a:t>
            </a:r>
            <a:r>
              <a:rPr lang="vi-VN" sz="2400" dirty="0">
                <a:latin typeface="Times New Roman" panose="02020603050405020304" pitchFamily="18" charset="0"/>
                <a:ea typeface="Times New Roman" panose="02020603050405020304" pitchFamily="18" charset="0"/>
              </a:rPr>
              <a:t>. Đồng tình, vì: Đối với học sinh, tích cực học tập để mai sau lập nghiệp, góp phần xây dựng quê hương, đất nước chính là sống có lí tưởng, bởi vì khi mục </a:t>
            </a:r>
            <a:r>
              <a:rPr lang="de-DE" sz="2400" dirty="0">
                <a:latin typeface="Times New Roman" panose="02020603050405020304" pitchFamily="18" charset="0"/>
                <a:ea typeface="Times New Roman" panose="02020603050405020304" pitchFamily="18" charset="0"/>
              </a:rPr>
              <a:t>đích </a:t>
            </a:r>
            <a:r>
              <a:rPr lang="vi-VN" sz="2400" dirty="0">
                <a:latin typeface="Times New Roman" panose="02020603050405020304" pitchFamily="18" charset="0"/>
                <a:ea typeface="Times New Roman" panose="02020603050405020304" pitchFamily="18" charset="0"/>
              </a:rPr>
              <a:t>cá nhân hòa chung với mục đích của quốc gia, dân tộc thì đó chính là lí tưởng.</a:t>
            </a:r>
            <a:endParaRPr lang="en-US"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63264444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8515" y="4921593"/>
            <a:ext cx="3043486" cy="2286818"/>
          </a:xfrm>
          <a:prstGeom prst="rect">
            <a:avLst/>
          </a:prstGeom>
        </p:spPr>
      </p:pic>
      <p:pic>
        <p:nvPicPr>
          <p:cNvPr id="1026" name="Picture 2" descr="Lí tưởng là ngọn đèn chỉ đường. Không có lí tưởng thì không có phương  hướng, mà không có phương hướng thì không có cuộc sống” - Anh (chị) hãy nêu  su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393637" cy="6970542"/>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38" name="Rectangle: Rounded Corners 1">
            <a:extLst>
              <a:ext uri="{FF2B5EF4-FFF2-40B4-BE49-F238E27FC236}">
                <a16:creationId xmlns:a16="http://schemas.microsoft.com/office/drawing/2014/main" xmlns="" id="{49368C2B-08BB-4567-BA27-2402FAA3C31F}"/>
              </a:ext>
            </a:extLst>
          </p:cNvPr>
          <p:cNvSpPr/>
          <p:nvPr/>
        </p:nvSpPr>
        <p:spPr>
          <a:xfrm>
            <a:off x="314178" y="-237867"/>
            <a:ext cx="11338560" cy="1694756"/>
          </a:xfrm>
          <a:prstGeom prst="roundRect">
            <a:avLst/>
          </a:prstGeom>
          <a:noFill/>
          <a:ln>
            <a:noFill/>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smtClean="0">
                <a:solidFill>
                  <a:srgbClr val="FF0000"/>
                </a:solidFill>
                <a:latin typeface="Arial" panose="020B0604020202020204" pitchFamily="34" charset="0"/>
                <a:ea typeface="Times New Roman" panose="02020603050405020304" pitchFamily="18" charset="0"/>
              </a:rPr>
              <a:t>Bài 2</a:t>
            </a:r>
            <a:r>
              <a:rPr lang="vi-VN" sz="2800" b="1" dirty="0">
                <a:solidFill>
                  <a:srgbClr val="FF0000"/>
                </a:solidFill>
                <a:latin typeface="Times New Roman" panose="02020603050405020304" pitchFamily="18" charset="0"/>
                <a:ea typeface="Calibri" panose="020F0502020204030204" pitchFamily="34" charset="0"/>
              </a:rPr>
              <a:t> Từ quan điếm dưới đây, em hãy viết bài thuyết trình về ý nghĩa của việc sống có lí tưởng: </a:t>
            </a:r>
            <a:endParaRPr lang="en-US" sz="2800" b="1" dirty="0" smtClean="0">
              <a:solidFill>
                <a:srgbClr val="FF0000"/>
              </a:solidFill>
              <a:latin typeface="Arial" panose="020B0604020202020204" pitchFamily="34" charset="0"/>
              <a:ea typeface="Times New Roman" panose="02020603050405020304" pitchFamily="18" charset="0"/>
            </a:endParaRPr>
          </a:p>
        </p:txBody>
      </p:sp>
    </p:spTree>
    <p:extLst>
      <p:ext uri="{BB962C8B-B14F-4D97-AF65-F5344CB8AC3E}">
        <p14:creationId xmlns:p14="http://schemas.microsoft.com/office/powerpoint/2010/main" val="580844733"/>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000"/>
                                        <p:tgtEl>
                                          <p:spTgt spid="38"/>
                                        </p:tgtEl>
                                      </p:cBhvr>
                                    </p:animEffect>
                                    <p:anim calcmode="lin" valueType="num">
                                      <p:cBhvr>
                                        <p:cTn id="8" dur="1000" fill="hold"/>
                                        <p:tgtEl>
                                          <p:spTgt spid="38"/>
                                        </p:tgtEl>
                                        <p:attrNameLst>
                                          <p:attrName>ppt_x</p:attrName>
                                        </p:attrNameLst>
                                      </p:cBhvr>
                                      <p:tavLst>
                                        <p:tav tm="0">
                                          <p:val>
                                            <p:strVal val="#ppt_x"/>
                                          </p:val>
                                        </p:tav>
                                        <p:tav tm="100000">
                                          <p:val>
                                            <p:strVal val="#ppt_x"/>
                                          </p:val>
                                        </p:tav>
                                      </p:tavLst>
                                    </p:anim>
                                    <p:anim calcmode="lin" valueType="num">
                                      <p:cBhvr>
                                        <p:cTn id="9"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oogle Shape;154;p8"/>
          <p:cNvPicPr preferRelativeResize="0"/>
          <p:nvPr/>
        </p:nvPicPr>
        <p:blipFill rotWithShape="1">
          <a:blip r:embed="rId2">
            <a:alphaModFix/>
          </a:blip>
          <a:srcRect l="16992" t="-937" r="50159" b="17086"/>
          <a:stretch/>
        </p:blipFill>
        <p:spPr>
          <a:xfrm>
            <a:off x="0" y="-548539"/>
            <a:ext cx="12643945" cy="7878878"/>
          </a:xfrm>
          <a:prstGeom prst="rect">
            <a:avLst/>
          </a:prstGeom>
          <a:noFill/>
          <a:ln>
            <a:noFill/>
          </a:ln>
        </p:spPr>
      </p:pic>
      <p:sp>
        <p:nvSpPr>
          <p:cNvPr id="15" name="Rectangle 14"/>
          <p:cNvSpPr/>
          <p:nvPr/>
        </p:nvSpPr>
        <p:spPr>
          <a:xfrm>
            <a:off x="4876244" y="173320"/>
            <a:ext cx="4301177" cy="584775"/>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vi-VN" sz="3200" b="1" cap="none" spc="0" dirty="0" smtClean="0">
                <a:ln/>
                <a:solidFill>
                  <a:srgbClr val="FF0000"/>
                </a:solidFill>
                <a:effectLst/>
              </a:rPr>
              <a:t>GỢI Ý TRẢ LỜI BÀI 2</a:t>
            </a:r>
          </a:p>
        </p:txBody>
      </p:sp>
      <p:sp>
        <p:nvSpPr>
          <p:cNvPr id="2" name="Rectangle 1"/>
          <p:cNvSpPr/>
          <p:nvPr/>
        </p:nvSpPr>
        <p:spPr>
          <a:xfrm>
            <a:off x="1431104" y="1931943"/>
            <a:ext cx="9781735" cy="3721019"/>
          </a:xfrm>
          <a:prstGeom prst="rect">
            <a:avLst/>
          </a:prstGeom>
        </p:spPr>
        <p:txBody>
          <a:bodyPr wrap="square">
            <a:spAutoFit/>
          </a:bodyPr>
          <a:lstStyle/>
          <a:p>
            <a:pPr marL="12700" marR="12700" indent="-76200" algn="just">
              <a:lnSpc>
                <a:spcPct val="115000"/>
              </a:lnSpc>
              <a:spcBef>
                <a:spcPts val="1800"/>
              </a:spcBef>
              <a:spcAft>
                <a:spcPts val="0"/>
              </a:spcAft>
            </a:pPr>
            <a:r>
              <a:rPr lang="vi-VN" sz="3200" i="1" dirty="0">
                <a:latin typeface="Times New Roman" panose="02020603050405020304" pitchFamily="18" charset="0"/>
                <a:ea typeface="Calibri" panose="020F0502020204030204" pitchFamily="34" charset="0"/>
              </a:rPr>
              <a:t>-</a:t>
            </a:r>
            <a:r>
              <a:rPr lang="vi-VN" sz="3200" b="1" i="1" dirty="0">
                <a:latin typeface="Times New Roman" panose="02020603050405020304" pitchFamily="18" charset="0"/>
                <a:ea typeface="Calibri" panose="020F0502020204030204" pitchFamily="34" charset="0"/>
              </a:rPr>
              <a:t> </a:t>
            </a:r>
            <a:r>
              <a:rPr lang="vi-VN" sz="3200" dirty="0">
                <a:latin typeface="Times New Roman" panose="02020603050405020304" pitchFamily="18" charset="0"/>
                <a:ea typeface="Times New Roman" panose="02020603050405020304" pitchFamily="18" charset="0"/>
              </a:rPr>
              <a:t>Lí tưởng là ngọn đèn chỉ đường: Lí tưởng định hướng cho con người </a:t>
            </a:r>
            <a:r>
              <a:rPr lang="en-US" sz="3200" dirty="0" err="1">
                <a:latin typeface="Times New Roman" panose="02020603050405020304" pitchFamily="18" charset="0"/>
                <a:ea typeface="Times New Roman" panose="02020603050405020304" pitchFamily="18" charset="0"/>
              </a:rPr>
              <a:t>biết</a:t>
            </a:r>
            <a:r>
              <a:rPr lang="en-US" sz="3200" dirty="0">
                <a:latin typeface="Times New Roman" panose="02020603050405020304" pitchFamily="18" charset="0"/>
                <a:ea typeface="Times New Roman" panose="02020603050405020304" pitchFamily="18" charset="0"/>
              </a:rPr>
              <a:t> </a:t>
            </a:r>
            <a:r>
              <a:rPr lang="vi-VN" sz="3200" dirty="0">
                <a:latin typeface="Times New Roman" panose="02020603050405020304" pitchFamily="18" charset="0"/>
                <a:ea typeface="Times New Roman" panose="02020603050405020304" pitchFamily="18" charset="0"/>
              </a:rPr>
              <a:t>nhận thức và hành động.</a:t>
            </a:r>
            <a:endParaRPr lang="en-US" sz="2400" dirty="0">
              <a:latin typeface="Times New Roman" panose="02020603050405020304" pitchFamily="18" charset="0"/>
              <a:ea typeface="Times New Roman" panose="02020603050405020304" pitchFamily="18" charset="0"/>
            </a:endParaRPr>
          </a:p>
          <a:p>
            <a:pPr marL="12700" marR="12700" indent="-76200" algn="just">
              <a:lnSpc>
                <a:spcPct val="115000"/>
              </a:lnSpc>
              <a:spcBef>
                <a:spcPts val="1800"/>
              </a:spcBef>
              <a:spcAft>
                <a:spcPts val="0"/>
              </a:spcAft>
            </a:pPr>
            <a:r>
              <a:rPr lang="vi-VN" sz="3200" dirty="0">
                <a:latin typeface="Times New Roman" panose="02020603050405020304" pitchFamily="18" charset="0"/>
                <a:ea typeface="Calibri" panose="020F0502020204030204" pitchFamily="34" charset="0"/>
              </a:rPr>
              <a:t>- Không có lí tưởng thì không có phương hướng kiên định. Hạn chế của việc sống không lí tưởng giống như người đi trong đêm tối không đèn. Sống không lí tưởng khó thành công trong cuộc sống.</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1534897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31364" t="25811" r="20082" b="11798"/>
          <a:stretch/>
        </p:blipFill>
        <p:spPr>
          <a:xfrm>
            <a:off x="708074" y="647112"/>
            <a:ext cx="10775852" cy="6351563"/>
          </a:xfrm>
          <a:prstGeom prst="rect">
            <a:avLst/>
          </a:prstGeom>
        </p:spPr>
      </p:pic>
      <p:sp>
        <p:nvSpPr>
          <p:cNvPr id="5" name="Rectangle 4"/>
          <p:cNvSpPr/>
          <p:nvPr/>
        </p:nvSpPr>
        <p:spPr>
          <a:xfrm>
            <a:off x="286043" y="0"/>
            <a:ext cx="11619913" cy="1066318"/>
          </a:xfrm>
          <a:prstGeom prst="rect">
            <a:avLst/>
          </a:prstGeom>
          <a:solidFill>
            <a:srgbClr val="8CD7F7"/>
          </a:solidFill>
        </p:spPr>
        <p:txBody>
          <a:bodyPr wrap="square">
            <a:spAutoFit/>
          </a:bodyPr>
          <a:lstStyle/>
          <a:p>
            <a:pPr algn="ctr">
              <a:lnSpc>
                <a:spcPct val="115000"/>
              </a:lnSpc>
              <a:spcAft>
                <a:spcPts val="0"/>
              </a:spcAft>
            </a:pPr>
            <a:r>
              <a:rPr lang="vi-VN" sz="2800" b="1" dirty="0">
                <a:solidFill>
                  <a:srgbClr val="0000FF"/>
                </a:solidFill>
                <a:latin typeface="Times New Roman" panose="02020603050405020304" pitchFamily="18" charset="0"/>
                <a:ea typeface="Calibri" panose="020F0502020204030204" pitchFamily="34" charset="0"/>
              </a:rPr>
              <a:t>Bài tập 3. </a:t>
            </a:r>
            <a:r>
              <a:rPr lang="vi-VN" sz="2800" dirty="0">
                <a:solidFill>
                  <a:srgbClr val="000000"/>
                </a:solidFill>
                <a:latin typeface="Times New Roman" panose="02020603050405020304" pitchFamily="18" charset="0"/>
                <a:ea typeface="Calibri" panose="020F0502020204030204" pitchFamily="34" charset="0"/>
              </a:rPr>
              <a:t>Em hãy nhận xét về việc làm của thanh niên trong các bức ảnh và nêu ý nghĩa của những việc làm đó.</a:t>
            </a:r>
            <a:endParaRPr lang="en-US" sz="2400" dirty="0">
              <a:solidFill>
                <a:srgbClr val="000000"/>
              </a:solidFill>
              <a:effectLst/>
              <a:latin typeface="Courier New" panose="02070309020205020404" pitchFamily="49" charset="0"/>
              <a:ea typeface="Courier New" panose="02070309020205020404" pitchFamily="49" charset="0"/>
            </a:endParaRPr>
          </a:p>
        </p:txBody>
      </p:sp>
    </p:spTree>
    <p:extLst>
      <p:ext uri="{BB962C8B-B14F-4D97-AF65-F5344CB8AC3E}">
        <p14:creationId xmlns:p14="http://schemas.microsoft.com/office/powerpoint/2010/main" val="106239577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6615419" y="-511927"/>
            <a:ext cx="0" cy="5759441"/>
          </a:xfrm>
          <a:prstGeom prst="line">
            <a:avLst/>
          </a:prstGeom>
          <a:ln w="127000"/>
        </p:spPr>
        <p:style>
          <a:lnRef idx="1">
            <a:schemeClr val="accent1"/>
          </a:lnRef>
          <a:fillRef idx="0">
            <a:schemeClr val="accent1"/>
          </a:fillRef>
          <a:effectRef idx="0">
            <a:schemeClr val="accent1"/>
          </a:effectRef>
          <a:fontRef idx="minor">
            <a:schemeClr val="tx1"/>
          </a:fontRef>
        </p:style>
      </p:cxnSp>
      <p:grpSp>
        <p:nvGrpSpPr>
          <p:cNvPr id="6" name="Group 5"/>
          <p:cNvGrpSpPr/>
          <p:nvPr/>
        </p:nvGrpSpPr>
        <p:grpSpPr>
          <a:xfrm>
            <a:off x="3601563" y="-511927"/>
            <a:ext cx="5809496" cy="5354551"/>
            <a:chOff x="3623426" y="-498558"/>
            <a:chExt cx="5809496" cy="5354551"/>
          </a:xfrm>
        </p:grpSpPr>
        <p:pic>
          <p:nvPicPr>
            <p:cNvPr id="7" name="图片 6"/>
            <p:cNvPicPr>
              <a:picLocks noChangeAspect="1"/>
            </p:cNvPicPr>
            <p:nvPr/>
          </p:nvPicPr>
          <p:blipFill>
            <a:blip r:embed="rId2" cstate="print">
              <a:extLst>
                <a:ext uri="{BEBA8EAE-BF5A-486C-A8C5-ECC9F3942E4B}">
                  <a14:imgProps xmlns:a14="http://schemas.microsoft.com/office/drawing/2010/main">
                    <a14:imgLayer r:embed="rId3">
                      <a14:imgEffect>
                        <a14:backgroundRemoval t="7243" b="95561" l="226" r="99266">
                          <a14:foregroundMark x1="16431" y1="13785" x2="20327" y2="37150"/>
                          <a14:foregroundMark x1="39921" y1="33178" x2="43422" y2="49065"/>
                          <a14:foregroundMark x1="55901" y1="12617" x2="55901" y2="27336"/>
                          <a14:foregroundMark x1="85545" y1="32710" x2="90683" y2="77804"/>
                          <a14:foregroundMark x1="93958" y1="35514" x2="97233" y2="58178"/>
                          <a14:foregroundMark x1="74534" y1="26636" x2="79616" y2="28271"/>
                          <a14:foregroundMark x1="76228" y1="80374" x2="79390" y2="63551"/>
                          <a14:foregroundMark x1="90006" y1="92523" x2="82778" y2="45794"/>
                          <a14:foregroundMark x1="93958" y1="84813" x2="89723" y2="80374"/>
                          <a14:foregroundMark x1="95652" y1="27336" x2="282" y2="15888"/>
                          <a14:foregroundMark x1="14568" y1="7710" x2="21287" y2="10514"/>
                          <a14:foregroundMark x1="46979" y1="10514" x2="48278" y2="17523"/>
                          <a14:foregroundMark x1="45398" y1="13084" x2="53473" y2="3505"/>
                          <a14:foregroundMark x1="53473" y1="3505" x2="62055" y2="14720"/>
                          <a14:foregroundMark x1="62055" y1="14720" x2="44156" y2="29907"/>
                          <a14:foregroundMark x1="44156" y1="29907" x2="45680" y2="7243"/>
                          <a14:foregroundMark x1="99209" y1="50000" x2="565" y2="68692"/>
                          <a14:foregroundMark x1="565" y1="68692" x2="734" y2="27336"/>
                          <a14:foregroundMark x1="734" y1="27336" x2="9034" y2="5140"/>
                          <a14:foregroundMark x1="9034" y1="5140" x2="28176" y2="234"/>
                          <a14:foregroundMark x1="28176" y1="234" x2="99774" y2="1168"/>
                          <a14:foregroundMark x1="99774" y1="1168" x2="99322" y2="48131"/>
                          <a14:foregroundMark x1="99322" y1="48131" x2="90175" y2="56776"/>
                          <a14:foregroundMark x1="90175" y1="56776" x2="86957" y2="50701"/>
                          <a14:foregroundMark x1="30322" y1="26168" x2="29136" y2="37150"/>
                          <a14:foregroundMark x1="2146" y1="13785" x2="3670" y2="47196"/>
                          <a14:foregroundMark x1="3670" y1="47196" x2="10446" y2="71028"/>
                          <a14:foregroundMark x1="10446" y1="71028" x2="12366" y2="73364"/>
                          <a14:foregroundMark x1="10277" y1="52804" x2="10277" y2="45794"/>
                          <a14:foregroundMark x1="31508" y1="27336" x2="39582" y2="13084"/>
                          <a14:foregroundMark x1="39582" y1="13084" x2="43704" y2="13084"/>
                          <a14:foregroundMark x1="51158" y1="26168" x2="42801" y2="28037"/>
                          <a14:foregroundMark x1="42801" y1="28037" x2="27612" y2="62617"/>
                          <a14:foregroundMark x1="27612" y1="62617" x2="33879" y2="85981"/>
                          <a14:foregroundMark x1="33879" y1="85981" x2="42518" y2="86449"/>
                          <a14:foregroundMark x1="42518" y1="86449" x2="67024" y2="84346"/>
                          <a14:foregroundMark x1="67024" y1="84346" x2="79503" y2="84346"/>
                          <a14:foregroundMark x1="79503" y1="84346" x2="97233" y2="81075"/>
                          <a14:foregroundMark x1="97233" y1="81075" x2="95088" y2="43458"/>
                          <a14:foregroundMark x1="95088" y1="43458" x2="85432" y2="37150"/>
                          <a14:foregroundMark x1="64427" y1="26636" x2="58667" y2="53972"/>
                          <a14:foregroundMark x1="58667" y1="53972" x2="58667" y2="54907"/>
                          <a14:foregroundMark x1="94579" y1="84813" x2="91417" y2="95561"/>
                          <a14:foregroundMark x1="51553" y1="37150" x2="53924" y2="45093"/>
                          <a14:foregroundMark x1="56973" y1="42991" x2="59063" y2="49065"/>
                          <a14:foregroundMark x1="48278" y1="59346" x2="51835" y2="45794"/>
                          <a14:foregroundMark x1="47883" y1="32243" x2="46979" y2="56075"/>
                          <a14:foregroundMark x1="50367" y1="47430" x2="48842" y2="54907"/>
                          <a14:foregroundMark x1="18102" y1="77255" x2="19198" y2="71262"/>
                          <a14:foregroundMark x1="12366" y1="81542" x2="12971" y2="82201"/>
                          <a14:foregroundMark x1="16750" y1="77255" x2="14003" y2="67991"/>
                          <a14:foregroundMark x1="14003" y1="67991" x2="11971" y2="80374"/>
                          <a14:foregroundMark x1="9091" y1="22430" x2="10107" y2="46262"/>
                          <a14:foregroundMark x1="1863" y1="13084" x2="791" y2="22430"/>
                          <a14:foregroundMark x1="8413" y1="24065" x2="10898" y2="51168"/>
                          <a14:foregroundMark x1="8809" y1="21262" x2="9317" y2="45794"/>
                          <a14:foregroundMark x1="29305" y1="76168" x2="28684" y2="87850"/>
                          <a14:foregroundMark x1="22078" y1="78037" x2="23433" y2="85280"/>
                          <a14:foregroundMark x1="83286" y1="86449" x2="85601" y2="88785"/>
                          <a14:foregroundMark x1="94918" y1="87850" x2="93902" y2="92056"/>
                          <a14:foregroundMark x1="59458" y1="86916" x2="59797" y2="93224"/>
                          <a14:foregroundMark x1="14899" y1="78987" x2="18402" y2="79487"/>
                          <a14:foregroundMark x1="13156" y1="78738" x2="14106" y2="78874"/>
                          <a14:foregroundMark x1="19819" y1="73832" x2="19029" y2="77570"/>
                          <a14:foregroundMark x1="18690" y1="80140" x2="19819" y2="80140"/>
                          <a14:foregroundMark x1="21005" y1="77103" x2="19706" y2="74299"/>
                          <a14:backgroundMark x1="12503" y1="86288" x2="20440" y2="96028"/>
                          <a14:backgroundMark x1="12253" y1="85981" x2="12421" y2="86187"/>
                          <a14:backgroundMark x1="20440" y1="96028" x2="20553" y2="99766"/>
                          <a14:backgroundMark x1="15156" y1="86673" x2="19029" y2="89252"/>
                          <a14:backgroundMark x1="12931" y1="82477" x2="14455" y2="82009"/>
                          <a14:backgroundMark x1="17843" y1="82944" x2="18240" y2="83065"/>
                          <a14:backgroundMark x1="19255" y1="87383" x2="19819" y2="92056"/>
                          <a14:backgroundMark x1="19368" y1="85981" x2="13890" y2="83879"/>
                        </a14:backgroundRemoval>
                      </a14:imgEffect>
                    </a14:imgLayer>
                  </a14:imgProps>
                </a:ext>
                <a:ext uri="{28A0092B-C50C-407E-A947-70E740481C1C}">
                  <a14:useLocalDpi xmlns:a14="http://schemas.microsoft.com/office/drawing/2010/main" val="0"/>
                </a:ext>
              </a:extLst>
            </a:blip>
            <a:stretch>
              <a:fillRect/>
            </a:stretch>
          </p:blipFill>
          <p:spPr>
            <a:xfrm>
              <a:off x="3623426" y="977174"/>
              <a:ext cx="5809496" cy="1403988"/>
            </a:xfrm>
            <a:prstGeom prst="rect">
              <a:avLst/>
            </a:prstGeom>
          </p:spPr>
        </p:pic>
        <p:sp>
          <p:nvSpPr>
            <p:cNvPr id="8" name="Arc 7"/>
            <p:cNvSpPr/>
            <p:nvPr/>
          </p:nvSpPr>
          <p:spPr>
            <a:xfrm rot="5400000">
              <a:off x="3891954" y="-478274"/>
              <a:ext cx="5354551" cy="5313984"/>
            </a:xfrm>
            <a:prstGeom prst="arc">
              <a:avLst>
                <a:gd name="adj1" fmla="val 16200000"/>
                <a:gd name="adj2" fmla="val 5386426"/>
              </a:avLst>
            </a:prstGeom>
            <a:solidFill>
              <a:srgbClr val="00B0F0"/>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6" name="Rectangle 15"/>
          <p:cNvSpPr/>
          <p:nvPr/>
        </p:nvSpPr>
        <p:spPr>
          <a:xfrm>
            <a:off x="4492312" y="2519040"/>
            <a:ext cx="4435831" cy="923330"/>
          </a:xfrm>
          <a:prstGeom prst="rect">
            <a:avLst/>
          </a:prstGeom>
          <a:noFill/>
          <a:effectLst>
            <a:innerShdw blurRad="63500" dist="50800" dir="2700000">
              <a:prstClr val="black">
                <a:alpha val="50000"/>
              </a:prstClr>
            </a:innerShdw>
          </a:effectLst>
          <a:scene3d>
            <a:camera prst="orthographicFront"/>
            <a:lightRig rig="soft" dir="t">
              <a:rot lat="0" lon="0" rev="15600000"/>
            </a:lightRig>
          </a:scene3d>
          <a:sp3d>
            <a:bevelT w="82550" h="82550"/>
          </a:sp3d>
        </p:spPr>
        <p:txBody>
          <a:bodyPr wrap="none" lIns="91440" tIns="45720" rIns="91440" bIns="45720">
            <a:spAutoFit/>
            <a:sp3d extrusionH="57150" prstMaterial="softEdge">
              <a:bevelT w="25400" h="38100"/>
            </a:sp3d>
          </a:bodyPr>
          <a:lstStyle/>
          <a:p>
            <a:pPr algn="ctr"/>
            <a:r>
              <a:rPr lang="en-US" sz="5400" b="1" cap="none" spc="0" dirty="0" smtClean="0">
                <a:ln/>
                <a:solidFill>
                  <a:schemeClr val="bg1"/>
                </a:solidFill>
                <a:effectLst/>
                <a:latin typeface="Tahoma" panose="020B0604030504040204" pitchFamily="34" charset="0"/>
                <a:cs typeface="Tahoma" panose="020B0604030504040204" pitchFamily="34" charset="0"/>
              </a:rPr>
              <a:t>KHỞI ĐỘNG</a:t>
            </a:r>
            <a:endParaRPr lang="en-US" sz="5400" b="1" cap="none" spc="0" dirty="0">
              <a:ln/>
              <a:solidFill>
                <a:schemeClr val="bg1"/>
              </a:solidFill>
              <a:effectLst/>
              <a:latin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32347944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16"/>
                                        </p:tgtEl>
                                        <p:attrNameLst>
                                          <p:attrName>style.visibility</p:attrName>
                                        </p:attrNameLst>
                                      </p:cBhvr>
                                      <p:to>
                                        <p:strVal val="visible"/>
                                      </p:to>
                                    </p:set>
                                    <p:anim by="(-#ppt_w*2)" calcmode="lin" valueType="num">
                                      <p:cBhvr rctx="PPT">
                                        <p:cTn id="7" dur="500" autoRev="1" fill="hold">
                                          <p:stCondLst>
                                            <p:cond delay="0"/>
                                          </p:stCondLst>
                                        </p:cTn>
                                        <p:tgtEl>
                                          <p:spTgt spid="16"/>
                                        </p:tgtEl>
                                        <p:attrNameLst>
                                          <p:attrName>ppt_w</p:attrName>
                                        </p:attrNameLst>
                                      </p:cBhvr>
                                    </p:anim>
                                    <p:anim by="(#ppt_w*0.50)" calcmode="lin" valueType="num">
                                      <p:cBhvr>
                                        <p:cTn id="8" dur="500" decel="50000" autoRev="1" fill="hold">
                                          <p:stCondLst>
                                            <p:cond delay="0"/>
                                          </p:stCondLst>
                                        </p:cTn>
                                        <p:tgtEl>
                                          <p:spTgt spid="16"/>
                                        </p:tgtEl>
                                        <p:attrNameLst>
                                          <p:attrName>ppt_x</p:attrName>
                                        </p:attrNameLst>
                                      </p:cBhvr>
                                    </p:anim>
                                    <p:anim from="(-#ppt_h/2)" to="(#ppt_y)" calcmode="lin" valueType="num">
                                      <p:cBhvr>
                                        <p:cTn id="9" dur="1000" fill="hold">
                                          <p:stCondLst>
                                            <p:cond delay="0"/>
                                          </p:stCondLst>
                                        </p:cTn>
                                        <p:tgtEl>
                                          <p:spTgt spid="16"/>
                                        </p:tgtEl>
                                        <p:attrNameLst>
                                          <p:attrName>ppt_y</p:attrName>
                                        </p:attrNameLst>
                                      </p:cBhvr>
                                    </p:anim>
                                    <p:animRot by="21600000">
                                      <p:cBhvr>
                                        <p:cTn id="10" dur="1000" fill="hold">
                                          <p:stCondLst>
                                            <p:cond delay="0"/>
                                          </p:stCondLst>
                                        </p:cTn>
                                        <p:tgtEl>
                                          <p:spTgt spid="16"/>
                                        </p:tgtEl>
                                        <p:attrNameLst>
                                          <p:attrName>r</p:attrName>
                                        </p:attrNameLst>
                                      </p:cBhvr>
                                    </p:animRot>
                                  </p:childTnLst>
                                </p:cTn>
                              </p:par>
                              <p:par>
                                <p:cTn id="11" presetID="2" presetClass="entr" presetSubtype="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0-#ppt_h/2"/>
                                          </p:val>
                                        </p:tav>
                                        <p:tav tm="100000">
                                          <p:val>
                                            <p:strVal val="#ppt_y"/>
                                          </p:val>
                                        </p:tav>
                                      </p:tavLst>
                                    </p:anim>
                                  </p:childTnLst>
                                </p:cTn>
                              </p:par>
                              <p:par>
                                <p:cTn id="15" presetID="2" presetClass="entr" presetSubtype="1"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70892" y="941934"/>
            <a:ext cx="9486313" cy="5244513"/>
          </a:xfrm>
          <a:prstGeom prst="rect">
            <a:avLst/>
          </a:prstGeom>
        </p:spPr>
        <p:txBody>
          <a:bodyPr wrap="square">
            <a:spAutoFit/>
          </a:bodyPr>
          <a:lstStyle/>
          <a:p>
            <a:pPr indent="-76200" algn="just">
              <a:lnSpc>
                <a:spcPct val="115000"/>
              </a:lnSpc>
              <a:spcBef>
                <a:spcPts val="1800"/>
              </a:spcBef>
              <a:spcAft>
                <a:spcPts val="0"/>
              </a:spcAft>
            </a:pPr>
            <a:r>
              <a:rPr lang="vi-VN" sz="2800" dirty="0">
                <a:latin typeface="Times New Roman" panose="02020603050405020304" pitchFamily="18" charset="0"/>
                <a:ea typeface="Times New Roman" panose="02020603050405020304" pitchFamily="18" charset="0"/>
              </a:rPr>
              <a:t>+ Tranh 1: Thanh niên khởi nghiệp, làm giàu cho bản thân, gia đình và quê hương, đất nước</a:t>
            </a:r>
            <a:r>
              <a:rPr lang="en-US" sz="2800" dirty="0">
                <a:latin typeface="Times New Roman" panose="02020603050405020304" pitchFamily="18" charset="0"/>
                <a:ea typeface="Times New Roman" panose="02020603050405020304" pitchFamily="18" charset="0"/>
              </a:rPr>
              <a:t>.</a:t>
            </a:r>
            <a:endParaRPr lang="en-US" sz="2000" dirty="0">
              <a:latin typeface="Times New Roman" panose="02020603050405020304" pitchFamily="18" charset="0"/>
              <a:ea typeface="Times New Roman" panose="02020603050405020304" pitchFamily="18" charset="0"/>
            </a:endParaRPr>
          </a:p>
          <a:p>
            <a:pPr indent="-76200" algn="just">
              <a:lnSpc>
                <a:spcPct val="115000"/>
              </a:lnSpc>
              <a:spcBef>
                <a:spcPts val="1800"/>
              </a:spcBef>
              <a:spcAft>
                <a:spcPts val="0"/>
              </a:spcAft>
            </a:pPr>
            <a:r>
              <a:rPr lang="vi-VN" sz="2800" dirty="0">
                <a:latin typeface="Times New Roman" panose="02020603050405020304" pitchFamily="18" charset="0"/>
                <a:ea typeface="Times New Roman" panose="02020603050405020304" pitchFamily="18" charset="0"/>
              </a:rPr>
              <a:t>+ Tranh 2: Người lính ở quần đảo Trường Sa bảo vệ biển đảo của Tổ quốc.</a:t>
            </a:r>
            <a:endParaRPr lang="en-US" sz="2000" dirty="0">
              <a:latin typeface="Times New Roman" panose="02020603050405020304" pitchFamily="18" charset="0"/>
              <a:ea typeface="Times New Roman" panose="02020603050405020304" pitchFamily="18" charset="0"/>
            </a:endParaRPr>
          </a:p>
          <a:p>
            <a:pPr marL="12700" marR="12700" indent="-76200" algn="just">
              <a:lnSpc>
                <a:spcPct val="115000"/>
              </a:lnSpc>
              <a:spcBef>
                <a:spcPts val="1800"/>
              </a:spcBef>
              <a:spcAft>
                <a:spcPts val="0"/>
              </a:spcAft>
            </a:pPr>
            <a:r>
              <a:rPr lang="vi-VN" sz="2800" dirty="0">
                <a:latin typeface="Times New Roman" panose="02020603050405020304" pitchFamily="18" charset="0"/>
                <a:ea typeface="Times New Roman" panose="02020603050405020304" pitchFamily="18" charset="0"/>
              </a:rPr>
              <a:t>+ Tranh 3: Thanh niên tham gia hoạt động tình </a:t>
            </a:r>
            <a:r>
              <a:rPr lang="fr-FR" sz="2800" dirty="0" err="1">
                <a:latin typeface="Times New Roman" panose="02020603050405020304" pitchFamily="18" charset="0"/>
                <a:ea typeface="Times New Roman" panose="02020603050405020304" pitchFamily="18" charset="0"/>
              </a:rPr>
              <a:t>nguyện</a:t>
            </a:r>
            <a:r>
              <a:rPr lang="fr-FR" sz="2800" dirty="0">
                <a:latin typeface="Times New Roman" panose="02020603050405020304" pitchFamily="18" charset="0"/>
                <a:ea typeface="Times New Roman" panose="02020603050405020304" pitchFamily="18" charset="0"/>
              </a:rPr>
              <a:t> </a:t>
            </a:r>
            <a:r>
              <a:rPr lang="vi-VN" sz="2800" dirty="0">
                <a:latin typeface="Times New Roman" panose="02020603050405020304" pitchFamily="18" charset="0"/>
                <a:ea typeface="Times New Roman" panose="02020603050405020304" pitchFamily="18" charset="0"/>
              </a:rPr>
              <a:t>dọn rác, trồng cây, bảo vệ môi trường.</a:t>
            </a:r>
            <a:endParaRPr lang="en-US" sz="2000" dirty="0">
              <a:latin typeface="Times New Roman" panose="02020603050405020304" pitchFamily="18" charset="0"/>
              <a:ea typeface="Times New Roman" panose="02020603050405020304" pitchFamily="18" charset="0"/>
            </a:endParaRPr>
          </a:p>
          <a:p>
            <a:pPr marL="12700" marR="12700" indent="-76200" algn="just">
              <a:lnSpc>
                <a:spcPct val="115000"/>
              </a:lnSpc>
              <a:spcBef>
                <a:spcPts val="1800"/>
              </a:spcBef>
              <a:spcAft>
                <a:spcPts val="0"/>
              </a:spcAft>
            </a:pPr>
            <a:r>
              <a:rPr lang="vi-VN" sz="2800" dirty="0">
                <a:latin typeface="Times New Roman" panose="02020603050405020304" pitchFamily="18" charset="0"/>
                <a:ea typeface="Times New Roman" panose="02020603050405020304" pitchFamily="18" charset="0"/>
              </a:rPr>
              <a:t>+ Tranh 4: Thanh niên chế tạo rô</a:t>
            </a:r>
            <a:r>
              <a:rPr lang="en-US" sz="2800" dirty="0">
                <a:latin typeface="Times New Roman" panose="02020603050405020304" pitchFamily="18" charset="0"/>
                <a:ea typeface="Times New Roman" panose="02020603050405020304" pitchFamily="18" charset="0"/>
              </a:rPr>
              <a:t>-</a:t>
            </a:r>
            <a:r>
              <a:rPr lang="vi-VN" sz="2800" dirty="0">
                <a:latin typeface="Times New Roman" panose="02020603050405020304" pitchFamily="18" charset="0"/>
                <a:ea typeface="Times New Roman" panose="02020603050405020304" pitchFamily="18" charset="0"/>
              </a:rPr>
              <a:t>bốt. Những sáng chế này áp dụng vào lĩnh vực sản xuất sẽ góp phần giảm nhẹ sức lao động, nâng cao năng suất lao động của con người.</a:t>
            </a:r>
            <a:endParaRPr lang="en-US" sz="2000" dirty="0">
              <a:effectLst/>
              <a:latin typeface="Times New Roman" panose="02020603050405020304" pitchFamily="18" charset="0"/>
              <a:ea typeface="Times New Roman" panose="02020603050405020304" pitchFamily="18" charset="0"/>
            </a:endParaRPr>
          </a:p>
        </p:txBody>
      </p:sp>
      <p:sp>
        <p:nvSpPr>
          <p:cNvPr id="5" name="TextBox 4"/>
          <p:cNvSpPr txBox="1"/>
          <p:nvPr/>
        </p:nvSpPr>
        <p:spPr>
          <a:xfrm>
            <a:off x="3924887" y="295421"/>
            <a:ext cx="3995224" cy="954107"/>
          </a:xfrm>
          <a:prstGeom prst="rect">
            <a:avLst/>
          </a:prstGeom>
          <a:noFill/>
        </p:spPr>
        <p:txBody>
          <a:bodyPr wrap="square" rtlCol="0">
            <a:spAutoFit/>
          </a:bodyPr>
          <a:lstStyle/>
          <a:p>
            <a:r>
              <a:rPr lang="vi-VN" sz="2800" b="1" dirty="0" smtClean="0">
                <a:solidFill>
                  <a:srgbClr val="FF0000"/>
                </a:solidFill>
              </a:rPr>
              <a:t>Gợi ý trả lời bài tập 3:</a:t>
            </a:r>
          </a:p>
          <a:p>
            <a:endParaRPr lang="en-US" sz="2800" b="1" dirty="0">
              <a:solidFill>
                <a:srgbClr val="FF0000"/>
              </a:solidFill>
            </a:endParaRPr>
          </a:p>
        </p:txBody>
      </p:sp>
    </p:spTree>
    <p:extLst>
      <p:ext uri="{BB962C8B-B14F-4D97-AF65-F5344CB8AC3E}">
        <p14:creationId xmlns:p14="http://schemas.microsoft.com/office/powerpoint/2010/main" val="277995557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p:cNvSpPr/>
          <p:nvPr/>
        </p:nvSpPr>
        <p:spPr>
          <a:xfrm>
            <a:off x="-948115" y="6274191"/>
            <a:ext cx="13140115" cy="583809"/>
          </a:xfrm>
          <a:prstGeom prst="rect">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11030241" y="5422075"/>
            <a:ext cx="1169587" cy="1435925"/>
          </a:xfrm>
          <a:prstGeom prst="rect">
            <a:avLst/>
          </a:prstGeom>
          <a:solidFill>
            <a:srgbClr val="FF3300">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7951" y="62487"/>
            <a:ext cx="3840098" cy="2885377"/>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76578"/>
            <a:ext cx="6096000" cy="2581422"/>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4276578"/>
            <a:ext cx="5974081" cy="2581422"/>
          </a:xfrm>
          <a:prstGeom prst="rect">
            <a:avLst/>
          </a:prstGeom>
        </p:spPr>
      </p:pic>
      <p:sp>
        <p:nvSpPr>
          <p:cNvPr id="9" name="Rectangle 8"/>
          <p:cNvSpPr/>
          <p:nvPr/>
        </p:nvSpPr>
        <p:spPr>
          <a:xfrm>
            <a:off x="-948115" y="2604709"/>
            <a:ext cx="8319586" cy="1569660"/>
          </a:xfrm>
          <a:prstGeom prst="rect">
            <a:avLst/>
          </a:prstGeom>
          <a:no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txBody>
          <a:bodyPr wrap="square" lIns="91440" tIns="45720" rIns="91440" bIns="45720">
            <a:spAutoFit/>
          </a:bodyPr>
          <a:lstStyle/>
          <a:p>
            <a:pPr algn="ctr"/>
            <a:r>
              <a:rPr lang="vi-VN" sz="9600" b="1" cap="none" spc="0" dirty="0" smtClean="0">
                <a:ln w="9525">
                  <a:solidFill>
                    <a:schemeClr val="bg1"/>
                  </a:solidFill>
                  <a:prstDash val="solid"/>
                </a:ln>
                <a:solidFill>
                  <a:srgbClr val="ED1E28"/>
                </a:solidFill>
                <a:effectLst>
                  <a:outerShdw blurRad="12700" dist="38100" dir="2700000" algn="tl" rotWithShape="0">
                    <a:schemeClr val="accent5">
                      <a:lumMod val="60000"/>
                      <a:lumOff val="40000"/>
                    </a:schemeClr>
                  </a:outerShdw>
                </a:effectLst>
                <a:latin typeface="+mj-lt"/>
              </a:rPr>
              <a:t>BÀI 4</a:t>
            </a:r>
            <a:endParaRPr lang="en-US" sz="9600" b="1" cap="none" spc="0" dirty="0">
              <a:ln w="9525">
                <a:solidFill>
                  <a:schemeClr val="bg1"/>
                </a:solidFill>
                <a:prstDash val="solid"/>
              </a:ln>
              <a:solidFill>
                <a:srgbClr val="ED1E28"/>
              </a:solidFill>
              <a:effectLst>
                <a:outerShdw blurRad="12700" dist="38100" dir="2700000" algn="tl" rotWithShape="0">
                  <a:schemeClr val="accent5">
                    <a:lumMod val="60000"/>
                    <a:lumOff val="40000"/>
                  </a:schemeClr>
                </a:outerShdw>
              </a:effectLst>
              <a:latin typeface="+mj-lt"/>
            </a:endParaRPr>
          </a:p>
        </p:txBody>
      </p:sp>
      <p:sp>
        <p:nvSpPr>
          <p:cNvPr id="29" name="Rectangle 28"/>
          <p:cNvSpPr/>
          <p:nvPr/>
        </p:nvSpPr>
        <p:spPr>
          <a:xfrm>
            <a:off x="-400247" y="867703"/>
            <a:ext cx="1305705" cy="443950"/>
          </a:xfrm>
          <a:prstGeom prst="rect">
            <a:avLst/>
          </a:prstGeom>
          <a:solidFill>
            <a:srgbClr val="ED1E28">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5621942" y="1165469"/>
            <a:ext cx="6096000" cy="2878480"/>
          </a:xfrm>
          <a:prstGeom prst="rect">
            <a:avLst/>
          </a:prstGeom>
        </p:spPr>
        <p:txBody>
          <a:bodyPr>
            <a:spAutoFit/>
          </a:bodyPr>
          <a:lstStyle/>
          <a:p>
            <a:pPr marL="12700" marR="12700" indent="-76200" algn="just">
              <a:lnSpc>
                <a:spcPct val="115000"/>
              </a:lnSpc>
              <a:spcBef>
                <a:spcPts val="1800"/>
              </a:spcBef>
              <a:spcAft>
                <a:spcPts val="0"/>
              </a:spcAft>
            </a:pPr>
            <a:r>
              <a:rPr lang="vi-VN" sz="3200" dirty="0" smtClean="0">
                <a:latin typeface="Times New Roman" panose="02020603050405020304" pitchFamily="18" charset="0"/>
                <a:ea typeface="Times New Roman" panose="02020603050405020304" pitchFamily="18" charset="0"/>
              </a:rPr>
              <a:t>Hãy </a:t>
            </a:r>
            <a:r>
              <a:rPr lang="vi-VN" sz="3200" dirty="0">
                <a:latin typeface="Times New Roman" panose="02020603050405020304" pitchFamily="18" charset="0"/>
                <a:ea typeface="Times New Roman" panose="02020603050405020304" pitchFamily="18" charset="0"/>
              </a:rPr>
              <a:t>kể về một tấm gương thanh niên Việt Nam tiêu biểu </a:t>
            </a:r>
            <a:r>
              <a:rPr lang="en-US" sz="3200" dirty="0" err="1">
                <a:latin typeface="Times New Roman" panose="02020603050405020304" pitchFamily="18" charset="0"/>
                <a:ea typeface="Times New Roman" panose="02020603050405020304" pitchFamily="18" charset="0"/>
              </a:rPr>
              <a:t>tron</a:t>
            </a:r>
            <a:r>
              <a:rPr lang="vi-VN" sz="3200" dirty="0">
                <a:latin typeface="Times New Roman" panose="02020603050405020304" pitchFamily="18" charset="0"/>
                <a:ea typeface="Times New Roman" panose="02020603050405020304" pitchFamily="18" charset="0"/>
              </a:rPr>
              <a:t>g hoạt động học tập nghiên cứu khoa học khởi </a:t>
            </a:r>
            <a:r>
              <a:rPr lang="fr-FR" sz="3200" dirty="0" err="1">
                <a:latin typeface="Times New Roman" panose="02020603050405020304" pitchFamily="18" charset="0"/>
                <a:ea typeface="Times New Roman" panose="02020603050405020304" pitchFamily="18" charset="0"/>
              </a:rPr>
              <a:t>nghiệp</a:t>
            </a:r>
            <a:r>
              <a:rPr lang="fr-FR" sz="3200" dirty="0">
                <a:latin typeface="Times New Roman" panose="02020603050405020304" pitchFamily="18" charset="0"/>
                <a:ea typeface="Times New Roman" panose="02020603050405020304" pitchFamily="18" charset="0"/>
              </a:rPr>
              <a:t> </a:t>
            </a:r>
            <a:r>
              <a:rPr lang="vi-VN" sz="3200" dirty="0">
                <a:latin typeface="Times New Roman" panose="02020603050405020304" pitchFamily="18" charset="0"/>
                <a:ea typeface="Times New Roman" panose="02020603050405020304" pitchFamily="18" charset="0"/>
              </a:rPr>
              <a:t>thiện nguyện... và rút ra bài học cho bản thân.</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24762101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extLst>
              <a:ext uri="{BEBA8EAE-BF5A-486C-A8C5-ECC9F3942E4B}">
                <a14:imgProps xmlns:a14="http://schemas.microsoft.com/office/drawing/2010/main">
                  <a14:imgLayer r:embed="rId3">
                    <a14:imgEffect>
                      <a14:backgroundRemoval t="9524" b="89881" l="9699" r="100000">
                        <a14:foregroundMark x1="12040" y1="39286" x2="12040" y2="39286"/>
                        <a14:foregroundMark x1="41137" y1="41667" x2="41137" y2="41667"/>
                        <a14:foregroundMark x1="49164" y1="45238" x2="49164" y2="45238"/>
                        <a14:foregroundMark x1="59197" y1="45238" x2="59197" y2="45238"/>
                        <a14:foregroundMark x1="68562" y1="44643" x2="68562" y2="44643"/>
                        <a14:foregroundMark x1="81940" y1="45238" x2="81940" y2="45238"/>
                        <a14:foregroundMark x1="70569" y1="29762" x2="70569" y2="29762"/>
                        <a14:foregroundMark x1="61538" y1="73810" x2="61538" y2="73810"/>
                        <a14:foregroundMark x1="84950" y1="78571" x2="84950" y2="78571"/>
                        <a14:foregroundMark x1="36455" y1="69048" x2="36455" y2="69048"/>
                        <a14:foregroundMark x1="26087" y1="68452" x2="26087" y2="68452"/>
                        <a14:foregroundMark x1="27759" y1="86310" x2="27759" y2="86310"/>
                        <a14:foregroundMark x1="50167" y1="50000" x2="50167" y2="50000"/>
                        <a14:foregroundMark x1="18060" y1="77976" x2="18060" y2="77976"/>
                        <a14:foregroundMark x1="24415" y1="73214" x2="24415" y2="73214"/>
                      </a14:backgroundRemoval>
                    </a14:imgEffect>
                  </a14:imgLayer>
                </a14:imgProps>
              </a:ext>
              <a:ext uri="{28A0092B-C50C-407E-A947-70E740481C1C}">
                <a14:useLocalDpi xmlns:a14="http://schemas.microsoft.com/office/drawing/2010/main" val="0"/>
              </a:ext>
            </a:extLst>
          </a:blip>
          <a:stretch>
            <a:fillRect/>
          </a:stretch>
        </p:blipFill>
        <p:spPr>
          <a:xfrm>
            <a:off x="4932530" y="0"/>
            <a:ext cx="2019600" cy="1093299"/>
          </a:xfrm>
          <a:prstGeom prst="rect">
            <a:avLst/>
          </a:prstGeom>
        </p:spPr>
      </p:pic>
      <p:sp>
        <p:nvSpPr>
          <p:cNvPr id="2" name="Rectangle 1"/>
          <p:cNvSpPr/>
          <p:nvPr/>
        </p:nvSpPr>
        <p:spPr>
          <a:xfrm>
            <a:off x="2316480" y="1493711"/>
            <a:ext cx="8557846" cy="2357568"/>
          </a:xfrm>
          <a:prstGeom prst="rect">
            <a:avLst/>
          </a:prstGeom>
        </p:spPr>
        <p:txBody>
          <a:bodyPr wrap="square">
            <a:spAutoFit/>
          </a:bodyPr>
          <a:lstStyle/>
          <a:p>
            <a:pPr marL="12700" marR="12700" indent="-76200" algn="just">
              <a:lnSpc>
                <a:spcPct val="115000"/>
              </a:lnSpc>
              <a:spcBef>
                <a:spcPts val="1800"/>
              </a:spcBef>
              <a:spcAft>
                <a:spcPts val="0"/>
              </a:spcAft>
            </a:pPr>
            <a:r>
              <a:rPr lang="vi-VN" sz="3200" b="1" dirty="0">
                <a:solidFill>
                  <a:srgbClr val="0000FF"/>
                </a:solidFill>
                <a:latin typeface="Times New Roman" panose="02020603050405020304" pitchFamily="18" charset="0"/>
                <a:ea typeface="Calibri" panose="020F0502020204030204" pitchFamily="34" charset="0"/>
              </a:rPr>
              <a:t>Bài tập 5. </a:t>
            </a:r>
            <a:r>
              <a:rPr lang="vi-VN" sz="3200" dirty="0">
                <a:latin typeface="Times New Roman" panose="02020603050405020304" pitchFamily="18" charset="0"/>
                <a:ea typeface="Times New Roman" panose="02020603050405020304" pitchFamily="18" charset="0"/>
              </a:rPr>
              <a:t>Dựa vào nhiệm vụ của thanh niên Việt Nam </a:t>
            </a:r>
            <a:r>
              <a:rPr lang="en-US" sz="3200" dirty="0" err="1">
                <a:latin typeface="Times New Roman" panose="02020603050405020304" pitchFamily="18" charset="0"/>
                <a:ea typeface="Times New Roman" panose="02020603050405020304" pitchFamily="18" charset="0"/>
              </a:rPr>
              <a:t>em</a:t>
            </a:r>
            <a:r>
              <a:rPr lang="en-US" sz="3200" dirty="0">
                <a:latin typeface="Times New Roman" panose="02020603050405020304" pitchFamily="18" charset="0"/>
                <a:ea typeface="Times New Roman" panose="02020603050405020304" pitchFamily="18" charset="0"/>
              </a:rPr>
              <a:t> </a:t>
            </a:r>
            <a:r>
              <a:rPr lang="vi-VN" sz="3200" dirty="0">
                <a:latin typeface="Times New Roman" panose="02020603050405020304" pitchFamily="18" charset="0"/>
                <a:ea typeface="Times New Roman" panose="02020603050405020304" pitchFamily="18" charset="0"/>
              </a:rPr>
              <a:t>hãy xác định nhiệm vụ mà bản thân phải thực hiện trong học tập và cuộc sống, từ đó xây dựng kế hoạch để thực hiện những nhiệm vụ đó.</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040067101"/>
      </p:ext>
    </p:extLst>
  </p:cSld>
  <p:clrMapOvr>
    <a:masterClrMapping/>
  </p:clrMapOvr>
  <p:transition spd="slow">
    <p:comb/>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924887" y="295421"/>
            <a:ext cx="3995224" cy="954107"/>
          </a:xfrm>
          <a:prstGeom prst="rect">
            <a:avLst/>
          </a:prstGeom>
          <a:noFill/>
        </p:spPr>
        <p:txBody>
          <a:bodyPr wrap="square" rtlCol="0">
            <a:spAutoFit/>
          </a:bodyPr>
          <a:lstStyle/>
          <a:p>
            <a:r>
              <a:rPr lang="vi-VN" sz="2800" b="1" dirty="0" smtClean="0">
                <a:solidFill>
                  <a:srgbClr val="FF0000"/>
                </a:solidFill>
              </a:rPr>
              <a:t>Gợi ý trả lời bài tập 5:</a:t>
            </a:r>
          </a:p>
          <a:p>
            <a:endParaRPr lang="en-US" sz="2800" b="1" dirty="0">
              <a:solidFill>
                <a:srgbClr val="FF0000"/>
              </a:solidFill>
            </a:endParaRPr>
          </a:p>
        </p:txBody>
      </p:sp>
      <p:sp>
        <p:nvSpPr>
          <p:cNvPr id="5" name="Rectangle 4"/>
          <p:cNvSpPr/>
          <p:nvPr/>
        </p:nvSpPr>
        <p:spPr>
          <a:xfrm>
            <a:off x="858129" y="772474"/>
            <a:ext cx="11099409" cy="5324535"/>
          </a:xfrm>
          <a:prstGeom prst="rect">
            <a:avLst/>
          </a:prstGeom>
        </p:spPr>
        <p:txBody>
          <a:bodyPr wrap="square">
            <a:spAutoFit/>
          </a:bodyPr>
          <a:lstStyle/>
          <a:p>
            <a:pPr marR="12700" indent="-76200" algn="just">
              <a:spcBef>
                <a:spcPts val="1800"/>
              </a:spcBef>
              <a:spcAft>
                <a:spcPts val="0"/>
              </a:spcAft>
            </a:pPr>
            <a:r>
              <a:rPr lang="en-US" sz="2800" dirty="0">
                <a:latin typeface="Times New Roman" panose="02020603050405020304" pitchFamily="18" charset="0"/>
                <a:ea typeface="Times New Roman" panose="02020603050405020304" pitchFamily="18" charset="0"/>
              </a:rPr>
              <a:t>- </a:t>
            </a:r>
            <a:r>
              <a:rPr lang="vi-VN" sz="2800" dirty="0">
                <a:latin typeface="Times New Roman" panose="02020603050405020304" pitchFamily="18" charset="0"/>
                <a:ea typeface="Times New Roman" panose="02020603050405020304" pitchFamily="18" charset="0"/>
              </a:rPr>
              <a:t>Xác định lí tưởng sống: tích cực học tập, lao động, rèn </a:t>
            </a:r>
            <a:r>
              <a:rPr lang="fr-FR" sz="2800" dirty="0" err="1">
                <a:latin typeface="Times New Roman" panose="02020603050405020304" pitchFamily="18" charset="0"/>
                <a:ea typeface="Times New Roman" panose="02020603050405020304" pitchFamily="18" charset="0"/>
              </a:rPr>
              <a:t>luyện</a:t>
            </a:r>
            <a:r>
              <a:rPr lang="fr-FR" sz="2800" dirty="0">
                <a:latin typeface="Times New Roman" panose="02020603050405020304" pitchFamily="18" charset="0"/>
                <a:ea typeface="Times New Roman" panose="02020603050405020304" pitchFamily="18" charset="0"/>
              </a:rPr>
              <a:t>, </a:t>
            </a:r>
            <a:r>
              <a:rPr lang="vi-VN" sz="2800" dirty="0">
                <a:latin typeface="Times New Roman" panose="02020603050405020304" pitchFamily="18" charset="0"/>
                <a:ea typeface="Times New Roman" panose="02020603050405020304" pitchFamily="18" charset="0"/>
              </a:rPr>
              <a:t>tham gia các hoạt động xã hội góp phần tích cực vào công cuộc xây dựng vả bảo </a:t>
            </a:r>
            <a:r>
              <a:rPr lang="fr-FR" sz="2800" dirty="0" err="1">
                <a:latin typeface="Times New Roman" panose="02020603050405020304" pitchFamily="18" charset="0"/>
                <a:ea typeface="Times New Roman" panose="02020603050405020304" pitchFamily="18" charset="0"/>
              </a:rPr>
              <a:t>vệ</a:t>
            </a:r>
            <a:r>
              <a:rPr lang="fr-FR" sz="2800" dirty="0">
                <a:latin typeface="Times New Roman" panose="02020603050405020304" pitchFamily="18" charset="0"/>
                <a:ea typeface="Times New Roman" panose="02020603050405020304" pitchFamily="18" charset="0"/>
              </a:rPr>
              <a:t> </a:t>
            </a:r>
            <a:r>
              <a:rPr lang="vi-VN" sz="2800" dirty="0">
                <a:latin typeface="Times New Roman" panose="02020603050405020304" pitchFamily="18" charset="0"/>
                <a:ea typeface="Times New Roman" panose="02020603050405020304" pitchFamily="18" charset="0"/>
              </a:rPr>
              <a:t>Tổ quốc.</a:t>
            </a:r>
            <a:endParaRPr lang="en-US" sz="2000" dirty="0">
              <a:latin typeface="Times New Roman" panose="02020603050405020304" pitchFamily="18" charset="0"/>
              <a:ea typeface="Times New Roman" panose="02020603050405020304" pitchFamily="18" charset="0"/>
            </a:endParaRPr>
          </a:p>
          <a:p>
            <a:pPr indent="-76200" algn="just">
              <a:spcBef>
                <a:spcPts val="1800"/>
              </a:spcBef>
              <a:spcAft>
                <a:spcPts val="0"/>
              </a:spcAft>
            </a:pPr>
            <a:r>
              <a:rPr lang="vi-VN" sz="2800" i="1" dirty="0">
                <a:solidFill>
                  <a:srgbClr val="0070C0"/>
                </a:solidFill>
                <a:latin typeface="Times New Roman" panose="02020603050405020304" pitchFamily="18" charset="0"/>
                <a:ea typeface="Times New Roman" panose="02020603050405020304" pitchFamily="18" charset="0"/>
              </a:rPr>
              <a:t>* Gợi ý kế hoạch hành động:</a:t>
            </a:r>
            <a:endParaRPr lang="en-US" sz="2000" dirty="0">
              <a:latin typeface="Times New Roman" panose="02020603050405020304" pitchFamily="18" charset="0"/>
              <a:ea typeface="Times New Roman" panose="02020603050405020304" pitchFamily="18" charset="0"/>
            </a:endParaRPr>
          </a:p>
          <a:p>
            <a:pPr marL="12700" marR="12700" indent="-76200" algn="just">
              <a:spcBef>
                <a:spcPts val="1800"/>
              </a:spcBef>
              <a:spcAft>
                <a:spcPts val="0"/>
              </a:spcAft>
            </a:pPr>
            <a:r>
              <a:rPr lang="vi-VN"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Biết</a:t>
            </a:r>
            <a:r>
              <a:rPr lang="en-US" sz="2800" dirty="0">
                <a:latin typeface="Times New Roman" panose="02020603050405020304" pitchFamily="18" charset="0"/>
                <a:ea typeface="Times New Roman" panose="02020603050405020304" pitchFamily="18" charset="0"/>
              </a:rPr>
              <a:t> </a:t>
            </a:r>
            <a:r>
              <a:rPr lang="vi-VN" sz="2800" dirty="0">
                <a:latin typeface="Times New Roman" panose="02020603050405020304" pitchFamily="18" charset="0"/>
                <a:ea typeface="Times New Roman" panose="02020603050405020304" pitchFamily="18" charset="0"/>
              </a:rPr>
              <a:t>phấn đấu, vươn lên trong cuộc sống của mình, nỗ lực hết sức để mong muốn đạt được những thành tựu cho riêng mình.</a:t>
            </a:r>
            <a:endParaRPr lang="en-US" sz="2000" dirty="0">
              <a:latin typeface="Times New Roman" panose="02020603050405020304" pitchFamily="18" charset="0"/>
              <a:ea typeface="Times New Roman" panose="02020603050405020304" pitchFamily="18" charset="0"/>
            </a:endParaRPr>
          </a:p>
          <a:p>
            <a:pPr marL="12700" marR="12700" indent="-76200" algn="just">
              <a:spcBef>
                <a:spcPts val="1800"/>
              </a:spcBef>
              <a:spcAft>
                <a:spcPts val="0"/>
              </a:spcAft>
            </a:pPr>
            <a:r>
              <a:rPr lang="en-US" sz="2800" dirty="0">
                <a:latin typeface="Times New Roman" panose="02020603050405020304" pitchFamily="18" charset="0"/>
                <a:ea typeface="Times New Roman" panose="02020603050405020304" pitchFamily="18" charset="0"/>
              </a:rPr>
              <a:t>+ </a:t>
            </a:r>
            <a:r>
              <a:rPr lang="vi-VN" sz="2800" dirty="0">
                <a:latin typeface="Times New Roman" panose="02020603050405020304" pitchFamily="18" charset="0"/>
                <a:ea typeface="Times New Roman" panose="02020603050405020304" pitchFamily="18" charset="0"/>
              </a:rPr>
              <a:t>Khi vấp ngã không chán nản, buông xuôi mà tìm cách đứng dậy sau vấp ngã để đi tiếp con đường mình đã chọn.</a:t>
            </a:r>
            <a:endParaRPr lang="en-US" sz="2000" dirty="0">
              <a:latin typeface="Times New Roman" panose="02020603050405020304" pitchFamily="18" charset="0"/>
              <a:ea typeface="Times New Roman" panose="02020603050405020304" pitchFamily="18" charset="0"/>
            </a:endParaRPr>
          </a:p>
          <a:p>
            <a:pPr marL="12700" marR="12700" indent="-76200" algn="just">
              <a:spcBef>
                <a:spcPts val="1800"/>
              </a:spcBef>
              <a:spcAft>
                <a:spcPts val="0"/>
              </a:spcAft>
            </a:pPr>
            <a:r>
              <a:rPr lang="vi-VN" sz="2800" dirty="0">
                <a:latin typeface="Times New Roman" panose="02020603050405020304" pitchFamily="18" charset="0"/>
                <a:ea typeface="Times New Roman" panose="02020603050405020304" pitchFamily="18" charset="0"/>
              </a:rPr>
              <a:t>+ Biết yêu thương những người xung quanh, luôn muốn lan tỏa những thông điệp tích cực ra xã hội, làm cho </a:t>
            </a:r>
            <a:r>
              <a:rPr lang="es-ES" sz="2800" dirty="0" err="1">
                <a:latin typeface="Times New Roman" panose="02020603050405020304" pitchFamily="18" charset="0"/>
                <a:ea typeface="Times New Roman" panose="02020603050405020304" pitchFamily="18" charset="0"/>
              </a:rPr>
              <a:t>xã</a:t>
            </a:r>
            <a:r>
              <a:rPr lang="es-ES" sz="2800" dirty="0">
                <a:latin typeface="Times New Roman" panose="02020603050405020304" pitchFamily="18" charset="0"/>
                <a:ea typeface="Times New Roman" panose="02020603050405020304" pitchFamily="18" charset="0"/>
              </a:rPr>
              <a:t> </a:t>
            </a:r>
            <a:r>
              <a:rPr lang="vi-VN" sz="2800" dirty="0">
                <a:latin typeface="Times New Roman" panose="02020603050405020304" pitchFamily="18" charset="0"/>
                <a:ea typeface="Times New Roman" panose="02020603050405020304" pitchFamily="18" charset="0"/>
              </a:rPr>
              <a:t>hội này tốt đẹp hơn.</a:t>
            </a:r>
            <a:endParaRPr lang="en-US" sz="2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0160874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rot="16200000">
            <a:off x="2667002" y="-2701453"/>
            <a:ext cx="6857998" cy="12191999"/>
          </a:xfrm>
          <a:prstGeom prst="rect">
            <a:avLst/>
          </a:prstGeom>
          <a:gradFill>
            <a:gsLst>
              <a:gs pos="73000">
                <a:schemeClr val="accent1">
                  <a:lumMod val="5000"/>
                  <a:lumOff val="95000"/>
                </a:schemeClr>
              </a:gs>
              <a:gs pos="0">
                <a:schemeClr val="bg1"/>
              </a:gs>
              <a:gs pos="50000">
                <a:srgbClr val="DFF1FA"/>
              </a:gs>
              <a:gs pos="97000">
                <a:srgbClr val="C7E8F7"/>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p:nvPr/>
        </p:nvCxnSpPr>
        <p:spPr>
          <a:xfrm>
            <a:off x="6615419" y="-511927"/>
            <a:ext cx="0" cy="5759441"/>
          </a:xfrm>
          <a:prstGeom prst="line">
            <a:avLst/>
          </a:prstGeom>
          <a:ln w="127000"/>
        </p:spPr>
        <p:style>
          <a:lnRef idx="1">
            <a:schemeClr val="accent1"/>
          </a:lnRef>
          <a:fillRef idx="0">
            <a:schemeClr val="accent1"/>
          </a:fillRef>
          <a:effectRef idx="0">
            <a:schemeClr val="accent1"/>
          </a:effectRef>
          <a:fontRef idx="minor">
            <a:schemeClr val="tx1"/>
          </a:fontRef>
        </p:style>
      </p:cxnSp>
      <p:grpSp>
        <p:nvGrpSpPr>
          <p:cNvPr id="14" name="Group 13"/>
          <p:cNvGrpSpPr/>
          <p:nvPr/>
        </p:nvGrpSpPr>
        <p:grpSpPr>
          <a:xfrm>
            <a:off x="3601563" y="-511927"/>
            <a:ext cx="5809496" cy="5354551"/>
            <a:chOff x="3623426" y="-498558"/>
            <a:chExt cx="5809496" cy="5354551"/>
          </a:xfrm>
        </p:grpSpPr>
        <p:pic>
          <p:nvPicPr>
            <p:cNvPr id="9" name="图片 6"/>
            <p:cNvPicPr>
              <a:picLocks noChangeAspect="1"/>
            </p:cNvPicPr>
            <p:nvPr/>
          </p:nvPicPr>
          <p:blipFill>
            <a:blip r:embed="rId2" cstate="print">
              <a:extLst>
                <a:ext uri="{BEBA8EAE-BF5A-486C-A8C5-ECC9F3942E4B}">
                  <a14:imgProps xmlns:a14="http://schemas.microsoft.com/office/drawing/2010/main">
                    <a14:imgLayer r:embed="rId3">
                      <a14:imgEffect>
                        <a14:backgroundRemoval t="7243" b="95561" l="226" r="99266">
                          <a14:foregroundMark x1="16431" y1="13785" x2="20327" y2="37150"/>
                          <a14:foregroundMark x1="39921" y1="33178" x2="43422" y2="49065"/>
                          <a14:foregroundMark x1="55901" y1="12617" x2="55901" y2="27336"/>
                          <a14:foregroundMark x1="85545" y1="32710" x2="90683" y2="77804"/>
                          <a14:foregroundMark x1="93958" y1="35514" x2="97233" y2="58178"/>
                          <a14:foregroundMark x1="74534" y1="26636" x2="79616" y2="28271"/>
                          <a14:foregroundMark x1="76228" y1="80374" x2="79390" y2="63551"/>
                          <a14:foregroundMark x1="90006" y1="92523" x2="82778" y2="45794"/>
                          <a14:foregroundMark x1="93958" y1="84813" x2="89723" y2="80374"/>
                          <a14:foregroundMark x1="95652" y1="27336" x2="282" y2="15888"/>
                          <a14:foregroundMark x1="14568" y1="7710" x2="21287" y2="10514"/>
                          <a14:foregroundMark x1="46979" y1="10514" x2="48278" y2="17523"/>
                          <a14:foregroundMark x1="45398" y1="13084" x2="53473" y2="3505"/>
                          <a14:foregroundMark x1="53473" y1="3505" x2="62055" y2="14720"/>
                          <a14:foregroundMark x1="62055" y1="14720" x2="44156" y2="29907"/>
                          <a14:foregroundMark x1="44156" y1="29907" x2="45680" y2="7243"/>
                          <a14:foregroundMark x1="99209" y1="50000" x2="565" y2="68692"/>
                          <a14:foregroundMark x1="565" y1="68692" x2="734" y2="27336"/>
                          <a14:foregroundMark x1="734" y1="27336" x2="9034" y2="5140"/>
                          <a14:foregroundMark x1="9034" y1="5140" x2="28176" y2="234"/>
                          <a14:foregroundMark x1="28176" y1="234" x2="99774" y2="1168"/>
                          <a14:foregroundMark x1="99774" y1="1168" x2="99322" y2="48131"/>
                          <a14:foregroundMark x1="99322" y1="48131" x2="90175" y2="56776"/>
                          <a14:foregroundMark x1="90175" y1="56776" x2="86957" y2="50701"/>
                          <a14:foregroundMark x1="30322" y1="26168" x2="29136" y2="37150"/>
                          <a14:foregroundMark x1="2146" y1="13785" x2="3670" y2="47196"/>
                          <a14:foregroundMark x1="3670" y1="47196" x2="10446" y2="71028"/>
                          <a14:foregroundMark x1="10446" y1="71028" x2="12366" y2="73364"/>
                          <a14:foregroundMark x1="10277" y1="52804" x2="10277" y2="45794"/>
                          <a14:foregroundMark x1="31508" y1="27336" x2="39582" y2="13084"/>
                          <a14:foregroundMark x1="39582" y1="13084" x2="43704" y2="13084"/>
                          <a14:foregroundMark x1="51158" y1="26168" x2="42801" y2="28037"/>
                          <a14:foregroundMark x1="42801" y1="28037" x2="27612" y2="62617"/>
                          <a14:foregroundMark x1="27612" y1="62617" x2="33879" y2="85981"/>
                          <a14:foregroundMark x1="33879" y1="85981" x2="42518" y2="86449"/>
                          <a14:foregroundMark x1="42518" y1="86449" x2="67024" y2="84346"/>
                          <a14:foregroundMark x1="67024" y1="84346" x2="79503" y2="84346"/>
                          <a14:foregroundMark x1="79503" y1="84346" x2="97233" y2="81075"/>
                          <a14:foregroundMark x1="97233" y1="81075" x2="95088" y2="43458"/>
                          <a14:foregroundMark x1="95088" y1="43458" x2="85432" y2="37150"/>
                          <a14:foregroundMark x1="64427" y1="26636" x2="58667" y2="53972"/>
                          <a14:foregroundMark x1="58667" y1="53972" x2="58667" y2="54907"/>
                          <a14:foregroundMark x1="94579" y1="84813" x2="91417" y2="95561"/>
                          <a14:foregroundMark x1="51553" y1="37150" x2="53924" y2="45093"/>
                          <a14:foregroundMark x1="56973" y1="42991" x2="59063" y2="49065"/>
                          <a14:foregroundMark x1="48278" y1="59346" x2="51835" y2="45794"/>
                          <a14:foregroundMark x1="47883" y1="32243" x2="46979" y2="56075"/>
                          <a14:foregroundMark x1="50367" y1="47430" x2="48842" y2="54907"/>
                          <a14:foregroundMark x1="18102" y1="77255" x2="19198" y2="71262"/>
                          <a14:foregroundMark x1="12366" y1="81542" x2="12971" y2="82201"/>
                          <a14:foregroundMark x1="16750" y1="77255" x2="14003" y2="67991"/>
                          <a14:foregroundMark x1="14003" y1="67991" x2="11971" y2="80374"/>
                          <a14:foregroundMark x1="9091" y1="22430" x2="10107" y2="46262"/>
                          <a14:foregroundMark x1="1863" y1="13084" x2="791" y2="22430"/>
                          <a14:foregroundMark x1="8413" y1="24065" x2="10898" y2="51168"/>
                          <a14:foregroundMark x1="8809" y1="21262" x2="9317" y2="45794"/>
                          <a14:foregroundMark x1="29305" y1="76168" x2="28684" y2="87850"/>
                          <a14:foregroundMark x1="22078" y1="78037" x2="23433" y2="85280"/>
                          <a14:foregroundMark x1="83286" y1="86449" x2="85601" y2="88785"/>
                          <a14:foregroundMark x1="94918" y1="87850" x2="93902" y2="92056"/>
                          <a14:foregroundMark x1="59458" y1="86916" x2="59797" y2="93224"/>
                          <a14:foregroundMark x1="14899" y1="78987" x2="18402" y2="79487"/>
                          <a14:foregroundMark x1="13156" y1="78738" x2="14106" y2="78874"/>
                          <a14:foregroundMark x1="19819" y1="73832" x2="19029" y2="77570"/>
                          <a14:foregroundMark x1="18690" y1="80140" x2="19819" y2="80140"/>
                          <a14:foregroundMark x1="21005" y1="77103" x2="19706" y2="74299"/>
                          <a14:backgroundMark x1="12503" y1="86288" x2="20440" y2="96028"/>
                          <a14:backgroundMark x1="12253" y1="85981" x2="12421" y2="86187"/>
                          <a14:backgroundMark x1="20440" y1="96028" x2="20553" y2="99766"/>
                          <a14:backgroundMark x1="15156" y1="86673" x2="19029" y2="89252"/>
                          <a14:backgroundMark x1="12931" y1="82477" x2="14455" y2="82009"/>
                          <a14:backgroundMark x1="17843" y1="82944" x2="18240" y2="83065"/>
                          <a14:backgroundMark x1="19255" y1="87383" x2="19819" y2="92056"/>
                          <a14:backgroundMark x1="19368" y1="85981" x2="13890" y2="83879"/>
                        </a14:backgroundRemoval>
                      </a14:imgEffect>
                    </a14:imgLayer>
                  </a14:imgProps>
                </a:ext>
                <a:ext uri="{28A0092B-C50C-407E-A947-70E740481C1C}">
                  <a14:useLocalDpi xmlns:a14="http://schemas.microsoft.com/office/drawing/2010/main" val="0"/>
                </a:ext>
              </a:extLst>
            </a:blip>
            <a:stretch>
              <a:fillRect/>
            </a:stretch>
          </p:blipFill>
          <p:spPr>
            <a:xfrm>
              <a:off x="3623426" y="977174"/>
              <a:ext cx="5809496" cy="1403988"/>
            </a:xfrm>
            <a:prstGeom prst="rect">
              <a:avLst/>
            </a:prstGeom>
          </p:spPr>
        </p:pic>
        <p:sp>
          <p:nvSpPr>
            <p:cNvPr id="10" name="Arc 9"/>
            <p:cNvSpPr/>
            <p:nvPr/>
          </p:nvSpPr>
          <p:spPr>
            <a:xfrm rot="5400000">
              <a:off x="3891954" y="-478274"/>
              <a:ext cx="5354551" cy="5313984"/>
            </a:xfrm>
            <a:prstGeom prst="arc">
              <a:avLst>
                <a:gd name="adj1" fmla="val 16200000"/>
                <a:gd name="adj2" fmla="val 5386426"/>
              </a:avLst>
            </a:prstGeom>
            <a:solidFill>
              <a:srgbClr val="00B0F0"/>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6" name="Rectangle 15"/>
          <p:cNvSpPr/>
          <p:nvPr/>
        </p:nvSpPr>
        <p:spPr>
          <a:xfrm>
            <a:off x="4771397" y="2383602"/>
            <a:ext cx="3950120" cy="923330"/>
          </a:xfrm>
          <a:prstGeom prst="rect">
            <a:avLst/>
          </a:prstGeom>
          <a:noFill/>
          <a:effectLst>
            <a:innerShdw blurRad="63500" dist="50800" dir="2700000">
              <a:prstClr val="black">
                <a:alpha val="50000"/>
              </a:prstClr>
            </a:innerShdw>
          </a:effectLst>
          <a:scene3d>
            <a:camera prst="orthographicFront"/>
            <a:lightRig rig="soft" dir="t">
              <a:rot lat="0" lon="0" rev="15600000"/>
            </a:lightRig>
          </a:scene3d>
          <a:sp3d>
            <a:bevelT w="82550" h="82550"/>
          </a:sp3d>
        </p:spPr>
        <p:txBody>
          <a:bodyPr wrap="none" lIns="91440" tIns="45720" rIns="91440" bIns="45720">
            <a:spAutoFit/>
            <a:sp3d extrusionH="57150" prstMaterial="softEdge">
              <a:bevelT w="25400" h="38100"/>
            </a:sp3d>
          </a:bodyPr>
          <a:lstStyle/>
          <a:p>
            <a:pPr algn="ctr"/>
            <a:r>
              <a:rPr lang="en-US" sz="5400" b="1" cap="none" spc="0" dirty="0" smtClean="0">
                <a:ln/>
                <a:solidFill>
                  <a:schemeClr val="bg1"/>
                </a:solidFill>
                <a:effectLst/>
                <a:latin typeface="Tahoma" panose="020B0604030504040204" pitchFamily="34" charset="0"/>
                <a:cs typeface="Tahoma" panose="020B0604030504040204" pitchFamily="34" charset="0"/>
              </a:rPr>
              <a:t>VẬN DỤNG</a:t>
            </a:r>
            <a:endParaRPr lang="en-US" sz="5400" b="1" cap="none" spc="0" dirty="0">
              <a:ln/>
              <a:solidFill>
                <a:schemeClr val="bg1"/>
              </a:solidFill>
              <a:effectLst/>
              <a:latin typeface="Tahoma" panose="020B0604030504040204" pitchFamily="34" charset="0"/>
              <a:cs typeface="Tahoma" panose="020B0604030504040204" pitchFamily="34" charset="0"/>
            </a:endParaRPr>
          </a:p>
        </p:txBody>
      </p:sp>
      <p:sp>
        <p:nvSpPr>
          <p:cNvPr id="18" name="5-Point Star 17"/>
          <p:cNvSpPr/>
          <p:nvPr/>
        </p:nvSpPr>
        <p:spPr>
          <a:xfrm>
            <a:off x="600877" y="510905"/>
            <a:ext cx="728565" cy="752733"/>
          </a:xfrm>
          <a:prstGeom prst="star5">
            <a:avLst/>
          </a:prstGeom>
          <a:solidFill>
            <a:srgbClr val="C7E8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5-Point Star 18"/>
          <p:cNvSpPr/>
          <p:nvPr/>
        </p:nvSpPr>
        <p:spPr>
          <a:xfrm>
            <a:off x="-1157982" y="1995557"/>
            <a:ext cx="2388548" cy="2114154"/>
          </a:xfrm>
          <a:prstGeom prst="star5">
            <a:avLst/>
          </a:prstGeom>
          <a:solidFill>
            <a:srgbClr val="C7E8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5-Point Star 19"/>
          <p:cNvSpPr/>
          <p:nvPr/>
        </p:nvSpPr>
        <p:spPr>
          <a:xfrm>
            <a:off x="11253153" y="969292"/>
            <a:ext cx="728565" cy="752733"/>
          </a:xfrm>
          <a:prstGeom prst="star5">
            <a:avLst/>
          </a:prstGeom>
          <a:solidFill>
            <a:srgbClr val="C7E8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5-Point Star 20"/>
          <p:cNvSpPr/>
          <p:nvPr/>
        </p:nvSpPr>
        <p:spPr>
          <a:xfrm>
            <a:off x="10202860" y="2676268"/>
            <a:ext cx="728565" cy="752733"/>
          </a:xfrm>
          <a:prstGeom prst="star5">
            <a:avLst/>
          </a:prstGeom>
          <a:solidFill>
            <a:srgbClr val="C7E8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5-Point Star 21"/>
          <p:cNvSpPr/>
          <p:nvPr/>
        </p:nvSpPr>
        <p:spPr>
          <a:xfrm>
            <a:off x="8518337" y="4980503"/>
            <a:ext cx="686022" cy="555590"/>
          </a:xfrm>
          <a:prstGeom prst="star5">
            <a:avLst/>
          </a:prstGeom>
          <a:solidFill>
            <a:srgbClr val="C7E8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5-Point Star 22"/>
          <p:cNvSpPr/>
          <p:nvPr/>
        </p:nvSpPr>
        <p:spPr>
          <a:xfrm>
            <a:off x="9856954" y="4639919"/>
            <a:ext cx="1218052" cy="1148921"/>
          </a:xfrm>
          <a:prstGeom prst="star5">
            <a:avLst/>
          </a:prstGeom>
          <a:solidFill>
            <a:srgbClr val="C7E8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4-Point Star 25"/>
          <p:cNvSpPr/>
          <p:nvPr/>
        </p:nvSpPr>
        <p:spPr>
          <a:xfrm flipH="1">
            <a:off x="2891873" y="1547417"/>
            <a:ext cx="281634" cy="299546"/>
          </a:xfrm>
          <a:prstGeom prst="star4">
            <a:avLst/>
          </a:prstGeom>
          <a:solidFill>
            <a:srgbClr val="C7E8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4-Point Star 26"/>
          <p:cNvSpPr/>
          <p:nvPr/>
        </p:nvSpPr>
        <p:spPr>
          <a:xfrm>
            <a:off x="10202860" y="721352"/>
            <a:ext cx="258492" cy="242454"/>
          </a:xfrm>
          <a:prstGeom prst="star4">
            <a:avLst/>
          </a:prstGeom>
          <a:solidFill>
            <a:srgbClr val="C7E8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4-Point Star 28"/>
          <p:cNvSpPr/>
          <p:nvPr/>
        </p:nvSpPr>
        <p:spPr>
          <a:xfrm flipH="1">
            <a:off x="1906017" y="4937752"/>
            <a:ext cx="878604" cy="934483"/>
          </a:xfrm>
          <a:prstGeom prst="star4">
            <a:avLst/>
          </a:prstGeom>
          <a:solidFill>
            <a:srgbClr val="C7E8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5-Point Star 29"/>
          <p:cNvSpPr/>
          <p:nvPr/>
        </p:nvSpPr>
        <p:spPr>
          <a:xfrm>
            <a:off x="186830" y="5095155"/>
            <a:ext cx="1276433" cy="1443170"/>
          </a:xfrm>
          <a:prstGeom prst="star5">
            <a:avLst/>
          </a:prstGeom>
          <a:gradFill>
            <a:gsLst>
              <a:gs pos="100000">
                <a:srgbClr val="00B0F0"/>
              </a:gs>
              <a:gs pos="0">
                <a:schemeClr val="bg1"/>
              </a:gs>
              <a:gs pos="50000">
                <a:srgbClr val="DFF1FA"/>
              </a:gs>
              <a:gs pos="97000">
                <a:srgbClr val="C7E8F7"/>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4-Point Star 30"/>
          <p:cNvSpPr/>
          <p:nvPr/>
        </p:nvSpPr>
        <p:spPr>
          <a:xfrm flipH="1">
            <a:off x="4118692" y="3765491"/>
            <a:ext cx="942671" cy="735871"/>
          </a:xfrm>
          <a:prstGeom prst="star4">
            <a:avLst/>
          </a:prstGeom>
          <a:solidFill>
            <a:srgbClr val="C7E8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5-Point Star 31"/>
          <p:cNvSpPr/>
          <p:nvPr/>
        </p:nvSpPr>
        <p:spPr>
          <a:xfrm>
            <a:off x="5559274" y="6135295"/>
            <a:ext cx="417409" cy="403030"/>
          </a:xfrm>
          <a:prstGeom prst="star5">
            <a:avLst>
              <a:gd name="adj" fmla="val 12022"/>
              <a:gd name="hf" fmla="val 105146"/>
              <a:gd name="vf" fmla="val 110557"/>
            </a:avLst>
          </a:prstGeom>
          <a:gradFill flip="none" rotWithShape="1">
            <a:gsLst>
              <a:gs pos="0">
                <a:schemeClr val="accent1">
                  <a:lumMod val="0"/>
                  <a:lumOff val="100000"/>
                </a:schemeClr>
              </a:gs>
              <a:gs pos="23000">
                <a:schemeClr val="accent1">
                  <a:lumMod val="0"/>
                  <a:lumOff val="100000"/>
                </a:schemeClr>
              </a:gs>
              <a:gs pos="100000">
                <a:schemeClr val="accent1">
                  <a:lumMod val="10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5-Point Star 32"/>
          <p:cNvSpPr/>
          <p:nvPr/>
        </p:nvSpPr>
        <p:spPr>
          <a:xfrm>
            <a:off x="10879069" y="5523076"/>
            <a:ext cx="1268205" cy="1160795"/>
          </a:xfrm>
          <a:prstGeom prst="star5">
            <a:avLst/>
          </a:prstGeom>
          <a:gradFill flip="none" rotWithShape="1">
            <a:gsLst>
              <a:gs pos="0">
                <a:schemeClr val="accent1">
                  <a:lumMod val="0"/>
                  <a:lumOff val="100000"/>
                </a:schemeClr>
              </a:gs>
              <a:gs pos="23000">
                <a:schemeClr val="accent1">
                  <a:lumMod val="0"/>
                  <a:lumOff val="100000"/>
                </a:schemeClr>
              </a:gs>
              <a:gs pos="100000">
                <a:schemeClr val="accent1">
                  <a:lumMod val="10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Up Arrow 34"/>
          <p:cNvSpPr/>
          <p:nvPr/>
        </p:nvSpPr>
        <p:spPr>
          <a:xfrm>
            <a:off x="43898" y="5483932"/>
            <a:ext cx="910659" cy="1308538"/>
          </a:xfrm>
          <a:prstGeom prst="upArrow">
            <a:avLst/>
          </a:prstGeom>
          <a:solidFill>
            <a:srgbClr val="C7E8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Up Arrow 35"/>
          <p:cNvSpPr/>
          <p:nvPr/>
        </p:nvSpPr>
        <p:spPr>
          <a:xfrm>
            <a:off x="757630" y="6264674"/>
            <a:ext cx="535750" cy="527796"/>
          </a:xfrm>
          <a:prstGeom prst="upArrow">
            <a:avLst/>
          </a:prstGeom>
          <a:solidFill>
            <a:srgbClr val="C7E8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Up Arrow 58"/>
          <p:cNvSpPr/>
          <p:nvPr/>
        </p:nvSpPr>
        <p:spPr>
          <a:xfrm>
            <a:off x="995065" y="5820074"/>
            <a:ext cx="741069" cy="1037926"/>
          </a:xfrm>
          <a:prstGeom prst="upArrow">
            <a:avLst/>
          </a:prstGeom>
          <a:solidFill>
            <a:srgbClr val="C7E8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Up Arrow 59"/>
          <p:cNvSpPr/>
          <p:nvPr/>
        </p:nvSpPr>
        <p:spPr>
          <a:xfrm>
            <a:off x="1455557" y="6264674"/>
            <a:ext cx="535750" cy="527796"/>
          </a:xfrm>
          <a:prstGeom prst="upArrow">
            <a:avLst/>
          </a:prstGeom>
          <a:solidFill>
            <a:srgbClr val="C7E8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4830105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56" presetClass="entr" presetSubtype="0" fill="hold" grpId="0" nodeType="afterEffect">
                                  <p:stCondLst>
                                    <p:cond delay="0"/>
                                  </p:stCondLst>
                                  <p:iterate type="lt">
                                    <p:tmPct val="10000"/>
                                  </p:iterate>
                                  <p:childTnLst>
                                    <p:set>
                                      <p:cBhvr>
                                        <p:cTn id="15" dur="1" fill="hold">
                                          <p:stCondLst>
                                            <p:cond delay="0"/>
                                          </p:stCondLst>
                                        </p:cTn>
                                        <p:tgtEl>
                                          <p:spTgt spid="16"/>
                                        </p:tgtEl>
                                        <p:attrNameLst>
                                          <p:attrName>style.visibility</p:attrName>
                                        </p:attrNameLst>
                                      </p:cBhvr>
                                      <p:to>
                                        <p:strVal val="visible"/>
                                      </p:to>
                                    </p:set>
                                    <p:anim by="(-#ppt_w*2)" calcmode="lin" valueType="num">
                                      <p:cBhvr rctx="PPT">
                                        <p:cTn id="16" dur="375" autoRev="1" fill="hold">
                                          <p:stCondLst>
                                            <p:cond delay="0"/>
                                          </p:stCondLst>
                                        </p:cTn>
                                        <p:tgtEl>
                                          <p:spTgt spid="16"/>
                                        </p:tgtEl>
                                        <p:attrNameLst>
                                          <p:attrName>ppt_w</p:attrName>
                                        </p:attrNameLst>
                                      </p:cBhvr>
                                    </p:anim>
                                    <p:anim by="(#ppt_w*0.50)" calcmode="lin" valueType="num">
                                      <p:cBhvr>
                                        <p:cTn id="17" dur="375" decel="50000" autoRev="1" fill="hold">
                                          <p:stCondLst>
                                            <p:cond delay="0"/>
                                          </p:stCondLst>
                                        </p:cTn>
                                        <p:tgtEl>
                                          <p:spTgt spid="16"/>
                                        </p:tgtEl>
                                        <p:attrNameLst>
                                          <p:attrName>ppt_x</p:attrName>
                                        </p:attrNameLst>
                                      </p:cBhvr>
                                    </p:anim>
                                    <p:anim from="(-#ppt_h/2)" to="(#ppt_y)" calcmode="lin" valueType="num">
                                      <p:cBhvr>
                                        <p:cTn id="18" dur="750" fill="hold">
                                          <p:stCondLst>
                                            <p:cond delay="0"/>
                                          </p:stCondLst>
                                        </p:cTn>
                                        <p:tgtEl>
                                          <p:spTgt spid="16"/>
                                        </p:tgtEl>
                                        <p:attrNameLst>
                                          <p:attrName>ppt_y</p:attrName>
                                        </p:attrNameLst>
                                      </p:cBhvr>
                                    </p:anim>
                                    <p:animRot by="21600000">
                                      <p:cBhvr>
                                        <p:cTn id="19" dur="750" fill="hold">
                                          <p:stCondLst>
                                            <p:cond delay="0"/>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33650" y="-281645"/>
            <a:ext cx="4949827" cy="2781174"/>
          </a:xfrm>
          <a:prstGeom prst="rect">
            <a:avLst/>
          </a:prstGeom>
        </p:spPr>
      </p:pic>
      <p:sp>
        <p:nvSpPr>
          <p:cNvPr id="17" name="Rectangle 16"/>
          <p:cNvSpPr/>
          <p:nvPr/>
        </p:nvSpPr>
        <p:spPr>
          <a:xfrm>
            <a:off x="7467600" y="0"/>
            <a:ext cx="4724400" cy="1219200"/>
          </a:xfrm>
          <a:prstGeom prst="rect">
            <a:avLst/>
          </a:prstGeom>
          <a:solidFill>
            <a:srgbClr val="ED1E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54486" y="74292"/>
            <a:ext cx="2124440" cy="1144908"/>
          </a:xfrm>
          <a:prstGeom prst="rect">
            <a:avLst/>
          </a:prstGeom>
          <a:solidFill>
            <a:srgbClr val="ED1E28">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1162565" y="2499529"/>
            <a:ext cx="10569889" cy="3721019"/>
          </a:xfrm>
          <a:prstGeom prst="rect">
            <a:avLst/>
          </a:prstGeom>
        </p:spPr>
        <p:txBody>
          <a:bodyPr wrap="square">
            <a:spAutoFit/>
          </a:bodyPr>
          <a:lstStyle/>
          <a:p>
            <a:pPr algn="just">
              <a:lnSpc>
                <a:spcPct val="115000"/>
              </a:lnSpc>
              <a:spcAft>
                <a:spcPts val="0"/>
              </a:spcAft>
            </a:pPr>
            <a:r>
              <a:rPr lang="en-US" sz="3200" b="1" dirty="0" err="1">
                <a:latin typeface="Times New Roman" panose="02020603050405020304" pitchFamily="18" charset="0"/>
                <a:ea typeface="Times New Roman" panose="02020603050405020304" pitchFamily="18" charset="0"/>
              </a:rPr>
              <a:t>Câu</a:t>
            </a:r>
            <a:r>
              <a:rPr lang="vi-VN" sz="3200" b="1" dirty="0">
                <a:latin typeface="Times New Roman" panose="02020603050405020304" pitchFamily="18" charset="0"/>
                <a:ea typeface="Times New Roman" panose="02020603050405020304" pitchFamily="18" charset="0"/>
              </a:rPr>
              <a:t> 1.</a:t>
            </a:r>
            <a:r>
              <a:rPr lang="vi-VN"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Hãy</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thiết</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kế</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một</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thông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điệp</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về</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lí</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tưởng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sống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và</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trang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trí</a:t>
            </a:r>
            <a:r>
              <a:rPr lang="en-US" sz="3200" dirty="0">
                <a:latin typeface="Times New Roman" panose="02020603050405020304" pitchFamily="18" charset="0"/>
                <a:ea typeface="Times New Roman" panose="02020603050405020304" pitchFamily="18" charset="0"/>
              </a:rPr>
              <a:t> ở </a:t>
            </a:r>
            <a:r>
              <a:rPr lang="en-US" sz="3200" dirty="0" err="1">
                <a:latin typeface="Times New Roman" panose="02020603050405020304" pitchFamily="18" charset="0"/>
                <a:ea typeface="Times New Roman" panose="02020603050405020304" pitchFamily="18" charset="0"/>
              </a:rPr>
              <a:t>góc</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học</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tập</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làm</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mục</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tiêu</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phấn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đấu</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của</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em</a:t>
            </a:r>
            <a:r>
              <a:rPr lang="vi-VN" sz="3200" dirty="0">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marL="12700" marR="12700" indent="-76200" algn="just">
              <a:lnSpc>
                <a:spcPct val="115000"/>
              </a:lnSpc>
              <a:spcBef>
                <a:spcPts val="1800"/>
              </a:spcBef>
              <a:spcAft>
                <a:spcPts val="0"/>
              </a:spcAft>
            </a:pPr>
            <a:r>
              <a:rPr lang="vi-VN" sz="3200" b="1" dirty="0">
                <a:latin typeface="Times New Roman" panose="02020603050405020304" pitchFamily="18" charset="0"/>
                <a:ea typeface="Times New Roman" panose="02020603050405020304" pitchFamily="18" charset="0"/>
              </a:rPr>
              <a:t>Câu 2. </a:t>
            </a:r>
            <a:r>
              <a:rPr lang="vi-VN" sz="3200" dirty="0">
                <a:latin typeface="Times New Roman" panose="02020603050405020304" pitchFamily="18" charset="0"/>
                <a:ea typeface="Times New Roman" panose="02020603050405020304" pitchFamily="18" charset="0"/>
              </a:rPr>
              <a:t>Em hãy thực hiện kế hoạch rèn luyện theo lí tưởng và chia sẻ với các bạn về những kết quả mà </a:t>
            </a:r>
            <a:r>
              <a:rPr lang="en-US" sz="3200" dirty="0" err="1">
                <a:latin typeface="Times New Roman" panose="02020603050405020304" pitchFamily="18" charset="0"/>
                <a:ea typeface="Times New Roman" panose="02020603050405020304" pitchFamily="18" charset="0"/>
              </a:rPr>
              <a:t>em</a:t>
            </a:r>
            <a:r>
              <a:rPr lang="en-US" sz="3200" dirty="0">
                <a:latin typeface="Times New Roman" panose="02020603050405020304" pitchFamily="18" charset="0"/>
                <a:ea typeface="Times New Roman" panose="02020603050405020304" pitchFamily="18" charset="0"/>
              </a:rPr>
              <a:t> </a:t>
            </a:r>
            <a:r>
              <a:rPr lang="vi-VN" sz="3200" dirty="0">
                <a:latin typeface="Times New Roman" panose="02020603050405020304" pitchFamily="18" charset="0"/>
                <a:ea typeface="Times New Roman" panose="02020603050405020304" pitchFamily="18" charset="0"/>
              </a:rPr>
              <a:t>đã đạt được, </a:t>
            </a:r>
            <a:r>
              <a:rPr lang="en-US" sz="3200" dirty="0" err="1">
                <a:latin typeface="Times New Roman" panose="02020603050405020304" pitchFamily="18" charset="0"/>
                <a:ea typeface="Times New Roman" panose="02020603050405020304" pitchFamily="18" charset="0"/>
              </a:rPr>
              <a:t>những</a:t>
            </a:r>
            <a:r>
              <a:rPr lang="en-US" sz="3200" dirty="0">
                <a:latin typeface="Times New Roman" panose="02020603050405020304" pitchFamily="18" charset="0"/>
                <a:ea typeface="Times New Roman" panose="02020603050405020304" pitchFamily="18" charset="0"/>
              </a:rPr>
              <a:t> </a:t>
            </a:r>
            <a:r>
              <a:rPr lang="vi-VN" sz="3200" dirty="0">
                <a:latin typeface="Times New Roman" panose="02020603050405020304" pitchFamily="18" charset="0"/>
                <a:ea typeface="Times New Roman" panose="02020603050405020304" pitchFamily="18" charset="0"/>
              </a:rPr>
              <a:t>điều chưa đạt được theo kế hoạch và phương hướng phấn đấu của </a:t>
            </a:r>
            <a:r>
              <a:rPr lang="en-US" sz="3200" dirty="0" err="1">
                <a:latin typeface="Times New Roman" panose="02020603050405020304" pitchFamily="18" charset="0"/>
                <a:ea typeface="Times New Roman" panose="02020603050405020304" pitchFamily="18" charset="0"/>
              </a:rPr>
              <a:t>em</a:t>
            </a:r>
            <a:r>
              <a:rPr lang="en-US" sz="3200" dirty="0">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3778693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55386" y="489801"/>
            <a:ext cx="3037915" cy="3037915"/>
          </a:xfrm>
          <a:prstGeom prst="rect">
            <a:avLst/>
          </a:prstGeom>
        </p:spPr>
      </p:pic>
      <p:sp>
        <p:nvSpPr>
          <p:cNvPr id="6" name="Rectangle 5"/>
          <p:cNvSpPr/>
          <p:nvPr/>
        </p:nvSpPr>
        <p:spPr>
          <a:xfrm>
            <a:off x="3691430" y="2861101"/>
            <a:ext cx="6165021" cy="830997"/>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4800" b="1" cap="none" spc="0" dirty="0" smtClean="0">
                <a:ln/>
                <a:solidFill>
                  <a:srgbClr val="ED1E28"/>
                </a:solidFill>
                <a:effectLst/>
              </a:rPr>
              <a:t>CHÚC CÁC EM HỌC TỐT</a:t>
            </a:r>
            <a:endParaRPr lang="en-US" sz="4800" b="1" cap="none" spc="0" dirty="0">
              <a:ln/>
              <a:solidFill>
                <a:srgbClr val="ED1E28"/>
              </a:solidFill>
              <a:effectLst/>
            </a:endParaRPr>
          </a:p>
        </p:txBody>
      </p:sp>
    </p:spTree>
    <p:extLst>
      <p:ext uri="{BB962C8B-B14F-4D97-AF65-F5344CB8AC3E}">
        <p14:creationId xmlns:p14="http://schemas.microsoft.com/office/powerpoint/2010/main" val="136849424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19518" y="5659194"/>
            <a:ext cx="10625069" cy="954107"/>
          </a:xfrm>
          <a:prstGeom prst="rect">
            <a:avLst/>
          </a:prstGeom>
          <a:solidFill>
            <a:srgbClr val="00B0F0">
              <a:alpha val="67000"/>
            </a:srgbClr>
          </a:solidFill>
          <a:effectLst>
            <a:outerShdw blurRad="50800" dist="50800" dir="5400000" algn="ctr" rotWithShape="0">
              <a:srgbClr val="000000">
                <a:alpha val="74000"/>
              </a:srgbClr>
            </a:outerShdw>
          </a:effectLst>
        </p:spPr>
        <p:txBody>
          <a:bodyPr wrap="square" rtlCol="0">
            <a:spAutoFit/>
          </a:bodyPr>
          <a:lstStyle/>
          <a:p>
            <a:r>
              <a:rPr lang="vi-VN" sz="2800" i="1" dirty="0">
                <a:solidFill>
                  <a:schemeClr val="bg1"/>
                </a:solidFill>
              </a:rPr>
              <a:t>Em hãy chỉ ra những ca từ thể hiện ước muốn của nhân vật trong lời bài hát và hãy cho biết ý nghĩa của những ước muốn đó?</a:t>
            </a:r>
            <a:endParaRPr lang="en-US" sz="2800" i="1" dirty="0">
              <a:solidFill>
                <a:schemeClr val="bg1"/>
              </a:solidFill>
            </a:endParaRPr>
          </a:p>
        </p:txBody>
      </p:sp>
      <p:pic>
        <p:nvPicPr>
          <p:cNvPr id="2" name="Tự Nguyện - Hồ Quỳnh Hương - Official Music Vide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664878" y="511935"/>
            <a:ext cx="8134350" cy="4572000"/>
          </a:xfrm>
          <a:prstGeom prst="round2DiagRect">
            <a:avLst/>
          </a:prstGeom>
        </p:spPr>
      </p:pic>
    </p:spTree>
    <p:extLst>
      <p:ext uri="{BB962C8B-B14F-4D97-AF65-F5344CB8AC3E}">
        <p14:creationId xmlns:p14="http://schemas.microsoft.com/office/powerpoint/2010/main" val="415911408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rot="16200000">
            <a:off x="2667002" y="-2701453"/>
            <a:ext cx="6857998" cy="12191999"/>
          </a:xfrm>
          <a:prstGeom prst="rect">
            <a:avLst/>
          </a:prstGeom>
          <a:gradFill>
            <a:gsLst>
              <a:gs pos="73000">
                <a:schemeClr val="accent1">
                  <a:lumMod val="5000"/>
                  <a:lumOff val="95000"/>
                </a:schemeClr>
              </a:gs>
              <a:gs pos="0">
                <a:schemeClr val="bg1"/>
              </a:gs>
              <a:gs pos="50000">
                <a:srgbClr val="DFF1FA"/>
              </a:gs>
              <a:gs pos="97000">
                <a:srgbClr val="C7E8F7"/>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p:nvPr/>
        </p:nvCxnSpPr>
        <p:spPr>
          <a:xfrm>
            <a:off x="6615419" y="-511927"/>
            <a:ext cx="0" cy="5759441"/>
          </a:xfrm>
          <a:prstGeom prst="line">
            <a:avLst/>
          </a:prstGeom>
          <a:ln w="127000"/>
        </p:spPr>
        <p:style>
          <a:lnRef idx="1">
            <a:schemeClr val="accent1"/>
          </a:lnRef>
          <a:fillRef idx="0">
            <a:schemeClr val="accent1"/>
          </a:fillRef>
          <a:effectRef idx="0">
            <a:schemeClr val="accent1"/>
          </a:effectRef>
          <a:fontRef idx="minor">
            <a:schemeClr val="tx1"/>
          </a:fontRef>
        </p:style>
      </p:cxnSp>
      <p:grpSp>
        <p:nvGrpSpPr>
          <p:cNvPr id="14" name="Group 13"/>
          <p:cNvGrpSpPr/>
          <p:nvPr/>
        </p:nvGrpSpPr>
        <p:grpSpPr>
          <a:xfrm>
            <a:off x="3601563" y="-511927"/>
            <a:ext cx="5809496" cy="5354551"/>
            <a:chOff x="3623426" y="-498558"/>
            <a:chExt cx="5809496" cy="5354551"/>
          </a:xfrm>
        </p:grpSpPr>
        <p:pic>
          <p:nvPicPr>
            <p:cNvPr id="9" name="图片 6"/>
            <p:cNvPicPr>
              <a:picLocks noChangeAspect="1"/>
            </p:cNvPicPr>
            <p:nvPr/>
          </p:nvPicPr>
          <p:blipFill>
            <a:blip r:embed="rId2" cstate="print">
              <a:extLst>
                <a:ext uri="{BEBA8EAE-BF5A-486C-A8C5-ECC9F3942E4B}">
                  <a14:imgProps xmlns:a14="http://schemas.microsoft.com/office/drawing/2010/main">
                    <a14:imgLayer r:embed="rId3">
                      <a14:imgEffect>
                        <a14:backgroundRemoval t="7243" b="95561" l="226" r="99266">
                          <a14:foregroundMark x1="16431" y1="13785" x2="20327" y2="37150"/>
                          <a14:foregroundMark x1="39921" y1="33178" x2="43422" y2="49065"/>
                          <a14:foregroundMark x1="55901" y1="12617" x2="55901" y2="27336"/>
                          <a14:foregroundMark x1="85545" y1="32710" x2="90683" y2="77804"/>
                          <a14:foregroundMark x1="93958" y1="35514" x2="97233" y2="58178"/>
                          <a14:foregroundMark x1="74534" y1="26636" x2="79616" y2="28271"/>
                          <a14:foregroundMark x1="76228" y1="80374" x2="79390" y2="63551"/>
                          <a14:foregroundMark x1="90006" y1="92523" x2="82778" y2="45794"/>
                          <a14:foregroundMark x1="93958" y1="84813" x2="89723" y2="80374"/>
                          <a14:foregroundMark x1="95652" y1="27336" x2="282" y2="15888"/>
                          <a14:foregroundMark x1="14568" y1="7710" x2="21287" y2="10514"/>
                          <a14:foregroundMark x1="46979" y1="10514" x2="48278" y2="17523"/>
                          <a14:foregroundMark x1="45398" y1="13084" x2="53473" y2="3505"/>
                          <a14:foregroundMark x1="53473" y1="3505" x2="62055" y2="14720"/>
                          <a14:foregroundMark x1="62055" y1="14720" x2="44156" y2="29907"/>
                          <a14:foregroundMark x1="44156" y1="29907" x2="45680" y2="7243"/>
                          <a14:foregroundMark x1="99209" y1="50000" x2="565" y2="68692"/>
                          <a14:foregroundMark x1="565" y1="68692" x2="734" y2="27336"/>
                          <a14:foregroundMark x1="734" y1="27336" x2="9034" y2="5140"/>
                          <a14:foregroundMark x1="9034" y1="5140" x2="28176" y2="234"/>
                          <a14:foregroundMark x1="28176" y1="234" x2="99774" y2="1168"/>
                          <a14:foregroundMark x1="99774" y1="1168" x2="99322" y2="48131"/>
                          <a14:foregroundMark x1="99322" y1="48131" x2="90175" y2="56776"/>
                          <a14:foregroundMark x1="90175" y1="56776" x2="86957" y2="50701"/>
                          <a14:foregroundMark x1="30322" y1="26168" x2="29136" y2="37150"/>
                          <a14:foregroundMark x1="2146" y1="13785" x2="3670" y2="47196"/>
                          <a14:foregroundMark x1="3670" y1="47196" x2="10446" y2="71028"/>
                          <a14:foregroundMark x1="10446" y1="71028" x2="12366" y2="73364"/>
                          <a14:foregroundMark x1="10277" y1="52804" x2="10277" y2="45794"/>
                          <a14:foregroundMark x1="31508" y1="27336" x2="39582" y2="13084"/>
                          <a14:foregroundMark x1="39582" y1="13084" x2="43704" y2="13084"/>
                          <a14:foregroundMark x1="51158" y1="26168" x2="42801" y2="28037"/>
                          <a14:foregroundMark x1="42801" y1="28037" x2="27612" y2="62617"/>
                          <a14:foregroundMark x1="27612" y1="62617" x2="33879" y2="85981"/>
                          <a14:foregroundMark x1="33879" y1="85981" x2="42518" y2="86449"/>
                          <a14:foregroundMark x1="42518" y1="86449" x2="67024" y2="84346"/>
                          <a14:foregroundMark x1="67024" y1="84346" x2="79503" y2="84346"/>
                          <a14:foregroundMark x1="79503" y1="84346" x2="97233" y2="81075"/>
                          <a14:foregroundMark x1="97233" y1="81075" x2="95088" y2="43458"/>
                          <a14:foregroundMark x1="95088" y1="43458" x2="85432" y2="37150"/>
                          <a14:foregroundMark x1="64427" y1="26636" x2="58667" y2="53972"/>
                          <a14:foregroundMark x1="58667" y1="53972" x2="58667" y2="54907"/>
                          <a14:foregroundMark x1="94579" y1="84813" x2="91417" y2="95561"/>
                          <a14:foregroundMark x1="51553" y1="37150" x2="53924" y2="45093"/>
                          <a14:foregroundMark x1="56973" y1="42991" x2="59063" y2="49065"/>
                          <a14:foregroundMark x1="48278" y1="59346" x2="51835" y2="45794"/>
                          <a14:foregroundMark x1="47883" y1="32243" x2="46979" y2="56075"/>
                          <a14:foregroundMark x1="50367" y1="47430" x2="48842" y2="54907"/>
                          <a14:foregroundMark x1="18102" y1="77255" x2="19198" y2="71262"/>
                          <a14:foregroundMark x1="12366" y1="81542" x2="12971" y2="82201"/>
                          <a14:foregroundMark x1="16750" y1="77255" x2="14003" y2="67991"/>
                          <a14:foregroundMark x1="14003" y1="67991" x2="11971" y2="80374"/>
                          <a14:foregroundMark x1="9091" y1="22430" x2="10107" y2="46262"/>
                          <a14:foregroundMark x1="1863" y1="13084" x2="791" y2="22430"/>
                          <a14:foregroundMark x1="8413" y1="24065" x2="10898" y2="51168"/>
                          <a14:foregroundMark x1="8809" y1="21262" x2="9317" y2="45794"/>
                          <a14:foregroundMark x1="29305" y1="76168" x2="28684" y2="87850"/>
                          <a14:foregroundMark x1="22078" y1="78037" x2="23433" y2="85280"/>
                          <a14:foregroundMark x1="83286" y1="86449" x2="85601" y2="88785"/>
                          <a14:foregroundMark x1="94918" y1="87850" x2="93902" y2="92056"/>
                          <a14:foregroundMark x1="59458" y1="86916" x2="59797" y2="93224"/>
                          <a14:foregroundMark x1="14899" y1="78987" x2="18402" y2="79487"/>
                          <a14:foregroundMark x1="13156" y1="78738" x2="14106" y2="78874"/>
                          <a14:foregroundMark x1="19819" y1="73832" x2="19029" y2="77570"/>
                          <a14:foregroundMark x1="18690" y1="80140" x2="19819" y2="80140"/>
                          <a14:foregroundMark x1="21005" y1="77103" x2="19706" y2="74299"/>
                          <a14:backgroundMark x1="12503" y1="86288" x2="20440" y2="96028"/>
                          <a14:backgroundMark x1="12253" y1="85981" x2="12421" y2="86187"/>
                          <a14:backgroundMark x1="20440" y1="96028" x2="20553" y2="99766"/>
                          <a14:backgroundMark x1="15156" y1="86673" x2="19029" y2="89252"/>
                          <a14:backgroundMark x1="12931" y1="82477" x2="14455" y2="82009"/>
                          <a14:backgroundMark x1="17843" y1="82944" x2="18240" y2="83065"/>
                          <a14:backgroundMark x1="19255" y1="87383" x2="19819" y2="92056"/>
                          <a14:backgroundMark x1="19368" y1="85981" x2="13890" y2="83879"/>
                        </a14:backgroundRemoval>
                      </a14:imgEffect>
                    </a14:imgLayer>
                  </a14:imgProps>
                </a:ext>
                <a:ext uri="{28A0092B-C50C-407E-A947-70E740481C1C}">
                  <a14:useLocalDpi xmlns:a14="http://schemas.microsoft.com/office/drawing/2010/main" val="0"/>
                </a:ext>
              </a:extLst>
            </a:blip>
            <a:stretch>
              <a:fillRect/>
            </a:stretch>
          </p:blipFill>
          <p:spPr>
            <a:xfrm>
              <a:off x="3623426" y="977174"/>
              <a:ext cx="5809496" cy="1403988"/>
            </a:xfrm>
            <a:prstGeom prst="rect">
              <a:avLst/>
            </a:prstGeom>
          </p:spPr>
        </p:pic>
        <p:sp>
          <p:nvSpPr>
            <p:cNvPr id="10" name="Arc 9"/>
            <p:cNvSpPr/>
            <p:nvPr/>
          </p:nvSpPr>
          <p:spPr>
            <a:xfrm rot="5400000">
              <a:off x="3891954" y="-478274"/>
              <a:ext cx="5354551" cy="5313984"/>
            </a:xfrm>
            <a:prstGeom prst="arc">
              <a:avLst>
                <a:gd name="adj1" fmla="val 16200000"/>
                <a:gd name="adj2" fmla="val 5386426"/>
              </a:avLst>
            </a:prstGeom>
            <a:solidFill>
              <a:srgbClr val="00B0F0"/>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6" name="Rectangle 15"/>
          <p:cNvSpPr/>
          <p:nvPr/>
        </p:nvSpPr>
        <p:spPr>
          <a:xfrm>
            <a:off x="4770594" y="2383602"/>
            <a:ext cx="3951724" cy="923330"/>
          </a:xfrm>
          <a:prstGeom prst="rect">
            <a:avLst/>
          </a:prstGeom>
          <a:noFill/>
          <a:effectLst>
            <a:innerShdw blurRad="63500" dist="50800" dir="2700000">
              <a:prstClr val="black">
                <a:alpha val="50000"/>
              </a:prstClr>
            </a:innerShdw>
          </a:effectLst>
          <a:scene3d>
            <a:camera prst="orthographicFront"/>
            <a:lightRig rig="soft" dir="t">
              <a:rot lat="0" lon="0" rev="15600000"/>
            </a:lightRig>
          </a:scene3d>
          <a:sp3d>
            <a:bevelT w="82550" h="82550"/>
          </a:sp3d>
        </p:spPr>
        <p:txBody>
          <a:bodyPr wrap="none" lIns="91440" tIns="45720" rIns="91440" bIns="45720">
            <a:spAutoFit/>
            <a:sp3d extrusionH="57150" prstMaterial="softEdge">
              <a:bevelT w="25400" h="38100"/>
            </a:sp3d>
          </a:bodyPr>
          <a:lstStyle/>
          <a:p>
            <a:pPr algn="ctr"/>
            <a:r>
              <a:rPr lang="en-US" sz="5400" b="1" cap="none" spc="0" dirty="0" smtClean="0">
                <a:ln/>
                <a:solidFill>
                  <a:schemeClr val="bg1"/>
                </a:solidFill>
                <a:effectLst/>
                <a:latin typeface="Tahoma" panose="020B0604030504040204" pitchFamily="34" charset="0"/>
                <a:cs typeface="Tahoma" panose="020B0604030504040204" pitchFamily="34" charset="0"/>
              </a:rPr>
              <a:t>KHÁM PHÁ</a:t>
            </a:r>
            <a:endParaRPr lang="en-US" sz="5400" b="1" cap="none" spc="0" dirty="0">
              <a:ln/>
              <a:solidFill>
                <a:schemeClr val="bg1"/>
              </a:solidFill>
              <a:effectLst/>
              <a:latin typeface="Tahoma" panose="020B0604030504040204" pitchFamily="34" charset="0"/>
              <a:cs typeface="Tahoma" panose="020B0604030504040204" pitchFamily="34" charset="0"/>
            </a:endParaRPr>
          </a:p>
        </p:txBody>
      </p:sp>
      <p:sp>
        <p:nvSpPr>
          <p:cNvPr id="18" name="5-Point Star 17"/>
          <p:cNvSpPr/>
          <p:nvPr/>
        </p:nvSpPr>
        <p:spPr>
          <a:xfrm>
            <a:off x="600877" y="510905"/>
            <a:ext cx="728565" cy="752733"/>
          </a:xfrm>
          <a:prstGeom prst="star5">
            <a:avLst/>
          </a:prstGeom>
          <a:solidFill>
            <a:srgbClr val="C7E8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5-Point Star 18"/>
          <p:cNvSpPr/>
          <p:nvPr/>
        </p:nvSpPr>
        <p:spPr>
          <a:xfrm>
            <a:off x="-1157982" y="1995557"/>
            <a:ext cx="2388548" cy="2114154"/>
          </a:xfrm>
          <a:prstGeom prst="star5">
            <a:avLst/>
          </a:prstGeom>
          <a:solidFill>
            <a:srgbClr val="C7E8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5-Point Star 19"/>
          <p:cNvSpPr/>
          <p:nvPr/>
        </p:nvSpPr>
        <p:spPr>
          <a:xfrm>
            <a:off x="11253153" y="969292"/>
            <a:ext cx="728565" cy="752733"/>
          </a:xfrm>
          <a:prstGeom prst="star5">
            <a:avLst/>
          </a:prstGeom>
          <a:solidFill>
            <a:srgbClr val="C7E8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5-Point Star 20"/>
          <p:cNvSpPr/>
          <p:nvPr/>
        </p:nvSpPr>
        <p:spPr>
          <a:xfrm>
            <a:off x="10202860" y="2676268"/>
            <a:ext cx="728565" cy="752733"/>
          </a:xfrm>
          <a:prstGeom prst="star5">
            <a:avLst/>
          </a:prstGeom>
          <a:solidFill>
            <a:srgbClr val="C7E8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5-Point Star 21"/>
          <p:cNvSpPr/>
          <p:nvPr/>
        </p:nvSpPr>
        <p:spPr>
          <a:xfrm>
            <a:off x="8518337" y="4980503"/>
            <a:ext cx="686022" cy="555590"/>
          </a:xfrm>
          <a:prstGeom prst="star5">
            <a:avLst/>
          </a:prstGeom>
          <a:solidFill>
            <a:srgbClr val="C7E8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5-Point Star 22"/>
          <p:cNvSpPr/>
          <p:nvPr/>
        </p:nvSpPr>
        <p:spPr>
          <a:xfrm>
            <a:off x="9856954" y="4639919"/>
            <a:ext cx="1218052" cy="1148921"/>
          </a:xfrm>
          <a:prstGeom prst="star5">
            <a:avLst/>
          </a:prstGeom>
          <a:solidFill>
            <a:srgbClr val="C7E8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4-Point Star 25"/>
          <p:cNvSpPr/>
          <p:nvPr/>
        </p:nvSpPr>
        <p:spPr>
          <a:xfrm flipH="1">
            <a:off x="2891873" y="1547417"/>
            <a:ext cx="281634" cy="299546"/>
          </a:xfrm>
          <a:prstGeom prst="star4">
            <a:avLst/>
          </a:prstGeom>
          <a:solidFill>
            <a:srgbClr val="C7E8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4-Point Star 26"/>
          <p:cNvSpPr/>
          <p:nvPr/>
        </p:nvSpPr>
        <p:spPr>
          <a:xfrm>
            <a:off x="10202860" y="721352"/>
            <a:ext cx="258492" cy="242454"/>
          </a:xfrm>
          <a:prstGeom prst="star4">
            <a:avLst/>
          </a:prstGeom>
          <a:solidFill>
            <a:srgbClr val="C7E8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4-Point Star 28"/>
          <p:cNvSpPr/>
          <p:nvPr/>
        </p:nvSpPr>
        <p:spPr>
          <a:xfrm flipH="1">
            <a:off x="1906017" y="4937752"/>
            <a:ext cx="878604" cy="934483"/>
          </a:xfrm>
          <a:prstGeom prst="star4">
            <a:avLst/>
          </a:prstGeom>
          <a:solidFill>
            <a:srgbClr val="C7E8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5-Point Star 29"/>
          <p:cNvSpPr/>
          <p:nvPr/>
        </p:nvSpPr>
        <p:spPr>
          <a:xfrm>
            <a:off x="186830" y="5095155"/>
            <a:ext cx="1276433" cy="1443170"/>
          </a:xfrm>
          <a:prstGeom prst="star5">
            <a:avLst/>
          </a:prstGeom>
          <a:gradFill>
            <a:gsLst>
              <a:gs pos="100000">
                <a:srgbClr val="00B0F0"/>
              </a:gs>
              <a:gs pos="0">
                <a:schemeClr val="bg1"/>
              </a:gs>
              <a:gs pos="50000">
                <a:srgbClr val="DFF1FA"/>
              </a:gs>
              <a:gs pos="97000">
                <a:srgbClr val="C7E8F7"/>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4-Point Star 30"/>
          <p:cNvSpPr/>
          <p:nvPr/>
        </p:nvSpPr>
        <p:spPr>
          <a:xfrm flipH="1">
            <a:off x="4118692" y="3765491"/>
            <a:ext cx="942671" cy="735871"/>
          </a:xfrm>
          <a:prstGeom prst="star4">
            <a:avLst/>
          </a:prstGeom>
          <a:solidFill>
            <a:srgbClr val="C7E8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5-Point Star 31"/>
          <p:cNvSpPr/>
          <p:nvPr/>
        </p:nvSpPr>
        <p:spPr>
          <a:xfrm>
            <a:off x="5559274" y="6135295"/>
            <a:ext cx="417409" cy="403030"/>
          </a:xfrm>
          <a:prstGeom prst="star5">
            <a:avLst>
              <a:gd name="adj" fmla="val 12022"/>
              <a:gd name="hf" fmla="val 105146"/>
              <a:gd name="vf" fmla="val 110557"/>
            </a:avLst>
          </a:prstGeom>
          <a:gradFill flip="none" rotWithShape="1">
            <a:gsLst>
              <a:gs pos="0">
                <a:schemeClr val="accent1">
                  <a:lumMod val="0"/>
                  <a:lumOff val="100000"/>
                </a:schemeClr>
              </a:gs>
              <a:gs pos="23000">
                <a:schemeClr val="accent1">
                  <a:lumMod val="0"/>
                  <a:lumOff val="100000"/>
                </a:schemeClr>
              </a:gs>
              <a:gs pos="100000">
                <a:schemeClr val="accent1">
                  <a:lumMod val="10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5-Point Star 32"/>
          <p:cNvSpPr/>
          <p:nvPr/>
        </p:nvSpPr>
        <p:spPr>
          <a:xfrm>
            <a:off x="10879069" y="5523076"/>
            <a:ext cx="1268205" cy="1160795"/>
          </a:xfrm>
          <a:prstGeom prst="star5">
            <a:avLst/>
          </a:prstGeom>
          <a:gradFill flip="none" rotWithShape="1">
            <a:gsLst>
              <a:gs pos="0">
                <a:schemeClr val="accent1">
                  <a:lumMod val="0"/>
                  <a:lumOff val="100000"/>
                </a:schemeClr>
              </a:gs>
              <a:gs pos="23000">
                <a:schemeClr val="accent1">
                  <a:lumMod val="0"/>
                  <a:lumOff val="100000"/>
                </a:schemeClr>
              </a:gs>
              <a:gs pos="100000">
                <a:schemeClr val="accent1">
                  <a:lumMod val="10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Up Arrow 34"/>
          <p:cNvSpPr/>
          <p:nvPr/>
        </p:nvSpPr>
        <p:spPr>
          <a:xfrm>
            <a:off x="43898" y="5483932"/>
            <a:ext cx="910659" cy="1308538"/>
          </a:xfrm>
          <a:prstGeom prst="upArrow">
            <a:avLst/>
          </a:prstGeom>
          <a:solidFill>
            <a:srgbClr val="C7E8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Up Arrow 35"/>
          <p:cNvSpPr/>
          <p:nvPr/>
        </p:nvSpPr>
        <p:spPr>
          <a:xfrm>
            <a:off x="757630" y="6264674"/>
            <a:ext cx="535750" cy="527796"/>
          </a:xfrm>
          <a:prstGeom prst="upArrow">
            <a:avLst/>
          </a:prstGeom>
          <a:solidFill>
            <a:srgbClr val="C7E8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Up Arrow 58"/>
          <p:cNvSpPr/>
          <p:nvPr/>
        </p:nvSpPr>
        <p:spPr>
          <a:xfrm>
            <a:off x="995065" y="5820074"/>
            <a:ext cx="741069" cy="1037926"/>
          </a:xfrm>
          <a:prstGeom prst="upArrow">
            <a:avLst/>
          </a:prstGeom>
          <a:solidFill>
            <a:srgbClr val="C7E8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Up Arrow 59"/>
          <p:cNvSpPr/>
          <p:nvPr/>
        </p:nvSpPr>
        <p:spPr>
          <a:xfrm>
            <a:off x="1455557" y="6264674"/>
            <a:ext cx="535750" cy="527796"/>
          </a:xfrm>
          <a:prstGeom prst="upArrow">
            <a:avLst/>
          </a:prstGeom>
          <a:solidFill>
            <a:srgbClr val="C7E8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8735281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56" presetClass="entr" presetSubtype="0" fill="hold" grpId="0" nodeType="afterEffect">
                                  <p:stCondLst>
                                    <p:cond delay="0"/>
                                  </p:stCondLst>
                                  <p:iterate type="lt">
                                    <p:tmPct val="10000"/>
                                  </p:iterate>
                                  <p:childTnLst>
                                    <p:set>
                                      <p:cBhvr>
                                        <p:cTn id="15" dur="1" fill="hold">
                                          <p:stCondLst>
                                            <p:cond delay="0"/>
                                          </p:stCondLst>
                                        </p:cTn>
                                        <p:tgtEl>
                                          <p:spTgt spid="16"/>
                                        </p:tgtEl>
                                        <p:attrNameLst>
                                          <p:attrName>style.visibility</p:attrName>
                                        </p:attrNameLst>
                                      </p:cBhvr>
                                      <p:to>
                                        <p:strVal val="visible"/>
                                      </p:to>
                                    </p:set>
                                    <p:anim by="(-#ppt_w*2)" calcmode="lin" valueType="num">
                                      <p:cBhvr rctx="PPT">
                                        <p:cTn id="16" dur="375" autoRev="1" fill="hold">
                                          <p:stCondLst>
                                            <p:cond delay="0"/>
                                          </p:stCondLst>
                                        </p:cTn>
                                        <p:tgtEl>
                                          <p:spTgt spid="16"/>
                                        </p:tgtEl>
                                        <p:attrNameLst>
                                          <p:attrName>ppt_w</p:attrName>
                                        </p:attrNameLst>
                                      </p:cBhvr>
                                    </p:anim>
                                    <p:anim by="(#ppt_w*0.50)" calcmode="lin" valueType="num">
                                      <p:cBhvr>
                                        <p:cTn id="17" dur="375" decel="50000" autoRev="1" fill="hold">
                                          <p:stCondLst>
                                            <p:cond delay="0"/>
                                          </p:stCondLst>
                                        </p:cTn>
                                        <p:tgtEl>
                                          <p:spTgt spid="16"/>
                                        </p:tgtEl>
                                        <p:attrNameLst>
                                          <p:attrName>ppt_x</p:attrName>
                                        </p:attrNameLst>
                                      </p:cBhvr>
                                    </p:anim>
                                    <p:anim from="(-#ppt_h/2)" to="(#ppt_y)" calcmode="lin" valueType="num">
                                      <p:cBhvr>
                                        <p:cTn id="18" dur="750" fill="hold">
                                          <p:stCondLst>
                                            <p:cond delay="0"/>
                                          </p:stCondLst>
                                        </p:cTn>
                                        <p:tgtEl>
                                          <p:spTgt spid="16"/>
                                        </p:tgtEl>
                                        <p:attrNameLst>
                                          <p:attrName>ppt_y</p:attrName>
                                        </p:attrNameLst>
                                      </p:cBhvr>
                                    </p:anim>
                                    <p:animRot by="21600000">
                                      <p:cBhvr>
                                        <p:cTn id="19" dur="750" fill="hold">
                                          <p:stCondLst>
                                            <p:cond delay="0"/>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oogle Shape;154;p8"/>
          <p:cNvPicPr preferRelativeResize="0"/>
          <p:nvPr/>
        </p:nvPicPr>
        <p:blipFill rotWithShape="1">
          <a:blip r:embed="rId2">
            <a:alphaModFix/>
          </a:blip>
          <a:srcRect l="16992" t="-937" r="50159" b="17086"/>
          <a:stretch/>
        </p:blipFill>
        <p:spPr>
          <a:xfrm>
            <a:off x="6220563" y="759587"/>
            <a:ext cx="5648980" cy="6601469"/>
          </a:xfrm>
          <a:prstGeom prst="rect">
            <a:avLst/>
          </a:prstGeom>
          <a:noFill/>
          <a:ln>
            <a:noFill/>
          </a:ln>
        </p:spPr>
      </p:pic>
      <p:pic>
        <p:nvPicPr>
          <p:cNvPr id="3" name="Google Shape;154;p8"/>
          <p:cNvPicPr preferRelativeResize="0"/>
          <p:nvPr/>
        </p:nvPicPr>
        <p:blipFill rotWithShape="1">
          <a:blip r:embed="rId2">
            <a:alphaModFix/>
          </a:blip>
          <a:srcRect l="16992" t="-937" r="50159" b="17086"/>
          <a:stretch/>
        </p:blipFill>
        <p:spPr>
          <a:xfrm>
            <a:off x="91553" y="706578"/>
            <a:ext cx="5988427" cy="6654478"/>
          </a:xfrm>
          <a:prstGeom prst="rect">
            <a:avLst/>
          </a:prstGeom>
          <a:noFill/>
          <a:ln>
            <a:noFill/>
          </a:ln>
        </p:spPr>
      </p:pic>
      <p:sp>
        <p:nvSpPr>
          <p:cNvPr id="2" name="Rectangle 1"/>
          <p:cNvSpPr/>
          <p:nvPr/>
        </p:nvSpPr>
        <p:spPr>
          <a:xfrm>
            <a:off x="1204443" y="74646"/>
            <a:ext cx="10459916" cy="1323439"/>
          </a:xfrm>
          <a:prstGeom prst="rect">
            <a:avLst/>
          </a:prstGeom>
          <a:solidFill>
            <a:srgbClr val="C7E8F7"/>
          </a:solid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vi-VN" sz="4400" b="1" cap="none" spc="0" dirty="0" smtClean="0">
                <a:ln/>
                <a:solidFill>
                  <a:srgbClr val="0070C0"/>
                </a:solidFill>
                <a:effectLst/>
              </a:rPr>
              <a:t>THẢO LUẬN NHÓM</a:t>
            </a:r>
          </a:p>
          <a:p>
            <a:pPr algn="ctr"/>
            <a:r>
              <a:rPr lang="vi-VN" sz="3600" dirty="0" smtClean="0"/>
              <a:t>Đọc, </a:t>
            </a:r>
            <a:r>
              <a:rPr lang="vi-VN" sz="3600" dirty="0"/>
              <a:t>tìm hiểu thông tin 1, 2 SGK và trả lời câu </a:t>
            </a:r>
            <a:r>
              <a:rPr lang="vi-VN" sz="3600" dirty="0" smtClean="0"/>
              <a:t>hỏi</a:t>
            </a:r>
            <a:endParaRPr lang="en-US" sz="3600" dirty="0"/>
          </a:p>
        </p:txBody>
      </p:sp>
      <p:sp>
        <p:nvSpPr>
          <p:cNvPr id="4" name="Action Button: End 3">
            <a:hlinkClick r:id="rId3" action="ppaction://hlinksldjump" highlightClick="1"/>
          </p:cNvPr>
          <p:cNvSpPr/>
          <p:nvPr/>
        </p:nvSpPr>
        <p:spPr>
          <a:xfrm>
            <a:off x="10736945" y="5634318"/>
            <a:ext cx="605118" cy="551329"/>
          </a:xfrm>
          <a:prstGeom prst="actionButtonEnd">
            <a:avLst/>
          </a:prstGeom>
          <a:solidFill>
            <a:srgbClr val="EFDB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650490" y="2510323"/>
            <a:ext cx="4470047" cy="3046988"/>
          </a:xfrm>
          <a:prstGeom prst="rect">
            <a:avLst/>
          </a:prstGeom>
        </p:spPr>
        <p:txBody>
          <a:bodyPr wrap="square">
            <a:spAutoFit/>
          </a:bodyPr>
          <a:lstStyle/>
          <a:p>
            <a:pPr algn="just">
              <a:spcAft>
                <a:spcPts val="0"/>
              </a:spcAft>
            </a:pPr>
            <a:r>
              <a:rPr lang="en-US" sz="2400" i="1" dirty="0">
                <a:solidFill>
                  <a:srgbClr val="C00000"/>
                </a:solidFill>
                <a:latin typeface="Times New Roman" panose="02020603050405020304" pitchFamily="18" charset="0"/>
                <a:ea typeface="Courier New" panose="02070309020205020404" pitchFamily="49" charset="0"/>
              </a:rPr>
              <a:t> </a:t>
            </a:r>
            <a:r>
              <a:rPr lang="vi-VN" sz="2400" b="1" i="1" dirty="0">
                <a:solidFill>
                  <a:srgbClr val="C00000"/>
                </a:solidFill>
                <a:latin typeface="Times New Roman" panose="02020603050405020304" pitchFamily="18" charset="0"/>
                <a:ea typeface="Courier New" panose="02070309020205020404" pitchFamily="49" charset="0"/>
              </a:rPr>
              <a:t>Thông tin 1: </a:t>
            </a:r>
            <a:endParaRPr lang="en-US" sz="2400" dirty="0">
              <a:solidFill>
                <a:srgbClr val="000000"/>
              </a:solidFill>
              <a:latin typeface="Courier New" panose="02070309020205020404" pitchFamily="49" charset="0"/>
              <a:ea typeface="Courier New" panose="02070309020205020404" pitchFamily="49" charset="0"/>
            </a:endParaRPr>
          </a:p>
          <a:p>
            <a:pPr algn="just">
              <a:spcAft>
                <a:spcPts val="0"/>
              </a:spcAft>
            </a:pPr>
            <a:r>
              <a:rPr lang="vi-VN" sz="2400" i="1" dirty="0">
                <a:solidFill>
                  <a:srgbClr val="000000"/>
                </a:solidFill>
                <a:latin typeface="Times New Roman" panose="02020603050405020304" pitchFamily="18" charset="0"/>
                <a:ea typeface="Courier New" panose="02070309020205020404" pitchFamily="49" charset="0"/>
              </a:rPr>
              <a:t>1. Em hãy nêu mong muốn của Chủ Tịch Hồ Chí Minh ở thông tin 1.</a:t>
            </a:r>
            <a:endParaRPr lang="en-US" sz="2400" dirty="0">
              <a:solidFill>
                <a:srgbClr val="000000"/>
              </a:solidFill>
              <a:latin typeface="Courier New" panose="02070309020205020404" pitchFamily="49" charset="0"/>
              <a:ea typeface="Courier New" panose="02070309020205020404" pitchFamily="49" charset="0"/>
            </a:endParaRPr>
          </a:p>
          <a:p>
            <a:pPr algn="just">
              <a:spcAft>
                <a:spcPts val="0"/>
              </a:spcAft>
            </a:pPr>
            <a:r>
              <a:rPr lang="vi-VN" sz="2400" i="1" dirty="0">
                <a:solidFill>
                  <a:srgbClr val="000000"/>
                </a:solidFill>
                <a:latin typeface="Times New Roman" panose="02020603050405020304" pitchFamily="18" charset="0"/>
                <a:ea typeface="Courier New" panose="02070309020205020404" pitchFamily="49" charset="0"/>
              </a:rPr>
              <a:t>2. Chủ Tịch Hồ Chí Minh đã thực hiện mong muốn đó như thế nào? Ý nghĩa của mong muốn đó đối với dân tộc Việt Nam?</a:t>
            </a:r>
            <a:endParaRPr lang="en-US" sz="2400" dirty="0">
              <a:solidFill>
                <a:srgbClr val="000000"/>
              </a:solidFill>
              <a:effectLst/>
              <a:latin typeface="Courier New" panose="02070309020205020404" pitchFamily="49" charset="0"/>
              <a:ea typeface="Courier New" panose="02070309020205020404" pitchFamily="49" charset="0"/>
            </a:endParaRPr>
          </a:p>
        </p:txBody>
      </p:sp>
      <p:sp>
        <p:nvSpPr>
          <p:cNvPr id="6" name="Rectangle 5"/>
          <p:cNvSpPr/>
          <p:nvPr/>
        </p:nvSpPr>
        <p:spPr>
          <a:xfrm>
            <a:off x="6702373" y="2486744"/>
            <a:ext cx="4339592" cy="3785652"/>
          </a:xfrm>
          <a:prstGeom prst="rect">
            <a:avLst/>
          </a:prstGeom>
        </p:spPr>
        <p:txBody>
          <a:bodyPr wrap="square">
            <a:spAutoFit/>
          </a:bodyPr>
          <a:lstStyle/>
          <a:p>
            <a:pPr algn="just">
              <a:spcAft>
                <a:spcPts val="0"/>
              </a:spcAft>
            </a:pPr>
            <a:r>
              <a:rPr lang="vi-VN" sz="2400" b="1" i="1" dirty="0">
                <a:solidFill>
                  <a:srgbClr val="C00000"/>
                </a:solidFill>
                <a:latin typeface="Times New Roman" panose="02020603050405020304" pitchFamily="18" charset="0"/>
                <a:ea typeface="Courier New" panose="02070309020205020404" pitchFamily="49" charset="0"/>
              </a:rPr>
              <a:t>Thông tin 2:</a:t>
            </a:r>
            <a:endParaRPr lang="en-US" sz="2400" dirty="0">
              <a:solidFill>
                <a:srgbClr val="000000"/>
              </a:solidFill>
              <a:latin typeface="Courier New" panose="02070309020205020404" pitchFamily="49" charset="0"/>
              <a:ea typeface="Courier New" panose="02070309020205020404" pitchFamily="49" charset="0"/>
            </a:endParaRPr>
          </a:p>
          <a:p>
            <a:pPr algn="just">
              <a:spcAft>
                <a:spcPts val="0"/>
              </a:spcAft>
            </a:pPr>
            <a:r>
              <a:rPr lang="vi-VN" sz="2400" i="1" dirty="0">
                <a:solidFill>
                  <a:srgbClr val="000000"/>
                </a:solidFill>
                <a:latin typeface="Times New Roman" panose="02020603050405020304" pitchFamily="18" charset="0"/>
                <a:ea typeface="Courier New" panose="02070309020205020404" pitchFamily="49" charset="0"/>
              </a:rPr>
              <a:t>1. Em hãy chỉ ra mục đích sống của BS Đặng Thùy Trâm và đồng đội.</a:t>
            </a:r>
            <a:endParaRPr lang="en-US" sz="2400" dirty="0">
              <a:solidFill>
                <a:srgbClr val="000000"/>
              </a:solidFill>
              <a:latin typeface="Courier New" panose="02070309020205020404" pitchFamily="49" charset="0"/>
              <a:ea typeface="Courier New" panose="02070309020205020404" pitchFamily="49" charset="0"/>
            </a:endParaRPr>
          </a:p>
          <a:p>
            <a:pPr algn="just">
              <a:spcAft>
                <a:spcPts val="0"/>
              </a:spcAft>
            </a:pPr>
            <a:r>
              <a:rPr lang="vi-VN" sz="2400" i="1" dirty="0">
                <a:solidFill>
                  <a:srgbClr val="000000"/>
                </a:solidFill>
                <a:latin typeface="Times New Roman" panose="02020603050405020304" pitchFamily="18" charset="0"/>
                <a:ea typeface="Courier New" panose="02070309020205020404" pitchFamily="49" charset="0"/>
              </a:rPr>
              <a:t>2. Chi tiết nào trong những dòng nhật kí thể hiện suy nghĩ và hành động để đạt được mục đích đó?</a:t>
            </a:r>
            <a:endParaRPr lang="en-US" sz="2400" dirty="0">
              <a:solidFill>
                <a:srgbClr val="000000"/>
              </a:solidFill>
              <a:latin typeface="Courier New" panose="02070309020205020404" pitchFamily="49" charset="0"/>
              <a:ea typeface="Courier New" panose="02070309020205020404" pitchFamily="49" charset="0"/>
            </a:endParaRPr>
          </a:p>
          <a:p>
            <a:pPr algn="just">
              <a:spcAft>
                <a:spcPts val="0"/>
              </a:spcAft>
            </a:pPr>
            <a:r>
              <a:rPr lang="vi-VN" sz="2400" i="1" dirty="0">
                <a:solidFill>
                  <a:srgbClr val="000000"/>
                </a:solidFill>
                <a:latin typeface="Times New Roman" panose="02020603050405020304" pitchFamily="18" charset="0"/>
                <a:ea typeface="Courier New" panose="02070309020205020404" pitchFamily="49" charset="0"/>
              </a:rPr>
              <a:t>3. Em hãy cho biết thế nào là sống có lí tưởng và ý nghĩa của sống có lí tưởng?</a:t>
            </a:r>
            <a:endParaRPr lang="en-US" sz="2400" dirty="0">
              <a:solidFill>
                <a:srgbClr val="000000"/>
              </a:solidFill>
              <a:effectLst/>
              <a:latin typeface="Courier New" panose="02070309020205020404" pitchFamily="49" charset="0"/>
              <a:ea typeface="Courier New" panose="02070309020205020404" pitchFamily="49" charset="0"/>
            </a:endParaRPr>
          </a:p>
        </p:txBody>
      </p:sp>
    </p:spTree>
    <p:extLst>
      <p:ext uri="{BB962C8B-B14F-4D97-AF65-F5344CB8AC3E}">
        <p14:creationId xmlns:p14="http://schemas.microsoft.com/office/powerpoint/2010/main" val="38362684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oogle Shape;154;p8"/>
          <p:cNvPicPr preferRelativeResize="0"/>
          <p:nvPr/>
        </p:nvPicPr>
        <p:blipFill rotWithShape="1">
          <a:blip r:embed="rId2">
            <a:alphaModFix/>
          </a:blip>
          <a:srcRect l="16992" t="-937" r="50159" b="17086"/>
          <a:stretch/>
        </p:blipFill>
        <p:spPr>
          <a:xfrm>
            <a:off x="0" y="-548539"/>
            <a:ext cx="12643945" cy="7878878"/>
          </a:xfrm>
          <a:prstGeom prst="rect">
            <a:avLst/>
          </a:prstGeom>
          <a:noFill/>
          <a:ln>
            <a:noFill/>
          </a:ln>
        </p:spPr>
      </p:pic>
      <p:sp>
        <p:nvSpPr>
          <p:cNvPr id="3" name="Rectangle 2"/>
          <p:cNvSpPr/>
          <p:nvPr/>
        </p:nvSpPr>
        <p:spPr>
          <a:xfrm>
            <a:off x="887896" y="1637690"/>
            <a:ext cx="10257182" cy="4339650"/>
          </a:xfrm>
          <a:prstGeom prst="rect">
            <a:avLst/>
          </a:prstGeom>
        </p:spPr>
        <p:txBody>
          <a:bodyPr wrap="square">
            <a:spAutoFit/>
          </a:bodyPr>
          <a:lstStyle/>
          <a:p>
            <a:pPr algn="just">
              <a:lnSpc>
                <a:spcPct val="115000"/>
              </a:lnSpc>
              <a:spcAft>
                <a:spcPts val="0"/>
              </a:spcAft>
            </a:pPr>
            <a:r>
              <a:rPr lang="vi-VN" sz="2400" b="1" i="1" dirty="0">
                <a:solidFill>
                  <a:srgbClr val="C00000"/>
                </a:solidFill>
                <a:latin typeface="Times New Roman" panose="02020603050405020304" pitchFamily="18" charset="0"/>
                <a:ea typeface="Courier New" panose="02070309020205020404" pitchFamily="49" charset="0"/>
              </a:rPr>
              <a:t>Thông tin 1:</a:t>
            </a:r>
            <a:endParaRPr lang="en-US" sz="2400" dirty="0">
              <a:solidFill>
                <a:srgbClr val="000000"/>
              </a:solidFill>
              <a:latin typeface="Courier New" panose="02070309020205020404" pitchFamily="49" charset="0"/>
              <a:ea typeface="Courier New" panose="02070309020205020404" pitchFamily="49" charset="0"/>
            </a:endParaRPr>
          </a:p>
          <a:p>
            <a:pPr algn="just">
              <a:lnSpc>
                <a:spcPct val="115000"/>
              </a:lnSpc>
              <a:spcAft>
                <a:spcPts val="0"/>
              </a:spcAft>
            </a:pPr>
            <a:r>
              <a:rPr lang="vi-VN" sz="2400" i="1" dirty="0">
                <a:solidFill>
                  <a:srgbClr val="000000"/>
                </a:solidFill>
                <a:latin typeface="Times New Roman" panose="02020603050405020304" pitchFamily="18" charset="0"/>
                <a:ea typeface="Courier New" panose="02070309020205020404" pitchFamily="49" charset="0"/>
              </a:rPr>
              <a:t>1. Mong muốn của Chủ Tịch Hồ Chí Minh là: “nước nhà được hoàn toàn độc lập, dân ta được hoàn toàn tự do, đồng bào ai cũng có cơm ăn, áo mặc, ai cũng được học hành”</a:t>
            </a:r>
            <a:r>
              <a:rPr lang="en-US" sz="2400" i="1" dirty="0">
                <a:solidFill>
                  <a:srgbClr val="000000"/>
                </a:solidFill>
                <a:latin typeface="Times New Roman" panose="02020603050405020304" pitchFamily="18" charset="0"/>
                <a:ea typeface="Courier New" panose="02070309020205020404" pitchFamily="49" charset="0"/>
              </a:rPr>
              <a:t>.</a:t>
            </a:r>
            <a:endParaRPr lang="en-US" sz="2400" dirty="0">
              <a:solidFill>
                <a:srgbClr val="000000"/>
              </a:solidFill>
              <a:latin typeface="Courier New" panose="02070309020205020404" pitchFamily="49" charset="0"/>
              <a:ea typeface="Courier New" panose="02070309020205020404" pitchFamily="49" charset="0"/>
            </a:endParaRPr>
          </a:p>
          <a:p>
            <a:pPr algn="just">
              <a:lnSpc>
                <a:spcPct val="115000"/>
              </a:lnSpc>
              <a:spcAft>
                <a:spcPts val="0"/>
              </a:spcAft>
            </a:pPr>
            <a:r>
              <a:rPr lang="vi-VN" sz="2400" i="1" dirty="0">
                <a:solidFill>
                  <a:srgbClr val="000000"/>
                </a:solidFill>
                <a:latin typeface="Times New Roman" panose="02020603050405020304" pitchFamily="18" charset="0"/>
                <a:ea typeface="Calibri" panose="020F0502020204030204" pitchFamily="34" charset="0"/>
              </a:rPr>
              <a:t>2. Năm 21 tuổi ra đi tìm đường cứu nước; làm nhiều nghề, trải qua hành trình 30 năm, qua gần 30 quốc gia, hàng trăm thành phố, gặp gỡ, tiếp xúc với nhiều dân tộc, nhiều nền văn hóa tìm ra con đường cứu nước cho dân tộc Việt Nam.</a:t>
            </a:r>
            <a:endParaRPr lang="en-US" sz="2400" dirty="0">
              <a:solidFill>
                <a:srgbClr val="000000"/>
              </a:solidFill>
              <a:latin typeface="Courier New" panose="02070309020205020404" pitchFamily="49" charset="0"/>
              <a:ea typeface="Courier New" panose="02070309020205020404" pitchFamily="49" charset="0"/>
            </a:endParaRPr>
          </a:p>
          <a:p>
            <a:pPr algn="just">
              <a:lnSpc>
                <a:spcPct val="115000"/>
              </a:lnSpc>
              <a:spcAft>
                <a:spcPts val="0"/>
              </a:spcAft>
            </a:pPr>
            <a:r>
              <a:rPr lang="vi-VN" sz="2400" i="1" dirty="0">
                <a:solidFill>
                  <a:srgbClr val="000000"/>
                </a:solidFill>
                <a:latin typeface="Times New Roman" panose="02020603050405020304" pitchFamily="18" charset="0"/>
                <a:ea typeface="Calibri" panose="020F0502020204030204" pitchFamily="34" charset="0"/>
              </a:rPr>
              <a:t>Ý nghĩa: Mong muốn dân tộc Việt Nam từ đây đã tìm ra con đường cứu nước, tạo ra bước ngoặt vĩ đại cho Cách mạng Việt Nam. </a:t>
            </a:r>
            <a:r>
              <a:rPr lang="en-US" sz="2400" i="1" dirty="0">
                <a:solidFill>
                  <a:srgbClr val="000000"/>
                </a:solidFill>
                <a:latin typeface="Times New Roman" panose="02020603050405020304" pitchFamily="18" charset="0"/>
                <a:ea typeface="Calibri" panose="020F0502020204030204" pitchFamily="34" charset="0"/>
              </a:rPr>
              <a:t>Đ</a:t>
            </a:r>
            <a:r>
              <a:rPr lang="vi-VN" sz="2400" i="1" dirty="0">
                <a:solidFill>
                  <a:srgbClr val="000000"/>
                </a:solidFill>
                <a:latin typeface="Times New Roman" panose="02020603050405020304" pitchFamily="18" charset="0"/>
                <a:ea typeface="Calibri" panose="020F0502020204030204" pitchFamily="34" charset="0"/>
              </a:rPr>
              <a:t>ưa dân tộc ta tới độc lập, tự do và phát triển lên con đường XHCN.</a:t>
            </a:r>
            <a:endParaRPr lang="en-US" sz="2400" dirty="0">
              <a:solidFill>
                <a:srgbClr val="000000"/>
              </a:solidFill>
              <a:effectLst/>
              <a:latin typeface="Courier New" panose="02070309020205020404" pitchFamily="49" charset="0"/>
              <a:ea typeface="Courier New" panose="02070309020205020404" pitchFamily="49" charset="0"/>
            </a:endParaRPr>
          </a:p>
        </p:txBody>
      </p:sp>
    </p:spTree>
    <p:extLst>
      <p:ext uri="{BB962C8B-B14F-4D97-AF65-F5344CB8AC3E}">
        <p14:creationId xmlns:p14="http://schemas.microsoft.com/office/powerpoint/2010/main" val="856290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oogle Shape;154;p8"/>
          <p:cNvPicPr preferRelativeResize="0"/>
          <p:nvPr/>
        </p:nvPicPr>
        <p:blipFill rotWithShape="1">
          <a:blip r:embed="rId2">
            <a:alphaModFix/>
          </a:blip>
          <a:srcRect l="16992" t="-937" r="50159" b="17086"/>
          <a:stretch/>
        </p:blipFill>
        <p:spPr>
          <a:xfrm>
            <a:off x="0" y="-548539"/>
            <a:ext cx="12643945" cy="7878878"/>
          </a:xfrm>
          <a:prstGeom prst="rect">
            <a:avLst/>
          </a:prstGeom>
          <a:noFill/>
          <a:ln>
            <a:noFill/>
          </a:ln>
        </p:spPr>
      </p:pic>
      <p:sp>
        <p:nvSpPr>
          <p:cNvPr id="3" name="Rectangle 2"/>
          <p:cNvSpPr/>
          <p:nvPr/>
        </p:nvSpPr>
        <p:spPr>
          <a:xfrm>
            <a:off x="1064653" y="1739879"/>
            <a:ext cx="9560417" cy="3560975"/>
          </a:xfrm>
          <a:prstGeom prst="rect">
            <a:avLst/>
          </a:prstGeom>
        </p:spPr>
        <p:txBody>
          <a:bodyPr wrap="square">
            <a:spAutoFit/>
          </a:bodyPr>
          <a:lstStyle/>
          <a:p>
            <a:pPr algn="just">
              <a:lnSpc>
                <a:spcPct val="115000"/>
              </a:lnSpc>
              <a:spcAft>
                <a:spcPts val="0"/>
              </a:spcAft>
            </a:pPr>
            <a:r>
              <a:rPr lang="vi-VN" sz="2800" b="1" i="1" dirty="0">
                <a:solidFill>
                  <a:srgbClr val="C00000"/>
                </a:solidFill>
                <a:latin typeface="Times New Roman" panose="02020603050405020304" pitchFamily="18" charset="0"/>
                <a:ea typeface="Courier New" panose="02070309020205020404" pitchFamily="49" charset="0"/>
              </a:rPr>
              <a:t>Thông tin 2:</a:t>
            </a:r>
            <a:endParaRPr lang="en-US" sz="2400" dirty="0">
              <a:solidFill>
                <a:srgbClr val="000000"/>
              </a:solidFill>
              <a:latin typeface="Courier New" panose="02070309020205020404" pitchFamily="49" charset="0"/>
              <a:ea typeface="Courier New" panose="02070309020205020404" pitchFamily="49" charset="0"/>
            </a:endParaRPr>
          </a:p>
          <a:p>
            <a:pPr algn="just">
              <a:lnSpc>
                <a:spcPct val="115000"/>
              </a:lnSpc>
              <a:spcAft>
                <a:spcPts val="0"/>
              </a:spcAft>
            </a:pPr>
            <a:r>
              <a:rPr lang="vi-VN" sz="2800" i="1" dirty="0">
                <a:solidFill>
                  <a:srgbClr val="000000"/>
                </a:solidFill>
                <a:latin typeface="Times New Roman" panose="02020603050405020304" pitchFamily="18" charset="0"/>
                <a:ea typeface="Courier New" panose="02070309020205020404" pitchFamily="49" charset="0"/>
              </a:rPr>
              <a:t>1. Chiến đấu để giành độc lập, tự do cho Tổ quốc,  nhân dân.</a:t>
            </a:r>
            <a:endParaRPr lang="en-US" sz="2400" dirty="0">
              <a:solidFill>
                <a:srgbClr val="000000"/>
              </a:solidFill>
              <a:latin typeface="Courier New" panose="02070309020205020404" pitchFamily="49" charset="0"/>
              <a:ea typeface="Courier New" panose="02070309020205020404" pitchFamily="49" charset="0"/>
            </a:endParaRPr>
          </a:p>
          <a:p>
            <a:pPr algn="just">
              <a:lnSpc>
                <a:spcPct val="115000"/>
              </a:lnSpc>
              <a:spcAft>
                <a:spcPts val="0"/>
              </a:spcAft>
            </a:pPr>
            <a:r>
              <a:rPr lang="vi-VN" sz="2800" i="1" dirty="0">
                <a:solidFill>
                  <a:srgbClr val="000000"/>
                </a:solidFill>
                <a:latin typeface="Times New Roman" panose="02020603050405020304" pitchFamily="18" charset="0"/>
                <a:ea typeface="Calibri" panose="020F0502020204030204" pitchFamily="34" charset="0"/>
              </a:rPr>
              <a:t>2. "</a:t>
            </a:r>
            <a:r>
              <a:rPr lang="en-US" sz="2800" i="1" dirty="0" err="1">
                <a:solidFill>
                  <a:srgbClr val="000000"/>
                </a:solidFill>
                <a:latin typeface="Times New Roman" panose="02020603050405020304" pitchFamily="18" charset="0"/>
                <a:ea typeface="Calibri" panose="020F0502020204030204" pitchFamily="34" charset="0"/>
              </a:rPr>
              <a:t>Qu</a:t>
            </a:r>
            <a:r>
              <a:rPr lang="vi-VN" sz="2800" i="1" dirty="0">
                <a:solidFill>
                  <a:srgbClr val="000000"/>
                </a:solidFill>
                <a:latin typeface="Times New Roman" panose="02020603050405020304" pitchFamily="18" charset="0"/>
                <a:ea typeface="Calibri" panose="020F0502020204030204" pitchFamily="34" charset="0"/>
              </a:rPr>
              <a:t>yết tử cho </a:t>
            </a:r>
            <a:r>
              <a:rPr lang="vi-VN" sz="2800" i="1" dirty="0">
                <a:solidFill>
                  <a:srgbClr val="000000"/>
                </a:solidFill>
                <a:latin typeface="Times New Roman" panose="02020603050405020304" pitchFamily="18" charset="0"/>
                <a:ea typeface="Courier New" panose="02070309020205020404" pitchFamily="49" charset="0"/>
              </a:rPr>
              <a:t>Tổ quốc</a:t>
            </a:r>
            <a:r>
              <a:rPr lang="vi-VN" sz="2800" i="1" dirty="0">
                <a:solidFill>
                  <a:srgbClr val="000000"/>
                </a:solidFill>
                <a:latin typeface="Times New Roman" panose="02020603050405020304" pitchFamily="18" charset="0"/>
                <a:ea typeface="Calibri" panose="020F0502020204030204" pitchFamily="34" charset="0"/>
              </a:rPr>
              <a:t> quyết sinh”, “bằng nghị lực, bằng niềm tin ở chính nghĩa, bằng lí tưởng cuộc đời mình mà đi tiếp những bước đường gai góc gian lao”, dũng cảm đối diện với thử thách khốc liệt của cuộc chiến tranh “sống, chiến đấu nghĩ rằng mình sẽ ngã xuống vì tương lai ngày mai của dân tộc”…</a:t>
            </a:r>
            <a:endParaRPr lang="en-US" sz="2400" dirty="0">
              <a:solidFill>
                <a:srgbClr val="000000"/>
              </a:solidFill>
              <a:effectLst/>
              <a:latin typeface="Courier New" panose="02070309020205020404" pitchFamily="49" charset="0"/>
              <a:ea typeface="Courier New" panose="02070309020205020404" pitchFamily="49" charset="0"/>
            </a:endParaRPr>
          </a:p>
        </p:txBody>
      </p:sp>
    </p:spTree>
    <p:extLst>
      <p:ext uri="{BB962C8B-B14F-4D97-AF65-F5344CB8AC3E}">
        <p14:creationId xmlns:p14="http://schemas.microsoft.com/office/powerpoint/2010/main" val="32466193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54018" y="-57589"/>
            <a:ext cx="5537982" cy="6915589"/>
          </a:xfrm>
          <a:prstGeom prst="rect">
            <a:avLst/>
          </a:prstGeom>
        </p:spPr>
      </p:pic>
      <p:sp>
        <p:nvSpPr>
          <p:cNvPr id="6" name="Oval 5"/>
          <p:cNvSpPr/>
          <p:nvPr/>
        </p:nvSpPr>
        <p:spPr>
          <a:xfrm>
            <a:off x="73086" y="77647"/>
            <a:ext cx="956603" cy="956603"/>
          </a:xfrm>
          <a:prstGeom prst="ellipse">
            <a:avLst/>
          </a:prstGeom>
          <a:solidFill>
            <a:srgbClr val="88C9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8" name="TextBox 7"/>
          <p:cNvSpPr txBox="1"/>
          <p:nvPr/>
        </p:nvSpPr>
        <p:spPr>
          <a:xfrm>
            <a:off x="1077715" y="140449"/>
            <a:ext cx="5624329" cy="830997"/>
          </a:xfrm>
          <a:prstGeom prst="rect">
            <a:avLst/>
          </a:prstGeom>
          <a:noFill/>
        </p:spPr>
        <p:txBody>
          <a:bodyPr wrap="square" rtlCol="0">
            <a:spAutoFit/>
          </a:bodyPr>
          <a:lstStyle/>
          <a:p>
            <a:r>
              <a:rPr lang="vi-VN" sz="2400" dirty="0" smtClean="0">
                <a:solidFill>
                  <a:srgbClr val="0070C0"/>
                </a:solidFill>
              </a:rPr>
              <a:t>Thế nào là sống có lí tưởng, ý nghĩa của việc sóng có lí tưởng ?</a:t>
            </a:r>
            <a:endParaRPr lang="en-US" sz="2400" dirty="0">
              <a:solidFill>
                <a:srgbClr val="0070C0"/>
              </a:solidFill>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8213" y="-206489"/>
            <a:ext cx="714375" cy="1295400"/>
          </a:xfrm>
          <a:prstGeom prst="rect">
            <a:avLst/>
          </a:prstGeom>
        </p:spPr>
      </p:pic>
      <p:pic>
        <p:nvPicPr>
          <p:cNvPr id="35" name="Picture 34"/>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foregroundMark x1="9836" y1="24757" x2="9836" y2="24757"/>
                        <a14:foregroundMark x1="2049" y1="22816" x2="1230" y2="32524"/>
                        <a14:foregroundMark x1="8607" y1="20874" x2="30738" y2="3398"/>
                        <a14:foregroundMark x1="20902" y1="94660" x2="20902" y2="94660"/>
                        <a14:foregroundMark x1="38115" y1="96117" x2="38115" y2="96117"/>
                        <a14:foregroundMark x1="40984" y1="96602" x2="45082" y2="88350"/>
                        <a14:foregroundMark x1="45492" y1="88835" x2="39344" y2="76699"/>
                        <a14:foregroundMark x1="40574" y1="92718" x2="35246" y2="81553"/>
                        <a14:foregroundMark x1="29508" y1="94175" x2="28279" y2="70388"/>
                        <a14:foregroundMark x1="23361" y1="91748" x2="22131" y2="77184"/>
                        <a14:foregroundMark x1="60246" y1="96602" x2="60246" y2="96602"/>
                        <a14:foregroundMark x1="56967" y1="98058" x2="60656" y2="91748"/>
                        <a14:foregroundMark x1="57787" y1="98058" x2="68033" y2="92233"/>
                        <a14:foregroundMark x1="81967" y1="91262" x2="81967" y2="91262"/>
                        <a14:foregroundMark x1="88115" y1="89320" x2="88115" y2="89320"/>
                        <a14:foregroundMark x1="84016" y1="84951" x2="81557" y2="75243"/>
                        <a14:foregroundMark x1="80328" y1="86893" x2="76639" y2="80583"/>
                        <a14:foregroundMark x1="91803" y1="7767" x2="91803" y2="7767"/>
                        <a14:foregroundMark x1="88934" y1="16019" x2="88934" y2="16019"/>
                        <a14:foregroundMark x1="45902" y1="16019" x2="52049" y2="22816"/>
                        <a14:foregroundMark x1="43033" y1="65534" x2="43033" y2="65534"/>
                        <a14:foregroundMark x1="13525" y1="40777" x2="13525" y2="40777"/>
                        <a14:foregroundMark x1="66803" y1="92233" x2="65164" y2="79612"/>
                        <a14:foregroundMark x1="61885" y1="92233" x2="60656" y2="80097"/>
                        <a14:foregroundMark x1="59016" y1="60680" x2="59016" y2="60680"/>
                        <a14:foregroundMark x1="90164" y1="26214" x2="90164" y2="26214"/>
                        <a14:foregroundMark x1="88115" y1="33495" x2="93443" y2="29612"/>
                      </a14:backgroundRemoval>
                    </a14:imgEffect>
                  </a14:imgLayer>
                </a14:imgProps>
              </a:ext>
              <a:ext uri="{28A0092B-C50C-407E-A947-70E740481C1C}">
                <a14:useLocalDpi xmlns:a14="http://schemas.microsoft.com/office/drawing/2010/main" val="0"/>
              </a:ext>
            </a:extLst>
          </a:blip>
          <a:stretch>
            <a:fillRect/>
          </a:stretch>
        </p:blipFill>
        <p:spPr>
          <a:xfrm>
            <a:off x="73087" y="5599430"/>
            <a:ext cx="1201922" cy="1258570"/>
          </a:xfrm>
          <a:prstGeom prst="rect">
            <a:avLst/>
          </a:prstGeom>
        </p:spPr>
      </p:pic>
      <p:sp>
        <p:nvSpPr>
          <p:cNvPr id="2" name="Rectangle 1"/>
          <p:cNvSpPr/>
          <p:nvPr/>
        </p:nvSpPr>
        <p:spPr>
          <a:xfrm>
            <a:off x="412891" y="976169"/>
            <a:ext cx="6096000" cy="4628960"/>
          </a:xfrm>
          <a:prstGeom prst="rect">
            <a:avLst/>
          </a:prstGeom>
        </p:spPr>
        <p:txBody>
          <a:bodyPr>
            <a:spAutoFit/>
          </a:bodyPr>
          <a:lstStyle/>
          <a:p>
            <a:pPr algn="just">
              <a:lnSpc>
                <a:spcPct val="115000"/>
              </a:lnSpc>
              <a:spcAft>
                <a:spcPts val="0"/>
              </a:spcAft>
            </a:pPr>
            <a:r>
              <a:rPr lang="vi-VN" sz="2800" b="1" dirty="0">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1. </a:t>
            </a:r>
            <a:r>
              <a:rPr lang="vi-VN" sz="2800" b="1" dirty="0" smtClean="0">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khái </a:t>
            </a:r>
            <a:r>
              <a:rPr lang="vi-VN" sz="2800" b="1" dirty="0">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niệm, ý nghĩa của việc sống có lí tưởng </a:t>
            </a:r>
            <a:endParaRPr lang="en-US" sz="2800" dirty="0">
              <a:solidFill>
                <a:srgbClr val="000000"/>
              </a:solidFill>
              <a:latin typeface="Times New Roman" panose="02020603050405020304" pitchFamily="18" charset="0"/>
              <a:ea typeface="Courier New" panose="02070309020205020404" pitchFamily="49" charset="0"/>
              <a:cs typeface="Times New Roman" panose="02020603050405020304" pitchFamily="18" charset="0"/>
            </a:endParaRPr>
          </a:p>
          <a:p>
            <a:pPr marL="30480" marR="30480" algn="just">
              <a:lnSpc>
                <a:spcPct val="115000"/>
              </a:lnSpc>
              <a:spcAft>
                <a:spcPts val="0"/>
              </a:spcAft>
            </a:pPr>
            <a:r>
              <a:rPr lang="vi-VN"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Sống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lí</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tưởng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xác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đinh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mục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đích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cao</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đẹp</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kế</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hoạch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quyết</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tâm</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phấn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đấu</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để</a:t>
            </a:r>
            <a:r>
              <a:rPr lang="vi-VN" sz="2400" dirty="0">
                <a:latin typeface="Times New Roman" panose="02020603050405020304" pitchFamily="18" charset="0"/>
                <a:ea typeface="Times New Roman" panose="02020603050405020304" pitchFamily="18" charset="0"/>
                <a:cs typeface="Times New Roman" panose="02020603050405020304" pitchFamily="18" charset="0"/>
              </a:rPr>
              <a:t> đạt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mục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đích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nhằm</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đóng</a:t>
            </a:r>
            <a:r>
              <a:rPr lang="vi-VN" sz="2400" dirty="0">
                <a:latin typeface="Times New Roman" panose="02020603050405020304" pitchFamily="18" charset="0"/>
                <a:ea typeface="Times New Roman" panose="02020603050405020304" pitchFamily="18" charset="0"/>
                <a:cs typeface="Times New Roman" panose="02020603050405020304" pitchFamily="18" charset="0"/>
              </a:rPr>
              <a:t> góp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lợi</a:t>
            </a:r>
            <a:r>
              <a:rPr lang="vi-VN" sz="2400" dirty="0">
                <a:latin typeface="Times New Roman" panose="02020603050405020304" pitchFamily="18" charset="0"/>
                <a:ea typeface="Times New Roman" panose="02020603050405020304" pitchFamily="18" charset="0"/>
                <a:cs typeface="Times New Roman" panose="02020603050405020304" pitchFamily="18" charset="0"/>
              </a:rPr>
              <a:t> ích của cộng đồng, quốc gia, nhân loại.</a:t>
            </a:r>
            <a:endParaRPr lang="en-US" sz="2400" dirty="0">
              <a:latin typeface="Times New Roman" panose="02020603050405020304" pitchFamily="18" charset="0"/>
              <a:ea typeface="Times New Roman" panose="02020603050405020304" pitchFamily="18" charset="0"/>
              <a:cs typeface="Times New Roman" panose="02020603050405020304" pitchFamily="18" charset="0"/>
            </a:endParaRPr>
          </a:p>
          <a:p>
            <a:r>
              <a:rPr lang="vi-VN" sz="2400" dirty="0">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 Sống có lí tưởng giúp mỗi người có động lực phấn đấu hoàn thành mục tiêu của bản thân, góp phần xây dựng đất nước giàu mạnh, văn minh. Người sống có lí tưởng được xã hội công nhận, tôn trọng và tin tưởng.</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819824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oogle Shape;154;p8"/>
          <p:cNvPicPr preferRelativeResize="0"/>
          <p:nvPr/>
        </p:nvPicPr>
        <p:blipFill rotWithShape="1">
          <a:blip r:embed="rId2">
            <a:alphaModFix/>
          </a:blip>
          <a:srcRect l="16992" t="-937" r="50159" b="17086"/>
          <a:stretch/>
        </p:blipFill>
        <p:spPr>
          <a:xfrm>
            <a:off x="0" y="-548539"/>
            <a:ext cx="12643945" cy="7878878"/>
          </a:xfrm>
          <a:prstGeom prst="rect">
            <a:avLst/>
          </a:prstGeom>
          <a:noFill/>
          <a:ln>
            <a:noFill/>
          </a:ln>
        </p:spPr>
      </p:pic>
      <p:sp>
        <p:nvSpPr>
          <p:cNvPr id="3" name="Rectangle 2"/>
          <p:cNvSpPr/>
          <p:nvPr/>
        </p:nvSpPr>
        <p:spPr>
          <a:xfrm>
            <a:off x="1721476" y="2266635"/>
            <a:ext cx="8929352" cy="2569934"/>
          </a:xfrm>
          <a:prstGeom prst="rect">
            <a:avLst/>
          </a:prstGeom>
        </p:spPr>
        <p:txBody>
          <a:bodyPr wrap="square">
            <a:spAutoFit/>
          </a:bodyPr>
          <a:lstStyle/>
          <a:p>
            <a:pPr algn="just">
              <a:lnSpc>
                <a:spcPct val="115000"/>
              </a:lnSpc>
              <a:spcAft>
                <a:spcPts val="0"/>
              </a:spcAft>
            </a:pPr>
            <a:r>
              <a:rPr lang="vi-VN"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 Dựa vào các thông tin ở trên, em hãy xác định nhiệm vụ của thanh niên Việt Nam và những việc thanh niên cần phải làm để thực hiện nhiệm vụ đó.</a:t>
            </a:r>
            <a:endParaRPr lang="en-US" sz="2800" dirty="0">
              <a:solidFill>
                <a:srgbClr val="000000"/>
              </a:solidFill>
              <a:latin typeface="Times New Roman" panose="02020603050405020304" pitchFamily="18" charset="0"/>
              <a:ea typeface="Courier New" panose="02070309020205020404" pitchFamily="49" charset="0"/>
              <a:cs typeface="Times New Roman" panose="02020603050405020304" pitchFamily="18" charset="0"/>
            </a:endParaRPr>
          </a:p>
          <a:p>
            <a:pPr algn="just">
              <a:lnSpc>
                <a:spcPct val="115000"/>
              </a:lnSpc>
              <a:spcAft>
                <a:spcPts val="0"/>
              </a:spcAft>
            </a:pPr>
            <a:r>
              <a:rPr lang="vi-VN"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b. Theo em, học sinh cần làm gì để thực hiện nhiệm vụ của thanh niên Việt Nam ngày nay?</a:t>
            </a:r>
            <a:endParaRPr lang="en-US" sz="28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endParaRPr>
          </a:p>
        </p:txBody>
      </p:sp>
      <p:sp>
        <p:nvSpPr>
          <p:cNvPr id="15" name="Rectangle 14"/>
          <p:cNvSpPr/>
          <p:nvPr/>
        </p:nvSpPr>
        <p:spPr>
          <a:xfrm>
            <a:off x="4333623" y="173320"/>
            <a:ext cx="5386411" cy="769441"/>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vi-VN" sz="4400" b="1" cap="none" spc="0" dirty="0" smtClean="0">
                <a:ln/>
                <a:solidFill>
                  <a:srgbClr val="0070C0"/>
                </a:solidFill>
                <a:effectLst/>
              </a:rPr>
              <a:t>THẢO LUẬN NHÓM</a:t>
            </a:r>
          </a:p>
        </p:txBody>
      </p:sp>
    </p:spTree>
    <p:extLst>
      <p:ext uri="{BB962C8B-B14F-4D97-AF65-F5344CB8AC3E}">
        <p14:creationId xmlns:p14="http://schemas.microsoft.com/office/powerpoint/2010/main" val="37332324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924</TotalTime>
  <Words>1799</Words>
  <Application>Microsoft Office PowerPoint</Application>
  <PresentationFormat>Widescreen</PresentationFormat>
  <Paragraphs>71</Paragraphs>
  <Slides>26</Slides>
  <Notes>0</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26</vt:i4>
      </vt:variant>
    </vt:vector>
  </HeadingPairs>
  <TitlesOfParts>
    <vt:vector size="34" baseType="lpstr">
      <vt:lpstr>Aptos</vt:lpstr>
      <vt:lpstr>Arial</vt:lpstr>
      <vt:lpstr>Calibri</vt:lpstr>
      <vt:lpstr>Calibri Light</vt:lpstr>
      <vt:lpstr>Courier New</vt:lpstr>
      <vt:lpstr>Tahoma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Microsoft account</cp:lastModifiedBy>
  <cp:revision>97</cp:revision>
  <dcterms:created xsi:type="dcterms:W3CDTF">2021-07-12T08:45:55Z</dcterms:created>
  <dcterms:modified xsi:type="dcterms:W3CDTF">2024-08-28T15:56:13Z</dcterms:modified>
</cp:coreProperties>
</file>