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34"/>
  </p:notesMasterIdLst>
  <p:sldIdLst>
    <p:sldId id="492" r:id="rId2"/>
    <p:sldId id="518" r:id="rId3"/>
    <p:sldId id="545" r:id="rId4"/>
    <p:sldId id="517" r:id="rId5"/>
    <p:sldId id="519" r:id="rId6"/>
    <p:sldId id="497" r:id="rId7"/>
    <p:sldId id="498" r:id="rId8"/>
    <p:sldId id="521" r:id="rId9"/>
    <p:sldId id="538" r:id="rId10"/>
    <p:sldId id="539" r:id="rId11"/>
    <p:sldId id="500" r:id="rId12"/>
    <p:sldId id="546" r:id="rId13"/>
    <p:sldId id="547" r:id="rId14"/>
    <p:sldId id="507" r:id="rId15"/>
    <p:sldId id="540" r:id="rId16"/>
    <p:sldId id="529" r:id="rId17"/>
    <p:sldId id="532" r:id="rId18"/>
    <p:sldId id="522" r:id="rId19"/>
    <p:sldId id="534" r:id="rId20"/>
    <p:sldId id="535" r:id="rId21"/>
    <p:sldId id="543" r:id="rId22"/>
    <p:sldId id="510" r:id="rId23"/>
    <p:sldId id="548" r:id="rId24"/>
    <p:sldId id="511" r:id="rId25"/>
    <p:sldId id="512" r:id="rId26"/>
    <p:sldId id="536" r:id="rId27"/>
    <p:sldId id="513" r:id="rId28"/>
    <p:sldId id="544" r:id="rId29"/>
    <p:sldId id="509" r:id="rId30"/>
    <p:sldId id="537" r:id="rId31"/>
    <p:sldId id="549" r:id="rId32"/>
    <p:sldId id="524" r:id="rId33"/>
  </p:sldIdLst>
  <p:sldSz cx="9144000" cy="5143500" type="screen16x9"/>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DFF"/>
    <a:srgbClr val="CFF5FE"/>
    <a:srgbClr val="98E4FA"/>
    <a:srgbClr val="7C572A"/>
    <a:srgbClr val="F14AFC"/>
    <a:srgbClr val="B740B8"/>
    <a:srgbClr val="B240B9"/>
    <a:srgbClr val="B941BC"/>
    <a:srgbClr val="140266"/>
    <a:srgbClr val="9ED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6314" autoAdjust="0"/>
  </p:normalViewPr>
  <p:slideViewPr>
    <p:cSldViewPr>
      <p:cViewPr varScale="1">
        <p:scale>
          <a:sx n="85" d="100"/>
          <a:sy n="85" d="100"/>
        </p:scale>
        <p:origin x="212" y="5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pPr/>
              <a:t>8/21/2024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pPr/>
              <a:t>‹#›</a:t>
            </a:fld>
            <a:endParaRPr lang="en-US"/>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a:t>
            </a:fld>
            <a:endParaRPr lang="zh-CN" altLang="en-US"/>
          </a:p>
        </p:txBody>
      </p:sp>
    </p:spTree>
    <p:extLst>
      <p:ext uri="{BB962C8B-B14F-4D97-AF65-F5344CB8AC3E}">
        <p14:creationId xmlns:p14="http://schemas.microsoft.com/office/powerpoint/2010/main" val="2520040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11</a:t>
            </a:fld>
            <a:endParaRPr lang="zh-CN" altLang="en-US"/>
          </a:p>
        </p:txBody>
      </p:sp>
    </p:spTree>
    <p:extLst>
      <p:ext uri="{BB962C8B-B14F-4D97-AF65-F5344CB8AC3E}">
        <p14:creationId xmlns:p14="http://schemas.microsoft.com/office/powerpoint/2010/main" val="1113975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12</a:t>
            </a:fld>
            <a:endParaRPr lang="zh-CN" altLang="en-US"/>
          </a:p>
        </p:txBody>
      </p:sp>
    </p:spTree>
    <p:extLst>
      <p:ext uri="{BB962C8B-B14F-4D97-AF65-F5344CB8AC3E}">
        <p14:creationId xmlns:p14="http://schemas.microsoft.com/office/powerpoint/2010/main" val="2690474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13</a:t>
            </a:fld>
            <a:endParaRPr lang="zh-CN" altLang="en-US"/>
          </a:p>
        </p:txBody>
      </p:sp>
    </p:spTree>
    <p:extLst>
      <p:ext uri="{BB962C8B-B14F-4D97-AF65-F5344CB8AC3E}">
        <p14:creationId xmlns:p14="http://schemas.microsoft.com/office/powerpoint/2010/main" val="452833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14</a:t>
            </a:fld>
            <a:endParaRPr lang="zh-CN" altLang="en-US"/>
          </a:p>
        </p:txBody>
      </p:sp>
    </p:spTree>
    <p:extLst>
      <p:ext uri="{BB962C8B-B14F-4D97-AF65-F5344CB8AC3E}">
        <p14:creationId xmlns:p14="http://schemas.microsoft.com/office/powerpoint/2010/main" val="4138481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15</a:t>
            </a:fld>
            <a:endParaRPr lang="zh-CN" altLang="en-US"/>
          </a:p>
        </p:txBody>
      </p:sp>
    </p:spTree>
    <p:extLst>
      <p:ext uri="{BB962C8B-B14F-4D97-AF65-F5344CB8AC3E}">
        <p14:creationId xmlns:p14="http://schemas.microsoft.com/office/powerpoint/2010/main" val="2941683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16</a:t>
            </a:fld>
            <a:endParaRPr lang="zh-CN" altLang="en-US"/>
          </a:p>
        </p:txBody>
      </p:sp>
    </p:spTree>
    <p:extLst>
      <p:ext uri="{BB962C8B-B14F-4D97-AF65-F5344CB8AC3E}">
        <p14:creationId xmlns:p14="http://schemas.microsoft.com/office/powerpoint/2010/main" val="634279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18</a:t>
            </a:fld>
            <a:endParaRPr lang="zh-CN" altLang="en-US"/>
          </a:p>
        </p:txBody>
      </p:sp>
    </p:spTree>
    <p:extLst>
      <p:ext uri="{BB962C8B-B14F-4D97-AF65-F5344CB8AC3E}">
        <p14:creationId xmlns:p14="http://schemas.microsoft.com/office/powerpoint/2010/main" val="625536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19</a:t>
            </a:fld>
            <a:endParaRPr lang="zh-CN" altLang="en-US"/>
          </a:p>
        </p:txBody>
      </p:sp>
    </p:spTree>
    <p:extLst>
      <p:ext uri="{BB962C8B-B14F-4D97-AF65-F5344CB8AC3E}">
        <p14:creationId xmlns:p14="http://schemas.microsoft.com/office/powerpoint/2010/main" val="24074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20</a:t>
            </a:fld>
            <a:endParaRPr lang="zh-CN" altLang="en-US"/>
          </a:p>
        </p:txBody>
      </p:sp>
    </p:spTree>
    <p:extLst>
      <p:ext uri="{BB962C8B-B14F-4D97-AF65-F5344CB8AC3E}">
        <p14:creationId xmlns:p14="http://schemas.microsoft.com/office/powerpoint/2010/main" val="3803383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21</a:t>
            </a:fld>
            <a:endParaRPr lang="zh-CN" altLang="en-US"/>
          </a:p>
        </p:txBody>
      </p:sp>
    </p:spTree>
    <p:extLst>
      <p:ext uri="{BB962C8B-B14F-4D97-AF65-F5344CB8AC3E}">
        <p14:creationId xmlns:p14="http://schemas.microsoft.com/office/powerpoint/2010/main" val="1488701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a:t>
            </a:fld>
            <a:endParaRPr lang="zh-CN" altLang="en-US"/>
          </a:p>
        </p:txBody>
      </p:sp>
    </p:spTree>
    <p:extLst>
      <p:ext uri="{BB962C8B-B14F-4D97-AF65-F5344CB8AC3E}">
        <p14:creationId xmlns:p14="http://schemas.microsoft.com/office/powerpoint/2010/main" val="267816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22</a:t>
            </a:fld>
            <a:endParaRPr lang="zh-CN" altLang="en-US"/>
          </a:p>
        </p:txBody>
      </p:sp>
    </p:spTree>
    <p:extLst>
      <p:ext uri="{BB962C8B-B14F-4D97-AF65-F5344CB8AC3E}">
        <p14:creationId xmlns:p14="http://schemas.microsoft.com/office/powerpoint/2010/main" val="3702740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24</a:t>
            </a:fld>
            <a:endParaRPr lang="zh-CN" altLang="en-US"/>
          </a:p>
        </p:txBody>
      </p:sp>
    </p:spTree>
    <p:extLst>
      <p:ext uri="{BB962C8B-B14F-4D97-AF65-F5344CB8AC3E}">
        <p14:creationId xmlns:p14="http://schemas.microsoft.com/office/powerpoint/2010/main" val="3627210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25</a:t>
            </a:fld>
            <a:endParaRPr lang="zh-CN" altLang="en-US"/>
          </a:p>
        </p:txBody>
      </p:sp>
    </p:spTree>
    <p:extLst>
      <p:ext uri="{BB962C8B-B14F-4D97-AF65-F5344CB8AC3E}">
        <p14:creationId xmlns:p14="http://schemas.microsoft.com/office/powerpoint/2010/main" val="3427423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26</a:t>
            </a:fld>
            <a:endParaRPr lang="zh-CN" altLang="en-US"/>
          </a:p>
        </p:txBody>
      </p:sp>
    </p:spTree>
    <p:extLst>
      <p:ext uri="{BB962C8B-B14F-4D97-AF65-F5344CB8AC3E}">
        <p14:creationId xmlns:p14="http://schemas.microsoft.com/office/powerpoint/2010/main" val="1360739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27</a:t>
            </a:fld>
            <a:endParaRPr lang="zh-CN" altLang="en-US"/>
          </a:p>
        </p:txBody>
      </p:sp>
    </p:spTree>
    <p:extLst>
      <p:ext uri="{BB962C8B-B14F-4D97-AF65-F5344CB8AC3E}">
        <p14:creationId xmlns:p14="http://schemas.microsoft.com/office/powerpoint/2010/main" val="2544786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28</a:t>
            </a:fld>
            <a:endParaRPr lang="zh-CN" altLang="en-US"/>
          </a:p>
        </p:txBody>
      </p:sp>
    </p:spTree>
    <p:extLst>
      <p:ext uri="{BB962C8B-B14F-4D97-AF65-F5344CB8AC3E}">
        <p14:creationId xmlns:p14="http://schemas.microsoft.com/office/powerpoint/2010/main" val="1472695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29</a:t>
            </a:fld>
            <a:endParaRPr lang="zh-CN" altLang="en-US"/>
          </a:p>
        </p:txBody>
      </p:sp>
    </p:spTree>
    <p:extLst>
      <p:ext uri="{BB962C8B-B14F-4D97-AF65-F5344CB8AC3E}">
        <p14:creationId xmlns:p14="http://schemas.microsoft.com/office/powerpoint/2010/main" val="1403044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30</a:t>
            </a:fld>
            <a:endParaRPr lang="zh-CN" altLang="en-US"/>
          </a:p>
        </p:txBody>
      </p:sp>
    </p:spTree>
    <p:extLst>
      <p:ext uri="{BB962C8B-B14F-4D97-AF65-F5344CB8AC3E}">
        <p14:creationId xmlns:p14="http://schemas.microsoft.com/office/powerpoint/2010/main" val="2940940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31</a:t>
            </a:fld>
            <a:endParaRPr lang="zh-CN" altLang="en-US"/>
          </a:p>
        </p:txBody>
      </p:sp>
    </p:spTree>
    <p:extLst>
      <p:ext uri="{BB962C8B-B14F-4D97-AF65-F5344CB8AC3E}">
        <p14:creationId xmlns:p14="http://schemas.microsoft.com/office/powerpoint/2010/main" val="3306403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32</a:t>
            </a:fld>
            <a:endParaRPr lang="zh-CN" altLang="en-US"/>
          </a:p>
        </p:txBody>
      </p:sp>
    </p:spTree>
    <p:extLst>
      <p:ext uri="{BB962C8B-B14F-4D97-AF65-F5344CB8AC3E}">
        <p14:creationId xmlns:p14="http://schemas.microsoft.com/office/powerpoint/2010/main" val="314810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4</a:t>
            </a:fld>
            <a:endParaRPr lang="zh-CN" altLang="en-US"/>
          </a:p>
        </p:txBody>
      </p:sp>
    </p:spTree>
    <p:extLst>
      <p:ext uri="{BB962C8B-B14F-4D97-AF65-F5344CB8AC3E}">
        <p14:creationId xmlns:p14="http://schemas.microsoft.com/office/powerpoint/2010/main" val="98638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5</a:t>
            </a:fld>
            <a:endParaRPr lang="zh-CN" altLang="en-US"/>
          </a:p>
        </p:txBody>
      </p:sp>
    </p:spTree>
    <p:extLst>
      <p:ext uri="{BB962C8B-B14F-4D97-AF65-F5344CB8AC3E}">
        <p14:creationId xmlns:p14="http://schemas.microsoft.com/office/powerpoint/2010/main" val="3221434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6</a:t>
            </a:fld>
            <a:endParaRPr lang="zh-CN" altLang="en-US"/>
          </a:p>
        </p:txBody>
      </p:sp>
    </p:spTree>
    <p:extLst>
      <p:ext uri="{BB962C8B-B14F-4D97-AF65-F5344CB8AC3E}">
        <p14:creationId xmlns:p14="http://schemas.microsoft.com/office/powerpoint/2010/main" val="220995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7</a:t>
            </a:fld>
            <a:endParaRPr lang="zh-CN" altLang="en-US"/>
          </a:p>
        </p:txBody>
      </p:sp>
    </p:spTree>
    <p:extLst>
      <p:ext uri="{BB962C8B-B14F-4D97-AF65-F5344CB8AC3E}">
        <p14:creationId xmlns:p14="http://schemas.microsoft.com/office/powerpoint/2010/main" val="46260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8</a:t>
            </a:fld>
            <a:endParaRPr lang="zh-CN" altLang="en-US"/>
          </a:p>
        </p:txBody>
      </p:sp>
    </p:spTree>
    <p:extLst>
      <p:ext uri="{BB962C8B-B14F-4D97-AF65-F5344CB8AC3E}">
        <p14:creationId xmlns:p14="http://schemas.microsoft.com/office/powerpoint/2010/main" val="513723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9</a:t>
            </a:fld>
            <a:endParaRPr lang="zh-CN" altLang="en-US"/>
          </a:p>
        </p:txBody>
      </p:sp>
    </p:spTree>
    <p:extLst>
      <p:ext uri="{BB962C8B-B14F-4D97-AF65-F5344CB8AC3E}">
        <p14:creationId xmlns:p14="http://schemas.microsoft.com/office/powerpoint/2010/main" val="3609783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10</a:t>
            </a:fld>
            <a:endParaRPr lang="zh-CN" altLang="en-US"/>
          </a:p>
        </p:txBody>
      </p:sp>
    </p:spTree>
    <p:extLst>
      <p:ext uri="{BB962C8B-B14F-4D97-AF65-F5344CB8AC3E}">
        <p14:creationId xmlns:p14="http://schemas.microsoft.com/office/powerpoint/2010/main" val="3393687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397" y="-985"/>
            <a:ext cx="9144793" cy="5145470"/>
          </a:xfrm>
          <a:prstGeom prst="rect">
            <a:avLst/>
          </a:prstGeom>
        </p:spPr>
      </p:pic>
    </p:spTree>
    <p:extLst>
      <p:ext uri="{BB962C8B-B14F-4D97-AF65-F5344CB8AC3E}">
        <p14:creationId xmlns:p14="http://schemas.microsoft.com/office/powerpoint/2010/main" val="616715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一分钟我们可以做些什么？</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83303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珍惜时间的名人名言</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32408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如何安排和管理时间？</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51803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Tree>
    <p:extLst>
      <p:ext uri="{BB962C8B-B14F-4D97-AF65-F5344CB8AC3E}">
        <p14:creationId xmlns:p14="http://schemas.microsoft.com/office/powerpoint/2010/main" val="4275026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AD8240-3148-4746-BA4B-7B32B016BA56}"/>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dirty="0"/>
              <a:t>单击此处编辑母版标题样式</a:t>
            </a:r>
          </a:p>
        </p:txBody>
      </p:sp>
      <p:sp>
        <p:nvSpPr>
          <p:cNvPr id="3" name="副标题 2">
            <a:extLst>
              <a:ext uri="{FF2B5EF4-FFF2-40B4-BE49-F238E27FC236}">
                <a16:creationId xmlns:a16="http://schemas.microsoft.com/office/drawing/2014/main" id="{B51CC32A-496B-42D5-8EC6-30D10EB5C16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F25E7C-B1D9-4999-8D1F-ED84C4EE9A27}"/>
              </a:ext>
            </a:extLst>
          </p:cNvPr>
          <p:cNvSpPr>
            <a:spLocks noGrp="1"/>
          </p:cNvSpPr>
          <p:nvPr>
            <p:ph type="dt" sz="half" idx="10"/>
          </p:nvPr>
        </p:nvSpPr>
        <p:spPr/>
        <p:txBody>
          <a:bodyPr/>
          <a:lstStyle/>
          <a:p>
            <a:fld id="{0DA2CC75-8280-4D50-8556-C2874ADEF926}" type="datetimeFigureOut">
              <a:rPr lang="zh-CN" altLang="en-US" smtClean="0"/>
              <a:t>2024/8/21</a:t>
            </a:fld>
            <a:endParaRPr lang="zh-CN" altLang="en-US"/>
          </a:p>
        </p:txBody>
      </p:sp>
      <p:sp>
        <p:nvSpPr>
          <p:cNvPr id="5" name="页脚占位符 4">
            <a:extLst>
              <a:ext uri="{FF2B5EF4-FFF2-40B4-BE49-F238E27FC236}">
                <a16:creationId xmlns:a16="http://schemas.microsoft.com/office/drawing/2014/main" id="{E18A7BBD-E847-449A-AA53-B3DBD3F53D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910074-A50B-4F6C-9D3A-997C16815E9A}"/>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895897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2024/8/21</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680" r:id="rId1"/>
    <p:sldLayoutId id="2147483696" r:id="rId2"/>
    <p:sldLayoutId id="2147483734" r:id="rId3"/>
    <p:sldLayoutId id="2147483735" r:id="rId4"/>
    <p:sldLayoutId id="2147483736" r:id="rId5"/>
    <p:sldLayoutId id="2147483732" r:id="rId6"/>
  </p:sldLayoutIdLst>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2.jp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0CA36092-9498-4D3B-AEC8-B3891A594852}"/>
              </a:ext>
            </a:extLst>
          </p:cNvPr>
          <p:cNvSpPr/>
          <p:nvPr/>
        </p:nvSpPr>
        <p:spPr>
          <a:xfrm>
            <a:off x="838200" y="742950"/>
            <a:ext cx="7772400" cy="757130"/>
          </a:xfrm>
          <a:prstGeom prst="rect">
            <a:avLst/>
          </a:prstGeom>
        </p:spPr>
        <p:txBody>
          <a:bodyPr wrap="square">
            <a:spAutoFit/>
          </a:bodyPr>
          <a:lstStyle/>
          <a:p>
            <a:pPr algn="ctr">
              <a:lnSpc>
                <a:spcPct val="80000"/>
              </a:lnSpc>
            </a:pPr>
            <a:r>
              <a:rPr lang="en-US" altLang="zh-CN" sz="5400" spc="600">
                <a:ln w="12700">
                  <a:solidFill>
                    <a:srgbClr val="5A3312"/>
                  </a:solidFill>
                </a:ln>
                <a:solidFill>
                  <a:schemeClr val="accent1"/>
                </a:solidFill>
                <a:latin typeface="Tahoma" panose="020B0604030504040204" pitchFamily="34" charset="0"/>
                <a:ea typeface="Tahoma" panose="020B0604030504040204" pitchFamily="34" charset="0"/>
                <a:cs typeface="Tahoma" panose="020B0604030504040204" pitchFamily="34" charset="0"/>
              </a:rPr>
              <a:t>Chào mừng các em</a:t>
            </a:r>
            <a:endParaRPr lang="zh-CN" altLang="en-US" sz="5400" spc="600" dirty="0">
              <a:ln w="12700">
                <a:solidFill>
                  <a:srgbClr val="5A3312"/>
                </a:solidFill>
              </a:ln>
              <a:solidFill>
                <a:schemeClr val="accent1"/>
              </a:solidFill>
              <a:latin typeface="Tahoma" panose="020B0604030504040204" pitchFamily="34" charset="0"/>
              <a:ea typeface="汉仪铸字木头人W" panose="00020600040101010101" pitchFamily="18" charset="-122"/>
              <a:cs typeface="Tahoma" panose="020B0604030504040204" pitchFamily="34" charset="0"/>
            </a:endParaRPr>
          </a:p>
        </p:txBody>
      </p:sp>
      <p:grpSp>
        <p:nvGrpSpPr>
          <p:cNvPr id="10" name="组合 9"/>
          <p:cNvGrpSpPr/>
          <p:nvPr/>
        </p:nvGrpSpPr>
        <p:grpSpPr>
          <a:xfrm>
            <a:off x="2437805" y="3831345"/>
            <a:ext cx="4724400" cy="523603"/>
            <a:chOff x="3035025" y="3820470"/>
            <a:chExt cx="3958033" cy="299202"/>
          </a:xfrm>
        </p:grpSpPr>
        <p:sp>
          <p:nvSpPr>
            <p:cNvPr id="7" name="圆角矩形 6"/>
            <p:cNvSpPr/>
            <p:nvPr/>
          </p:nvSpPr>
          <p:spPr>
            <a:xfrm>
              <a:off x="3035025" y="3820470"/>
              <a:ext cx="3958033" cy="29920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文本框 16">
              <a:extLst>
                <a:ext uri="{FF2B5EF4-FFF2-40B4-BE49-F238E27FC236}">
                  <a16:creationId xmlns:a16="http://schemas.microsoft.com/office/drawing/2014/main" id="{16EC2491-DF2E-459E-A725-0E881F7EA91F}"/>
                </a:ext>
              </a:extLst>
            </p:cNvPr>
            <p:cNvSpPr txBox="1"/>
            <p:nvPr/>
          </p:nvSpPr>
          <p:spPr>
            <a:xfrm>
              <a:off x="3394953" y="3823833"/>
              <a:ext cx="3238175" cy="263809"/>
            </a:xfrm>
            <a:prstGeom prst="rect">
              <a:avLst/>
            </a:prstGeom>
            <a:noFill/>
          </p:spPr>
          <p:txBody>
            <a:bodyPr wrap="none" rtlCol="0">
              <a:spAutoFit/>
            </a:bodyPr>
            <a:lstStyle/>
            <a:p>
              <a:r>
                <a:rPr lang="en-US" altLang="zh-CN" sz="2400">
                  <a:solidFill>
                    <a:schemeClr val="bg1"/>
                  </a:solidFill>
                </a:rPr>
                <a:t>Giáo viên:...........................</a:t>
              </a:r>
              <a:endParaRPr lang="zh-CN" altLang="en-US" sz="2400" dirty="0">
                <a:solidFill>
                  <a:schemeClr val="bg1"/>
                </a:solidFill>
              </a:endParaRPr>
            </a:p>
          </p:txBody>
        </p:sp>
      </p:grpSp>
      <p:pic>
        <p:nvPicPr>
          <p:cNvPr id="6" name="图片 5"/>
          <p:cNvPicPr>
            <a:picLocks noChangeAspect="1"/>
          </p:cNvPicPr>
          <p:nvPr/>
        </p:nvPicPr>
        <p:blipFill>
          <a:blip r:embed="rId3">
            <a:extLst>
              <a:ext uri="{BEBA8EAE-BF5A-486C-A8C5-ECC9F3942E4B}">
                <a14:imgProps xmlns:a14="http://schemas.microsoft.com/office/drawing/2010/main">
                  <a14:imgLayer>
                    <a14:imgEffect>
                      <a14:brightnessContrast contrast="40000"/>
                    </a14:imgEffect>
                  </a14:imgLayer>
                </a14:imgProps>
              </a:ext>
            </a:extLst>
          </a:blip>
          <a:stretch>
            <a:fillRect/>
          </a:stretch>
        </p:blipFill>
        <p:spPr>
          <a:xfrm>
            <a:off x="638915" y="1734790"/>
            <a:ext cx="2180486" cy="2645657"/>
          </a:xfrm>
          <a:prstGeom prst="rect">
            <a:avLst/>
          </a:prstGeom>
        </p:spPr>
      </p:pic>
      <p:pic>
        <p:nvPicPr>
          <p:cNvPr id="9" name="图片 8"/>
          <p:cNvPicPr>
            <a:picLocks noChangeAspect="1"/>
          </p:cNvPicPr>
          <p:nvPr/>
        </p:nvPicPr>
        <p:blipFill>
          <a:blip r:embed="rId4"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350140" y="2495550"/>
            <a:ext cx="1544330" cy="2362200"/>
          </a:xfrm>
          <a:prstGeom prst="rect">
            <a:avLst/>
          </a:prstGeom>
        </p:spPr>
      </p:pic>
      <p:sp>
        <p:nvSpPr>
          <p:cNvPr id="2" name="TextBox 1">
            <a:extLst>
              <a:ext uri="{FF2B5EF4-FFF2-40B4-BE49-F238E27FC236}">
                <a16:creationId xmlns:a16="http://schemas.microsoft.com/office/drawing/2014/main" id="{07430F69-BBDF-4E72-91E5-273D1DF1C4C7}"/>
              </a:ext>
            </a:extLst>
          </p:cNvPr>
          <p:cNvSpPr txBox="1"/>
          <p:nvPr/>
        </p:nvSpPr>
        <p:spPr>
          <a:xfrm>
            <a:off x="4066479" y="2251264"/>
            <a:ext cx="3048000" cy="646331"/>
          </a:xfrm>
          <a:prstGeom prst="rect">
            <a:avLst/>
          </a:prstGeom>
          <a:noFill/>
        </p:spPr>
        <p:txBody>
          <a:bodyPr wrap="square" rtlCol="0">
            <a:spAutoFit/>
          </a:bodyPr>
          <a:lstStyle/>
          <a:p>
            <a:r>
              <a:rPr lang="en-US" sz="3600" b="1" dirty="0" err="1">
                <a:solidFill>
                  <a:srgbClr val="F14AFC"/>
                </a:solidFill>
              </a:rPr>
              <a:t>Lớp</a:t>
            </a:r>
            <a:r>
              <a:rPr lang="en-US" sz="3600" b="1" dirty="0">
                <a:solidFill>
                  <a:srgbClr val="F14AFC"/>
                </a:solidFill>
              </a:rPr>
              <a:t> 9</a:t>
            </a:r>
          </a:p>
        </p:txBody>
      </p:sp>
    </p:spTree>
    <p:extLst>
      <p:ext uri="{BB962C8B-B14F-4D97-AF65-F5344CB8AC3E}">
        <p14:creationId xmlns:p14="http://schemas.microsoft.com/office/powerpoint/2010/main" val="2731393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by="(-#ppt_w*2)" calcmode="lin" valueType="num">
                                      <p:cBhvr rctx="PPT">
                                        <p:cTn id="16" dur="500" autoRev="1" fill="hold">
                                          <p:stCondLst>
                                            <p:cond delay="0"/>
                                          </p:stCondLst>
                                        </p:cTn>
                                        <p:tgtEl>
                                          <p:spTgt spid="14"/>
                                        </p:tgtEl>
                                        <p:attrNameLst>
                                          <p:attrName>ppt_w</p:attrName>
                                        </p:attrNameLst>
                                      </p:cBhvr>
                                    </p:anim>
                                    <p:anim by="(#ppt_w*0.50)" calcmode="lin" valueType="num">
                                      <p:cBhvr>
                                        <p:cTn id="17" dur="500" decel="50000" autoRev="1" fill="hold">
                                          <p:stCondLst>
                                            <p:cond delay="0"/>
                                          </p:stCondLst>
                                        </p:cTn>
                                        <p:tgtEl>
                                          <p:spTgt spid="14"/>
                                        </p:tgtEl>
                                        <p:attrNameLst>
                                          <p:attrName>ppt_x</p:attrName>
                                        </p:attrNameLst>
                                      </p:cBhvr>
                                    </p:anim>
                                    <p:anim from="(-#ppt_h/2)" to="(#ppt_y)" calcmode="lin" valueType="num">
                                      <p:cBhvr>
                                        <p:cTn id="18" dur="1000" fill="hold">
                                          <p:stCondLst>
                                            <p:cond delay="0"/>
                                          </p:stCondLst>
                                        </p:cTn>
                                        <p:tgtEl>
                                          <p:spTgt spid="14"/>
                                        </p:tgtEl>
                                        <p:attrNameLst>
                                          <p:attrName>ppt_y</p:attrName>
                                        </p:attrNameLst>
                                      </p:cBhvr>
                                    </p:anim>
                                    <p:animRot by="21600000">
                                      <p:cBhvr>
                                        <p:cTn id="19" dur="1000" fill="hold">
                                          <p:stCondLst>
                                            <p:cond delay="0"/>
                                          </p:stCondLst>
                                        </p:cTn>
                                        <p:tgtEl>
                                          <p:spTgt spid="14"/>
                                        </p:tgtEl>
                                        <p:attrNameLst>
                                          <p:attrName>r</p:attrName>
                                        </p:attrNameLst>
                                      </p:cBhvr>
                                    </p:animRot>
                                  </p:childTnLst>
                                </p:cTn>
                              </p:par>
                            </p:childTnLst>
                          </p:cTn>
                        </p:par>
                        <p:par>
                          <p:cTn id="20" fill="hold">
                            <p:stCondLst>
                              <p:cond delay="32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095750"/>
            <a:ext cx="1216949" cy="1216949"/>
          </a:xfrm>
          <a:prstGeom prst="rect">
            <a:avLst/>
          </a:prstGeom>
        </p:spPr>
      </p:pic>
      <p:sp>
        <p:nvSpPr>
          <p:cNvPr id="13" name="矩形 12">
            <a:extLst>
              <a:ext uri="{FF2B5EF4-FFF2-40B4-BE49-F238E27FC236}">
                <a16:creationId xmlns:a16="http://schemas.microsoft.com/office/drawing/2014/main" id="{4B5AF6E7-C4D0-4E6E-8F81-CE55DC10F846}"/>
              </a:ext>
            </a:extLst>
          </p:cNvPr>
          <p:cNvSpPr/>
          <p:nvPr/>
        </p:nvSpPr>
        <p:spPr>
          <a:xfrm>
            <a:off x="5924016" y="1306967"/>
            <a:ext cx="184731"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71143"/>
            <a:ext cx="7563134" cy="651936"/>
          </a:xfrm>
          <a:prstGeom prst="rect">
            <a:avLst/>
          </a:prstGeom>
        </p:spPr>
      </p:pic>
      <p:sp>
        <p:nvSpPr>
          <p:cNvPr id="11" name="文本框 20">
            <a:extLst>
              <a:ext uri="{FF2B5EF4-FFF2-40B4-BE49-F238E27FC236}">
                <a16:creationId xmlns:a16="http://schemas.microsoft.com/office/drawing/2014/main" id="{41709550-8102-4913-8D78-4D6C8E4600DD}"/>
              </a:ext>
            </a:extLst>
          </p:cNvPr>
          <p:cNvSpPr txBox="1"/>
          <p:nvPr/>
        </p:nvSpPr>
        <p:spPr>
          <a:xfrm>
            <a:off x="1143000" y="144114"/>
            <a:ext cx="5369742"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Đọc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thông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tin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và</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trả</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lời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câu</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hỏi</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DD4E9BDA-EE58-E196-BFB1-88F50B6023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0632" y="723079"/>
            <a:ext cx="5148567" cy="3042053"/>
          </a:xfrm>
          <a:prstGeom prst="rect">
            <a:avLst/>
          </a:prstGeom>
        </p:spPr>
      </p:pic>
      <p:pic>
        <p:nvPicPr>
          <p:cNvPr id="14" name="Picture 13">
            <a:extLst>
              <a:ext uri="{FF2B5EF4-FFF2-40B4-BE49-F238E27FC236}">
                <a16:creationId xmlns:a16="http://schemas.microsoft.com/office/drawing/2014/main" id="{FA91C436-E8DF-0DCD-598E-703D308B9B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0631" y="3765132"/>
            <a:ext cx="5148567" cy="1230094"/>
          </a:xfrm>
          <a:prstGeom prst="rect">
            <a:avLst/>
          </a:prstGeom>
        </p:spPr>
      </p:pic>
      <p:sp>
        <p:nvSpPr>
          <p:cNvPr id="16" name="TextBox 15">
            <a:extLst>
              <a:ext uri="{FF2B5EF4-FFF2-40B4-BE49-F238E27FC236}">
                <a16:creationId xmlns:a16="http://schemas.microsoft.com/office/drawing/2014/main" id="{0015610B-66EA-B63A-E7D1-C27F73851814}"/>
              </a:ext>
            </a:extLst>
          </p:cNvPr>
          <p:cNvSpPr txBox="1"/>
          <p:nvPr/>
        </p:nvSpPr>
        <p:spPr>
          <a:xfrm>
            <a:off x="381000" y="1047750"/>
            <a:ext cx="3106795" cy="3249416"/>
          </a:xfrm>
          <a:prstGeom prst="rect">
            <a:avLst/>
          </a:prstGeom>
          <a:noFill/>
        </p:spPr>
        <p:txBody>
          <a:bodyPr wrap="square">
            <a:spAutoFit/>
          </a:bodyPr>
          <a:lstStyle/>
          <a:p>
            <a:pPr indent="457200" algn="just">
              <a:lnSpc>
                <a:spcPct val="115000"/>
              </a:lnSpc>
            </a:pP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Em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hãy</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chỉ</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ra</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biểu</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hiện</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của</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bằng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thiếu</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bằng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trong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thông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tin,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trường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hợp</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trên</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Em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hãy</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nêu</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ý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nghĩa</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của</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bằng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tác</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hại</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của</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sự</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thiếu</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bằng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trong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cuộc</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sống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3656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3350"/>
            <a:ext cx="9296400" cy="739377"/>
          </a:xfrm>
          <a:prstGeom prst="rect">
            <a:avLst/>
          </a:prstGeom>
        </p:spPr>
      </p:pic>
      <p:sp>
        <p:nvSpPr>
          <p:cNvPr id="12" name="文本框 20">
            <a:extLst>
              <a:ext uri="{FF2B5EF4-FFF2-40B4-BE49-F238E27FC236}">
                <a16:creationId xmlns:a16="http://schemas.microsoft.com/office/drawing/2014/main" id="{BA7984F1-0D12-8BDB-F692-F2FB75EB49EB}"/>
              </a:ext>
            </a:extLst>
          </p:cNvPr>
          <p:cNvSpPr txBox="1"/>
          <p:nvPr/>
        </p:nvSpPr>
        <p:spPr>
          <a:xfrm>
            <a:off x="1219200" y="251958"/>
            <a:ext cx="6324600"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Biểu</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hiện</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sự</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bằng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trong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các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thông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tin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4B8568C-7292-3EB5-D99D-A95CB40E9942}"/>
              </a:ext>
            </a:extLst>
          </p:cNvPr>
          <p:cNvGraphicFramePr>
            <a:graphicFrameLocks noGrp="1"/>
          </p:cNvGraphicFramePr>
          <p:nvPr>
            <p:extLst>
              <p:ext uri="{D42A27DB-BD31-4B8C-83A1-F6EECF244321}">
                <p14:modId xmlns:p14="http://schemas.microsoft.com/office/powerpoint/2010/main" val="1135006612"/>
              </p:ext>
            </p:extLst>
          </p:nvPr>
        </p:nvGraphicFramePr>
        <p:xfrm>
          <a:off x="457200" y="933836"/>
          <a:ext cx="7010400" cy="4091435"/>
        </p:xfrm>
        <a:graphic>
          <a:graphicData uri="http://schemas.openxmlformats.org/drawingml/2006/table">
            <a:tbl>
              <a:tblPr/>
              <a:tblGrid>
                <a:gridCol w="609600">
                  <a:extLst>
                    <a:ext uri="{9D8B030D-6E8A-4147-A177-3AD203B41FA5}">
                      <a16:colId xmlns:a16="http://schemas.microsoft.com/office/drawing/2014/main" val="1383449136"/>
                    </a:ext>
                  </a:extLst>
                </a:gridCol>
                <a:gridCol w="2295819">
                  <a:extLst>
                    <a:ext uri="{9D8B030D-6E8A-4147-A177-3AD203B41FA5}">
                      <a16:colId xmlns:a16="http://schemas.microsoft.com/office/drawing/2014/main" val="2201970537"/>
                    </a:ext>
                  </a:extLst>
                </a:gridCol>
                <a:gridCol w="1971381">
                  <a:extLst>
                    <a:ext uri="{9D8B030D-6E8A-4147-A177-3AD203B41FA5}">
                      <a16:colId xmlns:a16="http://schemas.microsoft.com/office/drawing/2014/main" val="2835144246"/>
                    </a:ext>
                  </a:extLst>
                </a:gridCol>
                <a:gridCol w="2133600">
                  <a:extLst>
                    <a:ext uri="{9D8B030D-6E8A-4147-A177-3AD203B41FA5}">
                      <a16:colId xmlns:a16="http://schemas.microsoft.com/office/drawing/2014/main" val="2812954956"/>
                    </a:ext>
                  </a:extLst>
                </a:gridCol>
              </a:tblGrid>
              <a:tr h="984555">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Thông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tin/</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trường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hợp</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100" b="1"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Công bằng/thỉếu công bằng</a:t>
                      </a: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Ý nghĩa/tác hại trong từng trường hợp</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Ý nghĩa/tác hại trong cuộc sống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6779590"/>
                  </a:ext>
                </a:extLst>
              </a:tr>
              <a:tr h="3106880">
                <a:tc>
                  <a:txBody>
                    <a:bodyPr/>
                    <a:lstStyle/>
                    <a:p>
                      <a:pPr algn="ctr">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1</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2912102"/>
                  </a:ext>
                </a:extLst>
              </a:tr>
            </a:tbl>
          </a:graphicData>
        </a:graphic>
      </p:graphicFrame>
      <p:sp>
        <p:nvSpPr>
          <p:cNvPr id="4" name="TextBox 3">
            <a:extLst>
              <a:ext uri="{FF2B5EF4-FFF2-40B4-BE49-F238E27FC236}">
                <a16:creationId xmlns:a16="http://schemas.microsoft.com/office/drawing/2014/main" id="{D9194942-1F91-3C43-92BC-5C975C4A6222}"/>
              </a:ext>
            </a:extLst>
          </p:cNvPr>
          <p:cNvSpPr txBox="1"/>
          <p:nvPr/>
        </p:nvSpPr>
        <p:spPr>
          <a:xfrm>
            <a:off x="1051810" y="1914369"/>
            <a:ext cx="2286000" cy="2862322"/>
          </a:xfrm>
          <a:prstGeom prst="rect">
            <a:avLst/>
          </a:prstGeom>
          <a:noFill/>
        </p:spPr>
        <p:txBody>
          <a:bodyPr wrap="square" rtlCol="0">
            <a:spAutoFit/>
          </a:bodyPr>
          <a:lstStyle/>
          <a:p>
            <a:pPr algn="just"/>
            <a:r>
              <a:rPr kumimoji="0" lang="vi-VN" sz="1500" b="0" i="0" u="none" strike="noStrike" kern="100" cap="none" spc="0" normalizeH="0" baseline="0" noProof="0" dirty="0">
                <a:ln>
                  <a:noFill/>
                </a:ln>
                <a:solidFill>
                  <a:srgbClr val="000000"/>
                </a:solidFill>
                <a:effectLst/>
                <a:uLnTx/>
                <a:uFillTx/>
                <a:latin typeface="Times New Roman" panose="02020603050405020304" pitchFamily="18" charset="0"/>
                <a:ea typeface="Segoe UI" panose="020B0502040204020203" pitchFamily="34" charset="0"/>
                <a:cs typeface="Times New Roman" panose="02020603050405020304" pitchFamily="18" charset="0"/>
              </a:rPr>
              <a:t>Công bằng được hiểu là sự bình đẳng vễ quyễn lợi và nghĩa vụ của con người trước pháp luật. Cốt lõi của công bằng là công bằng vễ cơ hội phát triển, nghĩa là tạo cơ hội như nhau cho mọi người, có tính đến yếu tố khác biệt, người yếu thế hơn sẽ được tạo điễu kiện tốt hơn để có cơ hội như người mạnh hơn.</a:t>
            </a:r>
            <a:endParaRPr lang="en-US" dirty="0"/>
          </a:p>
        </p:txBody>
      </p:sp>
      <p:sp>
        <p:nvSpPr>
          <p:cNvPr id="7" name="TextBox 6">
            <a:extLst>
              <a:ext uri="{FF2B5EF4-FFF2-40B4-BE49-F238E27FC236}">
                <a16:creationId xmlns:a16="http://schemas.microsoft.com/office/drawing/2014/main" id="{8B0A93C4-7CA1-DA33-5BDA-6071C59597B9}"/>
              </a:ext>
            </a:extLst>
          </p:cNvPr>
          <p:cNvSpPr txBox="1"/>
          <p:nvPr/>
        </p:nvSpPr>
        <p:spPr>
          <a:xfrm>
            <a:off x="3429000" y="1885950"/>
            <a:ext cx="1828800" cy="2585323"/>
          </a:xfrm>
          <a:prstGeom prst="rect">
            <a:avLst/>
          </a:prstGeom>
          <a:noFill/>
        </p:spPr>
        <p:txBody>
          <a:bodyPr wrap="square" rtlCol="0">
            <a:spAutoFit/>
          </a:bodyPr>
          <a:lstStyle/>
          <a:p>
            <a:pPr algn="just"/>
            <a:r>
              <a:rPr lang="vi-VN" kern="0" dirty="0">
                <a:solidFill>
                  <a:srgbClr val="000000"/>
                </a:solidFill>
                <a:effectLst/>
                <a:highlight>
                  <a:srgbClr val="FFFFFF"/>
                </a:highlight>
                <a:latin typeface="Times New Roman" panose="02020603050405020304" pitchFamily="18" charset="0"/>
                <a:ea typeface="Segoe UI" panose="020B0502040204020203" pitchFamily="34" charset="0"/>
              </a:rPr>
              <a:t>Công bằng có vai trò quan trọng trong việc bảo vệ quyễn lợi chính đáng của mỗi cá nhân, góp phẩn xây dựng xã hội bình đẳng, dân chủ, văn minh.</a:t>
            </a:r>
            <a:endParaRPr lang="en-US" dirty="0"/>
          </a:p>
        </p:txBody>
      </p:sp>
      <p:sp>
        <p:nvSpPr>
          <p:cNvPr id="8" name="TextBox 7">
            <a:extLst>
              <a:ext uri="{FF2B5EF4-FFF2-40B4-BE49-F238E27FC236}">
                <a16:creationId xmlns:a16="http://schemas.microsoft.com/office/drawing/2014/main" id="{7929A3D0-47EE-AAC8-6AA1-CB30DA015211}"/>
              </a:ext>
            </a:extLst>
          </p:cNvPr>
          <p:cNvSpPr txBox="1"/>
          <p:nvPr/>
        </p:nvSpPr>
        <p:spPr>
          <a:xfrm>
            <a:off x="5367728" y="1885950"/>
            <a:ext cx="2023672" cy="3139321"/>
          </a:xfrm>
          <a:prstGeom prst="rect">
            <a:avLst/>
          </a:prstGeom>
          <a:noFill/>
        </p:spPr>
        <p:txBody>
          <a:bodyPr wrap="square" rtlCol="0">
            <a:spAutoFit/>
          </a:bodyPr>
          <a:lstStyle/>
          <a:p>
            <a:pPr algn="just"/>
            <a:r>
              <a:rPr lang="vi-VN" sz="1500" kern="0" dirty="0">
                <a:solidFill>
                  <a:srgbClr val="000000"/>
                </a:solidFill>
                <a:effectLst/>
                <a:highlight>
                  <a:srgbClr val="FFFFFF"/>
                </a:highlight>
                <a:latin typeface="Times New Roman" panose="02020603050405020304" pitchFamily="18" charset="0"/>
                <a:ea typeface="Segoe UI" panose="020B0502040204020203" pitchFamily="34" charset="0"/>
              </a:rPr>
              <a:t>Công bằng có vai trò quan trọng trong việc bảo vệ quyễn lợi chính đáng của mỗi cá nhân, giúp con người có cơ hội phát triển bình đẳng với nhau, giúp họ cảm thấy được tôn trọng, tự tin hơn trong cuộc sống. Công bằng cũng góp phẩn xây dựng xã hội bình đẳng, dân chủ, văn minh</a:t>
            </a:r>
            <a:r>
              <a:rPr lang="vi-VN" sz="1800" kern="0" dirty="0">
                <a:solidFill>
                  <a:srgbClr val="000000"/>
                </a:solidFill>
                <a:effectLst/>
                <a:highlight>
                  <a:srgbClr val="FFFFFF"/>
                </a:highlight>
                <a:latin typeface="Times New Roman" panose="02020603050405020304" pitchFamily="18" charset="0"/>
                <a:ea typeface="Segoe UI" panose="020B0502040204020203" pitchFamily="34" charset="0"/>
              </a:rPr>
              <a:t>.</a:t>
            </a:r>
            <a:endParaRPr lang="en-US" dirty="0"/>
          </a:p>
        </p:txBody>
      </p:sp>
      <p:pic>
        <p:nvPicPr>
          <p:cNvPr id="9" name="图片 12">
            <a:extLst>
              <a:ext uri="{FF2B5EF4-FFF2-40B4-BE49-F238E27FC236}">
                <a16:creationId xmlns:a16="http://schemas.microsoft.com/office/drawing/2014/main" id="{7E4E49A9-7DDA-BE58-05AE-49AB1CF8BE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6797" y="2610162"/>
            <a:ext cx="2743200" cy="2743200"/>
          </a:xfrm>
          <a:prstGeom prst="rect">
            <a:avLst/>
          </a:prstGeom>
        </p:spPr>
      </p:pic>
    </p:spTree>
    <p:extLst>
      <p:ext uri="{BB962C8B-B14F-4D97-AF65-F5344CB8AC3E}">
        <p14:creationId xmlns:p14="http://schemas.microsoft.com/office/powerpoint/2010/main" val="1778880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3350"/>
            <a:ext cx="9296400" cy="739377"/>
          </a:xfrm>
          <a:prstGeom prst="rect">
            <a:avLst/>
          </a:prstGeom>
        </p:spPr>
      </p:pic>
      <p:sp>
        <p:nvSpPr>
          <p:cNvPr id="12" name="文本框 20">
            <a:extLst>
              <a:ext uri="{FF2B5EF4-FFF2-40B4-BE49-F238E27FC236}">
                <a16:creationId xmlns:a16="http://schemas.microsoft.com/office/drawing/2014/main" id="{BA7984F1-0D12-8BDB-F692-F2FB75EB49EB}"/>
              </a:ext>
            </a:extLst>
          </p:cNvPr>
          <p:cNvSpPr txBox="1"/>
          <p:nvPr/>
        </p:nvSpPr>
        <p:spPr>
          <a:xfrm>
            <a:off x="1219200" y="251958"/>
            <a:ext cx="6324600"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Biểu</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hiện</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sự</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bằng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trong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các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thông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tin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4B8568C-7292-3EB5-D99D-A95CB40E9942}"/>
              </a:ext>
            </a:extLst>
          </p:cNvPr>
          <p:cNvGraphicFramePr>
            <a:graphicFrameLocks noGrp="1"/>
          </p:cNvGraphicFramePr>
          <p:nvPr>
            <p:extLst>
              <p:ext uri="{D42A27DB-BD31-4B8C-83A1-F6EECF244321}">
                <p14:modId xmlns:p14="http://schemas.microsoft.com/office/powerpoint/2010/main" val="993846175"/>
              </p:ext>
            </p:extLst>
          </p:nvPr>
        </p:nvGraphicFramePr>
        <p:xfrm>
          <a:off x="457200" y="933836"/>
          <a:ext cx="7010400" cy="4091435"/>
        </p:xfrm>
        <a:graphic>
          <a:graphicData uri="http://schemas.openxmlformats.org/drawingml/2006/table">
            <a:tbl>
              <a:tblPr/>
              <a:tblGrid>
                <a:gridCol w="609600">
                  <a:extLst>
                    <a:ext uri="{9D8B030D-6E8A-4147-A177-3AD203B41FA5}">
                      <a16:colId xmlns:a16="http://schemas.microsoft.com/office/drawing/2014/main" val="1383449136"/>
                    </a:ext>
                  </a:extLst>
                </a:gridCol>
                <a:gridCol w="2295819">
                  <a:extLst>
                    <a:ext uri="{9D8B030D-6E8A-4147-A177-3AD203B41FA5}">
                      <a16:colId xmlns:a16="http://schemas.microsoft.com/office/drawing/2014/main" val="2201970537"/>
                    </a:ext>
                  </a:extLst>
                </a:gridCol>
                <a:gridCol w="1971381">
                  <a:extLst>
                    <a:ext uri="{9D8B030D-6E8A-4147-A177-3AD203B41FA5}">
                      <a16:colId xmlns:a16="http://schemas.microsoft.com/office/drawing/2014/main" val="2835144246"/>
                    </a:ext>
                  </a:extLst>
                </a:gridCol>
                <a:gridCol w="2133600">
                  <a:extLst>
                    <a:ext uri="{9D8B030D-6E8A-4147-A177-3AD203B41FA5}">
                      <a16:colId xmlns:a16="http://schemas.microsoft.com/office/drawing/2014/main" val="2812954956"/>
                    </a:ext>
                  </a:extLst>
                </a:gridCol>
              </a:tblGrid>
              <a:tr h="984555">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Thông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tin/</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trường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hợp</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Công bằng/thỉếu công bằng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Ý nghĩa/tác hại trong từng trường hợp</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Ý nghĩa/tác hại trong cuộc sống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6779590"/>
                  </a:ext>
                </a:extLst>
              </a:tr>
              <a:tr h="3106880">
                <a:tc>
                  <a:txBody>
                    <a:bodyPr/>
                    <a:lstStyle/>
                    <a:p>
                      <a:pPr algn="ctr">
                        <a:lnSpc>
                          <a:spcPct val="115000"/>
                        </a:lnSpc>
                      </a:pPr>
                      <a:r>
                        <a:rPr lang="en-US" sz="1800" kern="1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2912102"/>
                  </a:ext>
                </a:extLst>
              </a:tr>
            </a:tbl>
          </a:graphicData>
        </a:graphic>
      </p:graphicFrame>
      <p:pic>
        <p:nvPicPr>
          <p:cNvPr id="9" name="图片 12">
            <a:extLst>
              <a:ext uri="{FF2B5EF4-FFF2-40B4-BE49-F238E27FC236}">
                <a16:creationId xmlns:a16="http://schemas.microsoft.com/office/drawing/2014/main" id="{7E4E49A9-7DDA-BE58-05AE-49AB1CF8BE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6797" y="2610162"/>
            <a:ext cx="2743200" cy="2743200"/>
          </a:xfrm>
          <a:prstGeom prst="rect">
            <a:avLst/>
          </a:prstGeom>
        </p:spPr>
      </p:pic>
      <p:sp>
        <p:nvSpPr>
          <p:cNvPr id="2" name="TextBox 1">
            <a:extLst>
              <a:ext uri="{FF2B5EF4-FFF2-40B4-BE49-F238E27FC236}">
                <a16:creationId xmlns:a16="http://schemas.microsoft.com/office/drawing/2014/main" id="{D55734BE-439E-C1B5-F561-99E3898AEA31}"/>
              </a:ext>
            </a:extLst>
          </p:cNvPr>
          <p:cNvSpPr txBox="1"/>
          <p:nvPr/>
        </p:nvSpPr>
        <p:spPr>
          <a:xfrm>
            <a:off x="1066800" y="1937042"/>
            <a:ext cx="2209800" cy="2585323"/>
          </a:xfrm>
          <a:prstGeom prst="rect">
            <a:avLst/>
          </a:prstGeom>
          <a:noFill/>
        </p:spPr>
        <p:txBody>
          <a:bodyPr wrap="square" rtlCol="0">
            <a:spAutoFit/>
          </a:bodyPr>
          <a:lstStyle/>
          <a:p>
            <a:pPr algn="just"/>
            <a:r>
              <a:rPr lang="vi-VN" dirty="0">
                <a:latin typeface="Times New Roman" panose="02020603050405020304" pitchFamily="18" charset="0"/>
                <a:cs typeface="Times New Roman" panose="02020603050405020304" pitchFamily="18" charset="0"/>
              </a:rPr>
              <a:t>H được hưởng những chính sách ưu đãi của Nhà nước dành cho học sinh dân tộc thiểu số. Đó là công bằng (người yếu thế hơn sẽ được tạo điễu kiện tốt hơn để có cơ hội như người mạnh hơn).</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90E9E45-F444-F661-870B-887FAC8A22DA}"/>
              </a:ext>
            </a:extLst>
          </p:cNvPr>
          <p:cNvSpPr txBox="1"/>
          <p:nvPr/>
        </p:nvSpPr>
        <p:spPr>
          <a:xfrm>
            <a:off x="3431498" y="2114550"/>
            <a:ext cx="1826302" cy="1477328"/>
          </a:xfrm>
          <a:prstGeom prst="rect">
            <a:avLst/>
          </a:prstGeom>
          <a:noFill/>
        </p:spPr>
        <p:txBody>
          <a:bodyPr wrap="square" rtlCol="0">
            <a:spAutoFit/>
          </a:bodyPr>
          <a:lstStyle/>
          <a:p>
            <a:pPr algn="just"/>
            <a:r>
              <a:rPr lang="vi-VN" sz="1800" kern="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Công bằng giúp H có cơ hội phát triển để thực hiện mong muốn của mình.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260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3350"/>
            <a:ext cx="9296400" cy="739377"/>
          </a:xfrm>
          <a:prstGeom prst="rect">
            <a:avLst/>
          </a:prstGeom>
        </p:spPr>
      </p:pic>
      <p:sp>
        <p:nvSpPr>
          <p:cNvPr id="12" name="文本框 20">
            <a:extLst>
              <a:ext uri="{FF2B5EF4-FFF2-40B4-BE49-F238E27FC236}">
                <a16:creationId xmlns:a16="http://schemas.microsoft.com/office/drawing/2014/main" id="{BA7984F1-0D12-8BDB-F692-F2FB75EB49EB}"/>
              </a:ext>
            </a:extLst>
          </p:cNvPr>
          <p:cNvSpPr txBox="1"/>
          <p:nvPr/>
        </p:nvSpPr>
        <p:spPr>
          <a:xfrm>
            <a:off x="1219200" y="251958"/>
            <a:ext cx="6324600"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Biểu</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hiện</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sự</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bằng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trong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các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thông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tin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4B8568C-7292-3EB5-D99D-A95CB40E9942}"/>
              </a:ext>
            </a:extLst>
          </p:cNvPr>
          <p:cNvGraphicFramePr>
            <a:graphicFrameLocks noGrp="1"/>
          </p:cNvGraphicFramePr>
          <p:nvPr>
            <p:extLst>
              <p:ext uri="{D42A27DB-BD31-4B8C-83A1-F6EECF244321}">
                <p14:modId xmlns:p14="http://schemas.microsoft.com/office/powerpoint/2010/main" val="587448690"/>
              </p:ext>
            </p:extLst>
          </p:nvPr>
        </p:nvGraphicFramePr>
        <p:xfrm>
          <a:off x="457200" y="933836"/>
          <a:ext cx="7010400" cy="4091435"/>
        </p:xfrm>
        <a:graphic>
          <a:graphicData uri="http://schemas.openxmlformats.org/drawingml/2006/table">
            <a:tbl>
              <a:tblPr/>
              <a:tblGrid>
                <a:gridCol w="609600">
                  <a:extLst>
                    <a:ext uri="{9D8B030D-6E8A-4147-A177-3AD203B41FA5}">
                      <a16:colId xmlns:a16="http://schemas.microsoft.com/office/drawing/2014/main" val="1383449136"/>
                    </a:ext>
                  </a:extLst>
                </a:gridCol>
                <a:gridCol w="2295819">
                  <a:extLst>
                    <a:ext uri="{9D8B030D-6E8A-4147-A177-3AD203B41FA5}">
                      <a16:colId xmlns:a16="http://schemas.microsoft.com/office/drawing/2014/main" val="2201970537"/>
                    </a:ext>
                  </a:extLst>
                </a:gridCol>
                <a:gridCol w="1971381">
                  <a:extLst>
                    <a:ext uri="{9D8B030D-6E8A-4147-A177-3AD203B41FA5}">
                      <a16:colId xmlns:a16="http://schemas.microsoft.com/office/drawing/2014/main" val="2835144246"/>
                    </a:ext>
                  </a:extLst>
                </a:gridCol>
                <a:gridCol w="2133600">
                  <a:extLst>
                    <a:ext uri="{9D8B030D-6E8A-4147-A177-3AD203B41FA5}">
                      <a16:colId xmlns:a16="http://schemas.microsoft.com/office/drawing/2014/main" val="2812954956"/>
                    </a:ext>
                  </a:extLst>
                </a:gridCol>
              </a:tblGrid>
              <a:tr h="984555">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Thông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tin/</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trường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hợp</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Công bằng/thỉếu công bằng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Ý nghĩa/tác hại trong từng trường hợp</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Ý nghĩa/tác hại trong cuộc sống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6779590"/>
                  </a:ext>
                </a:extLst>
              </a:tr>
              <a:tr h="3106880">
                <a:tc>
                  <a:txBody>
                    <a:bodyPr/>
                    <a:lstStyle/>
                    <a:p>
                      <a:pPr algn="ctr">
                        <a:lnSpc>
                          <a:spcPct val="115000"/>
                        </a:lnSpc>
                      </a:pPr>
                      <a:r>
                        <a:rPr lang="en-US" sz="1800" kern="1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2912102"/>
                  </a:ext>
                </a:extLst>
              </a:tr>
            </a:tbl>
          </a:graphicData>
        </a:graphic>
      </p:graphicFrame>
      <p:pic>
        <p:nvPicPr>
          <p:cNvPr id="9" name="图片 12">
            <a:extLst>
              <a:ext uri="{FF2B5EF4-FFF2-40B4-BE49-F238E27FC236}">
                <a16:creationId xmlns:a16="http://schemas.microsoft.com/office/drawing/2014/main" id="{7E4E49A9-7DDA-BE58-05AE-49AB1CF8BE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6797" y="2610162"/>
            <a:ext cx="2743200" cy="2743200"/>
          </a:xfrm>
          <a:prstGeom prst="rect">
            <a:avLst/>
          </a:prstGeom>
        </p:spPr>
      </p:pic>
      <p:sp>
        <p:nvSpPr>
          <p:cNvPr id="2" name="TextBox 1">
            <a:extLst>
              <a:ext uri="{FF2B5EF4-FFF2-40B4-BE49-F238E27FC236}">
                <a16:creationId xmlns:a16="http://schemas.microsoft.com/office/drawing/2014/main" id="{D55734BE-439E-C1B5-F561-99E3898AEA31}"/>
              </a:ext>
            </a:extLst>
          </p:cNvPr>
          <p:cNvSpPr txBox="1"/>
          <p:nvPr/>
        </p:nvSpPr>
        <p:spPr>
          <a:xfrm>
            <a:off x="1066800" y="1937042"/>
            <a:ext cx="2209800" cy="2862322"/>
          </a:xfrm>
          <a:prstGeom prst="rect">
            <a:avLst/>
          </a:prstGeom>
          <a:noFill/>
        </p:spPr>
        <p:txBody>
          <a:bodyPr wrap="square" rtlCol="0">
            <a:spAutoFit/>
          </a:bodyPr>
          <a:lstStyle/>
          <a:p>
            <a:pPr algn="just"/>
            <a:r>
              <a:rPr lang="vi-VN" dirty="0">
                <a:latin typeface="Times New Roman" panose="02020603050405020304" pitchFamily="18" charset="0"/>
                <a:cs typeface="Times New Roman" panose="02020603050405020304" pitchFamily="18" charset="0"/>
              </a:rPr>
              <a:t>Anh Y được mời vào khám trước do có người quen là nhân viên làm việc tại phòng khám, đó là thiếu công bằng (không có sự bình đẳng vễ quyễn lợi và nghĩa vụ giữa anh Y và người khác).</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90E9E45-F444-F661-870B-887FAC8A22DA}"/>
              </a:ext>
            </a:extLst>
          </p:cNvPr>
          <p:cNvSpPr txBox="1"/>
          <p:nvPr/>
        </p:nvSpPr>
        <p:spPr>
          <a:xfrm>
            <a:off x="3431498" y="2114550"/>
            <a:ext cx="1826302" cy="2308324"/>
          </a:xfrm>
          <a:prstGeom prst="rect">
            <a:avLst/>
          </a:prstGeom>
          <a:noFill/>
        </p:spPr>
        <p:txBody>
          <a:bodyPr wrap="square" rtlCol="0">
            <a:spAutoFit/>
          </a:bodyPr>
          <a:lstStyle/>
          <a:p>
            <a:pPr algn="just"/>
            <a:r>
              <a:rPr lang="vi-VN" sz="1800" kern="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Thiếu công bằng sẽ dẫn tới bất bình đẳng, lợi cho anh Y nhưng thiệt cho người khác, gây bức xúc cho những người khác.</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474A192-9658-F3FB-BA34-1E046B36262C}"/>
              </a:ext>
            </a:extLst>
          </p:cNvPr>
          <p:cNvSpPr txBox="1"/>
          <p:nvPr/>
        </p:nvSpPr>
        <p:spPr>
          <a:xfrm>
            <a:off x="5408950" y="2227124"/>
            <a:ext cx="1978702" cy="1754326"/>
          </a:xfrm>
          <a:prstGeom prst="rect">
            <a:avLst/>
          </a:prstGeom>
          <a:noFill/>
        </p:spPr>
        <p:txBody>
          <a:bodyPr wrap="square" rtlCol="0">
            <a:spAutoFit/>
          </a:bodyPr>
          <a:lstStyle/>
          <a:p>
            <a:pPr algn="just"/>
            <a:r>
              <a:rPr lang="en-US" dirty="0" err="1">
                <a:latin typeface="Times New Roman" panose="02020603050405020304" pitchFamily="18" charset="0"/>
                <a:cs typeface="Times New Roman" panose="02020603050405020304" pitchFamily="18" charset="0"/>
              </a:rPr>
              <a:t>Thiếu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13162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40"/>
          <p:cNvSpPr/>
          <p:nvPr/>
        </p:nvSpPr>
        <p:spPr>
          <a:xfrm>
            <a:off x="1159071" y="930093"/>
            <a:ext cx="7908729" cy="2703415"/>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rgbClr val="51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25" name="图片 24">
            <a:extLst>
              <a:ext uri="{FF2B5EF4-FFF2-40B4-BE49-F238E27FC236}">
                <a16:creationId xmlns:a16="http://schemas.microsoft.com/office/drawing/2014/main" id="{68C1CFF3-DE36-4E6A-A57D-60CC65479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136287"/>
            <a:ext cx="3188063" cy="3188063"/>
          </a:xfrm>
          <a:prstGeom prst="rect">
            <a:avLst/>
          </a:prstGeom>
        </p:spPr>
      </p:pic>
      <p:sp>
        <p:nvSpPr>
          <p:cNvPr id="6" name="Pentagon 5"/>
          <p:cNvSpPr/>
          <p:nvPr/>
        </p:nvSpPr>
        <p:spPr>
          <a:xfrm>
            <a:off x="246178" y="220316"/>
            <a:ext cx="3182822" cy="581154"/>
          </a:xfrm>
          <a:prstGeom prst="homePlate">
            <a:avLst/>
          </a:prstGeom>
          <a:solidFill>
            <a:srgbClr val="CF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4">
            <a:extLst>
              <a:ext uri="{FF2B5EF4-FFF2-40B4-BE49-F238E27FC236}">
                <a16:creationId xmlns:a16="http://schemas.microsoft.com/office/drawing/2014/main" id="{2F215017-4E79-969D-CA8B-15C0A4E10D5C}"/>
              </a:ext>
            </a:extLst>
          </p:cNvPr>
          <p:cNvSpPr>
            <a:spLocks noChangeArrowheads="1"/>
          </p:cNvSpPr>
          <p:nvPr/>
        </p:nvSpPr>
        <p:spPr bwMode="auto">
          <a:xfrm>
            <a:off x="2667000" y="1127687"/>
            <a:ext cx="5214938" cy="2308225"/>
          </a:xfrm>
          <a:prstGeom prst="rect">
            <a:avLst/>
          </a:prstGeom>
          <a:noFill/>
          <a:ln w="9525">
            <a:solidFill>
              <a:srgbClr val="800080"/>
            </a:solidFill>
            <a:prstDash val="dash"/>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altLang="en-US" sz="2900" dirty="0">
                <a:solidFill>
                  <a:srgbClr val="FF0000"/>
                </a:solidFill>
              </a:rPr>
              <a:t>Em </a:t>
            </a:r>
            <a:r>
              <a:rPr lang="en-US" altLang="en-US" sz="2900" dirty="0" err="1">
                <a:solidFill>
                  <a:srgbClr val="FF0000"/>
                </a:solidFill>
              </a:rPr>
              <a:t>hãy</a:t>
            </a:r>
            <a:r>
              <a:rPr lang="en-US" altLang="en-US" sz="2900" dirty="0">
                <a:solidFill>
                  <a:srgbClr val="FF0000"/>
                </a:solidFill>
              </a:rPr>
              <a:t> </a:t>
            </a:r>
            <a:r>
              <a:rPr lang="en-US" altLang="en-US" sz="2900" dirty="0" err="1">
                <a:solidFill>
                  <a:srgbClr val="FF0000"/>
                </a:solidFill>
              </a:rPr>
              <a:t>nêu</a:t>
            </a:r>
            <a:r>
              <a:rPr lang="en-US" altLang="en-US" sz="2900" dirty="0">
                <a:solidFill>
                  <a:srgbClr val="FF0000"/>
                </a:solidFill>
              </a:rPr>
              <a:t> </a:t>
            </a:r>
            <a:r>
              <a:rPr lang="en-US" altLang="en-US" sz="2900" dirty="0" err="1">
                <a:solidFill>
                  <a:srgbClr val="FF0000"/>
                </a:solidFill>
              </a:rPr>
              <a:t>một</a:t>
            </a:r>
            <a:r>
              <a:rPr lang="en-US" altLang="en-US" sz="2900" dirty="0">
                <a:solidFill>
                  <a:srgbClr val="FF0000"/>
                </a:solidFill>
              </a:rPr>
              <a:t> </a:t>
            </a:r>
            <a:r>
              <a:rPr lang="en-US" altLang="en-US" sz="2900" dirty="0" err="1">
                <a:solidFill>
                  <a:srgbClr val="FF0000"/>
                </a:solidFill>
              </a:rPr>
              <a:t>ví</a:t>
            </a:r>
            <a:r>
              <a:rPr lang="en-US" altLang="en-US" sz="2900" dirty="0">
                <a:solidFill>
                  <a:srgbClr val="FF0000"/>
                </a:solidFill>
              </a:rPr>
              <a:t> </a:t>
            </a:r>
            <a:r>
              <a:rPr lang="en-US" altLang="en-US" sz="2900" dirty="0" err="1">
                <a:solidFill>
                  <a:srgbClr val="FF0000"/>
                </a:solidFill>
              </a:rPr>
              <a:t>dụ</a:t>
            </a:r>
            <a:r>
              <a:rPr lang="en-US" altLang="en-US" sz="2900" dirty="0">
                <a:solidFill>
                  <a:srgbClr val="FF0000"/>
                </a:solidFill>
              </a:rPr>
              <a:t> </a:t>
            </a:r>
            <a:r>
              <a:rPr lang="en-US" altLang="en-US" sz="2900" dirty="0" err="1">
                <a:solidFill>
                  <a:srgbClr val="FF0000"/>
                </a:solidFill>
              </a:rPr>
              <a:t>về</a:t>
            </a:r>
            <a:r>
              <a:rPr lang="en-US" altLang="en-US" sz="2900" dirty="0">
                <a:solidFill>
                  <a:srgbClr val="FF0000"/>
                </a:solidFill>
              </a:rPr>
              <a:t> </a:t>
            </a:r>
            <a:r>
              <a:rPr lang="en-US" altLang="en-US" sz="2900" dirty="0" err="1">
                <a:solidFill>
                  <a:srgbClr val="FF0000"/>
                </a:solidFill>
              </a:rPr>
              <a:t>công</a:t>
            </a:r>
            <a:r>
              <a:rPr lang="en-US" altLang="en-US" sz="2900" dirty="0">
                <a:solidFill>
                  <a:srgbClr val="FF0000"/>
                </a:solidFill>
              </a:rPr>
              <a:t> </a:t>
            </a:r>
            <a:r>
              <a:rPr lang="en-US" altLang="en-US" sz="2900" dirty="0" err="1">
                <a:solidFill>
                  <a:srgbClr val="FF0000"/>
                </a:solidFill>
              </a:rPr>
              <a:t>bằng</a:t>
            </a:r>
            <a:r>
              <a:rPr lang="en-US" altLang="en-US" sz="2900" dirty="0">
                <a:solidFill>
                  <a:srgbClr val="FF0000"/>
                </a:solidFill>
              </a:rPr>
              <a:t> </a:t>
            </a:r>
            <a:r>
              <a:rPr lang="en-US" altLang="en-US" sz="2900" dirty="0" err="1">
                <a:solidFill>
                  <a:srgbClr val="FF0000"/>
                </a:solidFill>
              </a:rPr>
              <a:t>trong</a:t>
            </a:r>
            <a:r>
              <a:rPr lang="en-US" altLang="en-US" sz="2900" dirty="0">
                <a:solidFill>
                  <a:srgbClr val="FF0000"/>
                </a:solidFill>
              </a:rPr>
              <a:t> </a:t>
            </a:r>
            <a:r>
              <a:rPr lang="en-US" altLang="en-US" sz="2900" dirty="0" err="1">
                <a:solidFill>
                  <a:srgbClr val="FF0000"/>
                </a:solidFill>
              </a:rPr>
              <a:t>cuộc</a:t>
            </a:r>
            <a:r>
              <a:rPr lang="en-US" altLang="en-US" sz="2900" dirty="0">
                <a:solidFill>
                  <a:srgbClr val="FF0000"/>
                </a:solidFill>
              </a:rPr>
              <a:t> </a:t>
            </a:r>
            <a:r>
              <a:rPr lang="en-US" altLang="en-US" sz="2900" dirty="0" err="1">
                <a:solidFill>
                  <a:srgbClr val="FF0000"/>
                </a:solidFill>
              </a:rPr>
              <a:t>sống</a:t>
            </a:r>
            <a:r>
              <a:rPr lang="en-US" altLang="en-US" sz="2900" dirty="0">
                <a:solidFill>
                  <a:srgbClr val="FF0000"/>
                </a:solidFill>
              </a:rPr>
              <a:t> </a:t>
            </a:r>
            <a:r>
              <a:rPr lang="en-US" altLang="en-US" sz="2900" dirty="0" err="1">
                <a:solidFill>
                  <a:srgbClr val="FF0000"/>
                </a:solidFill>
              </a:rPr>
              <a:t>hằng</a:t>
            </a:r>
            <a:r>
              <a:rPr lang="en-US" altLang="en-US" sz="2900" dirty="0">
                <a:solidFill>
                  <a:srgbClr val="FF0000"/>
                </a:solidFill>
              </a:rPr>
              <a:t> </a:t>
            </a:r>
            <a:r>
              <a:rPr lang="en-US" altLang="en-US" sz="2900" dirty="0" err="1">
                <a:solidFill>
                  <a:srgbClr val="FF0000"/>
                </a:solidFill>
              </a:rPr>
              <a:t>ngày</a:t>
            </a:r>
            <a:r>
              <a:rPr lang="en-US" altLang="en-US" sz="2900" dirty="0">
                <a:solidFill>
                  <a:srgbClr val="FF0000"/>
                </a:solidFill>
              </a:rPr>
              <a:t>. </a:t>
            </a:r>
            <a:r>
              <a:rPr lang="en-US" altLang="en-US" sz="2900" dirty="0" err="1">
                <a:solidFill>
                  <a:srgbClr val="FF0000"/>
                </a:solidFill>
              </a:rPr>
              <a:t>Nếu</a:t>
            </a:r>
            <a:r>
              <a:rPr lang="en-US" altLang="en-US" sz="2900" dirty="0">
                <a:solidFill>
                  <a:srgbClr val="FF0000"/>
                </a:solidFill>
              </a:rPr>
              <a:t> </a:t>
            </a:r>
            <a:r>
              <a:rPr lang="en-US" altLang="en-US" sz="2900" dirty="0" err="1">
                <a:solidFill>
                  <a:srgbClr val="FF0000"/>
                </a:solidFill>
              </a:rPr>
              <a:t>thiếu</a:t>
            </a:r>
            <a:r>
              <a:rPr lang="en-US" altLang="en-US" sz="2900" dirty="0">
                <a:solidFill>
                  <a:srgbClr val="FF0000"/>
                </a:solidFill>
              </a:rPr>
              <a:t> </a:t>
            </a:r>
            <a:r>
              <a:rPr lang="en-US" altLang="en-US" sz="2900" dirty="0" err="1">
                <a:solidFill>
                  <a:srgbClr val="FF0000"/>
                </a:solidFill>
              </a:rPr>
              <a:t>sự</a:t>
            </a:r>
            <a:r>
              <a:rPr lang="en-US" altLang="en-US" sz="2900" dirty="0">
                <a:solidFill>
                  <a:srgbClr val="FF0000"/>
                </a:solidFill>
              </a:rPr>
              <a:t> </a:t>
            </a:r>
            <a:r>
              <a:rPr lang="en-US" altLang="en-US" sz="2900" dirty="0" err="1">
                <a:solidFill>
                  <a:srgbClr val="FF0000"/>
                </a:solidFill>
              </a:rPr>
              <a:t>công</a:t>
            </a:r>
            <a:r>
              <a:rPr lang="en-US" altLang="en-US" sz="2900" dirty="0">
                <a:solidFill>
                  <a:srgbClr val="FF0000"/>
                </a:solidFill>
              </a:rPr>
              <a:t> </a:t>
            </a:r>
            <a:r>
              <a:rPr lang="en-US" altLang="en-US" sz="2900" dirty="0" err="1">
                <a:solidFill>
                  <a:srgbClr val="FF0000"/>
                </a:solidFill>
              </a:rPr>
              <a:t>bằng</a:t>
            </a:r>
            <a:r>
              <a:rPr lang="en-US" altLang="en-US" sz="2900" dirty="0">
                <a:solidFill>
                  <a:srgbClr val="FF0000"/>
                </a:solidFill>
              </a:rPr>
              <a:t> </a:t>
            </a:r>
            <a:r>
              <a:rPr lang="en-US" altLang="en-US" sz="2900" dirty="0" err="1">
                <a:solidFill>
                  <a:srgbClr val="FF0000"/>
                </a:solidFill>
              </a:rPr>
              <a:t>trong</a:t>
            </a:r>
            <a:r>
              <a:rPr lang="en-US" altLang="en-US" sz="2900" dirty="0">
                <a:solidFill>
                  <a:srgbClr val="FF0000"/>
                </a:solidFill>
              </a:rPr>
              <a:t> </a:t>
            </a:r>
            <a:r>
              <a:rPr lang="en-US" altLang="en-US" sz="2900" dirty="0" err="1">
                <a:solidFill>
                  <a:srgbClr val="FF0000"/>
                </a:solidFill>
              </a:rPr>
              <a:t>trường</a:t>
            </a:r>
            <a:r>
              <a:rPr lang="en-US" altLang="en-US" sz="2900" dirty="0">
                <a:solidFill>
                  <a:srgbClr val="FF0000"/>
                </a:solidFill>
              </a:rPr>
              <a:t> </a:t>
            </a:r>
            <a:r>
              <a:rPr lang="en-US" altLang="en-US" sz="2900" dirty="0" err="1">
                <a:solidFill>
                  <a:srgbClr val="FF0000"/>
                </a:solidFill>
              </a:rPr>
              <a:t>hợp</a:t>
            </a:r>
            <a:r>
              <a:rPr lang="en-US" altLang="en-US" sz="2900" dirty="0">
                <a:solidFill>
                  <a:srgbClr val="FF0000"/>
                </a:solidFill>
              </a:rPr>
              <a:t> </a:t>
            </a:r>
            <a:r>
              <a:rPr lang="en-US" altLang="en-US" sz="2900" dirty="0" err="1">
                <a:solidFill>
                  <a:srgbClr val="FF0000"/>
                </a:solidFill>
              </a:rPr>
              <a:t>này</a:t>
            </a:r>
            <a:r>
              <a:rPr lang="en-US" altLang="en-US" sz="2900" dirty="0">
                <a:solidFill>
                  <a:srgbClr val="FF0000"/>
                </a:solidFill>
              </a:rPr>
              <a:t> </a:t>
            </a:r>
            <a:r>
              <a:rPr lang="en-US" altLang="en-US" sz="2900" dirty="0" err="1">
                <a:solidFill>
                  <a:srgbClr val="FF0000"/>
                </a:solidFill>
              </a:rPr>
              <a:t>thì</a:t>
            </a:r>
            <a:r>
              <a:rPr lang="en-US" altLang="en-US" sz="2900" dirty="0">
                <a:solidFill>
                  <a:srgbClr val="FF0000"/>
                </a:solidFill>
              </a:rPr>
              <a:t> </a:t>
            </a:r>
            <a:r>
              <a:rPr lang="en-US" altLang="en-US" sz="2900" dirty="0" err="1">
                <a:solidFill>
                  <a:srgbClr val="FF0000"/>
                </a:solidFill>
              </a:rPr>
              <a:t>điều</a:t>
            </a:r>
            <a:r>
              <a:rPr lang="en-US" altLang="en-US" sz="2900" dirty="0">
                <a:solidFill>
                  <a:srgbClr val="FF0000"/>
                </a:solidFill>
              </a:rPr>
              <a:t> </a:t>
            </a:r>
            <a:r>
              <a:rPr lang="en-US" altLang="en-US" sz="2900" dirty="0" err="1">
                <a:solidFill>
                  <a:srgbClr val="FF0000"/>
                </a:solidFill>
              </a:rPr>
              <a:t>gì</a:t>
            </a:r>
            <a:r>
              <a:rPr lang="en-US" altLang="en-US" sz="2900" dirty="0">
                <a:solidFill>
                  <a:srgbClr val="FF0000"/>
                </a:solidFill>
              </a:rPr>
              <a:t> </a:t>
            </a:r>
            <a:r>
              <a:rPr lang="en-US" altLang="en-US" sz="2900" dirty="0" err="1">
                <a:solidFill>
                  <a:srgbClr val="FF0000"/>
                </a:solidFill>
              </a:rPr>
              <a:t>sẽ</a:t>
            </a:r>
            <a:r>
              <a:rPr lang="en-US" altLang="en-US" sz="2900" dirty="0">
                <a:solidFill>
                  <a:srgbClr val="FF0000"/>
                </a:solidFill>
              </a:rPr>
              <a:t> </a:t>
            </a:r>
            <a:r>
              <a:rPr lang="en-US" altLang="en-US" sz="2900" dirty="0" err="1">
                <a:solidFill>
                  <a:srgbClr val="FF0000"/>
                </a:solidFill>
              </a:rPr>
              <a:t>xảy</a:t>
            </a:r>
            <a:r>
              <a:rPr lang="en-US" altLang="en-US" sz="2900" dirty="0">
                <a:solidFill>
                  <a:srgbClr val="FF0000"/>
                </a:solidFill>
              </a:rPr>
              <a:t> </a:t>
            </a:r>
            <a:r>
              <a:rPr lang="en-US" altLang="en-US" sz="2900" dirty="0" err="1">
                <a:solidFill>
                  <a:srgbClr val="FF0000"/>
                </a:solidFill>
              </a:rPr>
              <a:t>ra</a:t>
            </a:r>
            <a:r>
              <a:rPr lang="en-US" altLang="en-US" sz="2900" dirty="0">
                <a:solidFill>
                  <a:srgbClr val="FF0000"/>
                </a:solidFill>
              </a:rPr>
              <a:t>? </a:t>
            </a:r>
            <a:r>
              <a:rPr lang="en-US" altLang="en-US" sz="2900" dirty="0" err="1">
                <a:solidFill>
                  <a:srgbClr val="FF0000"/>
                </a:solidFill>
              </a:rPr>
              <a:t>Vì</a:t>
            </a:r>
            <a:r>
              <a:rPr lang="en-US" altLang="en-US" sz="2900" dirty="0">
                <a:solidFill>
                  <a:srgbClr val="FF0000"/>
                </a:solidFill>
              </a:rPr>
              <a:t> </a:t>
            </a:r>
            <a:r>
              <a:rPr lang="en-US" altLang="en-US" sz="2900" dirty="0" err="1">
                <a:solidFill>
                  <a:srgbClr val="FF0000"/>
                </a:solidFill>
              </a:rPr>
              <a:t>sao</a:t>
            </a:r>
            <a:r>
              <a:rPr lang="en-US" altLang="en-US" sz="2900" dirty="0">
                <a:solidFill>
                  <a:srgbClr val="FF0000"/>
                </a:solidFill>
              </a:rPr>
              <a:t>? </a:t>
            </a:r>
          </a:p>
        </p:txBody>
      </p:sp>
    </p:spTree>
    <p:extLst>
      <p:ext uri="{BB962C8B-B14F-4D97-AF65-F5344CB8AC3E}">
        <p14:creationId xmlns:p14="http://schemas.microsoft.com/office/powerpoint/2010/main" val="3064741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id="{84E35DF8-A8C7-48A2-8F64-EAF6271709EE}"/>
              </a:ext>
            </a:extLst>
          </p:cNvPr>
          <p:cNvSpPr/>
          <p:nvPr/>
        </p:nvSpPr>
        <p:spPr>
          <a:xfrm flipH="1">
            <a:off x="304798" y="742950"/>
            <a:ext cx="8399583" cy="4038600"/>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a:extLst>
              <a:ext uri="{FF2B5EF4-FFF2-40B4-BE49-F238E27FC236}">
                <a16:creationId xmlns:a16="http://schemas.microsoft.com/office/drawing/2014/main" id="{CF3F2144-8E38-4E3E-813B-25AAC729AEDB}"/>
              </a:ext>
            </a:extLst>
          </p:cNvPr>
          <p:cNvSpPr/>
          <p:nvPr/>
        </p:nvSpPr>
        <p:spPr>
          <a:xfrm>
            <a:off x="3040033" y="1640571"/>
            <a:ext cx="5360304" cy="300082"/>
          </a:xfrm>
          <a:prstGeom prst="rect">
            <a:avLst/>
          </a:prstGeom>
        </p:spPr>
        <p:txBody>
          <a:bodyPr wrap="square">
            <a:spAutoFit/>
          </a:bodyPr>
          <a:lstStyle/>
          <a:p>
            <a:r>
              <a:rPr lang="zh-CN" altLang="en-US" sz="1350" dirty="0">
                <a:solidFill>
                  <a:schemeClr val="tx1">
                    <a:lumMod val="85000"/>
                    <a:lumOff val="15000"/>
                  </a:schemeClr>
                </a:solidFill>
                <a:latin typeface="迷你简卡通" panose="03000509000000000000" pitchFamily="65" charset="-122"/>
                <a:ea typeface="迷你简卡通" panose="03000509000000000000" pitchFamily="65" charset="-122"/>
              </a:rPr>
              <a:t> </a:t>
            </a:r>
          </a:p>
        </p:txBody>
      </p:sp>
      <p:grpSp>
        <p:nvGrpSpPr>
          <p:cNvPr id="6" name="Group 5"/>
          <p:cNvGrpSpPr/>
          <p:nvPr/>
        </p:nvGrpSpPr>
        <p:grpSpPr>
          <a:xfrm>
            <a:off x="7391400" y="4580061"/>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304798" y="76864"/>
            <a:ext cx="8466948" cy="917502"/>
            <a:chOff x="466066" y="91289"/>
            <a:chExt cx="7184033" cy="1769141"/>
          </a:xfrm>
        </p:grpSpPr>
        <p:sp>
          <p:nvSpPr>
            <p:cNvPr id="3" name="Pentagon 2"/>
            <p:cNvSpPr/>
            <p:nvPr/>
          </p:nvSpPr>
          <p:spPr>
            <a:xfrm>
              <a:off x="466066" y="97270"/>
              <a:ext cx="2345660" cy="1763160"/>
            </a:xfrm>
            <a:prstGeom prst="homePlate">
              <a:avLst/>
            </a:prstGeom>
            <a:solidFill>
              <a:srgbClr val="CF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矩形 1"/>
            <p:cNvSpPr/>
            <p:nvPr/>
          </p:nvSpPr>
          <p:spPr>
            <a:xfrm>
              <a:off x="466066" y="296372"/>
              <a:ext cx="2094891" cy="1364956"/>
            </a:xfrm>
            <a:prstGeom prst="rect">
              <a:avLst/>
            </a:prstGeom>
          </p:spPr>
          <p:txBody>
            <a:bodyPr wrap="square">
              <a:spAutoFit/>
            </a:bodyPr>
            <a:lstStyle/>
            <a:p>
              <a:pPr algn="ctr"/>
              <a:r>
                <a:rPr lang="en-US" altLang="zh-CN" sz="2000" b="1" dirty="0" err="1">
                  <a:solidFill>
                    <a:srgbClr val="FF0000"/>
                  </a:solidFill>
                  <a:latin typeface="迷你简卡通" panose="03000509000000000000" pitchFamily="65" charset="-122"/>
                  <a:ea typeface="迷你简卡通" panose="03000509000000000000" pitchFamily="65" charset="-122"/>
                </a:rPr>
                <a:t>Biểu</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hiện</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của</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công</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bằng</a:t>
              </a:r>
              <a:r>
                <a:rPr lang="en-US" altLang="zh-CN" sz="2000" b="1" dirty="0">
                  <a:solidFill>
                    <a:srgbClr val="FF0000"/>
                  </a:solidFill>
                  <a:latin typeface="迷你简卡通" panose="03000509000000000000" pitchFamily="65" charset="-122"/>
                  <a:ea typeface="迷你简卡通" panose="03000509000000000000" pitchFamily="65" charset="-122"/>
                </a:rPr>
                <a:t> </a:t>
              </a:r>
              <a:endParaRPr lang="zh-CN" altLang="en-US" sz="2000" b="1" dirty="0">
                <a:solidFill>
                  <a:srgbClr val="FF0000"/>
                </a:solidFill>
                <a:latin typeface="迷你简卡通" panose="03000509000000000000" pitchFamily="65" charset="-122"/>
                <a:ea typeface="迷你简卡通" panose="03000509000000000000" pitchFamily="65" charset="-122"/>
              </a:endParaRPr>
            </a:p>
          </p:txBody>
        </p:sp>
        <p:sp>
          <p:nvSpPr>
            <p:cNvPr id="16" name="Pentagon 2">
              <a:extLst>
                <a:ext uri="{FF2B5EF4-FFF2-40B4-BE49-F238E27FC236}">
                  <a16:creationId xmlns:a16="http://schemas.microsoft.com/office/drawing/2014/main" id="{79E03271-E7CB-C2B2-1CA3-E4FB6D954124}"/>
                </a:ext>
              </a:extLst>
            </p:cNvPr>
            <p:cNvSpPr/>
            <p:nvPr/>
          </p:nvSpPr>
          <p:spPr>
            <a:xfrm rot="10800000">
              <a:off x="4375976" y="91289"/>
              <a:ext cx="3274123" cy="1763160"/>
            </a:xfrm>
            <a:prstGeom prst="homePlate">
              <a:avLst/>
            </a:prstGeom>
            <a:solidFill>
              <a:srgbClr val="CF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Rounded Rectangle 3"/>
          <p:cNvSpPr/>
          <p:nvPr/>
        </p:nvSpPr>
        <p:spPr>
          <a:xfrm>
            <a:off x="276769" y="2383877"/>
            <a:ext cx="2581186" cy="78694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Không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thiên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vị</a:t>
            </a:r>
            <a:r>
              <a:rPr lang="en-US" sz="2000" b="1" dirty="0">
                <a:solidFill>
                  <a:schemeClr val="tx1"/>
                </a:solidFill>
                <a:latin typeface="Times New Roman" panose="02020603050405020304" pitchFamily="18" charset="0"/>
                <a:cs typeface="Times New Roman" panose="02020603050405020304" pitchFamily="18" charset="0"/>
              </a:rPr>
              <a:t> </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304798" y="1116877"/>
            <a:ext cx="2581186" cy="78349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Đối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xử</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bình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đẳng</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269274" y="3617051"/>
            <a:ext cx="2931737" cy="783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chemeClr val="tx1"/>
                </a:solidFill>
                <a:latin typeface="Times New Roman" panose="02020603050405020304" pitchFamily="18" charset="0"/>
                <a:cs typeface="Times New Roman" panose="02020603050405020304" pitchFamily="18" charset="0"/>
              </a:rPr>
              <a:t>Không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phân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biệt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đối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xử</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17" name="矩形 1">
            <a:extLst>
              <a:ext uri="{FF2B5EF4-FFF2-40B4-BE49-F238E27FC236}">
                <a16:creationId xmlns:a16="http://schemas.microsoft.com/office/drawing/2014/main" id="{9C49203B-3BC2-2D9A-41B1-A04C650A92F8}"/>
              </a:ext>
            </a:extLst>
          </p:cNvPr>
          <p:cNvSpPr/>
          <p:nvPr/>
        </p:nvSpPr>
        <p:spPr>
          <a:xfrm>
            <a:off x="5184066" y="223648"/>
            <a:ext cx="3442271" cy="400110"/>
          </a:xfrm>
          <a:prstGeom prst="rect">
            <a:avLst/>
          </a:prstGeom>
        </p:spPr>
        <p:txBody>
          <a:bodyPr wrap="square">
            <a:spAutoFit/>
          </a:bodyPr>
          <a:lstStyle/>
          <a:p>
            <a:pPr algn="ctr"/>
            <a:r>
              <a:rPr lang="en-US" altLang="zh-CN" sz="2000" b="1" dirty="0">
                <a:solidFill>
                  <a:srgbClr val="FF0000"/>
                </a:solidFill>
                <a:latin typeface="迷你简卡通" panose="03000509000000000000" pitchFamily="65" charset="-122"/>
                <a:ea typeface="迷你简卡通" panose="03000509000000000000" pitchFamily="65" charset="-122"/>
              </a:rPr>
              <a:t>Ý </a:t>
            </a:r>
            <a:r>
              <a:rPr lang="en-US" altLang="zh-CN" sz="2000" b="1" dirty="0" err="1">
                <a:solidFill>
                  <a:srgbClr val="FF0000"/>
                </a:solidFill>
                <a:latin typeface="迷你简卡通" panose="03000509000000000000" pitchFamily="65" charset="-122"/>
                <a:ea typeface="迷你简卡通" panose="03000509000000000000" pitchFamily="65" charset="-122"/>
              </a:rPr>
              <a:t>nghĩa</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của</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công</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bằng</a:t>
            </a:r>
            <a:endParaRPr lang="zh-CN" altLang="en-US" sz="2000" b="1" dirty="0">
              <a:solidFill>
                <a:srgbClr val="FF0000"/>
              </a:solidFill>
              <a:latin typeface="迷你简卡通" panose="03000509000000000000" pitchFamily="65" charset="-122"/>
              <a:ea typeface="迷你简卡通" panose="03000509000000000000" pitchFamily="65" charset="-122"/>
            </a:endParaRPr>
          </a:p>
        </p:txBody>
      </p:sp>
      <p:sp>
        <p:nvSpPr>
          <p:cNvPr id="20" name="Rounded Rectangle 3">
            <a:extLst>
              <a:ext uri="{FF2B5EF4-FFF2-40B4-BE49-F238E27FC236}">
                <a16:creationId xmlns:a16="http://schemas.microsoft.com/office/drawing/2014/main" id="{9C75A48A-4345-766C-3FBD-D79152E04FF3}"/>
              </a:ext>
            </a:extLst>
          </p:cNvPr>
          <p:cNvSpPr/>
          <p:nvPr/>
        </p:nvSpPr>
        <p:spPr>
          <a:xfrm>
            <a:off x="3888841" y="3639872"/>
            <a:ext cx="4699581" cy="78694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1" name="Rounded Rectangle 3">
            <a:extLst>
              <a:ext uri="{FF2B5EF4-FFF2-40B4-BE49-F238E27FC236}">
                <a16:creationId xmlns:a16="http://schemas.microsoft.com/office/drawing/2014/main" id="{1915C5C4-72FD-CAFE-8352-E7E911132CCC}"/>
              </a:ext>
            </a:extLst>
          </p:cNvPr>
          <p:cNvSpPr/>
          <p:nvPr/>
        </p:nvSpPr>
        <p:spPr>
          <a:xfrm>
            <a:off x="3902273" y="2211072"/>
            <a:ext cx="4699581" cy="127223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2" name="Rounded Rectangle 3">
            <a:extLst>
              <a:ext uri="{FF2B5EF4-FFF2-40B4-BE49-F238E27FC236}">
                <a16:creationId xmlns:a16="http://schemas.microsoft.com/office/drawing/2014/main" id="{A602588C-4543-F2B7-331D-F7CE4E70B5E1}"/>
              </a:ext>
            </a:extLst>
          </p:cNvPr>
          <p:cNvSpPr/>
          <p:nvPr/>
        </p:nvSpPr>
        <p:spPr>
          <a:xfrm>
            <a:off x="3895043" y="1159862"/>
            <a:ext cx="4777688" cy="92333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 name="Rectangle 50">
            <a:extLst>
              <a:ext uri="{FF2B5EF4-FFF2-40B4-BE49-F238E27FC236}">
                <a16:creationId xmlns:a16="http://schemas.microsoft.com/office/drawing/2014/main" id="{3240C70F-15CE-B362-C71B-735F28734CC9}"/>
              </a:ext>
            </a:extLst>
          </p:cNvPr>
          <p:cNvSpPr>
            <a:spLocks noChangeArrowheads="1"/>
          </p:cNvSpPr>
          <p:nvPr/>
        </p:nvSpPr>
        <p:spPr bwMode="auto">
          <a:xfrm>
            <a:off x="4039150" y="1286767"/>
            <a:ext cx="45152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000" b="1" dirty="0">
                <a:latin typeface="Times New Roman" panose="02020603050405020304" pitchFamily="18" charset="0"/>
                <a:cs typeface="Times New Roman" panose="02020603050405020304" pitchFamily="18" charset="0"/>
              </a:rPr>
              <a:t>B</a:t>
            </a:r>
            <a:r>
              <a:rPr lang="vi-VN" altLang="en-US" sz="2000" b="1" dirty="0">
                <a:latin typeface="Times New Roman" panose="02020603050405020304" pitchFamily="18" charset="0"/>
                <a:cs typeface="Times New Roman" panose="02020603050405020304" pitchFamily="18" charset="0"/>
              </a:rPr>
              <a:t>ẢO VỆ QUYỀN LỢI CHÍNH ĐÁNG CỦA MỖI CÁ NHÂN</a:t>
            </a:r>
            <a:r>
              <a:rPr lang="en-US" altLang="en-US" sz="2000" b="1" dirty="0">
                <a:latin typeface="Times New Roman" panose="02020603050405020304" pitchFamily="18" charset="0"/>
                <a:cs typeface="Times New Roman" panose="02020603050405020304" pitchFamily="18" charset="0"/>
              </a:rPr>
              <a:t> </a:t>
            </a:r>
          </a:p>
        </p:txBody>
      </p:sp>
      <p:sp>
        <p:nvSpPr>
          <p:cNvPr id="7" name="Rectangle 51">
            <a:extLst>
              <a:ext uri="{FF2B5EF4-FFF2-40B4-BE49-F238E27FC236}">
                <a16:creationId xmlns:a16="http://schemas.microsoft.com/office/drawing/2014/main" id="{63D613C9-64AA-7923-8822-5D872E3CB96E}"/>
              </a:ext>
            </a:extLst>
          </p:cNvPr>
          <p:cNvSpPr>
            <a:spLocks noChangeArrowheads="1"/>
          </p:cNvSpPr>
          <p:nvPr/>
        </p:nvSpPr>
        <p:spPr bwMode="auto">
          <a:xfrm>
            <a:off x="3902273" y="2260032"/>
            <a:ext cx="45994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b="1" dirty="0"/>
              <a:t>G</a:t>
            </a:r>
            <a:r>
              <a:rPr lang="vi-VN" altLang="en-US" b="1" dirty="0"/>
              <a:t>IÚP CON NGƯỜI CÓ CƠ HỘI PHÁT </a:t>
            </a:r>
            <a:r>
              <a:rPr lang="vi-VN" altLang="en-US" b="1" dirty="0">
                <a:latin typeface="Times New Roman" panose="02020603050405020304" pitchFamily="18" charset="0"/>
                <a:cs typeface="Times New Roman" panose="02020603050405020304" pitchFamily="18" charset="0"/>
              </a:rPr>
              <a:t>TRIỂN BÌNH ĐẲNG VỚI NHAU, ĐƯỢC TÔN TRỌNG, TỰ TIN HƠN TRONG CUỘC SỐNG</a:t>
            </a:r>
            <a:r>
              <a:rPr lang="en-US" altLang="en-US" b="1" dirty="0">
                <a:latin typeface="Times New Roman" panose="02020603050405020304" pitchFamily="18" charset="0"/>
                <a:cs typeface="Times New Roman" panose="02020603050405020304" pitchFamily="18" charset="0"/>
              </a:rPr>
              <a:t> </a:t>
            </a:r>
          </a:p>
        </p:txBody>
      </p:sp>
      <p:sp>
        <p:nvSpPr>
          <p:cNvPr id="8" name="Rectangle 52">
            <a:extLst>
              <a:ext uri="{FF2B5EF4-FFF2-40B4-BE49-F238E27FC236}">
                <a16:creationId xmlns:a16="http://schemas.microsoft.com/office/drawing/2014/main" id="{3A0BE75B-C009-05BB-C859-C6C3B577C169}"/>
              </a:ext>
            </a:extLst>
          </p:cNvPr>
          <p:cNvSpPr>
            <a:spLocks noChangeArrowheads="1"/>
          </p:cNvSpPr>
          <p:nvPr/>
        </p:nvSpPr>
        <p:spPr bwMode="auto">
          <a:xfrm>
            <a:off x="3951986" y="3710180"/>
            <a:ext cx="46364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b="1" dirty="0"/>
              <a:t>G</a:t>
            </a:r>
            <a:r>
              <a:rPr lang="vi-VN" altLang="en-US" b="1" dirty="0"/>
              <a:t>ÓP PHẦN XÂY DỰNG XÃ HỘI BÌNH ĐẲNG, DÂN CHỦ, VĂN MINH</a:t>
            </a:r>
            <a:r>
              <a:rPr lang="en-US" altLang="en-US" b="1" dirty="0"/>
              <a:t> </a:t>
            </a:r>
          </a:p>
        </p:txBody>
      </p:sp>
    </p:spTree>
    <p:extLst>
      <p:ext uri="{BB962C8B-B14F-4D97-AF65-F5344CB8AC3E}">
        <p14:creationId xmlns:p14="http://schemas.microsoft.com/office/powerpoint/2010/main" val="2601805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5" grpId="0" animBg="1"/>
      <p:bldP spid="20" grpId="0" animBg="1"/>
      <p:bldP spid="21" grpId="0" animBg="1"/>
      <p:bldP spid="2"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id="{E3706161-CE7E-4FC1-9AE2-DD4629B8941E}"/>
              </a:ext>
            </a:extLst>
          </p:cNvPr>
          <p:cNvSpPr/>
          <p:nvPr/>
        </p:nvSpPr>
        <p:spPr>
          <a:xfrm>
            <a:off x="3309317" y="756783"/>
            <a:ext cx="2396709" cy="553998"/>
          </a:xfrm>
          <a:prstGeom prst="rect">
            <a:avLst/>
          </a:prstGeom>
        </p:spPr>
        <p:txBody>
          <a:bodyPr wrap="square">
            <a:spAutoFit/>
          </a:bodyPr>
          <a:lstStyle/>
          <a:p>
            <a:pPr algn="ct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Khám</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phá</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sp>
        <p:nvSpPr>
          <p:cNvPr id="18" name="标题 1"/>
          <p:cNvSpPr txBox="1">
            <a:spLocks/>
          </p:cNvSpPr>
          <p:nvPr/>
        </p:nvSpPr>
        <p:spPr>
          <a:xfrm>
            <a:off x="1471092" y="2112593"/>
            <a:ext cx="6296234" cy="21355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b="1" dirty="0">
                <a:solidFill>
                  <a:schemeClr val="accent1"/>
                </a:solidFill>
                <a:latin typeface="迷你简卡通" panose="03000509000000000000" pitchFamily="65" charset="-122"/>
                <a:ea typeface="迷你简卡通" panose="03000509000000000000" pitchFamily="65" charset="-122"/>
              </a:rPr>
              <a:t>3</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Rèn</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luyện</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tính</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khách</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quan</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và</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công</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bằng</a:t>
            </a:r>
            <a:endParaRPr lang="zh-CN" altLang="en-US" sz="4000" b="1" dirty="0">
              <a:solidFill>
                <a:schemeClr val="accent1"/>
              </a:solidFill>
              <a:latin typeface="迷你简卡通" panose="03000509000000000000" pitchFamily="65" charset="-122"/>
              <a:ea typeface="迷你简卡通" panose="03000509000000000000" pitchFamily="65" charset="-122"/>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537234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492" y="-247650"/>
            <a:ext cx="8941633" cy="1447800"/>
            <a:chOff x="304800" y="-95250"/>
            <a:chExt cx="4612025" cy="1447800"/>
          </a:xfrm>
        </p:grpSpPr>
        <p:pic>
          <p:nvPicPr>
            <p:cNvPr id="4"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
              <a:ext cx="4598494"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475545" y="514350"/>
              <a:ext cx="4441280" cy="45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defTabSz="685800" fontAlgn="base">
                <a:lnSpc>
                  <a:spcPct val="150000"/>
                </a:lnSpc>
                <a:spcBef>
                  <a:spcPct val="0"/>
                </a:spcBef>
                <a:spcAft>
                  <a:spcPct val="0"/>
                </a:spcAft>
                <a:defRPr/>
              </a:pPr>
              <a:r>
                <a:rPr lang="vi-VN" altLang="en-US" sz="1800" b="1" dirty="0">
                  <a:solidFill>
                    <a:srgbClr val="0070C0"/>
                  </a:solidFill>
                  <a:latin typeface="Times New Roman" panose="02020603050405020304" pitchFamily="18" charset="0"/>
                  <a:cs typeface="Times New Roman" panose="02020603050405020304" pitchFamily="18" charset="0"/>
                </a:rPr>
                <a:t>Em hãy nhận xét lời nói, hành động của các nhân vật trong trường hợp hợp </a:t>
              </a:r>
              <a:r>
                <a:rPr lang="en-US" altLang="en-US" sz="1800" b="1" dirty="0" err="1">
                  <a:solidFill>
                    <a:srgbClr val="0070C0"/>
                  </a:solidFill>
                  <a:latin typeface="Times New Roman" panose="02020603050405020304" pitchFamily="18" charset="0"/>
                  <a:cs typeface="Times New Roman" panose="02020603050405020304" pitchFamily="18" charset="0"/>
                </a:rPr>
                <a:t>sau</a:t>
              </a:r>
              <a:r>
                <a:rPr lang="vi-VN" altLang="en-US" sz="1800" b="1" dirty="0">
                  <a:solidFill>
                    <a:srgbClr val="0070C0"/>
                  </a:solidFill>
                  <a:latin typeface="Times New Roman" panose="02020603050405020304" pitchFamily="18" charset="0"/>
                  <a:cs typeface="Times New Roman" panose="02020603050405020304" pitchFamily="18" charset="0"/>
                </a:rPr>
                <a:t>? </a:t>
              </a:r>
            </a:p>
          </p:txBody>
        </p:sp>
      </p:grpSp>
      <p:pic>
        <p:nvPicPr>
          <p:cNvPr id="8" name="Picture 7">
            <a:extLst>
              <a:ext uri="{FF2B5EF4-FFF2-40B4-BE49-F238E27FC236}">
                <a16:creationId xmlns:a16="http://schemas.microsoft.com/office/drawing/2014/main" id="{27C6A6A1-1CED-6E9D-AB57-6BF2BFCD8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00150"/>
            <a:ext cx="8508792" cy="3733800"/>
          </a:xfrm>
          <a:prstGeom prst="rect">
            <a:avLst/>
          </a:prstGeom>
        </p:spPr>
      </p:pic>
    </p:spTree>
    <p:extLst>
      <p:ext uri="{BB962C8B-B14F-4D97-AF65-F5344CB8AC3E}">
        <p14:creationId xmlns:p14="http://schemas.microsoft.com/office/powerpoint/2010/main" val="3555429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id="{84E35DF8-A8C7-48A2-8F64-EAF6271709EE}"/>
              </a:ext>
            </a:extLst>
          </p:cNvPr>
          <p:cNvSpPr/>
          <p:nvPr/>
        </p:nvSpPr>
        <p:spPr>
          <a:xfrm flipH="1">
            <a:off x="228600" y="835222"/>
            <a:ext cx="8686800" cy="4022528"/>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Group 2"/>
          <p:cNvGrpSpPr/>
          <p:nvPr/>
        </p:nvGrpSpPr>
        <p:grpSpPr>
          <a:xfrm>
            <a:off x="7501023" y="4629150"/>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94"/>
            <a:ext cx="9144000" cy="693601"/>
          </a:xfrm>
          <a:prstGeom prst="rect">
            <a:avLst/>
          </a:prstGeom>
        </p:spPr>
      </p:pic>
      <p:sp>
        <p:nvSpPr>
          <p:cNvPr id="9" name="文本框 20">
            <a:extLst>
              <a:ext uri="{FF2B5EF4-FFF2-40B4-BE49-F238E27FC236}">
                <a16:creationId xmlns:a16="http://schemas.microsoft.com/office/drawing/2014/main" id="{41709550-8102-4913-8D78-4D6C8E4600DD}"/>
              </a:ext>
            </a:extLst>
          </p:cNvPr>
          <p:cNvSpPr txBox="1"/>
          <p:nvPr/>
        </p:nvSpPr>
        <p:spPr>
          <a:xfrm>
            <a:off x="1278287" y="141621"/>
            <a:ext cx="693420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PHIẾU BÀI TẬP  (THẢO LUẬN NHÓM ĐÔI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6" name="Rounded Rectangle 15"/>
          <p:cNvSpPr/>
          <p:nvPr/>
        </p:nvSpPr>
        <p:spPr>
          <a:xfrm>
            <a:off x="304807" y="1078669"/>
            <a:ext cx="3428993" cy="3534793"/>
          </a:xfrm>
          <a:prstGeom prst="roundRect">
            <a:avLst/>
          </a:prstGeom>
          <a:pattFill prst="lgCheck">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en-US" dirty="0">
                <a:solidFill>
                  <a:schemeClr val="accent1">
                    <a:lumMod val="50000"/>
                  </a:schemeClr>
                </a:solidFill>
                <a:latin typeface="Times New Roman" panose="02020603050405020304" pitchFamily="18" charset="0"/>
                <a:cs typeface="Times New Roman" panose="02020603050405020304" pitchFamily="18" charset="0"/>
              </a:rPr>
              <a:t>+ Trường hợp 1: K không đảm bảo tính khách quan. Dù mỗi người có những nét giống nhau về hứng thú học tập nhưng không đồng nhất. Bởi vậy, K không nên viết thay cho G.</a:t>
            </a:r>
          </a:p>
          <a:p>
            <a:pPr algn="just"/>
            <a:r>
              <a:rPr lang="en-US" altLang="en-US" dirty="0">
                <a:solidFill>
                  <a:schemeClr val="accent1">
                    <a:lumMod val="50000"/>
                  </a:schemeClr>
                </a:solidFill>
                <a:latin typeface="Times New Roman" panose="02020603050405020304" pitchFamily="18" charset="0"/>
                <a:cs typeface="Times New Roman" panose="02020603050405020304" pitchFamily="18" charset="0"/>
              </a:rPr>
              <a:t>+ </a:t>
            </a:r>
            <a:r>
              <a:rPr lang="vi-VN" altLang="en-US" dirty="0">
                <a:solidFill>
                  <a:schemeClr val="accent1">
                    <a:lumMod val="50000"/>
                  </a:schemeClr>
                </a:solidFill>
                <a:latin typeface="Times New Roman" panose="02020603050405020304" pitchFamily="18" charset="0"/>
                <a:cs typeface="Times New Roman" panose="02020603050405020304" pitchFamily="18" charset="0"/>
              </a:rPr>
              <a:t>Nếu ưong trường hợp đó, em sẽ khuyên K không nên làm thế, khuyên G tự tay viết phiếu điều tra để đảm bảo tính khách quan cho kết quả điều tra.</a:t>
            </a:r>
          </a:p>
        </p:txBody>
      </p:sp>
      <p:sp>
        <p:nvSpPr>
          <p:cNvPr id="17" name="Rounded Rectangle 16"/>
          <p:cNvSpPr/>
          <p:nvPr/>
        </p:nvSpPr>
        <p:spPr>
          <a:xfrm>
            <a:off x="4114800" y="931038"/>
            <a:ext cx="4746151" cy="3720089"/>
          </a:xfrm>
          <a:prstGeom prst="roundRect">
            <a:avLst/>
          </a:prstGeom>
          <a:pattFill prst="lgCheck">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en-US" dirty="0">
                <a:solidFill>
                  <a:schemeClr val="accent1">
                    <a:lumMod val="50000"/>
                  </a:schemeClr>
                </a:solidFill>
                <a:latin typeface="Times New Roman" panose="02020603050405020304" pitchFamily="18" charset="0"/>
                <a:cs typeface="Times New Roman" panose="02020603050405020304" pitchFamily="18" charset="0"/>
              </a:rPr>
              <a:t>+ Trường hợp 2 (hình ảnh và lời thoại): Bạn nam ngoài cùng bên trái nói sẽ không bẩu cho Q làm lớp trưởng vì không bỏ qua việc đi học muộn của bạn đó là thiếu công bằng đối với Q. Hai bạn nữ bên phải thể hiện tinh thẩn công bằng khi một bạn không bênh vực mà còn chỉ ra khuyết điểm của bạn nam (nhiều lẩn đi muộn), dù Q không có ở đó nhưng một bạn nữ vẫn khẳng định Q xứng đáng là lớp trưởng và khuyên bạn nam nên cân nhắc để bỏ phiếu cho Q.</a:t>
            </a:r>
          </a:p>
          <a:p>
            <a:pPr algn="just"/>
            <a:r>
              <a:rPr lang="vi-VN" altLang="en-US" dirty="0">
                <a:solidFill>
                  <a:schemeClr val="accent1">
                    <a:lumMod val="50000"/>
                  </a:schemeClr>
                </a:solidFill>
                <a:latin typeface="Times New Roman" panose="02020603050405020304" pitchFamily="18" charset="0"/>
                <a:cs typeface="Times New Roman" panose="02020603050405020304" pitchFamily="18" charset="0"/>
              </a:rPr>
              <a:t>Nếu ở trong trường hợp đó, em sẽ khuyên bạn nam nên bỏ phiếu cho Q</a:t>
            </a:r>
            <a:r>
              <a:rPr lang="vi-VN" altLang="en-US" dirty="0">
                <a:solidFill>
                  <a:schemeClr val="accent1">
                    <a:lumMod val="50000"/>
                  </a:schemeClr>
                </a:solidFill>
              </a:rPr>
              <a:t>.</a:t>
            </a:r>
          </a:p>
        </p:txBody>
      </p:sp>
      <p:cxnSp>
        <p:nvCxnSpPr>
          <p:cNvPr id="7" name="Straight Arrow Connector 6"/>
          <p:cNvCxnSpPr>
            <a:cxnSpLocks/>
            <a:endCxn id="16" idx="0"/>
          </p:cNvCxnSpPr>
          <p:nvPr/>
        </p:nvCxnSpPr>
        <p:spPr>
          <a:xfrm flipH="1">
            <a:off x="2019304" y="687506"/>
            <a:ext cx="2590177" cy="391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8" idx="2"/>
            <a:endCxn id="17" idx="0"/>
          </p:cNvCxnSpPr>
          <p:nvPr/>
        </p:nvCxnSpPr>
        <p:spPr>
          <a:xfrm>
            <a:off x="4572000" y="725795"/>
            <a:ext cx="1915876" cy="205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401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down)">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wipe(down)">
                                      <p:cBhvr>
                                        <p:cTn id="2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838200" y="-495300"/>
            <a:ext cx="9906000" cy="5867400"/>
          </a:xfrm>
          <a:prstGeom prst="rect">
            <a:avLst/>
          </a:prstGeom>
        </p:spPr>
      </p:pic>
      <p:pic>
        <p:nvPicPr>
          <p:cNvPr id="2" name="图片 12">
            <a:extLst>
              <a:ext uri="{FF2B5EF4-FFF2-40B4-BE49-F238E27FC236}">
                <a16:creationId xmlns:a16="http://schemas.microsoft.com/office/drawing/2014/main" id="{A195D99E-CDD8-4ACC-59D1-3DC52C0EA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2003" y="2705100"/>
            <a:ext cx="1270715" cy="2438400"/>
          </a:xfrm>
          <a:prstGeom prst="rect">
            <a:avLst/>
          </a:prstGeom>
        </p:spPr>
      </p:pic>
      <p:sp>
        <p:nvSpPr>
          <p:cNvPr id="4" name="Rectangle 19">
            <a:extLst>
              <a:ext uri="{FF2B5EF4-FFF2-40B4-BE49-F238E27FC236}">
                <a16:creationId xmlns:a16="http://schemas.microsoft.com/office/drawing/2014/main" id="{293FA2AB-622C-C296-4CE7-24D5C3B3B174}"/>
              </a:ext>
            </a:extLst>
          </p:cNvPr>
          <p:cNvSpPr>
            <a:spLocks noChangeArrowheads="1"/>
          </p:cNvSpPr>
          <p:nvPr/>
        </p:nvSpPr>
        <p:spPr bwMode="auto">
          <a:xfrm>
            <a:off x="1012031" y="438150"/>
            <a:ext cx="7119937" cy="442912"/>
          </a:xfrm>
          <a:prstGeom prst="rect">
            <a:avLst/>
          </a:prstGeom>
          <a:solidFill>
            <a:schemeClr val="accent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vi-VN" altLang="en-US" sz="2300" b="1" dirty="0">
                <a:solidFill>
                  <a:schemeClr val="bg1"/>
                </a:solidFill>
              </a:rPr>
              <a:t>RÈN LUYỆN </a:t>
            </a:r>
            <a:r>
              <a:rPr lang="en-US" altLang="en-US" sz="2300" b="1" dirty="0">
                <a:solidFill>
                  <a:schemeClr val="bg1"/>
                </a:solidFill>
              </a:rPr>
              <a:t>TÍNH</a:t>
            </a:r>
            <a:r>
              <a:rPr lang="vi-VN" altLang="en-US" sz="2300" b="1" dirty="0">
                <a:solidFill>
                  <a:schemeClr val="bg1"/>
                </a:solidFill>
              </a:rPr>
              <a:t> KHÁCH QUAN, CÔNG BẰNG</a:t>
            </a:r>
            <a:endParaRPr lang="en-US" altLang="en-US" sz="2300" b="1" dirty="0">
              <a:solidFill>
                <a:schemeClr val="bg1"/>
              </a:solidFill>
            </a:endParaRPr>
          </a:p>
        </p:txBody>
      </p:sp>
      <p:grpSp>
        <p:nvGrpSpPr>
          <p:cNvPr id="5" name="Group 33">
            <a:extLst>
              <a:ext uri="{FF2B5EF4-FFF2-40B4-BE49-F238E27FC236}">
                <a16:creationId xmlns:a16="http://schemas.microsoft.com/office/drawing/2014/main" id="{C76E5727-AF00-D749-C321-8C3A1FAF09DC}"/>
              </a:ext>
            </a:extLst>
          </p:cNvPr>
          <p:cNvGrpSpPr>
            <a:grpSpLocks/>
          </p:cNvGrpSpPr>
          <p:nvPr/>
        </p:nvGrpSpPr>
        <p:grpSpPr bwMode="auto">
          <a:xfrm>
            <a:off x="784928" y="915727"/>
            <a:ext cx="2710656" cy="2105025"/>
            <a:chOff x="-76063" y="2276872"/>
            <a:chExt cx="3567943" cy="2592288"/>
          </a:xfrm>
        </p:grpSpPr>
        <p:sp>
          <p:nvSpPr>
            <p:cNvPr id="7" name="Block Arc 6">
              <a:extLst>
                <a:ext uri="{FF2B5EF4-FFF2-40B4-BE49-F238E27FC236}">
                  <a16:creationId xmlns:a16="http://schemas.microsoft.com/office/drawing/2014/main" id="{1FDB1DAC-03BF-2652-F6B5-7F5287359FE9}"/>
                </a:ext>
              </a:extLst>
            </p:cNvPr>
            <p:cNvSpPr/>
            <p:nvPr/>
          </p:nvSpPr>
          <p:spPr>
            <a:xfrm>
              <a:off x="899265" y="2276872"/>
              <a:ext cx="2592615" cy="2592288"/>
            </a:xfrm>
            <a:prstGeom prst="blockArc">
              <a:avLst>
                <a:gd name="adj1" fmla="val 12214054"/>
                <a:gd name="adj2" fmla="val 9664598"/>
                <a:gd name="adj3" fmla="val 148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700" dirty="0">
                <a:solidFill>
                  <a:schemeClr val="tx1"/>
                </a:solidFill>
              </a:endParaRPr>
            </a:p>
          </p:txBody>
        </p:sp>
        <p:sp>
          <p:nvSpPr>
            <p:cNvPr id="8" name="TextBox 35">
              <a:extLst>
                <a:ext uri="{FF2B5EF4-FFF2-40B4-BE49-F238E27FC236}">
                  <a16:creationId xmlns:a16="http://schemas.microsoft.com/office/drawing/2014/main" id="{17427FAA-56CF-7A15-1BDC-FF57E8CC0A0A}"/>
                </a:ext>
              </a:extLst>
            </p:cNvPr>
            <p:cNvSpPr txBox="1">
              <a:spLocks noChangeArrowheads="1"/>
            </p:cNvSpPr>
            <p:nvPr/>
          </p:nvSpPr>
          <p:spPr bwMode="auto">
            <a:xfrm>
              <a:off x="-76063" y="3066536"/>
              <a:ext cx="1675069" cy="94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ko-KR" sz="4400" b="1" dirty="0">
                  <a:solidFill>
                    <a:schemeClr val="accent1"/>
                  </a:solidFill>
                  <a:latin typeface="Arial" panose="020B0604020202020204" pitchFamily="34" charset="0"/>
                  <a:ea typeface="Arial Unicode MS" pitchFamily="34" charset="-128"/>
                </a:rPr>
                <a:t>01</a:t>
              </a:r>
              <a:endParaRPr lang="ko-KR" altLang="en-US" sz="4400" b="1" dirty="0">
                <a:solidFill>
                  <a:schemeClr val="accent1"/>
                </a:solidFill>
                <a:latin typeface="Arial" panose="020B0604020202020204" pitchFamily="34" charset="0"/>
                <a:ea typeface="Arial Unicode MS" pitchFamily="34" charset="-128"/>
              </a:endParaRPr>
            </a:p>
          </p:txBody>
        </p:sp>
      </p:grpSp>
      <p:grpSp>
        <p:nvGrpSpPr>
          <p:cNvPr id="9" name="Group 8">
            <a:extLst>
              <a:ext uri="{FF2B5EF4-FFF2-40B4-BE49-F238E27FC236}">
                <a16:creationId xmlns:a16="http://schemas.microsoft.com/office/drawing/2014/main" id="{C2FBBDE4-1AE8-9502-9BA0-01144BAF2615}"/>
              </a:ext>
            </a:extLst>
          </p:cNvPr>
          <p:cNvGrpSpPr/>
          <p:nvPr/>
        </p:nvGrpSpPr>
        <p:grpSpPr>
          <a:xfrm>
            <a:off x="4877236" y="843064"/>
            <a:ext cx="2655709" cy="2177687"/>
            <a:chOff x="583811" y="2379034"/>
            <a:chExt cx="2968600" cy="2592288"/>
          </a:xfrm>
          <a:solidFill>
            <a:schemeClr val="accent2"/>
          </a:solidFill>
        </p:grpSpPr>
        <p:sp>
          <p:nvSpPr>
            <p:cNvPr id="10" name="Block Arc 9">
              <a:extLst>
                <a:ext uri="{FF2B5EF4-FFF2-40B4-BE49-F238E27FC236}">
                  <a16:creationId xmlns:a16="http://schemas.microsoft.com/office/drawing/2014/main" id="{1614E83D-25CD-7C83-3901-8CF1E1719569}"/>
                </a:ext>
              </a:extLst>
            </p:cNvPr>
            <p:cNvSpPr/>
            <p:nvPr/>
          </p:nvSpPr>
          <p:spPr>
            <a:xfrm>
              <a:off x="960123" y="2379034"/>
              <a:ext cx="2592288" cy="2592288"/>
            </a:xfrm>
            <a:prstGeom prst="blockArc">
              <a:avLst>
                <a:gd name="adj1" fmla="val 12214054"/>
                <a:gd name="adj2" fmla="val 9664598"/>
                <a:gd name="adj3" fmla="val 148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700">
                <a:solidFill>
                  <a:schemeClr val="tx1"/>
                </a:solidFill>
              </a:endParaRPr>
            </a:p>
          </p:txBody>
        </p:sp>
        <p:sp>
          <p:nvSpPr>
            <p:cNvPr id="11" name="TextBox 10">
              <a:extLst>
                <a:ext uri="{FF2B5EF4-FFF2-40B4-BE49-F238E27FC236}">
                  <a16:creationId xmlns:a16="http://schemas.microsoft.com/office/drawing/2014/main" id="{C788BA06-AAF7-C507-F8C5-603E14DD536F}"/>
                </a:ext>
              </a:extLst>
            </p:cNvPr>
            <p:cNvSpPr txBox="1"/>
            <p:nvPr/>
          </p:nvSpPr>
          <p:spPr>
            <a:xfrm>
              <a:off x="583811" y="3196230"/>
              <a:ext cx="1192000" cy="947640"/>
            </a:xfrm>
            <a:prstGeom prst="rect">
              <a:avLst/>
            </a:prstGeom>
            <a:noFill/>
          </p:spPr>
          <p:txBody>
            <a:bodyPr wrap="square" rIns="0">
              <a:spAutoFit/>
            </a:bodyPr>
            <a:lstStyle/>
            <a:p>
              <a:pPr algn="ctr" fontAlgn="auto">
                <a:spcBef>
                  <a:spcPts val="0"/>
                </a:spcBef>
                <a:spcAft>
                  <a:spcPts val="0"/>
                </a:spcAft>
                <a:defRPr/>
              </a:pPr>
              <a:r>
                <a:rPr lang="en-US" altLang="ko-KR" sz="4400" b="1" dirty="0">
                  <a:solidFill>
                    <a:schemeClr val="accent2"/>
                  </a:solidFill>
                  <a:latin typeface="+mn-lt"/>
                  <a:cs typeface="+mn-cs"/>
                </a:rPr>
                <a:t>02</a:t>
              </a:r>
              <a:endParaRPr lang="ko-KR" altLang="en-US" sz="4400" b="1" dirty="0">
                <a:solidFill>
                  <a:schemeClr val="accent2"/>
                </a:solidFill>
                <a:latin typeface="+mn-lt"/>
                <a:cs typeface="+mn-cs"/>
              </a:endParaRPr>
            </a:p>
          </p:txBody>
        </p:sp>
      </p:grpSp>
      <p:sp>
        <p:nvSpPr>
          <p:cNvPr id="12" name="Left-Right Arrow 24">
            <a:extLst>
              <a:ext uri="{FF2B5EF4-FFF2-40B4-BE49-F238E27FC236}">
                <a16:creationId xmlns:a16="http://schemas.microsoft.com/office/drawing/2014/main" id="{3D3DF96F-5D40-BD67-D0F3-C82980F45DB3}"/>
              </a:ext>
            </a:extLst>
          </p:cNvPr>
          <p:cNvSpPr>
            <a:spLocks noChangeArrowheads="1"/>
          </p:cNvSpPr>
          <p:nvPr/>
        </p:nvSpPr>
        <p:spPr bwMode="auto">
          <a:xfrm>
            <a:off x="3704954" y="1330757"/>
            <a:ext cx="1240238" cy="883294"/>
          </a:xfrm>
          <a:prstGeom prst="leftRightArrow">
            <a:avLst>
              <a:gd name="adj1" fmla="val 50000"/>
              <a:gd name="adj2" fmla="val 49999"/>
            </a:avLst>
          </a:prstGeom>
          <a:solidFill>
            <a:schemeClr val="accent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p>
            <a:pPr algn="ctr" fontAlgn="auto">
              <a:spcBef>
                <a:spcPts val="0"/>
              </a:spcBef>
              <a:spcAft>
                <a:spcPts val="0"/>
              </a:spcAft>
              <a:defRPr/>
            </a:pPr>
            <a:endParaRPr lang="en-US" sz="2700" dirty="0">
              <a:solidFill>
                <a:schemeClr val="lt1"/>
              </a:solidFill>
              <a:latin typeface="+mn-lt"/>
              <a:cs typeface="+mn-cs"/>
            </a:endParaRPr>
          </a:p>
        </p:txBody>
      </p:sp>
      <p:sp>
        <p:nvSpPr>
          <p:cNvPr id="14" name="Rectangle 20">
            <a:extLst>
              <a:ext uri="{FF2B5EF4-FFF2-40B4-BE49-F238E27FC236}">
                <a16:creationId xmlns:a16="http://schemas.microsoft.com/office/drawing/2014/main" id="{AA70B050-85D8-8202-0F4F-00708CFC83D4}"/>
              </a:ext>
            </a:extLst>
          </p:cNvPr>
          <p:cNvSpPr>
            <a:spLocks noChangeArrowheads="1"/>
          </p:cNvSpPr>
          <p:nvPr/>
        </p:nvSpPr>
        <p:spPr bwMode="auto">
          <a:xfrm>
            <a:off x="1977345" y="1330757"/>
            <a:ext cx="115984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200" b="1" dirty="0">
                <a:solidFill>
                  <a:srgbClr val="FF0000"/>
                </a:solidFill>
              </a:rPr>
              <a:t>MỌI NGƯỜI CẦN</a:t>
            </a:r>
          </a:p>
        </p:txBody>
      </p:sp>
      <p:sp>
        <p:nvSpPr>
          <p:cNvPr id="15" name="Rectangle 21">
            <a:extLst>
              <a:ext uri="{FF2B5EF4-FFF2-40B4-BE49-F238E27FC236}">
                <a16:creationId xmlns:a16="http://schemas.microsoft.com/office/drawing/2014/main" id="{056933D2-D582-EEEC-BFB4-0DE4AEBA03C7}"/>
              </a:ext>
            </a:extLst>
          </p:cNvPr>
          <p:cNvSpPr>
            <a:spLocks noChangeArrowheads="1"/>
          </p:cNvSpPr>
          <p:nvPr/>
        </p:nvSpPr>
        <p:spPr bwMode="auto">
          <a:xfrm>
            <a:off x="5823116" y="1218406"/>
            <a:ext cx="134318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200" b="1" dirty="0">
                <a:solidFill>
                  <a:srgbClr val="FF0000"/>
                </a:solidFill>
              </a:rPr>
              <a:t>MỌI NGƯỜI PHẢI</a:t>
            </a:r>
          </a:p>
        </p:txBody>
      </p:sp>
      <p:sp>
        <p:nvSpPr>
          <p:cNvPr id="19" name="TextBox 18">
            <a:extLst>
              <a:ext uri="{FF2B5EF4-FFF2-40B4-BE49-F238E27FC236}">
                <a16:creationId xmlns:a16="http://schemas.microsoft.com/office/drawing/2014/main" id="{0199082B-5EA8-A35A-78F2-150ECF52614E}"/>
              </a:ext>
            </a:extLst>
          </p:cNvPr>
          <p:cNvSpPr txBox="1"/>
          <p:nvPr/>
        </p:nvSpPr>
        <p:spPr>
          <a:xfrm>
            <a:off x="816104" y="2947873"/>
            <a:ext cx="3798758" cy="1754326"/>
          </a:xfrm>
          <a:prstGeom prst="rect">
            <a:avLst/>
          </a:prstGeom>
          <a:noFill/>
        </p:spPr>
        <p:txBody>
          <a:bodyPr wrap="square">
            <a:spAutoFit/>
          </a:bodyPr>
          <a:lstStyle/>
          <a:p>
            <a:pPr algn="just"/>
            <a:r>
              <a:rPr lang="vi-VN" b="1" dirty="0">
                <a:latin typeface="Times New Roman" panose="02020603050405020304" pitchFamily="18" charset="0"/>
                <a:cs typeface="Times New Roman" panose="02020603050405020304" pitchFamily="18" charset="0"/>
              </a:rPr>
              <a:t>- Nhìn nhận, đánh giá sự vật, sự việc khách quan, tôn trọng, bảo vệ lẽ phải.</a:t>
            </a:r>
          </a:p>
          <a:p>
            <a:pPr algn="just"/>
            <a:r>
              <a:rPr lang="vi-VN" b="1" dirty="0">
                <a:latin typeface="Times New Roman" panose="02020603050405020304" pitchFamily="18" charset="0"/>
                <a:cs typeface="Times New Roman" panose="02020603050405020304" pitchFamily="18" charset="0"/>
              </a:rPr>
              <a:t>- Không định kiến, thiên vị trong việc đánh giá việc làm của bản thân và những người xung quanh.</a:t>
            </a:r>
          </a:p>
        </p:txBody>
      </p:sp>
      <p:sp>
        <p:nvSpPr>
          <p:cNvPr id="21" name="TextBox 20">
            <a:extLst>
              <a:ext uri="{FF2B5EF4-FFF2-40B4-BE49-F238E27FC236}">
                <a16:creationId xmlns:a16="http://schemas.microsoft.com/office/drawing/2014/main" id="{8DB25C44-0A3B-38F5-CBD9-17982EEE008F}"/>
              </a:ext>
            </a:extLst>
          </p:cNvPr>
          <p:cNvSpPr txBox="1"/>
          <p:nvPr/>
        </p:nvSpPr>
        <p:spPr>
          <a:xfrm>
            <a:off x="4950970" y="3282124"/>
            <a:ext cx="3087474" cy="646331"/>
          </a:xfrm>
          <a:prstGeom prst="rect">
            <a:avLst/>
          </a:prstGeom>
          <a:noFill/>
        </p:spPr>
        <p:txBody>
          <a:bodyPr wrap="square">
            <a:spAutoFit/>
          </a:bodyPr>
          <a:lstStyle/>
          <a:p>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Phê</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phán</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các</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biểu</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hiện</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thiếu</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khách</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quan</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công</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bằng</a:t>
            </a:r>
            <a:r>
              <a:rPr lang="en-US" sz="1800" kern="0" dirty="0">
                <a:effectLst/>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807590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p:bldP spid="15" grpId="0"/>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54384"/>
          <a:stretch/>
        </p:blipFill>
        <p:spPr>
          <a:xfrm>
            <a:off x="58018" y="2612590"/>
            <a:ext cx="1250199" cy="2521112"/>
          </a:xfrm>
          <a:prstGeom prst="rect">
            <a:avLst/>
          </a:prstGeom>
        </p:spPr>
      </p:pic>
      <p:pic>
        <p:nvPicPr>
          <p:cNvPr id="4" name="图片 3"/>
          <p:cNvPicPr>
            <a:picLocks noChangeAspect="1"/>
          </p:cNvPicPr>
          <p:nvPr/>
        </p:nvPicPr>
        <p:blipFill>
          <a:blip r:embed="rId5"/>
          <a:stretch>
            <a:fillRect/>
          </a:stretch>
        </p:blipFill>
        <p:spPr>
          <a:xfrm>
            <a:off x="8069795" y="2612590"/>
            <a:ext cx="1315027" cy="2619575"/>
          </a:xfrm>
          <a:prstGeom prst="rect">
            <a:avLst/>
          </a:prstGeom>
        </p:spPr>
      </p:pic>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9" name="矩形 8">
            <a:extLst>
              <a:ext uri="{FF2B5EF4-FFF2-40B4-BE49-F238E27FC236}">
                <a16:creationId xmlns:a16="http://schemas.microsoft.com/office/drawing/2014/main" id="{843B232A-A69C-4FAA-A2A4-0D762B9328D8}"/>
              </a:ext>
            </a:extLst>
          </p:cNvPr>
          <p:cNvSpPr>
            <a:spLocks noChangeArrowheads="1"/>
          </p:cNvSpPr>
          <p:nvPr/>
        </p:nvSpPr>
        <p:spPr bwMode="auto">
          <a:xfrm>
            <a:off x="3194409" y="23408"/>
            <a:ext cx="2755181" cy="584775"/>
          </a:xfrm>
          <a:prstGeom prst="rect">
            <a:avLst/>
          </a:prstGeom>
          <a:noFill/>
          <a:ln>
            <a:noFill/>
          </a:ln>
        </p:spPr>
        <p:txBody>
          <a:bodyPr wrap="square">
            <a:spAutoFit/>
          </a:bodyPr>
          <a:lstStyle/>
          <a:p>
            <a:pPr lvl="0" algn="ctr"/>
            <a:r>
              <a:rPr lang="en-US" altLang="zh-CN" sz="32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MỞ ĐẦU  </a:t>
            </a:r>
            <a:endParaRPr lang="zh-CN" altLang="en-US" sz="3200" b="1" dirty="0">
              <a:solidFill>
                <a:schemeClr val="accent3">
                  <a:lumMod val="50000"/>
                </a:schemeClr>
              </a:solidFill>
              <a:latin typeface="Tahoma" panose="020B0604030504040204" pitchFamily="34" charset="0"/>
              <a:ea typeface="迷你简卡通" panose="03000509000000000000" pitchFamily="65" charset="-122"/>
              <a:cs typeface="Tahoma" panose="020B0604030504040204" pitchFamily="34" charset="0"/>
            </a:endParaRPr>
          </a:p>
        </p:txBody>
      </p:sp>
      <p:grpSp>
        <p:nvGrpSpPr>
          <p:cNvPr id="15" name="Group 14">
            <a:extLst>
              <a:ext uri="{FF2B5EF4-FFF2-40B4-BE49-F238E27FC236}">
                <a16:creationId xmlns:a16="http://schemas.microsoft.com/office/drawing/2014/main" id="{8BB1A7AE-1EF2-7B80-E9B4-F60C0E248D97}"/>
              </a:ext>
            </a:extLst>
          </p:cNvPr>
          <p:cNvGrpSpPr/>
          <p:nvPr/>
        </p:nvGrpSpPr>
        <p:grpSpPr>
          <a:xfrm>
            <a:off x="533400" y="205205"/>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0" name="五角星 29"/>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30"/>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17">
            <a:extLst>
              <a:ext uri="{FF2B5EF4-FFF2-40B4-BE49-F238E27FC236}">
                <a16:creationId xmlns:a16="http://schemas.microsoft.com/office/drawing/2014/main" id="{8FD4F59A-4513-F181-0276-E801614C232E}"/>
              </a:ext>
            </a:extLst>
          </p:cNvPr>
          <p:cNvGrpSpPr/>
          <p:nvPr/>
        </p:nvGrpSpPr>
        <p:grpSpPr>
          <a:xfrm>
            <a:off x="5715000" y="142151"/>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3" name="五角星 32"/>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五角星 33"/>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五角星 34"/>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Rectangle 31">
            <a:extLst>
              <a:ext uri="{FF2B5EF4-FFF2-40B4-BE49-F238E27FC236}">
                <a16:creationId xmlns:a16="http://schemas.microsoft.com/office/drawing/2014/main" id="{EE4F02A3-54EF-896A-06FB-36F0750ABA36}"/>
              </a:ext>
            </a:extLst>
          </p:cNvPr>
          <p:cNvSpPr>
            <a:spLocks noChangeArrowheads="1"/>
          </p:cNvSpPr>
          <p:nvPr/>
        </p:nvSpPr>
        <p:spPr bwMode="auto">
          <a:xfrm>
            <a:off x="381000" y="570927"/>
            <a:ext cx="8610600" cy="40011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altLang="en-US" sz="2000" dirty="0">
                <a:solidFill>
                  <a:schemeClr val="bg1"/>
                </a:solidFill>
                <a:latin typeface="Times New Roman" panose="02020603050405020304" pitchFamily="18" charset="0"/>
                <a:cs typeface="Times New Roman" panose="02020603050405020304" pitchFamily="18" charset="0"/>
              </a:rPr>
              <a:t>Em </a:t>
            </a:r>
            <a:r>
              <a:rPr lang="en-US" altLang="en-US" sz="2000" dirty="0" err="1">
                <a:solidFill>
                  <a:schemeClr val="bg1"/>
                </a:solidFill>
                <a:latin typeface="Times New Roman" panose="02020603050405020304" pitchFamily="18" charset="0"/>
                <a:cs typeface="Times New Roman" panose="02020603050405020304" pitchFamily="18" charset="0"/>
              </a:rPr>
              <a:t>hãy</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quan</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sát</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hìn</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ảnh</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và</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nhận</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xét</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bạn</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nào</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nói</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đúng</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bạn</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nào</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nói</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sai</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Vì</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sao</a:t>
            </a:r>
            <a:r>
              <a:rPr lang="en-US" altLang="en-US" sz="2000" dirty="0">
                <a:solidFill>
                  <a:schemeClr val="bg1"/>
                </a:solidFill>
                <a:latin typeface="Times New Roman" panose="02020603050405020304" pitchFamily="18" charset="0"/>
                <a:cs typeface="Times New Roman" panose="02020603050405020304" pitchFamily="18" charset="0"/>
              </a:rPr>
              <a:t>? </a:t>
            </a:r>
          </a:p>
        </p:txBody>
      </p:sp>
      <p:pic>
        <p:nvPicPr>
          <p:cNvPr id="22" name="Picture 35">
            <a:extLst>
              <a:ext uri="{FF2B5EF4-FFF2-40B4-BE49-F238E27FC236}">
                <a16:creationId xmlns:a16="http://schemas.microsoft.com/office/drawing/2014/main" id="{2DF364BE-4265-281B-AB9F-A5792C2E30C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8429" y="1018813"/>
            <a:ext cx="4043744" cy="372062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8" name="AutoShape 36">
            <a:extLst>
              <a:ext uri="{FF2B5EF4-FFF2-40B4-BE49-F238E27FC236}">
                <a16:creationId xmlns:a16="http://schemas.microsoft.com/office/drawing/2014/main" id="{7190162F-2CE2-0F0C-B918-F8FE26774462}"/>
              </a:ext>
            </a:extLst>
          </p:cNvPr>
          <p:cNvSpPr>
            <a:spLocks noChangeArrowheads="1"/>
          </p:cNvSpPr>
          <p:nvPr/>
        </p:nvSpPr>
        <p:spPr bwMode="auto">
          <a:xfrm>
            <a:off x="5115353" y="1055655"/>
            <a:ext cx="447248" cy="672926"/>
          </a:xfrm>
          <a:prstGeom prst="rightArrow">
            <a:avLst>
              <a:gd name="adj1" fmla="val 50000"/>
              <a:gd name="adj2" fmla="val 25000"/>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37">
            <a:extLst>
              <a:ext uri="{FF2B5EF4-FFF2-40B4-BE49-F238E27FC236}">
                <a16:creationId xmlns:a16="http://schemas.microsoft.com/office/drawing/2014/main" id="{32B7DF45-76B9-11A0-E61A-FDEE7C271FDF}"/>
              </a:ext>
            </a:extLst>
          </p:cNvPr>
          <p:cNvSpPr>
            <a:spLocks noChangeArrowheads="1"/>
          </p:cNvSpPr>
          <p:nvPr/>
        </p:nvSpPr>
        <p:spPr bwMode="auto">
          <a:xfrm>
            <a:off x="5634784" y="1055655"/>
            <a:ext cx="3235804" cy="1015663"/>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altLang="en-US" sz="2000" dirty="0" err="1">
                <a:latin typeface="Times New Roman" panose="02020603050405020304" pitchFamily="18" charset="0"/>
                <a:cs typeface="Times New Roman" panose="02020603050405020304" pitchFamily="18" charset="0"/>
              </a:rPr>
              <a:t>Đáp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bạn</a:t>
            </a:r>
            <a:r>
              <a:rPr lang="en-US" altLang="en-US" sz="2000" dirty="0">
                <a:latin typeface="Times New Roman" panose="02020603050405020304" pitchFamily="18" charset="0"/>
                <a:cs typeface="Times New Roman" panose="02020603050405020304" pitchFamily="18" charset="0"/>
              </a:rPr>
              <a:t> Hà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Ninh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sự</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nhau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đều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nói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đúng</a:t>
            </a:r>
            <a:r>
              <a:rPr lang="en-US" altLang="en-US" sz="2000" dirty="0">
                <a:latin typeface="Times New Roman" panose="02020603050405020304" pitchFamily="18" charset="0"/>
                <a:cs typeface="Times New Roman" panose="02020603050405020304" pitchFamily="18" charset="0"/>
              </a:rPr>
              <a:t>. </a:t>
            </a:r>
          </a:p>
        </p:txBody>
      </p:sp>
      <p:sp>
        <p:nvSpPr>
          <p:cNvPr id="36" name="Rectangle 38">
            <a:extLst>
              <a:ext uri="{FF2B5EF4-FFF2-40B4-BE49-F238E27FC236}">
                <a16:creationId xmlns:a16="http://schemas.microsoft.com/office/drawing/2014/main" id="{F6E00D97-5FB5-8898-05E3-4178610ED5E3}"/>
              </a:ext>
            </a:extLst>
          </p:cNvPr>
          <p:cNvSpPr>
            <a:spLocks noChangeArrowheads="1"/>
          </p:cNvSpPr>
          <p:nvPr/>
        </p:nvSpPr>
        <p:spPr bwMode="auto">
          <a:xfrm>
            <a:off x="5210254" y="2743375"/>
            <a:ext cx="2954442" cy="1938992"/>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altLang="en-US" sz="2000" dirty="0"/>
              <a:t>Hà </a:t>
            </a:r>
            <a:r>
              <a:rPr lang="en-US" altLang="en-US" sz="2000" dirty="0" err="1"/>
              <a:t>và</a:t>
            </a:r>
            <a:r>
              <a:rPr lang="en-US" altLang="en-US" sz="2000" dirty="0"/>
              <a:t> Ninh </a:t>
            </a:r>
            <a:r>
              <a:rPr lang="en-US" altLang="en-US" sz="2000" dirty="0" err="1"/>
              <a:t>đưa</a:t>
            </a:r>
            <a:r>
              <a:rPr lang="en-US" altLang="en-US" sz="2000" dirty="0"/>
              <a:t> </a:t>
            </a:r>
            <a:r>
              <a:rPr lang="en-US" altLang="en-US" sz="2000" dirty="0" err="1"/>
              <a:t>ra</a:t>
            </a:r>
            <a:r>
              <a:rPr lang="en-US" altLang="en-US" sz="2000" dirty="0"/>
              <a:t> </a:t>
            </a:r>
            <a:r>
              <a:rPr lang="en-US" altLang="en-US" sz="2000" dirty="0" err="1"/>
              <a:t>lời</a:t>
            </a:r>
            <a:r>
              <a:rPr lang="en-US" altLang="en-US" sz="2000" dirty="0"/>
              <a:t> </a:t>
            </a:r>
            <a:r>
              <a:rPr lang="en-US" altLang="en-US" sz="2000" dirty="0" err="1"/>
              <a:t>nhận</a:t>
            </a:r>
            <a:r>
              <a:rPr lang="en-US" altLang="en-US" sz="2000" dirty="0"/>
              <a:t> </a:t>
            </a:r>
            <a:r>
              <a:rPr lang="en-US" altLang="en-US" sz="2000" dirty="0" err="1"/>
              <a:t>xét</a:t>
            </a:r>
            <a:r>
              <a:rPr lang="en-US" altLang="en-US" sz="2000" dirty="0"/>
              <a:t>, </a:t>
            </a:r>
            <a:r>
              <a:rPr lang="en-US" altLang="en-US" sz="2000" dirty="0" err="1"/>
              <a:t>đánh</a:t>
            </a:r>
            <a:r>
              <a:rPr lang="en-US" altLang="en-US" sz="2000" dirty="0"/>
              <a:t> </a:t>
            </a:r>
            <a:r>
              <a:rPr lang="en-US" altLang="en-US" sz="2000" dirty="0" err="1"/>
              <a:t>giá</a:t>
            </a:r>
            <a:r>
              <a:rPr lang="en-US" altLang="en-US" sz="2000" dirty="0"/>
              <a:t> </a:t>
            </a:r>
            <a:r>
              <a:rPr lang="en-US" altLang="en-US" sz="2000" dirty="0" err="1"/>
              <a:t>các</a:t>
            </a:r>
            <a:r>
              <a:rPr lang="en-US" altLang="en-US" sz="2000" dirty="0"/>
              <a:t> </a:t>
            </a:r>
            <a:r>
              <a:rPr lang="en-US" altLang="en-US" sz="2000" dirty="0" err="1"/>
              <a:t>sự</a:t>
            </a:r>
            <a:r>
              <a:rPr lang="en-US" altLang="en-US" sz="2000" dirty="0"/>
              <a:t> </a:t>
            </a:r>
            <a:r>
              <a:rPr lang="en-US" altLang="en-US" sz="2000" dirty="0" err="1"/>
              <a:t>vật</a:t>
            </a:r>
            <a:r>
              <a:rPr lang="en-US" altLang="en-US" sz="2000" dirty="0"/>
              <a:t>, </a:t>
            </a:r>
            <a:r>
              <a:rPr lang="en-US" altLang="en-US" sz="2000" dirty="0" err="1"/>
              <a:t>hiện</a:t>
            </a:r>
            <a:r>
              <a:rPr lang="en-US" altLang="en-US" sz="2000" dirty="0"/>
              <a:t> </a:t>
            </a:r>
            <a:r>
              <a:rPr lang="en-US" altLang="en-US" sz="2000" dirty="0" err="1"/>
              <a:t>tượng</a:t>
            </a:r>
            <a:r>
              <a:rPr lang="en-US" altLang="en-US" sz="2000" dirty="0"/>
              <a:t> </a:t>
            </a:r>
            <a:r>
              <a:rPr lang="en-US" altLang="en-US" sz="2000" dirty="0" err="1"/>
              <a:t>từ</a:t>
            </a:r>
            <a:r>
              <a:rPr lang="en-US" altLang="en-US" sz="2000" dirty="0"/>
              <a:t> </a:t>
            </a:r>
            <a:r>
              <a:rPr lang="en-US" altLang="en-US" sz="2000" dirty="0" err="1"/>
              <a:t>những</a:t>
            </a:r>
            <a:r>
              <a:rPr lang="en-US" altLang="en-US" sz="2000" dirty="0"/>
              <a:t> </a:t>
            </a:r>
            <a:r>
              <a:rPr lang="en-US" altLang="en-US" sz="2000" dirty="0" err="1"/>
              <a:t>góc</a:t>
            </a:r>
            <a:r>
              <a:rPr lang="en-US" altLang="en-US" sz="2000" dirty="0"/>
              <a:t> </a:t>
            </a:r>
            <a:r>
              <a:rPr lang="en-US" altLang="en-US" sz="2000" dirty="0" err="1"/>
              <a:t>nhìn</a:t>
            </a:r>
            <a:r>
              <a:rPr lang="en-US" altLang="en-US" sz="2000" dirty="0"/>
              <a:t> </a:t>
            </a:r>
            <a:r>
              <a:rPr lang="en-US" altLang="en-US" sz="2000" dirty="0" err="1"/>
              <a:t>khác</a:t>
            </a:r>
            <a:r>
              <a:rPr lang="en-US" altLang="en-US" sz="2000" dirty="0"/>
              <a:t> </a:t>
            </a:r>
            <a:r>
              <a:rPr lang="en-US" altLang="en-US" sz="2000" dirty="0" err="1"/>
              <a:t>nhau</a:t>
            </a:r>
            <a:r>
              <a:rPr lang="en-US" altLang="en-US" sz="2000" dirty="0"/>
              <a:t>, </a:t>
            </a:r>
            <a:r>
              <a:rPr lang="en-US" altLang="en-US" sz="2000" dirty="0" err="1"/>
              <a:t>nên</a:t>
            </a:r>
            <a:r>
              <a:rPr lang="en-US" altLang="en-US" sz="2000" dirty="0"/>
              <a:t> </a:t>
            </a:r>
            <a:r>
              <a:rPr lang="en-US" altLang="en-US" sz="2000" dirty="0" err="1"/>
              <a:t>đáp</a:t>
            </a:r>
            <a:r>
              <a:rPr lang="en-US" altLang="en-US" sz="2000" dirty="0"/>
              <a:t> </a:t>
            </a:r>
            <a:r>
              <a:rPr lang="en-US" altLang="en-US" sz="2000" dirty="0" err="1"/>
              <a:t>án</a:t>
            </a:r>
            <a:r>
              <a:rPr lang="en-US" altLang="en-US" sz="2000" dirty="0"/>
              <a:t> </a:t>
            </a:r>
            <a:r>
              <a:rPr lang="en-US" altLang="en-US" sz="2000" dirty="0" err="1"/>
              <a:t>của</a:t>
            </a:r>
            <a:r>
              <a:rPr lang="en-US" altLang="en-US" sz="2000" dirty="0"/>
              <a:t> 2 </a:t>
            </a:r>
            <a:r>
              <a:rPr lang="en-US" altLang="en-US" sz="2000" dirty="0" err="1"/>
              <a:t>bạn</a:t>
            </a:r>
            <a:r>
              <a:rPr lang="en-US" altLang="en-US" sz="2000" dirty="0"/>
              <a:t> </a:t>
            </a:r>
            <a:r>
              <a:rPr lang="en-US" altLang="en-US" sz="2000" dirty="0" err="1"/>
              <a:t>có</a:t>
            </a:r>
            <a:r>
              <a:rPr lang="en-US" altLang="en-US" sz="2000" dirty="0"/>
              <a:t> </a:t>
            </a:r>
            <a:r>
              <a:rPr lang="en-US" altLang="en-US" sz="2000" dirty="0" err="1"/>
              <a:t>sự</a:t>
            </a:r>
            <a:r>
              <a:rPr lang="en-US" altLang="en-US" sz="2000" dirty="0"/>
              <a:t> </a:t>
            </a:r>
            <a:r>
              <a:rPr lang="en-US" altLang="en-US" sz="2000" dirty="0" err="1"/>
              <a:t>khác</a:t>
            </a:r>
            <a:r>
              <a:rPr lang="en-US" altLang="en-US" sz="2000" dirty="0"/>
              <a:t> </a:t>
            </a:r>
            <a:r>
              <a:rPr lang="en-US" altLang="en-US" sz="2000" dirty="0" err="1"/>
              <a:t>biệt</a:t>
            </a:r>
            <a:r>
              <a:rPr lang="en-US" altLang="en-US" sz="2000" dirty="0"/>
              <a:t>. </a:t>
            </a:r>
          </a:p>
        </p:txBody>
      </p:sp>
      <p:sp>
        <p:nvSpPr>
          <p:cNvPr id="37" name="AutoShape 39">
            <a:extLst>
              <a:ext uri="{FF2B5EF4-FFF2-40B4-BE49-F238E27FC236}">
                <a16:creationId xmlns:a16="http://schemas.microsoft.com/office/drawing/2014/main" id="{1BB97AFE-FE1C-5753-0FF5-CB72AA13E4CA}"/>
              </a:ext>
            </a:extLst>
          </p:cNvPr>
          <p:cNvSpPr>
            <a:spLocks noChangeArrowheads="1"/>
          </p:cNvSpPr>
          <p:nvPr/>
        </p:nvSpPr>
        <p:spPr bwMode="auto">
          <a:xfrm>
            <a:off x="6482969" y="2149684"/>
            <a:ext cx="928687" cy="420688"/>
          </a:xfrm>
          <a:prstGeom prst="downArrow">
            <a:avLst>
              <a:gd name="adj1" fmla="val 50000"/>
              <a:gd name="adj2" fmla="val 25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11406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linds(horizont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linds(horizontal)">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linds(horizontal)">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29"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6875" y="1504797"/>
            <a:ext cx="5533592" cy="182879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905120" y="1771872"/>
            <a:ext cx="1567970" cy="3123445"/>
          </a:xfrm>
          <a:prstGeom prst="rect">
            <a:avLst/>
          </a:prstGeom>
        </p:spPr>
      </p:pic>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id="{E3706161-CE7E-4FC1-9AE2-DD4629B8941E}"/>
              </a:ext>
            </a:extLst>
          </p:cNvPr>
          <p:cNvSpPr/>
          <p:nvPr/>
        </p:nvSpPr>
        <p:spPr>
          <a:xfrm>
            <a:off x="3048000" y="2114550"/>
            <a:ext cx="3200400" cy="553998"/>
          </a:xfrm>
          <a:prstGeom prst="rect">
            <a:avLst/>
          </a:prstGeom>
        </p:spPr>
        <p:txBody>
          <a:bodyPr wrap="square">
            <a:spAutoFit/>
          </a:bodyPr>
          <a:lstStyle/>
          <a:p>
            <a:pPr algn="ct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 LUYỆN TẬP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nvGrpSpPr>
          <p:cNvPr id="3" name="Group 2"/>
          <p:cNvGrpSpPr/>
          <p:nvPr/>
        </p:nvGrpSpPr>
        <p:grpSpPr>
          <a:xfrm>
            <a:off x="471895" y="864107"/>
            <a:ext cx="2043074" cy="381599"/>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553199" y="875096"/>
            <a:ext cx="2041915" cy="391989"/>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301011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231DBD-34A2-5F4A-4A09-1CDB4CFF6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09550"/>
            <a:ext cx="8534400" cy="4757368"/>
          </a:xfrm>
          <a:prstGeom prst="rect">
            <a:avLst/>
          </a:prstGeom>
        </p:spPr>
      </p:pic>
    </p:spTree>
    <p:extLst>
      <p:ext uri="{BB962C8B-B14F-4D97-AF65-F5344CB8AC3E}">
        <p14:creationId xmlns:p14="http://schemas.microsoft.com/office/powerpoint/2010/main" val="4055169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89F7BA4-CBB1-6A4C-E024-97EBA650BBC8}"/>
              </a:ext>
            </a:extLst>
          </p:cNvPr>
          <p:cNvGraphicFramePr>
            <a:graphicFrameLocks noGrp="1"/>
          </p:cNvGraphicFramePr>
          <p:nvPr>
            <p:extLst>
              <p:ext uri="{D42A27DB-BD31-4B8C-83A1-F6EECF244321}">
                <p14:modId xmlns:p14="http://schemas.microsoft.com/office/powerpoint/2010/main" val="258199304"/>
              </p:ext>
            </p:extLst>
          </p:nvPr>
        </p:nvGraphicFramePr>
        <p:xfrm>
          <a:off x="228599" y="217346"/>
          <a:ext cx="8594361" cy="4714543"/>
        </p:xfrm>
        <a:graphic>
          <a:graphicData uri="http://schemas.openxmlformats.org/drawingml/2006/table">
            <a:tbl>
              <a:tblPr/>
              <a:tblGrid>
                <a:gridCol w="2724853">
                  <a:extLst>
                    <a:ext uri="{9D8B030D-6E8A-4147-A177-3AD203B41FA5}">
                      <a16:colId xmlns:a16="http://schemas.microsoft.com/office/drawing/2014/main" val="1577337519"/>
                    </a:ext>
                  </a:extLst>
                </a:gridCol>
                <a:gridCol w="3525591">
                  <a:extLst>
                    <a:ext uri="{9D8B030D-6E8A-4147-A177-3AD203B41FA5}">
                      <a16:colId xmlns:a16="http://schemas.microsoft.com/office/drawing/2014/main" val="2843765234"/>
                    </a:ext>
                  </a:extLst>
                </a:gridCol>
                <a:gridCol w="2343917">
                  <a:extLst>
                    <a:ext uri="{9D8B030D-6E8A-4147-A177-3AD203B41FA5}">
                      <a16:colId xmlns:a16="http://schemas.microsoft.com/office/drawing/2014/main" val="1870438251"/>
                    </a:ext>
                  </a:extLst>
                </a:gridCol>
              </a:tblGrid>
              <a:tr h="782076">
                <a:tc>
                  <a:txBody>
                    <a:bodyPr/>
                    <a:lstStyle/>
                    <a:p>
                      <a:pPr algn="ctr">
                        <a:lnSpc>
                          <a:spcPct val="115000"/>
                        </a:lnSpc>
                      </a:pPr>
                      <a:r>
                        <a:rPr lang="vi-VN" sz="1500" b="1"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Câu ca dao, tục ngữ, thành ngữ</a:t>
                      </a: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5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Khách quan/ không khách quan; Giải thích</a:t>
                      </a:r>
                      <a:endParaRPr lang="en-US" sz="15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5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Công bằng/ không công bằng; Giải thích</a:t>
                      </a:r>
                      <a:endParaRPr lang="en-US" sz="15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6758121"/>
                  </a:ext>
                </a:extLst>
              </a:tr>
              <a:tr h="1520903">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vi-VN" sz="1500" kern="1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 </a:t>
                      </a: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2703958"/>
                  </a:ext>
                </a:extLst>
              </a:tr>
              <a:tr h="2411564">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vi-VN" sz="1500" kern="1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 </a:t>
                      </a: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3008900"/>
                  </a:ext>
                </a:extLst>
              </a:tr>
            </a:tbl>
          </a:graphicData>
        </a:graphic>
      </p:graphicFrame>
      <p:sp>
        <p:nvSpPr>
          <p:cNvPr id="4" name="TextBox 3">
            <a:extLst>
              <a:ext uri="{FF2B5EF4-FFF2-40B4-BE49-F238E27FC236}">
                <a16:creationId xmlns:a16="http://schemas.microsoft.com/office/drawing/2014/main" id="{7492E8F0-415C-41BC-965F-18AE761A8166}"/>
              </a:ext>
            </a:extLst>
          </p:cNvPr>
          <p:cNvSpPr txBox="1"/>
          <p:nvPr/>
        </p:nvSpPr>
        <p:spPr>
          <a:xfrm>
            <a:off x="321039" y="1123950"/>
            <a:ext cx="2362200" cy="703911"/>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a) Nói có sách, mách có chứng.</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5" name="TextBox 4">
            <a:extLst>
              <a:ext uri="{FF2B5EF4-FFF2-40B4-BE49-F238E27FC236}">
                <a16:creationId xmlns:a16="http://schemas.microsoft.com/office/drawing/2014/main" id="{5BC45C45-6782-489D-F724-A1AC1FCD9A18}"/>
              </a:ext>
            </a:extLst>
          </p:cNvPr>
          <p:cNvSpPr txBox="1"/>
          <p:nvPr/>
        </p:nvSpPr>
        <p:spPr>
          <a:xfrm>
            <a:off x="381000" y="2571750"/>
            <a:ext cx="2438400" cy="1022459"/>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b) Yêu nhau củ ấu cũng tròn/ Ghét nhau thì quả bổ hòn cũng vuông.</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6" name="TextBox 5">
            <a:extLst>
              <a:ext uri="{FF2B5EF4-FFF2-40B4-BE49-F238E27FC236}">
                <a16:creationId xmlns:a16="http://schemas.microsoft.com/office/drawing/2014/main" id="{4EE153A5-1142-C260-24FB-FB01DE7ED1B3}"/>
              </a:ext>
            </a:extLst>
          </p:cNvPr>
          <p:cNvSpPr txBox="1"/>
          <p:nvPr/>
        </p:nvSpPr>
        <p:spPr>
          <a:xfrm>
            <a:off x="2971800" y="1047750"/>
            <a:ext cx="3048000" cy="1341008"/>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Khách quan.</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Nói điễu gì đó xác thực, có chứng cứ rõ ràng, có thể kiểm chứng được.</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7" name="TextBox 6">
            <a:extLst>
              <a:ext uri="{FF2B5EF4-FFF2-40B4-BE49-F238E27FC236}">
                <a16:creationId xmlns:a16="http://schemas.microsoft.com/office/drawing/2014/main" id="{A04B3254-E9C0-6B1F-81CE-ED905521F47B}"/>
              </a:ext>
            </a:extLst>
          </p:cNvPr>
          <p:cNvSpPr txBox="1"/>
          <p:nvPr/>
        </p:nvSpPr>
        <p:spPr>
          <a:xfrm>
            <a:off x="2999282" y="2635235"/>
            <a:ext cx="3401518" cy="1978106"/>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Không khách quan.</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Khi đã yêu thì mọi thứ đễu trở nên tốt đẹp (củ ấu nhiễu gai cũng thành tròn), khi đã ghét dù tốt đến mấy cũng thành xấu (quả bổ hòn tròn cũng thành vuông).</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Tree>
    <p:extLst>
      <p:ext uri="{BB962C8B-B14F-4D97-AF65-F5344CB8AC3E}">
        <p14:creationId xmlns:p14="http://schemas.microsoft.com/office/powerpoint/2010/main" val="3198419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DCBAB57-31DC-E3F1-B510-8F0ACC9A4DDA}"/>
              </a:ext>
            </a:extLst>
          </p:cNvPr>
          <p:cNvGraphicFramePr>
            <a:graphicFrameLocks noGrp="1"/>
          </p:cNvGraphicFramePr>
          <p:nvPr>
            <p:extLst>
              <p:ext uri="{D42A27DB-BD31-4B8C-83A1-F6EECF244321}">
                <p14:modId xmlns:p14="http://schemas.microsoft.com/office/powerpoint/2010/main" val="816051505"/>
              </p:ext>
            </p:extLst>
          </p:nvPr>
        </p:nvGraphicFramePr>
        <p:xfrm>
          <a:off x="304800" y="285750"/>
          <a:ext cx="8534400" cy="4572001"/>
        </p:xfrm>
        <a:graphic>
          <a:graphicData uri="http://schemas.openxmlformats.org/drawingml/2006/table">
            <a:tbl>
              <a:tblPr/>
              <a:tblGrid>
                <a:gridCol w="2705843">
                  <a:extLst>
                    <a:ext uri="{9D8B030D-6E8A-4147-A177-3AD203B41FA5}">
                      <a16:colId xmlns:a16="http://schemas.microsoft.com/office/drawing/2014/main" val="1577337519"/>
                    </a:ext>
                  </a:extLst>
                </a:gridCol>
                <a:gridCol w="2551957">
                  <a:extLst>
                    <a:ext uri="{9D8B030D-6E8A-4147-A177-3AD203B41FA5}">
                      <a16:colId xmlns:a16="http://schemas.microsoft.com/office/drawing/2014/main" val="2843765234"/>
                    </a:ext>
                  </a:extLst>
                </a:gridCol>
                <a:gridCol w="3276600">
                  <a:extLst>
                    <a:ext uri="{9D8B030D-6E8A-4147-A177-3AD203B41FA5}">
                      <a16:colId xmlns:a16="http://schemas.microsoft.com/office/drawing/2014/main" val="1870438251"/>
                    </a:ext>
                  </a:extLst>
                </a:gridCol>
              </a:tblGrid>
              <a:tr h="815784">
                <a:tc>
                  <a:txBody>
                    <a:bodyPr/>
                    <a:lstStyle/>
                    <a:p>
                      <a:pPr algn="ctr">
                        <a:lnSpc>
                          <a:spcPct val="115000"/>
                        </a:lnSpc>
                      </a:pPr>
                      <a:r>
                        <a:rPr lang="vi-VN" sz="1500" b="1"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Câu ca dao, tục ngữ, thành ngữ</a:t>
                      </a: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5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Khách quan/ không khách quan; Giải thích</a:t>
                      </a:r>
                      <a:endParaRPr lang="en-US" sz="15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5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Công bằng/ không công bằng; Giải thích</a:t>
                      </a:r>
                      <a:endParaRPr lang="en-US" sz="15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6758121"/>
                  </a:ext>
                </a:extLst>
              </a:tr>
              <a:tr h="1665643">
                <a:tc>
                  <a:txBody>
                    <a:bodyPr/>
                    <a:lstStyle/>
                    <a:p>
                      <a:pPr>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vi-VN" sz="1500" kern="1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 </a:t>
                      </a: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4466936"/>
                  </a:ext>
                </a:extLst>
              </a:tr>
              <a:tr h="2090574">
                <a:tc>
                  <a:txBody>
                    <a:bodyPr/>
                    <a:lstStyle/>
                    <a:p>
                      <a:pPr>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vi-VN" sz="1500" kern="1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 </a:t>
                      </a: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8013301"/>
                  </a:ext>
                </a:extLst>
              </a:tr>
            </a:tbl>
          </a:graphicData>
        </a:graphic>
      </p:graphicFrame>
      <p:sp>
        <p:nvSpPr>
          <p:cNvPr id="3" name="TextBox 2">
            <a:extLst>
              <a:ext uri="{FF2B5EF4-FFF2-40B4-BE49-F238E27FC236}">
                <a16:creationId xmlns:a16="http://schemas.microsoft.com/office/drawing/2014/main" id="{AB2FE2D2-78A0-3810-2533-8C1315865114}"/>
              </a:ext>
            </a:extLst>
          </p:cNvPr>
          <p:cNvSpPr txBox="1"/>
          <p:nvPr/>
        </p:nvSpPr>
        <p:spPr>
          <a:xfrm>
            <a:off x="381000" y="1200150"/>
            <a:ext cx="2514600" cy="703911"/>
          </a:xfrm>
          <a:prstGeom prst="rect">
            <a:avLst/>
          </a:prstGeom>
          <a:noFill/>
        </p:spPr>
        <p:txBody>
          <a:bodyPr wrap="square" rtlCol="0">
            <a:spAutoFit/>
          </a:bodyPr>
          <a:lstStyle/>
          <a:p>
            <a:pPr>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 Nhất bên trọng nhất bên khinh.</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4" name="TextBox 3">
            <a:extLst>
              <a:ext uri="{FF2B5EF4-FFF2-40B4-BE49-F238E27FC236}">
                <a16:creationId xmlns:a16="http://schemas.microsoft.com/office/drawing/2014/main" id="{84D569FA-58DD-0B27-75D4-9FEC5E45CEDB}"/>
              </a:ext>
            </a:extLst>
          </p:cNvPr>
          <p:cNvSpPr txBox="1"/>
          <p:nvPr/>
        </p:nvSpPr>
        <p:spPr>
          <a:xfrm>
            <a:off x="385997" y="2856264"/>
            <a:ext cx="2514600" cy="385362"/>
          </a:xfrm>
          <a:prstGeom prst="rect">
            <a:avLst/>
          </a:prstGeom>
          <a:noFill/>
        </p:spPr>
        <p:txBody>
          <a:bodyPr wrap="square" rtlCol="0">
            <a:spAutoFit/>
          </a:bodyPr>
          <a:lstStyle/>
          <a:p>
            <a:pPr>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d) Quân pháp bất vị thân.</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6" name="TextBox 5">
            <a:extLst>
              <a:ext uri="{FF2B5EF4-FFF2-40B4-BE49-F238E27FC236}">
                <a16:creationId xmlns:a16="http://schemas.microsoft.com/office/drawing/2014/main" id="{C0C40175-3EE2-5472-20AE-FEF73F9B1ACB}"/>
              </a:ext>
            </a:extLst>
          </p:cNvPr>
          <p:cNvSpPr txBox="1"/>
          <p:nvPr/>
        </p:nvSpPr>
        <p:spPr>
          <a:xfrm>
            <a:off x="5602574" y="1078342"/>
            <a:ext cx="3120452" cy="1341008"/>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Không công bằng.</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Tình trạng bất công và thiên vị. Một bên thì xem trọng, còn một bên thì coi không ra gì.</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8" name="TextBox 7">
            <a:extLst>
              <a:ext uri="{FF2B5EF4-FFF2-40B4-BE49-F238E27FC236}">
                <a16:creationId xmlns:a16="http://schemas.microsoft.com/office/drawing/2014/main" id="{EBE1A1F7-891A-791E-21AB-61C8B929BE80}"/>
              </a:ext>
            </a:extLst>
          </p:cNvPr>
          <p:cNvSpPr txBox="1"/>
          <p:nvPr/>
        </p:nvSpPr>
        <p:spPr>
          <a:xfrm>
            <a:off x="5602574" y="2822224"/>
            <a:ext cx="3155429" cy="1978106"/>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Pháp luật của vua không thiên vị ai.</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Trước pháp luật, mọi người đễu được đối xử bình đẳng, không phân biệt người thân hay người ngoài.</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9" name="TextBox 8">
            <a:extLst>
              <a:ext uri="{FF2B5EF4-FFF2-40B4-BE49-F238E27FC236}">
                <a16:creationId xmlns:a16="http://schemas.microsoft.com/office/drawing/2014/main" id="{2134C2A4-BF19-2E53-9E82-194E1F0AF4F2}"/>
              </a:ext>
            </a:extLst>
          </p:cNvPr>
          <p:cNvSpPr txBox="1"/>
          <p:nvPr/>
        </p:nvSpPr>
        <p:spPr>
          <a:xfrm>
            <a:off x="3207895" y="2856264"/>
            <a:ext cx="2102370" cy="385362"/>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Công bằng.</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Tree>
    <p:extLst>
      <p:ext uri="{BB962C8B-B14F-4D97-AF65-F5344CB8AC3E}">
        <p14:creationId xmlns:p14="http://schemas.microsoft.com/office/powerpoint/2010/main" val="1225342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06" y="668254"/>
            <a:ext cx="3091950" cy="4317590"/>
          </a:xfrm>
          <a:prstGeom prst="rect">
            <a:avLst/>
          </a:prstGeom>
        </p:spPr>
      </p:pic>
      <p:pic>
        <p:nvPicPr>
          <p:cNvPr id="9"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10" name="文本框 20">
            <a:extLst>
              <a:ext uri="{FF2B5EF4-FFF2-40B4-BE49-F238E27FC236}">
                <a16:creationId xmlns:a16="http://schemas.microsoft.com/office/drawing/2014/main" id="{41709550-8102-4913-8D78-4D6C8E4600DD}"/>
              </a:ext>
            </a:extLst>
          </p:cNvPr>
          <p:cNvSpPr txBox="1"/>
          <p:nvPr/>
        </p:nvSpPr>
        <p:spPr>
          <a:xfrm>
            <a:off x="831142" y="100392"/>
            <a:ext cx="3504670"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2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2" name="Group 11">
            <a:extLst>
              <a:ext uri="{FF2B5EF4-FFF2-40B4-BE49-F238E27FC236}">
                <a16:creationId xmlns:a16="http://schemas.microsoft.com/office/drawing/2014/main" id="{9BC84621-47A0-6A14-8744-780D0A309223}"/>
              </a:ext>
            </a:extLst>
          </p:cNvPr>
          <p:cNvGrpSpPr/>
          <p:nvPr/>
        </p:nvGrpSpPr>
        <p:grpSpPr>
          <a:xfrm>
            <a:off x="2583476" y="825910"/>
            <a:ext cx="6331923" cy="3713472"/>
            <a:chOff x="2583476" y="825910"/>
            <a:chExt cx="6331923" cy="3713472"/>
          </a:xfrm>
        </p:grpSpPr>
        <p:pic>
          <p:nvPicPr>
            <p:cNvPr id="7" name="Picture 6">
              <a:extLst>
                <a:ext uri="{FF2B5EF4-FFF2-40B4-BE49-F238E27FC236}">
                  <a16:creationId xmlns:a16="http://schemas.microsoft.com/office/drawing/2014/main" id="{18CBB4DB-7159-D80D-8FA5-C519FD7629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3476" y="825910"/>
              <a:ext cx="6331923" cy="1441040"/>
            </a:xfrm>
            <a:prstGeom prst="rect">
              <a:avLst/>
            </a:prstGeom>
          </p:spPr>
        </p:pic>
        <p:pic>
          <p:nvPicPr>
            <p:cNvPr id="11" name="Picture 10">
              <a:extLst>
                <a:ext uri="{FF2B5EF4-FFF2-40B4-BE49-F238E27FC236}">
                  <a16:creationId xmlns:a16="http://schemas.microsoft.com/office/drawing/2014/main" id="{545DA583-DC69-8E06-9E51-7CFA35EA0F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7000" y="1962150"/>
              <a:ext cx="6019800" cy="2577232"/>
            </a:xfrm>
            <a:prstGeom prst="rect">
              <a:avLst/>
            </a:prstGeom>
          </p:spPr>
        </p:pic>
      </p:grpSp>
    </p:spTree>
    <p:extLst>
      <p:ext uri="{BB962C8B-B14F-4D97-AF65-F5344CB8AC3E}">
        <p14:creationId xmlns:p14="http://schemas.microsoft.com/office/powerpoint/2010/main" val="438032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7370" y="0"/>
            <a:ext cx="4038600" cy="4038600"/>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a16="http://schemas.microsoft.com/office/drawing/2014/main"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tập2</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38F52EBD-B658-4B40-775A-9D98A182A572}"/>
              </a:ext>
            </a:extLst>
          </p:cNvPr>
          <p:cNvSpPr txBox="1"/>
          <p:nvPr/>
        </p:nvSpPr>
        <p:spPr>
          <a:xfrm>
            <a:off x="304800" y="1104900"/>
            <a:ext cx="6453359" cy="3249416"/>
          </a:xfrm>
          <a:prstGeom prst="rect">
            <a:avLst/>
          </a:prstGeom>
          <a:noFill/>
        </p:spPr>
        <p:txBody>
          <a:bodyPr wrap="square">
            <a:spAutoFit/>
          </a:bodyPr>
          <a:lstStyle/>
          <a:p>
            <a:pPr indent="457200" algn="just">
              <a:lnSpc>
                <a:spcPct val="115000"/>
              </a:lnSpc>
            </a:pPr>
            <a:r>
              <a:rPr lang="en-US" sz="2000" dirty="0">
                <a:solidFill>
                  <a:srgbClr val="000000"/>
                </a:solidFill>
                <a:effectLst/>
                <a:latin typeface="Times New Roman" panose="02020603050405020304" pitchFamily="18" charset="0"/>
                <a:ea typeface="Batang" panose="02030600000101010101" pitchFamily="18" charset="-127"/>
              </a:rPr>
              <a:t>a. </a:t>
            </a:r>
            <a:r>
              <a:rPr lang="en-US" sz="2000" dirty="0" err="1">
                <a:solidFill>
                  <a:srgbClr val="000000"/>
                </a:solidFill>
                <a:effectLst/>
                <a:latin typeface="Times New Roman" panose="02020603050405020304" pitchFamily="18" charset="0"/>
                <a:ea typeface="Batang" panose="02030600000101010101" pitchFamily="18" charset="-127"/>
              </a:rPr>
              <a:t>Không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khách</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quan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vì</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không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phải</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lúc</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nào</a:t>
            </a:r>
            <a:r>
              <a:rPr lang="en-US" sz="2000" dirty="0">
                <a:solidFill>
                  <a:srgbClr val="000000"/>
                </a:solidFill>
                <a:effectLst/>
                <a:latin typeface="Times New Roman" panose="02020603050405020304" pitchFamily="18" charset="0"/>
                <a:ea typeface="Batang" panose="02030600000101010101" pitchFamily="18" charset="-127"/>
              </a:rPr>
              <a:t> ý </a:t>
            </a:r>
            <a:r>
              <a:rPr lang="en-US" sz="2000" dirty="0" err="1">
                <a:solidFill>
                  <a:srgbClr val="000000"/>
                </a:solidFill>
                <a:effectLst/>
                <a:latin typeface="Times New Roman" panose="02020603050405020304" pitchFamily="18" charset="0"/>
                <a:ea typeface="Batang" panose="02030600000101010101" pitchFamily="18" charset="-127"/>
              </a:rPr>
              <a:t>kiến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của</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số</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đông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cũng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đúng</a:t>
            </a:r>
            <a:r>
              <a:rPr lang="en-US" sz="2000" dirty="0">
                <a:solidFill>
                  <a:srgbClr val="000000"/>
                </a:solidFill>
                <a:effectLst/>
                <a:latin typeface="Times New Roman" panose="02020603050405020304" pitchFamily="18" charset="0"/>
                <a:ea typeface="Batang" panose="02030600000101010101" pitchFamily="18" charset="-127"/>
              </a:rPr>
              <a:t>.</a:t>
            </a:r>
            <a:endParaRPr lang="en-US" sz="20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000" dirty="0">
                <a:solidFill>
                  <a:srgbClr val="000000"/>
                </a:solidFill>
                <a:effectLst/>
                <a:latin typeface="Times New Roman" panose="02020603050405020304" pitchFamily="18" charset="0"/>
                <a:ea typeface="Batang" panose="02030600000101010101" pitchFamily="18" charset="-127"/>
              </a:rPr>
              <a:t>b. </a:t>
            </a:r>
            <a:r>
              <a:rPr lang="en-US" sz="2000" dirty="0" err="1">
                <a:solidFill>
                  <a:srgbClr val="000000"/>
                </a:solidFill>
                <a:effectLst/>
                <a:latin typeface="Times New Roman" panose="02020603050405020304" pitchFamily="18" charset="0"/>
                <a:ea typeface="Batang" panose="02030600000101010101" pitchFamily="18" charset="-127"/>
              </a:rPr>
              <a:t>Khách</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quan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vì</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không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thể</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ủng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hộ</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việc</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làm</a:t>
            </a:r>
            <a:r>
              <a:rPr lang="en-US" sz="2000" dirty="0">
                <a:solidFill>
                  <a:srgbClr val="000000"/>
                </a:solidFill>
                <a:effectLst/>
                <a:latin typeface="Times New Roman" panose="02020603050405020304" pitchFamily="18" charset="0"/>
                <a:ea typeface="Batang" panose="02030600000101010101" pitchFamily="18" charset="-127"/>
              </a:rPr>
              <a:t> vi </a:t>
            </a:r>
            <a:r>
              <a:rPr lang="en-US" sz="2000" dirty="0" err="1">
                <a:solidFill>
                  <a:srgbClr val="000000"/>
                </a:solidFill>
                <a:effectLst/>
                <a:latin typeface="Times New Roman" panose="02020603050405020304" pitchFamily="18" charset="0"/>
                <a:ea typeface="Batang" panose="02030600000101010101" pitchFamily="18" charset="-127"/>
              </a:rPr>
              <a:t>phạm</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pháp</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luật</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dù</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người</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đó</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là</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ân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nhân</a:t>
            </a:r>
            <a:r>
              <a:rPr lang="en-US" sz="2000" dirty="0">
                <a:solidFill>
                  <a:srgbClr val="000000"/>
                </a:solidFill>
                <a:effectLst/>
                <a:latin typeface="Times New Roman" panose="02020603050405020304" pitchFamily="18" charset="0"/>
                <a:ea typeface="Batang" panose="02030600000101010101" pitchFamily="18" charset="-127"/>
              </a:rPr>
              <a:t>.</a:t>
            </a:r>
            <a:endParaRPr lang="en-US" sz="20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000" dirty="0">
                <a:solidFill>
                  <a:srgbClr val="000000"/>
                </a:solidFill>
                <a:effectLst/>
                <a:latin typeface="Times New Roman" panose="02020603050405020304" pitchFamily="18" charset="0"/>
                <a:ea typeface="Batang" panose="02030600000101010101" pitchFamily="18" charset="-127"/>
              </a:rPr>
              <a:t>c. </a:t>
            </a:r>
            <a:r>
              <a:rPr lang="en-US" sz="2000" dirty="0" err="1">
                <a:solidFill>
                  <a:srgbClr val="000000"/>
                </a:solidFill>
                <a:effectLst/>
                <a:latin typeface="Times New Roman" panose="02020603050405020304" pitchFamily="18" charset="0"/>
                <a:ea typeface="Batang" panose="02030600000101010101" pitchFamily="18" charset="-127"/>
              </a:rPr>
              <a:t>Không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bằng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vì</a:t>
            </a:r>
            <a:r>
              <a:rPr lang="en-US" sz="2000" dirty="0">
                <a:solidFill>
                  <a:srgbClr val="000000"/>
                </a:solidFill>
                <a:effectLst/>
                <a:latin typeface="Times New Roman" panose="02020603050405020304" pitchFamily="18" charset="0"/>
                <a:ea typeface="Batang" panose="02030600000101010101" pitchFamily="18" charset="-127"/>
              </a:rPr>
              <a:t> vi </a:t>
            </a:r>
            <a:r>
              <a:rPr lang="en-US" sz="2000" dirty="0" err="1">
                <a:solidFill>
                  <a:srgbClr val="000000"/>
                </a:solidFill>
                <a:effectLst/>
                <a:latin typeface="Times New Roman" panose="02020603050405020304" pitchFamily="18" charset="0"/>
                <a:ea typeface="Batang" panose="02030600000101010101" pitchFamily="18" charset="-127"/>
              </a:rPr>
              <a:t>phạm</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bình</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đẳng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giới</a:t>
            </a:r>
            <a:r>
              <a:rPr lang="en-US" sz="2000" dirty="0">
                <a:solidFill>
                  <a:srgbClr val="000000"/>
                </a:solidFill>
                <a:effectLst/>
                <a:latin typeface="Times New Roman" panose="02020603050405020304" pitchFamily="18" charset="0"/>
                <a:ea typeface="Batang" panose="02030600000101010101" pitchFamily="18" charset="-127"/>
              </a:rPr>
              <a:t>.</a:t>
            </a:r>
            <a:endParaRPr lang="en-US" sz="20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000" dirty="0">
                <a:solidFill>
                  <a:srgbClr val="000000"/>
                </a:solidFill>
                <a:effectLst/>
                <a:latin typeface="Times New Roman" panose="02020603050405020304" pitchFamily="18" charset="0"/>
                <a:ea typeface="Batang" panose="02030600000101010101" pitchFamily="18" charset="-127"/>
              </a:rPr>
              <a:t>d. </a:t>
            </a:r>
            <a:r>
              <a:rPr lang="en-US" sz="2000" dirty="0" err="1">
                <a:solidFill>
                  <a:srgbClr val="000000"/>
                </a:solidFill>
                <a:effectLst/>
                <a:latin typeface="Times New Roman" panose="02020603050405020304" pitchFamily="18" charset="0"/>
                <a:ea typeface="Batang" panose="02030600000101010101" pitchFamily="18" charset="-127"/>
              </a:rPr>
              <a:t>Không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bằng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vì</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thiên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vị</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bạn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thân</a:t>
            </a:r>
            <a:r>
              <a:rPr lang="en-US" sz="2000" dirty="0">
                <a:solidFill>
                  <a:srgbClr val="000000"/>
                </a:solidFill>
                <a:effectLst/>
                <a:latin typeface="Times New Roman" panose="02020603050405020304" pitchFamily="18" charset="0"/>
                <a:ea typeface="Batang" panose="02030600000101010101" pitchFamily="18" charset="-127"/>
              </a:rPr>
              <a:t>.</a:t>
            </a:r>
            <a:endParaRPr lang="en-US" sz="20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000" dirty="0">
                <a:solidFill>
                  <a:srgbClr val="000000"/>
                </a:solidFill>
                <a:effectLst/>
                <a:latin typeface="Times New Roman" panose="02020603050405020304" pitchFamily="18" charset="0"/>
                <a:ea typeface="Batang" panose="02030600000101010101" pitchFamily="18" charset="-127"/>
              </a:rPr>
              <a:t>e. </a:t>
            </a:r>
            <a:r>
              <a:rPr lang="en-US" sz="2000" dirty="0" err="1">
                <a:solidFill>
                  <a:srgbClr val="000000"/>
                </a:solidFill>
                <a:effectLst/>
                <a:latin typeface="Times New Roman" panose="02020603050405020304" pitchFamily="18" charset="0"/>
                <a:ea typeface="Batang" panose="02030600000101010101" pitchFamily="18" charset="-127"/>
              </a:rPr>
              <a:t>Công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bằng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vì</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đã</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tạo</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điều</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kiện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tốt</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hơn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cho</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người</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yếu</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thế</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có</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cơ</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hội</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như</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người</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mạnh</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hơn</a:t>
            </a:r>
            <a:r>
              <a:rPr lang="en-US" sz="2000" dirty="0">
                <a:solidFill>
                  <a:srgbClr val="000000"/>
                </a:solidFill>
                <a:effectLst/>
                <a:latin typeface="Times New Roman" panose="02020603050405020304" pitchFamily="18" charset="0"/>
                <a:ea typeface="Batang" panose="02030600000101010101" pitchFamily="18" charset="-127"/>
              </a:rPr>
              <a:t>.</a:t>
            </a:r>
            <a:endParaRPr lang="en-US" sz="20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000" dirty="0">
                <a:solidFill>
                  <a:srgbClr val="000000"/>
                </a:solidFill>
                <a:effectLst/>
                <a:latin typeface="Times New Roman" panose="02020603050405020304" pitchFamily="18" charset="0"/>
                <a:ea typeface="Batang" panose="02030600000101010101" pitchFamily="18" charset="-127"/>
              </a:rPr>
              <a:t>g. </a:t>
            </a:r>
            <a:r>
              <a:rPr lang="en-US" sz="2000" dirty="0" err="1">
                <a:solidFill>
                  <a:srgbClr val="000000"/>
                </a:solidFill>
                <a:effectLst/>
                <a:latin typeface="Times New Roman" panose="02020603050405020304" pitchFamily="18" charset="0"/>
                <a:ea typeface="Batang" panose="02030600000101010101" pitchFamily="18" charset="-127"/>
              </a:rPr>
              <a:t>Không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bằng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mà</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là</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cào</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bằng</a:t>
            </a:r>
            <a:r>
              <a:rPr lang="en-US" sz="2000" dirty="0">
                <a:solidFill>
                  <a:srgbClr val="000000"/>
                </a:solidFill>
                <a:effectLst/>
                <a:latin typeface="Times New Roman" panose="02020603050405020304" pitchFamily="18" charset="0"/>
                <a:ea typeface="Batang" panose="02030600000101010101" pitchFamily="18" charset="-127"/>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548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down)">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down)">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down)">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wipe(down)">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wipe(down)">
                                      <p:cBhvr>
                                        <p:cTn id="3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09550"/>
            <a:ext cx="4038600" cy="4038600"/>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a16="http://schemas.microsoft.com/office/drawing/2014/main" id="{41709550-8102-4913-8D78-4D6C8E4600DD}"/>
              </a:ext>
            </a:extLst>
          </p:cNvPr>
          <p:cNvSpPr txBox="1"/>
          <p:nvPr/>
        </p:nvSpPr>
        <p:spPr>
          <a:xfrm>
            <a:off x="838200" y="100392"/>
            <a:ext cx="358087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3: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Góc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chia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sẻ</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2" name="Rectangle 9">
            <a:extLst>
              <a:ext uri="{FF2B5EF4-FFF2-40B4-BE49-F238E27FC236}">
                <a16:creationId xmlns:a16="http://schemas.microsoft.com/office/drawing/2014/main" id="{16202C1B-836E-BAC0-8105-4DC83884E943}"/>
              </a:ext>
            </a:extLst>
          </p:cNvPr>
          <p:cNvSpPr>
            <a:spLocks noChangeArrowheads="1"/>
          </p:cNvSpPr>
          <p:nvPr/>
        </p:nvSpPr>
        <p:spPr bwMode="auto">
          <a:xfrm>
            <a:off x="304800" y="824007"/>
            <a:ext cx="6858000" cy="1200329"/>
          </a:xfrm>
          <a:prstGeom prst="rect">
            <a:avLst/>
          </a:prstGeom>
          <a:solidFill>
            <a:srgbClr val="FFFFFF"/>
          </a:solidFill>
          <a:ln w="9525">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Từ</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quan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niệm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có</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sự</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quan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và</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bằng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thể</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có</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niềm</a:t>
            </a:r>
            <a:r>
              <a:rPr lang="en-US" altLang="en-US" b="1" dirty="0">
                <a:solidFill>
                  <a:srgbClr val="FF0000"/>
                </a:solidFill>
                <a:latin typeface="Times New Roman" panose="02020603050405020304" pitchFamily="18" charset="0"/>
                <a:cs typeface="Times New Roman" panose="02020603050405020304" pitchFamily="18" charset="0"/>
              </a:rPr>
              <a:t> tin </a:t>
            </a:r>
            <a:r>
              <a:rPr lang="en-US" altLang="en-US" b="1" dirty="0" err="1">
                <a:solidFill>
                  <a:srgbClr val="FF0000"/>
                </a:solidFill>
                <a:latin typeface="Times New Roman" panose="02020603050405020304" pitchFamily="18" charset="0"/>
                <a:cs typeface="Times New Roman" panose="02020603050405020304" pitchFamily="18" charset="0"/>
              </a:rPr>
              <a:t>và</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sự</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đồng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lòng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mọi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người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em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hãy</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viết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một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đoạn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văn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và</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thuyết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trình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trước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lớp</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về</a:t>
            </a:r>
            <a:r>
              <a:rPr lang="en-US" altLang="en-US" b="1" dirty="0">
                <a:solidFill>
                  <a:srgbClr val="FF0000"/>
                </a:solidFill>
                <a:latin typeface="Times New Roman" panose="02020603050405020304" pitchFamily="18" charset="0"/>
                <a:cs typeface="Times New Roman" panose="02020603050405020304" pitchFamily="18" charset="0"/>
              </a:rPr>
              <a:t> ý </a:t>
            </a:r>
            <a:r>
              <a:rPr lang="en-US" altLang="en-US" b="1" dirty="0" err="1">
                <a:solidFill>
                  <a:srgbClr val="FF0000"/>
                </a:solidFill>
                <a:latin typeface="Times New Roman" panose="02020603050405020304" pitchFamily="18" charset="0"/>
                <a:cs typeface="Times New Roman" panose="02020603050405020304" pitchFamily="18" charset="0"/>
              </a:rPr>
              <a:t>nghĩa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sự</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quan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bằng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và</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tác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hại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sự</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thiếu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quan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bằng</a:t>
            </a:r>
            <a:r>
              <a:rPr lang="en-US" altLang="en-US" b="1" dirty="0">
                <a:solidFill>
                  <a:srgbClr val="FF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AFE71083-2127-CB73-0E09-857B57E04E5A}"/>
              </a:ext>
            </a:extLst>
          </p:cNvPr>
          <p:cNvSpPr txBox="1"/>
          <p:nvPr/>
        </p:nvSpPr>
        <p:spPr>
          <a:xfrm>
            <a:off x="284813" y="2207302"/>
            <a:ext cx="6877987" cy="2615203"/>
          </a:xfrm>
          <a:prstGeom prst="rect">
            <a:avLst/>
          </a:prstGeom>
          <a:noFill/>
        </p:spPr>
        <p:txBody>
          <a:bodyPr wrap="square">
            <a:spAutoFit/>
          </a:bodyPr>
          <a:lstStyle/>
          <a:p>
            <a:pPr indent="457200" algn="just">
              <a:lnSpc>
                <a:spcPct val="115000"/>
              </a:lnSpc>
            </a:pPr>
            <a:r>
              <a:rPr lang="en-US" sz="1800" dirty="0" err="1">
                <a:solidFill>
                  <a:srgbClr val="000000"/>
                </a:solidFill>
                <a:effectLst/>
                <a:latin typeface="Times New Roman" panose="02020603050405020304" pitchFamily="18" charset="0"/>
                <a:ea typeface="Batang" panose="02030600000101010101" pitchFamily="18" charset="-127"/>
              </a:rPr>
              <a:t>Đ</a:t>
            </a:r>
            <a:r>
              <a:rPr lang="en-US" sz="1800" dirty="0" err="1">
                <a:effectLst/>
                <a:latin typeface="Times New Roman" panose="02020603050405020304" pitchFamily="18" charset="0"/>
                <a:ea typeface="Times New Roman" panose="02020603050405020304" pitchFamily="18" charset="0"/>
              </a:rPr>
              <a:t>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cầu</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Nội</a:t>
            </a:r>
            <a:r>
              <a:rPr lang="en-US" sz="1800" b="1" dirty="0">
                <a:effectLst/>
                <a:latin typeface="Times New Roman" panose="02020603050405020304" pitchFamily="18" charset="0"/>
                <a:ea typeface="Times New Roman" panose="02020603050405020304" pitchFamily="18" charset="0"/>
              </a:rPr>
              <a:t> dung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hai</a:t>
            </a:r>
            <a:r>
              <a:rPr lang="en-US" sz="1800" dirty="0">
                <a:effectLst/>
                <a:latin typeface="Times New Roman" panose="02020603050405020304" pitchFamily="18" charset="0"/>
                <a:ea typeface="Times New Roman" panose="02020603050405020304" pitchFamily="18" charset="0"/>
              </a:rPr>
              <a:t> ý </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dirty="0">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thiếu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niềm</a:t>
            </a:r>
            <a:r>
              <a:rPr lang="en-US" sz="1800" dirty="0">
                <a:effectLst/>
                <a:latin typeface="Times New Roman" panose="02020603050405020304" pitchFamily="18" charset="0"/>
                <a:ea typeface="Times New Roman" panose="02020603050405020304" pitchFamily="18" charset="0"/>
              </a:rPr>
              <a:t> tin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lòng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mọi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dirty="0">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đem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niềm</a:t>
            </a:r>
            <a:r>
              <a:rPr lang="en-US" sz="1800" dirty="0">
                <a:effectLst/>
                <a:latin typeface="Times New Roman" panose="02020603050405020304" pitchFamily="18" charset="0"/>
                <a:ea typeface="Times New Roman" panose="02020603050405020304" pitchFamily="18" charset="0"/>
              </a:rPr>
              <a:t> tin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lòng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mọi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thức</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Văn </a:t>
            </a:r>
            <a:r>
              <a:rPr lang="en-US" sz="1800" dirty="0" err="1">
                <a:effectLst/>
                <a:latin typeface="Times New Roman" panose="02020603050405020304" pitchFamily="18" charset="0"/>
                <a:ea typeface="Times New Roman" panose="02020603050405020304" pitchFamily="18" charset="0"/>
              </a:rPr>
              <a:t>phong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luận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chẽ</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3313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2495550"/>
            <a:ext cx="2118849" cy="2573743"/>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a16="http://schemas.microsoft.com/office/drawing/2014/main"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tình</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huống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pic>
        <p:nvPicPr>
          <p:cNvPr id="10" name="Picture 9">
            <a:extLst>
              <a:ext uri="{FF2B5EF4-FFF2-40B4-BE49-F238E27FC236}">
                <a16:creationId xmlns:a16="http://schemas.microsoft.com/office/drawing/2014/main" id="{2833E28C-D296-E98C-1CE2-7871653BD0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824007"/>
            <a:ext cx="7010400" cy="4033744"/>
          </a:xfrm>
          <a:prstGeom prst="rect">
            <a:avLst/>
          </a:prstGeom>
        </p:spPr>
      </p:pic>
    </p:spTree>
    <p:extLst>
      <p:ext uri="{BB962C8B-B14F-4D97-AF65-F5344CB8AC3E}">
        <p14:creationId xmlns:p14="http://schemas.microsoft.com/office/powerpoint/2010/main" val="3276954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4609" y="2158176"/>
            <a:ext cx="2339582" cy="2841865"/>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a16="http://schemas.microsoft.com/office/drawing/2014/main"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tình</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huống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 name="TextBox 7">
            <a:extLst>
              <a:ext uri="{FF2B5EF4-FFF2-40B4-BE49-F238E27FC236}">
                <a16:creationId xmlns:a16="http://schemas.microsoft.com/office/drawing/2014/main" id="{5BB276A8-7F46-D40B-BD23-497FC9A7A88D}"/>
              </a:ext>
            </a:extLst>
          </p:cNvPr>
          <p:cNvSpPr txBox="1"/>
          <p:nvPr/>
        </p:nvSpPr>
        <p:spPr>
          <a:xfrm>
            <a:off x="332060" y="1276350"/>
            <a:ext cx="3401740" cy="3249416"/>
          </a:xfrm>
          <a:prstGeom prst="rect">
            <a:avLst/>
          </a:prstGeom>
          <a:noFill/>
        </p:spPr>
        <p:txBody>
          <a:bodyPr wrap="square">
            <a:spAutoFit/>
          </a:bodyPr>
          <a:lstStyle/>
          <a:p>
            <a:pPr indent="457200" algn="just">
              <a:lnSpc>
                <a:spcPct val="115000"/>
              </a:lnSpc>
            </a:pPr>
            <a:r>
              <a:rPr lang="en-US" sz="2000" dirty="0">
                <a:effectLst/>
                <a:latin typeface="Times New Roman" panose="02020603050405020304" pitchFamily="18" charset="0"/>
                <a:ea typeface="Times New Roman" panose="02020603050405020304" pitchFamily="18" charset="0"/>
              </a:rPr>
              <a:t>a. </a:t>
            </a:r>
            <a:r>
              <a:rPr lang="en-US" sz="2000" dirty="0" err="1">
                <a:effectLst/>
                <a:latin typeface="Times New Roman" panose="02020603050405020304" pitchFamily="18" charset="0"/>
                <a:ea typeface="Times New Roman" panose="02020603050405020304" pitchFamily="18" charset="0"/>
              </a:rPr>
              <a:t>Việc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H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bỏ</a:t>
            </a:r>
            <a:r>
              <a:rPr lang="en-US" sz="2000" dirty="0">
                <a:effectLst/>
                <a:latin typeface="Times New Roman" panose="02020603050405020304" pitchFamily="18" charset="0"/>
                <a:ea typeface="Times New Roman" panose="02020603050405020304" pitchFamily="18" charset="0"/>
              </a:rPr>
              <a:t> qua </a:t>
            </a:r>
            <a:r>
              <a:rPr lang="en-US" sz="2000" dirty="0" err="1">
                <a:effectLst/>
                <a:latin typeface="Times New Roman" panose="02020603050405020304" pitchFamily="18" charset="0"/>
                <a:ea typeface="Times New Roman" panose="02020603050405020304" pitchFamily="18" charset="0"/>
              </a:rPr>
              <a:t>lỗi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việt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bóng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lớp</a:t>
            </a:r>
            <a:r>
              <a:rPr lang="en-US" sz="2000" dirty="0">
                <a:effectLst/>
                <a:latin typeface="Times New Roman" panose="02020603050405020304" pitchFamily="18" charset="0"/>
                <a:ea typeface="Times New Roman" panose="02020603050405020304" pitchFamily="18" charset="0"/>
              </a:rPr>
              <a:t> 9A, </a:t>
            </a:r>
            <a:r>
              <a:rPr lang="en-US" sz="2000" dirty="0" err="1">
                <a:effectLst/>
                <a:latin typeface="Times New Roman" panose="02020603050405020304" pitchFamily="18" charset="0"/>
                <a:ea typeface="Times New Roman" panose="02020603050405020304" pitchFamily="18" charset="0"/>
              </a:rPr>
              <a:t>dẫn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bàn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bóng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lớp</a:t>
            </a:r>
            <a:r>
              <a:rPr lang="en-US" sz="2000" dirty="0">
                <a:effectLst/>
                <a:latin typeface="Times New Roman" panose="02020603050405020304" pitchFamily="18" charset="0"/>
                <a:ea typeface="Times New Roman" panose="02020603050405020304" pitchFamily="18" charset="0"/>
              </a:rPr>
              <a:t> 9B).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trọng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bạn</a:t>
            </a:r>
            <a:r>
              <a:rPr lang="en-US" sz="2000" dirty="0">
                <a:effectLst/>
                <a:latin typeface="Times New Roman" panose="02020603050405020304" pitchFamily="18" charset="0"/>
                <a:ea typeface="Times New Roman" panose="02020603050405020304" pitchFamily="18" charset="0"/>
              </a:rPr>
              <a:t> H </a:t>
            </a:r>
            <a:r>
              <a:rPr lang="en-US" sz="2000" dirty="0" err="1">
                <a:effectLst/>
                <a:latin typeface="Times New Roman" panose="02020603050405020304" pitchFamily="18" charset="0"/>
                <a:ea typeface="Times New Roman" panose="02020603050405020304" pitchFamily="18" charset="0"/>
              </a:rPr>
              <a:t>cẩn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ra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lỗi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cẩu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thủ</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đảm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sự</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bóng</a:t>
            </a:r>
            <a:r>
              <a:rPr lang="en-US" sz="2000" dirty="0">
                <a:effectLst/>
                <a:latin typeface="Times New Roman" panose="02020603050405020304" pitchFamily="18" charset="0"/>
                <a:ea typeface="Times New Roman" panose="02020603050405020304" pitchFamily="18" charset="0"/>
              </a:rPr>
              <a:t>.</a:t>
            </a:r>
          </a:p>
        </p:txBody>
      </p:sp>
      <p:sp>
        <p:nvSpPr>
          <p:cNvPr id="10" name="TextBox 9">
            <a:extLst>
              <a:ext uri="{FF2B5EF4-FFF2-40B4-BE49-F238E27FC236}">
                <a16:creationId xmlns:a16="http://schemas.microsoft.com/office/drawing/2014/main" id="{BB8987DB-5A89-9B24-2D0D-2B9DAAAD3791}"/>
              </a:ext>
            </a:extLst>
          </p:cNvPr>
          <p:cNvSpPr txBox="1"/>
          <p:nvPr/>
        </p:nvSpPr>
        <p:spPr>
          <a:xfrm>
            <a:off x="5791200" y="1276350"/>
            <a:ext cx="3048000" cy="2895473"/>
          </a:xfrm>
          <a:prstGeom prst="rect">
            <a:avLst/>
          </a:prstGeom>
          <a:noFill/>
        </p:spPr>
        <p:txBody>
          <a:bodyPr wrap="square">
            <a:spAutoFit/>
          </a:bodyPr>
          <a:lstStyle/>
          <a:p>
            <a:pPr indent="457200" algn="just">
              <a:lnSpc>
                <a:spcPct val="115000"/>
              </a:lnSpc>
            </a:pPr>
            <a:r>
              <a:rPr lang="en-US" sz="2000" dirty="0">
                <a:effectLst/>
                <a:latin typeface="Times New Roman" panose="02020603050405020304" pitchFamily="18" charset="0"/>
                <a:ea typeface="Times New Roman" panose="02020603050405020304" pitchFamily="18" charset="0"/>
              </a:rPr>
              <a:t>b. </a:t>
            </a:r>
            <a:r>
              <a:rPr lang="en-US" sz="2000" dirty="0" err="1">
                <a:effectLst/>
                <a:latin typeface="Times New Roman" panose="02020603050405020304" pitchFamily="18" charset="0"/>
                <a:ea typeface="Times New Roman" panose="02020603050405020304" pitchFamily="18" charset="0"/>
              </a:rPr>
              <a:t>Suy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nghĩ</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anh</a:t>
            </a:r>
            <a:r>
              <a:rPr lang="en-US" sz="2000" dirty="0">
                <a:effectLst/>
                <a:latin typeface="Times New Roman" panose="02020603050405020304" pitchFamily="18" charset="0"/>
                <a:ea typeface="Times New Roman" panose="02020603050405020304" pitchFamily="18" charset="0"/>
              </a:rPr>
              <a:t> c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đúng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lao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lao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mức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nhập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do </a:t>
            </a:r>
            <a:r>
              <a:rPr lang="en-US" sz="2000" dirty="0" err="1">
                <a:effectLst/>
                <a:latin typeface="Times New Roman" panose="02020603050405020304" pitchFamily="18" charset="0"/>
                <a:ea typeface="Times New Roman" panose="02020603050405020304" pitchFamily="18" charset="0"/>
              </a:rPr>
              <a:t>năng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góp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58512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94"/>
            <a:ext cx="4267200" cy="693601"/>
          </a:xfrm>
          <a:prstGeom prst="rect">
            <a:avLst/>
          </a:prstGeom>
        </p:spPr>
      </p:pic>
      <p:sp>
        <p:nvSpPr>
          <p:cNvPr id="6" name="文本框 20">
            <a:extLst>
              <a:ext uri="{FF2B5EF4-FFF2-40B4-BE49-F238E27FC236}">
                <a16:creationId xmlns:a16="http://schemas.microsoft.com/office/drawing/2014/main" id="{41709550-8102-4913-8D78-4D6C8E4600DD}"/>
              </a:ext>
            </a:extLst>
          </p:cNvPr>
          <p:cNvSpPr txBox="1"/>
          <p:nvPr/>
        </p:nvSpPr>
        <p:spPr>
          <a:xfrm>
            <a:off x="685800" y="140467"/>
            <a:ext cx="2743200"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Góc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chia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sẻ</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pic>
        <p:nvPicPr>
          <p:cNvPr id="7" name="图片 17">
            <a:extLst>
              <a:ext uri="{FF2B5EF4-FFF2-40B4-BE49-F238E27FC236}">
                <a16:creationId xmlns:a16="http://schemas.microsoft.com/office/drawing/2014/main" id="{4135CDFD-21DD-A6B3-C0A3-857028C8F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84254"/>
            <a:ext cx="2743200" cy="2743200"/>
          </a:xfrm>
          <a:prstGeom prst="rect">
            <a:avLst/>
          </a:prstGeom>
        </p:spPr>
      </p:pic>
      <p:sp>
        <p:nvSpPr>
          <p:cNvPr id="3" name="TextBox 2">
            <a:extLst>
              <a:ext uri="{FF2B5EF4-FFF2-40B4-BE49-F238E27FC236}">
                <a16:creationId xmlns:a16="http://schemas.microsoft.com/office/drawing/2014/main" id="{35F55C3F-AC8F-262C-9F53-A23DC301DC83}"/>
              </a:ext>
            </a:extLst>
          </p:cNvPr>
          <p:cNvSpPr txBox="1"/>
          <p:nvPr/>
        </p:nvSpPr>
        <p:spPr>
          <a:xfrm>
            <a:off x="1981200" y="826261"/>
            <a:ext cx="6705600" cy="1229183"/>
          </a:xfrm>
          <a:prstGeom prst="rect">
            <a:avLst/>
          </a:prstGeom>
          <a:noFill/>
        </p:spPr>
        <p:txBody>
          <a:bodyPr wrap="square">
            <a:spAutoFit/>
          </a:bodyPr>
          <a:lstStyle/>
          <a:p>
            <a:pPr indent="457200" algn="just">
              <a:lnSpc>
                <a:spcPct val="115000"/>
              </a:lnSpc>
            </a:pPr>
            <a:r>
              <a:rPr lang="en-US" sz="2200" b="1" dirty="0" err="1">
                <a:effectLst/>
                <a:latin typeface="Times New Roman" panose="02020603050405020304" pitchFamily="18" charset="0"/>
                <a:ea typeface="Times New Roman" panose="02020603050405020304" pitchFamily="18" charset="0"/>
              </a:rPr>
              <a:t>Kể</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về</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một</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số</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biểu</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hiện</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thiếu</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khách</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quan</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công</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bằng</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trong</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cuộc</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sống</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và</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đề</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xuất</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cách</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khắc</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phục</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phù</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hợp</a:t>
            </a:r>
            <a:r>
              <a:rPr lang="en-US" sz="2200" b="1"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091353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C143A7-B63A-A3B6-FDDD-24A9B5E24B5C}"/>
              </a:ext>
            </a:extLst>
          </p:cNvPr>
          <p:cNvSpPr txBox="1"/>
          <p:nvPr/>
        </p:nvSpPr>
        <p:spPr>
          <a:xfrm>
            <a:off x="228600" y="742950"/>
            <a:ext cx="8534400" cy="3957302"/>
          </a:xfrm>
          <a:prstGeom prst="rect">
            <a:avLst/>
          </a:prstGeom>
          <a:noFill/>
        </p:spPr>
        <p:txBody>
          <a:bodyPr wrap="square">
            <a:spAutoFit/>
          </a:bodyPr>
          <a:lstStyle/>
          <a:p>
            <a:pPr indent="457200" algn="just">
              <a:lnSpc>
                <a:spcPct val="115000"/>
              </a:lnSpc>
            </a:pPr>
            <a:r>
              <a:rPr lang="en-US" sz="2000" b="1" dirty="0" err="1">
                <a:latin typeface="Times New Roman" panose="02020603050405020304" pitchFamily="18" charset="0"/>
                <a:ea typeface="Times New Roman" panose="02020603050405020304" pitchFamily="18" charset="0"/>
              </a:rPr>
              <a:t>Gợi</a:t>
            </a:r>
            <a:r>
              <a:rPr lang="en-US" sz="2000" b="1" dirty="0">
                <a:latin typeface="Times New Roman" panose="02020603050405020304" pitchFamily="18" charset="0"/>
                <a:ea typeface="Times New Roman" panose="02020603050405020304" pitchFamily="18" charset="0"/>
              </a:rPr>
              <a:t> ý </a:t>
            </a:r>
            <a:r>
              <a:rPr lang="en-US" sz="2000" b="1" dirty="0" err="1">
                <a:latin typeface="Times New Roman" panose="02020603050405020304" pitchFamily="18" charset="0"/>
                <a:ea typeface="Times New Roman" panose="02020603050405020304" pitchFamily="18" charset="0"/>
              </a:rPr>
              <a:t>thêm</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cách</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mở</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đầu</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dẫn</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vào</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bài</a:t>
            </a:r>
            <a:r>
              <a:rPr lang="en-US" sz="2000" b="1" dirty="0">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000" dirty="0">
                <a:effectLst/>
                <a:latin typeface="Times New Roman" panose="02020603050405020304" pitchFamily="18" charset="0"/>
                <a:ea typeface="Times New Roman" panose="02020603050405020304" pitchFamily="18" charset="0"/>
              </a:rPr>
              <a:t>- GV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HS </a:t>
            </a:r>
            <a:r>
              <a:rPr lang="en-US" sz="2000" dirty="0" err="1">
                <a:effectLst/>
                <a:latin typeface="Times New Roman" panose="02020603050405020304" pitchFamily="18" charset="0"/>
                <a:ea typeface="Times New Roman" panose="02020603050405020304" pitchFamily="18" charset="0"/>
              </a:rPr>
              <a:t>xem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ảnh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thông</a:t>
            </a:r>
            <a:r>
              <a:rPr lang="en-US" sz="2000" dirty="0">
                <a:effectLst/>
                <a:latin typeface="Times New Roman" panose="02020603050405020304" pitchFamily="18" charset="0"/>
                <a:ea typeface="Times New Roman" panose="02020603050405020304" pitchFamily="18" charset="0"/>
              </a:rPr>
              <a:t> tin </a:t>
            </a:r>
            <a:r>
              <a:rPr lang="en-US" sz="2000" dirty="0" err="1">
                <a:effectLst/>
                <a:latin typeface="Times New Roman" panose="02020603050405020304" pitchFamily="18" charset="0"/>
                <a:ea typeface="Times New Roman" panose="02020603050405020304" pitchFamily="18" charset="0"/>
              </a:rPr>
              <a:t>ngắn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gọn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số</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biểu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lịch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yêu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cẩu</a:t>
            </a:r>
            <a:r>
              <a:rPr lang="en-US" sz="2000" dirty="0">
                <a:effectLst/>
                <a:latin typeface="Times New Roman" panose="02020603050405020304" pitchFamily="18" charset="0"/>
                <a:ea typeface="Times New Roman" panose="02020603050405020304" pitchFamily="18" charset="0"/>
              </a:rPr>
              <a:t> HS </a:t>
            </a:r>
            <a:r>
              <a:rPr lang="en-US" sz="2000" dirty="0" err="1">
                <a:effectLst/>
                <a:latin typeface="Times New Roman" panose="02020603050405020304" pitchFamily="18" charset="0"/>
                <a:ea typeface="Times New Roman" panose="02020603050405020304" pitchFamily="18" charset="0"/>
              </a:rPr>
              <a:t>nêu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thêm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những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hiểu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những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rPr>
              <a:t> Ngô </a:t>
            </a:r>
            <a:r>
              <a:rPr lang="en-US" sz="2000" dirty="0" err="1">
                <a:effectLst/>
                <a:latin typeface="Times New Roman" panose="02020603050405020304" pitchFamily="18" charset="0"/>
                <a:ea typeface="Times New Roman" panose="02020603050405020304" pitchFamily="18" charset="0"/>
              </a:rPr>
              <a:t>Sĩ</a:t>
            </a:r>
            <a:r>
              <a:rPr lang="en-US" sz="2000" dirty="0">
                <a:effectLst/>
                <a:latin typeface="Times New Roman" panose="02020603050405020304" pitchFamily="18" charset="0"/>
                <a:ea typeface="Times New Roman" panose="02020603050405020304" pitchFamily="18" charset="0"/>
              </a:rPr>
              <a:t> Liên (</a:t>
            </a:r>
            <a:r>
              <a:rPr lang="en-US" sz="2000" dirty="0" err="1">
                <a:effectLst/>
                <a:latin typeface="Times New Roman" panose="02020603050405020304" pitchFamily="18" charset="0"/>
                <a:ea typeface="Times New Roman" panose="02020603050405020304" pitchFamily="18" charset="0"/>
              </a:rPr>
              <a:t>tiêu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biểu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trung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viết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vua</a:t>
            </a:r>
            <a:r>
              <a:rPr lang="en-US" sz="2000" dirty="0">
                <a:effectLst/>
                <a:latin typeface="Times New Roman" panose="02020603050405020304" pitchFamily="18" charset="0"/>
                <a:ea typeface="Times New Roman" panose="02020603050405020304" pitchFamily="18" charset="0"/>
              </a:rPr>
              <a:t> Lý Thái </a:t>
            </a:r>
            <a:r>
              <a:rPr lang="en-US" sz="2000" dirty="0" err="1">
                <a:effectLst/>
                <a:latin typeface="Times New Roman" panose="02020603050405020304" pitchFamily="18" charset="0"/>
                <a:ea typeface="Times New Roman" panose="02020603050405020304" pitchFamily="18" charset="0"/>
              </a:rPr>
              <a:t>Tông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ngành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Toà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chọn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lịch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biểu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hoạt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xét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xử</a:t>
            </a:r>
            <a:r>
              <a:rPr lang="en-US" sz="2000" dirty="0">
                <a:effectLst/>
                <a:latin typeface="Times New Roman" panose="02020603050405020304" pitchFamily="18" charset="0"/>
                <a:ea typeface="Times New Roman" panose="02020603050405020304" pitchFamily="18" charset="0"/>
              </a:rPr>
              <a:t>).</a:t>
            </a:r>
          </a:p>
          <a:p>
            <a:pPr indent="457200" algn="just">
              <a:lnSpc>
                <a:spcPct val="115000"/>
              </a:lnSpc>
            </a:pPr>
            <a:r>
              <a:rPr lang="en-US" sz="2000" dirty="0">
                <a:effectLst/>
                <a:latin typeface="Times New Roman" panose="02020603050405020304" pitchFamily="18" charset="0"/>
                <a:ea typeface="Times New Roman" panose="02020603050405020304" pitchFamily="18" charset="0"/>
              </a:rPr>
              <a:t>- GV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HS </a:t>
            </a:r>
            <a:r>
              <a:rPr lang="en-US" sz="2000" dirty="0" err="1">
                <a:effectLst/>
                <a:latin typeface="Times New Roman" panose="02020603050405020304" pitchFamily="18" charset="0"/>
                <a:ea typeface="Times New Roman" panose="02020603050405020304" pitchFamily="18" charset="0"/>
              </a:rPr>
              <a:t>đọc</a:t>
            </a:r>
            <a:r>
              <a:rPr lang="en-US" sz="2000" dirty="0">
                <a:effectLst/>
                <a:latin typeface="Times New Roman" panose="02020603050405020304" pitchFamily="18" charset="0"/>
                <a:ea typeface="Times New Roman" panose="02020603050405020304" pitchFamily="18" charset="0"/>
              </a:rPr>
              <a:t>, chia </a:t>
            </a:r>
            <a:r>
              <a:rPr lang="en-US" sz="2000" dirty="0" err="1">
                <a:effectLst/>
                <a:latin typeface="Times New Roman" panose="02020603050405020304" pitchFamily="18" charset="0"/>
                <a:ea typeface="Times New Roman" panose="02020603050405020304" pitchFamily="18" charset="0"/>
              </a:rPr>
              <a:t>sẻ</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suy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nghĩ</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câu</a:t>
            </a:r>
            <a:r>
              <a:rPr lang="en-US" sz="2000" dirty="0">
                <a:effectLst/>
                <a:latin typeface="Times New Roman" panose="02020603050405020304" pitchFamily="18" charset="0"/>
                <a:ea typeface="Times New Roman" panose="02020603050405020304" pitchFamily="18" charset="0"/>
              </a:rPr>
              <a:t> ca dao, </a:t>
            </a:r>
            <a:r>
              <a:rPr lang="en-US" sz="2000" dirty="0" err="1">
                <a:effectLst/>
                <a:latin typeface="Times New Roman" panose="02020603050405020304" pitchFamily="18" charset="0"/>
                <a:ea typeface="Times New Roman" panose="02020603050405020304" pitchFamily="18" charset="0"/>
              </a:rPr>
              <a:t>tục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ngữ</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hiện</a:t>
            </a:r>
            <a:r>
              <a:rPr lang="en-US" sz="2000" dirty="0">
                <a:effectLst/>
                <a:latin typeface="Times New Roman" panose="02020603050405020304" pitchFamily="18" charset="0"/>
                <a:ea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dẫn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Yêu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ấu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cũng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tròn</a:t>
            </a:r>
            <a:r>
              <a:rPr lang="en-US" sz="2000" dirty="0">
                <a:effectLst/>
                <a:latin typeface="Times New Roman" panose="02020603050405020304" pitchFamily="18" charset="0"/>
                <a:ea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rPr>
              <a:t>Ghét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thì</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bồ</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hòn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cũng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vuông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Thiếu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Thương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em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lòng</a:t>
            </a:r>
            <a:r>
              <a:rPr lang="en-US" sz="2000" dirty="0">
                <a:effectLst/>
                <a:latin typeface="Times New Roman" panose="02020603050405020304" pitchFamily="18" charset="0"/>
                <a:ea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rPr>
              <a:t>Việc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cứ</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phép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882070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id="{E3706161-CE7E-4FC1-9AE2-DD4629B8941E}"/>
              </a:ext>
            </a:extLst>
          </p:cNvPr>
          <p:cNvSpPr/>
          <p:nvPr/>
        </p:nvSpPr>
        <p:spPr>
          <a:xfrm>
            <a:off x="3257609" y="762754"/>
            <a:ext cx="2586116" cy="553998"/>
          </a:xfrm>
          <a:prstGeom prst="rect">
            <a:avLst/>
          </a:prstGeom>
        </p:spPr>
        <p:txBody>
          <a:bodyPr wrap="square">
            <a:spAutoFit/>
          </a:bodyPr>
          <a:lstStyle/>
          <a:p>
            <a:pPr algn="ct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III/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Vận</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dụng</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Rectangle 6">
            <a:extLst>
              <a:ext uri="{FF2B5EF4-FFF2-40B4-BE49-F238E27FC236}">
                <a16:creationId xmlns:a16="http://schemas.microsoft.com/office/drawing/2014/main" id="{8BD4B0B2-4837-1A76-6AD3-D32EE3C9E908}"/>
              </a:ext>
            </a:extLst>
          </p:cNvPr>
          <p:cNvSpPr>
            <a:spLocks noChangeArrowheads="1"/>
          </p:cNvSpPr>
          <p:nvPr/>
        </p:nvSpPr>
        <p:spPr bwMode="auto">
          <a:xfrm>
            <a:off x="1330035" y="1706627"/>
            <a:ext cx="643729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000" b="1" dirty="0" err="1">
                <a:latin typeface="Times New Roman" panose="02020603050405020304" pitchFamily="18" charset="0"/>
                <a:cs typeface="Times New Roman" panose="02020603050405020304" pitchFamily="18" charset="0"/>
              </a:rPr>
              <a:t>Vận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dụng</a:t>
            </a:r>
            <a:r>
              <a:rPr lang="en-US" altLang="en-US" sz="2000" b="1" dirty="0">
                <a:latin typeface="Times New Roman" panose="02020603050405020304" pitchFamily="18" charset="0"/>
                <a:cs typeface="Times New Roman" panose="02020603050405020304" pitchFamily="18" charset="0"/>
              </a:rPr>
              <a:t> 1 : </a:t>
            </a:r>
            <a:r>
              <a:rPr lang="en-US" altLang="en-US" sz="2000" dirty="0">
                <a:latin typeface="Times New Roman" panose="02020603050405020304" pitchFamily="18" charset="0"/>
                <a:cs typeface="Times New Roman" panose="02020603050405020304" pitchFamily="18" charset="0"/>
              </a:rPr>
              <a:t>Em </a:t>
            </a:r>
            <a:r>
              <a:rPr lang="en-US" altLang="en-US" sz="2000" dirty="0" err="1">
                <a:latin typeface="Times New Roman" panose="02020603050405020304" pitchFamily="18" charset="0"/>
                <a:cs typeface="Times New Roman" panose="02020603050405020304" pitchFamily="18" charset="0"/>
              </a:rPr>
              <a:t>hãy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sưu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tầm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câu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chuyện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về</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tấm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gương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độ</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nói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hành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động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thể</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hiện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khách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quan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bằng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cuộc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hằng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ngày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Từ</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rút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bài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học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dựng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kế</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hoạch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rèn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luyện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bản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thân</a:t>
            </a:r>
            <a:r>
              <a:rPr lang="en-US" altLang="en-US" sz="2000" dirty="0">
                <a:latin typeface="Times New Roman" panose="02020603050405020304" pitchFamily="18" charset="0"/>
                <a:cs typeface="Times New Roman" panose="02020603050405020304" pitchFamily="18" charset="0"/>
              </a:rPr>
              <a:t>. </a:t>
            </a:r>
          </a:p>
        </p:txBody>
      </p:sp>
      <p:sp>
        <p:nvSpPr>
          <p:cNvPr id="7" name="Rectangle 15">
            <a:extLst>
              <a:ext uri="{FF2B5EF4-FFF2-40B4-BE49-F238E27FC236}">
                <a16:creationId xmlns:a16="http://schemas.microsoft.com/office/drawing/2014/main" id="{AA9820D3-C51D-BBD5-739C-AC532274F60B}"/>
              </a:ext>
            </a:extLst>
          </p:cNvPr>
          <p:cNvSpPr>
            <a:spLocks noChangeArrowheads="1"/>
          </p:cNvSpPr>
          <p:nvPr/>
        </p:nvSpPr>
        <p:spPr bwMode="auto">
          <a:xfrm>
            <a:off x="1330035" y="3185630"/>
            <a:ext cx="68128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000" b="1" dirty="0" err="1">
                <a:latin typeface="Times New Roman" panose="02020603050405020304" pitchFamily="18" charset="0"/>
                <a:cs typeface="Times New Roman" panose="02020603050405020304" pitchFamily="18" charset="0"/>
              </a:rPr>
              <a:t>Vận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dụng</a:t>
            </a:r>
            <a:r>
              <a:rPr lang="en-US" altLang="en-US" sz="2000" b="1" dirty="0">
                <a:latin typeface="Times New Roman" panose="02020603050405020304" pitchFamily="18" charset="0"/>
                <a:cs typeface="Times New Roman" panose="02020603050405020304" pitchFamily="18" charset="0"/>
              </a:rPr>
              <a:t> 2 : </a:t>
            </a:r>
            <a:r>
              <a:rPr lang="en-US" altLang="en-US" sz="2000" i="1" dirty="0">
                <a:latin typeface="Times New Roman" panose="02020603050405020304" pitchFamily="18" charset="0"/>
                <a:cs typeface="Times New Roman" panose="02020603050405020304" pitchFamily="18" charset="0"/>
              </a:rPr>
              <a:t>“</a:t>
            </a:r>
            <a:r>
              <a:rPr lang="en-US" altLang="en-US" sz="2000" i="1" dirty="0" err="1">
                <a:latin typeface="Times New Roman" panose="02020603050405020304" pitchFamily="18" charset="0"/>
                <a:cs typeface="Times New Roman" panose="02020603050405020304" pitchFamily="18" charset="0"/>
              </a:rPr>
              <a:t>Thiết</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kế</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một</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áp</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phích</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tuyên</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truyền</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về</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vai</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trò</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của</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sự</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công</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bằng</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trong</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xã</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hội</a:t>
            </a:r>
            <a:r>
              <a:rPr lang="en-US" altLang="en-US" sz="2000" i="1" dirty="0">
                <a:latin typeface="Times New Roman" panose="02020603050405020304" pitchFamily="18" charset="0"/>
                <a:cs typeface="Times New Roman" panose="02020603050405020304" pitchFamily="18" charset="0"/>
              </a:rPr>
              <a:t>”</a:t>
            </a:r>
            <a:r>
              <a:rPr lang="en-US" altLang="en-US" sz="2000" b="1" dirty="0">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896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id="{E3706161-CE7E-4FC1-9AE2-DD4629B8941E}"/>
              </a:ext>
            </a:extLst>
          </p:cNvPr>
          <p:cNvSpPr/>
          <p:nvPr/>
        </p:nvSpPr>
        <p:spPr>
          <a:xfrm>
            <a:off x="3257609" y="762754"/>
            <a:ext cx="2586116" cy="553998"/>
          </a:xfrm>
          <a:prstGeom prst="rect">
            <a:avLst/>
          </a:prstGeom>
        </p:spPr>
        <p:txBody>
          <a:bodyPr wrap="square">
            <a:spAutoFit/>
          </a:bodyPr>
          <a:lstStyle/>
          <a:p>
            <a:pPr algn="ct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III/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Vận</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dụng</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8">
            <a:extLst>
              <a:ext uri="{FF2B5EF4-FFF2-40B4-BE49-F238E27FC236}">
                <a16:creationId xmlns:a16="http://schemas.microsoft.com/office/drawing/2014/main" id="{35D60786-E027-75F4-8ABB-878B8F1DC902}"/>
              </a:ext>
            </a:extLst>
          </p:cNvPr>
          <p:cNvSpPr txBox="1"/>
          <p:nvPr/>
        </p:nvSpPr>
        <p:spPr>
          <a:xfrm>
            <a:off x="1124879" y="1688262"/>
            <a:ext cx="6607470" cy="2933752"/>
          </a:xfrm>
          <a:prstGeom prst="rect">
            <a:avLst/>
          </a:prstGeom>
          <a:noFill/>
        </p:spPr>
        <p:txBody>
          <a:bodyPr wrap="square">
            <a:spAutoFit/>
          </a:bodyPr>
          <a:lstStyle/>
          <a:p>
            <a:pPr indent="457200" algn="just">
              <a:lnSpc>
                <a:spcPct val="115000"/>
              </a:lnSpc>
            </a:pPr>
            <a:r>
              <a:rPr lang="en-US" sz="1800" dirty="0" err="1">
                <a:effectLst/>
                <a:latin typeface="Times New Roman" panose="02020603050405020304" pitchFamily="18" charset="0"/>
                <a:ea typeface="Times New Roman" panose="02020603050405020304" pitchFamily="18" charset="0"/>
              </a:rPr>
              <a:t>Tiêu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phích</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rPr>
              <a:t>sát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Gợi</a:t>
            </a:r>
            <a:r>
              <a:rPr lang="en-US" sz="1800" dirty="0">
                <a:effectLst/>
                <a:latin typeface="Times New Roman" panose="02020603050405020304" pitchFamily="18" charset="0"/>
                <a:ea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phích</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triển</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rPr>
              <a:t>đường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dẫn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rPr>
              <a:t> do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ngắn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gọn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đẹp</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8071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0CA36092-9498-4D3B-AEC8-B3891A594852}"/>
              </a:ext>
            </a:extLst>
          </p:cNvPr>
          <p:cNvSpPr/>
          <p:nvPr/>
        </p:nvSpPr>
        <p:spPr>
          <a:xfrm>
            <a:off x="3820973" y="664129"/>
            <a:ext cx="4419600" cy="1920526"/>
          </a:xfrm>
          <a:prstGeom prst="rect">
            <a:avLst/>
          </a:prstGeom>
        </p:spPr>
        <p:txBody>
          <a:bodyPr wrap="square">
            <a:spAutoFit/>
          </a:bodyPr>
          <a:lstStyle/>
          <a:p>
            <a:pPr>
              <a:lnSpc>
                <a:spcPct val="80000"/>
              </a:lnSpc>
            </a:pPr>
            <a:r>
              <a:rPr lang="en-US" altLang="zh-CN" sz="7200" spc="600" dirty="0" err="1">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Cảm</a:t>
            </a:r>
            <a:r>
              <a:rPr lang="en-US" altLang="zh-CN" sz="7200" spc="600" dirty="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r>
              <a:rPr lang="en-US" altLang="zh-CN" sz="7200" spc="600" dirty="0" err="1">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ơn</a:t>
            </a:r>
            <a:r>
              <a:rPr lang="en-US" altLang="zh-CN" sz="7200" spc="600" dirty="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r>
              <a:rPr lang="en-US" altLang="zh-CN" sz="7200" spc="600" dirty="0" err="1">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các</a:t>
            </a:r>
            <a:r>
              <a:rPr lang="en-US" altLang="zh-CN" sz="7200" spc="600" dirty="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r>
              <a:rPr lang="en-US" altLang="zh-CN" sz="7200" spc="600" dirty="0" err="1">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em</a:t>
            </a:r>
            <a:r>
              <a:rPr lang="en-US" altLang="zh-CN" sz="7200" spc="600" dirty="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endParaRPr lang="en-US" altLang="zh-CN" sz="7200" spc="600" dirty="0">
              <a:ln w="12700">
                <a:solidFill>
                  <a:srgbClr val="5A3312"/>
                </a:solidFill>
              </a:ln>
              <a:solidFill>
                <a:schemeClr val="accent2"/>
              </a:solidFill>
              <a:latin typeface="汉仪铸字木头人W" panose="00020600040101010101" pitchFamily="18" charset="-122"/>
              <a:ea typeface="汉仪铸字木头人W" panose="00020600040101010101" pitchFamily="18" charset="-122"/>
            </a:endParaRPr>
          </a:p>
        </p:txBody>
      </p:sp>
      <p:pic>
        <p:nvPicPr>
          <p:cNvPr id="6" name="图片 5"/>
          <p:cNvPicPr>
            <a:picLocks noChangeAspect="1"/>
          </p:cNvPicPr>
          <p:nvPr/>
        </p:nvPicPr>
        <p:blipFill>
          <a:blip r:embed="rId3">
            <a:extLst>
              <a:ext uri="{BEBA8EAE-BF5A-486C-A8C5-ECC9F3942E4B}">
                <a14:imgProps xmlns:a14="http://schemas.microsoft.com/office/drawing/2010/main">
                  <a14:imgLayer>
                    <a14:imgEffect>
                      <a14:brightnessContrast contrast="40000"/>
                    </a14:imgEffect>
                  </a14:imgLayer>
                </a14:imgProps>
              </a:ext>
            </a:extLst>
          </a:blip>
          <a:stretch>
            <a:fillRect/>
          </a:stretch>
        </p:blipFill>
        <p:spPr>
          <a:xfrm>
            <a:off x="685741" y="819150"/>
            <a:ext cx="3060739" cy="3713698"/>
          </a:xfrm>
          <a:prstGeom prst="rect">
            <a:avLst/>
          </a:prstGeom>
        </p:spPr>
      </p:pic>
      <p:pic>
        <p:nvPicPr>
          <p:cNvPr id="9" name="图片 8"/>
          <p:cNvPicPr>
            <a:picLocks noChangeAspect="1"/>
          </p:cNvPicPr>
          <p:nvPr/>
        </p:nvPicPr>
        <p:blipFill>
          <a:blip r:embed="rId4"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374018" y="2343150"/>
            <a:ext cx="1693781" cy="2590800"/>
          </a:xfrm>
          <a:prstGeom prst="rect">
            <a:avLst/>
          </a:prstGeom>
        </p:spPr>
      </p:pic>
    </p:spTree>
    <p:extLst>
      <p:ext uri="{BB962C8B-B14F-4D97-AF65-F5344CB8AC3E}">
        <p14:creationId xmlns:p14="http://schemas.microsoft.com/office/powerpoint/2010/main" val="3253724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by="(-#ppt_w*2)" calcmode="lin" valueType="num">
                                      <p:cBhvr rctx="PPT">
                                        <p:cTn id="16" dur="500" autoRev="1" fill="hold">
                                          <p:stCondLst>
                                            <p:cond delay="0"/>
                                          </p:stCondLst>
                                        </p:cTn>
                                        <p:tgtEl>
                                          <p:spTgt spid="14"/>
                                        </p:tgtEl>
                                        <p:attrNameLst>
                                          <p:attrName>ppt_w</p:attrName>
                                        </p:attrNameLst>
                                      </p:cBhvr>
                                    </p:anim>
                                    <p:anim by="(#ppt_w*0.50)" calcmode="lin" valueType="num">
                                      <p:cBhvr>
                                        <p:cTn id="17" dur="500" decel="50000" autoRev="1" fill="hold">
                                          <p:stCondLst>
                                            <p:cond delay="0"/>
                                          </p:stCondLst>
                                        </p:cTn>
                                        <p:tgtEl>
                                          <p:spTgt spid="14"/>
                                        </p:tgtEl>
                                        <p:attrNameLst>
                                          <p:attrName>ppt_x</p:attrName>
                                        </p:attrNameLst>
                                      </p:cBhvr>
                                    </p:anim>
                                    <p:anim from="(-#ppt_h/2)" to="(#ppt_y)" calcmode="lin" valueType="num">
                                      <p:cBhvr>
                                        <p:cTn id="18" dur="1000" fill="hold">
                                          <p:stCondLst>
                                            <p:cond delay="0"/>
                                          </p:stCondLst>
                                        </p:cTn>
                                        <p:tgtEl>
                                          <p:spTgt spid="14"/>
                                        </p:tgtEl>
                                        <p:attrNameLst>
                                          <p:attrName>ppt_y</p:attrName>
                                        </p:attrNameLst>
                                      </p:cBhvr>
                                    </p:anim>
                                    <p:animRot by="21600000">
                                      <p:cBhvr>
                                        <p:cTn id="19"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188186" y="84126"/>
            <a:ext cx="1918853" cy="3117509"/>
          </a:xfrm>
          <a:prstGeom prst="rect">
            <a:avLst/>
          </a:prstGeom>
        </p:spPr>
      </p:pic>
      <p:grpSp>
        <p:nvGrpSpPr>
          <p:cNvPr id="11" name="组合 10">
            <a:extLst>
              <a:ext uri="{FF2B5EF4-FFF2-40B4-BE49-F238E27FC236}">
                <a16:creationId xmlns:a16="http://schemas.microsoft.com/office/drawing/2014/main" id="{1A961A3D-42B9-4BE0-A064-95F2478D112E}"/>
              </a:ext>
            </a:extLst>
          </p:cNvPr>
          <p:cNvGrpSpPr/>
          <p:nvPr/>
        </p:nvGrpSpPr>
        <p:grpSpPr>
          <a:xfrm>
            <a:off x="4419600" y="1038820"/>
            <a:ext cx="2971800" cy="923330"/>
            <a:chOff x="6566560" y="1594210"/>
            <a:chExt cx="2201335" cy="1231106"/>
          </a:xfrm>
        </p:grpSpPr>
        <p:sp>
          <p:nvSpPr>
            <p:cNvPr id="16" name="矩形 15">
              <a:extLst>
                <a:ext uri="{FF2B5EF4-FFF2-40B4-BE49-F238E27FC236}">
                  <a16:creationId xmlns:a16="http://schemas.microsoft.com/office/drawing/2014/main" id="{F4414CDB-DEA9-4BE9-B9EC-8280B6D87422}"/>
                </a:ext>
              </a:extLst>
            </p:cNvPr>
            <p:cNvSpPr/>
            <p:nvPr/>
          </p:nvSpPr>
          <p:spPr>
            <a:xfrm>
              <a:off x="7598812" y="1635034"/>
              <a:ext cx="136838" cy="861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13" name="矩形 12">
              <a:extLst>
                <a:ext uri="{FF2B5EF4-FFF2-40B4-BE49-F238E27FC236}">
                  <a16:creationId xmlns:a16="http://schemas.microsoft.com/office/drawing/2014/main" id="{E3706161-CE7E-4FC1-9AE2-DD4629B8941E}"/>
                </a:ext>
              </a:extLst>
            </p:cNvPr>
            <p:cNvSpPr/>
            <p:nvPr/>
          </p:nvSpPr>
          <p:spPr>
            <a:xfrm>
              <a:off x="6566560" y="1594210"/>
              <a:ext cx="2201335" cy="1231106"/>
            </a:xfrm>
            <a:prstGeom prst="rect">
              <a:avLst/>
            </a:prstGeom>
          </p:spPr>
          <p:txBody>
            <a:bodyPr wrap="square">
              <a:spAutoFit/>
            </a:bodyPr>
            <a:lstStyle/>
            <a:p>
              <a:pPr algn="ctr"/>
              <a:endParaRPr lang="zh-CN" altLang="en-US" sz="5400" b="1"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endParaRPr>
            </a:p>
          </p:txBody>
        </p:sp>
      </p:grpSp>
      <p:grpSp>
        <p:nvGrpSpPr>
          <p:cNvPr id="4" name="Group 3"/>
          <p:cNvGrpSpPr/>
          <p:nvPr/>
        </p:nvGrpSpPr>
        <p:grpSpPr>
          <a:xfrm>
            <a:off x="380999" y="361950"/>
            <a:ext cx="6741409" cy="4442265"/>
            <a:chOff x="381000" y="361950"/>
            <a:chExt cx="6505884" cy="4442265"/>
          </a:xfrm>
        </p:grpSpPr>
        <p:pic>
          <p:nvPicPr>
            <p:cNvPr id="7" name="Picture 6"/>
            <p:cNvPicPr>
              <a:picLocks noChangeAspect="1"/>
            </p:cNvPicPr>
            <p:nvPr/>
          </p:nvPicPr>
          <p:blipFill>
            <a:blip r:embed="rId5"/>
            <a:stretch>
              <a:fillRect/>
            </a:stretch>
          </p:blipFill>
          <p:spPr>
            <a:xfrm>
              <a:off x="381000" y="361950"/>
              <a:ext cx="6505884" cy="4442265"/>
            </a:xfrm>
            <a:prstGeom prst="rect">
              <a:avLst/>
            </a:prstGeom>
            <a:noFill/>
          </p:spPr>
        </p:pic>
        <p:sp>
          <p:nvSpPr>
            <p:cNvPr id="2" name="TextBox 1"/>
            <p:cNvSpPr txBox="1"/>
            <p:nvPr/>
          </p:nvSpPr>
          <p:spPr>
            <a:xfrm>
              <a:off x="1336992" y="1015249"/>
              <a:ext cx="4803033" cy="1938992"/>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BÀI 4: KHÁCH QUAN VÀ CÔNG BẰNG</a:t>
              </a:r>
            </a:p>
            <a:p>
              <a:pPr algn="ctr"/>
              <a:endParaRPr lang="en-US" sz="3000" b="1" dirty="0">
                <a:latin typeface="Times New Roman" panose="02020603050405020304" pitchFamily="18" charset="0"/>
                <a:cs typeface="Times New Roman" panose="02020603050405020304" pitchFamily="18" charset="0"/>
              </a:endParaRPr>
            </a:p>
            <a:p>
              <a:pPr algn="ctr"/>
              <a:r>
                <a:rPr lang="en-US" sz="3000" b="1" dirty="0">
                  <a:latin typeface="Times New Roman" panose="02020603050405020304" pitchFamily="18" charset="0"/>
                  <a:cs typeface="Times New Roman" panose="02020603050405020304" pitchFamily="18" charset="0"/>
                </a:rPr>
                <a:t>GV: ………………..</a:t>
              </a:r>
              <a:endParaRPr lang="vi-VN" sz="3000" b="1"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6"/>
          <a:stretch>
            <a:fillRect/>
          </a:stretch>
        </p:blipFill>
        <p:spPr>
          <a:xfrm>
            <a:off x="7122409" y="3201635"/>
            <a:ext cx="1564391" cy="1553532"/>
          </a:xfrm>
          <a:prstGeom prst="rect">
            <a:avLst/>
          </a:prstGeom>
        </p:spPr>
      </p:pic>
    </p:spTree>
    <p:extLst>
      <p:ext uri="{BB962C8B-B14F-4D97-AF65-F5344CB8AC3E}">
        <p14:creationId xmlns:p14="http://schemas.microsoft.com/office/powerpoint/2010/main" val="2350681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id="{E3706161-CE7E-4FC1-9AE2-DD4629B8941E}"/>
              </a:ext>
            </a:extLst>
          </p:cNvPr>
          <p:cNvSpPr/>
          <p:nvPr/>
        </p:nvSpPr>
        <p:spPr>
          <a:xfrm>
            <a:off x="3309317" y="756783"/>
            <a:ext cx="2396709" cy="553998"/>
          </a:xfrm>
          <a:prstGeom prst="rect">
            <a:avLst/>
          </a:prstGeom>
        </p:spPr>
        <p:txBody>
          <a:bodyPr wrap="square">
            <a:spAutoFit/>
          </a:bodyPr>
          <a:lstStyle/>
          <a:p>
            <a:pPr algn="ct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Khám</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phá</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sp>
        <p:nvSpPr>
          <p:cNvPr id="18" name="标题 1"/>
          <p:cNvSpPr txBox="1">
            <a:spLocks/>
          </p:cNvSpPr>
          <p:nvPr/>
        </p:nvSpPr>
        <p:spPr>
          <a:xfrm>
            <a:off x="1471092" y="2112594"/>
            <a:ext cx="6296234" cy="129024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500" b="1" dirty="0">
                <a:solidFill>
                  <a:schemeClr val="accent1"/>
                </a:solidFill>
                <a:latin typeface="迷你简卡通" panose="03000509000000000000" pitchFamily="65" charset="-122"/>
                <a:ea typeface="迷你简卡通" panose="03000509000000000000" pitchFamily="65" charset="-122"/>
              </a:rPr>
              <a:t>1. </a:t>
            </a:r>
            <a:r>
              <a:rPr lang="en-US" altLang="zh-CN" sz="3500" b="1" dirty="0" err="1">
                <a:solidFill>
                  <a:schemeClr val="accent1"/>
                </a:solidFill>
                <a:latin typeface="迷你简卡通" panose="03000509000000000000" pitchFamily="65" charset="-122"/>
                <a:ea typeface="迷你简卡通" panose="03000509000000000000" pitchFamily="65" charset="-122"/>
              </a:rPr>
              <a:t>Biểu</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hiện</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và</a:t>
            </a:r>
            <a:r>
              <a:rPr lang="en-US" altLang="zh-CN" sz="3500" b="1" dirty="0">
                <a:solidFill>
                  <a:schemeClr val="accent1"/>
                </a:solidFill>
                <a:latin typeface="迷你简卡通" panose="03000509000000000000" pitchFamily="65" charset="-122"/>
                <a:ea typeface="迷你简卡通" panose="03000509000000000000" pitchFamily="65" charset="-122"/>
              </a:rPr>
              <a:t> ý </a:t>
            </a:r>
            <a:r>
              <a:rPr lang="en-US" altLang="zh-CN" sz="3500" b="1" dirty="0" err="1">
                <a:solidFill>
                  <a:schemeClr val="accent1"/>
                </a:solidFill>
                <a:latin typeface="迷你简卡通" panose="03000509000000000000" pitchFamily="65" charset="-122"/>
                <a:ea typeface="迷你简卡通" panose="03000509000000000000" pitchFamily="65" charset="-122"/>
              </a:rPr>
              <a:t>nghĩa</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của</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khách</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quan</a:t>
            </a:r>
            <a:endParaRPr lang="zh-CN" altLang="en-US" sz="3500" b="1" dirty="0">
              <a:solidFill>
                <a:schemeClr val="accent1"/>
              </a:solidFill>
              <a:latin typeface="迷你简卡通" panose="03000509000000000000" pitchFamily="65" charset="-122"/>
              <a:ea typeface="迷你简卡通" panose="03000509000000000000" pitchFamily="65" charset="-122"/>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34418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4B5AF6E7-C4D0-4E6E-8F81-CE55DC10F846}"/>
              </a:ext>
            </a:extLst>
          </p:cNvPr>
          <p:cNvSpPr/>
          <p:nvPr/>
        </p:nvSpPr>
        <p:spPr>
          <a:xfrm>
            <a:off x="5924016" y="1306967"/>
            <a:ext cx="184731"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71143"/>
            <a:ext cx="7563134" cy="651936"/>
          </a:xfrm>
          <a:prstGeom prst="rect">
            <a:avLst/>
          </a:prstGeom>
        </p:spPr>
      </p:pic>
      <p:sp>
        <p:nvSpPr>
          <p:cNvPr id="11" name="文本框 20">
            <a:extLst>
              <a:ext uri="{FF2B5EF4-FFF2-40B4-BE49-F238E27FC236}">
                <a16:creationId xmlns:a16="http://schemas.microsoft.com/office/drawing/2014/main" id="{41709550-8102-4913-8D78-4D6C8E4600DD}"/>
              </a:ext>
            </a:extLst>
          </p:cNvPr>
          <p:cNvSpPr txBox="1"/>
          <p:nvPr/>
        </p:nvSpPr>
        <p:spPr>
          <a:xfrm>
            <a:off x="1143000" y="144114"/>
            <a:ext cx="5369742"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Đọc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thông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tin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và</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trả</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lời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câu</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hỏi</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3" name="Rectangle 69">
            <a:extLst>
              <a:ext uri="{FF2B5EF4-FFF2-40B4-BE49-F238E27FC236}">
                <a16:creationId xmlns:a16="http://schemas.microsoft.com/office/drawing/2014/main" id="{97B41BB6-4C86-96A2-BB57-640315B5A6BF}"/>
              </a:ext>
            </a:extLst>
          </p:cNvPr>
          <p:cNvSpPr>
            <a:spLocks noChangeArrowheads="1"/>
          </p:cNvSpPr>
          <p:nvPr/>
        </p:nvSpPr>
        <p:spPr bwMode="auto">
          <a:xfrm>
            <a:off x="310298" y="1200150"/>
            <a:ext cx="2783988" cy="3416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vi-VN" altLang="en-US" dirty="0">
                <a:solidFill>
                  <a:schemeClr val="tx2"/>
                </a:solidFill>
                <a:latin typeface="Times New Roman" panose="02020603050405020304" pitchFamily="18" charset="0"/>
                <a:cs typeface="Times New Roman" panose="02020603050405020304" pitchFamily="18" charset="0"/>
              </a:rPr>
              <a:t> - Để thực hiện được tính khách quan, người cán bộ kiểm sát phải làm gì? Điều gì sẽ xảy ra nếu họ thiếu khách quan trong công việc?</a:t>
            </a:r>
          </a:p>
          <a:p>
            <a:pPr algn="just"/>
            <a:r>
              <a:rPr lang="vi-VN" altLang="en-US" dirty="0">
                <a:solidFill>
                  <a:schemeClr val="tx2"/>
                </a:solidFill>
                <a:latin typeface="Times New Roman" panose="02020603050405020304" pitchFamily="18" charset="0"/>
                <a:cs typeface="Times New Roman" panose="02020603050405020304" pitchFamily="18" charset="0"/>
              </a:rPr>
              <a:t>- Qua thông tin trên, em hãy chỉ ra các biểu hiện và ý nghĩa của khách quan.</a:t>
            </a:r>
          </a:p>
          <a:p>
            <a:pPr algn="just"/>
            <a:r>
              <a:rPr lang="vi-VN" altLang="en-US" dirty="0">
                <a:solidFill>
                  <a:schemeClr val="tx2"/>
                </a:solidFill>
                <a:latin typeface="Times New Roman" panose="02020603050405020304" pitchFamily="18" charset="0"/>
                <a:cs typeface="Times New Roman" panose="02020603050405020304" pitchFamily="18" charset="0"/>
              </a:rPr>
              <a:t>- Theo em, nhận thức và hành vi thiếu khách quan sẽ có tác hại gì?</a:t>
            </a:r>
          </a:p>
        </p:txBody>
      </p:sp>
      <p:pic>
        <p:nvPicPr>
          <p:cNvPr id="5" name="Picture 4">
            <a:extLst>
              <a:ext uri="{FF2B5EF4-FFF2-40B4-BE49-F238E27FC236}">
                <a16:creationId xmlns:a16="http://schemas.microsoft.com/office/drawing/2014/main" id="{18314654-ADD8-2AB1-38EC-C8C9C55A9A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8904" y="694139"/>
            <a:ext cx="5610224" cy="2879694"/>
          </a:xfrm>
          <a:prstGeom prst="rect">
            <a:avLst/>
          </a:prstGeom>
        </p:spPr>
      </p:pic>
      <p:pic>
        <p:nvPicPr>
          <p:cNvPr id="8" name="Picture 7">
            <a:extLst>
              <a:ext uri="{FF2B5EF4-FFF2-40B4-BE49-F238E27FC236}">
                <a16:creationId xmlns:a16="http://schemas.microsoft.com/office/drawing/2014/main" id="{7EF66D0B-EAD7-C379-AEB3-7A5F8DFBDD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7364" y="3257550"/>
            <a:ext cx="5716338" cy="1741836"/>
          </a:xfrm>
          <a:prstGeom prst="rect">
            <a:avLst/>
          </a:prstGeom>
        </p:spPr>
      </p:pic>
      <p:pic>
        <p:nvPicPr>
          <p:cNvPr id="9"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7051" y="-225834"/>
            <a:ext cx="1216949" cy="1216949"/>
          </a:xfrm>
          <a:prstGeom prst="rect">
            <a:avLst/>
          </a:prstGeom>
        </p:spPr>
      </p:pic>
    </p:spTree>
    <p:extLst>
      <p:ext uri="{BB962C8B-B14F-4D97-AF65-F5344CB8AC3E}">
        <p14:creationId xmlns:p14="http://schemas.microsoft.com/office/powerpoint/2010/main" val="2670546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40"/>
          <p:cNvSpPr/>
          <p:nvPr/>
        </p:nvSpPr>
        <p:spPr>
          <a:xfrm>
            <a:off x="228599" y="886747"/>
            <a:ext cx="8438535" cy="4047203"/>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rgbClr val="51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400" b="1" dirty="0" err="1">
                <a:latin typeface="#9Slide05 Brannboll Ny" panose="02000000000000000000" pitchFamily="2" charset="0"/>
              </a:rPr>
              <a:t>Em</a:t>
            </a:r>
            <a:r>
              <a:rPr lang="en-US" sz="1400" b="1" dirty="0">
                <a:latin typeface="#9Slide05 Brannboll Ny" panose="02000000000000000000" pitchFamily="2" charset="0"/>
              </a:rPr>
              <a:t> </a:t>
            </a:r>
            <a:r>
              <a:rPr lang="en-US" sz="1400" b="1" dirty="0" err="1">
                <a:latin typeface="#9Slide05 Brannboll Ny" panose="02000000000000000000" pitchFamily="2" charset="0"/>
              </a:rPr>
              <a:t>hãy</a:t>
            </a:r>
            <a:r>
              <a:rPr lang="en-US" sz="1400" b="1" dirty="0">
                <a:latin typeface="#9Slide05 Brannboll Ny" panose="02000000000000000000" pitchFamily="2" charset="0"/>
              </a:rPr>
              <a:t> </a:t>
            </a:r>
            <a:r>
              <a:rPr lang="en-US" sz="1400" b="1" dirty="0" err="1">
                <a:latin typeface="#9Slide05 Brannboll Ny" panose="02000000000000000000" pitchFamily="2" charset="0"/>
              </a:rPr>
              <a:t>cho</a:t>
            </a:r>
            <a:r>
              <a:rPr lang="en-US" sz="1400" b="1" dirty="0">
                <a:latin typeface="#9Slide05 Brannboll Ny" panose="02000000000000000000" pitchFamily="2" charset="0"/>
              </a:rPr>
              <a:t> </a:t>
            </a:r>
            <a:r>
              <a:rPr lang="en-US" sz="1400" b="1" dirty="0" err="1">
                <a:latin typeface="#9Slide05 Brannboll Ny" panose="02000000000000000000" pitchFamily="2" charset="0"/>
              </a:rPr>
              <a:t>biết</a:t>
            </a:r>
            <a:r>
              <a:rPr lang="en-US" sz="1400" b="1" dirty="0">
                <a:latin typeface="#9Slide05 Brannboll Ny" panose="02000000000000000000" pitchFamily="2" charset="0"/>
              </a:rPr>
              <a:t> </a:t>
            </a:r>
            <a:r>
              <a:rPr lang="en-US" sz="1400" b="1" dirty="0" err="1">
                <a:latin typeface="#9Slide05 Brannboll Ny" panose="02000000000000000000" pitchFamily="2" charset="0"/>
              </a:rPr>
              <a:t>vì</a:t>
            </a:r>
            <a:r>
              <a:rPr lang="en-US" sz="1400" b="1" dirty="0">
                <a:latin typeface="#9Slide05 Brannboll Ny" panose="02000000000000000000" pitchFamily="2" charset="0"/>
              </a:rPr>
              <a:t> </a:t>
            </a:r>
            <a:r>
              <a:rPr lang="en-US" sz="1400" b="1" dirty="0" err="1">
                <a:latin typeface="#9Slide05 Brannboll Ny" panose="02000000000000000000" pitchFamily="2" charset="0"/>
              </a:rPr>
              <a:t>sao</a:t>
            </a:r>
            <a:r>
              <a:rPr lang="en-US" sz="1400" b="1" dirty="0">
                <a:latin typeface="#9Slide05 Brannboll Ny" panose="02000000000000000000" pitchFamily="2" charset="0"/>
              </a:rPr>
              <a:t> </a:t>
            </a:r>
            <a:r>
              <a:rPr lang="en-US" sz="1400" b="1" dirty="0" err="1">
                <a:latin typeface="#9Slide05 Brannboll Ny" panose="02000000000000000000" pitchFamily="2" charset="0"/>
              </a:rPr>
              <a:t>cô</a:t>
            </a:r>
            <a:r>
              <a:rPr lang="en-US" sz="1400" b="1" dirty="0">
                <a:latin typeface="#9Slide05 Brannboll Ny" panose="02000000000000000000" pitchFamily="2" charset="0"/>
              </a:rPr>
              <a:t> </a:t>
            </a:r>
            <a:r>
              <a:rPr lang="en-US" sz="1400" b="1" dirty="0" err="1">
                <a:latin typeface="#9Slide05 Brannboll Ny" panose="02000000000000000000" pitchFamily="2" charset="0"/>
              </a:rPr>
              <a:t>bán</a:t>
            </a:r>
            <a:r>
              <a:rPr lang="en-US" sz="1400" b="1" dirty="0">
                <a:latin typeface="#9Slide05 Brannboll Ny" panose="02000000000000000000" pitchFamily="2" charset="0"/>
              </a:rPr>
              <a:t> </a:t>
            </a:r>
            <a:r>
              <a:rPr lang="en-US" sz="1400" b="1" dirty="0" err="1">
                <a:latin typeface="#9Slide05 Brannboll Ny" panose="02000000000000000000" pitchFamily="2" charset="0"/>
              </a:rPr>
              <a:t>vé</a:t>
            </a:r>
            <a:r>
              <a:rPr lang="en-US" sz="1400" b="1" dirty="0">
                <a:latin typeface="#9Slide05 Brannboll Ny" panose="02000000000000000000" pitchFamily="2" charset="0"/>
              </a:rPr>
              <a:t> </a:t>
            </a:r>
            <a:r>
              <a:rPr lang="en-US" sz="1400" b="1" dirty="0" err="1">
                <a:latin typeface="#9Slide05 Brannboll Ny" panose="02000000000000000000" pitchFamily="2" charset="0"/>
              </a:rPr>
              <a:t>trong</a:t>
            </a:r>
            <a:r>
              <a:rPr lang="en-US" sz="1400" b="1" dirty="0">
                <a:latin typeface="#9Slide05 Brannboll Ny" panose="02000000000000000000" pitchFamily="2" charset="0"/>
              </a:rPr>
              <a:t> </a:t>
            </a:r>
            <a:r>
              <a:rPr lang="en-US" sz="1400" b="1" dirty="0" err="1">
                <a:latin typeface="#9Slide05 Brannboll Ny" panose="02000000000000000000" pitchFamily="2" charset="0"/>
              </a:rPr>
              <a:t>câu</a:t>
            </a:r>
            <a:r>
              <a:rPr lang="en-US" sz="1400" b="1" dirty="0">
                <a:latin typeface="#9Slide05 Brannboll Ny" panose="02000000000000000000" pitchFamily="2" charset="0"/>
              </a:rPr>
              <a:t> </a:t>
            </a:r>
            <a:r>
              <a:rPr lang="en-US" sz="1400" b="1" dirty="0" err="1">
                <a:latin typeface="#9Slide05 Brannboll Ny" panose="02000000000000000000" pitchFamily="2" charset="0"/>
              </a:rPr>
              <a:t>chuyện</a:t>
            </a:r>
            <a:r>
              <a:rPr lang="en-US" sz="1400" b="1" dirty="0">
                <a:latin typeface="#9Slide05 Brannboll Ny" panose="02000000000000000000" pitchFamily="2" charset="0"/>
              </a:rPr>
              <a:t> </a:t>
            </a:r>
            <a:r>
              <a:rPr lang="en-US" sz="1400" b="1" dirty="0" err="1">
                <a:latin typeface="#9Slide05 Brannboll Ny" panose="02000000000000000000" pitchFamily="2" charset="0"/>
              </a:rPr>
              <a:t>đã</a:t>
            </a:r>
            <a:r>
              <a:rPr lang="en-US" sz="1400" b="1" dirty="0">
                <a:latin typeface="#9Slide05 Brannboll Ny" panose="02000000000000000000" pitchFamily="2" charset="0"/>
              </a:rPr>
              <a:t> </a:t>
            </a:r>
            <a:r>
              <a:rPr lang="en-US" sz="1400" b="1" dirty="0" err="1">
                <a:latin typeface="#9Slide05 Brannboll Ny" panose="02000000000000000000" pitchFamily="2" charset="0"/>
              </a:rPr>
              <a:t>cho</a:t>
            </a:r>
            <a:r>
              <a:rPr lang="en-US" sz="1400" b="1" dirty="0">
                <a:latin typeface="#9Slide05 Brannboll Ny" panose="02000000000000000000" pitchFamily="2" charset="0"/>
              </a:rPr>
              <a:t> </a:t>
            </a:r>
            <a:r>
              <a:rPr lang="en-US" sz="1400" b="1" dirty="0" err="1">
                <a:latin typeface="#9Slide05 Brannboll Ny" panose="02000000000000000000" pitchFamily="2" charset="0"/>
              </a:rPr>
              <a:t>ông</a:t>
            </a:r>
            <a:r>
              <a:rPr lang="en-US" sz="1400" b="1" dirty="0">
                <a:latin typeface="#9Slide05 Brannboll Ny" panose="02000000000000000000" pitchFamily="2" charset="0"/>
              </a:rPr>
              <a:t> </a:t>
            </a:r>
            <a:r>
              <a:rPr lang="en-US" sz="1400" b="1" dirty="0" err="1">
                <a:latin typeface="#9Slide05 Brannboll Ny" panose="02000000000000000000" pitchFamily="2" charset="0"/>
              </a:rPr>
              <a:t>của</a:t>
            </a:r>
            <a:r>
              <a:rPr lang="en-US" sz="1400" b="1" dirty="0">
                <a:latin typeface="#9Slide05 Brannboll Ny" panose="02000000000000000000" pitchFamily="2" charset="0"/>
              </a:rPr>
              <a:t> </a:t>
            </a:r>
            <a:r>
              <a:rPr lang="en-US" sz="1400" b="1" dirty="0" err="1">
                <a:latin typeface="#9Slide05 Brannboll Ny" panose="02000000000000000000" pitchFamily="2" charset="0"/>
              </a:rPr>
              <a:t>cậu</a:t>
            </a:r>
            <a:r>
              <a:rPr lang="en-US" sz="1400" b="1" dirty="0">
                <a:latin typeface="#9Slide05 Brannboll Ny" panose="02000000000000000000" pitchFamily="2" charset="0"/>
              </a:rPr>
              <a:t> </a:t>
            </a:r>
            <a:r>
              <a:rPr lang="en-US" sz="1400" b="1" dirty="0" err="1">
                <a:latin typeface="#9Slide05 Brannboll Ny" panose="02000000000000000000" pitchFamily="2" charset="0"/>
              </a:rPr>
              <a:t>bé</a:t>
            </a:r>
            <a:r>
              <a:rPr lang="en-US" sz="1400" b="1" dirty="0">
                <a:latin typeface="#9Slide05 Brannboll Ny" panose="02000000000000000000" pitchFamily="2" charset="0"/>
              </a:rPr>
              <a:t> </a:t>
            </a:r>
            <a:r>
              <a:rPr lang="en-US" sz="1400" b="1" dirty="0" err="1">
                <a:latin typeface="#9Slide05 Brannboll Ny" panose="02000000000000000000" pitchFamily="2" charset="0"/>
              </a:rPr>
              <a:t>vay</a:t>
            </a:r>
            <a:r>
              <a:rPr lang="en-US" sz="1400" b="1" dirty="0">
                <a:latin typeface="#9Slide05 Brannboll Ny" panose="02000000000000000000" pitchFamily="2" charset="0"/>
              </a:rPr>
              <a:t> </a:t>
            </a:r>
            <a:r>
              <a:rPr lang="en-US" sz="1400" b="1" dirty="0" err="1">
                <a:latin typeface="#9Slide05 Brannboll Ny" panose="02000000000000000000" pitchFamily="2" charset="0"/>
              </a:rPr>
              <a:t>tiền</a:t>
            </a:r>
            <a:r>
              <a:rPr lang="en-US" sz="1400" b="1" dirty="0">
                <a:latin typeface="#9Slide05 Brannboll Ny" panose="02000000000000000000" pitchFamily="2" charset="0"/>
              </a:rPr>
              <a:t>?</a:t>
            </a:r>
            <a:endParaRPr lang="en-US" sz="1400" b="1" dirty="0">
              <a:solidFill>
                <a:sysClr val="windowText" lastClr="000000">
                  <a:hueOff val="0"/>
                  <a:satOff val="0"/>
                  <a:lumOff val="0"/>
                  <a:alphaOff val="0"/>
                </a:sysClr>
              </a:solidFill>
              <a:latin typeface="#9Slide05 Brannboll Ny" panose="02000000000000000000" pitchFamily="2" charset="0"/>
            </a:endParaRP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618" y="2618583"/>
            <a:ext cx="1562554" cy="2452210"/>
          </a:xfrm>
          <a:prstGeom prst="rect">
            <a:avLst/>
          </a:prstGeom>
        </p:spPr>
      </p:pic>
      <p:grpSp>
        <p:nvGrpSpPr>
          <p:cNvPr id="18" name="Group 17"/>
          <p:cNvGrpSpPr/>
          <p:nvPr/>
        </p:nvGrpSpPr>
        <p:grpSpPr>
          <a:xfrm>
            <a:off x="0" y="-62646"/>
            <a:ext cx="9146488" cy="1116298"/>
            <a:chOff x="0" y="-62646"/>
            <a:chExt cx="9146488" cy="1116298"/>
          </a:xfrm>
        </p:grpSpPr>
        <p:pic>
          <p:nvPicPr>
            <p:cNvPr id="7" name="Picture 4" descr="https://gatorball.files.wordpress.com/2011/03/hybrid-1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96"/>
              <a:ext cx="1499937" cy="10499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custDataLst>
                <p:tags r:id="rId1"/>
              </p:custDataLst>
            </p:nvPr>
          </p:nvSpPr>
          <p:spPr>
            <a:xfrm>
              <a:off x="1369947" y="107412"/>
              <a:ext cx="6497918" cy="632014"/>
            </a:xfrm>
            <a:prstGeom prst="rect">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schemeClr val="tx2"/>
                  </a:solidFill>
                  <a:effectLst/>
                  <a:uLnTx/>
                  <a:uFillTx/>
                  <a:latin typeface="Calibri"/>
                  <a:ea typeface="+mn-ea"/>
                  <a:cs typeface="+mn-cs"/>
                </a:rPr>
                <a:t>PHIẾU BÀI TẬP</a:t>
              </a:r>
            </a:p>
          </p:txBody>
        </p:sp>
        <p:pic>
          <p:nvPicPr>
            <p:cNvPr id="9" name="Picture 2" descr="http://photos.myjoyonline.com/photos/news/201311/6579331693860_20014378402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824" y="-62646"/>
              <a:ext cx="1316664" cy="822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4" name="Rounded Rectangle 3"/>
          <p:cNvSpPr/>
          <p:nvPr/>
        </p:nvSpPr>
        <p:spPr>
          <a:xfrm>
            <a:off x="2068887" y="1047964"/>
            <a:ext cx="6295509" cy="1990133"/>
          </a:xfrm>
          <a:prstGeom prst="roundRect">
            <a:avLst/>
          </a:prstGeom>
          <a:pattFill prst="ltUpDiag">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tx2"/>
                </a:solidFill>
                <a:latin typeface="Times New Roman" panose="02020603050405020304" pitchFamily="18" charset="0"/>
                <a:cs typeface="Times New Roman" panose="02020603050405020304" pitchFamily="18" charset="0"/>
              </a:rPr>
              <a:t>- Để thực hiện được tính khách quan, người cán bộ kiểm sát phải “chí công vô tư, luôn tôn ưọng sự thật khách quan; giải quyết công việc theo đúng pháp luật và quy định của Ngành; không vì lợi ích cá nhân, lợi ích nhóm, không thiên vị hoặc áp đặt định kiến cá nhân chủ quan bất cứ bên nào trong giải quyết vụ án, vụ việc...”</a:t>
            </a:r>
          </a:p>
        </p:txBody>
      </p:sp>
      <p:sp>
        <p:nvSpPr>
          <p:cNvPr id="13" name="Rounded Rectangle 12"/>
          <p:cNvSpPr/>
          <p:nvPr/>
        </p:nvSpPr>
        <p:spPr>
          <a:xfrm>
            <a:off x="440075" y="1157368"/>
            <a:ext cx="1591900" cy="1869344"/>
          </a:xfrm>
          <a:prstGeom prst="roundRect">
            <a:avLst>
              <a:gd name="adj" fmla="val 10000"/>
            </a:avLst>
          </a:prstGeom>
          <a:blipFill>
            <a:blip r:embed="rId7"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Rounded Rectangle 11"/>
          <p:cNvSpPr/>
          <p:nvPr/>
        </p:nvSpPr>
        <p:spPr>
          <a:xfrm>
            <a:off x="2078880" y="3199313"/>
            <a:ext cx="6150720" cy="1398018"/>
          </a:xfrm>
          <a:prstGeom prst="roundRect">
            <a:avLst/>
          </a:prstGeom>
          <a:pattFill prst="diagBrick">
            <a:fgClr>
              <a:schemeClr val="accent5">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15000"/>
              </a:lnSpc>
            </a:pPr>
            <a:r>
              <a:rPr lang="en-US" sz="2000" dirty="0" err="1">
                <a:solidFill>
                  <a:schemeClr val="tx2"/>
                </a:solidFill>
                <a:effectLst/>
                <a:latin typeface="Times New Roman" panose="02020603050405020304" pitchFamily="18" charset="0"/>
                <a:ea typeface="Times New Roman" panose="02020603050405020304" pitchFamily="18" charset="0"/>
              </a:rPr>
              <a:t>Nếu</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họ</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thiếu</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khách</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quan</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trong</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công</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việc</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sẽ</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dẫn</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tới</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oan</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sai</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xét</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xử</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không</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đúng</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người</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đúng</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tội</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làm</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mất</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niềm</a:t>
            </a:r>
            <a:r>
              <a:rPr lang="en-US" sz="2000" dirty="0">
                <a:solidFill>
                  <a:schemeClr val="tx2"/>
                </a:solidFill>
                <a:effectLst/>
                <a:latin typeface="Times New Roman" panose="02020603050405020304" pitchFamily="18" charset="0"/>
                <a:ea typeface="Times New Roman" panose="02020603050405020304" pitchFamily="18" charset="0"/>
              </a:rPr>
              <a:t> tin </a:t>
            </a:r>
            <a:r>
              <a:rPr lang="en-US" sz="2000" dirty="0" err="1">
                <a:solidFill>
                  <a:schemeClr val="tx2"/>
                </a:solidFill>
                <a:effectLst/>
                <a:latin typeface="Times New Roman" panose="02020603050405020304" pitchFamily="18" charset="0"/>
                <a:ea typeface="Times New Roman" panose="02020603050405020304" pitchFamily="18" charset="0"/>
              </a:rPr>
              <a:t>trong</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nhân</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dân</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làm</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suy</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giảm</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hiệu</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lực</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và</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sức</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mạnh</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của</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bộ</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máy</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nhà</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nước</a:t>
            </a:r>
            <a:r>
              <a:rPr lang="en-US" sz="2000" dirty="0">
                <a:solidFill>
                  <a:schemeClr val="tx2"/>
                </a:solidFill>
                <a:effectLst/>
                <a:latin typeface="Times New Roman" panose="02020603050405020304" pitchFamily="18" charset="0"/>
                <a:ea typeface="Times New Roman" panose="02020603050405020304" pitchFamily="18" charset="0"/>
              </a:rPr>
              <a:t>.</a:t>
            </a:r>
          </a:p>
        </p:txBody>
      </p:sp>
      <p:sp>
        <p:nvSpPr>
          <p:cNvPr id="16" name="Rounded Rectangle 15"/>
          <p:cNvSpPr/>
          <p:nvPr/>
        </p:nvSpPr>
        <p:spPr>
          <a:xfrm>
            <a:off x="425977" y="3199312"/>
            <a:ext cx="1602250" cy="1398017"/>
          </a:xfrm>
          <a:prstGeom prst="roundRect">
            <a:avLst>
              <a:gd name="adj" fmla="val 10000"/>
            </a:avLst>
          </a:prstGeom>
          <a:blipFill>
            <a:blip r:embed="rId8" cstate="print">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Tree>
    <p:extLst>
      <p:ext uri="{BB962C8B-B14F-4D97-AF65-F5344CB8AC3E}">
        <p14:creationId xmlns:p14="http://schemas.microsoft.com/office/powerpoint/2010/main" val="3283876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id="{84E35DF8-A8C7-48A2-8F64-EAF6271709EE}"/>
              </a:ext>
            </a:extLst>
          </p:cNvPr>
          <p:cNvSpPr/>
          <p:nvPr/>
        </p:nvSpPr>
        <p:spPr>
          <a:xfrm flipH="1">
            <a:off x="304798" y="742950"/>
            <a:ext cx="8399583" cy="4038600"/>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a:extLst>
              <a:ext uri="{FF2B5EF4-FFF2-40B4-BE49-F238E27FC236}">
                <a16:creationId xmlns:a16="http://schemas.microsoft.com/office/drawing/2014/main" id="{CF3F2144-8E38-4E3E-813B-25AAC729AEDB}"/>
              </a:ext>
            </a:extLst>
          </p:cNvPr>
          <p:cNvSpPr/>
          <p:nvPr/>
        </p:nvSpPr>
        <p:spPr>
          <a:xfrm>
            <a:off x="3040033" y="1640571"/>
            <a:ext cx="5360304" cy="300082"/>
          </a:xfrm>
          <a:prstGeom prst="rect">
            <a:avLst/>
          </a:prstGeom>
        </p:spPr>
        <p:txBody>
          <a:bodyPr wrap="square">
            <a:spAutoFit/>
          </a:bodyPr>
          <a:lstStyle/>
          <a:p>
            <a:r>
              <a:rPr lang="zh-CN" altLang="en-US" sz="1350" dirty="0">
                <a:solidFill>
                  <a:schemeClr val="tx1">
                    <a:lumMod val="85000"/>
                    <a:lumOff val="15000"/>
                  </a:schemeClr>
                </a:solidFill>
                <a:latin typeface="迷你简卡通" panose="03000509000000000000" pitchFamily="65" charset="-122"/>
                <a:ea typeface="迷你简卡通" panose="03000509000000000000" pitchFamily="65" charset="-122"/>
              </a:rPr>
              <a:t> </a:t>
            </a:r>
          </a:p>
        </p:txBody>
      </p:sp>
      <p:grpSp>
        <p:nvGrpSpPr>
          <p:cNvPr id="6" name="Group 5"/>
          <p:cNvGrpSpPr/>
          <p:nvPr/>
        </p:nvGrpSpPr>
        <p:grpSpPr>
          <a:xfrm>
            <a:off x="7391400" y="4580061"/>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237433" y="104688"/>
            <a:ext cx="8466948" cy="917502"/>
            <a:chOff x="466066" y="91289"/>
            <a:chExt cx="7184033" cy="1769141"/>
          </a:xfrm>
        </p:grpSpPr>
        <p:sp>
          <p:nvSpPr>
            <p:cNvPr id="3" name="Pentagon 2"/>
            <p:cNvSpPr/>
            <p:nvPr/>
          </p:nvSpPr>
          <p:spPr>
            <a:xfrm>
              <a:off x="466066" y="97270"/>
              <a:ext cx="2345660" cy="1763160"/>
            </a:xfrm>
            <a:prstGeom prst="homePlate">
              <a:avLst/>
            </a:prstGeom>
            <a:solidFill>
              <a:srgbClr val="CF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矩形 1"/>
            <p:cNvSpPr/>
            <p:nvPr/>
          </p:nvSpPr>
          <p:spPr>
            <a:xfrm>
              <a:off x="466066" y="296372"/>
              <a:ext cx="2094891" cy="1364957"/>
            </a:xfrm>
            <a:prstGeom prst="rect">
              <a:avLst/>
            </a:prstGeom>
          </p:spPr>
          <p:txBody>
            <a:bodyPr wrap="square">
              <a:spAutoFit/>
            </a:bodyPr>
            <a:lstStyle/>
            <a:p>
              <a:pPr algn="ctr"/>
              <a:r>
                <a:rPr lang="en-US" altLang="zh-CN" sz="2000" b="1" dirty="0" err="1">
                  <a:solidFill>
                    <a:srgbClr val="FF0000"/>
                  </a:solidFill>
                  <a:latin typeface="迷你简卡通" panose="03000509000000000000" pitchFamily="65" charset="-122"/>
                  <a:ea typeface="迷你简卡通" panose="03000509000000000000" pitchFamily="65" charset="-122"/>
                </a:rPr>
                <a:t>Biểu</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hiện</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của</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khách</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quan</a:t>
              </a:r>
              <a:endParaRPr lang="zh-CN" altLang="en-US" sz="2000" b="1" dirty="0">
                <a:solidFill>
                  <a:srgbClr val="FF0000"/>
                </a:solidFill>
                <a:latin typeface="迷你简卡通" panose="03000509000000000000" pitchFamily="65" charset="-122"/>
                <a:ea typeface="迷你简卡通" panose="03000509000000000000" pitchFamily="65" charset="-122"/>
              </a:endParaRPr>
            </a:p>
          </p:txBody>
        </p:sp>
        <p:sp>
          <p:nvSpPr>
            <p:cNvPr id="16" name="Pentagon 2">
              <a:extLst>
                <a:ext uri="{FF2B5EF4-FFF2-40B4-BE49-F238E27FC236}">
                  <a16:creationId xmlns:a16="http://schemas.microsoft.com/office/drawing/2014/main" id="{79E03271-E7CB-C2B2-1CA3-E4FB6D954124}"/>
                </a:ext>
              </a:extLst>
            </p:cNvPr>
            <p:cNvSpPr/>
            <p:nvPr/>
          </p:nvSpPr>
          <p:spPr>
            <a:xfrm rot="10800000">
              <a:off x="4375976" y="91289"/>
              <a:ext cx="3274123" cy="1763160"/>
            </a:xfrm>
            <a:prstGeom prst="homePlate">
              <a:avLst/>
            </a:prstGeom>
            <a:solidFill>
              <a:srgbClr val="CF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Rounded Rectangle 3"/>
          <p:cNvSpPr/>
          <p:nvPr/>
        </p:nvSpPr>
        <p:spPr>
          <a:xfrm>
            <a:off x="296144" y="1166497"/>
            <a:ext cx="2828055" cy="78694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X</a:t>
            </a:r>
            <a:r>
              <a:rPr lang="vi-VN" sz="2000" b="1" dirty="0">
                <a:solidFill>
                  <a:schemeClr val="tx1"/>
                </a:solidFill>
                <a:latin typeface="Times New Roman" panose="02020603050405020304" pitchFamily="18" charset="0"/>
                <a:cs typeface="Times New Roman" panose="02020603050405020304" pitchFamily="18" charset="0"/>
              </a:rPr>
              <a:t>uất phát từ thực tế, </a:t>
            </a:r>
          </a:p>
        </p:txBody>
      </p:sp>
      <p:sp>
        <p:nvSpPr>
          <p:cNvPr id="10" name="Rounded Rectangle 9"/>
          <p:cNvSpPr/>
          <p:nvPr/>
        </p:nvSpPr>
        <p:spPr>
          <a:xfrm>
            <a:off x="296144" y="2097753"/>
            <a:ext cx="2904255" cy="100796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solidFill>
                  <a:schemeClr val="tx2"/>
                </a:solidFill>
                <a:latin typeface="Times New Roman" panose="02020603050405020304" pitchFamily="18" charset="0"/>
                <a:cs typeface="Times New Roman" panose="02020603050405020304" pitchFamily="18" charset="0"/>
              </a:rPr>
              <a:t>Phản</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ánh</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thực</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tế</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một</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cách</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trung</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thực</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tôn</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trọng</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sự</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thật</a:t>
            </a:r>
            <a:r>
              <a:rPr lang="en-US" sz="2000" b="1" dirty="0">
                <a:solidFill>
                  <a:schemeClr val="tx2"/>
                </a:solidFill>
                <a:latin typeface="Times New Roman" panose="02020603050405020304" pitchFamily="18" charset="0"/>
                <a:cs typeface="Times New Roman" panose="02020603050405020304" pitchFamily="18" charset="0"/>
              </a:rPr>
              <a:t>, </a:t>
            </a:r>
            <a:endParaRPr lang="vi-VN" sz="2000" b="1" dirty="0">
              <a:solidFill>
                <a:schemeClr val="tx2"/>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268662" y="3190055"/>
            <a:ext cx="2931738" cy="1591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tx1"/>
                </a:solidFill>
                <a:latin typeface="Times New Roman" panose="02020603050405020304" pitchFamily="18" charset="0"/>
                <a:cs typeface="Times New Roman" panose="02020603050405020304" pitchFamily="18" charset="0"/>
              </a:rPr>
              <a:t>Đ</a:t>
            </a:r>
            <a:r>
              <a:rPr lang="vi-VN" sz="2000" b="1" dirty="0">
                <a:solidFill>
                  <a:schemeClr val="tx1"/>
                </a:solidFill>
                <a:latin typeface="Times New Roman" panose="02020603050405020304" pitchFamily="18" charset="0"/>
                <a:cs typeface="Times New Roman" panose="02020603050405020304" pitchFamily="18" charset="0"/>
              </a:rPr>
              <a:t>ánh giá đối tượng dựa ưên dữ liệu có thể quan sát, đo lường và chứng minh được.</a:t>
            </a:r>
          </a:p>
        </p:txBody>
      </p:sp>
      <p:sp>
        <p:nvSpPr>
          <p:cNvPr id="17" name="矩形 1">
            <a:extLst>
              <a:ext uri="{FF2B5EF4-FFF2-40B4-BE49-F238E27FC236}">
                <a16:creationId xmlns:a16="http://schemas.microsoft.com/office/drawing/2014/main" id="{9C49203B-3BC2-2D9A-41B1-A04C650A92F8}"/>
              </a:ext>
            </a:extLst>
          </p:cNvPr>
          <p:cNvSpPr/>
          <p:nvPr/>
        </p:nvSpPr>
        <p:spPr>
          <a:xfrm>
            <a:off x="5184066" y="223648"/>
            <a:ext cx="3442271" cy="400110"/>
          </a:xfrm>
          <a:prstGeom prst="rect">
            <a:avLst/>
          </a:prstGeom>
        </p:spPr>
        <p:txBody>
          <a:bodyPr wrap="square">
            <a:spAutoFit/>
          </a:bodyPr>
          <a:lstStyle/>
          <a:p>
            <a:pPr algn="ctr"/>
            <a:r>
              <a:rPr lang="en-US" altLang="zh-CN" sz="2000" b="1" dirty="0">
                <a:solidFill>
                  <a:srgbClr val="FF0000"/>
                </a:solidFill>
                <a:latin typeface="迷你简卡通" panose="03000509000000000000" pitchFamily="65" charset="-122"/>
                <a:ea typeface="迷你简卡通" panose="03000509000000000000" pitchFamily="65" charset="-122"/>
              </a:rPr>
              <a:t>Ý </a:t>
            </a:r>
            <a:r>
              <a:rPr lang="en-US" altLang="zh-CN" sz="2000" b="1" dirty="0" err="1">
                <a:solidFill>
                  <a:srgbClr val="FF0000"/>
                </a:solidFill>
                <a:latin typeface="迷你简卡通" panose="03000509000000000000" pitchFamily="65" charset="-122"/>
                <a:ea typeface="迷你简卡通" panose="03000509000000000000" pitchFamily="65" charset="-122"/>
              </a:rPr>
              <a:t>nghĩa</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của</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khách</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quan</a:t>
            </a:r>
            <a:endParaRPr lang="zh-CN" altLang="en-US" sz="2000" b="1" dirty="0">
              <a:solidFill>
                <a:srgbClr val="FF0000"/>
              </a:solidFill>
              <a:latin typeface="迷你简卡通" panose="03000509000000000000" pitchFamily="65" charset="-122"/>
              <a:ea typeface="迷你简卡通" panose="03000509000000000000" pitchFamily="65" charset="-122"/>
            </a:endParaRPr>
          </a:p>
        </p:txBody>
      </p:sp>
      <p:sp>
        <p:nvSpPr>
          <p:cNvPr id="21" name="Rounded Rectangle 3">
            <a:extLst>
              <a:ext uri="{FF2B5EF4-FFF2-40B4-BE49-F238E27FC236}">
                <a16:creationId xmlns:a16="http://schemas.microsoft.com/office/drawing/2014/main" id="{1915C5C4-72FD-CAFE-8352-E7E911132CCC}"/>
              </a:ext>
            </a:extLst>
          </p:cNvPr>
          <p:cNvSpPr/>
          <p:nvPr/>
        </p:nvSpPr>
        <p:spPr>
          <a:xfrm>
            <a:off x="3982315" y="3190055"/>
            <a:ext cx="4699581" cy="132347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dirty="0">
                <a:solidFill>
                  <a:schemeClr val="tx1"/>
                </a:solidFill>
                <a:latin typeface="Times New Roman" panose="02020603050405020304" pitchFamily="18" charset="0"/>
                <a:cs typeface="Times New Roman" panose="02020603050405020304" pitchFamily="18" charset="0"/>
              </a:rPr>
              <a:t>- Nếu nhận thức và hành vi thiếu khách quan sẽ dẫn tới những sai lẩm trong công việc và ứng xử, ảnh hưởng tiêu cực tới các mối quan hệ.</a:t>
            </a:r>
          </a:p>
        </p:txBody>
      </p:sp>
      <p:sp>
        <p:nvSpPr>
          <p:cNvPr id="22" name="Rounded Rectangle 3">
            <a:extLst>
              <a:ext uri="{FF2B5EF4-FFF2-40B4-BE49-F238E27FC236}">
                <a16:creationId xmlns:a16="http://schemas.microsoft.com/office/drawing/2014/main" id="{A602588C-4543-F2B7-331D-F7CE4E70B5E1}"/>
              </a:ext>
            </a:extLst>
          </p:cNvPr>
          <p:cNvSpPr/>
          <p:nvPr/>
        </p:nvSpPr>
        <p:spPr>
          <a:xfrm>
            <a:off x="3935346" y="1166497"/>
            <a:ext cx="4777688" cy="172465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dirty="0">
                <a:solidFill>
                  <a:schemeClr val="tx1"/>
                </a:solidFill>
                <a:latin typeface="Times New Roman" panose="02020603050405020304" pitchFamily="18" charset="0"/>
                <a:cs typeface="Times New Roman" panose="02020603050405020304" pitchFamily="18" charset="0"/>
              </a:rPr>
              <a:t>Khách quan giúp chúng ta nhìn nhận, đánh giá đúng bản chất của sự vật, sự việc, con người, từ đó có các quyết định chính xác trong công việc và cách ứng xử văn hoá ưong các mối quan hệ.</a:t>
            </a:r>
          </a:p>
        </p:txBody>
      </p:sp>
    </p:spTree>
    <p:extLst>
      <p:ext uri="{BB962C8B-B14F-4D97-AF65-F5344CB8AC3E}">
        <p14:creationId xmlns:p14="http://schemas.microsoft.com/office/powerpoint/2010/main" val="4109534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down)">
                                      <p:cBhvr>
                                        <p:cTn id="2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5"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id="{E3706161-CE7E-4FC1-9AE2-DD4629B8941E}"/>
              </a:ext>
            </a:extLst>
          </p:cNvPr>
          <p:cNvSpPr/>
          <p:nvPr/>
        </p:nvSpPr>
        <p:spPr>
          <a:xfrm>
            <a:off x="3309317" y="756783"/>
            <a:ext cx="2396709" cy="553998"/>
          </a:xfrm>
          <a:prstGeom prst="rect">
            <a:avLst/>
          </a:prstGeom>
        </p:spPr>
        <p:txBody>
          <a:bodyPr wrap="square">
            <a:spAutoFit/>
          </a:bodyPr>
          <a:lstStyle/>
          <a:p>
            <a:pPr algn="ct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Khám</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phá</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sp>
        <p:nvSpPr>
          <p:cNvPr id="18" name="标题 1"/>
          <p:cNvSpPr txBox="1">
            <a:spLocks/>
          </p:cNvSpPr>
          <p:nvPr/>
        </p:nvSpPr>
        <p:spPr>
          <a:xfrm>
            <a:off x="1827972" y="2112593"/>
            <a:ext cx="5692282" cy="129024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500" b="1" dirty="0">
                <a:solidFill>
                  <a:schemeClr val="accent1"/>
                </a:solidFill>
                <a:latin typeface="迷你简卡通" panose="03000509000000000000" pitchFamily="65" charset="-122"/>
                <a:ea typeface="迷你简卡通" panose="03000509000000000000" pitchFamily="65" charset="-122"/>
              </a:rPr>
              <a:t>1. </a:t>
            </a:r>
            <a:r>
              <a:rPr lang="en-US" altLang="zh-CN" sz="3500" b="1" dirty="0" err="1">
                <a:solidFill>
                  <a:schemeClr val="accent1"/>
                </a:solidFill>
                <a:latin typeface="迷你简卡通" panose="03000509000000000000" pitchFamily="65" charset="-122"/>
                <a:ea typeface="迷你简卡通" panose="03000509000000000000" pitchFamily="65" charset="-122"/>
              </a:rPr>
              <a:t>Biểu</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hiện</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và</a:t>
            </a:r>
            <a:r>
              <a:rPr lang="en-US" altLang="zh-CN" sz="3500" b="1" dirty="0">
                <a:solidFill>
                  <a:schemeClr val="accent1"/>
                </a:solidFill>
                <a:latin typeface="迷你简卡通" panose="03000509000000000000" pitchFamily="65" charset="-122"/>
                <a:ea typeface="迷你简卡通" panose="03000509000000000000" pitchFamily="65" charset="-122"/>
              </a:rPr>
              <a:t> ý </a:t>
            </a:r>
            <a:r>
              <a:rPr lang="en-US" altLang="zh-CN" sz="3500" b="1" dirty="0" err="1">
                <a:solidFill>
                  <a:schemeClr val="accent1"/>
                </a:solidFill>
                <a:latin typeface="迷你简卡通" panose="03000509000000000000" pitchFamily="65" charset="-122"/>
                <a:ea typeface="迷你简卡通" panose="03000509000000000000" pitchFamily="65" charset="-122"/>
              </a:rPr>
              <a:t>nghĩa</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của</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công</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bằng</a:t>
            </a:r>
            <a:r>
              <a:rPr lang="en-US" altLang="zh-CN" sz="3500" b="1" dirty="0">
                <a:solidFill>
                  <a:schemeClr val="accent1"/>
                </a:solidFill>
                <a:latin typeface="迷你简卡通" panose="03000509000000000000" pitchFamily="65" charset="-122"/>
                <a:ea typeface="迷你简卡通" panose="03000509000000000000" pitchFamily="65" charset="-122"/>
              </a:rPr>
              <a:t> </a:t>
            </a:r>
            <a:endParaRPr lang="zh-CN" altLang="en-US" sz="3500" b="1" dirty="0">
              <a:solidFill>
                <a:schemeClr val="accent1"/>
              </a:solidFill>
              <a:latin typeface="迷你简卡通" panose="03000509000000000000" pitchFamily="65" charset="-122"/>
              <a:ea typeface="迷你简卡通" panose="03000509000000000000" pitchFamily="65" charset="-122"/>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020203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350"/>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主题">
  <a:themeElements>
    <a:clrScheme name="自定义 109">
      <a:dk1>
        <a:sysClr val="windowText" lastClr="000000"/>
      </a:dk1>
      <a:lt1>
        <a:srgbClr val="FFFFFF"/>
      </a:lt1>
      <a:dk2>
        <a:srgbClr val="000000"/>
      </a:dk2>
      <a:lt2>
        <a:srgbClr val="FFFFFF"/>
      </a:lt2>
      <a:accent1>
        <a:srgbClr val="00CCFF"/>
      </a:accent1>
      <a:accent2>
        <a:srgbClr val="FFAE0D"/>
      </a:accent2>
      <a:accent3>
        <a:srgbClr val="00CCFF"/>
      </a:accent3>
      <a:accent4>
        <a:srgbClr val="FFAE0D"/>
      </a:accent4>
      <a:accent5>
        <a:srgbClr val="00CCFF"/>
      </a:accent5>
      <a:accent6>
        <a:srgbClr val="FFAE0D"/>
      </a:accent6>
      <a:hlink>
        <a:srgbClr val="00CCFF"/>
      </a:hlink>
      <a:folHlink>
        <a:srgbClr val="FFAE0D"/>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2464</Words>
  <Application>Microsoft Office PowerPoint</Application>
  <PresentationFormat>On-screen Show (16:9)</PresentationFormat>
  <Paragraphs>182</Paragraphs>
  <Slides>32</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Microsoft YaHei</vt:lpstr>
      <vt:lpstr>#9Slide05 Brannboll Ny</vt:lpstr>
      <vt:lpstr>Arial</vt:lpstr>
      <vt:lpstr>Arial Black</vt:lpstr>
      <vt:lpstr>Calibri</vt:lpstr>
      <vt:lpstr>Tahoma</vt:lpstr>
      <vt:lpstr>Times New Roman</vt:lpstr>
      <vt:lpstr>华康少女文字W5(P)</vt:lpstr>
      <vt:lpstr>汉仪铸字木头人W</vt:lpstr>
      <vt:lpstr>迷你简卡通</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
  <cp:revision>1</cp:revision>
  <dcterms:created xsi:type="dcterms:W3CDTF">2019-05-08T02:39:47Z</dcterms:created>
  <dcterms:modified xsi:type="dcterms:W3CDTF">2024-08-21T08:06:11Z</dcterms:modified>
</cp:coreProperties>
</file>