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2" r:id="rId4"/>
    <p:sldId id="263" r:id="rId5"/>
    <p:sldId id="272" r:id="rId6"/>
    <p:sldId id="274" r:id="rId7"/>
    <p:sldId id="273" r:id="rId8"/>
    <p:sldId id="275" r:id="rId9"/>
    <p:sldId id="264" r:id="rId10"/>
    <p:sldId id="276" r:id="rId11"/>
    <p:sldId id="258" r:id="rId12"/>
    <p:sldId id="260" r:id="rId13"/>
    <p:sldId id="278" r:id="rId14"/>
    <p:sldId id="286" r:id="rId15"/>
    <p:sldId id="267" r:id="rId16"/>
    <p:sldId id="277" r:id="rId17"/>
    <p:sldId id="279" r:id="rId18"/>
    <p:sldId id="280" r:id="rId19"/>
    <p:sldId id="281" r:id="rId20"/>
    <p:sldId id="285" r:id="rId21"/>
    <p:sldId id="287" r:id="rId22"/>
    <p:sldId id="282" r:id="rId23"/>
    <p:sldId id="283" r:id="rId24"/>
    <p:sldId id="284"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1" d="100"/>
          <a:sy n="51" d="100"/>
        </p:scale>
        <p:origin x="1256"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408E-40DF-A99B-68BA-8A47306FF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8407F2D-4508-26D1-E85C-9F7B9239D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28A2C45B-1E49-8128-98BE-B2F3904A5FC1}"/>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CE85803B-1B19-4994-7221-84317463156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F35E16-EF32-6215-1413-0E8E1D93C4FE}"/>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5561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68BB-5249-1573-D0D1-6FA0B6AF9B4D}"/>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9A1D90-0A8B-6C28-D2DB-5F8137506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AB76D7C-23DC-28C8-81D0-69B892C6FA00}"/>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22C59C75-6D16-D8E2-311F-DA0AAFD5B82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54152A6-9A1C-5963-508C-EF08432417E9}"/>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7522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CD55A-0393-9561-E02C-C6440DE274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69858F-C998-2941-4BF2-72277DA69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4B18CC8-097A-2F4D-2195-F1A08F209D1D}"/>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738DB263-FFC6-577F-9A18-336A5BA310F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44E30DD-C09C-1987-D16F-DAB2B1B2F6E3}"/>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95187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D49C-7A42-381F-8464-F2A30B30F28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57E69E9-9935-3224-2ECE-0542CE9F1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7F86594-840B-8155-BFDD-6EBED9D27E38}"/>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2E6B1A49-3C63-4C77-C8A0-41CEE4396FC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DBCC64A-5E0F-C491-4A10-BF512DBAB31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77389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D055-0563-2C49-A4E5-94E8040EE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E57DAB83-0341-AF12-679C-D31C8A250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442588-4FE9-F60C-5EEF-64E719D4EA0F}"/>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F22970D5-C718-DB8A-2667-8DD1641EF85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B1CA91C-764E-8CD5-4CBA-7751FC0AD18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88864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75DD-C5C1-AF1A-3958-5BA69EFF609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717CA52-4B35-CA5D-7078-E066E618C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CBCE1DF-11E0-BC9C-A9BE-94CD92A44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5FC3006C-C91B-D7A5-0110-618FD7EADBDB}"/>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EF89AB73-2BF8-99ED-9E94-3D1FDD96170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FFE2559-28EB-CA89-D8AF-B936BE15E06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39451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33DA-E03C-8E7A-081A-3BABC5CEE87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8CB527B-2511-6C0B-82AA-4A8A36CBA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4CEA9-C8EA-01DA-7753-2A42E4C1B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28FD5127-1C42-E7F4-4D1A-40A526086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1E720-5D78-FC7F-E150-67FFDA5AB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FF4150F-76BF-C1B7-3021-DB576FA9FC0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8" name="Footer Placeholder 7">
            <a:extLst>
              <a:ext uri="{FF2B5EF4-FFF2-40B4-BE49-F238E27FC236}">
                <a16:creationId xmlns:a16="http://schemas.microsoft.com/office/drawing/2014/main" id="{01007A55-171B-06C0-3F25-74A9D538F2E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28D49CD-9B63-F08D-A5E0-BD48E06150D6}"/>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84631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0922-4722-F135-01D3-33E1E42BFA7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8C1CAF5F-8D64-C813-EB07-0D47863B5FEA}"/>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4" name="Footer Placeholder 3">
            <a:extLst>
              <a:ext uri="{FF2B5EF4-FFF2-40B4-BE49-F238E27FC236}">
                <a16:creationId xmlns:a16="http://schemas.microsoft.com/office/drawing/2014/main" id="{A891B692-7CD2-725D-587A-97E72B373B6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FA08FD7-4928-52A9-9A48-E9FE0C67A08D}"/>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93430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2E6B6-99C6-6821-ECBB-3DA0BA323C4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3" name="Footer Placeholder 2">
            <a:extLst>
              <a:ext uri="{FF2B5EF4-FFF2-40B4-BE49-F238E27FC236}">
                <a16:creationId xmlns:a16="http://schemas.microsoft.com/office/drawing/2014/main" id="{8BE9F9F3-F9D7-707F-1E1C-1B523BEC272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9D26C9C-7169-BD7C-4D7F-ED0CCD4047F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0899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885A-F6B0-10BD-11F8-1E00BA1C1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85D1335-B216-1625-53F4-7313605E6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D6A71242-0095-AC73-29F0-3439E4C9C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BDA93-65FE-202D-8F36-883D5EFF904D}"/>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6FD36DCE-1800-576B-8D07-54E4B87FF22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81F1EC0-D8A4-D7D9-7516-5A5FBEAEF5D5}"/>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0547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6859-882D-AA8F-B503-6C56CE3F9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989C29C-AA5D-D804-B6C0-667323BED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707E7B6-A4CD-875C-383F-132BF332C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94B0F-B6F9-47EF-00C1-0C33CC525B7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5D36483F-E1D3-3E7D-19CB-7DFF6E0E980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24D1B5D-6B58-F360-FC44-AD8A9A6E229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44720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78B08-5264-7AE5-E58D-B3ACC8EB9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6A2C72F-2FA1-9356-462B-292AE0211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C1EEB26-F860-80E7-5719-F6C2530C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3CD6CB49-0DC8-C5D2-81BF-2FE07CE98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753E326-E0FB-C1CD-D488-B6EEE159D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2D1F6-D7F5-4C8E-B730-B56E07AEA7D3}" type="slidenum">
              <a:rPr lang="en-SG" smtClean="0"/>
              <a:t>‹#›</a:t>
            </a:fld>
            <a:endParaRPr lang="en-SG"/>
          </a:p>
        </p:txBody>
      </p:sp>
    </p:spTree>
    <p:extLst>
      <p:ext uri="{BB962C8B-B14F-4D97-AF65-F5344CB8AC3E}">
        <p14:creationId xmlns:p14="http://schemas.microsoft.com/office/powerpoint/2010/main" val="1637349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629920"/>
            <a:ext cx="8993014" cy="5745480"/>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C4A764F-2998-49F0-E5B1-EFDE3FEBB42B}"/>
              </a:ext>
            </a:extLst>
          </p:cNvPr>
          <p:cNvSpPr txBox="1"/>
          <p:nvPr/>
        </p:nvSpPr>
        <p:spPr>
          <a:xfrm>
            <a:off x="3907145" y="217360"/>
            <a:ext cx="5120640" cy="369332"/>
          </a:xfrm>
          <a:prstGeom prst="rect">
            <a:avLst/>
          </a:prstGeom>
          <a:noFill/>
        </p:spPr>
        <p:txBody>
          <a:bodyPr wrap="square" rtlCol="0">
            <a:spAutoFit/>
          </a:bodyPr>
          <a:lstStyle/>
          <a:p>
            <a:pPr algn="ctr"/>
            <a:r>
              <a:rPr lang="vi-VN">
                <a:latin typeface="Times New Roman" panose="02020603050405020304" pitchFamily="18" charset="0"/>
                <a:cs typeface="Times New Roman" panose="02020603050405020304" pitchFamily="18" charset="0"/>
              </a:rPr>
              <a:t>RỒNG ĐÁ Ở ĐIỆN KÍNH THIÊN</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07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09B8E764-117F-362C-5A2B-5264DF2B9BE2}"/>
              </a:ext>
            </a:extLst>
          </p:cNvPr>
          <p:cNvSpPr txBox="1"/>
          <p:nvPr/>
        </p:nvSpPr>
        <p:spPr>
          <a:xfrm>
            <a:off x="619125" y="1549837"/>
            <a:ext cx="5572124" cy="3477875"/>
          </a:xfrm>
          <a:prstGeom prst="rect">
            <a:avLst/>
          </a:prstGeom>
          <a:noFill/>
        </p:spPr>
        <p:txBody>
          <a:bodyPr wrap="square">
            <a:spAutoFit/>
          </a:bodyPr>
          <a:lstStyle/>
          <a:p>
            <a:pPr marL="0" marR="0"/>
            <a:r>
              <a:rPr lang="vi-VN" sz="2000" dirty="0">
                <a:effectLst/>
                <a:latin typeface="Times New Roman" panose="02020603050405020304" pitchFamily="18" charset="0"/>
                <a:ea typeface="Times New Roman" panose="02020603050405020304" pitchFamily="18" charset="0"/>
              </a:rPr>
              <a:t>a.Kinh tế</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b. Xã hội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Gồm:</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Tầng lớp quý tộc có nhiều đặc quyền đặc lợi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Thợ thủ công và thương nhân: không được coi trọng</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 Nô tì có xu hướng giảm</a:t>
            </a:r>
            <a:endParaRPr lang="en-SG" sz="2000" dirty="0"/>
          </a:p>
        </p:txBody>
      </p:sp>
      <p:sp>
        <p:nvSpPr>
          <p:cNvPr id="8" name="TextBox 7">
            <a:extLst>
              <a:ext uri="{FF2B5EF4-FFF2-40B4-BE49-F238E27FC236}">
                <a16:creationId xmlns:a16="http://schemas.microsoft.com/office/drawing/2014/main" id="{D26F833C-B2D6-68C9-27ED-963905CB81B0}"/>
              </a:ext>
            </a:extLst>
          </p:cNvPr>
          <p:cNvSpPr txBox="1"/>
          <p:nvPr/>
        </p:nvSpPr>
        <p:spPr>
          <a:xfrm>
            <a:off x="6410325" y="1836727"/>
            <a:ext cx="4772022" cy="163121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915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iá trị lịch sử của Gốm Chu Đậu qua các hiện vật khảo cổ  - ảnh 1">
            <a:extLst>
              <a:ext uri="{FF2B5EF4-FFF2-40B4-BE49-F238E27FC236}">
                <a16:creationId xmlns:a16="http://schemas.microsoft.com/office/drawing/2014/main" id="{A3D1CEAE-0E32-5236-FACB-25C1A6AAA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40" y="660400"/>
            <a:ext cx="3200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ốm Chu Đậu - tinh hoa văn hóa Việt tỏa sáng khắp năm châu">
            <a:extLst>
              <a:ext uri="{FF2B5EF4-FFF2-40B4-BE49-F238E27FC236}">
                <a16:creationId xmlns:a16="http://schemas.microsoft.com/office/drawing/2014/main" id="{C86EEB79-4AAB-4925-DA55-EC78AD43D7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0319" y="775335"/>
            <a:ext cx="4592955" cy="3422581"/>
          </a:xfrm>
          <a:prstGeom prst="rect">
            <a:avLst/>
          </a:prstGeom>
          <a:noFill/>
          <a:ln>
            <a:noFill/>
          </a:ln>
        </p:spPr>
      </p:pic>
      <p:sp>
        <p:nvSpPr>
          <p:cNvPr id="2" name="TextBox 1">
            <a:extLst>
              <a:ext uri="{FF2B5EF4-FFF2-40B4-BE49-F238E27FC236}">
                <a16:creationId xmlns:a16="http://schemas.microsoft.com/office/drawing/2014/main" id="{87481F90-D5FB-E8BC-1AAD-7993753F224E}"/>
              </a:ext>
            </a:extLst>
          </p:cNvPr>
          <p:cNvSpPr txBox="1"/>
          <p:nvPr/>
        </p:nvSpPr>
        <p:spPr>
          <a:xfrm>
            <a:off x="3302000" y="4917440"/>
            <a:ext cx="51206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GỒM CHU ĐẬU – NAM SÁCH , HẢI DƯƠNG</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09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ĩa gốm Chu Đậu thế kỷ XV, hiện vật Bảo tàng Dresden, Đức.">
            <a:extLst>
              <a:ext uri="{FF2B5EF4-FFF2-40B4-BE49-F238E27FC236}">
                <a16:creationId xmlns:a16="http://schemas.microsoft.com/office/drawing/2014/main" id="{77311470-12D1-6B36-FF3B-87CD2F1C9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25" y="0"/>
            <a:ext cx="7423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1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376149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255223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id="{A61B831C-D9CF-6A45-6558-45BF22E5CC66}"/>
              </a:ext>
            </a:extLst>
          </p:cNvPr>
          <p:cNvGraphicFramePr>
            <a:graphicFrameLocks noGrp="1"/>
          </p:cNvGraphicFramePr>
          <p:nvPr/>
        </p:nvGraphicFramePr>
        <p:xfrm>
          <a:off x="2032000" y="2100791"/>
          <a:ext cx="8128000" cy="2897318"/>
        </p:xfrm>
        <a:graphic>
          <a:graphicData uri="http://schemas.openxmlformats.org/drawingml/2006/table">
            <a:tbl>
              <a:tblPr firstRow="1" bandRow="1">
                <a:tableStyleId>{073A0DAA-6AF3-43AB-8588-CEC1D06C72B9}</a:tableStyleId>
              </a:tblPr>
              <a:tblGrid>
                <a:gridCol w="3121025">
                  <a:extLst>
                    <a:ext uri="{9D8B030D-6E8A-4147-A177-3AD203B41FA5}">
                      <a16:colId xmlns:a16="http://schemas.microsoft.com/office/drawing/2014/main" val="2306422284"/>
                    </a:ext>
                  </a:extLst>
                </a:gridCol>
                <a:gridCol w="5006975">
                  <a:extLst>
                    <a:ext uri="{9D8B030D-6E8A-4147-A177-3AD203B41FA5}">
                      <a16:colId xmlns:a16="http://schemas.microsoft.com/office/drawing/2014/main"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340D0800-DB23-972A-0953-4C55DD6036B5}"/>
              </a:ext>
            </a:extLst>
          </p:cNvPr>
          <p:cNvSpPr txBox="1"/>
          <p:nvPr/>
        </p:nvSpPr>
        <p:spPr>
          <a:xfrm>
            <a:off x="733425" y="1805151"/>
            <a:ext cx="4838699" cy="2246769"/>
          </a:xfrm>
          <a:prstGeom prst="rect">
            <a:avLst/>
          </a:prstGeom>
          <a:noFill/>
        </p:spPr>
        <p:txBody>
          <a:bodyPr wrap="square">
            <a:spAutoFit/>
          </a:bodyPr>
          <a:lstStyle/>
          <a:p>
            <a:pPr marL="0" marR="0"/>
            <a:r>
              <a:rPr lang="vi-VN" sz="2000" dirty="0">
                <a:effectLst/>
                <a:latin typeface="Times New Roman" panose="02020603050405020304" pitchFamily="18" charset="0"/>
                <a:ea typeface="Times New Roman" panose="02020603050405020304" pitchFamily="18" charset="0"/>
              </a:rPr>
              <a:t>-&gt; Văn hóa đạt được nhiều thành tựu</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Giáo dục rất phát triển: </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Nội dung học tập, thi cử: đạo nho</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p>
        </p:txBody>
      </p:sp>
      <p:sp>
        <p:nvSpPr>
          <p:cNvPr id="8" name="TextBox 7">
            <a:extLst>
              <a:ext uri="{FF2B5EF4-FFF2-40B4-BE49-F238E27FC236}">
                <a16:creationId xmlns:a16="http://schemas.microsoft.com/office/drawing/2014/main" id="{508F834B-072A-3FA3-297C-895186A70B7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2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621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87015-5D68-A2BC-FBA8-385A1F13B93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909B6DC-B6A9-4149-4AD8-2844DCE70C74}"/>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20: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D58E81-5985-F0D4-D4D8-D2931F0CF920}"/>
              </a:ext>
            </a:extLst>
          </p:cNvPr>
          <p:cNvPicPr>
            <a:picLocks noChangeAspect="1"/>
          </p:cNvPicPr>
          <p:nvPr/>
        </p:nvPicPr>
        <p:blipFill>
          <a:blip r:embed="rId3"/>
          <a:stretch>
            <a:fillRect/>
          </a:stretch>
        </p:blipFill>
        <p:spPr>
          <a:xfrm>
            <a:off x="10535919" y="0"/>
            <a:ext cx="1781176" cy="1414463"/>
          </a:xfrm>
          <a:prstGeom prst="rect">
            <a:avLst/>
          </a:prstGeom>
        </p:spPr>
      </p:pic>
    </p:spTree>
    <p:extLst>
      <p:ext uri="{BB962C8B-B14F-4D97-AF65-F5344CB8AC3E}">
        <p14:creationId xmlns:p14="http://schemas.microsoft.com/office/powerpoint/2010/main" val="419929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5267324"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4.Một số danh nhân văn hóa tiêu biểu</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419230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5267324"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4.Một số danh nhân văn hóa tiêu biểu</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4E66B6C1-F68A-91DB-7466-D9217C48D7EE}"/>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a. Nguyễn Trãi</a:t>
            </a:r>
            <a:endParaRPr lang="en-SG" sz="20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b. Lê thánh Tông</a:t>
            </a:r>
            <a:endParaRPr lang="en-SG" sz="20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c. Lương Thế Vinh</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d. Ngô Sỹ Liêm</a:t>
            </a:r>
            <a:endParaRPr lang="en-SG" sz="2000" dirty="0"/>
          </a:p>
        </p:txBody>
      </p:sp>
    </p:spTree>
    <p:extLst>
      <p:ext uri="{BB962C8B-B14F-4D97-AF65-F5344CB8AC3E}">
        <p14:creationId xmlns:p14="http://schemas.microsoft.com/office/powerpoint/2010/main" val="39338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3BBE85-1856-BDEB-7D20-D6AC2C0C1A87}"/>
              </a:ext>
            </a:extLst>
          </p:cNvPr>
          <p:cNvSpPr txBox="1"/>
          <p:nvPr/>
        </p:nvSpPr>
        <p:spPr>
          <a:xfrm>
            <a:off x="2362200" y="1307515"/>
            <a:ext cx="68834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4 SGK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id="{EE4D1607-B1F2-C542-B291-62BA0EC2BCC5}"/>
              </a:ext>
            </a:extLst>
          </p:cNvPr>
          <p:cNvGraphicFramePr>
            <a:graphicFrameLocks noGrp="1"/>
          </p:cNvGraphicFramePr>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val="1280540400"/>
                    </a:ext>
                  </a:extLst>
                </a:gridCol>
                <a:gridCol w="2312086">
                  <a:extLst>
                    <a:ext uri="{9D8B030D-6E8A-4147-A177-3AD203B41FA5}">
                      <a16:colId xmlns:a16="http://schemas.microsoft.com/office/drawing/2014/main" val="550108901"/>
                    </a:ext>
                  </a:extLst>
                </a:gridCol>
                <a:gridCol w="2210232">
                  <a:extLst>
                    <a:ext uri="{9D8B030D-6E8A-4147-A177-3AD203B41FA5}">
                      <a16:colId xmlns:a16="http://schemas.microsoft.com/office/drawing/2014/main" val="1595068197"/>
                    </a:ext>
                  </a:extLst>
                </a:gridCol>
                <a:gridCol w="2495423">
                  <a:extLst>
                    <a:ext uri="{9D8B030D-6E8A-4147-A177-3AD203B41FA5}">
                      <a16:colId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143436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nvGraphicFramePr>
        <p:xfrm>
          <a:off x="1851743" y="2781039"/>
          <a:ext cx="8114890" cy="3703320"/>
        </p:xfrm>
        <a:graphic>
          <a:graphicData uri="http://schemas.openxmlformats.org/drawingml/2006/table">
            <a:tbl>
              <a:tblPr firstRow="1" bandRow="1">
                <a:tableStyleId>{5940675A-B579-460E-94D1-54222C63F5DA}</a:tableStyleId>
              </a:tblPr>
              <a:tblGrid>
                <a:gridCol w="4050890">
                  <a:extLst>
                    <a:ext uri="{9D8B030D-6E8A-4147-A177-3AD203B41FA5}">
                      <a16:colId xmlns:a16="http://schemas.microsoft.com/office/drawing/2014/main" val="1941376792"/>
                    </a:ext>
                  </a:extLst>
                </a:gridCol>
                <a:gridCol w="4064000">
                  <a:extLst>
                    <a:ext uri="{9D8B030D-6E8A-4147-A177-3AD203B41FA5}">
                      <a16:colId xmlns:a16="http://schemas.microsoft.com/office/drawing/2014/main"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a16="http://schemas.microsoft.com/office/drawing/2014/main"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39102778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5.Cả nước được chia thành các</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59966716"/>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6. Quân đội bao gồm </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58837317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7. Quân được tổ chức theo lối</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84356680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8. Ban hành bộ luật</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937523129"/>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B050B1B-C86B-8047-A643-21A7F436382E}"/>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effectLst/>
              <a:latin typeface="Times New Roman" panose="02020603050405020304" pitchFamily="18" charset="0"/>
              <a:ea typeface="Times New Roman" panose="02020603050405020304" pitchFamily="18" charset="0"/>
            </a:endParaRPr>
          </a:p>
          <a:p>
            <a:r>
              <a:rPr lang="vi-VN" sz="2000" i="1" dirty="0">
                <a:effectLst/>
                <a:latin typeface="Times New Roman" panose="02020603050405020304" pitchFamily="18" charset="0"/>
                <a:ea typeface="Times New Roman" panose="02020603050405020304" pitchFamily="18" charset="0"/>
              </a:rPr>
              <a:t>-Coi trọng việc bảo vệ lãnh thổ</a:t>
            </a:r>
            <a:endParaRPr lang="en-SG" sz="2000" dirty="0"/>
          </a:p>
        </p:txBody>
      </p:sp>
      <p:sp>
        <p:nvSpPr>
          <p:cNvPr id="7" name="TextBox 6">
            <a:extLst>
              <a:ext uri="{FF2B5EF4-FFF2-40B4-BE49-F238E27FC236}">
                <a16:creationId xmlns:a16="http://schemas.microsoft.com/office/drawing/2014/main" id="{31944E74-F1BB-2D52-F40E-F660F9E38246}"/>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58BB4D3A-AD20-A288-B1D7-EC7D577EF22D}"/>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426177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351543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và tài liệu hãy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962</Words>
  <Application>Microsoft Office PowerPoint</Application>
  <PresentationFormat>Widescreen</PresentationFormat>
  <Paragraphs>98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Mss Hue</cp:lastModifiedBy>
  <cp:revision>2</cp:revision>
  <dcterms:created xsi:type="dcterms:W3CDTF">2022-06-18T01:36:39Z</dcterms:created>
  <dcterms:modified xsi:type="dcterms:W3CDTF">2022-06-18T05:21:00Z</dcterms:modified>
</cp:coreProperties>
</file>