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sldIdLst>
    <p:sldId id="292" r:id="rId3"/>
    <p:sldId id="265" r:id="rId4"/>
    <p:sldId id="293" r:id="rId5"/>
    <p:sldId id="294" r:id="rId6"/>
    <p:sldId id="302" r:id="rId7"/>
    <p:sldId id="303" r:id="rId8"/>
    <p:sldId id="291" r:id="rId9"/>
    <p:sldId id="304" r:id="rId10"/>
    <p:sldId id="299" r:id="rId11"/>
    <p:sldId id="275" r:id="rId12"/>
    <p:sldId id="300" r:id="rId13"/>
    <p:sldId id="305" r:id="rId14"/>
    <p:sldId id="306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38B7-2C73-4B80-A091-F04D26272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D72C2-3A3F-4597-BCD0-CD8A11CF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7E1FE-A3F5-429F-88EC-E24730A4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6027D-DC9B-4762-A799-19B0589B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2E1C-27D9-43FD-9A91-2B8958EA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6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10BF-DFDE-47A6-B3EE-22B957A2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9A987-5593-48B2-9E8F-D46FD922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E2DED-DF48-4CAD-9D11-95BCD713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1A595-AD8B-4B7F-B681-0833088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8BA7C-1D9C-4615-AAF1-E664A7AB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8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BD952-EDF4-4344-8E1A-AADDE4FE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9473A-9E92-45F2-BDD7-D4C99338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BA2D3-DCBC-46AF-BF60-51A16C6D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184AC-F161-4910-ABCC-6BA7BFC5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B51EE-4160-44D9-B485-092C6DFE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7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C8FB-4F0A-44F2-A407-21D9BD9E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F458C-4A1C-4F00-BDF7-19A0A874A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5D95D-F3E3-4753-A1E0-2DD16A81D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F4A2D-CA41-4F3E-B8E0-646C81F7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95DA6-BE45-43CD-A95C-66040BE2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7E17D-4F64-42F7-BA0A-6DE19E5B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87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8829-72C5-4787-8119-ED6EFBD4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3FBD2-A5CD-41E0-9222-E790C018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87062-6E2F-41BF-9537-B7BC4BA85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46BE5-EA04-449C-9DDB-AD77ED1BF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F50AF-7674-43FB-8B16-486CAEF67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A05E60-10AB-4168-BB00-1D3DE30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70CB9-580F-4AFC-9258-D95ABC62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BED0B-C50C-494D-93E5-5C7D1785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6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6DB2-3B01-432E-AA26-5AC8C91B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0C330-3358-4117-9772-70AB11B0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2ED7F-6A42-41BA-98BC-3D2A007B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C930D-66E0-46E7-9358-F8C7D0C2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6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57B624-35D6-409B-ABEB-D8D62E62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2ABE4-74C2-4301-9BD5-B56CA70A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512EB-971F-4D9E-BFBF-2BB7173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29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4FF9E-DB9D-472B-93D7-01B2B8CC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48A8-87F3-4E51-9D9B-8F27C51C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144A9-C089-497C-A2B8-DC4F316DC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805EB-4434-47AF-87FD-3658AE4F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1A80C-2E12-4808-9597-C7949577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49499-7C1D-40D4-BA5D-6C9FA54E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41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83B0-A054-43AC-8DDF-D0011D2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BD6FE-5778-4C1E-89BB-1D36F1B41F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91A86-3C95-4509-A5B7-0F1C11847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6813D-4BD1-41A0-9413-506387ED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99038-A671-4080-A8FE-C5F8791B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3A960-840B-4E31-BB47-21C13991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3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092A-596C-467E-AAD8-900E05496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2B375-DAA6-4BF9-9A63-AA1FF9ACA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0DC1F-8AD1-498E-936E-7B479F4E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43DE3-0826-467C-9E6B-91E3F9EE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1AB5D-FBDA-4F09-963E-8BE3B2E4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11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8DF59-3A4D-4BF1-9592-64F46ED9A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42E41-38B5-4B56-8AEB-FD22F0E1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6DF10-DBB6-4A64-BA70-A5B54ED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2A13F-0B61-4A37-854F-BFE26B43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88BC8-CAAF-449F-8B1D-24B87504D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7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7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1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0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3536-67F7-4151-94A9-633AD8FB6A71}" type="datetimeFigureOut">
              <a:rPr lang="en-US" smtClean="0"/>
              <a:t>26/6/2022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377F-A559-4B74-924A-DDE84A528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04DB6B-4480-488D-BBC2-C76BFDC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5F3A6-F3BF-41E9-8DAB-2D4C3A998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6255C-FD91-4D35-9598-2AD4430AB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3A3A-0441-4FC4-B674-5730CF5723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84930-2909-44C5-91BD-46FCCC235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387E4-844E-4064-A265-22A949481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817F-E930-4183-82C9-8476CE8D8C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3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867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85636" y="1655159"/>
            <a:ext cx="8001000" cy="3124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Đoạn nhạc có quen không ?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Trình bày sự hiểu biết của em về nội dung đoạn nhạc này 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211" y="152400"/>
            <a:ext cx="89154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54944"/>
              </p:ext>
            </p:extLst>
          </p:nvPr>
        </p:nvGraphicFramePr>
        <p:xfrm>
          <a:off x="187411" y="1066800"/>
          <a:ext cx="8763000" cy="5515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40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hoành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tráng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254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442595" algn="l"/>
                        </a:tabLst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bích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lụa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),...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thạch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Phật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94675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8915400" cy="762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vi-VN" sz="3200" b="1" dirty="0">
                <a:cs typeface="Times New Roman" panose="02020603050405020304" pitchFamily="18" charset="0"/>
              </a:rPr>
              <a:t>ỷ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08951"/>
              </p:ext>
            </p:extLst>
          </p:nvPr>
        </p:nvGraphicFramePr>
        <p:xfrm>
          <a:off x="152400" y="1069914"/>
          <a:ext cx="8915400" cy="5833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8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6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1403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Thành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tựu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hóa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tiêu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biểu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giáo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Phật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0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Sử học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chép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biên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soạn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Văn học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sộ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403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Kiến trúc - Điêu khắc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Cấm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Phật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chạm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xảo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04584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57200" y="1219200"/>
            <a:ext cx="7848600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spcBef>
                <a:spcPts val="600"/>
              </a:spcBef>
              <a:spcAft>
                <a:spcPts val="600"/>
              </a:spcAft>
              <a:tabLst>
                <a:tab pos="442595" algn="l"/>
              </a:tabLst>
            </a:pP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Hoàn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bảng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kê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tựu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hóa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mẫu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đây</a:t>
            </a: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11170"/>
              </p:ext>
            </p:extLst>
          </p:nvPr>
        </p:nvGraphicFramePr>
        <p:xfrm>
          <a:off x="429491" y="4038600"/>
          <a:ext cx="8416635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805545">
                  <a:extLst>
                    <a:ext uri="{9D8B030D-6E8A-4147-A177-3AD203B41FA5}">
                      <a16:colId xmlns:a16="http://schemas.microsoft.com/office/drawing/2014/main" val="4201014595"/>
                    </a:ext>
                  </a:extLst>
                </a:gridCol>
                <a:gridCol w="2805545">
                  <a:extLst>
                    <a:ext uri="{9D8B030D-6E8A-4147-A177-3AD203B41FA5}">
                      <a16:colId xmlns:a16="http://schemas.microsoft.com/office/drawing/2014/main" val="537786918"/>
                    </a:ext>
                  </a:extLst>
                </a:gridCol>
                <a:gridCol w="2805545">
                  <a:extLst>
                    <a:ext uri="{9D8B030D-6E8A-4147-A177-3AD203B41FA5}">
                      <a16:colId xmlns:a16="http://schemas.microsoft.com/office/drawing/2014/main" val="255631067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GB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Thành</a:t>
                      </a: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GB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tựu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Nhận xét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570115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?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?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42595" algn="l"/>
                        </a:tabLst>
                      </a:pP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?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576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84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68316" y="4419600"/>
            <a:ext cx="6921767" cy="646331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lvl="0"/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981200" y="152400"/>
            <a:ext cx="6096000" cy="3276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8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3ACD1">
                <a:shade val="30000"/>
                <a:satMod val="115000"/>
              </a:srgbClr>
            </a:gs>
            <a:gs pos="50000">
              <a:srgbClr val="43ACD1">
                <a:shade val="67500"/>
                <a:satMod val="115000"/>
              </a:srgbClr>
            </a:gs>
            <a:gs pos="100000">
              <a:srgbClr val="43ACD1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CE3A617-C20A-4477-960D-1728A7D9DA44}"/>
              </a:ext>
            </a:extLst>
          </p:cNvPr>
          <p:cNvSpPr/>
          <p:nvPr/>
        </p:nvSpPr>
        <p:spPr>
          <a:xfrm>
            <a:off x="-29337" y="5090327"/>
            <a:ext cx="9164322" cy="1767675"/>
          </a:xfrm>
          <a:custGeom>
            <a:avLst/>
            <a:gdLst>
              <a:gd name="connsiteX0" fmla="*/ 0 w 12219096"/>
              <a:gd name="connsiteY0" fmla="*/ 0 h 1154358"/>
              <a:gd name="connsiteX1" fmla="*/ 12219096 w 12219096"/>
              <a:gd name="connsiteY1" fmla="*/ 0 h 1154358"/>
              <a:gd name="connsiteX2" fmla="*/ 12219096 w 12219096"/>
              <a:gd name="connsiteY2" fmla="*/ 1154358 h 1154358"/>
              <a:gd name="connsiteX3" fmla="*/ 0 w 12219096"/>
              <a:gd name="connsiteY3" fmla="*/ 1154358 h 1154358"/>
              <a:gd name="connsiteX4" fmla="*/ 0 w 12219096"/>
              <a:gd name="connsiteY4" fmla="*/ 0 h 1154358"/>
              <a:gd name="connsiteX0" fmla="*/ 0 w 12219096"/>
              <a:gd name="connsiteY0" fmla="*/ 217242 h 1371600"/>
              <a:gd name="connsiteX1" fmla="*/ 5641263 w 12219096"/>
              <a:gd name="connsiteY1" fmla="*/ 0 h 1371600"/>
              <a:gd name="connsiteX2" fmla="*/ 12219096 w 12219096"/>
              <a:gd name="connsiteY2" fmla="*/ 217242 h 1371600"/>
              <a:gd name="connsiteX3" fmla="*/ 12219096 w 12219096"/>
              <a:gd name="connsiteY3" fmla="*/ 1371600 h 1371600"/>
              <a:gd name="connsiteX4" fmla="*/ 0 w 12219096"/>
              <a:gd name="connsiteY4" fmla="*/ 1371600 h 1371600"/>
              <a:gd name="connsiteX5" fmla="*/ 0 w 12219096"/>
              <a:gd name="connsiteY5" fmla="*/ 217242 h 1371600"/>
              <a:gd name="connsiteX0" fmla="*/ 0 w 12219096"/>
              <a:gd name="connsiteY0" fmla="*/ 566926 h 1721284"/>
              <a:gd name="connsiteX1" fmla="*/ 1034539 w 12219096"/>
              <a:gd name="connsiteY1" fmla="*/ 2443 h 1721284"/>
              <a:gd name="connsiteX2" fmla="*/ 5641263 w 12219096"/>
              <a:gd name="connsiteY2" fmla="*/ 349684 h 1721284"/>
              <a:gd name="connsiteX3" fmla="*/ 12219096 w 12219096"/>
              <a:gd name="connsiteY3" fmla="*/ 566926 h 1721284"/>
              <a:gd name="connsiteX4" fmla="*/ 12219096 w 12219096"/>
              <a:gd name="connsiteY4" fmla="*/ 1721284 h 1721284"/>
              <a:gd name="connsiteX5" fmla="*/ 0 w 12219096"/>
              <a:gd name="connsiteY5" fmla="*/ 1721284 h 1721284"/>
              <a:gd name="connsiteX6" fmla="*/ 0 w 12219096"/>
              <a:gd name="connsiteY6" fmla="*/ 566926 h 1721284"/>
              <a:gd name="connsiteX0" fmla="*/ 0 w 12219096"/>
              <a:gd name="connsiteY0" fmla="*/ 590023 h 1744381"/>
              <a:gd name="connsiteX1" fmla="*/ 1034539 w 12219096"/>
              <a:gd name="connsiteY1" fmla="*/ 25540 h 1744381"/>
              <a:gd name="connsiteX2" fmla="*/ 3326326 w 12219096"/>
              <a:gd name="connsiteY2" fmla="*/ 71839 h 1744381"/>
              <a:gd name="connsiteX3" fmla="*/ 5641263 w 12219096"/>
              <a:gd name="connsiteY3" fmla="*/ 372781 h 1744381"/>
              <a:gd name="connsiteX4" fmla="*/ 12219096 w 12219096"/>
              <a:gd name="connsiteY4" fmla="*/ 590023 h 1744381"/>
              <a:gd name="connsiteX5" fmla="*/ 12219096 w 12219096"/>
              <a:gd name="connsiteY5" fmla="*/ 1744381 h 1744381"/>
              <a:gd name="connsiteX6" fmla="*/ 0 w 12219096"/>
              <a:gd name="connsiteY6" fmla="*/ 1744381 h 1744381"/>
              <a:gd name="connsiteX7" fmla="*/ 0 w 12219096"/>
              <a:gd name="connsiteY7" fmla="*/ 590023 h 1744381"/>
              <a:gd name="connsiteX0" fmla="*/ 0 w 12219096"/>
              <a:gd name="connsiteY0" fmla="*/ 613317 h 1767675"/>
              <a:gd name="connsiteX1" fmla="*/ 1034539 w 12219096"/>
              <a:gd name="connsiteY1" fmla="*/ 48834 h 1767675"/>
              <a:gd name="connsiteX2" fmla="*/ 3187430 w 12219096"/>
              <a:gd name="connsiteY2" fmla="*/ 37260 h 1767675"/>
              <a:gd name="connsiteX3" fmla="*/ 5641263 w 12219096"/>
              <a:gd name="connsiteY3" fmla="*/ 396075 h 1767675"/>
              <a:gd name="connsiteX4" fmla="*/ 12219096 w 12219096"/>
              <a:gd name="connsiteY4" fmla="*/ 613317 h 1767675"/>
              <a:gd name="connsiteX5" fmla="*/ 12219096 w 12219096"/>
              <a:gd name="connsiteY5" fmla="*/ 1767675 h 1767675"/>
              <a:gd name="connsiteX6" fmla="*/ 0 w 12219096"/>
              <a:gd name="connsiteY6" fmla="*/ 1767675 h 1767675"/>
              <a:gd name="connsiteX7" fmla="*/ 0 w 12219096"/>
              <a:gd name="connsiteY7" fmla="*/ 613317 h 1767675"/>
              <a:gd name="connsiteX0" fmla="*/ 0 w 12219096"/>
              <a:gd name="connsiteY0" fmla="*/ 613317 h 1767675"/>
              <a:gd name="connsiteX1" fmla="*/ 1034539 w 12219096"/>
              <a:gd name="connsiteY1" fmla="*/ 48834 h 1767675"/>
              <a:gd name="connsiteX2" fmla="*/ 3187430 w 12219096"/>
              <a:gd name="connsiteY2" fmla="*/ 37260 h 1767675"/>
              <a:gd name="connsiteX3" fmla="*/ 5641263 w 12219096"/>
              <a:gd name="connsiteY3" fmla="*/ 396075 h 1767675"/>
              <a:gd name="connsiteX4" fmla="*/ 12219096 w 12219096"/>
              <a:gd name="connsiteY4" fmla="*/ 613317 h 1767675"/>
              <a:gd name="connsiteX5" fmla="*/ 12219096 w 12219096"/>
              <a:gd name="connsiteY5" fmla="*/ 1767675 h 1767675"/>
              <a:gd name="connsiteX6" fmla="*/ 0 w 12219096"/>
              <a:gd name="connsiteY6" fmla="*/ 1767675 h 1767675"/>
              <a:gd name="connsiteX7" fmla="*/ 0 w 12219096"/>
              <a:gd name="connsiteY7" fmla="*/ 613317 h 176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9096" h="1767675">
                <a:moveTo>
                  <a:pt x="0" y="613317"/>
                </a:moveTo>
                <a:cubicBezTo>
                  <a:pt x="155061" y="415583"/>
                  <a:pt x="476292" y="247087"/>
                  <a:pt x="1034539" y="48834"/>
                </a:cubicBezTo>
                <a:cubicBezTo>
                  <a:pt x="1604360" y="-6664"/>
                  <a:pt x="2419643" y="-20613"/>
                  <a:pt x="3187430" y="37260"/>
                </a:cubicBezTo>
                <a:cubicBezTo>
                  <a:pt x="3955217" y="95133"/>
                  <a:pt x="4174568" y="340577"/>
                  <a:pt x="5641263" y="396075"/>
                </a:cubicBezTo>
                <a:lnTo>
                  <a:pt x="12219096" y="613317"/>
                </a:lnTo>
                <a:lnTo>
                  <a:pt x="12219096" y="1767675"/>
                </a:lnTo>
                <a:lnTo>
                  <a:pt x="0" y="1767675"/>
                </a:lnTo>
                <a:lnTo>
                  <a:pt x="0" y="613317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FD97F5E-3F30-446F-A547-4BAE9DDDE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404" y="2443687"/>
            <a:ext cx="253292" cy="3167604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69B747D-C279-4573-A3FE-8EBB501F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88" y="1860276"/>
            <a:ext cx="229996" cy="2876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75CF2-6AB7-4EA9-9057-6D9B3B92D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28" y="1455771"/>
            <a:ext cx="1686773" cy="809004"/>
          </a:xfrm>
          <a:prstGeom prst="rect">
            <a:avLst/>
          </a:prstGeom>
        </p:spPr>
      </p:pic>
      <p:pic>
        <p:nvPicPr>
          <p:cNvPr id="9" name="Picture 8" descr="A picture containing bowed instrument, music&#10;&#10;Description automatically generated">
            <a:extLst>
              <a:ext uri="{FF2B5EF4-FFF2-40B4-BE49-F238E27FC236}">
                <a16:creationId xmlns:a16="http://schemas.microsoft.com/office/drawing/2014/main" id="{2DFBF69B-BED2-4CFB-A4C1-37D2C58A65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39" y="1313622"/>
            <a:ext cx="1574091" cy="511276"/>
          </a:xfrm>
          <a:prstGeom prst="rect">
            <a:avLst/>
          </a:prstGeom>
        </p:spPr>
      </p:pic>
      <p:pic>
        <p:nvPicPr>
          <p:cNvPr id="22" name="Picture 21" descr="A picture containing animal, invertebrate, mollusk, indoor&#10;&#10;Description automatically generated">
            <a:extLst>
              <a:ext uri="{FF2B5EF4-FFF2-40B4-BE49-F238E27FC236}">
                <a16:creationId xmlns:a16="http://schemas.microsoft.com/office/drawing/2014/main" id="{2BE40F8A-2F96-498F-B986-7AF06EFE5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6" y="1926374"/>
            <a:ext cx="421215" cy="948396"/>
          </a:xfrm>
          <a:prstGeom prst="rect">
            <a:avLst/>
          </a:prstGeom>
        </p:spPr>
      </p:pic>
      <p:pic>
        <p:nvPicPr>
          <p:cNvPr id="29" name="Picture 28" descr="A close up of an animal&#10;&#10;Description automatically generated">
            <a:extLst>
              <a:ext uri="{FF2B5EF4-FFF2-40B4-BE49-F238E27FC236}">
                <a16:creationId xmlns:a16="http://schemas.microsoft.com/office/drawing/2014/main" id="{C6D0AAA8-2DB6-400E-9FB2-8C75AD4F1F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33" y="3298407"/>
            <a:ext cx="928463" cy="832803"/>
          </a:xfrm>
          <a:prstGeom prst="rect">
            <a:avLst/>
          </a:prstGeom>
        </p:spPr>
      </p:pic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8E55607B-92BC-4CC0-BFBA-F5799450DC82}"/>
              </a:ext>
            </a:extLst>
          </p:cNvPr>
          <p:cNvSpPr/>
          <p:nvPr/>
        </p:nvSpPr>
        <p:spPr>
          <a:xfrm>
            <a:off x="2590800" y="239216"/>
            <a:ext cx="5105400" cy="2007032"/>
          </a:xfrm>
          <a:prstGeom prst="wedgeEllipseCallout">
            <a:avLst/>
          </a:prstGeom>
          <a:solidFill>
            <a:schemeClr val="bg1">
              <a:alpha val="4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 </a:t>
            </a:r>
            <a:r>
              <a:rPr lang="vi-VN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CÁC BẠN THẬT NHIỀU. </a:t>
            </a:r>
          </a:p>
        </p:txBody>
      </p:sp>
      <p:pic>
        <p:nvPicPr>
          <p:cNvPr id="25" name="Picture 24" descr="A picture containing animal, invertebrate, arthropod&#10;&#10;Description automatically generated">
            <a:extLst>
              <a:ext uri="{FF2B5EF4-FFF2-40B4-BE49-F238E27FC236}">
                <a16:creationId xmlns:a16="http://schemas.microsoft.com/office/drawing/2014/main" id="{E617995A-FBE9-4F3F-A9A5-F9481D353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" y="5325839"/>
            <a:ext cx="1219647" cy="75560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F4B5D40-890B-4F16-B67E-16B453C759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394" y="2081875"/>
            <a:ext cx="2840644" cy="3067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6BABD7-C97B-476E-BC82-77B03B2A0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88" y="2400572"/>
            <a:ext cx="3456260" cy="3173086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FE7A1902-699E-4C1C-9564-2C94E158F0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23" y="1516285"/>
            <a:ext cx="4947362" cy="5341716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93721ED2-52CF-42A7-ACFB-0E164608DB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95" y="5109895"/>
            <a:ext cx="95726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915400" cy="76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7. </a:t>
            </a:r>
            <a:r>
              <a:rPr lang="en-US" sz="2800" b="1" dirty="0" smtClean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 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 TỰU 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HÓA CHỦ YẾU CỦA TRUNG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QUỐCTỪ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 KỈ VII ĐẾN GIỮA THẾ KỈ XIX</a:t>
            </a:r>
            <a: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A151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981200"/>
            <a:ext cx="8763000" cy="399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 CẦN ĐẠT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Giới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thiệu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tựu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chủ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hóa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kỷ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VII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giữa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kỷ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XIX (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Nho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giáo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trúc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,…).</a:t>
            </a:r>
            <a:endParaRPr lang="en-US" sz="2400" b="1" dirty="0">
              <a:solidFill>
                <a:srgbClr val="5A392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292100" algn="just">
              <a:spcBef>
                <a:spcPts val="6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3200" dirty="0" smtClean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ahoma" panose="020B0604030504040204" pitchFamily="34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thành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tựu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chủ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yếu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của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văn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hóa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Trung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Quốc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từ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kỷ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VII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đến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giữa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thế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kỷ</a:t>
            </a:r>
            <a:r>
              <a:rPr lang="en-US" sz="3200" dirty="0">
                <a:solidFill>
                  <a:srgbClr val="001A33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XIX.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9176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5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6330"/>
            <a:ext cx="9067800" cy="59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1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81000" y="152400"/>
            <a:ext cx="8077200" cy="571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2595" algn="l"/>
              </a:tabLst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trông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254000" algn="just">
              <a:spcBef>
                <a:spcPts val="600"/>
              </a:spcBef>
              <a:spcAft>
                <a:spcPts val="0"/>
              </a:spcAft>
              <a:tabLst>
                <a:tab pos="442595" algn="l"/>
              </a:tabLst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2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8534400" cy="403187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2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-13855"/>
            <a:ext cx="3810000" cy="7620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endParaRPr lang="en-US" sz="36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765607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111676"/>
            <a:ext cx="8915400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161198"/>
              </p:ext>
            </p:extLst>
          </p:nvPr>
        </p:nvGraphicFramePr>
        <p:xfrm>
          <a:off x="228600" y="2895600"/>
          <a:ext cx="8610600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4048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Thành tựu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376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Văn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học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?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376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Sử học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?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2555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-13855"/>
            <a:ext cx="3810000" cy="7620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endParaRPr lang="en-US" sz="36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74784"/>
              </p:ext>
            </p:extLst>
          </p:nvPr>
        </p:nvGraphicFramePr>
        <p:xfrm>
          <a:off x="228600" y="734291"/>
          <a:ext cx="8763000" cy="6125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685">
                <a:tc>
                  <a:txBody>
                    <a:bodyPr/>
                    <a:lstStyle/>
                    <a:p>
                      <a:pPr indent="254000" algn="l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Lĩnh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vực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Thành tựu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01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Văn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học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phú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kịch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tiểu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nổi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Lý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Bạch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Đỗ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Phủ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Bạch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Cư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Dị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Thanh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tiểu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thuyết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sộ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hưởng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sâu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sắc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Tứ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danh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": 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"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Thủy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hử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Nại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Am.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"Tam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Quốc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”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La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Quán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Trung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"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Tây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ký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Ngô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Thừa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Ân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"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Hồng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lâu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mộng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Tào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Tuyết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Cần</a:t>
                      </a: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214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4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42595" algn="l"/>
                        </a:tabLs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Sử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học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b)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Sử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học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: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Từ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thời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Đường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các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cơ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quan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chép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sử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được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thành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lập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nhiều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bộ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sử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lớn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được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biên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soạn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…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2359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8991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4219"/>
            <a:ext cx="4495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858982"/>
            <a:ext cx="4053320" cy="58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3462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748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Office Theme</vt:lpstr>
      <vt:lpstr>6_Office Theme</vt:lpstr>
      <vt:lpstr>PowerPoint Presentation</vt:lpstr>
      <vt:lpstr>BÀI 7.  CÁC THÀNH TỰU VĂN HÓA CHỦ YẾU CỦA TRUNG QUỐCTỪ THẾ KỈ VII ĐẾN GIỮA THẾ KỈ XIX   </vt:lpstr>
      <vt:lpstr>PowerPoint Presentation</vt:lpstr>
      <vt:lpstr>PowerPoint Presentation</vt:lpstr>
      <vt:lpstr>PowerPoint Presentation</vt:lpstr>
      <vt:lpstr>PowerPoint Presentation</vt:lpstr>
      <vt:lpstr>2: Văn học, sử học</vt:lpstr>
      <vt:lpstr>2: Văn học, sử học</vt:lpstr>
      <vt:lpstr>3 : Kiến trúc, điêu khắc, hội họa </vt:lpstr>
      <vt:lpstr>PowerPoint Presentation</vt:lpstr>
      <vt:lpstr>4. Những thành tựu chủ yếu của văn hóa Trung Quốc từ thế kỷ VII đến giữa thế kỷ XIX </vt:lpstr>
      <vt:lpstr>LUYỆN TẬP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54</cp:revision>
  <dcterms:created xsi:type="dcterms:W3CDTF">2021-07-19T08:13:53Z</dcterms:created>
  <dcterms:modified xsi:type="dcterms:W3CDTF">2022-06-26T10:30:51Z</dcterms:modified>
</cp:coreProperties>
</file>